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86" r:id="rId3"/>
    <p:sldId id="258" r:id="rId4"/>
    <p:sldId id="287" r:id="rId5"/>
    <p:sldId id="257" r:id="rId6"/>
    <p:sldId id="259" r:id="rId7"/>
    <p:sldId id="289" r:id="rId8"/>
    <p:sldId id="288" r:id="rId9"/>
    <p:sldId id="290" r:id="rId10"/>
    <p:sldId id="291" r:id="rId11"/>
    <p:sldId id="292" r:id="rId12"/>
    <p:sldId id="264" r:id="rId13"/>
    <p:sldId id="267" r:id="rId14"/>
    <p:sldId id="311" r:id="rId15"/>
    <p:sldId id="263" r:id="rId16"/>
    <p:sldId id="268" r:id="rId17"/>
    <p:sldId id="266" r:id="rId18"/>
    <p:sldId id="328" r:id="rId19"/>
    <p:sldId id="329" r:id="rId20"/>
    <p:sldId id="330" r:id="rId21"/>
    <p:sldId id="331" r:id="rId22"/>
    <p:sldId id="332" r:id="rId23"/>
    <p:sldId id="269" r:id="rId24"/>
    <p:sldId id="270" r:id="rId25"/>
    <p:sldId id="297" r:id="rId26"/>
    <p:sldId id="293" r:id="rId27"/>
    <p:sldId id="294" r:id="rId28"/>
    <p:sldId id="337" r:id="rId29"/>
    <p:sldId id="295" r:id="rId30"/>
    <p:sldId id="271" r:id="rId31"/>
    <p:sldId id="272" r:id="rId32"/>
    <p:sldId id="317" r:id="rId33"/>
    <p:sldId id="318" r:id="rId34"/>
    <p:sldId id="315" r:id="rId35"/>
    <p:sldId id="299" r:id="rId36"/>
    <p:sldId id="298" r:id="rId37"/>
    <p:sldId id="273" r:id="rId38"/>
    <p:sldId id="301" r:id="rId39"/>
    <p:sldId id="274" r:id="rId40"/>
    <p:sldId id="338" r:id="rId41"/>
    <p:sldId id="333" r:id="rId42"/>
    <p:sldId id="304" r:id="rId43"/>
    <p:sldId id="303" r:id="rId44"/>
    <p:sldId id="334" r:id="rId45"/>
    <p:sldId id="335" r:id="rId46"/>
    <p:sldId id="277" r:id="rId47"/>
    <p:sldId id="309" r:id="rId48"/>
    <p:sldId id="310" r:id="rId49"/>
    <p:sldId id="276" r:id="rId50"/>
    <p:sldId id="275" r:id="rId51"/>
    <p:sldId id="306" r:id="rId52"/>
    <p:sldId id="278" r:id="rId53"/>
    <p:sldId id="313" r:id="rId54"/>
    <p:sldId id="312" r:id="rId55"/>
    <p:sldId id="262" r:id="rId56"/>
    <p:sldId id="319" r:id="rId57"/>
    <p:sldId id="322" r:id="rId58"/>
    <p:sldId id="284" r:id="rId59"/>
    <p:sldId id="323" r:id="rId60"/>
    <p:sldId id="320" r:id="rId61"/>
    <p:sldId id="336" r:id="rId62"/>
    <p:sldId id="279" r:id="rId63"/>
    <p:sldId id="321" r:id="rId64"/>
    <p:sldId id="280" r:id="rId65"/>
    <p:sldId id="281" r:id="rId66"/>
    <p:sldId id="282" r:id="rId67"/>
    <p:sldId id="283" r:id="rId68"/>
    <p:sldId id="285" r:id="rId6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87" autoAdjust="0"/>
  </p:normalViewPr>
  <p:slideViewPr>
    <p:cSldViewPr snapToGrid="0" snapToObjects="1">
      <p:cViewPr varScale="1">
        <p:scale>
          <a:sx n="73" d="100"/>
          <a:sy n="73" d="100"/>
        </p:scale>
        <p:origin x="-18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80BAE-9D2A-B84E-A9D9-C5980A47D94B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FBF2D-9569-5C4D-9C64-A072838AD7A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38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42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29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05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06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86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64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02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27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47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33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4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1BC1B-6D4D-DB45-9EB9-A9D8C00CE8A0}" type="datetimeFigureOut">
              <a:rPr lang="it-IT" smtClean="0"/>
              <a:t>05/04/19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5F58-7B90-4248-865E-5AD45E64E35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75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066276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066277" y="919780"/>
            <a:ext cx="4902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>
                <a:solidFill>
                  <a:srgbClr val="000090"/>
                </a:solidFill>
              </a:rPr>
              <a:t>“The </a:t>
            </a:r>
            <a:r>
              <a:rPr lang="it-IT" sz="2800" b="1" i="1" dirty="0" err="1" smtClean="0">
                <a:solidFill>
                  <a:srgbClr val="000090"/>
                </a:solidFill>
              </a:rPr>
              <a:t>growing</a:t>
            </a:r>
            <a:r>
              <a:rPr lang="it-IT" sz="2800" b="1" i="1" dirty="0" smtClean="0">
                <a:solidFill>
                  <a:srgbClr val="000090"/>
                </a:solidFill>
              </a:rPr>
              <a:t> </a:t>
            </a:r>
            <a:r>
              <a:rPr lang="it-IT" sz="2800" b="1" i="1" dirty="0" err="1" smtClean="0">
                <a:solidFill>
                  <a:srgbClr val="000090"/>
                </a:solidFill>
              </a:rPr>
              <a:t>role</a:t>
            </a:r>
            <a:r>
              <a:rPr lang="it-IT" sz="2800" b="1" i="1" dirty="0" smtClean="0">
                <a:solidFill>
                  <a:srgbClr val="000090"/>
                </a:solidFill>
              </a:rPr>
              <a:t> of </a:t>
            </a:r>
          </a:p>
          <a:p>
            <a:r>
              <a:rPr lang="it-IT" sz="2800" b="1" i="1" dirty="0">
                <a:solidFill>
                  <a:srgbClr val="000090"/>
                </a:solidFill>
              </a:rPr>
              <a:t>i</a:t>
            </a:r>
            <a:r>
              <a:rPr lang="it-IT" sz="2800" b="1" i="1" dirty="0" smtClean="0">
                <a:solidFill>
                  <a:srgbClr val="000090"/>
                </a:solidFill>
              </a:rPr>
              <a:t>mmune checkpoint </a:t>
            </a:r>
            <a:r>
              <a:rPr lang="it-IT" sz="2800" b="1" i="1" dirty="0" err="1" smtClean="0">
                <a:solidFill>
                  <a:srgbClr val="000090"/>
                </a:solidFill>
              </a:rPr>
              <a:t>inhibithors</a:t>
            </a:r>
            <a:r>
              <a:rPr lang="it-IT" sz="2800" b="1" i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it-IT" sz="2800" b="1" i="1" dirty="0" smtClean="0">
                <a:solidFill>
                  <a:srgbClr val="000090"/>
                </a:solidFill>
              </a:rPr>
              <a:t>in NSCLC treatment”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424764" y="2855803"/>
            <a:ext cx="28371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Michele De Tursi</a:t>
            </a:r>
          </a:p>
          <a:p>
            <a:pPr algn="ctr"/>
            <a:endParaRPr lang="it-IT" sz="2400" b="1" dirty="0" smtClean="0">
              <a:solidFill>
                <a:srgbClr val="FF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Pietro Di Marino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4603960"/>
            <a:ext cx="1600200" cy="17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3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mNSCLC</a:t>
            </a:r>
            <a:r>
              <a:rPr lang="it-IT" sz="2800" dirty="0" smtClean="0">
                <a:solidFill>
                  <a:schemeClr val="bg1"/>
                </a:solidFill>
              </a:rPr>
              <a:t> in 2 linea: </a:t>
            </a:r>
            <a:r>
              <a:rPr lang="it-IT" sz="2800" dirty="0" err="1" smtClean="0">
                <a:solidFill>
                  <a:schemeClr val="bg1"/>
                </a:solidFill>
              </a:rPr>
              <a:t>Pembrolizumab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907" r="3158"/>
          <a:stretch/>
        </p:blipFill>
        <p:spPr>
          <a:xfrm>
            <a:off x="0" y="1362167"/>
            <a:ext cx="9064621" cy="40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mNSCLC</a:t>
            </a:r>
            <a:r>
              <a:rPr lang="it-IT" sz="2800" dirty="0" smtClean="0">
                <a:solidFill>
                  <a:schemeClr val="bg1"/>
                </a:solidFill>
              </a:rPr>
              <a:t> in 2 linea: </a:t>
            </a:r>
            <a:r>
              <a:rPr lang="it-IT" sz="2800" dirty="0" err="1" smtClean="0">
                <a:solidFill>
                  <a:schemeClr val="bg1"/>
                </a:solidFill>
              </a:rPr>
              <a:t>Atezolizumab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141651"/>
            <a:ext cx="7010400" cy="51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0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Response</a:t>
            </a:r>
            <a:r>
              <a:rPr lang="it-IT" sz="2800" dirty="0" smtClean="0">
                <a:solidFill>
                  <a:srgbClr val="FFFFFF"/>
                </a:solidFill>
              </a:rPr>
              <a:t> to </a:t>
            </a:r>
            <a:r>
              <a:rPr lang="it-IT" sz="2800" dirty="0" err="1" smtClean="0">
                <a:solidFill>
                  <a:srgbClr val="FFFFFF"/>
                </a:solidFill>
              </a:rPr>
              <a:t>cancer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immunotherapy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5" y="1060397"/>
            <a:ext cx="8382000" cy="527616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15545" y="6431431"/>
            <a:ext cx="322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0090"/>
                </a:solidFill>
              </a:rPr>
              <a:t>Kalbasi</a:t>
            </a:r>
            <a:r>
              <a:rPr lang="it-IT" sz="1400" b="1" dirty="0" smtClean="0">
                <a:solidFill>
                  <a:srgbClr val="000090"/>
                </a:solidFill>
              </a:rPr>
              <a:t>, et al. </a:t>
            </a:r>
            <a:r>
              <a:rPr lang="it-IT" sz="1400" b="1" dirty="0" err="1" smtClean="0">
                <a:solidFill>
                  <a:srgbClr val="000090"/>
                </a:solidFill>
              </a:rPr>
              <a:t>J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Clin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Invest</a:t>
            </a:r>
            <a:r>
              <a:rPr lang="it-IT" sz="1400" b="1" dirty="0" smtClean="0">
                <a:solidFill>
                  <a:srgbClr val="000090"/>
                </a:solidFill>
              </a:rPr>
              <a:t> 2013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0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Uno dei problemi del cancro: differenti fenotipi 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79" y="950353"/>
            <a:ext cx="7703363" cy="59076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84999" y="6458877"/>
            <a:ext cx="322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0090"/>
                </a:solidFill>
              </a:rPr>
              <a:t>Chen D.S, et al. Nature 2017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7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2F2F2"/>
                </a:solidFill>
              </a:rPr>
              <a:t>C</a:t>
            </a:r>
            <a:r>
              <a:rPr lang="it-IT" sz="2800" dirty="0" smtClean="0">
                <a:solidFill>
                  <a:srgbClr val="F2F2F2"/>
                </a:solidFill>
              </a:rPr>
              <a:t>ombination </a:t>
            </a:r>
            <a:r>
              <a:rPr lang="it-IT" sz="2800" dirty="0" err="1">
                <a:solidFill>
                  <a:srgbClr val="F2F2F2"/>
                </a:solidFill>
              </a:rPr>
              <a:t>strategies</a:t>
            </a:r>
            <a:r>
              <a:rPr lang="it-IT" sz="2800" dirty="0">
                <a:solidFill>
                  <a:srgbClr val="F2F2F2"/>
                </a:solidFill>
              </a:rPr>
              <a:t> with checkpoint </a:t>
            </a:r>
            <a:r>
              <a:rPr lang="it-IT" sz="2800" dirty="0" err="1">
                <a:solidFill>
                  <a:srgbClr val="F2F2F2"/>
                </a:solidFill>
              </a:rPr>
              <a:t>inhibition</a:t>
            </a:r>
            <a:r>
              <a:rPr lang="it-IT" sz="2800" dirty="0">
                <a:solidFill>
                  <a:srgbClr val="F2F2F2"/>
                </a:solidFill>
              </a:rPr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856" t="918" r="2726" b="2758"/>
          <a:stretch/>
        </p:blipFill>
        <p:spPr>
          <a:xfrm>
            <a:off x="83863" y="1078349"/>
            <a:ext cx="9060138" cy="54761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65982" y="6542506"/>
            <a:ext cx="322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0090"/>
                </a:solidFill>
              </a:rPr>
              <a:t>Harris JS, et </a:t>
            </a:r>
            <a:r>
              <a:rPr lang="it-IT" sz="1400" b="1" dirty="0" err="1" smtClean="0">
                <a:solidFill>
                  <a:srgbClr val="000090"/>
                </a:solidFill>
              </a:rPr>
              <a:t>al.Cancer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>
                <a:solidFill>
                  <a:srgbClr val="000090"/>
                </a:solidFill>
              </a:rPr>
              <a:t>Biol</a:t>
            </a:r>
            <a:r>
              <a:rPr lang="it-IT" sz="1400" b="1" dirty="0">
                <a:solidFill>
                  <a:srgbClr val="000090"/>
                </a:solidFill>
              </a:rPr>
              <a:t> </a:t>
            </a:r>
            <a:r>
              <a:rPr lang="it-IT" sz="1400" b="1" dirty="0" err="1">
                <a:solidFill>
                  <a:srgbClr val="000090"/>
                </a:solidFill>
              </a:rPr>
              <a:t>Med</a:t>
            </a:r>
            <a:r>
              <a:rPr lang="it-IT" sz="1400" b="1" dirty="0">
                <a:solidFill>
                  <a:srgbClr val="000090"/>
                </a:solidFill>
              </a:rPr>
              <a:t> 2016 </a:t>
            </a:r>
            <a:endParaRPr lang="it-IT" sz="1400" dirty="0">
              <a:solidFill>
                <a:srgbClr val="000090"/>
              </a:solidFill>
            </a:endParaRPr>
          </a:p>
          <a:p>
            <a:endParaRPr lang="it-IT" sz="1400" dirty="0"/>
          </a:p>
        </p:txBody>
      </p:sp>
      <p:sp>
        <p:nvSpPr>
          <p:cNvPr id="10" name="Rettangolo arrotondato 9"/>
          <p:cNvSpPr/>
          <p:nvPr/>
        </p:nvSpPr>
        <p:spPr>
          <a:xfrm>
            <a:off x="6571795" y="1654425"/>
            <a:ext cx="1083647" cy="361177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81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198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600" baseline="30000" dirty="0" err="1">
                <a:solidFill>
                  <a:srgbClr val="F2F2F2"/>
                </a:solidFill>
              </a:rPr>
              <a:t>Immunomodulatory</a:t>
            </a:r>
            <a:r>
              <a:rPr lang="it-IT" sz="3600" baseline="30000" dirty="0">
                <a:solidFill>
                  <a:srgbClr val="F2F2F2"/>
                </a:solidFill>
              </a:rPr>
              <a:t> </a:t>
            </a:r>
            <a:r>
              <a:rPr lang="it-IT" sz="3600" baseline="30000" dirty="0" err="1">
                <a:solidFill>
                  <a:srgbClr val="F2F2F2"/>
                </a:solidFill>
              </a:rPr>
              <a:t>effects</a:t>
            </a:r>
            <a:r>
              <a:rPr lang="it-IT" sz="3600" baseline="30000" dirty="0">
                <a:solidFill>
                  <a:srgbClr val="F2F2F2"/>
                </a:solidFill>
              </a:rPr>
              <a:t> of </a:t>
            </a:r>
            <a:r>
              <a:rPr lang="it-IT" sz="3600" baseline="30000" dirty="0" err="1" smtClean="0">
                <a:solidFill>
                  <a:srgbClr val="F2F2F2"/>
                </a:solidFill>
              </a:rPr>
              <a:t>chemotherapy</a:t>
            </a:r>
            <a:endParaRPr lang="it-IT" sz="3600" baseline="30000" dirty="0" smtClean="0">
              <a:solidFill>
                <a:srgbClr val="F2F2F2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6931" r="7434" b="1724"/>
          <a:stretch/>
        </p:blipFill>
        <p:spPr>
          <a:xfrm>
            <a:off x="933028" y="1013648"/>
            <a:ext cx="7438308" cy="57105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17459" y="6549546"/>
            <a:ext cx="322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0090"/>
                </a:solidFill>
              </a:rPr>
              <a:t>Heinhus</a:t>
            </a:r>
            <a:r>
              <a:rPr lang="it-IT" sz="1400" b="1" dirty="0" smtClean="0">
                <a:solidFill>
                  <a:srgbClr val="000090"/>
                </a:solidFill>
              </a:rPr>
              <a:t> K M</a:t>
            </a:r>
            <a:r>
              <a:rPr lang="it-IT" sz="1400" b="1" dirty="0">
                <a:solidFill>
                  <a:srgbClr val="000090"/>
                </a:solidFill>
              </a:rPr>
              <a:t>,</a:t>
            </a:r>
            <a:r>
              <a:rPr lang="it-IT" sz="1400" b="1" dirty="0" smtClean="0">
                <a:solidFill>
                  <a:srgbClr val="000090"/>
                </a:solidFill>
              </a:rPr>
              <a:t> et al. </a:t>
            </a:r>
            <a:r>
              <a:rPr lang="it-IT" sz="1400" b="1" dirty="0" err="1" smtClean="0">
                <a:solidFill>
                  <a:srgbClr val="000090"/>
                </a:solidFill>
              </a:rPr>
              <a:t>Ann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Oncol</a:t>
            </a:r>
            <a:r>
              <a:rPr lang="it-IT" sz="1400" b="1" dirty="0" smtClean="0">
                <a:solidFill>
                  <a:srgbClr val="000090"/>
                </a:solidFill>
              </a:rPr>
              <a:t> 2019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9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Un po’ di combinazioni</a:t>
            </a:r>
            <a:r>
              <a:rPr lang="mr-IN" sz="2800" dirty="0" smtClean="0">
                <a:solidFill>
                  <a:srgbClr val="FFFFFF"/>
                </a:solidFill>
              </a:rPr>
              <a:t>…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9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OS è più forte della PFS!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40" y="1056076"/>
            <a:ext cx="7933307" cy="5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 042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04658" y="-822567"/>
            <a:ext cx="493468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4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 042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2385742" y="-341672"/>
            <a:ext cx="4378929" cy="83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1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1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 042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23412" y="-315520"/>
            <a:ext cx="4824489" cy="83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 042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2507" y="-1226318"/>
            <a:ext cx="5225141" cy="925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4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 042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2507" y="-1226318"/>
            <a:ext cx="5225141" cy="925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4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ImmunoCombo</a:t>
            </a:r>
            <a:r>
              <a:rPr lang="it-IT" sz="2800" dirty="0" smtClean="0">
                <a:solidFill>
                  <a:srgbClr val="FFFFFF"/>
                </a:solidFill>
              </a:rPr>
              <a:t> in 1 linea: </a:t>
            </a:r>
            <a:r>
              <a:rPr lang="it-IT" sz="2800" dirty="0" err="1" smtClean="0">
                <a:solidFill>
                  <a:srgbClr val="FFFFFF"/>
                </a:solidFill>
              </a:rPr>
              <a:t>CheckMate</a:t>
            </a:r>
            <a:r>
              <a:rPr lang="it-IT" sz="2800" dirty="0" smtClean="0">
                <a:solidFill>
                  <a:srgbClr val="FFFFFF"/>
                </a:solidFill>
              </a:rPr>
              <a:t> 227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975" t="6639" b="1573"/>
          <a:stretch/>
        </p:blipFill>
        <p:spPr>
          <a:xfrm rot="16200000">
            <a:off x="2324187" y="647009"/>
            <a:ext cx="4916490" cy="6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-1018" t="16370" r="1782"/>
          <a:stretch/>
        </p:blipFill>
        <p:spPr>
          <a:xfrm>
            <a:off x="143764" y="1667561"/>
            <a:ext cx="8709713" cy="499873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2879" y="1110517"/>
            <a:ext cx="7691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TMB: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somatic</a:t>
            </a:r>
            <a:r>
              <a:rPr lang="it-IT" dirty="0"/>
              <a:t>/</a:t>
            </a:r>
            <a:r>
              <a:rPr lang="it-IT" dirty="0" err="1"/>
              <a:t>acquired</a:t>
            </a:r>
            <a:r>
              <a:rPr lang="it-IT" dirty="0"/>
              <a:t> </a:t>
            </a:r>
            <a:r>
              <a:rPr lang="it-IT" dirty="0" err="1"/>
              <a:t>mutations</a:t>
            </a:r>
            <a:r>
              <a:rPr lang="it-IT" dirty="0"/>
              <a:t> per </a:t>
            </a:r>
            <a:r>
              <a:rPr lang="it-IT" dirty="0" err="1"/>
              <a:t>coding</a:t>
            </a:r>
            <a:r>
              <a:rPr lang="it-IT" dirty="0"/>
              <a:t> area of a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genome</a:t>
            </a:r>
            <a:r>
              <a:rPr lang="it-IT" dirty="0"/>
              <a:t> (</a:t>
            </a:r>
            <a:r>
              <a:rPr lang="it-IT" dirty="0" err="1"/>
              <a:t>Mut</a:t>
            </a:r>
            <a:r>
              <a:rPr lang="it-IT" dirty="0"/>
              <a:t>/</a:t>
            </a:r>
            <a:r>
              <a:rPr lang="it-IT" dirty="0" smtClean="0"/>
              <a:t>Mb)</a:t>
            </a:r>
            <a:endParaRPr lang="it-IT" dirty="0"/>
          </a:p>
        </p:txBody>
      </p:sp>
      <p:sp>
        <p:nvSpPr>
          <p:cNvPr id="8" name="Rettangolo arrotondato 7"/>
          <p:cNvSpPr/>
          <p:nvPr/>
        </p:nvSpPr>
        <p:spPr>
          <a:xfrm>
            <a:off x="682879" y="1110517"/>
            <a:ext cx="7691383" cy="646331"/>
          </a:xfrm>
          <a:prstGeom prst="roundRect">
            <a:avLst/>
          </a:prstGeom>
          <a:noFill/>
          <a:ln w="1905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086017" y="6512404"/>
            <a:ext cx="394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0090"/>
                </a:solidFill>
              </a:rPr>
              <a:t>Braun</a:t>
            </a:r>
            <a:r>
              <a:rPr lang="it-IT" sz="1400" b="1" dirty="0" smtClean="0">
                <a:solidFill>
                  <a:srgbClr val="000090"/>
                </a:solidFill>
              </a:rPr>
              <a:t> D, et al. </a:t>
            </a:r>
            <a:r>
              <a:rPr lang="it-IT" sz="1400" b="1" dirty="0" err="1" smtClean="0">
                <a:solidFill>
                  <a:srgbClr val="000090"/>
                </a:solidFill>
              </a:rPr>
              <a:t>Clin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Cancer</a:t>
            </a:r>
            <a:r>
              <a:rPr lang="it-IT" sz="1400" b="1" dirty="0" smtClean="0">
                <a:solidFill>
                  <a:srgbClr val="000090"/>
                </a:solidFill>
              </a:rPr>
              <a:t> Res 2016 </a:t>
            </a:r>
            <a:endParaRPr lang="it-IT" sz="1400" b="1" dirty="0">
              <a:solidFill>
                <a:srgbClr val="00009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TMB and </a:t>
            </a:r>
            <a:r>
              <a:rPr lang="it-IT" sz="2800" dirty="0" err="1" smtClean="0">
                <a:solidFill>
                  <a:srgbClr val="FFFFFF"/>
                </a:solidFill>
              </a:rPr>
              <a:t>neoantigen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formation</a:t>
            </a:r>
            <a:endParaRPr lang="it-IT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9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High vs </a:t>
            </a:r>
            <a:r>
              <a:rPr lang="it-IT" sz="2800" dirty="0" err="1" smtClean="0">
                <a:solidFill>
                  <a:srgbClr val="FFFFFF"/>
                </a:solidFill>
              </a:rPr>
              <a:t>Low</a:t>
            </a:r>
            <a:r>
              <a:rPr lang="it-IT" sz="2800" dirty="0" smtClean="0">
                <a:solidFill>
                  <a:srgbClr val="FFFFFF"/>
                </a:solidFill>
              </a:rPr>
              <a:t> TMB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6224"/>
          <a:stretch/>
        </p:blipFill>
        <p:spPr>
          <a:xfrm>
            <a:off x="23960" y="1234110"/>
            <a:ext cx="8954695" cy="49364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21467" y="6537792"/>
            <a:ext cx="394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0090"/>
                </a:solidFill>
              </a:rPr>
              <a:t>Sharabi</a:t>
            </a:r>
            <a:r>
              <a:rPr lang="it-IT" sz="1400" b="1" dirty="0" smtClean="0">
                <a:solidFill>
                  <a:srgbClr val="000090"/>
                </a:solidFill>
              </a:rPr>
              <a:t> et al. The </a:t>
            </a:r>
            <a:r>
              <a:rPr lang="it-IT" sz="1400" b="1" dirty="0" err="1" smtClean="0">
                <a:solidFill>
                  <a:srgbClr val="000090"/>
                </a:solidFill>
              </a:rPr>
              <a:t>Oncologist</a:t>
            </a:r>
            <a:r>
              <a:rPr lang="it-IT" sz="1400" b="1" dirty="0" smtClean="0">
                <a:solidFill>
                  <a:srgbClr val="000090"/>
                </a:solidFill>
              </a:rPr>
              <a:t> 2017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3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CheckMate</a:t>
            </a:r>
            <a:r>
              <a:rPr lang="it-IT" sz="2800" dirty="0" smtClean="0">
                <a:solidFill>
                  <a:srgbClr val="FFFFFF"/>
                </a:solidFill>
              </a:rPr>
              <a:t> 227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61226" y="-862402"/>
            <a:ext cx="3649145" cy="87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CheckMate</a:t>
            </a:r>
            <a:r>
              <a:rPr lang="it-IT" sz="2800" dirty="0" smtClean="0">
                <a:solidFill>
                  <a:srgbClr val="FFFFFF"/>
                </a:solidFill>
              </a:rPr>
              <a:t> 227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77922" y="-946587"/>
            <a:ext cx="5271358" cy="90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5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CheckMate</a:t>
            </a:r>
            <a:r>
              <a:rPr lang="it-IT" sz="2800" dirty="0" smtClean="0">
                <a:solidFill>
                  <a:srgbClr val="FFFFFF"/>
                </a:solidFill>
              </a:rPr>
              <a:t> 227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176"/>
            <a:ext cx="9144000" cy="49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CheckMate</a:t>
            </a:r>
            <a:r>
              <a:rPr lang="it-IT" sz="2800" dirty="0" smtClean="0">
                <a:solidFill>
                  <a:srgbClr val="FFFFFF"/>
                </a:solidFill>
              </a:rPr>
              <a:t> 227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4694" b="9530"/>
          <a:stretch/>
        </p:blipFill>
        <p:spPr>
          <a:xfrm rot="16200000">
            <a:off x="1791192" y="-280706"/>
            <a:ext cx="5402879" cy="80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Premio Nobel per la Medicina 2018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17" y="1470197"/>
            <a:ext cx="6413500" cy="46097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5250" y="2000250"/>
            <a:ext cx="129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Mr</a:t>
            </a:r>
            <a:r>
              <a:rPr lang="it-IT" dirty="0" smtClean="0"/>
              <a:t> CTLA 4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969251" y="3405717"/>
            <a:ext cx="129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Mr</a:t>
            </a:r>
            <a:r>
              <a:rPr lang="it-IT" dirty="0" smtClean="0"/>
              <a:t> PD1</a:t>
            </a:r>
            <a:endParaRPr lang="it-IT" dirty="0"/>
          </a:p>
        </p:txBody>
      </p:sp>
      <p:sp>
        <p:nvSpPr>
          <p:cNvPr id="11" name="Freccia angolare in su 10"/>
          <p:cNvSpPr/>
          <p:nvPr/>
        </p:nvSpPr>
        <p:spPr>
          <a:xfrm rot="5400000">
            <a:off x="510116" y="2264807"/>
            <a:ext cx="709084" cy="91863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ngolare in su 13"/>
          <p:cNvSpPr/>
          <p:nvPr/>
        </p:nvSpPr>
        <p:spPr>
          <a:xfrm rot="16200000">
            <a:off x="7948085" y="2670175"/>
            <a:ext cx="666750" cy="804333"/>
          </a:xfrm>
          <a:prstGeom prst="bentUpArrow">
            <a:avLst>
              <a:gd name="adj1" fmla="val 28174"/>
              <a:gd name="adj2" fmla="val 26587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0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News in I linea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86053" y="2193528"/>
            <a:ext cx="718821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sz="2000" dirty="0" smtClean="0"/>
              <a:t>KEYNOTE-189</a:t>
            </a:r>
          </a:p>
          <a:p>
            <a:pPr marL="285750" indent="-285750">
              <a:buFont typeface="Wingdings" charset="2"/>
              <a:buChar char="ü"/>
            </a:pPr>
            <a:endParaRPr lang="it-IT" sz="2000" dirty="0" smtClean="0"/>
          </a:p>
          <a:p>
            <a:pPr marL="285750" indent="-285750">
              <a:buFont typeface="Wingdings" charset="2"/>
              <a:buChar char="ü"/>
            </a:pPr>
            <a:r>
              <a:rPr lang="it-IT" sz="2000" dirty="0" err="1" smtClean="0"/>
              <a:t>IMpower</a:t>
            </a:r>
            <a:r>
              <a:rPr lang="it-IT" sz="2000" dirty="0" smtClean="0"/>
              <a:t> 150</a:t>
            </a:r>
          </a:p>
          <a:p>
            <a:pPr marL="285750" indent="-285750">
              <a:buFont typeface="Wingdings" charset="2"/>
              <a:buChar char="ü"/>
            </a:pPr>
            <a:endParaRPr lang="it-IT" sz="2000" dirty="0" smtClean="0"/>
          </a:p>
          <a:p>
            <a:pPr marL="285750" indent="-285750">
              <a:buFont typeface="Wingdings" charset="2"/>
              <a:buChar char="ü"/>
            </a:pPr>
            <a:r>
              <a:rPr lang="it-IT" sz="2000" dirty="0" err="1" smtClean="0"/>
              <a:t>IMpower</a:t>
            </a:r>
            <a:r>
              <a:rPr lang="it-IT" sz="2000" dirty="0" smtClean="0"/>
              <a:t> 132</a:t>
            </a:r>
          </a:p>
          <a:p>
            <a:pPr marL="285750" indent="-285750">
              <a:buFont typeface="Wingdings" charset="2"/>
              <a:buChar char="ü"/>
            </a:pPr>
            <a:endParaRPr lang="it-IT" sz="2000" dirty="0" smtClean="0"/>
          </a:p>
          <a:p>
            <a:pPr marL="285750" indent="-285750">
              <a:buFont typeface="Wingdings" charset="2"/>
              <a:buChar char="ü"/>
            </a:pPr>
            <a:endParaRPr lang="it-IT" sz="2000" dirty="0" smtClean="0"/>
          </a:p>
          <a:p>
            <a:pPr marL="285750" indent="-285750">
              <a:buFont typeface="Wingdings" charset="2"/>
              <a:buChar char="ü"/>
            </a:pPr>
            <a:endParaRPr lang="it-IT" sz="2000" dirty="0" smtClean="0"/>
          </a:p>
          <a:p>
            <a:pPr marL="285750" indent="-285750">
              <a:buFont typeface="Wingdings" charset="2"/>
              <a:buChar char="ü"/>
            </a:pPr>
            <a:r>
              <a:rPr lang="it-IT" sz="2000" dirty="0" smtClean="0"/>
              <a:t>KEYNOTE -407</a:t>
            </a:r>
          </a:p>
          <a:p>
            <a:pPr marL="285750" indent="-285750">
              <a:buFont typeface="Wingdings" charset="2"/>
              <a:buChar char="ü"/>
            </a:pPr>
            <a:endParaRPr lang="it-IT" sz="2000" dirty="0" smtClean="0"/>
          </a:p>
          <a:p>
            <a:pPr marL="285750" indent="-285750">
              <a:buFont typeface="Wingdings" charset="2"/>
              <a:buChar char="ü"/>
            </a:pPr>
            <a:r>
              <a:rPr lang="it-IT" sz="2000" dirty="0" smtClean="0"/>
              <a:t>IMpower-131</a:t>
            </a:r>
          </a:p>
          <a:p>
            <a:pPr marL="285750" indent="-285750">
              <a:buFont typeface="Wingdings" charset="2"/>
              <a:buChar char="ü"/>
            </a:pPr>
            <a:endParaRPr lang="it-IT" dirty="0" smtClean="0"/>
          </a:p>
          <a:p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endParaRPr lang="it-IT" dirty="0"/>
          </a:p>
        </p:txBody>
      </p:sp>
      <p:sp>
        <p:nvSpPr>
          <p:cNvPr id="5" name="Parentesi graffa chiusa 4"/>
          <p:cNvSpPr/>
          <p:nvPr/>
        </p:nvSpPr>
        <p:spPr>
          <a:xfrm>
            <a:off x="3270635" y="2193528"/>
            <a:ext cx="610997" cy="1639388"/>
          </a:xfrm>
          <a:prstGeom prst="rightBrace">
            <a:avLst>
              <a:gd name="adj1" fmla="val 20099"/>
              <a:gd name="adj2" fmla="val 50000"/>
            </a:avLst>
          </a:prstGeom>
          <a:ln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graffa chiusa 5"/>
          <p:cNvSpPr/>
          <p:nvPr/>
        </p:nvSpPr>
        <p:spPr>
          <a:xfrm>
            <a:off x="3270635" y="4672599"/>
            <a:ext cx="527135" cy="1118601"/>
          </a:xfrm>
          <a:prstGeom prst="rightBrace">
            <a:avLst>
              <a:gd name="adj1" fmla="val 20099"/>
              <a:gd name="adj2" fmla="val 50000"/>
            </a:avLst>
          </a:prstGeom>
          <a:ln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5397" y="2873498"/>
            <a:ext cx="271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Non-</a:t>
            </a:r>
            <a:r>
              <a:rPr lang="it-IT" dirty="0" err="1" smtClean="0"/>
              <a:t>squamous</a:t>
            </a:r>
            <a:r>
              <a:rPr lang="it-IT" dirty="0" smtClean="0"/>
              <a:t> NSCLC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025397" y="5062361"/>
            <a:ext cx="271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Squamous</a:t>
            </a:r>
            <a:r>
              <a:rPr lang="it-IT" dirty="0" smtClean="0"/>
              <a:t> NSCLC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86053" y="1245228"/>
            <a:ext cx="269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sz="2000" dirty="0" err="1" smtClean="0"/>
              <a:t>CheckMate</a:t>
            </a:r>
            <a:r>
              <a:rPr lang="it-IT" sz="2000" dirty="0" smtClean="0"/>
              <a:t> 227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446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CheckMate-227 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75000" y="4660900"/>
            <a:ext cx="1752600" cy="59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04063" y="-880552"/>
            <a:ext cx="4506738" cy="891758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545765" y="5412426"/>
            <a:ext cx="1380924" cy="4191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3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CheckMate-227 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75000" y="4660900"/>
            <a:ext cx="1752600" cy="59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04063" y="-880552"/>
            <a:ext cx="4506738" cy="891758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545765" y="5412426"/>
            <a:ext cx="1380924" cy="4191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37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CheckMate-227 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75000" y="4660900"/>
            <a:ext cx="1752600" cy="59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545765" y="5412426"/>
            <a:ext cx="1380924" cy="4191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551" b="5394"/>
          <a:stretch/>
        </p:blipFill>
        <p:spPr>
          <a:xfrm rot="16200000">
            <a:off x="1614426" y="-572512"/>
            <a:ext cx="5808420" cy="88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KEYNOTE-189 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20617" y="-729997"/>
            <a:ext cx="4496030" cy="858616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7700" y="6096000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endpoints</a:t>
            </a:r>
            <a:r>
              <a:rPr lang="it-IT" dirty="0" smtClean="0"/>
              <a:t>: OS e PFS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175000" y="4660900"/>
            <a:ext cx="1752600" cy="59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39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KEYNOTE-189 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68998" y="-773311"/>
            <a:ext cx="5018623" cy="8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2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KEYNOTE-189 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35352" y="-603888"/>
            <a:ext cx="4727362" cy="8690915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7159514" y="5284641"/>
            <a:ext cx="1853894" cy="115729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89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FFFF"/>
                </a:solidFill>
              </a:rPr>
              <a:t>KEYNOTE-189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24517" y="-507466"/>
            <a:ext cx="4325376" cy="8886877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4672335" y="4804644"/>
            <a:ext cx="2971127" cy="40737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4672335" y="3459337"/>
            <a:ext cx="2971127" cy="21903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96164" y="4025836"/>
            <a:ext cx="2971127" cy="21567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340744" y="4969048"/>
            <a:ext cx="2971127" cy="21567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16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KEYNOTE-189 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74070" y="-520859"/>
            <a:ext cx="4919109" cy="86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8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732"/>
            <a:ext cx="914400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Premio Nobel per la Medicina 2018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43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097" t="3333" r="3046"/>
          <a:stretch/>
        </p:blipFill>
        <p:spPr>
          <a:xfrm>
            <a:off x="83863" y="1162140"/>
            <a:ext cx="9332690" cy="50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21237" y="-626726"/>
            <a:ext cx="4831797" cy="88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4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60973" y="-654984"/>
            <a:ext cx="5056257" cy="881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893363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6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85130"/>
            <a:ext cx="89154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7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150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283032"/>
            <a:ext cx="9042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2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132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13390"/>
          <a:stretch/>
        </p:blipFill>
        <p:spPr>
          <a:xfrm rot="16200000">
            <a:off x="2545725" y="-113937"/>
            <a:ext cx="3748013" cy="79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132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40796" y="-297696"/>
            <a:ext cx="3932948" cy="837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4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132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19602" y="-544824"/>
            <a:ext cx="4015761" cy="8539845"/>
          </a:xfrm>
          <a:prstGeom prst="rect">
            <a:avLst/>
          </a:prstGeom>
        </p:spPr>
      </p:pic>
      <p:sp>
        <p:nvSpPr>
          <p:cNvPr id="2" name="Rettangolo arrotondato 1"/>
          <p:cNvSpPr/>
          <p:nvPr/>
        </p:nvSpPr>
        <p:spPr>
          <a:xfrm>
            <a:off x="4470760" y="2345390"/>
            <a:ext cx="1282914" cy="34986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24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KEYNOTE-407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1709"/>
          <a:stretch/>
        </p:blipFill>
        <p:spPr>
          <a:xfrm>
            <a:off x="0" y="1054186"/>
            <a:ext cx="9144000" cy="5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7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mNSCLC</a:t>
            </a:r>
            <a:r>
              <a:rPr lang="it-IT" sz="2800" dirty="0" smtClean="0">
                <a:solidFill>
                  <a:srgbClr val="FFFFFF"/>
                </a:solidFill>
              </a:rPr>
              <a:t>:  </a:t>
            </a:r>
            <a:r>
              <a:rPr lang="it-IT" sz="2800" dirty="0">
                <a:solidFill>
                  <a:srgbClr val="FFFFFF"/>
                </a:solidFill>
              </a:rPr>
              <a:t>o</a:t>
            </a:r>
            <a:r>
              <a:rPr lang="it-IT" sz="2800" dirty="0" smtClean="0">
                <a:solidFill>
                  <a:srgbClr val="FFFFFF"/>
                </a:solidFill>
              </a:rPr>
              <a:t>ggi in Italia</a:t>
            </a:r>
            <a:r>
              <a:rPr lang="mr-IN" sz="2800" dirty="0" smtClean="0">
                <a:solidFill>
                  <a:srgbClr val="FFFFFF"/>
                </a:solidFill>
              </a:rPr>
              <a:t>…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216900" cy="47244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57898" y="6420068"/>
            <a:ext cx="333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	</a:t>
            </a:r>
            <a:r>
              <a:rPr lang="it-IT" b="1" dirty="0" smtClean="0">
                <a:solidFill>
                  <a:srgbClr val="000090"/>
                </a:solidFill>
              </a:rPr>
              <a:t>Linee Guida AIOM 2018</a:t>
            </a:r>
            <a:endParaRPr lang="it-IT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3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rgbClr val="FFFFFF"/>
                </a:solidFill>
              </a:rPr>
              <a:t>IMpower</a:t>
            </a:r>
            <a:r>
              <a:rPr lang="it-IT" sz="2800" dirty="0" smtClean="0">
                <a:solidFill>
                  <a:srgbClr val="FFFFFF"/>
                </a:solidFill>
              </a:rPr>
              <a:t> 132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031754"/>
            <a:ext cx="9093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0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KEYNOTE-407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199"/>
            <a:ext cx="9144000" cy="5588000"/>
          </a:xfrm>
          <a:prstGeom prst="rect">
            <a:avLst/>
          </a:prstGeom>
        </p:spPr>
      </p:pic>
      <p:sp>
        <p:nvSpPr>
          <p:cNvPr id="7" name="Freccia destra 6"/>
          <p:cNvSpPr/>
          <p:nvPr/>
        </p:nvSpPr>
        <p:spPr>
          <a:xfrm rot="10800000">
            <a:off x="8523635" y="3958013"/>
            <a:ext cx="518349" cy="1943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40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IMpower</a:t>
            </a:r>
            <a:r>
              <a:rPr lang="it-IT" sz="2800" dirty="0" smtClean="0">
                <a:solidFill>
                  <a:schemeClr val="bg1"/>
                </a:solidFill>
              </a:rPr>
              <a:t> 131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6077" t="9933" r="15517" b="6020"/>
          <a:stretch/>
        </p:blipFill>
        <p:spPr>
          <a:xfrm rot="16200000">
            <a:off x="2350901" y="-558625"/>
            <a:ext cx="4453653" cy="89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IMpower</a:t>
            </a:r>
            <a:r>
              <a:rPr lang="it-IT" sz="2800" dirty="0" smtClean="0">
                <a:solidFill>
                  <a:schemeClr val="bg1"/>
                </a:solidFill>
              </a:rPr>
              <a:t> 131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2612" b="5040"/>
          <a:stretch/>
        </p:blipFill>
        <p:spPr>
          <a:xfrm rot="16200000">
            <a:off x="2031985" y="-485187"/>
            <a:ext cx="5041633" cy="871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IMpower</a:t>
            </a:r>
            <a:r>
              <a:rPr lang="it-IT" sz="2800" dirty="0" smtClean="0">
                <a:solidFill>
                  <a:schemeClr val="bg1"/>
                </a:solidFill>
              </a:rPr>
              <a:t> 131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78318" y="-894907"/>
            <a:ext cx="4815050" cy="9057143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7192091" y="2708212"/>
            <a:ext cx="764566" cy="349866"/>
          </a:xfrm>
          <a:prstGeom prst="roundRect">
            <a:avLst>
              <a:gd name="adj" fmla="val 0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82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000" baseline="30000" dirty="0" smtClean="0">
                <a:solidFill>
                  <a:srgbClr val="FFFFFF"/>
                </a:solidFill>
              </a:rPr>
              <a:t>Immune</a:t>
            </a:r>
            <a:r>
              <a:rPr lang="it-IT" sz="3000" baseline="30000" dirty="0">
                <a:solidFill>
                  <a:srgbClr val="FFFFFF"/>
                </a:solidFill>
              </a:rPr>
              <a:t>-checkpoint </a:t>
            </a:r>
            <a:r>
              <a:rPr lang="it-IT" sz="3000" baseline="30000" dirty="0" err="1">
                <a:solidFill>
                  <a:srgbClr val="FFFFFF"/>
                </a:solidFill>
              </a:rPr>
              <a:t>inhibitor</a:t>
            </a:r>
            <a:r>
              <a:rPr lang="it-IT" sz="3000" baseline="30000" dirty="0">
                <a:solidFill>
                  <a:srgbClr val="FFFFFF"/>
                </a:solidFill>
              </a:rPr>
              <a:t> plus </a:t>
            </a:r>
            <a:r>
              <a:rPr lang="it-IT" sz="3000" baseline="30000" dirty="0" err="1">
                <a:solidFill>
                  <a:srgbClr val="FFFFFF"/>
                </a:solidFill>
              </a:rPr>
              <a:t>chemotherapy</a:t>
            </a:r>
            <a:r>
              <a:rPr lang="it-IT" sz="3000" baseline="30000" dirty="0">
                <a:solidFill>
                  <a:srgbClr val="FFFFFF"/>
                </a:solidFill>
              </a:rPr>
              <a:t> </a:t>
            </a:r>
            <a:r>
              <a:rPr lang="it-IT" sz="3000" baseline="30000" dirty="0" smtClean="0">
                <a:solidFill>
                  <a:srgbClr val="FFFFFF"/>
                </a:solidFill>
              </a:rPr>
              <a:t>versus </a:t>
            </a:r>
            <a:r>
              <a:rPr lang="it-IT" sz="3000" baseline="30000" dirty="0" err="1">
                <a:solidFill>
                  <a:srgbClr val="FFFFFF"/>
                </a:solidFill>
              </a:rPr>
              <a:t>conventional</a:t>
            </a:r>
            <a:r>
              <a:rPr lang="it-IT" sz="3000" baseline="30000" dirty="0">
                <a:solidFill>
                  <a:srgbClr val="FFFFFF"/>
                </a:solidFill>
              </a:rPr>
              <a:t> </a:t>
            </a:r>
            <a:r>
              <a:rPr lang="it-IT" sz="3000" baseline="30000" dirty="0" err="1">
                <a:solidFill>
                  <a:srgbClr val="FFFFFF"/>
                </a:solidFill>
              </a:rPr>
              <a:t>chemotherapy</a:t>
            </a:r>
            <a:r>
              <a:rPr lang="it-IT" sz="3000" baseline="30000" dirty="0">
                <a:solidFill>
                  <a:srgbClr val="FFFFFF"/>
                </a:solidFill>
              </a:rPr>
              <a:t> </a:t>
            </a:r>
            <a:endParaRPr lang="it-IT" sz="3000" dirty="0">
              <a:solidFill>
                <a:srgbClr val="FFFFFF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71995" y="1060230"/>
            <a:ext cx="361216" cy="302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 flipV="1">
            <a:off x="991353" y="4007902"/>
            <a:ext cx="361216" cy="24466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06751" y="6311393"/>
            <a:ext cx="274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solidFill>
                <a:srgbClr val="000090"/>
              </a:solidFill>
            </a:endParaRPr>
          </a:p>
          <a:p>
            <a:r>
              <a:rPr lang="it-IT" sz="1400" b="1" dirty="0" smtClean="0">
                <a:solidFill>
                  <a:srgbClr val="000090"/>
                </a:solidFill>
              </a:rPr>
              <a:t>Zhou Y, et al. </a:t>
            </a:r>
            <a:r>
              <a:rPr lang="it-IT" sz="1400" b="1" dirty="0" err="1" smtClean="0">
                <a:solidFill>
                  <a:srgbClr val="000090"/>
                </a:solidFill>
              </a:rPr>
              <a:t>J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ImmunCanc</a:t>
            </a:r>
            <a:r>
              <a:rPr lang="it-IT" sz="1400" b="1" dirty="0" smtClean="0">
                <a:solidFill>
                  <a:srgbClr val="000090"/>
                </a:solidFill>
              </a:rPr>
              <a:t> 2018</a:t>
            </a:r>
            <a:endParaRPr lang="it-IT" sz="1400" b="1" dirty="0">
              <a:solidFill>
                <a:srgbClr val="00009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962" t="3210" r="2223"/>
          <a:stretch/>
        </p:blipFill>
        <p:spPr>
          <a:xfrm>
            <a:off x="155745" y="1452548"/>
            <a:ext cx="8988256" cy="402197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412829" y="1502964"/>
            <a:ext cx="611445" cy="5299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arrotondato 1"/>
          <p:cNvSpPr/>
          <p:nvPr/>
        </p:nvSpPr>
        <p:spPr>
          <a:xfrm>
            <a:off x="73804" y="4659907"/>
            <a:ext cx="2210275" cy="87053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991353" y="4659907"/>
            <a:ext cx="2210275" cy="87053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1143753" y="4883998"/>
            <a:ext cx="4653507" cy="87053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625936" y="5250337"/>
            <a:ext cx="342648" cy="42787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9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baseline="30000" dirty="0" smtClean="0">
                <a:solidFill>
                  <a:srgbClr val="FFFFFF"/>
                </a:solidFill>
              </a:rPr>
              <a:t>Immune</a:t>
            </a:r>
            <a:r>
              <a:rPr lang="it-IT" sz="2800" baseline="30000" dirty="0">
                <a:solidFill>
                  <a:srgbClr val="FFFFFF"/>
                </a:solidFill>
              </a:rPr>
              <a:t>-checkpoint </a:t>
            </a:r>
            <a:r>
              <a:rPr lang="it-IT" sz="2800" baseline="30000" dirty="0" err="1">
                <a:solidFill>
                  <a:srgbClr val="FFFFFF"/>
                </a:solidFill>
              </a:rPr>
              <a:t>inhibitor</a:t>
            </a:r>
            <a:r>
              <a:rPr lang="it-IT" sz="2800" baseline="30000" dirty="0">
                <a:solidFill>
                  <a:srgbClr val="FFFFFF"/>
                </a:solidFill>
              </a:rPr>
              <a:t> plus </a:t>
            </a:r>
            <a:r>
              <a:rPr lang="it-IT" sz="2800" baseline="30000" dirty="0" err="1">
                <a:solidFill>
                  <a:srgbClr val="FFFFFF"/>
                </a:solidFill>
              </a:rPr>
              <a:t>chemotherapy</a:t>
            </a:r>
            <a:r>
              <a:rPr lang="it-IT" sz="2800" baseline="30000" dirty="0">
                <a:solidFill>
                  <a:srgbClr val="FFFFFF"/>
                </a:solidFill>
              </a:rPr>
              <a:t> </a:t>
            </a:r>
            <a:r>
              <a:rPr lang="it-IT" sz="2800" baseline="30000" dirty="0" smtClean="0">
                <a:solidFill>
                  <a:srgbClr val="FFFFFF"/>
                </a:solidFill>
              </a:rPr>
              <a:t>versus </a:t>
            </a:r>
            <a:r>
              <a:rPr lang="it-IT" sz="2800" baseline="30000" dirty="0" err="1">
                <a:solidFill>
                  <a:srgbClr val="FFFFFF"/>
                </a:solidFill>
              </a:rPr>
              <a:t>conventional</a:t>
            </a:r>
            <a:r>
              <a:rPr lang="it-IT" sz="2800" baseline="30000" dirty="0">
                <a:solidFill>
                  <a:srgbClr val="FFFFFF"/>
                </a:solidFill>
              </a:rPr>
              <a:t> </a:t>
            </a:r>
            <a:r>
              <a:rPr lang="it-IT" sz="2800" baseline="30000" dirty="0" err="1">
                <a:solidFill>
                  <a:srgbClr val="FFFFFF"/>
                </a:solidFill>
              </a:rPr>
              <a:t>chemotherapy</a:t>
            </a:r>
            <a:r>
              <a:rPr lang="it-IT" sz="2800" baseline="30000" dirty="0">
                <a:solidFill>
                  <a:srgbClr val="FFFFFF"/>
                </a:solidFill>
              </a:rPr>
              <a:t> 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71995" y="1060230"/>
            <a:ext cx="361216" cy="302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 flipV="1">
            <a:off x="991353" y="4007902"/>
            <a:ext cx="361216" cy="24466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06751" y="6311393"/>
            <a:ext cx="274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solidFill>
                <a:srgbClr val="000090"/>
              </a:solidFill>
            </a:endParaRPr>
          </a:p>
          <a:p>
            <a:r>
              <a:rPr lang="it-IT" sz="1400" b="1" dirty="0" smtClean="0">
                <a:solidFill>
                  <a:srgbClr val="000090"/>
                </a:solidFill>
              </a:rPr>
              <a:t>Zhou Y, et al. </a:t>
            </a:r>
            <a:r>
              <a:rPr lang="it-IT" sz="1400" b="1" dirty="0" err="1" smtClean="0">
                <a:solidFill>
                  <a:srgbClr val="000090"/>
                </a:solidFill>
              </a:rPr>
              <a:t>J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ImmunCanc</a:t>
            </a:r>
            <a:r>
              <a:rPr lang="it-IT" sz="1400" b="1" dirty="0" smtClean="0">
                <a:solidFill>
                  <a:srgbClr val="000090"/>
                </a:solidFill>
              </a:rPr>
              <a:t> 2018</a:t>
            </a:r>
            <a:endParaRPr lang="it-IT" sz="1400" b="1" dirty="0">
              <a:solidFill>
                <a:srgbClr val="00009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412829" y="1502964"/>
            <a:ext cx="611445" cy="5299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147" t="2" b="7781"/>
          <a:stretch/>
        </p:blipFill>
        <p:spPr>
          <a:xfrm>
            <a:off x="104868" y="1502964"/>
            <a:ext cx="9039131" cy="382148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217856" y="1363153"/>
            <a:ext cx="1008539" cy="5299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1073" y="1433997"/>
            <a:ext cx="261882" cy="5299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104868" y="4709892"/>
            <a:ext cx="4653507" cy="87053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1433211" y="5145158"/>
            <a:ext cx="4653507" cy="87053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06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FFFFFF"/>
                </a:solidFill>
              </a:rPr>
              <a:t>Checkpoint </a:t>
            </a:r>
            <a:r>
              <a:rPr lang="it-IT" sz="2400" dirty="0" err="1" smtClean="0">
                <a:solidFill>
                  <a:srgbClr val="FFFFFF"/>
                </a:solidFill>
              </a:rPr>
              <a:t>Inhibitors</a:t>
            </a:r>
            <a:r>
              <a:rPr lang="it-IT" sz="2400" dirty="0" smtClean="0">
                <a:solidFill>
                  <a:srgbClr val="FFFFFF"/>
                </a:solidFill>
              </a:rPr>
              <a:t> in </a:t>
            </a:r>
            <a:r>
              <a:rPr lang="it-IT" sz="2400" dirty="0" err="1" smtClean="0">
                <a:solidFill>
                  <a:srgbClr val="FFFFFF"/>
                </a:solidFill>
              </a:rPr>
              <a:t>Metastatic</a:t>
            </a:r>
            <a:r>
              <a:rPr lang="it-IT" sz="2400" dirty="0" smtClean="0">
                <a:solidFill>
                  <a:srgbClr val="FFFFFF"/>
                </a:solidFill>
              </a:rPr>
              <a:t> EGFR-</a:t>
            </a:r>
            <a:r>
              <a:rPr lang="it-IT" sz="2400" dirty="0" err="1" smtClean="0">
                <a:solidFill>
                  <a:srgbClr val="FFFFFF"/>
                </a:solidFill>
              </a:rPr>
              <a:t>Mutated</a:t>
            </a:r>
            <a:r>
              <a:rPr lang="it-IT" sz="2400" dirty="0" smtClean="0">
                <a:solidFill>
                  <a:srgbClr val="FFFFFF"/>
                </a:solidFill>
              </a:rPr>
              <a:t> NSCLC</a:t>
            </a:r>
            <a:endParaRPr lang="it-IT" sz="2800" dirty="0">
              <a:solidFill>
                <a:srgbClr val="FFFFFF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79667" y="3290501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9" y="2344341"/>
            <a:ext cx="8802141" cy="40298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2" y="1483432"/>
            <a:ext cx="5575300" cy="5842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218162" y="6470069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000090"/>
                </a:solidFill>
              </a:rPr>
              <a:t>Lee C K et al, </a:t>
            </a:r>
            <a:r>
              <a:rPr lang="it-IT" sz="1400" b="1" dirty="0" err="1" smtClean="0">
                <a:solidFill>
                  <a:srgbClr val="000090"/>
                </a:solidFill>
              </a:rPr>
              <a:t>J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Thorac</a:t>
            </a:r>
            <a:r>
              <a:rPr lang="it-IT" sz="1400" b="1" dirty="0" smtClean="0">
                <a:solidFill>
                  <a:srgbClr val="000090"/>
                </a:solidFill>
              </a:rPr>
              <a:t> </a:t>
            </a:r>
            <a:r>
              <a:rPr lang="it-IT" sz="1400" b="1" dirty="0" err="1" smtClean="0">
                <a:solidFill>
                  <a:srgbClr val="000090"/>
                </a:solidFill>
              </a:rPr>
              <a:t>Oncol</a:t>
            </a:r>
            <a:r>
              <a:rPr lang="it-IT" sz="1400" b="1" dirty="0" smtClean="0">
                <a:solidFill>
                  <a:srgbClr val="000090"/>
                </a:solidFill>
              </a:rPr>
              <a:t> 2017   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5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bg1"/>
                </a:solidFill>
              </a:rPr>
              <a:t>Efficacy</a:t>
            </a:r>
            <a:r>
              <a:rPr lang="it-IT" sz="2000" dirty="0">
                <a:solidFill>
                  <a:schemeClr val="bg1"/>
                </a:solidFill>
              </a:rPr>
              <a:t> of immune-checkpoint </a:t>
            </a:r>
            <a:r>
              <a:rPr lang="it-IT" sz="2000" dirty="0" err="1">
                <a:solidFill>
                  <a:schemeClr val="bg1"/>
                </a:solidFill>
              </a:rPr>
              <a:t>inhibitors</a:t>
            </a:r>
            <a:r>
              <a:rPr lang="it-IT" sz="2000" dirty="0">
                <a:solidFill>
                  <a:schemeClr val="bg1"/>
                </a:solidFill>
              </a:rPr>
              <a:t> (ICI) in non-small </a:t>
            </a:r>
            <a:r>
              <a:rPr lang="it-IT" sz="2000" dirty="0" err="1">
                <a:solidFill>
                  <a:schemeClr val="bg1"/>
                </a:solidFill>
              </a:rPr>
              <a:t>cell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lung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cancer</a:t>
            </a:r>
            <a:r>
              <a:rPr lang="it-IT" sz="2000" dirty="0">
                <a:solidFill>
                  <a:schemeClr val="bg1"/>
                </a:solidFill>
              </a:rPr>
              <a:t> (NSCLC) </a:t>
            </a:r>
            <a:r>
              <a:rPr lang="it-IT" sz="2000" dirty="0" err="1">
                <a:solidFill>
                  <a:schemeClr val="bg1"/>
                </a:solidFill>
              </a:rPr>
              <a:t>patients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harboring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activating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molecular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alterations</a:t>
            </a:r>
            <a:r>
              <a:rPr lang="it-IT" sz="2000" dirty="0">
                <a:solidFill>
                  <a:schemeClr val="bg1"/>
                </a:solidFill>
              </a:rPr>
              <a:t> (</a:t>
            </a:r>
            <a:r>
              <a:rPr lang="it-IT" sz="2000" dirty="0" err="1">
                <a:solidFill>
                  <a:schemeClr val="bg1"/>
                </a:solidFill>
              </a:rPr>
              <a:t>ImmunoTarget</a:t>
            </a:r>
            <a:r>
              <a:rPr lang="it-IT" sz="20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6691220" y="6373337"/>
            <a:ext cx="2464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err="1" smtClean="0">
                <a:solidFill>
                  <a:srgbClr val="000090"/>
                </a:solidFill>
              </a:rPr>
              <a:t>Mazieres</a:t>
            </a:r>
            <a:r>
              <a:rPr lang="it-IT" sz="1600" b="1" dirty="0" smtClean="0">
                <a:solidFill>
                  <a:srgbClr val="000090"/>
                </a:solidFill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</a:rPr>
              <a:t>J</a:t>
            </a:r>
            <a:r>
              <a:rPr lang="it-IT" sz="1600" b="1" dirty="0" smtClean="0">
                <a:solidFill>
                  <a:srgbClr val="000090"/>
                </a:solidFill>
              </a:rPr>
              <a:t>, et </a:t>
            </a:r>
            <a:r>
              <a:rPr lang="it-IT" sz="1600" b="1" dirty="0" err="1" smtClean="0">
                <a:solidFill>
                  <a:srgbClr val="000090"/>
                </a:solidFill>
              </a:rPr>
              <a:t>al.Asco</a:t>
            </a:r>
            <a:r>
              <a:rPr lang="it-IT" sz="1600" b="1" dirty="0" smtClean="0">
                <a:solidFill>
                  <a:srgbClr val="000090"/>
                </a:solidFill>
              </a:rPr>
              <a:t> 2018</a:t>
            </a:r>
            <a:endParaRPr lang="it-IT" sz="1600" b="1" dirty="0">
              <a:solidFill>
                <a:srgbClr val="00009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" y="1614114"/>
            <a:ext cx="9144000" cy="406717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62000" y="5585359"/>
            <a:ext cx="740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 smtClean="0"/>
              <a:t>…</a:t>
            </a:r>
            <a:r>
              <a:rPr lang="it-IT" dirty="0" smtClean="0"/>
              <a:t>ICI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inconstant</a:t>
            </a:r>
            <a:r>
              <a:rPr lang="it-IT" dirty="0"/>
              <a:t> </a:t>
            </a:r>
            <a:r>
              <a:rPr lang="it-IT" dirty="0" err="1"/>
              <a:t>efficacy</a:t>
            </a:r>
            <a:r>
              <a:rPr lang="it-IT" dirty="0"/>
              <a:t> in NSCLC </a:t>
            </a:r>
            <a:r>
              <a:rPr lang="it-IT" dirty="0" err="1"/>
              <a:t>harboring</a:t>
            </a:r>
            <a:r>
              <a:rPr lang="it-IT" dirty="0"/>
              <a:t> </a:t>
            </a:r>
            <a:r>
              <a:rPr lang="it-IT" dirty="0" err="1"/>
              <a:t>activating</a:t>
            </a:r>
            <a:r>
              <a:rPr lang="it-IT" dirty="0"/>
              <a:t> </a:t>
            </a:r>
            <a:r>
              <a:rPr lang="it-IT" dirty="0" err="1" smtClean="0"/>
              <a:t>mutation</a:t>
            </a:r>
            <a:r>
              <a:rPr lang="mr-IN" dirty="0" smtClean="0"/>
              <a:t>…</a:t>
            </a:r>
            <a:r>
              <a:rPr lang="it-IT" dirty="0" smtClean="0"/>
              <a:t>.!”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931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bg1"/>
                </a:solidFill>
              </a:rPr>
              <a:t>Efficacy</a:t>
            </a:r>
            <a:r>
              <a:rPr lang="it-IT" sz="2000" dirty="0">
                <a:solidFill>
                  <a:schemeClr val="bg1"/>
                </a:solidFill>
              </a:rPr>
              <a:t> of immune-checkpoint </a:t>
            </a:r>
            <a:r>
              <a:rPr lang="it-IT" sz="2000" dirty="0" err="1">
                <a:solidFill>
                  <a:schemeClr val="bg1"/>
                </a:solidFill>
              </a:rPr>
              <a:t>inhibitors</a:t>
            </a:r>
            <a:r>
              <a:rPr lang="it-IT" sz="2000" dirty="0">
                <a:solidFill>
                  <a:schemeClr val="bg1"/>
                </a:solidFill>
              </a:rPr>
              <a:t> (ICI) in non-small </a:t>
            </a:r>
            <a:r>
              <a:rPr lang="it-IT" sz="2000" dirty="0" err="1">
                <a:solidFill>
                  <a:schemeClr val="bg1"/>
                </a:solidFill>
              </a:rPr>
              <a:t>cell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lung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cancer</a:t>
            </a:r>
            <a:r>
              <a:rPr lang="it-IT" sz="2000" dirty="0">
                <a:solidFill>
                  <a:schemeClr val="bg1"/>
                </a:solidFill>
              </a:rPr>
              <a:t> (NSCLC) </a:t>
            </a:r>
            <a:r>
              <a:rPr lang="it-IT" sz="2000" dirty="0" err="1">
                <a:solidFill>
                  <a:schemeClr val="bg1"/>
                </a:solidFill>
              </a:rPr>
              <a:t>patients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harboring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activating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molecular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err="1">
                <a:solidFill>
                  <a:schemeClr val="bg1"/>
                </a:solidFill>
              </a:rPr>
              <a:t>alterations</a:t>
            </a:r>
            <a:r>
              <a:rPr lang="it-IT" sz="2000" dirty="0">
                <a:solidFill>
                  <a:schemeClr val="bg1"/>
                </a:solidFill>
              </a:rPr>
              <a:t> (</a:t>
            </a:r>
            <a:r>
              <a:rPr lang="it-IT" sz="2000" dirty="0" err="1">
                <a:solidFill>
                  <a:schemeClr val="bg1"/>
                </a:solidFill>
              </a:rPr>
              <a:t>ImmunoTarget</a:t>
            </a:r>
            <a:r>
              <a:rPr lang="it-IT" sz="2000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544" y="1839870"/>
            <a:ext cx="7940842" cy="387976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691220" y="6373337"/>
            <a:ext cx="2510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err="1" smtClean="0">
                <a:solidFill>
                  <a:srgbClr val="000090"/>
                </a:solidFill>
              </a:rPr>
              <a:t>Mazieres</a:t>
            </a:r>
            <a:r>
              <a:rPr lang="it-IT" sz="1600" b="1" dirty="0" smtClean="0">
                <a:solidFill>
                  <a:srgbClr val="000090"/>
                </a:solidFill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</a:rPr>
              <a:t>J</a:t>
            </a:r>
            <a:r>
              <a:rPr lang="it-IT" sz="1600" b="1" dirty="0" smtClean="0">
                <a:solidFill>
                  <a:srgbClr val="000090"/>
                </a:solidFill>
              </a:rPr>
              <a:t>, et al. Asco 2018</a:t>
            </a:r>
            <a:endParaRPr lang="it-IT" sz="1600" b="1" dirty="0">
              <a:solidFill>
                <a:srgbClr val="000090"/>
              </a:solidFill>
            </a:endParaRPr>
          </a:p>
        </p:txBody>
      </p:sp>
      <p:sp>
        <p:nvSpPr>
          <p:cNvPr id="5" name="Freccia destra 4"/>
          <p:cNvSpPr/>
          <p:nvPr/>
        </p:nvSpPr>
        <p:spPr>
          <a:xfrm flipV="1">
            <a:off x="60475" y="2866571"/>
            <a:ext cx="588210" cy="1330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76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mNSCLC</a:t>
            </a:r>
            <a:r>
              <a:rPr lang="it-IT" sz="2800" dirty="0" smtClean="0">
                <a:solidFill>
                  <a:schemeClr val="bg1"/>
                </a:solidFill>
              </a:rPr>
              <a:t>: in 1 linea- KEYNOTE 024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168400"/>
            <a:ext cx="9144000" cy="50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r-IN" sz="2800" dirty="0" smtClean="0">
                <a:solidFill>
                  <a:schemeClr val="bg1"/>
                </a:solidFill>
              </a:rPr>
              <a:t>…</a:t>
            </a:r>
            <a:r>
              <a:rPr lang="it-IT" sz="2800" dirty="0" smtClean="0">
                <a:solidFill>
                  <a:schemeClr val="bg1"/>
                </a:solidFill>
              </a:rPr>
              <a:t>il domani sarà presto oggi!...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62" y="1050188"/>
            <a:ext cx="9227862" cy="5626133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1029641" y="3154318"/>
            <a:ext cx="918602" cy="56341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012699" y="2346881"/>
            <a:ext cx="2858948" cy="13948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r-IN" sz="2800" dirty="0" smtClean="0">
                <a:solidFill>
                  <a:schemeClr val="bg1"/>
                </a:solidFill>
              </a:rPr>
              <a:t>…</a:t>
            </a:r>
            <a:r>
              <a:rPr lang="it-IT" sz="2800" dirty="0" smtClean="0">
                <a:solidFill>
                  <a:schemeClr val="bg1"/>
                </a:solidFill>
              </a:rPr>
              <a:t>il domani sarà presto oggi!...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505227"/>
            <a:ext cx="7950200" cy="4546600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3239289" y="4660352"/>
            <a:ext cx="2353728" cy="1344871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16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PACIFIC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396"/>
            <a:ext cx="9144000" cy="5210661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>
            <a:off x="155505" y="4224294"/>
            <a:ext cx="518349" cy="1943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79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PACIFIC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378"/>
            <a:ext cx="9144000" cy="52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PACIFIC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748"/>
            <a:ext cx="9144000" cy="51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1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FFFFFF"/>
                </a:solidFill>
              </a:rPr>
              <a:t>PACIFIC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286"/>
            <a:ext cx="9144000" cy="52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5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PACIFIC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833"/>
            <a:ext cx="9144000" cy="51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9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PACIFIC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518"/>
            <a:ext cx="9144000" cy="49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1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Takehome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messages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04762" y="1226105"/>
            <a:ext cx="7644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L’immunoterapia sta cambiando la storia naturale del tumore del polmone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CHEMIO+IMMUNO &gt; CHEMIO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STADIO III non operabili: </a:t>
            </a:r>
            <a:r>
              <a:rPr lang="it-IT" dirty="0" err="1" smtClean="0"/>
              <a:t>durvalumab</a:t>
            </a:r>
            <a:r>
              <a:rPr lang="it-IT" dirty="0" smtClean="0"/>
              <a:t> post chemio-radioterapia</a:t>
            </a:r>
          </a:p>
          <a:p>
            <a:pPr marL="285750" indent="-285750">
              <a:buFont typeface="Wingdings" charset="2"/>
              <a:buChar char="ü"/>
            </a:pPr>
            <a:endParaRPr lang="it-IT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624003" y="2352360"/>
            <a:ext cx="7644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Quali </a:t>
            </a:r>
            <a:r>
              <a:rPr lang="it-IT" dirty="0" err="1" smtClean="0"/>
              <a:t>biomarcatori</a:t>
            </a:r>
            <a:r>
              <a:rPr lang="it-IT" dirty="0" smtClean="0"/>
              <a:t>???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Combinazioni a chi???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Immunoterapia nella malattia oncogene </a:t>
            </a:r>
            <a:r>
              <a:rPr lang="it-IT" dirty="0" err="1" smtClean="0"/>
              <a:t>addicted</a:t>
            </a:r>
            <a:r>
              <a:rPr lang="it-IT" dirty="0" smtClean="0"/>
              <a:t>???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Cosa faremo dopo la 1 linea???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29" y="4141361"/>
            <a:ext cx="2349428" cy="1560167"/>
          </a:xfrm>
          <a:prstGeom prst="rect">
            <a:avLst/>
          </a:prstGeom>
        </p:spPr>
      </p:pic>
      <p:sp>
        <p:nvSpPr>
          <p:cNvPr id="7" name="Freccia circolare a destra 6"/>
          <p:cNvSpPr/>
          <p:nvPr/>
        </p:nvSpPr>
        <p:spPr>
          <a:xfrm>
            <a:off x="376161" y="3636918"/>
            <a:ext cx="883667" cy="1688690"/>
          </a:xfrm>
          <a:prstGeom prst="curved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366FF"/>
              </a:solidFill>
            </a:endParaRPr>
          </a:p>
        </p:txBody>
      </p:sp>
      <p:sp>
        <p:nvSpPr>
          <p:cNvPr id="8" name="Freccia destra 7"/>
          <p:cNvSpPr/>
          <p:nvPr/>
        </p:nvSpPr>
        <p:spPr>
          <a:xfrm>
            <a:off x="3920424" y="4836036"/>
            <a:ext cx="1988484" cy="29503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b="5147"/>
          <a:stretch/>
        </p:blipFill>
        <p:spPr>
          <a:xfrm>
            <a:off x="6011333" y="3636918"/>
            <a:ext cx="2539157" cy="240845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661898" y="6320982"/>
            <a:ext cx="54821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Grazie a tutti per l’attenzione!</a:t>
            </a:r>
            <a:endParaRPr lang="it-IT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48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mNSCLC</a:t>
            </a:r>
            <a:r>
              <a:rPr lang="it-IT" sz="2800" dirty="0" smtClean="0">
                <a:solidFill>
                  <a:schemeClr val="bg1"/>
                </a:solidFill>
              </a:rPr>
              <a:t>: in 1 linea- KEYNOTE 024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929"/>
            <a:ext cx="9144000" cy="489150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90800" y="6460675"/>
            <a:ext cx="333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	</a:t>
            </a:r>
            <a:r>
              <a:rPr lang="it-IT" sz="1400" b="1" dirty="0" err="1" smtClean="0">
                <a:solidFill>
                  <a:srgbClr val="000090"/>
                </a:solidFill>
              </a:rPr>
              <a:t>Reck</a:t>
            </a:r>
            <a:r>
              <a:rPr lang="it-IT" sz="1400" b="1" dirty="0" smtClean="0">
                <a:solidFill>
                  <a:srgbClr val="000090"/>
                </a:solidFill>
              </a:rPr>
              <a:t> M, et al. NEJM 2016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7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mNSCLC</a:t>
            </a:r>
            <a:r>
              <a:rPr lang="it-IT" sz="2800" dirty="0" smtClean="0">
                <a:solidFill>
                  <a:schemeClr val="bg1"/>
                </a:solidFill>
              </a:rPr>
              <a:t>: in 1 linea- KEYNOTE 024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738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060856" y="6529185"/>
            <a:ext cx="1916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solidFill>
                  <a:srgbClr val="000090"/>
                </a:solidFill>
              </a:rPr>
              <a:t>Reck</a:t>
            </a:r>
            <a:r>
              <a:rPr lang="it-IT" sz="1400" b="1" dirty="0" smtClean="0">
                <a:solidFill>
                  <a:srgbClr val="000090"/>
                </a:solidFill>
              </a:rPr>
              <a:t> M, et al. JCO 2019</a:t>
            </a:r>
            <a:endParaRPr lang="it-IT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8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"/>
            <a:ext cx="9144000" cy="93133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mNSCLC</a:t>
            </a:r>
            <a:r>
              <a:rPr lang="it-IT" sz="2800" dirty="0" smtClean="0">
                <a:solidFill>
                  <a:schemeClr val="bg1"/>
                </a:solidFill>
              </a:rPr>
              <a:t> in 2 linea: </a:t>
            </a:r>
            <a:r>
              <a:rPr lang="it-IT" sz="2800" dirty="0" err="1" smtClean="0">
                <a:solidFill>
                  <a:schemeClr val="bg1"/>
                </a:solidFill>
              </a:rPr>
              <a:t>Nivolumab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0819" r="48508"/>
          <a:stretch/>
        </p:blipFill>
        <p:spPr>
          <a:xfrm>
            <a:off x="56411" y="1196574"/>
            <a:ext cx="4708440" cy="35243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51492" t="11455"/>
          <a:stretch/>
        </p:blipFill>
        <p:spPr>
          <a:xfrm>
            <a:off x="4596927" y="3096399"/>
            <a:ext cx="4435560" cy="34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4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549</Words>
  <Application>Microsoft Macintosh PowerPoint</Application>
  <PresentationFormat>Presentazione su schermo (4:3)</PresentationFormat>
  <Paragraphs>120</Paragraphs>
  <Slides>68</Slides>
  <Notes>0</Notes>
  <HiddenSlides>7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69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Pietro Di Marino</dc:creator>
  <cp:lastModifiedBy>Pietro Di Marino</cp:lastModifiedBy>
  <cp:revision>83</cp:revision>
  <dcterms:created xsi:type="dcterms:W3CDTF">2019-03-23T16:15:11Z</dcterms:created>
  <dcterms:modified xsi:type="dcterms:W3CDTF">2019-04-05T05:33:27Z</dcterms:modified>
</cp:coreProperties>
</file>