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580" r:id="rId3"/>
    <p:sldId id="259" r:id="rId4"/>
    <p:sldId id="575" r:id="rId5"/>
    <p:sldId id="296" r:id="rId6"/>
    <p:sldId id="525" r:id="rId7"/>
    <p:sldId id="297" r:id="rId8"/>
    <p:sldId id="526" r:id="rId9"/>
    <p:sldId id="332" r:id="rId10"/>
    <p:sldId id="330" r:id="rId11"/>
    <p:sldId id="556" r:id="rId12"/>
    <p:sldId id="558" r:id="rId13"/>
    <p:sldId id="577" r:id="rId14"/>
    <p:sldId id="557" r:id="rId15"/>
    <p:sldId id="559" r:id="rId16"/>
    <p:sldId id="560" r:id="rId17"/>
    <p:sldId id="310" r:id="rId18"/>
    <p:sldId id="257" r:id="rId19"/>
    <p:sldId id="325" r:id="rId20"/>
    <p:sldId id="585" r:id="rId21"/>
    <p:sldId id="524" r:id="rId22"/>
    <p:sldId id="535" r:id="rId23"/>
    <p:sldId id="555" r:id="rId24"/>
    <p:sldId id="561" r:id="rId25"/>
    <p:sldId id="581" r:id="rId26"/>
    <p:sldId id="563" r:id="rId27"/>
    <p:sldId id="564" r:id="rId28"/>
    <p:sldId id="552" r:id="rId29"/>
    <p:sldId id="554" r:id="rId30"/>
    <p:sldId id="565" r:id="rId31"/>
    <p:sldId id="582" r:id="rId32"/>
    <p:sldId id="573" r:id="rId33"/>
    <p:sldId id="572" r:id="rId34"/>
    <p:sldId id="304" r:id="rId35"/>
    <p:sldId id="566" r:id="rId36"/>
    <p:sldId id="331" r:id="rId37"/>
    <p:sldId id="576" r:id="rId38"/>
    <p:sldId id="579" r:id="rId39"/>
    <p:sldId id="551" r:id="rId40"/>
    <p:sldId id="567" r:id="rId41"/>
    <p:sldId id="568" r:id="rId42"/>
    <p:sldId id="569" r:id="rId43"/>
    <p:sldId id="578" r:id="rId44"/>
    <p:sldId id="264" r:id="rId45"/>
    <p:sldId id="550" r:id="rId46"/>
    <p:sldId id="570" r:id="rId47"/>
    <p:sldId id="574" r:id="rId48"/>
    <p:sldId id="584" r:id="rId49"/>
    <p:sldId id="571" r:id="rId50"/>
    <p:sldId id="513" r:id="rId5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9802"/>
    <p:restoredTop sz="94407"/>
  </p:normalViewPr>
  <p:slideViewPr>
    <p:cSldViewPr snapToGrid="0" snapToObjects="1">
      <p:cViewPr varScale="1">
        <p:scale>
          <a:sx n="78" d="100"/>
          <a:sy n="78" d="100"/>
        </p:scale>
        <p:origin x="-88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BBF45-00B1-2F4B-BE8C-8D146CA1F691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1A6CF-86CA-C543-814A-FD613E0A36C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15860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A12A9-49CF-479F-8F95-BEB1FE4F1AAC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45467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E23FBC0-2DB3-AB46-9380-439831195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5C26A354-75D3-1242-A159-6ED128F191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26B312F0-2658-884A-8475-02845DA62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735C-DFE8-CE4B-9C18-2D4D77B2D1EE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6699076E-C972-6246-8FD7-51D40CFA5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CBAEDE6F-4DE6-1C48-AFE1-1FA04963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E720-D4BE-4645-8CC1-911E96110E0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13399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A249EF6-B78C-4C4C-AC95-1BD2DB87D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2CE942DA-04E4-A744-A88F-86B7227D58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51323A12-5043-8245-A6B3-37F336C23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735C-DFE8-CE4B-9C18-2D4D77B2D1EE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8BA2229E-D74F-BA4B-92E5-D3C9492C8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23DE395E-874C-EC43-9746-F8F6DE697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E720-D4BE-4645-8CC1-911E96110E0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34472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="" xmlns:a16="http://schemas.microsoft.com/office/drawing/2014/main" id="{26C11BED-3547-204D-BC3E-37D2423EE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63431100-865F-1E4A-A574-EBCD993CB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EDC7D36B-BEE6-F646-992E-A5E42B221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735C-DFE8-CE4B-9C18-2D4D77B2D1EE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636F69FC-F32F-A740-99E1-A8203C0CF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244E9A8D-A909-7B46-9AF5-DFA35BF5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E720-D4BE-4645-8CC1-911E96110E0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52199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F836884-5368-2644-9223-095E0A25E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92269523-8CD3-C34B-8FB9-BB9DAD385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027F0030-69E9-D049-A27C-404CD76D6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735C-DFE8-CE4B-9C18-2D4D77B2D1EE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780BC757-721A-0B4C-8041-A47B30F46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AE9B42B3-366A-F941-BAD8-B4447EE48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E720-D4BE-4645-8CC1-911E96110E0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9135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8A29375-EA20-7544-BB65-8010F406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D4C0AE5C-A134-7A40-A180-0F542433A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22D4248A-4AD0-C142-B5BA-30818CCFF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735C-DFE8-CE4B-9C18-2D4D77B2D1EE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0A97BCB7-F9FA-CB46-AA7C-CC83F1DEC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1269B240-C4CE-1945-BC4E-62373DD79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E720-D4BE-4645-8CC1-911E96110E0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6661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28F7F203-729D-0349-ACAC-98D253834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AE7350CD-2FCD-6743-BD46-8CBBFAC9B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E7645E2D-56B1-0543-9A85-6B9F17EF6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DF356382-2625-FB44-9EAE-B3F71768F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735C-DFE8-CE4B-9C18-2D4D77B2D1EE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B419A902-5F7C-914D-BF4D-BCA628C7E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2BC71B5A-FE9B-5945-B601-351FC372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E720-D4BE-4645-8CC1-911E96110E0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95271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29F9965-E3D1-7646-ABF6-8010DAE5C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A42E8DF9-87AB-0C48-88C5-B0244AB42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2D4E0CFD-4925-E444-9169-15A0BDDB2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3DB85D9A-58C7-9A42-9C9B-DB32B0B8ED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69454DFA-795F-FC4A-977A-276B2FBEF0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23ECE2EB-DA5B-9642-AA6B-643B75E25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735C-DFE8-CE4B-9C18-2D4D77B2D1EE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6615DC02-FD03-2D47-A08D-3578F09CC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3270B380-290B-9A49-8DB4-9F34FEEA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E720-D4BE-4645-8CC1-911E96110E0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8225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CF38CD3-F1CD-0345-9507-ACEEFA535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2BD63296-1543-7049-ADFA-3EE205B82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735C-DFE8-CE4B-9C18-2D4D77B2D1EE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37073386-3F3C-FD49-AF44-9CA8A8282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C5231486-D4EE-6A4E-BA88-D8C85B724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E720-D4BE-4645-8CC1-911E96110E0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23838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EB60EF17-9A2D-4744-9706-18FB74EB3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735C-DFE8-CE4B-9C18-2D4D77B2D1EE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1106EBFB-89AA-1547-B110-817BD4858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37642960-DD19-7B4E-BA81-9E051963A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E720-D4BE-4645-8CC1-911E96110E0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15909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751772EB-5319-424A-8982-E7D60676F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17A83BFF-BECC-334B-B176-422565B0B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2D804CA9-CBD0-0F47-8535-C9B5D9379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9CFAC7E9-D58D-034E-B68D-81B1ED473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735C-DFE8-CE4B-9C18-2D4D77B2D1EE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A281F4EB-754A-914F-8D6C-55DF53B7D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5BC3407B-F996-AC4A-8E6F-B2D899E0D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E720-D4BE-4645-8CC1-911E96110E0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70782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2101E44-7EB1-6642-96FB-4F6B0E7F8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940C9945-7784-7F42-AEF1-3D086D939C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B788679D-D881-0F45-BA3E-9CBB4123A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7D0FCC68-AECE-4D42-9ADD-8CB39EF84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735C-DFE8-CE4B-9C18-2D4D77B2D1EE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F5D42DA5-F382-E145-9B5A-1A46930D1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98F5F18B-8A9D-6647-B7EC-E79A49E55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E720-D4BE-4645-8CC1-911E96110E0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07671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63F7FFF4-0123-BD4F-B349-91AFA34CC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67A44CBB-66A4-9B4B-AA17-7A6853305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D7A70BF1-CEDE-0642-B7CC-352C71BD4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6735C-DFE8-CE4B-9C18-2D4D77B2D1EE}" type="datetimeFigureOut">
              <a:rPr lang="it-IT" smtClean="0"/>
              <a:pPr/>
              <a:t>04/12/2019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756B8BFE-3588-6D4C-BEF5-1B0ED99DD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ACDC32E3-CBB7-7047-ACC3-BC20E296F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6E720-D4BE-4645-8CC1-911E96110E0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060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microsoft.com/office/2007/relationships/hdphoto" Target="../media/hdphoto2.wdp"/><Relationship Id="rId4" Type="http://schemas.openxmlformats.org/officeDocument/2006/relationships/image" Target="../media/image58.jpeg"/><Relationship Id="rId9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D826A896-BAB9-EF4A-9306-D75C865E9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337" y="417836"/>
            <a:ext cx="7001864" cy="318420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b="1" i="1" dirty="0" err="1">
                <a:solidFill>
                  <a:schemeClr val="bg1"/>
                </a:solidFill>
              </a:rPr>
              <a:t>Germline</a:t>
            </a:r>
            <a:r>
              <a:rPr lang="it-IT" b="1" i="1" dirty="0">
                <a:solidFill>
                  <a:schemeClr val="bg1"/>
                </a:solidFill>
              </a:rPr>
              <a:t> </a:t>
            </a:r>
            <a:r>
              <a:rPr lang="it-IT" b="1" i="1" dirty="0" err="1">
                <a:solidFill>
                  <a:schemeClr val="bg1"/>
                </a:solidFill>
              </a:rPr>
              <a:t>mutations</a:t>
            </a:r>
            <a:r>
              <a:rPr lang="it-IT" b="1" i="1" dirty="0">
                <a:solidFill>
                  <a:schemeClr val="bg1"/>
                </a:solidFill>
              </a:rPr>
              <a:t> </a:t>
            </a:r>
            <a:r>
              <a:rPr lang="it-IT" b="1" i="1" dirty="0" err="1">
                <a:solidFill>
                  <a:schemeClr val="bg1"/>
                </a:solidFill>
              </a:rPr>
              <a:t>predisposing</a:t>
            </a:r>
            <a:r>
              <a:rPr lang="it-IT" b="1" i="1" dirty="0">
                <a:solidFill>
                  <a:schemeClr val="bg1"/>
                </a:solidFill>
              </a:rPr>
              <a:t> </a:t>
            </a:r>
            <a:br>
              <a:rPr lang="it-IT" b="1" i="1" dirty="0">
                <a:solidFill>
                  <a:schemeClr val="bg1"/>
                </a:solidFill>
              </a:rPr>
            </a:br>
            <a:r>
              <a:rPr lang="it-IT" b="1" i="1" dirty="0">
                <a:solidFill>
                  <a:schemeClr val="bg1"/>
                </a:solidFill>
              </a:rPr>
              <a:t>to </a:t>
            </a:r>
            <a:r>
              <a:rPr lang="it-IT" b="1" i="1" dirty="0" err="1">
                <a:solidFill>
                  <a:schemeClr val="bg1"/>
                </a:solidFill>
              </a:rPr>
              <a:t>breast</a:t>
            </a:r>
            <a:r>
              <a:rPr lang="it-IT" b="1" i="1" dirty="0">
                <a:solidFill>
                  <a:schemeClr val="bg1"/>
                </a:solidFill>
              </a:rPr>
              <a:t> </a:t>
            </a:r>
            <a:r>
              <a:rPr lang="it-IT" b="1" i="1" dirty="0" err="1">
                <a:solidFill>
                  <a:schemeClr val="bg1"/>
                </a:solidFill>
              </a:rPr>
              <a:t>cancer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DD6F3752-7FF7-CF41-A622-37D43F7A9D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65A8D667-AF82-5E4D-A2D0-B79BE4146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89" y="4429919"/>
            <a:ext cx="6374647" cy="215847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D767E7E9-C3D8-0C40-ACD0-A06F8D6E2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912" y="3929885"/>
            <a:ext cx="3156351" cy="15781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DBCE966F-7427-A543-9865-DC80358CCD1C}"/>
              </a:ext>
            </a:extLst>
          </p:cNvPr>
          <p:cNvSpPr/>
          <p:nvPr/>
        </p:nvSpPr>
        <p:spPr>
          <a:xfrm>
            <a:off x="6476011" y="555426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b="1" dirty="0">
                <a:latin typeface="Edwardian Script ITC" panose="030303020407070D0804" pitchFamily="66" charset="77"/>
              </a:rPr>
              <a:t>L. Stuppia, </a:t>
            </a:r>
            <a:r>
              <a:rPr lang="it-IT" sz="2800" b="1" dirty="0" err="1">
                <a:latin typeface="Edwardian Script ITC" panose="030303020407070D0804" pitchFamily="66" charset="77"/>
              </a:rPr>
              <a:t>Medical</a:t>
            </a:r>
            <a:r>
              <a:rPr lang="it-IT" sz="2800" b="1" dirty="0">
                <a:latin typeface="Edwardian Script ITC" panose="030303020407070D0804" pitchFamily="66" charset="77"/>
              </a:rPr>
              <a:t> Genetics</a:t>
            </a:r>
          </a:p>
          <a:p>
            <a:pPr algn="ctr"/>
            <a:r>
              <a:rPr lang="it-IT" sz="2800" b="1" dirty="0">
                <a:latin typeface="Edwardian Script ITC" panose="030303020407070D0804" pitchFamily="66" charset="77"/>
              </a:rPr>
              <a:t> “G. d’Annunzio” </a:t>
            </a:r>
            <a:r>
              <a:rPr lang="it-IT" sz="2800" b="1" dirty="0" err="1">
                <a:latin typeface="Edwardian Script ITC" panose="030303020407070D0804" pitchFamily="66" charset="77"/>
              </a:rPr>
              <a:t>University</a:t>
            </a:r>
            <a:r>
              <a:rPr lang="it-IT" sz="2800" b="1" dirty="0">
                <a:latin typeface="Edwardian Script ITC" panose="030303020407070D0804" pitchFamily="66" charset="77"/>
              </a:rPr>
              <a:t>, Chieti-Pescara</a:t>
            </a:r>
          </a:p>
          <a:p>
            <a:pPr algn="ctr"/>
            <a:r>
              <a:rPr lang="it-IT" sz="2800" b="1" dirty="0" err="1">
                <a:latin typeface="Edwardian Script ITC" panose="030303020407070D0804" pitchFamily="66" charset="77"/>
              </a:rPr>
              <a:t>stuppia@unich.it</a:t>
            </a:r>
            <a:endParaRPr lang="it-IT" sz="2800" b="1" dirty="0">
              <a:latin typeface="Edwardian Script ITC" panose="030303020407070D0804" pitchFamily="66" charset="77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65AF979C-9053-DF49-AC7F-9CA75041E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270" y="303166"/>
            <a:ext cx="3451393" cy="26357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61721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4C801C1F-715E-414B-B4A7-6234DB565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248" y="0"/>
            <a:ext cx="9905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0643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4261FC8D-E8A6-F84A-A55E-3DD677AC43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08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A5D42E4E-2194-844F-8944-82ABD81C9F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9" r="-2" b="-2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4585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8F6BD84C-7D72-DC4A-A974-D52AC45D0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" y="0"/>
            <a:ext cx="12176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1834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40E96137-BDDB-BA4D-B223-28B3B560B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1320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AF5B0889-42C8-D947-95FB-849566A76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1040"/>
            <a:ext cx="12192000" cy="68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0037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A363FC90-40EA-B44A-8C3C-D64A512D5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224"/>
            <a:ext cx="12192000" cy="632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6774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5E4F6D5D-03A7-A24C-ACF2-5CE0E0318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06"/>
            <a:ext cx="12192000" cy="6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3520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D425535E-336E-5844-8741-23AB26D1B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467" y="2641410"/>
            <a:ext cx="5294716" cy="1575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9A4E8CB2-1F0A-3C43-81DC-99C68AFC7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6121" y="643466"/>
            <a:ext cx="4229567" cy="615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0838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23D89504-F501-5D4B-AD91-D35D7AAEE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17" y="650497"/>
            <a:ext cx="5758209" cy="5571066"/>
          </a:xfrm>
          <a:prstGeom prst="rect">
            <a:avLst/>
          </a:prstGeom>
        </p:spPr>
      </p:pic>
      <p:pic>
        <p:nvPicPr>
          <p:cNvPr id="5" name="Immagine 4" descr="Immagine che contiene screenshot&#10;&#10;Descrizione generata automaticamente">
            <a:extLst>
              <a:ext uri="{FF2B5EF4-FFF2-40B4-BE49-F238E27FC236}">
                <a16:creationId xmlns="" xmlns:a16="http://schemas.microsoft.com/office/drawing/2014/main" id="{5580655C-47D3-A642-9DD1-8E2CB9FBB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873" y="859733"/>
            <a:ext cx="3854945" cy="2043120"/>
          </a:xfrm>
          <a:prstGeom prst="rect">
            <a:avLst/>
          </a:prstGeom>
        </p:spPr>
      </p:pic>
      <p:pic>
        <p:nvPicPr>
          <p:cNvPr id="6" name="Immagine 5" descr="Immagine che contiene screenshot&#10;&#10;Descrizione generata automaticamente">
            <a:extLst>
              <a:ext uri="{FF2B5EF4-FFF2-40B4-BE49-F238E27FC236}">
                <a16:creationId xmlns="" xmlns:a16="http://schemas.microsoft.com/office/drawing/2014/main" id="{6E693829-0A03-7045-AE32-5A8E7E189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873" y="3981724"/>
            <a:ext cx="3854945" cy="2004571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0961C3C6-3809-DC41-9684-01003F62544C}"/>
              </a:ext>
            </a:extLst>
          </p:cNvPr>
          <p:cNvSpPr/>
          <p:nvPr/>
        </p:nvSpPr>
        <p:spPr>
          <a:xfrm>
            <a:off x="641182" y="65189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BRCA1 c.[5329_5330insC];[=]</a:t>
            </a:r>
          </a:p>
          <a:p>
            <a:r>
              <a:rPr lang="it-IT" dirty="0"/>
              <a:t>BRCA2 c.[3545_3546delTT];[=]</a:t>
            </a:r>
          </a:p>
        </p:txBody>
      </p:sp>
    </p:spTree>
    <p:extLst>
      <p:ext uri="{BB962C8B-B14F-4D97-AF65-F5344CB8AC3E}">
        <p14:creationId xmlns:p14="http://schemas.microsoft.com/office/powerpoint/2010/main" xmlns="" val="3119488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BE568228-FCC3-E64C-8AF5-EDB247F92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"/>
            <a:ext cx="12192000" cy="684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2510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D3374FDD-1DFA-FE43-B1B7-86C6C476D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7146"/>
            <a:ext cx="9144000" cy="1384490"/>
          </a:xfrm>
        </p:spPr>
        <p:txBody>
          <a:bodyPr>
            <a:normAutofit/>
          </a:bodyPr>
          <a:lstStyle/>
          <a:p>
            <a:r>
              <a:rPr lang="it-IT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/>
              <a:t>I</a:t>
            </a:r>
            <a:r>
              <a:rPr lang="it-IT" sz="2000" b="1" dirty="0"/>
              <a:t>n riferimento  alla mia partecipazione in qualità di Relatore al Convegno dal Titolo  </a:t>
            </a:r>
            <a:br>
              <a:rPr lang="it-IT" sz="2000" b="1" dirty="0"/>
            </a:br>
            <a:r>
              <a:rPr lang="it-IT" sz="2000" b="1" dirty="0"/>
              <a:t>«CHALLENGES IN BREAST CANCER MANAGEMENT»   </a:t>
            </a:r>
            <a:br>
              <a:rPr lang="it-IT" sz="2000" b="1" dirty="0"/>
            </a:br>
            <a:r>
              <a:rPr lang="it-IT" sz="2000" b="1" dirty="0"/>
              <a:t>Chieti,    22/11/19 </a:t>
            </a:r>
            <a:endParaRPr lang="it-IT" sz="2000" dirty="0"/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9850D1A7-1087-2046-BE6B-FBC4107E7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2743" y="2561153"/>
            <a:ext cx="9144000" cy="1987095"/>
          </a:xfrm>
        </p:spPr>
        <p:txBody>
          <a:bodyPr>
            <a:normAutofit fontScale="92500"/>
          </a:bodyPr>
          <a:lstStyle/>
          <a:p>
            <a:pPr>
              <a:lnSpc>
                <a:spcPct val="160000"/>
              </a:lnSpc>
            </a:pPr>
            <a:r>
              <a:rPr lang="it-IT" dirty="0"/>
              <a:t>Dichiaro</a:t>
            </a:r>
            <a:br>
              <a:rPr lang="it-IT" dirty="0"/>
            </a:br>
            <a:r>
              <a:rPr lang="it-IT" b="1" dirty="0"/>
              <a:t>che negli ultimi due anni </a:t>
            </a:r>
            <a:r>
              <a:rPr lang="it-IT" b="1" u="sng" dirty="0"/>
              <a:t>NON ho avuto </a:t>
            </a:r>
            <a:r>
              <a:rPr lang="it-IT" b="1" dirty="0"/>
              <a:t>rapporti diretti di finanziamento con soggetti portatori di interessi commerciali in campo sanitario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817ECC51-A79F-464E-8169-3025A347D857}"/>
              </a:ext>
            </a:extLst>
          </p:cNvPr>
          <p:cNvSpPr txBox="1"/>
          <p:nvPr/>
        </p:nvSpPr>
        <p:spPr>
          <a:xfrm>
            <a:off x="384517" y="6197287"/>
            <a:ext cx="4783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LIBORIO STUPPIA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52C44363-32D7-F147-9891-1675EBD9E46A}"/>
              </a:ext>
            </a:extLst>
          </p:cNvPr>
          <p:cNvSpPr txBox="1"/>
          <p:nvPr/>
        </p:nvSpPr>
        <p:spPr>
          <a:xfrm>
            <a:off x="1633728" y="2292096"/>
            <a:ext cx="892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 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9E0C2F9E-EEE0-D640-A972-8F31DF4B90FB}"/>
              </a:ext>
            </a:extLst>
          </p:cNvPr>
          <p:cNvSpPr txBox="1"/>
          <p:nvPr/>
        </p:nvSpPr>
        <p:spPr>
          <a:xfrm>
            <a:off x="4387486" y="1716103"/>
            <a:ext cx="3485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Io sottoscritto dr. LIBORIO STUPPIA</a:t>
            </a:r>
          </a:p>
        </p:txBody>
      </p:sp>
    </p:spTree>
    <p:extLst>
      <p:ext uri="{BB962C8B-B14F-4D97-AF65-F5344CB8AC3E}">
        <p14:creationId xmlns:p14="http://schemas.microsoft.com/office/powerpoint/2010/main" xmlns="" val="1735140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51" y="219807"/>
            <a:ext cx="11475381" cy="399291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661" y="4387707"/>
            <a:ext cx="6673362" cy="2322029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="" xmlns:a16="http://schemas.microsoft.com/office/drawing/2014/main" id="{48AAB87B-313C-5C4E-BF0A-91CFD5617B03}"/>
              </a:ext>
            </a:extLst>
          </p:cNvPr>
          <p:cNvSpPr/>
          <p:nvPr/>
        </p:nvSpPr>
        <p:spPr>
          <a:xfrm>
            <a:off x="2771774" y="3429000"/>
            <a:ext cx="10287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7863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reenshot, quotidiano, testo&#10;&#10;Descrizione generata automaticamente">
            <a:extLst>
              <a:ext uri="{FF2B5EF4-FFF2-40B4-BE49-F238E27FC236}">
                <a16:creationId xmlns="" xmlns:a16="http://schemas.microsoft.com/office/drawing/2014/main" id="{E089B2FF-6163-8940-94F5-B1A6359AB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784" y="643466"/>
            <a:ext cx="4220082" cy="557106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634E4CE2-C990-7A4E-8B96-C541F75EA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759" y="643467"/>
            <a:ext cx="369083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1094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reenshot&#10;&#10;Descrizione generata automaticamente">
            <a:extLst>
              <a:ext uri="{FF2B5EF4-FFF2-40B4-BE49-F238E27FC236}">
                <a16:creationId xmlns="" xmlns:a16="http://schemas.microsoft.com/office/drawing/2014/main" id="{7D45E5A3-2326-B244-91D6-FDC733AAD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84" y="781643"/>
            <a:ext cx="5294716" cy="2647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="" xmlns:a16="http://schemas.microsoft.com/office/drawing/2014/main" id="{EE05F8C6-FF12-B847-80B3-EB6D476BA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476574"/>
            <a:ext cx="5294715" cy="390485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94DA20FD-B770-A246-BAF4-CB66D060720D}"/>
              </a:ext>
            </a:extLst>
          </p:cNvPr>
          <p:cNvSpPr/>
          <p:nvPr/>
        </p:nvSpPr>
        <p:spPr>
          <a:xfrm>
            <a:off x="643468" y="3768033"/>
            <a:ext cx="54364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 err="1">
                <a:latin typeface="AdvOT77db9845"/>
              </a:rPr>
              <a:t>Previously</a:t>
            </a:r>
            <a:r>
              <a:rPr lang="it-IT" dirty="0">
                <a:latin typeface="AdvOT77db9845"/>
              </a:rPr>
              <a:t> </a:t>
            </a:r>
            <a:r>
              <a:rPr lang="it-IT" dirty="0" err="1">
                <a:latin typeface="AdvOT77db9845"/>
              </a:rPr>
              <a:t>reported</a:t>
            </a:r>
            <a:r>
              <a:rPr lang="it-IT" dirty="0">
                <a:latin typeface="AdvOT77db9845"/>
              </a:rPr>
              <a:t> </a:t>
            </a:r>
            <a:r>
              <a:rPr lang="it-IT" dirty="0" err="1">
                <a:latin typeface="AdvOT77db9845"/>
              </a:rPr>
              <a:t>population</a:t>
            </a:r>
            <a:r>
              <a:rPr lang="it-IT" dirty="0">
                <a:latin typeface="AdvOT77db9845"/>
              </a:rPr>
              <a:t> </a:t>
            </a:r>
            <a:r>
              <a:rPr lang="it-IT" dirty="0" err="1">
                <a:latin typeface="AdvOT77db9845"/>
              </a:rPr>
              <a:t>frequency</a:t>
            </a:r>
            <a:r>
              <a:rPr lang="it-IT" dirty="0">
                <a:latin typeface="AdvOT77db9845"/>
              </a:rPr>
              <a:t> of </a:t>
            </a:r>
            <a:r>
              <a:rPr lang="it-IT" dirty="0" err="1">
                <a:latin typeface="AdvOT77db9845"/>
              </a:rPr>
              <a:t>pathogenic</a:t>
            </a:r>
            <a:r>
              <a:rPr lang="it-IT" dirty="0">
                <a:latin typeface="AdvOT77db9845"/>
              </a:rPr>
              <a:t> </a:t>
            </a:r>
            <a:r>
              <a:rPr lang="it-IT" dirty="0">
                <a:latin typeface="AdvOT255b5711.I"/>
              </a:rPr>
              <a:t>BRCA1</a:t>
            </a:r>
            <a:r>
              <a:rPr lang="it-IT" dirty="0">
                <a:latin typeface="AdvOT77db9845"/>
              </a:rPr>
              <a:t>/</a:t>
            </a:r>
            <a:r>
              <a:rPr lang="it-IT" dirty="0">
                <a:latin typeface="AdvOT255b5711.I"/>
              </a:rPr>
              <a:t>2 </a:t>
            </a:r>
            <a:r>
              <a:rPr lang="it-IT" dirty="0" err="1">
                <a:latin typeface="AdvOT77db9845"/>
              </a:rPr>
              <a:t>mutations</a:t>
            </a:r>
            <a:r>
              <a:rPr lang="it-IT" dirty="0">
                <a:latin typeface="AdvOT77db9845"/>
              </a:rPr>
              <a:t> </a:t>
            </a:r>
            <a:r>
              <a:rPr lang="it-IT" u="sng" dirty="0">
                <a:latin typeface="AdvOT77db9845"/>
              </a:rPr>
              <a:t>: 1:400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dirty="0" err="1">
                <a:latin typeface="AdvOT77db9845"/>
              </a:rPr>
              <a:t>Observed</a:t>
            </a:r>
            <a:r>
              <a:rPr lang="it-IT" dirty="0">
                <a:latin typeface="AdvOT77db9845"/>
              </a:rPr>
              <a:t> </a:t>
            </a:r>
            <a:r>
              <a:rPr lang="it-IT" dirty="0" err="1">
                <a:latin typeface="AdvOT77db9845"/>
              </a:rPr>
              <a:t>frequency</a:t>
            </a:r>
            <a:r>
              <a:rPr lang="it-IT" dirty="0">
                <a:latin typeface="AdvOT77db9845"/>
              </a:rPr>
              <a:t>  </a:t>
            </a:r>
            <a:r>
              <a:rPr lang="it-IT" u="sng" dirty="0">
                <a:latin typeface="AdvOT77db9845"/>
              </a:rPr>
              <a:t>0.65% (1:153)</a:t>
            </a:r>
          </a:p>
          <a:p>
            <a:pPr>
              <a:lnSpc>
                <a:spcPct val="150000"/>
              </a:lnSpc>
            </a:pPr>
            <a:r>
              <a:rPr lang="it-IT" dirty="0">
                <a:latin typeface="AdvOT77db9845"/>
              </a:rPr>
              <a:t>	 </a:t>
            </a:r>
            <a:r>
              <a:rPr lang="it-IT" dirty="0">
                <a:latin typeface="AdvOT255b5711.I"/>
              </a:rPr>
              <a:t>BRCA1 </a:t>
            </a:r>
            <a:r>
              <a:rPr lang="it-IT" dirty="0">
                <a:latin typeface="AdvOT77db9845"/>
              </a:rPr>
              <a:t>0.20% (1:500) </a:t>
            </a:r>
          </a:p>
          <a:p>
            <a:r>
              <a:rPr lang="it-IT" dirty="0">
                <a:latin typeface="AdvOT77db9845"/>
              </a:rPr>
              <a:t>	 </a:t>
            </a:r>
            <a:r>
              <a:rPr lang="it-IT" dirty="0">
                <a:latin typeface="AdvOT255b5711.I"/>
              </a:rPr>
              <a:t>BRCA2 </a:t>
            </a:r>
            <a:r>
              <a:rPr lang="it-IT" dirty="0">
                <a:latin typeface="AdvOT77db9845"/>
              </a:rPr>
              <a:t>0.45% (1:222).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674296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screenshot&#10;&#10;Descrizione generata automaticamente">
            <a:extLst>
              <a:ext uri="{FF2B5EF4-FFF2-40B4-BE49-F238E27FC236}">
                <a16:creationId xmlns="" xmlns:a16="http://schemas.microsoft.com/office/drawing/2014/main" id="{A371E0B9-1CA3-C244-994B-0EDE1319A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9718"/>
            <a:ext cx="12192000" cy="597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208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7DBB939F-A734-0840-94B1-26FB6B84F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5"/>
            <a:ext cx="12192000" cy="681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2184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627E472F-14C9-8540-BA87-1A3477F43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23" b="91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4085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A9866CC4-9B35-8D44-8D43-862BCB1D8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393"/>
            <a:ext cx="12192000" cy="674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7987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39916B19-5C40-E547-86F4-278655FE5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7" y="0"/>
            <a:ext cx="12147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592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51F51DD2-1261-C340-A5D0-2B2AF43A0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665042"/>
            <a:ext cx="10905066" cy="552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0463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="" xmlns:a16="http://schemas.microsoft.com/office/drawing/2014/main" id="{2A792B81-4525-F746-A883-E9CEAE190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512"/>
            <a:ext cx="12192000" cy="633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4592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487" y="2679208"/>
            <a:ext cx="53530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140968"/>
            <a:ext cx="5839991" cy="350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http://t2.gstatic.com/images?q=tbn:ANd9GcSUQM8zNhnIjvPMMptxYbhlzj1AlH2QCh_UdnaEwKrb74VPXNP48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03668" y="383682"/>
            <a:ext cx="2000250" cy="2295526"/>
          </a:xfrm>
          <a:prstGeom prst="rect">
            <a:avLst/>
          </a:prstGeom>
          <a:noFill/>
        </p:spPr>
      </p:pic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6E640568-9903-B84B-B611-B90260B911B7}"/>
              </a:ext>
            </a:extLst>
          </p:cNvPr>
          <p:cNvSpPr txBox="1"/>
          <p:nvPr/>
        </p:nvSpPr>
        <p:spPr>
          <a:xfrm>
            <a:off x="619931" y="743919"/>
            <a:ext cx="6431797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4000" b="1" dirty="0">
                <a:latin typeface="Comic Sans MS" panose="030F0902030302020204" pitchFamily="66" charset="0"/>
              </a:rPr>
              <a:t>From </a:t>
            </a:r>
            <a:r>
              <a:rPr lang="it-IT" sz="4000" b="1" dirty="0" err="1">
                <a:latin typeface="Comic Sans MS" panose="030F0902030302020204" pitchFamily="66" charset="0"/>
              </a:rPr>
              <a:t>Broca</a:t>
            </a:r>
            <a:r>
              <a:rPr lang="it-IT" sz="4000" b="1" dirty="0">
                <a:latin typeface="Comic Sans MS" panose="030F0902030302020204" pitchFamily="66" charset="0"/>
              </a:rPr>
              <a:t> to </a:t>
            </a:r>
            <a:r>
              <a:rPr lang="it-IT" sz="4000" b="1" dirty="0" err="1">
                <a:latin typeface="Comic Sans MS" panose="030F0902030302020204" pitchFamily="66" charset="0"/>
              </a:rPr>
              <a:t>BRaCA</a:t>
            </a:r>
            <a:endParaRPr lang="it-IT" sz="40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733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77C3ED4E-4B94-304C-B36E-9CDA79B7F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34"/>
            <a:ext cx="12192000" cy="683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4113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6228F580-F2D5-D041-BB43-743CE06F7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5" y="643466"/>
            <a:ext cx="742808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7021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screenshot, segnale, scatola, via&#10;&#10;Descrizione generata automaticamente">
            <a:extLst>
              <a:ext uri="{FF2B5EF4-FFF2-40B4-BE49-F238E27FC236}">
                <a16:creationId xmlns="" xmlns:a16="http://schemas.microsoft.com/office/drawing/2014/main" id="{57BFCBE7-7EB1-4C48-8AF9-5C9E85EC5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193800"/>
            <a:ext cx="11049000" cy="44704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B374ABDC-BD32-8F41-B1A9-05862F6DCFAF}"/>
              </a:ext>
            </a:extLst>
          </p:cNvPr>
          <p:cNvSpPr/>
          <p:nvPr/>
        </p:nvSpPr>
        <p:spPr>
          <a:xfrm>
            <a:off x="8892830" y="6272541"/>
            <a:ext cx="2727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>
                <a:latin typeface="JansonTextLT"/>
              </a:rPr>
              <a:t>Ann</a:t>
            </a:r>
            <a:r>
              <a:rPr lang="it-IT" i="1" dirty="0">
                <a:latin typeface="JansonTextLT"/>
              </a:rPr>
              <a:t> </a:t>
            </a:r>
            <a:r>
              <a:rPr lang="it-IT" i="1" dirty="0" err="1">
                <a:latin typeface="JansonTextLT"/>
              </a:rPr>
              <a:t>Breast</a:t>
            </a:r>
            <a:r>
              <a:rPr lang="it-IT" i="1" dirty="0">
                <a:latin typeface="JansonTextLT"/>
              </a:rPr>
              <a:t> </a:t>
            </a:r>
            <a:r>
              <a:rPr lang="it-IT" i="1" dirty="0" err="1">
                <a:latin typeface="JansonTextLT"/>
              </a:rPr>
              <a:t>Surg</a:t>
            </a:r>
            <a:r>
              <a:rPr lang="it-IT" i="1" dirty="0">
                <a:latin typeface="JansonTextLT"/>
              </a:rPr>
              <a:t> </a:t>
            </a:r>
            <a:r>
              <a:rPr lang="it-IT" dirty="0">
                <a:latin typeface="JansonTextLT"/>
              </a:rPr>
              <a:t>2019;3:23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075713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C8FFC659-F61D-9643-BC9D-63AA8AEA5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495300"/>
            <a:ext cx="11455400" cy="58674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FE6D84B1-CA74-A64C-AAEC-D319F5409DC6}"/>
              </a:ext>
            </a:extLst>
          </p:cNvPr>
          <p:cNvSpPr/>
          <p:nvPr/>
        </p:nvSpPr>
        <p:spPr>
          <a:xfrm>
            <a:off x="8508518" y="6362700"/>
            <a:ext cx="2727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>
                <a:latin typeface="JansonTextLT"/>
              </a:rPr>
              <a:t>Ann</a:t>
            </a:r>
            <a:r>
              <a:rPr lang="it-IT" i="1" dirty="0">
                <a:latin typeface="JansonTextLT"/>
              </a:rPr>
              <a:t> </a:t>
            </a:r>
            <a:r>
              <a:rPr lang="it-IT" i="1" dirty="0" err="1">
                <a:latin typeface="JansonTextLT"/>
              </a:rPr>
              <a:t>Breast</a:t>
            </a:r>
            <a:r>
              <a:rPr lang="it-IT" i="1" dirty="0">
                <a:latin typeface="JansonTextLT"/>
              </a:rPr>
              <a:t> </a:t>
            </a:r>
            <a:r>
              <a:rPr lang="it-IT" i="1" dirty="0" err="1">
                <a:latin typeface="JansonTextLT"/>
              </a:rPr>
              <a:t>Surg</a:t>
            </a:r>
            <a:r>
              <a:rPr lang="it-IT" i="1" dirty="0">
                <a:latin typeface="JansonTextLT"/>
              </a:rPr>
              <a:t> </a:t>
            </a:r>
            <a:r>
              <a:rPr lang="it-IT" dirty="0">
                <a:latin typeface="JansonTextLT"/>
              </a:rPr>
              <a:t>2019;3:23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748623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1A81BEBE-46F2-F244-8E07-448D12A36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00" y="643467"/>
            <a:ext cx="10079800" cy="557106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B4221C30-4FE2-DD4D-A42D-8B026F826568}"/>
              </a:ext>
            </a:extLst>
          </p:cNvPr>
          <p:cNvSpPr/>
          <p:nvPr/>
        </p:nvSpPr>
        <p:spPr>
          <a:xfrm>
            <a:off x="8626197" y="643467"/>
            <a:ext cx="3076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Poly</a:t>
            </a: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</a:rPr>
              <a:t>(ADP-</a:t>
            </a:r>
            <a:r>
              <a:rPr lang="it-IT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ribose</a:t>
            </a: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</a:rPr>
              <a:t>) </a:t>
            </a:r>
            <a:r>
              <a:rPr lang="it-IT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polymerases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1364762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88E4A874-17B2-1243-9A86-BC4C6E3F5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0" y="0"/>
            <a:ext cx="12131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848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B17A25E3-3210-CD45-814D-E9B9A3B9E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39700"/>
            <a:ext cx="101600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3707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043D0773-9D69-0843-A6DE-9280D342E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5" y="643466"/>
            <a:ext cx="742808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49406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0B2ABB53-A883-5A44-A814-EAD6846C2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52" y="643466"/>
            <a:ext cx="986029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22056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2B8071F3-7BEF-C345-9E93-97F46D061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3683851"/>
            <a:ext cx="9144000" cy="29888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F227775E-5994-A54C-9C8E-5AB2D11C5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34" y="619932"/>
            <a:ext cx="7258344" cy="28276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xmlns="" val="3786455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351DFE5-F63D-4BE0-BDA9-E3EB88F01A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2DD2BC0-6F29-4B4F-8D61-2DCF6D2E8E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="" xmlns:a16="http://schemas.microsoft.com/office/drawing/2014/main" id="{FA9640BB-7E61-1A4E-81E6-B19FD7E1D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From BRCA to multigene testing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9A06E449-5E12-C845-B398-022F17E89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0" y="2941638"/>
            <a:ext cx="4571206" cy="353514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BA4E574F-E428-5049-B602-3647B043A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1" y="3002359"/>
            <a:ext cx="6041573" cy="33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9121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63F7309B-3041-844A-8C65-72CF35243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669"/>
            <a:ext cx="12192000" cy="675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234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C940B38D-9ADE-2540-A994-584E56F95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723" y="0"/>
            <a:ext cx="9120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61544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B7F26E01-A1AF-C540-9CAF-9E7EA0730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27" y="0"/>
            <a:ext cx="11788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91500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C5CD84A-3767-422D-A11C-B40781BCB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Caso CLINICO: </a:t>
            </a:r>
            <a:br>
              <a:rPr lang="it-IT" sz="4000" dirty="0"/>
            </a:br>
            <a:endParaRPr lang="it-IT" sz="4000" dirty="0"/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0A454665-376D-4AF8-9E00-3332497D59BA}"/>
              </a:ext>
            </a:extLst>
          </p:cNvPr>
          <p:cNvSpPr txBox="1"/>
          <p:nvPr/>
        </p:nvSpPr>
        <p:spPr>
          <a:xfrm>
            <a:off x="553037" y="2346918"/>
            <a:ext cx="59870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2">
                    <a:lumMod val="75000"/>
                  </a:schemeClr>
                </a:solidFill>
              </a:rPr>
              <a:t>ANAMNESI PERSONALE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/>
              <a:t>Uomo di 63 anni con </a:t>
            </a:r>
            <a:r>
              <a:rPr lang="it-IT" sz="2000" u="sng" dirty="0"/>
              <a:t>carcinoma mammario </a:t>
            </a:r>
            <a:r>
              <a:rPr lang="it-IT" sz="2000" dirty="0"/>
              <a:t>insorto a 62 anni, ER+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769DBAFB-A3F7-4D1F-AC8F-97121E750705}"/>
              </a:ext>
            </a:extLst>
          </p:cNvPr>
          <p:cNvSpPr txBox="1"/>
          <p:nvPr/>
        </p:nvSpPr>
        <p:spPr>
          <a:xfrm>
            <a:off x="581192" y="4195356"/>
            <a:ext cx="1093252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2">
                    <a:lumMod val="75000"/>
                  </a:schemeClr>
                </a:solidFill>
              </a:rPr>
              <a:t>ANAMNESI FAMILIARE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/>
              <a:t>Madre con </a:t>
            </a:r>
            <a:r>
              <a:rPr lang="it-IT" sz="2000" u="sng" dirty="0"/>
              <a:t>carcinoma mammario </a:t>
            </a:r>
            <a:r>
              <a:rPr lang="it-IT" sz="2000" dirty="0"/>
              <a:t>insorto a 33 anni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/>
              <a:t>Sorella con </a:t>
            </a:r>
            <a:r>
              <a:rPr lang="it-IT" sz="2000" u="sng" dirty="0"/>
              <a:t>carcinoma mammario </a:t>
            </a:r>
            <a:r>
              <a:rPr lang="it-IT" sz="2000" dirty="0"/>
              <a:t>insorto a 41 anni</a:t>
            </a:r>
          </a:p>
          <a:p>
            <a:endParaRPr lang="it-IT" dirty="0"/>
          </a:p>
        </p:txBody>
      </p:sp>
      <p:sp>
        <p:nvSpPr>
          <p:cNvPr id="7" name="Elaborazione 6">
            <a:extLst>
              <a:ext uri="{FF2B5EF4-FFF2-40B4-BE49-F238E27FC236}">
                <a16:creationId xmlns="" xmlns:a16="http://schemas.microsoft.com/office/drawing/2014/main" id="{3985A221-E22A-4027-B286-3812D66C48CC}"/>
              </a:ext>
            </a:extLst>
          </p:cNvPr>
          <p:cNvSpPr/>
          <p:nvPr/>
        </p:nvSpPr>
        <p:spPr>
          <a:xfrm>
            <a:off x="9337183" y="4141854"/>
            <a:ext cx="553792" cy="515155"/>
          </a:xfrm>
          <a:prstGeom prst="flowChartProces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a gomito 8">
            <a:extLst>
              <a:ext uri="{FF2B5EF4-FFF2-40B4-BE49-F238E27FC236}">
                <a16:creationId xmlns="" xmlns:a16="http://schemas.microsoft.com/office/drawing/2014/main" id="{5C00C7B8-8716-4CFA-A7EF-039AD4C1EA6A}"/>
              </a:ext>
            </a:extLst>
          </p:cNvPr>
          <p:cNvCxnSpPr/>
          <p:nvPr/>
        </p:nvCxnSpPr>
        <p:spPr>
          <a:xfrm rot="16200000" flipV="1">
            <a:off x="8664262" y="3192037"/>
            <a:ext cx="985234" cy="914400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aborazione 9">
            <a:extLst>
              <a:ext uri="{FF2B5EF4-FFF2-40B4-BE49-F238E27FC236}">
                <a16:creationId xmlns="" xmlns:a16="http://schemas.microsoft.com/office/drawing/2014/main" id="{FCFCCA38-5A6B-4071-8CB0-E04BD336E967}"/>
              </a:ext>
            </a:extLst>
          </p:cNvPr>
          <p:cNvSpPr/>
          <p:nvPr/>
        </p:nvSpPr>
        <p:spPr>
          <a:xfrm>
            <a:off x="8429679" y="2617633"/>
            <a:ext cx="540000" cy="540000"/>
          </a:xfrm>
          <a:prstGeom prst="flowChart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onnettore 10">
            <a:extLst>
              <a:ext uri="{FF2B5EF4-FFF2-40B4-BE49-F238E27FC236}">
                <a16:creationId xmlns="" xmlns:a16="http://schemas.microsoft.com/office/drawing/2014/main" id="{81B9EB8C-544E-4924-9261-E73F6A00C160}"/>
              </a:ext>
            </a:extLst>
          </p:cNvPr>
          <p:cNvSpPr/>
          <p:nvPr/>
        </p:nvSpPr>
        <p:spPr>
          <a:xfrm>
            <a:off x="10097493" y="2617633"/>
            <a:ext cx="540000" cy="540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9" name="Connettore diritto 18">
            <a:extLst>
              <a:ext uri="{FF2B5EF4-FFF2-40B4-BE49-F238E27FC236}">
                <a16:creationId xmlns="" xmlns:a16="http://schemas.microsoft.com/office/drawing/2014/main" id="{D99C3D89-96E4-4453-A5BB-8CFE3309B777}"/>
              </a:ext>
            </a:extLst>
          </p:cNvPr>
          <p:cNvCxnSpPr>
            <a:stCxn id="11" idx="4"/>
          </p:cNvCxnSpPr>
          <p:nvPr/>
        </p:nvCxnSpPr>
        <p:spPr>
          <a:xfrm flipH="1">
            <a:off x="10367379" y="3157633"/>
            <a:ext cx="114" cy="4689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="" xmlns:a16="http://schemas.microsoft.com/office/drawing/2014/main" id="{E796F502-7CAA-486F-AD37-ECE764E71153}"/>
              </a:ext>
            </a:extLst>
          </p:cNvPr>
          <p:cNvCxnSpPr/>
          <p:nvPr/>
        </p:nvCxnSpPr>
        <p:spPr>
          <a:xfrm>
            <a:off x="9614079" y="3644721"/>
            <a:ext cx="75341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="" xmlns:a16="http://schemas.microsoft.com/office/drawing/2014/main" id="{99E6C7BE-7700-4819-904B-44F1A3B81F1A}"/>
              </a:ext>
            </a:extLst>
          </p:cNvPr>
          <p:cNvCxnSpPr/>
          <p:nvPr/>
        </p:nvCxnSpPr>
        <p:spPr>
          <a:xfrm>
            <a:off x="11120793" y="3649237"/>
            <a:ext cx="0" cy="5005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nettore 25">
            <a:extLst>
              <a:ext uri="{FF2B5EF4-FFF2-40B4-BE49-F238E27FC236}">
                <a16:creationId xmlns="" xmlns:a16="http://schemas.microsoft.com/office/drawing/2014/main" id="{ACC43752-2154-4D5A-BDED-6460D4254940}"/>
              </a:ext>
            </a:extLst>
          </p:cNvPr>
          <p:cNvSpPr/>
          <p:nvPr/>
        </p:nvSpPr>
        <p:spPr>
          <a:xfrm>
            <a:off x="10850793" y="4117009"/>
            <a:ext cx="540000" cy="540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27" name="Connettore diritto 26">
            <a:extLst>
              <a:ext uri="{FF2B5EF4-FFF2-40B4-BE49-F238E27FC236}">
                <a16:creationId xmlns="" xmlns:a16="http://schemas.microsoft.com/office/drawing/2014/main" id="{46163DD4-F1DF-4EBC-B835-A6A6AAFA50AC}"/>
              </a:ext>
            </a:extLst>
          </p:cNvPr>
          <p:cNvCxnSpPr/>
          <p:nvPr/>
        </p:nvCxnSpPr>
        <p:spPr>
          <a:xfrm>
            <a:off x="10367379" y="3642574"/>
            <a:ext cx="75341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="" xmlns:a16="http://schemas.microsoft.com/office/drawing/2014/main" id="{5DDFCA88-D935-4BCC-8C6A-B98ABE23503E}"/>
              </a:ext>
            </a:extLst>
          </p:cNvPr>
          <p:cNvCxnSpPr/>
          <p:nvPr/>
        </p:nvCxnSpPr>
        <p:spPr>
          <a:xfrm flipV="1">
            <a:off x="9066727" y="4657009"/>
            <a:ext cx="180304" cy="1854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="" xmlns:a16="http://schemas.microsoft.com/office/drawing/2014/main" id="{E8A8F788-9E3A-4A3C-B24F-794832AF943D}"/>
              </a:ext>
            </a:extLst>
          </p:cNvPr>
          <p:cNvSpPr txBox="1"/>
          <p:nvPr/>
        </p:nvSpPr>
        <p:spPr>
          <a:xfrm>
            <a:off x="7572777" y="2660630"/>
            <a:ext cx="425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="" xmlns:a16="http://schemas.microsoft.com/office/drawing/2014/main" id="{5B3786F5-733F-4801-8D70-8B214F5CF85D}"/>
              </a:ext>
            </a:extLst>
          </p:cNvPr>
          <p:cNvSpPr txBox="1"/>
          <p:nvPr/>
        </p:nvSpPr>
        <p:spPr>
          <a:xfrm>
            <a:off x="7559956" y="4117009"/>
            <a:ext cx="425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II</a:t>
            </a:r>
          </a:p>
        </p:txBody>
      </p:sp>
      <p:cxnSp>
        <p:nvCxnSpPr>
          <p:cNvPr id="36" name="Connettore diritto 35">
            <a:extLst>
              <a:ext uri="{FF2B5EF4-FFF2-40B4-BE49-F238E27FC236}">
                <a16:creationId xmlns="" xmlns:a16="http://schemas.microsoft.com/office/drawing/2014/main" id="{E7B92F74-4982-468E-8514-ED314F566F95}"/>
              </a:ext>
            </a:extLst>
          </p:cNvPr>
          <p:cNvCxnSpPr/>
          <p:nvPr/>
        </p:nvCxnSpPr>
        <p:spPr>
          <a:xfrm>
            <a:off x="9614079" y="4673342"/>
            <a:ext cx="0" cy="5005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nettore 37">
            <a:extLst>
              <a:ext uri="{FF2B5EF4-FFF2-40B4-BE49-F238E27FC236}">
                <a16:creationId xmlns="" xmlns:a16="http://schemas.microsoft.com/office/drawing/2014/main" id="{92882353-1D53-4AB5-80BF-C10E6973230A}"/>
              </a:ext>
            </a:extLst>
          </p:cNvPr>
          <p:cNvSpPr/>
          <p:nvPr/>
        </p:nvSpPr>
        <p:spPr>
          <a:xfrm>
            <a:off x="9350975" y="5184567"/>
            <a:ext cx="540000" cy="540000"/>
          </a:xfrm>
          <a:prstGeom prst="flowChartConnector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9" name="CasellaDiTesto 38">
            <a:extLst>
              <a:ext uri="{FF2B5EF4-FFF2-40B4-BE49-F238E27FC236}">
                <a16:creationId xmlns="" xmlns:a16="http://schemas.microsoft.com/office/drawing/2014/main" id="{95A8AA0E-B7D5-4D4B-B27F-540EA4B70762}"/>
              </a:ext>
            </a:extLst>
          </p:cNvPr>
          <p:cNvSpPr txBox="1"/>
          <p:nvPr/>
        </p:nvSpPr>
        <p:spPr>
          <a:xfrm>
            <a:off x="7572777" y="5324696"/>
            <a:ext cx="425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III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6281AAD5-5704-474A-BFE7-8071EEDE55E8}"/>
              </a:ext>
            </a:extLst>
          </p:cNvPr>
          <p:cNvSpPr txBox="1"/>
          <p:nvPr/>
        </p:nvSpPr>
        <p:spPr>
          <a:xfrm>
            <a:off x="10071935" y="5355235"/>
            <a:ext cx="76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xmlns="" val="1165555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8D9ADC0-1E06-42A0-B9A3-37C4566F9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ITER DIAGNOSTICO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2178F55E-D314-48C4-BEB7-91F85DD57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2942" y="603750"/>
            <a:ext cx="1210613" cy="1210613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="" xmlns:a16="http://schemas.microsoft.com/office/drawing/2014/main" id="{7A20C2B9-FA8F-4CBC-A766-DEA58C40D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00194" y="603749"/>
            <a:ext cx="1210614" cy="121061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="" xmlns:a16="http://schemas.microsoft.com/office/drawing/2014/main" id="{E2402FF7-C7F2-4733-BB28-3AA13D94E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7061" y="2789114"/>
            <a:ext cx="2297935" cy="229793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="" xmlns:a16="http://schemas.microsoft.com/office/drawing/2014/main" id="{049DC5D0-6E30-4C1B-ACA9-09D5C43D39B1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108681" y="2584804"/>
            <a:ext cx="666751" cy="677335"/>
          </a:xfrm>
          <a:prstGeom prst="rect">
            <a:avLst/>
          </a:prstGeom>
        </p:spPr>
      </p:pic>
      <p:sp>
        <p:nvSpPr>
          <p:cNvPr id="30" name="Rettangolo con due angoli in diagonale arrotondati 29">
            <a:extLst>
              <a:ext uri="{FF2B5EF4-FFF2-40B4-BE49-F238E27FC236}">
                <a16:creationId xmlns="" xmlns:a16="http://schemas.microsoft.com/office/drawing/2014/main" id="{117B6504-C5F0-46CC-87DA-EE4FAE251C0E}"/>
              </a:ext>
            </a:extLst>
          </p:cNvPr>
          <p:cNvSpPr/>
          <p:nvPr/>
        </p:nvSpPr>
        <p:spPr>
          <a:xfrm>
            <a:off x="7017501" y="2148431"/>
            <a:ext cx="3599250" cy="1261884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>
            <a:extLst>
              <a:ext uri="{FF2B5EF4-FFF2-40B4-BE49-F238E27FC236}">
                <a16:creationId xmlns="" xmlns:a16="http://schemas.microsoft.com/office/drawing/2014/main" id="{C71ED471-E458-4675-807E-F76C566CCFCD}"/>
              </a:ext>
            </a:extLst>
          </p:cNvPr>
          <p:cNvSpPr txBox="1"/>
          <p:nvPr/>
        </p:nvSpPr>
        <p:spPr>
          <a:xfrm>
            <a:off x="7052965" y="2227166"/>
            <a:ext cx="378760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TEST BRCA1/BRCA2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Analisi della sequenza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Delezioni e duplicazioni</a:t>
            </a:r>
            <a:endParaRPr lang="it-IT" sz="2000" dirty="0"/>
          </a:p>
        </p:txBody>
      </p:sp>
      <p:pic>
        <p:nvPicPr>
          <p:cNvPr id="33" name="Immagine 32">
            <a:extLst>
              <a:ext uri="{FF2B5EF4-FFF2-40B4-BE49-F238E27FC236}">
                <a16:creationId xmlns="" xmlns:a16="http://schemas.microsoft.com/office/drawing/2014/main" id="{659C23D0-761A-494D-A2B8-FCE0A84B39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52586" y="2560161"/>
            <a:ext cx="810356" cy="1013800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="" xmlns:a16="http://schemas.microsoft.com/office/drawing/2014/main" id="{0B5C36C4-ED53-47B7-B09E-3BEBDA72F7B6}"/>
              </a:ext>
            </a:extLst>
          </p:cNvPr>
          <p:cNvSpPr txBox="1"/>
          <p:nvPr/>
        </p:nvSpPr>
        <p:spPr>
          <a:xfrm>
            <a:off x="7775904" y="3593641"/>
            <a:ext cx="2963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ESITO NEGATIVO</a:t>
            </a:r>
          </a:p>
        </p:txBody>
      </p:sp>
      <p:sp>
        <p:nvSpPr>
          <p:cNvPr id="35" name="Rettangolo con due angoli in diagonale arrotondati 34">
            <a:extLst>
              <a:ext uri="{FF2B5EF4-FFF2-40B4-BE49-F238E27FC236}">
                <a16:creationId xmlns="" xmlns:a16="http://schemas.microsoft.com/office/drawing/2014/main" id="{320D1D26-9F3B-4259-B167-58B4F1A8E484}"/>
              </a:ext>
            </a:extLst>
          </p:cNvPr>
          <p:cNvSpPr/>
          <p:nvPr/>
        </p:nvSpPr>
        <p:spPr>
          <a:xfrm>
            <a:off x="686275" y="2074926"/>
            <a:ext cx="3677516" cy="2707938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>
            <a:extLst>
              <a:ext uri="{FF2B5EF4-FFF2-40B4-BE49-F238E27FC236}">
                <a16:creationId xmlns="" xmlns:a16="http://schemas.microsoft.com/office/drawing/2014/main" id="{7F202020-531A-4BBF-83F4-5B5FC7265D15}"/>
              </a:ext>
            </a:extLst>
          </p:cNvPr>
          <p:cNvSpPr txBox="1"/>
          <p:nvPr/>
        </p:nvSpPr>
        <p:spPr>
          <a:xfrm>
            <a:off x="848130" y="2123139"/>
            <a:ext cx="3480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PANNELLO MULTIGENICO:</a:t>
            </a:r>
          </a:p>
          <a:p>
            <a:pPr algn="ctr"/>
            <a:r>
              <a:rPr lang="it-IT" b="1" dirty="0"/>
              <a:t>FILTRO GENI TUMORE MAMMARIO (NCCN)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="" xmlns:a16="http://schemas.microsoft.com/office/drawing/2014/main" id="{4EC2C68D-45DA-4E46-99FF-629EAB7FE2BD}"/>
              </a:ext>
            </a:extLst>
          </p:cNvPr>
          <p:cNvSpPr txBox="1"/>
          <p:nvPr/>
        </p:nvSpPr>
        <p:spPr>
          <a:xfrm>
            <a:off x="933321" y="3121336"/>
            <a:ext cx="33950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ATM   BARD1    CDH1   CHEK2</a:t>
            </a:r>
          </a:p>
          <a:p>
            <a:endParaRPr lang="it-IT" dirty="0"/>
          </a:p>
          <a:p>
            <a:r>
              <a:rPr lang="it-IT" dirty="0"/>
              <a:t>NBN     NF1      PALB2    PTEN</a:t>
            </a:r>
          </a:p>
          <a:p>
            <a:endParaRPr lang="it-IT" dirty="0"/>
          </a:p>
          <a:p>
            <a:r>
              <a:rPr lang="it-IT" dirty="0"/>
              <a:t>            STK11    TP53</a:t>
            </a:r>
          </a:p>
        </p:txBody>
      </p:sp>
      <p:pic>
        <p:nvPicPr>
          <p:cNvPr id="44" name="Immagine 43">
            <a:extLst>
              <a:ext uri="{FF2B5EF4-FFF2-40B4-BE49-F238E27FC236}">
                <a16:creationId xmlns="" xmlns:a16="http://schemas.microsoft.com/office/drawing/2014/main" id="{C8E2F955-4331-46F8-B5AD-2A78E4762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634" b="98366" l="327" r="97386">
                        <a14:foregroundMark x1="19771" y1="19935" x2="50654" y2="1797"/>
                        <a14:foregroundMark x1="45261" y1="5882" x2="85621" y2="18627"/>
                        <a14:foregroundMark x1="79575" y1="16503" x2="97549" y2="52124"/>
                        <a14:foregroundMark x1="38562" y1="29248" x2="22386" y2="55556"/>
                        <a14:foregroundMark x1="52614" y1="46078" x2="44608" y2="53431"/>
                        <a14:backgroundMark x1="42484" y1="44281" x2="59967" y2="53758"/>
                        <a14:backgroundMark x1="51144" y1="50327" x2="51144" y2="50327"/>
                        <a14:backgroundMark x1="47876" y1="49020" x2="47876" y2="49020"/>
                        <a14:backgroundMark x1="51797" y1="49673" x2="51797" y2="49673"/>
                        <a14:backgroundMark x1="51797" y1="39542" x2="51144" y2="59804"/>
                        <a14:backgroundMark x1="45752" y1="46895" x2="46895" y2="59150"/>
                        <a14:backgroundMark x1="53105" y1="58497" x2="47549" y2="52941"/>
                        <a14:backgroundMark x1="51797" y1="56699" x2="49346" y2="44444"/>
                        <a14:backgroundMark x1="46242" y1="51144" x2="57353" y2="46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4885" y="3196708"/>
            <a:ext cx="1398381" cy="1398381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="" xmlns:a16="http://schemas.microsoft.com/office/drawing/2014/main" id="{645FC9E5-6F97-4947-8D49-5B8E635484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0" b="90000" l="10000" r="90000">
                        <a14:backgroundMark x1="11333" y1="25223" x2="62222" y2="33929"/>
                        <a14:backgroundMark x1="64889" y1="34821" x2="73778" y2="89732"/>
                        <a14:backgroundMark x1="69778" y1="62277" x2="34000" y2="65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496343">
            <a:off x="3669964" y="3308457"/>
            <a:ext cx="1226791" cy="1691711"/>
          </a:xfrm>
          <a:prstGeom prst="rect">
            <a:avLst/>
          </a:prstGeom>
        </p:spPr>
      </p:pic>
      <p:sp>
        <p:nvSpPr>
          <p:cNvPr id="47" name="CasellaDiTesto 46">
            <a:extLst>
              <a:ext uri="{FF2B5EF4-FFF2-40B4-BE49-F238E27FC236}">
                <a16:creationId xmlns="" xmlns:a16="http://schemas.microsoft.com/office/drawing/2014/main" id="{64B60847-D0CB-4CAB-9BD1-DCE426C6DDB3}"/>
              </a:ext>
            </a:extLst>
          </p:cNvPr>
          <p:cNvSpPr txBox="1"/>
          <p:nvPr/>
        </p:nvSpPr>
        <p:spPr>
          <a:xfrm>
            <a:off x="4585375" y="6001745"/>
            <a:ext cx="2123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c.929_930insGA</a:t>
            </a:r>
          </a:p>
          <a:p>
            <a:r>
              <a:rPr lang="it-IT" dirty="0"/>
              <a:t>p.Asp310GlufsTer8</a:t>
            </a:r>
          </a:p>
        </p:txBody>
      </p:sp>
      <p:pic>
        <p:nvPicPr>
          <p:cNvPr id="49" name="Immagine 48">
            <a:extLst>
              <a:ext uri="{FF2B5EF4-FFF2-40B4-BE49-F238E27FC236}">
                <a16:creationId xmlns="" xmlns:a16="http://schemas.microsoft.com/office/drawing/2014/main" id="{A03FE66F-FC51-49F9-9F13-1363E95BA36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88" t="17139"/>
          <a:stretch/>
        </p:blipFill>
        <p:spPr>
          <a:xfrm>
            <a:off x="464691" y="4857731"/>
            <a:ext cx="4120684" cy="1928923"/>
          </a:xfrm>
          <a:prstGeom prst="rect">
            <a:avLst/>
          </a:prstGeom>
        </p:spPr>
      </p:pic>
      <p:sp>
        <p:nvSpPr>
          <p:cNvPr id="50" name="CasellaDiTesto 49">
            <a:extLst>
              <a:ext uri="{FF2B5EF4-FFF2-40B4-BE49-F238E27FC236}">
                <a16:creationId xmlns="" xmlns:a16="http://schemas.microsoft.com/office/drawing/2014/main" id="{6253C9A3-B5F6-4935-A3D0-3C4340125D18}"/>
              </a:ext>
            </a:extLst>
          </p:cNvPr>
          <p:cNvSpPr txBox="1"/>
          <p:nvPr/>
        </p:nvSpPr>
        <p:spPr>
          <a:xfrm>
            <a:off x="4540577" y="5445788"/>
            <a:ext cx="6299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MUTAZIONE FRAMESHIFT </a:t>
            </a:r>
            <a:r>
              <a:rPr lang="it-IT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53" name="Immagine 52">
            <a:extLst>
              <a:ext uri="{FF2B5EF4-FFF2-40B4-BE49-F238E27FC236}">
                <a16:creationId xmlns="" xmlns:a16="http://schemas.microsoft.com/office/drawing/2014/main" id="{902378B9-2627-4EDB-B79F-8FB06A0953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11301">
            <a:off x="10549264" y="4062925"/>
            <a:ext cx="1557531" cy="131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096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4" grpId="0"/>
      <p:bldP spid="35" grpId="0" animBg="1"/>
      <p:bldP spid="36" grpId="0"/>
      <p:bldP spid="37" grpId="0"/>
      <p:bldP spid="47" grpId="0"/>
      <p:bldP spid="5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23D23FC1-5578-854B-8F8F-6C02C7F7D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65" y="0"/>
            <a:ext cx="12030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27584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58A02200-6FD9-8E48-9476-C6B48191A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85"/>
            <a:ext cx="12192000" cy="670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43876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="" xmlns:a16="http://schemas.microsoft.com/office/drawing/2014/main" id="{631D5C9F-C79F-AD4C-B71F-03DCAC2C2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060"/>
            <a:ext cx="12192000" cy="576388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AF4291CF-AB62-DD40-9B54-C3871FC868B2}"/>
              </a:ext>
            </a:extLst>
          </p:cNvPr>
          <p:cNvSpPr/>
          <p:nvPr/>
        </p:nvSpPr>
        <p:spPr>
          <a:xfrm>
            <a:off x="8472893" y="6310940"/>
            <a:ext cx="2727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>
                <a:latin typeface="JansonTextLT"/>
              </a:rPr>
              <a:t>Ann</a:t>
            </a:r>
            <a:r>
              <a:rPr lang="it-IT" i="1" dirty="0">
                <a:latin typeface="JansonTextLT"/>
              </a:rPr>
              <a:t> </a:t>
            </a:r>
            <a:r>
              <a:rPr lang="it-IT" i="1" dirty="0" err="1">
                <a:latin typeface="JansonTextLT"/>
              </a:rPr>
              <a:t>Breast</a:t>
            </a:r>
            <a:r>
              <a:rPr lang="it-IT" i="1" dirty="0">
                <a:latin typeface="JansonTextLT"/>
              </a:rPr>
              <a:t> </a:t>
            </a:r>
            <a:r>
              <a:rPr lang="it-IT" i="1" dirty="0" err="1">
                <a:latin typeface="JansonTextLT"/>
              </a:rPr>
              <a:t>Surg</a:t>
            </a:r>
            <a:r>
              <a:rPr lang="it-IT" i="1" dirty="0">
                <a:latin typeface="JansonTextLT"/>
              </a:rPr>
              <a:t> </a:t>
            </a:r>
            <a:r>
              <a:rPr lang="it-IT" dirty="0">
                <a:latin typeface="JansonTextLT"/>
              </a:rPr>
              <a:t>2019;3:23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9222034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231C57F-ED86-8246-A739-170461CC3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235200"/>
            <a:ext cx="11915774" cy="2387600"/>
          </a:xfrm>
        </p:spPr>
        <p:txBody>
          <a:bodyPr>
            <a:normAutofit fontScale="90000"/>
          </a:bodyPr>
          <a:lstStyle/>
          <a:p>
            <a:r>
              <a:rPr lang="it-IT" sz="7200" b="1" dirty="0"/>
              <a:t>CARRIER OF A CANCER RELATED GERMLINE MUTATION:</a:t>
            </a:r>
            <a:br>
              <a:rPr lang="it-IT" sz="7200" b="1" dirty="0"/>
            </a:br>
            <a:r>
              <a:rPr lang="it-IT" sz="7200" b="1" u="sng" dirty="0"/>
              <a:t>NOW WHAT?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E77F3A51-048E-E544-827D-69D391B5E3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2528681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93312590-7725-FA47-82F3-D88FFFB6C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215"/>
            <a:ext cx="12192000" cy="628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7167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51FE3A61-0DA7-A14E-85AE-693AE21B2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" r="-2" b="-2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88866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FB07E7B3-4D6E-954A-9229-2157258C51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6991" r="3444"/>
          <a:stretch/>
        </p:blipFill>
        <p:spPr>
          <a:xfrm>
            <a:off x="6083786" y="-168318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7" name="Immagine 6" descr="Immagine che contiene interni, pavimento, soffitto, parete&#10;&#10;Descrizione generata automaticamente">
            <a:extLst>
              <a:ext uri="{FF2B5EF4-FFF2-40B4-BE49-F238E27FC236}">
                <a16:creationId xmlns="" xmlns:a16="http://schemas.microsoft.com/office/drawing/2014/main" id="{5C77A931-2BBC-CF40-8CDE-A4433D6CC5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97" r="1" b="25629"/>
          <a:stretch/>
        </p:blipFill>
        <p:spPr>
          <a:xfrm>
            <a:off x="6089904" y="2487168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FC4CA86-F14F-1041-8204-05583941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398" y="435513"/>
            <a:ext cx="4803636" cy="1311664"/>
          </a:xfrm>
        </p:spPr>
        <p:txBody>
          <a:bodyPr>
            <a:normAutofit/>
          </a:bodyPr>
          <a:lstStyle/>
          <a:p>
            <a:r>
              <a:rPr lang="it-IT" sz="4000" b="1" dirty="0" err="1">
                <a:solidFill>
                  <a:srgbClr val="000000"/>
                </a:solidFill>
              </a:rPr>
              <a:t>Thanks</a:t>
            </a:r>
            <a:r>
              <a:rPr lang="it-IT" sz="4000" b="1" dirty="0">
                <a:solidFill>
                  <a:srgbClr val="000000"/>
                </a:solidFill>
              </a:rPr>
              <a:t> to….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9F12135D-4D75-6646-91CA-8B33FCD4B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297" y="1443039"/>
            <a:ext cx="4803637" cy="5259514"/>
          </a:xfrm>
        </p:spPr>
        <p:txBody>
          <a:bodyPr anchor="ctr">
            <a:normAutofit fontScale="92500" lnSpcReduction="10000"/>
          </a:bodyPr>
          <a:lstStyle/>
          <a:p>
            <a:endParaRPr lang="it-IT" sz="2400" b="1" dirty="0">
              <a:solidFill>
                <a:srgbClr val="000000"/>
              </a:solidFill>
            </a:endParaRPr>
          </a:p>
          <a:p>
            <a:r>
              <a:rPr lang="it-IT" sz="3000" b="1" i="1" dirty="0">
                <a:solidFill>
                  <a:srgbClr val="000000"/>
                </a:solidFill>
                <a:latin typeface="Blackadder ITC" pitchFamily="82" charset="77"/>
              </a:rPr>
              <a:t>Ivana Antonucci</a:t>
            </a:r>
          </a:p>
          <a:p>
            <a:r>
              <a:rPr lang="it-IT" sz="3000" b="1" i="1" dirty="0">
                <a:solidFill>
                  <a:srgbClr val="000000"/>
                </a:solidFill>
                <a:latin typeface="Blackadder ITC" pitchFamily="82" charset="77"/>
              </a:rPr>
              <a:t>Luca </a:t>
            </a:r>
            <a:r>
              <a:rPr lang="it-IT" sz="3000" b="1" i="1" dirty="0" err="1">
                <a:solidFill>
                  <a:srgbClr val="000000"/>
                </a:solidFill>
                <a:latin typeface="Blackadder ITC" pitchFamily="82" charset="77"/>
              </a:rPr>
              <a:t>Sorino</a:t>
            </a:r>
            <a:endParaRPr lang="it-IT" sz="3000" b="1" i="1" dirty="0">
              <a:solidFill>
                <a:srgbClr val="000000"/>
              </a:solidFill>
              <a:latin typeface="Blackadder ITC" pitchFamily="82" charset="77"/>
            </a:endParaRPr>
          </a:p>
          <a:p>
            <a:r>
              <a:rPr lang="it-IT" sz="3000" b="1" i="1" dirty="0">
                <a:solidFill>
                  <a:srgbClr val="000000"/>
                </a:solidFill>
                <a:latin typeface="Blackadder ITC" pitchFamily="82" charset="77"/>
              </a:rPr>
              <a:t>Giulia Di Cola</a:t>
            </a:r>
          </a:p>
          <a:p>
            <a:r>
              <a:rPr lang="it-IT" sz="3000" b="1" i="1" dirty="0">
                <a:solidFill>
                  <a:srgbClr val="000000"/>
                </a:solidFill>
                <a:latin typeface="Blackadder ITC" pitchFamily="82" charset="77"/>
              </a:rPr>
              <a:t>Francesca Barbetta</a:t>
            </a:r>
          </a:p>
          <a:p>
            <a:r>
              <a:rPr lang="it-IT" sz="3000" b="1" i="1" dirty="0">
                <a:solidFill>
                  <a:srgbClr val="000000"/>
                </a:solidFill>
                <a:latin typeface="Blackadder ITC" pitchFamily="82" charset="77"/>
              </a:rPr>
              <a:t>Pierpaolo Mariani</a:t>
            </a:r>
          </a:p>
          <a:p>
            <a:r>
              <a:rPr lang="it-IT" sz="3000" b="1" i="1" dirty="0">
                <a:solidFill>
                  <a:srgbClr val="000000"/>
                </a:solidFill>
                <a:latin typeface="Blackadder ITC" pitchFamily="82" charset="77"/>
              </a:rPr>
              <a:t>Lucia Lombardi</a:t>
            </a:r>
          </a:p>
          <a:p>
            <a:r>
              <a:rPr lang="it-IT" sz="3000" b="1" i="1" dirty="0">
                <a:solidFill>
                  <a:srgbClr val="000000"/>
                </a:solidFill>
                <a:latin typeface="Blackadder ITC" pitchFamily="82" charset="77"/>
              </a:rPr>
              <a:t>Sara Franchi</a:t>
            </a:r>
          </a:p>
          <a:p>
            <a:r>
              <a:rPr lang="it-IT" sz="3000" b="1" i="1" dirty="0">
                <a:solidFill>
                  <a:srgbClr val="000000"/>
                </a:solidFill>
                <a:latin typeface="Blackadder ITC" pitchFamily="82" charset="77"/>
              </a:rPr>
              <a:t>Rossella Ferrante</a:t>
            </a:r>
          </a:p>
          <a:p>
            <a:r>
              <a:rPr lang="it-IT" sz="3000" b="1" i="1" dirty="0">
                <a:solidFill>
                  <a:srgbClr val="000000"/>
                </a:solidFill>
                <a:latin typeface="Blackadder ITC" pitchFamily="82" charset="77"/>
              </a:rPr>
              <a:t>Daniela Gattone</a:t>
            </a:r>
          </a:p>
          <a:p>
            <a:r>
              <a:rPr lang="it-IT" sz="3000" b="1" i="1" dirty="0">
                <a:solidFill>
                  <a:srgbClr val="000000"/>
                </a:solidFill>
                <a:latin typeface="Blackadder ITC" pitchFamily="82" charset="77"/>
              </a:rPr>
              <a:t>Valentina Gatta</a:t>
            </a:r>
          </a:p>
          <a:p>
            <a:endParaRPr lang="it-IT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1612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E7B0784E-47E1-C142-8FB1-F931A5027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"/>
            <a:ext cx="8951495" cy="671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0844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C6325806-1AF5-1148-BFE4-8E841AF6A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648" y="643466"/>
            <a:ext cx="7854192" cy="577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9428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6443C7EC-9FA1-DB45-B97E-7DD4FE38A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1" y="100014"/>
            <a:ext cx="8686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8016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5EDE0C07-0DDA-1C43-8C87-E49E2D7BE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011" y="0"/>
            <a:ext cx="8515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71524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195</Words>
  <Application>Microsoft Office PowerPoint</Application>
  <PresentationFormat>Personalizzato</PresentationFormat>
  <Paragraphs>62</Paragraphs>
  <Slides>50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1" baseType="lpstr">
      <vt:lpstr>Tema di Office</vt:lpstr>
      <vt:lpstr>Germline mutations predisposing  to breast cancer</vt:lpstr>
      <vt:lpstr>  In riferimento  alla mia partecipazione in qualità di Relatore al Convegno dal Titolo   «CHALLENGES IN BREAST CANCER MANAGEMENT»    Chieti,    22/11/19 </vt:lpstr>
      <vt:lpstr>Diapositiva 3</vt:lpstr>
      <vt:lpstr>From BRCA to multigene testing 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Caso CLINICO:  </vt:lpstr>
      <vt:lpstr>ITER DIAGNOSTICO </vt:lpstr>
      <vt:lpstr>Diapositiva 45</vt:lpstr>
      <vt:lpstr>Diapositiva 46</vt:lpstr>
      <vt:lpstr>Diapositiva 47</vt:lpstr>
      <vt:lpstr>CARRIER OF A CANCER RELATED GERMLINE MUTATION: NOW WHAT?</vt:lpstr>
      <vt:lpstr>Diapositiva 49</vt:lpstr>
      <vt:lpstr>Thanks to….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Germline mutations predisposing  to breast cancer</dc:title>
  <dc:creator>Rino Stuppia</dc:creator>
  <cp:lastModifiedBy>Clara</cp:lastModifiedBy>
  <cp:revision>10</cp:revision>
  <dcterms:created xsi:type="dcterms:W3CDTF">2019-11-22T11:53:38Z</dcterms:created>
  <dcterms:modified xsi:type="dcterms:W3CDTF">2019-12-04T15:09:39Z</dcterms:modified>
</cp:coreProperties>
</file>