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315" r:id="rId3"/>
    <p:sldId id="312" r:id="rId4"/>
    <p:sldId id="343" r:id="rId5"/>
    <p:sldId id="344" r:id="rId6"/>
    <p:sldId id="314" r:id="rId7"/>
    <p:sldId id="316" r:id="rId8"/>
    <p:sldId id="317" r:id="rId9"/>
    <p:sldId id="318" r:id="rId10"/>
    <p:sldId id="319" r:id="rId11"/>
    <p:sldId id="321" r:id="rId12"/>
    <p:sldId id="320" r:id="rId13"/>
    <p:sldId id="322" r:id="rId14"/>
    <p:sldId id="323" r:id="rId15"/>
    <p:sldId id="324" r:id="rId16"/>
    <p:sldId id="325" r:id="rId17"/>
    <p:sldId id="326" r:id="rId18"/>
    <p:sldId id="328" r:id="rId19"/>
    <p:sldId id="327" r:id="rId20"/>
    <p:sldId id="330" r:id="rId21"/>
    <p:sldId id="329" r:id="rId22"/>
    <p:sldId id="331" r:id="rId23"/>
    <p:sldId id="333" r:id="rId24"/>
    <p:sldId id="332" r:id="rId25"/>
    <p:sldId id="335" r:id="rId26"/>
    <p:sldId id="334" r:id="rId27"/>
    <p:sldId id="336" r:id="rId28"/>
    <p:sldId id="337" r:id="rId29"/>
    <p:sldId id="339" r:id="rId30"/>
    <p:sldId id="340" r:id="rId31"/>
    <p:sldId id="338" r:id="rId32"/>
    <p:sldId id="311" r:id="rId33"/>
    <p:sldId id="300" r:id="rId3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78"/>
    <p:restoredTop sz="95179"/>
  </p:normalViewPr>
  <p:slideViewPr>
    <p:cSldViewPr>
      <p:cViewPr varScale="1">
        <p:scale>
          <a:sx n="78" d="100"/>
          <a:sy n="78" d="100"/>
        </p:scale>
        <p:origin x="-100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162C3C-334E-4904-9EBE-B1643FDA1E83}" type="doc">
      <dgm:prSet loTypeId="urn:microsoft.com/office/officeart/2005/8/layout/hList1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CDA24F41-57AB-4F7C-A7CF-57F9A464F04B}">
      <dgm:prSet phldrT="[Text]"/>
      <dgm:spPr/>
      <dgm:t>
        <a:bodyPr/>
        <a:lstStyle/>
        <a:p>
          <a:r>
            <a:rPr lang="en-US" b="1" dirty="0">
              <a:solidFill>
                <a:schemeClr val="bg2">
                  <a:lumMod val="10000"/>
                </a:schemeClr>
              </a:solidFill>
            </a:rPr>
            <a:t>Taxanes</a:t>
          </a:r>
        </a:p>
      </dgm:t>
    </dgm:pt>
    <dgm:pt modelId="{4C591B55-99C5-4614-A5C1-42BE550CCFF9}" type="parTrans" cxnId="{FCCF3588-2271-4068-B0A8-AFAE8C054D04}">
      <dgm:prSet/>
      <dgm:spPr/>
      <dgm:t>
        <a:bodyPr/>
        <a:lstStyle/>
        <a:p>
          <a:endParaRPr lang="en-US"/>
        </a:p>
      </dgm:t>
    </dgm:pt>
    <dgm:pt modelId="{0CE072AD-5DEB-476E-8569-F53100BFC859}" type="sibTrans" cxnId="{FCCF3588-2271-4068-B0A8-AFAE8C054D04}">
      <dgm:prSet/>
      <dgm:spPr/>
      <dgm:t>
        <a:bodyPr/>
        <a:lstStyle/>
        <a:p>
          <a:endParaRPr lang="en-US"/>
        </a:p>
      </dgm:t>
    </dgm:pt>
    <dgm:pt modelId="{14E388CE-2B09-4E5D-B914-C78FEE70B72F}">
      <dgm:prSet phldrT="[Text]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b="1" dirty="0">
              <a:solidFill>
                <a:schemeClr val="bg2">
                  <a:lumMod val="10000"/>
                </a:schemeClr>
              </a:solidFill>
            </a:rPr>
            <a:t>Paclitaxel</a:t>
          </a:r>
        </a:p>
      </dgm:t>
    </dgm:pt>
    <dgm:pt modelId="{CF173CC5-C1C6-4B2B-9DDD-0E4CEAFC5B31}" type="parTrans" cxnId="{B4A0C17A-2B7F-48AB-951D-D07D42AFB90C}">
      <dgm:prSet/>
      <dgm:spPr/>
      <dgm:t>
        <a:bodyPr/>
        <a:lstStyle/>
        <a:p>
          <a:endParaRPr lang="en-US"/>
        </a:p>
      </dgm:t>
    </dgm:pt>
    <dgm:pt modelId="{24CA8FBC-248B-4CB6-9AB3-367B01D835C2}" type="sibTrans" cxnId="{B4A0C17A-2B7F-48AB-951D-D07D42AFB90C}">
      <dgm:prSet/>
      <dgm:spPr/>
      <dgm:t>
        <a:bodyPr/>
        <a:lstStyle/>
        <a:p>
          <a:endParaRPr lang="en-US"/>
        </a:p>
      </dgm:t>
    </dgm:pt>
    <dgm:pt modelId="{2DFEF913-4C85-4691-956B-74989D4FF91D}">
      <dgm:prSet phldrT="[Text]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b="1" dirty="0">
              <a:solidFill>
                <a:schemeClr val="bg2">
                  <a:lumMod val="10000"/>
                </a:schemeClr>
              </a:solidFill>
            </a:rPr>
            <a:t>Docetaxel</a:t>
          </a:r>
        </a:p>
      </dgm:t>
    </dgm:pt>
    <dgm:pt modelId="{19017301-A81E-4087-815D-BA350675A326}" type="parTrans" cxnId="{942B7700-91AF-47D0-ABFC-5D4F29235B53}">
      <dgm:prSet/>
      <dgm:spPr/>
      <dgm:t>
        <a:bodyPr/>
        <a:lstStyle/>
        <a:p>
          <a:endParaRPr lang="en-US"/>
        </a:p>
      </dgm:t>
    </dgm:pt>
    <dgm:pt modelId="{44B48248-BDBE-4B2D-83B6-7887CA908860}" type="sibTrans" cxnId="{942B7700-91AF-47D0-ABFC-5D4F29235B53}">
      <dgm:prSet/>
      <dgm:spPr/>
      <dgm:t>
        <a:bodyPr/>
        <a:lstStyle/>
        <a:p>
          <a:endParaRPr lang="en-US"/>
        </a:p>
      </dgm:t>
    </dgm:pt>
    <dgm:pt modelId="{F9076E04-5D26-4B49-BD79-27AA3A184C3D}">
      <dgm:prSet phldrT="[Text]"/>
      <dgm:spPr/>
      <dgm:t>
        <a:bodyPr/>
        <a:lstStyle/>
        <a:p>
          <a:r>
            <a:rPr lang="en-US" b="1" dirty="0">
              <a:solidFill>
                <a:schemeClr val="bg2">
                  <a:lumMod val="10000"/>
                </a:schemeClr>
              </a:solidFill>
            </a:rPr>
            <a:t>Anthracyclines</a:t>
          </a:r>
        </a:p>
      </dgm:t>
    </dgm:pt>
    <dgm:pt modelId="{11365451-F4CF-46C4-BB36-E02FAA2DD0C8}" type="parTrans" cxnId="{9560E8D7-FB72-4F79-BA48-A5CB785FC6D9}">
      <dgm:prSet/>
      <dgm:spPr/>
      <dgm:t>
        <a:bodyPr/>
        <a:lstStyle/>
        <a:p>
          <a:endParaRPr lang="en-US"/>
        </a:p>
      </dgm:t>
    </dgm:pt>
    <dgm:pt modelId="{49AB1A16-EF0D-4C11-9259-D84DD517C837}" type="sibTrans" cxnId="{9560E8D7-FB72-4F79-BA48-A5CB785FC6D9}">
      <dgm:prSet/>
      <dgm:spPr/>
      <dgm:t>
        <a:bodyPr/>
        <a:lstStyle/>
        <a:p>
          <a:endParaRPr lang="en-US"/>
        </a:p>
      </dgm:t>
    </dgm:pt>
    <dgm:pt modelId="{9769ED11-399A-433B-8A61-3D5190CE8732}">
      <dgm:prSet phldrT="[Text]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b="1" dirty="0">
              <a:solidFill>
                <a:schemeClr val="bg2">
                  <a:lumMod val="10000"/>
                </a:schemeClr>
              </a:solidFill>
            </a:rPr>
            <a:t>Doxorubicin</a:t>
          </a:r>
        </a:p>
      </dgm:t>
    </dgm:pt>
    <dgm:pt modelId="{34C2F857-D177-4763-8E97-85AA767588C3}" type="parTrans" cxnId="{93567205-E1F9-4F01-B4BF-E24B4EA974CB}">
      <dgm:prSet/>
      <dgm:spPr/>
      <dgm:t>
        <a:bodyPr/>
        <a:lstStyle/>
        <a:p>
          <a:endParaRPr lang="en-US"/>
        </a:p>
      </dgm:t>
    </dgm:pt>
    <dgm:pt modelId="{DADA14E7-22B4-429D-83E5-DCA1C46B4812}" type="sibTrans" cxnId="{93567205-E1F9-4F01-B4BF-E24B4EA974CB}">
      <dgm:prSet/>
      <dgm:spPr/>
      <dgm:t>
        <a:bodyPr/>
        <a:lstStyle/>
        <a:p>
          <a:endParaRPr lang="en-US"/>
        </a:p>
      </dgm:t>
    </dgm:pt>
    <dgm:pt modelId="{C16092CB-8495-44CC-82E2-89C68368453E}">
      <dgm:prSet phldrT="[Text]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b="1" dirty="0">
              <a:solidFill>
                <a:schemeClr val="bg2">
                  <a:lumMod val="10000"/>
                </a:schemeClr>
              </a:solidFill>
            </a:rPr>
            <a:t>Pegylated</a:t>
          </a:r>
          <a:r>
            <a:rPr lang="en-US" dirty="0">
              <a:solidFill>
                <a:schemeClr val="bg2">
                  <a:lumMod val="10000"/>
                </a:schemeClr>
              </a:solidFill>
            </a:rPr>
            <a:t> </a:t>
          </a:r>
          <a:r>
            <a:rPr lang="en-US" b="1" dirty="0">
              <a:solidFill>
                <a:schemeClr val="bg2">
                  <a:lumMod val="10000"/>
                </a:schemeClr>
              </a:solidFill>
            </a:rPr>
            <a:t>liposomal</a:t>
          </a:r>
          <a:r>
            <a:rPr lang="en-US" dirty="0">
              <a:solidFill>
                <a:schemeClr val="bg2">
                  <a:lumMod val="10000"/>
                </a:schemeClr>
              </a:solidFill>
            </a:rPr>
            <a:t> </a:t>
          </a:r>
          <a:r>
            <a:rPr lang="en-US" b="1" dirty="0">
              <a:solidFill>
                <a:schemeClr val="bg2">
                  <a:lumMod val="10000"/>
                </a:schemeClr>
              </a:solidFill>
            </a:rPr>
            <a:t>doxorubicin</a:t>
          </a:r>
        </a:p>
      </dgm:t>
    </dgm:pt>
    <dgm:pt modelId="{A316A641-7892-4B38-A1FB-B5B1EB11E9D6}" type="parTrans" cxnId="{DB99D1FA-CD8C-4E0D-A6D8-14345C666752}">
      <dgm:prSet/>
      <dgm:spPr/>
      <dgm:t>
        <a:bodyPr/>
        <a:lstStyle/>
        <a:p>
          <a:endParaRPr lang="en-US"/>
        </a:p>
      </dgm:t>
    </dgm:pt>
    <dgm:pt modelId="{658564F9-E690-42A8-9E48-4225795BD3D9}" type="sibTrans" cxnId="{DB99D1FA-CD8C-4E0D-A6D8-14345C666752}">
      <dgm:prSet/>
      <dgm:spPr/>
      <dgm:t>
        <a:bodyPr/>
        <a:lstStyle/>
        <a:p>
          <a:endParaRPr lang="en-US"/>
        </a:p>
      </dgm:t>
    </dgm:pt>
    <dgm:pt modelId="{E41FE31A-4910-413C-925A-3C1685754F74}">
      <dgm:prSet phldrT="[Text]"/>
      <dgm:spPr/>
      <dgm:t>
        <a:bodyPr/>
        <a:lstStyle/>
        <a:p>
          <a:r>
            <a:rPr lang="en-US" b="1" dirty="0">
              <a:solidFill>
                <a:schemeClr val="bg2">
                  <a:lumMod val="10000"/>
                </a:schemeClr>
              </a:solidFill>
            </a:rPr>
            <a:t>Antimetabolites</a:t>
          </a:r>
        </a:p>
      </dgm:t>
    </dgm:pt>
    <dgm:pt modelId="{66264F69-7112-4D23-9B0B-CAB713425921}" type="parTrans" cxnId="{3F833CBA-0B5F-46E0-AB83-6C4BB0665CAC}">
      <dgm:prSet/>
      <dgm:spPr/>
      <dgm:t>
        <a:bodyPr/>
        <a:lstStyle/>
        <a:p>
          <a:endParaRPr lang="en-US"/>
        </a:p>
      </dgm:t>
    </dgm:pt>
    <dgm:pt modelId="{064E1210-9D35-46FF-BE6A-0C58C440CC37}" type="sibTrans" cxnId="{3F833CBA-0B5F-46E0-AB83-6C4BB0665CAC}">
      <dgm:prSet/>
      <dgm:spPr/>
      <dgm:t>
        <a:bodyPr/>
        <a:lstStyle/>
        <a:p>
          <a:endParaRPr lang="en-US"/>
        </a:p>
      </dgm:t>
    </dgm:pt>
    <dgm:pt modelId="{C32812B6-126E-4E20-8345-D61F43A24DE8}">
      <dgm:prSet phldrT="[Text]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b="1" dirty="0">
              <a:solidFill>
                <a:schemeClr val="bg2">
                  <a:lumMod val="10000"/>
                </a:schemeClr>
              </a:solidFill>
            </a:rPr>
            <a:t>Capecitabine</a:t>
          </a:r>
        </a:p>
      </dgm:t>
    </dgm:pt>
    <dgm:pt modelId="{14509EDD-E4EF-4A28-A044-867A0D97EF28}" type="parTrans" cxnId="{6D1557F1-7BF9-4F61-8FC5-E6312692F6AE}">
      <dgm:prSet/>
      <dgm:spPr/>
      <dgm:t>
        <a:bodyPr/>
        <a:lstStyle/>
        <a:p>
          <a:endParaRPr lang="en-US"/>
        </a:p>
      </dgm:t>
    </dgm:pt>
    <dgm:pt modelId="{78422D57-2825-43F3-ACC2-A2D72D5B2A41}" type="sibTrans" cxnId="{6D1557F1-7BF9-4F61-8FC5-E6312692F6AE}">
      <dgm:prSet/>
      <dgm:spPr/>
      <dgm:t>
        <a:bodyPr/>
        <a:lstStyle/>
        <a:p>
          <a:endParaRPr lang="en-US"/>
        </a:p>
      </dgm:t>
    </dgm:pt>
    <dgm:pt modelId="{791D73E1-CC28-4935-961E-D21F280B6B6E}">
      <dgm:prSet/>
      <dgm:spPr/>
      <dgm:t>
        <a:bodyPr/>
        <a:lstStyle/>
        <a:p>
          <a:r>
            <a:rPr lang="en-US" b="1" dirty="0"/>
            <a:t>Other Microtubule Inhibitors</a:t>
          </a:r>
        </a:p>
      </dgm:t>
    </dgm:pt>
    <dgm:pt modelId="{3F8116D2-5455-4EFF-951B-116D134AFF64}" type="parTrans" cxnId="{DF7EA546-53FF-4E45-8214-5BD0EFB3B8C0}">
      <dgm:prSet/>
      <dgm:spPr/>
      <dgm:t>
        <a:bodyPr/>
        <a:lstStyle/>
        <a:p>
          <a:endParaRPr lang="en-US"/>
        </a:p>
      </dgm:t>
    </dgm:pt>
    <dgm:pt modelId="{F13C7207-08BE-4F0A-B8A1-2DF5F68C1AF8}" type="sibTrans" cxnId="{DF7EA546-53FF-4E45-8214-5BD0EFB3B8C0}">
      <dgm:prSet/>
      <dgm:spPr/>
      <dgm:t>
        <a:bodyPr/>
        <a:lstStyle/>
        <a:p>
          <a:endParaRPr lang="en-US"/>
        </a:p>
      </dgm:t>
    </dgm:pt>
    <dgm:pt modelId="{D06CB486-C45D-4CE8-8A85-806BBB4D62B5}">
      <dgm:prSet phldrT="[Text]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b="1" dirty="0">
              <a:solidFill>
                <a:schemeClr val="bg2">
                  <a:lumMod val="10000"/>
                </a:schemeClr>
              </a:solidFill>
            </a:rPr>
            <a:t>Nab-paclitaxel</a:t>
          </a:r>
        </a:p>
      </dgm:t>
    </dgm:pt>
    <dgm:pt modelId="{F8F25F3F-AC42-4244-B05B-FA94082C2232}" type="parTrans" cxnId="{9B343157-5587-4F2D-86E3-F472DC730262}">
      <dgm:prSet/>
      <dgm:spPr/>
      <dgm:t>
        <a:bodyPr/>
        <a:lstStyle/>
        <a:p>
          <a:endParaRPr lang="en-US"/>
        </a:p>
      </dgm:t>
    </dgm:pt>
    <dgm:pt modelId="{84F2973D-D8D6-4457-BCC3-9472CC0BD868}" type="sibTrans" cxnId="{9B343157-5587-4F2D-86E3-F472DC730262}">
      <dgm:prSet/>
      <dgm:spPr/>
      <dgm:t>
        <a:bodyPr/>
        <a:lstStyle/>
        <a:p>
          <a:endParaRPr lang="en-US"/>
        </a:p>
      </dgm:t>
    </dgm:pt>
    <dgm:pt modelId="{1DDC0FC7-3C74-4B8A-8950-4C7EA9FB2806}">
      <dgm:prSet phldrT="[Text]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b="1" dirty="0">
              <a:solidFill>
                <a:schemeClr val="bg2">
                  <a:lumMod val="10000"/>
                </a:schemeClr>
              </a:solidFill>
            </a:rPr>
            <a:t>Epirubicin</a:t>
          </a:r>
        </a:p>
      </dgm:t>
    </dgm:pt>
    <dgm:pt modelId="{8A5FF5AF-D0B2-43A5-A6DE-F56A00B7A8D2}" type="parTrans" cxnId="{1261DA0C-571A-40F8-9645-EA8AB79EAC1C}">
      <dgm:prSet/>
      <dgm:spPr/>
      <dgm:t>
        <a:bodyPr/>
        <a:lstStyle/>
        <a:p>
          <a:endParaRPr lang="en-US"/>
        </a:p>
      </dgm:t>
    </dgm:pt>
    <dgm:pt modelId="{8231F6B9-FAB6-438B-A986-18CA418BE80E}" type="sibTrans" cxnId="{1261DA0C-571A-40F8-9645-EA8AB79EAC1C}">
      <dgm:prSet/>
      <dgm:spPr/>
      <dgm:t>
        <a:bodyPr/>
        <a:lstStyle/>
        <a:p>
          <a:endParaRPr lang="en-US"/>
        </a:p>
      </dgm:t>
    </dgm:pt>
    <dgm:pt modelId="{D3655A8D-BCB2-4795-AE67-88A85B99CC2C}">
      <dgm:prSet phldrT="[Text]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b="1" dirty="0">
              <a:solidFill>
                <a:schemeClr val="bg2">
                  <a:lumMod val="10000"/>
                </a:schemeClr>
              </a:solidFill>
            </a:rPr>
            <a:t>Gemcitabine</a:t>
          </a:r>
        </a:p>
      </dgm:t>
    </dgm:pt>
    <dgm:pt modelId="{0F6E7D84-8BFB-429E-8E6E-3EECE828F8ED}" type="parTrans" cxnId="{9E4D1EFE-3C7A-43B0-A4AB-26106CD35F0A}">
      <dgm:prSet/>
      <dgm:spPr/>
      <dgm:t>
        <a:bodyPr/>
        <a:lstStyle/>
        <a:p>
          <a:endParaRPr lang="en-US"/>
        </a:p>
      </dgm:t>
    </dgm:pt>
    <dgm:pt modelId="{A10D700B-869D-4614-AE59-66497826B46A}" type="sibTrans" cxnId="{9E4D1EFE-3C7A-43B0-A4AB-26106CD35F0A}">
      <dgm:prSet/>
      <dgm:spPr/>
      <dgm:t>
        <a:bodyPr/>
        <a:lstStyle/>
        <a:p>
          <a:endParaRPr lang="en-US"/>
        </a:p>
      </dgm:t>
    </dgm:pt>
    <dgm:pt modelId="{28BE8ABC-8ED3-4C50-9081-6AF3CD7377FD}">
      <dgm:prSet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b="1" dirty="0">
              <a:solidFill>
                <a:schemeClr val="bg2">
                  <a:lumMod val="10000"/>
                </a:schemeClr>
              </a:solidFill>
            </a:rPr>
            <a:t>Vinorelbine</a:t>
          </a:r>
        </a:p>
      </dgm:t>
    </dgm:pt>
    <dgm:pt modelId="{C5E6E653-C04F-4674-A124-C8AA3462606F}" type="parTrans" cxnId="{3C4EE32B-FD1B-416C-BCD3-62CA4EE455C8}">
      <dgm:prSet/>
      <dgm:spPr/>
      <dgm:t>
        <a:bodyPr/>
        <a:lstStyle/>
        <a:p>
          <a:endParaRPr lang="en-US"/>
        </a:p>
      </dgm:t>
    </dgm:pt>
    <dgm:pt modelId="{489B8195-2031-4426-A1D9-5EEA210D4A57}" type="sibTrans" cxnId="{3C4EE32B-FD1B-416C-BCD3-62CA4EE455C8}">
      <dgm:prSet/>
      <dgm:spPr/>
      <dgm:t>
        <a:bodyPr/>
        <a:lstStyle/>
        <a:p>
          <a:endParaRPr lang="en-US"/>
        </a:p>
      </dgm:t>
    </dgm:pt>
    <dgm:pt modelId="{E12255D4-6A80-43FE-9680-926A551EED81}">
      <dgm:prSet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b="1" dirty="0">
              <a:solidFill>
                <a:schemeClr val="bg2">
                  <a:lumMod val="10000"/>
                </a:schemeClr>
              </a:solidFill>
            </a:rPr>
            <a:t>Eribulin</a:t>
          </a:r>
        </a:p>
      </dgm:t>
    </dgm:pt>
    <dgm:pt modelId="{BAC57A63-F10A-478F-BE23-0E96868CBD00}" type="parTrans" cxnId="{B7AF32FB-890A-4DE4-8A12-84602447ACA3}">
      <dgm:prSet/>
      <dgm:spPr/>
      <dgm:t>
        <a:bodyPr/>
        <a:lstStyle/>
        <a:p>
          <a:endParaRPr lang="en-US"/>
        </a:p>
      </dgm:t>
    </dgm:pt>
    <dgm:pt modelId="{84B9A14A-17A9-402F-8EDB-B797C421FB24}" type="sibTrans" cxnId="{B7AF32FB-890A-4DE4-8A12-84602447ACA3}">
      <dgm:prSet/>
      <dgm:spPr/>
      <dgm:t>
        <a:bodyPr/>
        <a:lstStyle/>
        <a:p>
          <a:endParaRPr lang="en-US"/>
        </a:p>
      </dgm:t>
    </dgm:pt>
    <dgm:pt modelId="{1A88F6EE-F8C3-4B49-ABE0-5CEE851F80AB}">
      <dgm:prSet/>
      <dgm:spPr/>
      <dgm:t>
        <a:bodyPr/>
        <a:lstStyle/>
        <a:p>
          <a:r>
            <a:rPr lang="en-US" b="1" dirty="0"/>
            <a:t>Platinum Agents</a:t>
          </a:r>
        </a:p>
      </dgm:t>
    </dgm:pt>
    <dgm:pt modelId="{61B6867B-BB35-469A-BDE7-6E0737CCF5DB}" type="parTrans" cxnId="{224086B1-5125-4D56-9865-490FA0864FF3}">
      <dgm:prSet/>
      <dgm:spPr/>
      <dgm:t>
        <a:bodyPr/>
        <a:lstStyle/>
        <a:p>
          <a:endParaRPr lang="en-US"/>
        </a:p>
      </dgm:t>
    </dgm:pt>
    <dgm:pt modelId="{5A308DCB-8978-4F4B-B68F-86A39C4B74D8}" type="sibTrans" cxnId="{224086B1-5125-4D56-9865-490FA0864FF3}">
      <dgm:prSet/>
      <dgm:spPr/>
      <dgm:t>
        <a:bodyPr/>
        <a:lstStyle/>
        <a:p>
          <a:endParaRPr lang="en-US"/>
        </a:p>
      </dgm:t>
    </dgm:pt>
    <dgm:pt modelId="{F344254B-51BD-461A-B461-B43048D4149A}">
      <dgm:prSet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b="1" dirty="0">
              <a:solidFill>
                <a:schemeClr val="bg2">
                  <a:lumMod val="10000"/>
                </a:schemeClr>
              </a:solidFill>
            </a:rPr>
            <a:t>Carboplatin</a:t>
          </a:r>
        </a:p>
      </dgm:t>
    </dgm:pt>
    <dgm:pt modelId="{4DB92435-53CF-4053-9394-686E0CCA15AC}" type="parTrans" cxnId="{484A8DA7-3B67-4951-AD10-E0A754E48497}">
      <dgm:prSet/>
      <dgm:spPr/>
      <dgm:t>
        <a:bodyPr/>
        <a:lstStyle/>
        <a:p>
          <a:endParaRPr lang="en-US"/>
        </a:p>
      </dgm:t>
    </dgm:pt>
    <dgm:pt modelId="{C83F6B0B-4175-4A72-9F96-482129F15F6B}" type="sibTrans" cxnId="{484A8DA7-3B67-4951-AD10-E0A754E48497}">
      <dgm:prSet/>
      <dgm:spPr/>
      <dgm:t>
        <a:bodyPr/>
        <a:lstStyle/>
        <a:p>
          <a:endParaRPr lang="en-US"/>
        </a:p>
      </dgm:t>
    </dgm:pt>
    <dgm:pt modelId="{970BFA16-BCF6-4B88-ABBB-6883FC08F491}">
      <dgm:prSet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b="1" dirty="0">
              <a:solidFill>
                <a:schemeClr val="bg2">
                  <a:lumMod val="10000"/>
                </a:schemeClr>
              </a:solidFill>
            </a:rPr>
            <a:t>Cisplatin</a:t>
          </a:r>
        </a:p>
      </dgm:t>
    </dgm:pt>
    <dgm:pt modelId="{F546C11A-4643-4E69-AB5B-3921EC240A61}" type="parTrans" cxnId="{5F37CE08-7CB6-4523-AE67-A4440E106F87}">
      <dgm:prSet/>
      <dgm:spPr/>
      <dgm:t>
        <a:bodyPr/>
        <a:lstStyle/>
        <a:p>
          <a:endParaRPr lang="en-US"/>
        </a:p>
      </dgm:t>
    </dgm:pt>
    <dgm:pt modelId="{1D4B15B0-49AD-4463-AAD0-4FB3AF628BEB}" type="sibTrans" cxnId="{5F37CE08-7CB6-4523-AE67-A4440E106F87}">
      <dgm:prSet/>
      <dgm:spPr/>
      <dgm:t>
        <a:bodyPr/>
        <a:lstStyle/>
        <a:p>
          <a:endParaRPr lang="en-US"/>
        </a:p>
      </dgm:t>
    </dgm:pt>
    <dgm:pt modelId="{01745A05-E4ED-4729-953D-6AC82AB2B7F9}" type="pres">
      <dgm:prSet presAssocID="{6D162C3C-334E-4904-9EBE-B1643FDA1E8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CB9CACBE-D5D5-4153-89C8-1F5688EB44A7}" type="pres">
      <dgm:prSet presAssocID="{CDA24F41-57AB-4F7C-A7CF-57F9A464F04B}" presName="composite" presStyleCnt="0"/>
      <dgm:spPr/>
    </dgm:pt>
    <dgm:pt modelId="{948344F8-126D-48B8-8A52-63E1E4CEC862}" type="pres">
      <dgm:prSet presAssocID="{CDA24F41-57AB-4F7C-A7CF-57F9A464F04B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EAA2FE1-7C0F-48FF-AC61-ED567681A384}" type="pres">
      <dgm:prSet presAssocID="{CDA24F41-57AB-4F7C-A7CF-57F9A464F04B}" presName="desTx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8EDE2FB-0E42-4C15-9401-31E6E42F8364}" type="pres">
      <dgm:prSet presAssocID="{0CE072AD-5DEB-476E-8569-F53100BFC859}" presName="space" presStyleCnt="0"/>
      <dgm:spPr/>
    </dgm:pt>
    <dgm:pt modelId="{5B9E49A3-CC6B-46AA-8BA0-145A405BE3D0}" type="pres">
      <dgm:prSet presAssocID="{F9076E04-5D26-4B49-BD79-27AA3A184C3D}" presName="composite" presStyleCnt="0"/>
      <dgm:spPr/>
    </dgm:pt>
    <dgm:pt modelId="{AA2FF09C-54CE-4FC7-AFF0-305630D577F0}" type="pres">
      <dgm:prSet presAssocID="{F9076E04-5D26-4B49-BD79-27AA3A184C3D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D1DD91D-7E1A-4AE7-974F-6653716B6546}" type="pres">
      <dgm:prSet presAssocID="{F9076E04-5D26-4B49-BD79-27AA3A184C3D}" presName="desTx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4D03817-7763-4C55-8059-EF1CF62A9707}" type="pres">
      <dgm:prSet presAssocID="{49AB1A16-EF0D-4C11-9259-D84DD517C837}" presName="space" presStyleCnt="0"/>
      <dgm:spPr/>
    </dgm:pt>
    <dgm:pt modelId="{FEFF717B-468B-49B1-89DE-27C720E45A88}" type="pres">
      <dgm:prSet presAssocID="{E41FE31A-4910-413C-925A-3C1685754F74}" presName="composite" presStyleCnt="0"/>
      <dgm:spPr/>
    </dgm:pt>
    <dgm:pt modelId="{9E851C4C-81C1-4038-88FB-2922FE2214C2}" type="pres">
      <dgm:prSet presAssocID="{E41FE31A-4910-413C-925A-3C1685754F74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1C3DFA4-0CD0-425D-8ECE-172836F441FD}" type="pres">
      <dgm:prSet presAssocID="{E41FE31A-4910-413C-925A-3C1685754F74}" presName="desTx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C93F4EC-4C95-409F-B4BB-453A7229203B}" type="pres">
      <dgm:prSet presAssocID="{064E1210-9D35-46FF-BE6A-0C58C440CC37}" presName="space" presStyleCnt="0"/>
      <dgm:spPr/>
    </dgm:pt>
    <dgm:pt modelId="{43A0D3F9-1A50-48A8-A698-B2C3C08FCFE0}" type="pres">
      <dgm:prSet presAssocID="{791D73E1-CC28-4935-961E-D21F280B6B6E}" presName="composite" presStyleCnt="0"/>
      <dgm:spPr/>
    </dgm:pt>
    <dgm:pt modelId="{D1F8CA98-6E97-4F7D-B27A-CA12C6E7F3FD}" type="pres">
      <dgm:prSet presAssocID="{791D73E1-CC28-4935-961E-D21F280B6B6E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8D2EFFE-1065-4078-87CD-15A71ECC78BC}" type="pres">
      <dgm:prSet presAssocID="{791D73E1-CC28-4935-961E-D21F280B6B6E}" presName="desTx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69C8A1A-324A-450E-A418-3E04D15D8F2A}" type="pres">
      <dgm:prSet presAssocID="{F13C7207-08BE-4F0A-B8A1-2DF5F68C1AF8}" presName="space" presStyleCnt="0"/>
      <dgm:spPr/>
    </dgm:pt>
    <dgm:pt modelId="{094BBBDE-F5B5-425A-BEC3-1CCB9FCC7587}" type="pres">
      <dgm:prSet presAssocID="{1A88F6EE-F8C3-4B49-ABE0-5CEE851F80AB}" presName="composite" presStyleCnt="0"/>
      <dgm:spPr/>
    </dgm:pt>
    <dgm:pt modelId="{2D93E3D8-6B40-4059-8DFE-8D3A6E5BD8BB}" type="pres">
      <dgm:prSet presAssocID="{1A88F6EE-F8C3-4B49-ABE0-5CEE851F80AB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F8A235B-A604-40AE-B878-A7572F823063}" type="pres">
      <dgm:prSet presAssocID="{1A88F6EE-F8C3-4B49-ABE0-5CEE851F80AB}" presName="desTx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3F833CBA-0B5F-46E0-AB83-6C4BB0665CAC}" srcId="{6D162C3C-334E-4904-9EBE-B1643FDA1E83}" destId="{E41FE31A-4910-413C-925A-3C1685754F74}" srcOrd="2" destOrd="0" parTransId="{66264F69-7112-4D23-9B0B-CAB713425921}" sibTransId="{064E1210-9D35-46FF-BE6A-0C58C440CC37}"/>
    <dgm:cxn modelId="{B4A0C17A-2B7F-48AB-951D-D07D42AFB90C}" srcId="{CDA24F41-57AB-4F7C-A7CF-57F9A464F04B}" destId="{14E388CE-2B09-4E5D-B914-C78FEE70B72F}" srcOrd="0" destOrd="0" parTransId="{CF173CC5-C1C6-4B2B-9DDD-0E4CEAFC5B31}" sibTransId="{24CA8FBC-248B-4CB6-9AB3-367B01D835C2}"/>
    <dgm:cxn modelId="{484A8DA7-3B67-4951-AD10-E0A754E48497}" srcId="{1A88F6EE-F8C3-4B49-ABE0-5CEE851F80AB}" destId="{F344254B-51BD-461A-B461-B43048D4149A}" srcOrd="0" destOrd="0" parTransId="{4DB92435-53CF-4053-9394-686E0CCA15AC}" sibTransId="{C83F6B0B-4175-4A72-9F96-482129F15F6B}"/>
    <dgm:cxn modelId="{3C4EE32B-FD1B-416C-BCD3-62CA4EE455C8}" srcId="{791D73E1-CC28-4935-961E-D21F280B6B6E}" destId="{28BE8ABC-8ED3-4C50-9081-6AF3CD7377FD}" srcOrd="0" destOrd="0" parTransId="{C5E6E653-C04F-4674-A124-C8AA3462606F}" sibTransId="{489B8195-2031-4426-A1D9-5EEA210D4A57}"/>
    <dgm:cxn modelId="{E696B0F2-3B6F-42E1-A6B6-973897057B54}" type="presOf" srcId="{E41FE31A-4910-413C-925A-3C1685754F74}" destId="{9E851C4C-81C1-4038-88FB-2922FE2214C2}" srcOrd="0" destOrd="0" presId="urn:microsoft.com/office/officeart/2005/8/layout/hList1"/>
    <dgm:cxn modelId="{F4F16672-1226-4B42-8BA5-3D4EB09FF736}" type="presOf" srcId="{F344254B-51BD-461A-B461-B43048D4149A}" destId="{4F8A235B-A604-40AE-B878-A7572F823063}" srcOrd="0" destOrd="0" presId="urn:microsoft.com/office/officeart/2005/8/layout/hList1"/>
    <dgm:cxn modelId="{4912CDFF-412D-41BB-BD12-FDE7A2D7C131}" type="presOf" srcId="{D3655A8D-BCB2-4795-AE67-88A85B99CC2C}" destId="{41C3DFA4-0CD0-425D-8ECE-172836F441FD}" srcOrd="0" destOrd="1" presId="urn:microsoft.com/office/officeart/2005/8/layout/hList1"/>
    <dgm:cxn modelId="{FCCF3588-2271-4068-B0A8-AFAE8C054D04}" srcId="{6D162C3C-334E-4904-9EBE-B1643FDA1E83}" destId="{CDA24F41-57AB-4F7C-A7CF-57F9A464F04B}" srcOrd="0" destOrd="0" parTransId="{4C591B55-99C5-4614-A5C1-42BE550CCFF9}" sibTransId="{0CE072AD-5DEB-476E-8569-F53100BFC859}"/>
    <dgm:cxn modelId="{5F37CE08-7CB6-4523-AE67-A4440E106F87}" srcId="{1A88F6EE-F8C3-4B49-ABE0-5CEE851F80AB}" destId="{970BFA16-BCF6-4B88-ABBB-6883FC08F491}" srcOrd="1" destOrd="0" parTransId="{F546C11A-4643-4E69-AB5B-3921EC240A61}" sibTransId="{1D4B15B0-49AD-4463-AAD0-4FB3AF628BEB}"/>
    <dgm:cxn modelId="{B7AF32FB-890A-4DE4-8A12-84602447ACA3}" srcId="{791D73E1-CC28-4935-961E-D21F280B6B6E}" destId="{E12255D4-6A80-43FE-9680-926A551EED81}" srcOrd="1" destOrd="0" parTransId="{BAC57A63-F10A-478F-BE23-0E96868CBD00}" sibTransId="{84B9A14A-17A9-402F-8EDB-B797C421FB24}"/>
    <dgm:cxn modelId="{9E4D1EFE-3C7A-43B0-A4AB-26106CD35F0A}" srcId="{E41FE31A-4910-413C-925A-3C1685754F74}" destId="{D3655A8D-BCB2-4795-AE67-88A85B99CC2C}" srcOrd="1" destOrd="0" parTransId="{0F6E7D84-8BFB-429E-8E6E-3EECE828F8ED}" sibTransId="{A10D700B-869D-4614-AE59-66497826B46A}"/>
    <dgm:cxn modelId="{CA009B71-A770-42BD-AFD5-54A52A416604}" type="presOf" srcId="{2DFEF913-4C85-4691-956B-74989D4FF91D}" destId="{CEAA2FE1-7C0F-48FF-AC61-ED567681A384}" srcOrd="0" destOrd="2" presId="urn:microsoft.com/office/officeart/2005/8/layout/hList1"/>
    <dgm:cxn modelId="{B48AEDD3-64CF-4187-9C3E-D3530607C630}" type="presOf" srcId="{1A88F6EE-F8C3-4B49-ABE0-5CEE851F80AB}" destId="{2D93E3D8-6B40-4059-8DFE-8D3A6E5BD8BB}" srcOrd="0" destOrd="0" presId="urn:microsoft.com/office/officeart/2005/8/layout/hList1"/>
    <dgm:cxn modelId="{DB99D1FA-CD8C-4E0D-A6D8-14345C666752}" srcId="{F9076E04-5D26-4B49-BD79-27AA3A184C3D}" destId="{C16092CB-8495-44CC-82E2-89C68368453E}" srcOrd="1" destOrd="0" parTransId="{A316A641-7892-4B38-A1FB-B5B1EB11E9D6}" sibTransId="{658564F9-E690-42A8-9E48-4225795BD3D9}"/>
    <dgm:cxn modelId="{33F8EEB2-F4D7-42AC-A549-F992725AEAE8}" type="presOf" srcId="{6D162C3C-334E-4904-9EBE-B1643FDA1E83}" destId="{01745A05-E4ED-4729-953D-6AC82AB2B7F9}" srcOrd="0" destOrd="0" presId="urn:microsoft.com/office/officeart/2005/8/layout/hList1"/>
    <dgm:cxn modelId="{B2E68427-A557-4855-8EC3-7C1B51F0DAE0}" type="presOf" srcId="{E12255D4-6A80-43FE-9680-926A551EED81}" destId="{58D2EFFE-1065-4078-87CD-15A71ECC78BC}" srcOrd="0" destOrd="1" presId="urn:microsoft.com/office/officeart/2005/8/layout/hList1"/>
    <dgm:cxn modelId="{5A0B6331-4274-4CE2-9792-EC426FBE0B7F}" type="presOf" srcId="{791D73E1-CC28-4935-961E-D21F280B6B6E}" destId="{D1F8CA98-6E97-4F7D-B27A-CA12C6E7F3FD}" srcOrd="0" destOrd="0" presId="urn:microsoft.com/office/officeart/2005/8/layout/hList1"/>
    <dgm:cxn modelId="{1261DA0C-571A-40F8-9645-EA8AB79EAC1C}" srcId="{F9076E04-5D26-4B49-BD79-27AA3A184C3D}" destId="{1DDC0FC7-3C74-4B8A-8950-4C7EA9FB2806}" srcOrd="2" destOrd="0" parTransId="{8A5FF5AF-D0B2-43A5-A6DE-F56A00B7A8D2}" sibTransId="{8231F6B9-FAB6-438B-A986-18CA418BE80E}"/>
    <dgm:cxn modelId="{D42D64DA-FB84-4853-BCBF-59934EC36BAD}" type="presOf" srcId="{D06CB486-C45D-4CE8-8A85-806BBB4D62B5}" destId="{CEAA2FE1-7C0F-48FF-AC61-ED567681A384}" srcOrd="0" destOrd="1" presId="urn:microsoft.com/office/officeart/2005/8/layout/hList1"/>
    <dgm:cxn modelId="{224086B1-5125-4D56-9865-490FA0864FF3}" srcId="{6D162C3C-334E-4904-9EBE-B1643FDA1E83}" destId="{1A88F6EE-F8C3-4B49-ABE0-5CEE851F80AB}" srcOrd="4" destOrd="0" parTransId="{61B6867B-BB35-469A-BDE7-6E0737CCF5DB}" sibTransId="{5A308DCB-8978-4F4B-B68F-86A39C4B74D8}"/>
    <dgm:cxn modelId="{55597FD7-0A68-45C2-9EF1-A299AD189FF5}" type="presOf" srcId="{F9076E04-5D26-4B49-BD79-27AA3A184C3D}" destId="{AA2FF09C-54CE-4FC7-AFF0-305630D577F0}" srcOrd="0" destOrd="0" presId="urn:microsoft.com/office/officeart/2005/8/layout/hList1"/>
    <dgm:cxn modelId="{9560E8D7-FB72-4F79-BA48-A5CB785FC6D9}" srcId="{6D162C3C-334E-4904-9EBE-B1643FDA1E83}" destId="{F9076E04-5D26-4B49-BD79-27AA3A184C3D}" srcOrd="1" destOrd="0" parTransId="{11365451-F4CF-46C4-BB36-E02FAA2DD0C8}" sibTransId="{49AB1A16-EF0D-4C11-9259-D84DD517C837}"/>
    <dgm:cxn modelId="{B18A08F9-87F6-4AB8-A7EE-11F3D5006EAF}" type="presOf" srcId="{CDA24F41-57AB-4F7C-A7CF-57F9A464F04B}" destId="{948344F8-126D-48B8-8A52-63E1E4CEC862}" srcOrd="0" destOrd="0" presId="urn:microsoft.com/office/officeart/2005/8/layout/hList1"/>
    <dgm:cxn modelId="{9B343157-5587-4F2D-86E3-F472DC730262}" srcId="{CDA24F41-57AB-4F7C-A7CF-57F9A464F04B}" destId="{D06CB486-C45D-4CE8-8A85-806BBB4D62B5}" srcOrd="1" destOrd="0" parTransId="{F8F25F3F-AC42-4244-B05B-FA94082C2232}" sibTransId="{84F2973D-D8D6-4457-BCC3-9472CC0BD868}"/>
    <dgm:cxn modelId="{6D1557F1-7BF9-4F61-8FC5-E6312692F6AE}" srcId="{E41FE31A-4910-413C-925A-3C1685754F74}" destId="{C32812B6-126E-4E20-8345-D61F43A24DE8}" srcOrd="0" destOrd="0" parTransId="{14509EDD-E4EF-4A28-A044-867A0D97EF28}" sibTransId="{78422D57-2825-43F3-ACC2-A2D72D5B2A41}"/>
    <dgm:cxn modelId="{DF7EA546-53FF-4E45-8214-5BD0EFB3B8C0}" srcId="{6D162C3C-334E-4904-9EBE-B1643FDA1E83}" destId="{791D73E1-CC28-4935-961E-D21F280B6B6E}" srcOrd="3" destOrd="0" parTransId="{3F8116D2-5455-4EFF-951B-116D134AFF64}" sibTransId="{F13C7207-08BE-4F0A-B8A1-2DF5F68C1AF8}"/>
    <dgm:cxn modelId="{942B7700-91AF-47D0-ABFC-5D4F29235B53}" srcId="{CDA24F41-57AB-4F7C-A7CF-57F9A464F04B}" destId="{2DFEF913-4C85-4691-956B-74989D4FF91D}" srcOrd="2" destOrd="0" parTransId="{19017301-A81E-4087-815D-BA350675A326}" sibTransId="{44B48248-BDBE-4B2D-83B6-7887CA908860}"/>
    <dgm:cxn modelId="{7BC15130-F1CB-43AD-88E8-E21ABF9077B0}" type="presOf" srcId="{970BFA16-BCF6-4B88-ABBB-6883FC08F491}" destId="{4F8A235B-A604-40AE-B878-A7572F823063}" srcOrd="0" destOrd="1" presId="urn:microsoft.com/office/officeart/2005/8/layout/hList1"/>
    <dgm:cxn modelId="{3972DBA5-F576-4EDB-A20E-3A7F63887A68}" type="presOf" srcId="{9769ED11-399A-433B-8A61-3D5190CE8732}" destId="{0D1DD91D-7E1A-4AE7-974F-6653716B6546}" srcOrd="0" destOrd="0" presId="urn:microsoft.com/office/officeart/2005/8/layout/hList1"/>
    <dgm:cxn modelId="{A011B285-0670-4769-BDEE-9ECFAD90CC54}" type="presOf" srcId="{C16092CB-8495-44CC-82E2-89C68368453E}" destId="{0D1DD91D-7E1A-4AE7-974F-6653716B6546}" srcOrd="0" destOrd="1" presId="urn:microsoft.com/office/officeart/2005/8/layout/hList1"/>
    <dgm:cxn modelId="{9FC9630A-8041-42C6-94BC-7B0359479B79}" type="presOf" srcId="{14E388CE-2B09-4E5D-B914-C78FEE70B72F}" destId="{CEAA2FE1-7C0F-48FF-AC61-ED567681A384}" srcOrd="0" destOrd="0" presId="urn:microsoft.com/office/officeart/2005/8/layout/hList1"/>
    <dgm:cxn modelId="{0CD0A987-5F8D-4365-9804-7CC2132A82A0}" type="presOf" srcId="{C32812B6-126E-4E20-8345-D61F43A24DE8}" destId="{41C3DFA4-0CD0-425D-8ECE-172836F441FD}" srcOrd="0" destOrd="0" presId="urn:microsoft.com/office/officeart/2005/8/layout/hList1"/>
    <dgm:cxn modelId="{E0B7CDE5-634E-462F-8E92-C47D371F3F92}" type="presOf" srcId="{1DDC0FC7-3C74-4B8A-8950-4C7EA9FB2806}" destId="{0D1DD91D-7E1A-4AE7-974F-6653716B6546}" srcOrd="0" destOrd="2" presId="urn:microsoft.com/office/officeart/2005/8/layout/hList1"/>
    <dgm:cxn modelId="{54244526-8994-49FD-8814-0432B66A6106}" type="presOf" srcId="{28BE8ABC-8ED3-4C50-9081-6AF3CD7377FD}" destId="{58D2EFFE-1065-4078-87CD-15A71ECC78BC}" srcOrd="0" destOrd="0" presId="urn:microsoft.com/office/officeart/2005/8/layout/hList1"/>
    <dgm:cxn modelId="{93567205-E1F9-4F01-B4BF-E24B4EA974CB}" srcId="{F9076E04-5D26-4B49-BD79-27AA3A184C3D}" destId="{9769ED11-399A-433B-8A61-3D5190CE8732}" srcOrd="0" destOrd="0" parTransId="{34C2F857-D177-4763-8E97-85AA767588C3}" sibTransId="{DADA14E7-22B4-429D-83E5-DCA1C46B4812}"/>
    <dgm:cxn modelId="{9CE84C6C-E8DE-4F90-B158-9716C664B2AB}" type="presParOf" srcId="{01745A05-E4ED-4729-953D-6AC82AB2B7F9}" destId="{CB9CACBE-D5D5-4153-89C8-1F5688EB44A7}" srcOrd="0" destOrd="0" presId="urn:microsoft.com/office/officeart/2005/8/layout/hList1"/>
    <dgm:cxn modelId="{F4901410-A651-4A30-AD1D-F5617D053D8A}" type="presParOf" srcId="{CB9CACBE-D5D5-4153-89C8-1F5688EB44A7}" destId="{948344F8-126D-48B8-8A52-63E1E4CEC862}" srcOrd="0" destOrd="0" presId="urn:microsoft.com/office/officeart/2005/8/layout/hList1"/>
    <dgm:cxn modelId="{FAE0F1E6-0AD9-4E9D-B749-CDFFD3BF76FB}" type="presParOf" srcId="{CB9CACBE-D5D5-4153-89C8-1F5688EB44A7}" destId="{CEAA2FE1-7C0F-48FF-AC61-ED567681A384}" srcOrd="1" destOrd="0" presId="urn:microsoft.com/office/officeart/2005/8/layout/hList1"/>
    <dgm:cxn modelId="{BE72E801-8CC7-42B4-9D33-C8B583C20094}" type="presParOf" srcId="{01745A05-E4ED-4729-953D-6AC82AB2B7F9}" destId="{08EDE2FB-0E42-4C15-9401-31E6E42F8364}" srcOrd="1" destOrd="0" presId="urn:microsoft.com/office/officeart/2005/8/layout/hList1"/>
    <dgm:cxn modelId="{C7B0D474-B216-443E-BB8D-099CBD469B2B}" type="presParOf" srcId="{01745A05-E4ED-4729-953D-6AC82AB2B7F9}" destId="{5B9E49A3-CC6B-46AA-8BA0-145A405BE3D0}" srcOrd="2" destOrd="0" presId="urn:microsoft.com/office/officeart/2005/8/layout/hList1"/>
    <dgm:cxn modelId="{1B4BAE01-EA7C-426F-9F8D-A5559D4FF7BA}" type="presParOf" srcId="{5B9E49A3-CC6B-46AA-8BA0-145A405BE3D0}" destId="{AA2FF09C-54CE-4FC7-AFF0-305630D577F0}" srcOrd="0" destOrd="0" presId="urn:microsoft.com/office/officeart/2005/8/layout/hList1"/>
    <dgm:cxn modelId="{119B74AE-0D34-449B-A28F-A4D14CA04112}" type="presParOf" srcId="{5B9E49A3-CC6B-46AA-8BA0-145A405BE3D0}" destId="{0D1DD91D-7E1A-4AE7-974F-6653716B6546}" srcOrd="1" destOrd="0" presId="urn:microsoft.com/office/officeart/2005/8/layout/hList1"/>
    <dgm:cxn modelId="{0B2756E2-6E38-4DAB-B4CE-365D1CF306F8}" type="presParOf" srcId="{01745A05-E4ED-4729-953D-6AC82AB2B7F9}" destId="{74D03817-7763-4C55-8059-EF1CF62A9707}" srcOrd="3" destOrd="0" presId="urn:microsoft.com/office/officeart/2005/8/layout/hList1"/>
    <dgm:cxn modelId="{C62B20DD-FE98-42B7-B732-62C98B3B2F8E}" type="presParOf" srcId="{01745A05-E4ED-4729-953D-6AC82AB2B7F9}" destId="{FEFF717B-468B-49B1-89DE-27C720E45A88}" srcOrd="4" destOrd="0" presId="urn:microsoft.com/office/officeart/2005/8/layout/hList1"/>
    <dgm:cxn modelId="{36211E6B-D63D-42A8-96F9-164B617B0ACE}" type="presParOf" srcId="{FEFF717B-468B-49B1-89DE-27C720E45A88}" destId="{9E851C4C-81C1-4038-88FB-2922FE2214C2}" srcOrd="0" destOrd="0" presId="urn:microsoft.com/office/officeart/2005/8/layout/hList1"/>
    <dgm:cxn modelId="{89FB1D8D-E56F-4007-85FE-550D2D2537CD}" type="presParOf" srcId="{FEFF717B-468B-49B1-89DE-27C720E45A88}" destId="{41C3DFA4-0CD0-425D-8ECE-172836F441FD}" srcOrd="1" destOrd="0" presId="urn:microsoft.com/office/officeart/2005/8/layout/hList1"/>
    <dgm:cxn modelId="{A3AB548C-20B9-42A1-93AC-685A7E8F5289}" type="presParOf" srcId="{01745A05-E4ED-4729-953D-6AC82AB2B7F9}" destId="{AC93F4EC-4C95-409F-B4BB-453A7229203B}" srcOrd="5" destOrd="0" presId="urn:microsoft.com/office/officeart/2005/8/layout/hList1"/>
    <dgm:cxn modelId="{8F569329-0748-4C31-9904-8F0A5EB5D7F5}" type="presParOf" srcId="{01745A05-E4ED-4729-953D-6AC82AB2B7F9}" destId="{43A0D3F9-1A50-48A8-A698-B2C3C08FCFE0}" srcOrd="6" destOrd="0" presId="urn:microsoft.com/office/officeart/2005/8/layout/hList1"/>
    <dgm:cxn modelId="{BE12A2D9-D09C-49FF-984C-ED2EF25536D7}" type="presParOf" srcId="{43A0D3F9-1A50-48A8-A698-B2C3C08FCFE0}" destId="{D1F8CA98-6E97-4F7D-B27A-CA12C6E7F3FD}" srcOrd="0" destOrd="0" presId="urn:microsoft.com/office/officeart/2005/8/layout/hList1"/>
    <dgm:cxn modelId="{D814AE36-284B-408B-BF7E-7777FB4207DD}" type="presParOf" srcId="{43A0D3F9-1A50-48A8-A698-B2C3C08FCFE0}" destId="{58D2EFFE-1065-4078-87CD-15A71ECC78BC}" srcOrd="1" destOrd="0" presId="urn:microsoft.com/office/officeart/2005/8/layout/hList1"/>
    <dgm:cxn modelId="{89879CB7-0092-40B3-8D57-5FC6DBD9B200}" type="presParOf" srcId="{01745A05-E4ED-4729-953D-6AC82AB2B7F9}" destId="{D69C8A1A-324A-450E-A418-3E04D15D8F2A}" srcOrd="7" destOrd="0" presId="urn:microsoft.com/office/officeart/2005/8/layout/hList1"/>
    <dgm:cxn modelId="{A00B4350-D8E6-4A3E-8048-4041E70D4A7F}" type="presParOf" srcId="{01745A05-E4ED-4729-953D-6AC82AB2B7F9}" destId="{094BBBDE-F5B5-425A-BEC3-1CCB9FCC7587}" srcOrd="8" destOrd="0" presId="urn:microsoft.com/office/officeart/2005/8/layout/hList1"/>
    <dgm:cxn modelId="{7BB9FEE5-E1BE-48DB-9781-17DC11311DB5}" type="presParOf" srcId="{094BBBDE-F5B5-425A-BEC3-1CCB9FCC7587}" destId="{2D93E3D8-6B40-4059-8DFE-8D3A6E5BD8BB}" srcOrd="0" destOrd="0" presId="urn:microsoft.com/office/officeart/2005/8/layout/hList1"/>
    <dgm:cxn modelId="{1892ABF2-44E7-480D-A95C-1EF95A91243D}" type="presParOf" srcId="{094BBBDE-F5B5-425A-BEC3-1CCB9FCC7587}" destId="{4F8A235B-A604-40AE-B878-A7572F82306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48344F8-126D-48B8-8A52-63E1E4CEC862}">
      <dsp:nvSpPr>
        <dsp:cNvPr id="0" name=""/>
        <dsp:cNvSpPr/>
      </dsp:nvSpPr>
      <dsp:spPr>
        <a:xfrm>
          <a:off x="3824" y="408577"/>
          <a:ext cx="1465919" cy="43588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solidFill>
                <a:schemeClr val="bg2">
                  <a:lumMod val="10000"/>
                </a:schemeClr>
              </a:solidFill>
            </a:rPr>
            <a:t>Taxanes</a:t>
          </a:r>
        </a:p>
      </dsp:txBody>
      <dsp:txXfrm>
        <a:off x="3824" y="408577"/>
        <a:ext cx="1465919" cy="435887"/>
      </dsp:txXfrm>
    </dsp:sp>
    <dsp:sp modelId="{CEAA2FE1-7C0F-48FF-AC61-ED567681A384}">
      <dsp:nvSpPr>
        <dsp:cNvPr id="0" name=""/>
        <dsp:cNvSpPr/>
      </dsp:nvSpPr>
      <dsp:spPr>
        <a:xfrm>
          <a:off x="3824" y="844465"/>
          <a:ext cx="1465919" cy="106437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••"/>
          </a:pPr>
          <a:r>
            <a:rPr lang="en-US" sz="1200" b="1" kern="1200" dirty="0">
              <a:solidFill>
                <a:schemeClr val="bg2">
                  <a:lumMod val="10000"/>
                </a:schemeClr>
              </a:solidFill>
            </a:rPr>
            <a:t>Paclitaxel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••"/>
          </a:pPr>
          <a:r>
            <a:rPr lang="en-US" sz="1200" b="1" kern="1200" dirty="0">
              <a:solidFill>
                <a:schemeClr val="bg2">
                  <a:lumMod val="10000"/>
                </a:schemeClr>
              </a:solidFill>
            </a:rPr>
            <a:t>Nab-paclitaxel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••"/>
          </a:pPr>
          <a:r>
            <a:rPr lang="en-US" sz="1200" b="1" kern="1200" dirty="0">
              <a:solidFill>
                <a:schemeClr val="bg2">
                  <a:lumMod val="10000"/>
                </a:schemeClr>
              </a:solidFill>
            </a:rPr>
            <a:t>Docetaxel</a:t>
          </a:r>
        </a:p>
      </dsp:txBody>
      <dsp:txXfrm>
        <a:off x="3824" y="844465"/>
        <a:ext cx="1465919" cy="1064373"/>
      </dsp:txXfrm>
    </dsp:sp>
    <dsp:sp modelId="{AA2FF09C-54CE-4FC7-AFF0-305630D577F0}">
      <dsp:nvSpPr>
        <dsp:cNvPr id="0" name=""/>
        <dsp:cNvSpPr/>
      </dsp:nvSpPr>
      <dsp:spPr>
        <a:xfrm>
          <a:off x="1674972" y="408577"/>
          <a:ext cx="1465919" cy="43588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solidFill>
                <a:schemeClr val="bg2">
                  <a:lumMod val="10000"/>
                </a:schemeClr>
              </a:solidFill>
            </a:rPr>
            <a:t>Anthracyclines</a:t>
          </a:r>
        </a:p>
      </dsp:txBody>
      <dsp:txXfrm>
        <a:off x="1674972" y="408577"/>
        <a:ext cx="1465919" cy="435887"/>
      </dsp:txXfrm>
    </dsp:sp>
    <dsp:sp modelId="{0D1DD91D-7E1A-4AE7-974F-6653716B6546}">
      <dsp:nvSpPr>
        <dsp:cNvPr id="0" name=""/>
        <dsp:cNvSpPr/>
      </dsp:nvSpPr>
      <dsp:spPr>
        <a:xfrm>
          <a:off x="1674972" y="844465"/>
          <a:ext cx="1465919" cy="1064373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••"/>
          </a:pPr>
          <a:r>
            <a:rPr lang="en-US" sz="1200" b="1" kern="1200" dirty="0">
              <a:solidFill>
                <a:schemeClr val="bg2">
                  <a:lumMod val="10000"/>
                </a:schemeClr>
              </a:solidFill>
            </a:rPr>
            <a:t>Doxorubicin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••"/>
          </a:pPr>
          <a:r>
            <a:rPr lang="en-US" sz="1200" b="1" kern="1200" dirty="0">
              <a:solidFill>
                <a:schemeClr val="bg2">
                  <a:lumMod val="10000"/>
                </a:schemeClr>
              </a:solidFill>
            </a:rPr>
            <a:t>Pegylated</a:t>
          </a:r>
          <a:r>
            <a:rPr lang="en-US" sz="1200" kern="1200" dirty="0">
              <a:solidFill>
                <a:schemeClr val="bg2">
                  <a:lumMod val="10000"/>
                </a:schemeClr>
              </a:solidFill>
            </a:rPr>
            <a:t> </a:t>
          </a:r>
          <a:r>
            <a:rPr lang="en-US" sz="1200" b="1" kern="1200" dirty="0">
              <a:solidFill>
                <a:schemeClr val="bg2">
                  <a:lumMod val="10000"/>
                </a:schemeClr>
              </a:solidFill>
            </a:rPr>
            <a:t>liposomal</a:t>
          </a:r>
          <a:r>
            <a:rPr lang="en-US" sz="1200" kern="1200" dirty="0">
              <a:solidFill>
                <a:schemeClr val="bg2">
                  <a:lumMod val="10000"/>
                </a:schemeClr>
              </a:solidFill>
            </a:rPr>
            <a:t> </a:t>
          </a:r>
          <a:r>
            <a:rPr lang="en-US" sz="1200" b="1" kern="1200" dirty="0">
              <a:solidFill>
                <a:schemeClr val="bg2">
                  <a:lumMod val="10000"/>
                </a:schemeClr>
              </a:solidFill>
            </a:rPr>
            <a:t>doxorubicin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••"/>
          </a:pPr>
          <a:r>
            <a:rPr lang="en-US" sz="1200" b="1" kern="1200" dirty="0">
              <a:solidFill>
                <a:schemeClr val="bg2">
                  <a:lumMod val="10000"/>
                </a:schemeClr>
              </a:solidFill>
            </a:rPr>
            <a:t>Epirubicin</a:t>
          </a:r>
        </a:p>
      </dsp:txBody>
      <dsp:txXfrm>
        <a:off x="1674972" y="844465"/>
        <a:ext cx="1465919" cy="1064373"/>
      </dsp:txXfrm>
    </dsp:sp>
    <dsp:sp modelId="{9E851C4C-81C1-4038-88FB-2922FE2214C2}">
      <dsp:nvSpPr>
        <dsp:cNvPr id="0" name=""/>
        <dsp:cNvSpPr/>
      </dsp:nvSpPr>
      <dsp:spPr>
        <a:xfrm>
          <a:off x="3346121" y="408577"/>
          <a:ext cx="1465919" cy="43588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solidFill>
                <a:schemeClr val="bg2">
                  <a:lumMod val="10000"/>
                </a:schemeClr>
              </a:solidFill>
            </a:rPr>
            <a:t>Antimetabolites</a:t>
          </a:r>
        </a:p>
      </dsp:txBody>
      <dsp:txXfrm>
        <a:off x="3346121" y="408577"/>
        <a:ext cx="1465919" cy="435887"/>
      </dsp:txXfrm>
    </dsp:sp>
    <dsp:sp modelId="{41C3DFA4-0CD0-425D-8ECE-172836F441FD}">
      <dsp:nvSpPr>
        <dsp:cNvPr id="0" name=""/>
        <dsp:cNvSpPr/>
      </dsp:nvSpPr>
      <dsp:spPr>
        <a:xfrm>
          <a:off x="3346121" y="844465"/>
          <a:ext cx="1465919" cy="1064373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••"/>
          </a:pPr>
          <a:r>
            <a:rPr lang="en-US" sz="1200" b="1" kern="1200" dirty="0">
              <a:solidFill>
                <a:schemeClr val="bg2">
                  <a:lumMod val="10000"/>
                </a:schemeClr>
              </a:solidFill>
            </a:rPr>
            <a:t>Capecitabine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••"/>
          </a:pPr>
          <a:r>
            <a:rPr lang="en-US" sz="1200" b="1" kern="1200" dirty="0">
              <a:solidFill>
                <a:schemeClr val="bg2">
                  <a:lumMod val="10000"/>
                </a:schemeClr>
              </a:solidFill>
            </a:rPr>
            <a:t>Gemcitabine</a:t>
          </a:r>
        </a:p>
      </dsp:txBody>
      <dsp:txXfrm>
        <a:off x="3346121" y="844465"/>
        <a:ext cx="1465919" cy="1064373"/>
      </dsp:txXfrm>
    </dsp:sp>
    <dsp:sp modelId="{D1F8CA98-6E97-4F7D-B27A-CA12C6E7F3FD}">
      <dsp:nvSpPr>
        <dsp:cNvPr id="0" name=""/>
        <dsp:cNvSpPr/>
      </dsp:nvSpPr>
      <dsp:spPr>
        <a:xfrm>
          <a:off x="5017270" y="408577"/>
          <a:ext cx="1465919" cy="43588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/>
            <a:t>Other Microtubule Inhibitors</a:t>
          </a:r>
        </a:p>
      </dsp:txBody>
      <dsp:txXfrm>
        <a:off x="5017270" y="408577"/>
        <a:ext cx="1465919" cy="435887"/>
      </dsp:txXfrm>
    </dsp:sp>
    <dsp:sp modelId="{58D2EFFE-1065-4078-87CD-15A71ECC78BC}">
      <dsp:nvSpPr>
        <dsp:cNvPr id="0" name=""/>
        <dsp:cNvSpPr/>
      </dsp:nvSpPr>
      <dsp:spPr>
        <a:xfrm>
          <a:off x="5017270" y="844465"/>
          <a:ext cx="1465919" cy="1064373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••"/>
          </a:pPr>
          <a:r>
            <a:rPr lang="en-US" sz="1200" b="1" kern="1200" dirty="0">
              <a:solidFill>
                <a:schemeClr val="bg2">
                  <a:lumMod val="10000"/>
                </a:schemeClr>
              </a:solidFill>
            </a:rPr>
            <a:t>Vinorelbine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••"/>
          </a:pPr>
          <a:r>
            <a:rPr lang="en-US" sz="1200" b="1" kern="1200" dirty="0">
              <a:solidFill>
                <a:schemeClr val="bg2">
                  <a:lumMod val="10000"/>
                </a:schemeClr>
              </a:solidFill>
            </a:rPr>
            <a:t>Eribulin</a:t>
          </a:r>
        </a:p>
      </dsp:txBody>
      <dsp:txXfrm>
        <a:off x="5017270" y="844465"/>
        <a:ext cx="1465919" cy="1064373"/>
      </dsp:txXfrm>
    </dsp:sp>
    <dsp:sp modelId="{2D93E3D8-6B40-4059-8DFE-8D3A6E5BD8BB}">
      <dsp:nvSpPr>
        <dsp:cNvPr id="0" name=""/>
        <dsp:cNvSpPr/>
      </dsp:nvSpPr>
      <dsp:spPr>
        <a:xfrm>
          <a:off x="6688418" y="408577"/>
          <a:ext cx="1465919" cy="43588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/>
            <a:t>Platinum Agents</a:t>
          </a:r>
        </a:p>
      </dsp:txBody>
      <dsp:txXfrm>
        <a:off x="6688418" y="408577"/>
        <a:ext cx="1465919" cy="435887"/>
      </dsp:txXfrm>
    </dsp:sp>
    <dsp:sp modelId="{4F8A235B-A604-40AE-B878-A7572F823063}">
      <dsp:nvSpPr>
        <dsp:cNvPr id="0" name=""/>
        <dsp:cNvSpPr/>
      </dsp:nvSpPr>
      <dsp:spPr>
        <a:xfrm>
          <a:off x="6688418" y="844465"/>
          <a:ext cx="1465919" cy="1064373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••"/>
          </a:pPr>
          <a:r>
            <a:rPr lang="en-US" sz="1200" b="1" kern="1200" dirty="0">
              <a:solidFill>
                <a:schemeClr val="bg2">
                  <a:lumMod val="10000"/>
                </a:schemeClr>
              </a:solidFill>
            </a:rPr>
            <a:t>Carboplatin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••"/>
          </a:pPr>
          <a:r>
            <a:rPr lang="en-US" sz="1200" b="1" kern="1200" dirty="0">
              <a:solidFill>
                <a:schemeClr val="bg2">
                  <a:lumMod val="10000"/>
                </a:schemeClr>
              </a:solidFill>
            </a:rPr>
            <a:t>Cisplatin</a:t>
          </a:r>
        </a:p>
      </dsp:txBody>
      <dsp:txXfrm>
        <a:off x="6688418" y="844465"/>
        <a:ext cx="1465919" cy="10643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A69A74-94F4-A14A-96AE-D42F39DEF262}" type="datetimeFigureOut">
              <a:rPr lang="it-IT" smtClean="0"/>
              <a:pPr/>
              <a:t>04/12/2019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11036F-8A76-BF41-B9D9-F0B8D23DA47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795981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="" xmlns:a16="http://schemas.microsoft.com/office/drawing/2014/main" id="{065D006D-6C8A-1A48-81E9-7BB25076D5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>
            <a:extLst>
              <a:ext uri="{FF2B5EF4-FFF2-40B4-BE49-F238E27FC236}">
                <a16:creationId xmlns="" xmlns:a16="http://schemas.microsoft.com/office/drawing/2014/main" id="{0A664DAE-09AE-104B-8516-144CFE1EE2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it-IT" i="1"/>
              <a:t>TNBC, triple-negative breast cancer.</a:t>
            </a:r>
          </a:p>
        </p:txBody>
      </p:sp>
      <p:sp>
        <p:nvSpPr>
          <p:cNvPr id="76804" name="Slide Number Placeholder 3">
            <a:extLst>
              <a:ext uri="{FF2B5EF4-FFF2-40B4-BE49-F238E27FC236}">
                <a16:creationId xmlns="" xmlns:a16="http://schemas.microsoft.com/office/drawing/2014/main" id="{87D0C7BD-1FB7-0543-8D5E-3793A20AB4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25EE20-B964-704D-B893-002DA65EF8CF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9326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F1402-98BE-4A1C-862A-4A42B7AA4CF3}" type="datetimeFigureOut">
              <a:rPr lang="it-IT" smtClean="0"/>
              <a:pPr/>
              <a:t>04/12/2019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E74F-7618-4166-B730-0F4A8459EE5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810634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F1402-98BE-4A1C-862A-4A42B7AA4CF3}" type="datetimeFigureOut">
              <a:rPr lang="it-IT" smtClean="0"/>
              <a:pPr/>
              <a:t>04/12/2019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E74F-7618-4166-B730-0F4A8459EE5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0121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F1402-98BE-4A1C-862A-4A42B7AA4CF3}" type="datetimeFigureOut">
              <a:rPr lang="it-IT" smtClean="0"/>
              <a:pPr/>
              <a:t>04/12/2019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E74F-7618-4166-B730-0F4A8459EE5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44693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F1402-98BE-4A1C-862A-4A42B7AA4CF3}" type="datetimeFigureOut">
              <a:rPr lang="it-IT" smtClean="0"/>
              <a:pPr/>
              <a:t>04/12/2019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E74F-7618-4166-B730-0F4A8459EE5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49815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F1402-98BE-4A1C-862A-4A42B7AA4CF3}" type="datetimeFigureOut">
              <a:rPr lang="it-IT" smtClean="0"/>
              <a:pPr/>
              <a:t>04/12/2019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E74F-7618-4166-B730-0F4A8459EE5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003342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F1402-98BE-4A1C-862A-4A42B7AA4CF3}" type="datetimeFigureOut">
              <a:rPr lang="it-IT" smtClean="0"/>
              <a:pPr/>
              <a:t>04/12/2019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E74F-7618-4166-B730-0F4A8459EE5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1142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F1402-98BE-4A1C-862A-4A42B7AA4CF3}" type="datetimeFigureOut">
              <a:rPr lang="it-IT" smtClean="0"/>
              <a:pPr/>
              <a:t>04/12/2019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E74F-7618-4166-B730-0F4A8459EE5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046787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F1402-98BE-4A1C-862A-4A42B7AA4CF3}" type="datetimeFigureOut">
              <a:rPr lang="it-IT" smtClean="0"/>
              <a:pPr/>
              <a:t>04/12/2019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E74F-7618-4166-B730-0F4A8459EE5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93296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F1402-98BE-4A1C-862A-4A42B7AA4CF3}" type="datetimeFigureOut">
              <a:rPr lang="it-IT" smtClean="0"/>
              <a:pPr/>
              <a:t>04/12/2019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E74F-7618-4166-B730-0F4A8459EE5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187368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F1402-98BE-4A1C-862A-4A42B7AA4CF3}" type="datetimeFigureOut">
              <a:rPr lang="it-IT" smtClean="0"/>
              <a:pPr/>
              <a:t>04/12/2019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E74F-7618-4166-B730-0F4A8459EE5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360724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F1402-98BE-4A1C-862A-4A42B7AA4CF3}" type="datetimeFigureOut">
              <a:rPr lang="it-IT" smtClean="0"/>
              <a:pPr/>
              <a:t>04/12/2019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E74F-7618-4166-B730-0F4A8459EE5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689921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F1402-98BE-4A1C-862A-4A42B7AA4CF3}" type="datetimeFigureOut">
              <a:rPr lang="it-IT" smtClean="0"/>
              <a:pPr/>
              <a:t>04/12/2019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BE74F-7618-4166-B730-0F4A8459EE5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443157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521082" y="4700736"/>
            <a:ext cx="3960440" cy="1752600"/>
          </a:xfrm>
        </p:spPr>
        <p:txBody>
          <a:bodyPr>
            <a:normAutofit/>
          </a:bodyPr>
          <a:lstStyle/>
          <a:p>
            <a:r>
              <a:rPr lang="it-IT" sz="2000" dirty="0">
                <a:solidFill>
                  <a:schemeClr val="tx1"/>
                </a:solidFill>
              </a:rPr>
              <a:t>Laura Pizzuti</a:t>
            </a:r>
          </a:p>
          <a:p>
            <a:r>
              <a:rPr lang="it-IT" sz="2000" dirty="0">
                <a:solidFill>
                  <a:schemeClr val="tx1"/>
                </a:solidFill>
              </a:rPr>
              <a:t>Oncologia Medica 2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1002" y="5604670"/>
            <a:ext cx="4875454" cy="1208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104"/>
            <a:ext cx="3365922" cy="679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895600"/>
            <a:ext cx="5612879" cy="640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45679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="" xmlns:a16="http://schemas.microsoft.com/office/drawing/2014/main" id="{9305E138-2A3A-8F44-BECB-2D56252DAA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0" t="12291" r="5376"/>
          <a:stretch/>
        </p:blipFill>
        <p:spPr>
          <a:xfrm>
            <a:off x="35672" y="1772816"/>
            <a:ext cx="9061833" cy="4536504"/>
          </a:xfrm>
        </p:spPr>
      </p:pic>
      <p:sp>
        <p:nvSpPr>
          <p:cNvPr id="6" name="Titolo 1">
            <a:extLst>
              <a:ext uri="{FF2B5EF4-FFF2-40B4-BE49-F238E27FC236}">
                <a16:creationId xmlns="" xmlns:a16="http://schemas.microsoft.com/office/drawing/2014/main" id="{00F36776-3F7E-5F4E-8FCF-8D814726D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it-IT" sz="3200" b="1" dirty="0">
                <a:solidFill>
                  <a:srgbClr val="C00000"/>
                </a:solidFill>
              </a:rPr>
              <a:t>Impassion130 update: OS in PD-L1+ </a:t>
            </a:r>
            <a:r>
              <a:rPr lang="it-IT" sz="3200" b="1" dirty="0" err="1">
                <a:solidFill>
                  <a:srgbClr val="C00000"/>
                </a:solidFill>
              </a:rPr>
              <a:t>subgroup</a:t>
            </a:r>
            <a:r>
              <a:rPr lang="it-IT" sz="3200" b="1" dirty="0">
                <a:solidFill>
                  <a:srgbClr val="C00000"/>
                </a:solidFill>
              </a:rPr>
              <a:t>*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6577829B-DFCF-3648-BE1E-F623B15D7260}"/>
              </a:ext>
            </a:extLst>
          </p:cNvPr>
          <p:cNvSpPr/>
          <p:nvPr/>
        </p:nvSpPr>
        <p:spPr>
          <a:xfrm>
            <a:off x="-13050" y="5805264"/>
            <a:ext cx="1056658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="" xmlns:a16="http://schemas.microsoft.com/office/drawing/2014/main" id="{4E0A8C6D-2493-0D49-99D7-D5EE62326F07}"/>
              </a:ext>
            </a:extLst>
          </p:cNvPr>
          <p:cNvSpPr/>
          <p:nvPr/>
        </p:nvSpPr>
        <p:spPr>
          <a:xfrm>
            <a:off x="5868143" y="6057292"/>
            <a:ext cx="3229361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70691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679AC042-1857-434C-9D06-B0A71C9745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2972"/>
          <a:stretch/>
        </p:blipFill>
        <p:spPr>
          <a:xfrm>
            <a:off x="1529916" y="-5961"/>
            <a:ext cx="6084168" cy="2714881"/>
          </a:xfrm>
          <a:prstGeom prst="rect">
            <a:avLst/>
          </a:prstGeom>
        </p:spPr>
      </p:pic>
      <p:sp>
        <p:nvSpPr>
          <p:cNvPr id="5" name="Freccia destra 4">
            <a:extLst>
              <a:ext uri="{FF2B5EF4-FFF2-40B4-BE49-F238E27FC236}">
                <a16:creationId xmlns="" xmlns:a16="http://schemas.microsoft.com/office/drawing/2014/main" id="{262919EC-E520-E842-A88A-2310C9E25B69}"/>
              </a:ext>
            </a:extLst>
          </p:cNvPr>
          <p:cNvSpPr/>
          <p:nvPr/>
        </p:nvSpPr>
        <p:spPr>
          <a:xfrm rot="5400000">
            <a:off x="1133872" y="3538753"/>
            <a:ext cx="79208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="" xmlns:a16="http://schemas.microsoft.com/office/drawing/2014/main" id="{DA1280F5-5212-EE4D-BC1E-7C94DE4C392E}"/>
              </a:ext>
            </a:extLst>
          </p:cNvPr>
          <p:cNvSpPr txBox="1"/>
          <p:nvPr/>
        </p:nvSpPr>
        <p:spPr>
          <a:xfrm>
            <a:off x="629816" y="4291062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PDL1 </a:t>
            </a:r>
            <a:r>
              <a:rPr lang="it-IT" b="1" dirty="0" err="1">
                <a:solidFill>
                  <a:srgbClr val="C00000"/>
                </a:solidFill>
              </a:rPr>
              <a:t>inhibition</a:t>
            </a:r>
            <a:r>
              <a:rPr lang="it-IT" b="1" dirty="0">
                <a:solidFill>
                  <a:srgbClr val="C00000"/>
                </a:solidFill>
              </a:rPr>
              <a:t> + </a:t>
            </a:r>
            <a:r>
              <a:rPr lang="it-IT" b="1" dirty="0" err="1">
                <a:solidFill>
                  <a:srgbClr val="C00000"/>
                </a:solidFill>
              </a:rPr>
              <a:t>chemo</a:t>
            </a:r>
            <a:endParaRPr lang="it-IT" b="1" dirty="0">
              <a:solidFill>
                <a:srgbClr val="C00000"/>
              </a:solidFill>
            </a:endParaRPr>
          </a:p>
          <a:p>
            <a:pPr algn="ctr"/>
            <a:r>
              <a:rPr lang="it-IT" dirty="0" err="1"/>
              <a:t>NabPacli</a:t>
            </a:r>
            <a:r>
              <a:rPr lang="it-IT" dirty="0"/>
              <a:t> + </a:t>
            </a:r>
            <a:r>
              <a:rPr lang="it-IT" dirty="0" err="1"/>
              <a:t>Atezo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7EBF3A73-28B2-E44A-8C33-BC3EA9899E9F}"/>
              </a:ext>
            </a:extLst>
          </p:cNvPr>
          <p:cNvSpPr txBox="1"/>
          <p:nvPr/>
        </p:nvSpPr>
        <p:spPr>
          <a:xfrm>
            <a:off x="761492" y="284916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PDL1 +</a:t>
            </a:r>
          </a:p>
        </p:txBody>
      </p:sp>
      <p:sp>
        <p:nvSpPr>
          <p:cNvPr id="7" name="Freccia destra 6">
            <a:extLst>
              <a:ext uri="{FF2B5EF4-FFF2-40B4-BE49-F238E27FC236}">
                <a16:creationId xmlns="" xmlns:a16="http://schemas.microsoft.com/office/drawing/2014/main" id="{81E2D550-C582-7F4B-B5B9-BF09FB02670F}"/>
              </a:ext>
            </a:extLst>
          </p:cNvPr>
          <p:cNvSpPr/>
          <p:nvPr/>
        </p:nvSpPr>
        <p:spPr>
          <a:xfrm rot="5400000">
            <a:off x="3347864" y="3542529"/>
            <a:ext cx="79208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="" xmlns:a16="http://schemas.microsoft.com/office/drawing/2014/main" id="{5E2EE016-4665-C943-9A24-7E29D5ADE49C}"/>
              </a:ext>
            </a:extLst>
          </p:cNvPr>
          <p:cNvSpPr txBox="1"/>
          <p:nvPr/>
        </p:nvSpPr>
        <p:spPr>
          <a:xfrm>
            <a:off x="2771800" y="4301672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PARP </a:t>
            </a:r>
            <a:r>
              <a:rPr lang="it-IT" b="1" dirty="0" err="1">
                <a:solidFill>
                  <a:srgbClr val="C00000"/>
                </a:solidFill>
              </a:rPr>
              <a:t>inh</a:t>
            </a:r>
            <a:endParaRPr lang="it-IT" b="1" dirty="0">
              <a:solidFill>
                <a:srgbClr val="C00000"/>
              </a:solidFill>
            </a:endParaRPr>
          </a:p>
          <a:p>
            <a:pPr algn="ctr"/>
            <a:r>
              <a:rPr lang="it-IT" dirty="0"/>
              <a:t>(or Platinum </a:t>
            </a: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PARPi</a:t>
            </a:r>
            <a:r>
              <a:rPr lang="it-IT" dirty="0"/>
              <a:t> </a:t>
            </a:r>
            <a:r>
              <a:rPr lang="it-IT" dirty="0" err="1"/>
              <a:t>unavailable</a:t>
            </a:r>
            <a:r>
              <a:rPr lang="it-IT" dirty="0"/>
              <a:t>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="" xmlns:a16="http://schemas.microsoft.com/office/drawing/2014/main" id="{395C3C66-D893-B34E-BADF-AB348126372F}"/>
              </a:ext>
            </a:extLst>
          </p:cNvPr>
          <p:cNvSpPr txBox="1"/>
          <p:nvPr/>
        </p:nvSpPr>
        <p:spPr>
          <a:xfrm>
            <a:off x="2975484" y="285293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/>
              <a:t>gBRCA</a:t>
            </a:r>
            <a:r>
              <a:rPr lang="it-IT" b="1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xmlns="" val="243752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EF214245-341F-3746-ACD9-A9698C51E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it-IT" sz="3200" b="1" dirty="0" err="1">
                <a:solidFill>
                  <a:srgbClr val="C00000"/>
                </a:solidFill>
              </a:rPr>
              <a:t>Phase</a:t>
            </a:r>
            <a:r>
              <a:rPr lang="it-IT" sz="3200" b="1" dirty="0">
                <a:solidFill>
                  <a:srgbClr val="C00000"/>
                </a:solidFill>
              </a:rPr>
              <a:t> III trials of </a:t>
            </a:r>
            <a:r>
              <a:rPr lang="it-IT" sz="3200" b="1" dirty="0" err="1">
                <a:solidFill>
                  <a:srgbClr val="C00000"/>
                </a:solidFill>
              </a:rPr>
              <a:t>PARPi</a:t>
            </a:r>
            <a:r>
              <a:rPr lang="it-IT" sz="3200" b="1" dirty="0">
                <a:solidFill>
                  <a:srgbClr val="C00000"/>
                </a:solidFill>
              </a:rPr>
              <a:t> in </a:t>
            </a:r>
            <a:r>
              <a:rPr lang="it-IT" sz="3200" b="1" dirty="0" err="1">
                <a:solidFill>
                  <a:srgbClr val="C00000"/>
                </a:solidFill>
              </a:rPr>
              <a:t>gBRCA</a:t>
            </a:r>
            <a:r>
              <a:rPr lang="it-IT" sz="3200" b="1" dirty="0">
                <a:solidFill>
                  <a:srgbClr val="C00000"/>
                </a:solidFill>
              </a:rPr>
              <a:t> HER2-MBC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="" xmlns:a16="http://schemas.microsoft.com/office/drawing/2014/main" id="{42FAEEB8-3B9E-D148-996A-F2E633E5E6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6" t="13360" r="4922"/>
          <a:stretch/>
        </p:blipFill>
        <p:spPr>
          <a:xfrm>
            <a:off x="13590" y="1772816"/>
            <a:ext cx="9116820" cy="4683675"/>
          </a:xfrm>
        </p:spPr>
      </p:pic>
      <p:sp>
        <p:nvSpPr>
          <p:cNvPr id="6" name="Rettangolo 5">
            <a:extLst>
              <a:ext uri="{FF2B5EF4-FFF2-40B4-BE49-F238E27FC236}">
                <a16:creationId xmlns="" xmlns:a16="http://schemas.microsoft.com/office/drawing/2014/main" id="{C7D12B83-15FC-2741-A4FD-0894F29A83BD}"/>
              </a:ext>
            </a:extLst>
          </p:cNvPr>
          <p:cNvSpPr/>
          <p:nvPr/>
        </p:nvSpPr>
        <p:spPr>
          <a:xfrm>
            <a:off x="-13050" y="6165304"/>
            <a:ext cx="1056658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0BDC2DDA-B6A8-5042-965D-F7ADFA7B8033}"/>
              </a:ext>
            </a:extLst>
          </p:cNvPr>
          <p:cNvSpPr/>
          <p:nvPr/>
        </p:nvSpPr>
        <p:spPr>
          <a:xfrm>
            <a:off x="5868144" y="6204463"/>
            <a:ext cx="326226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193300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94BE3B90-0D78-5746-A629-4CB2397E5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it-IT" sz="3600" b="1" dirty="0" err="1">
                <a:solidFill>
                  <a:srgbClr val="C00000"/>
                </a:solidFill>
              </a:rPr>
              <a:t>OlympiAD</a:t>
            </a:r>
            <a:r>
              <a:rPr lang="it-IT" sz="3600" b="1" dirty="0">
                <a:solidFill>
                  <a:srgbClr val="C00000"/>
                </a:solidFill>
              </a:rPr>
              <a:t>: OS with </a:t>
            </a:r>
            <a:r>
              <a:rPr lang="it-IT" sz="3600" b="1" dirty="0" err="1">
                <a:solidFill>
                  <a:srgbClr val="C00000"/>
                </a:solidFill>
              </a:rPr>
              <a:t>olaparib</a:t>
            </a:r>
            <a:r>
              <a:rPr lang="it-IT" sz="3600" b="1" dirty="0">
                <a:solidFill>
                  <a:srgbClr val="C00000"/>
                </a:solidFill>
              </a:rPr>
              <a:t> vs </a:t>
            </a:r>
            <a:r>
              <a:rPr lang="it-IT" sz="3600" b="1" dirty="0" err="1">
                <a:solidFill>
                  <a:srgbClr val="C00000"/>
                </a:solidFill>
              </a:rPr>
              <a:t>chemo</a:t>
            </a:r>
            <a:r>
              <a:rPr lang="it-IT" sz="3600" b="1" dirty="0">
                <a:solidFill>
                  <a:srgbClr val="C00000"/>
                </a:solidFill>
              </a:rPr>
              <a:t> TPC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="" xmlns:a16="http://schemas.microsoft.com/office/drawing/2014/main" id="{6C7411FB-57D8-014F-973F-7E40714B1C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6" t="14898" r="2750"/>
          <a:stretch/>
        </p:blipFill>
        <p:spPr>
          <a:xfrm>
            <a:off x="-1" y="1700808"/>
            <a:ext cx="9111305" cy="4464496"/>
          </a:xfrm>
        </p:spPr>
      </p:pic>
      <p:sp>
        <p:nvSpPr>
          <p:cNvPr id="6" name="Rettangolo 5">
            <a:extLst>
              <a:ext uri="{FF2B5EF4-FFF2-40B4-BE49-F238E27FC236}">
                <a16:creationId xmlns="" xmlns:a16="http://schemas.microsoft.com/office/drawing/2014/main" id="{3059C4D8-D4DE-B441-84A1-9FD136211A3D}"/>
              </a:ext>
            </a:extLst>
          </p:cNvPr>
          <p:cNvSpPr/>
          <p:nvPr/>
        </p:nvSpPr>
        <p:spPr>
          <a:xfrm>
            <a:off x="-13050" y="5877272"/>
            <a:ext cx="1056658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11599BE4-81EB-3241-91B9-AB18EB8326E0}"/>
              </a:ext>
            </a:extLst>
          </p:cNvPr>
          <p:cNvSpPr/>
          <p:nvPr/>
        </p:nvSpPr>
        <p:spPr>
          <a:xfrm>
            <a:off x="5652120" y="6015068"/>
            <a:ext cx="3459184" cy="366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64718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24EFD2F8-C0B4-5945-93D4-33C6721E3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b="1" dirty="0" err="1">
                <a:solidFill>
                  <a:srgbClr val="C00000"/>
                </a:solidFill>
              </a:rPr>
              <a:t>Toxicities</a:t>
            </a:r>
            <a:r>
              <a:rPr lang="it-IT" b="1" dirty="0">
                <a:solidFill>
                  <a:srgbClr val="C00000"/>
                </a:solidFill>
              </a:rPr>
              <a:t> – </a:t>
            </a:r>
            <a:r>
              <a:rPr lang="it-IT" b="1" dirty="0" err="1">
                <a:solidFill>
                  <a:srgbClr val="C00000"/>
                </a:solidFill>
              </a:rPr>
              <a:t>All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grades</a:t>
            </a:r>
            <a:endParaRPr lang="it-IT" b="1" dirty="0">
              <a:solidFill>
                <a:srgbClr val="C00000"/>
              </a:solidFill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="" xmlns:a16="http://schemas.microsoft.com/office/drawing/2014/main" id="{34CC86C1-AD99-2442-A68C-A8EDDBF605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133"/>
          <a:stretch/>
        </p:blipFill>
        <p:spPr>
          <a:xfrm>
            <a:off x="61896" y="1988840"/>
            <a:ext cx="9020210" cy="4137324"/>
          </a:xfrm>
        </p:spPr>
      </p:pic>
      <p:sp>
        <p:nvSpPr>
          <p:cNvPr id="6" name="Rettangolo 5">
            <a:extLst>
              <a:ext uri="{FF2B5EF4-FFF2-40B4-BE49-F238E27FC236}">
                <a16:creationId xmlns="" xmlns:a16="http://schemas.microsoft.com/office/drawing/2014/main" id="{0F0347BA-799F-E044-80C5-6E523B5DB341}"/>
              </a:ext>
            </a:extLst>
          </p:cNvPr>
          <p:cNvSpPr/>
          <p:nvPr/>
        </p:nvSpPr>
        <p:spPr>
          <a:xfrm>
            <a:off x="-13050" y="5877272"/>
            <a:ext cx="1056658" cy="2488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208CAF9B-6447-E64A-BCF3-50B1E83C136C}"/>
              </a:ext>
            </a:extLst>
          </p:cNvPr>
          <p:cNvSpPr/>
          <p:nvPr/>
        </p:nvSpPr>
        <p:spPr>
          <a:xfrm>
            <a:off x="5868144" y="6001718"/>
            <a:ext cx="3213962" cy="235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710914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7947BE6D-B189-DA41-A738-66F231C95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b="1" dirty="0" err="1">
                <a:solidFill>
                  <a:srgbClr val="C00000"/>
                </a:solidFill>
              </a:rPr>
              <a:t>QoL</a:t>
            </a:r>
            <a:r>
              <a:rPr lang="it-IT" b="1" dirty="0">
                <a:solidFill>
                  <a:srgbClr val="C00000"/>
                </a:solidFill>
              </a:rPr>
              <a:t> in the </a:t>
            </a:r>
            <a:r>
              <a:rPr lang="it-IT" b="1" dirty="0" err="1">
                <a:solidFill>
                  <a:srgbClr val="C00000"/>
                </a:solidFill>
              </a:rPr>
              <a:t>OlympAD</a:t>
            </a:r>
            <a:r>
              <a:rPr lang="it-IT" b="1" dirty="0">
                <a:solidFill>
                  <a:srgbClr val="C00000"/>
                </a:solidFill>
              </a:rPr>
              <a:t> trial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="" xmlns:a16="http://schemas.microsoft.com/office/drawing/2014/main" id="{BA91B713-E093-CE43-BA34-066CE1000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360"/>
          <a:stretch/>
        </p:blipFill>
        <p:spPr>
          <a:xfrm>
            <a:off x="179511" y="1988840"/>
            <a:ext cx="8844121" cy="4320480"/>
          </a:xfrm>
        </p:spPr>
      </p:pic>
      <p:sp>
        <p:nvSpPr>
          <p:cNvPr id="6" name="Rettangolo 5">
            <a:extLst>
              <a:ext uri="{FF2B5EF4-FFF2-40B4-BE49-F238E27FC236}">
                <a16:creationId xmlns="" xmlns:a16="http://schemas.microsoft.com/office/drawing/2014/main" id="{E66BA4E3-C1BA-BA47-BCC6-BFED392C1F45}"/>
              </a:ext>
            </a:extLst>
          </p:cNvPr>
          <p:cNvSpPr/>
          <p:nvPr/>
        </p:nvSpPr>
        <p:spPr>
          <a:xfrm>
            <a:off x="179512" y="6021288"/>
            <a:ext cx="1056658" cy="320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D1B04D98-F98F-144F-B1C0-41FCD27BD324}"/>
              </a:ext>
            </a:extLst>
          </p:cNvPr>
          <p:cNvSpPr/>
          <p:nvPr/>
        </p:nvSpPr>
        <p:spPr>
          <a:xfrm>
            <a:off x="5868144" y="6093440"/>
            <a:ext cx="3155488" cy="320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278803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679AC042-1857-434C-9D06-B0A71C9745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2972"/>
          <a:stretch/>
        </p:blipFill>
        <p:spPr>
          <a:xfrm>
            <a:off x="1529916" y="-5961"/>
            <a:ext cx="6084168" cy="2714881"/>
          </a:xfrm>
          <a:prstGeom prst="rect">
            <a:avLst/>
          </a:prstGeom>
        </p:spPr>
      </p:pic>
      <p:sp>
        <p:nvSpPr>
          <p:cNvPr id="5" name="Freccia destra 4">
            <a:extLst>
              <a:ext uri="{FF2B5EF4-FFF2-40B4-BE49-F238E27FC236}">
                <a16:creationId xmlns="" xmlns:a16="http://schemas.microsoft.com/office/drawing/2014/main" id="{262919EC-E520-E842-A88A-2310C9E25B69}"/>
              </a:ext>
            </a:extLst>
          </p:cNvPr>
          <p:cNvSpPr/>
          <p:nvPr/>
        </p:nvSpPr>
        <p:spPr>
          <a:xfrm rot="5400000">
            <a:off x="1133872" y="3538753"/>
            <a:ext cx="79208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="" xmlns:a16="http://schemas.microsoft.com/office/drawing/2014/main" id="{DA1280F5-5212-EE4D-BC1E-7C94DE4C392E}"/>
              </a:ext>
            </a:extLst>
          </p:cNvPr>
          <p:cNvSpPr txBox="1"/>
          <p:nvPr/>
        </p:nvSpPr>
        <p:spPr>
          <a:xfrm>
            <a:off x="629816" y="4291062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PDL1 </a:t>
            </a:r>
            <a:r>
              <a:rPr lang="it-IT" b="1" dirty="0" err="1">
                <a:solidFill>
                  <a:srgbClr val="C00000"/>
                </a:solidFill>
              </a:rPr>
              <a:t>inhibition</a:t>
            </a:r>
            <a:r>
              <a:rPr lang="it-IT" b="1" dirty="0">
                <a:solidFill>
                  <a:srgbClr val="C00000"/>
                </a:solidFill>
              </a:rPr>
              <a:t> + </a:t>
            </a:r>
            <a:r>
              <a:rPr lang="it-IT" b="1" dirty="0" err="1">
                <a:solidFill>
                  <a:srgbClr val="C00000"/>
                </a:solidFill>
              </a:rPr>
              <a:t>chemo</a:t>
            </a:r>
            <a:endParaRPr lang="it-IT" b="1" dirty="0">
              <a:solidFill>
                <a:srgbClr val="C00000"/>
              </a:solidFill>
            </a:endParaRPr>
          </a:p>
          <a:p>
            <a:pPr algn="ctr"/>
            <a:r>
              <a:rPr lang="it-IT" dirty="0" err="1"/>
              <a:t>NabPacli</a:t>
            </a:r>
            <a:r>
              <a:rPr lang="it-IT" dirty="0"/>
              <a:t> + </a:t>
            </a:r>
            <a:r>
              <a:rPr lang="it-IT" dirty="0" err="1"/>
              <a:t>Atezo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7EBF3A73-28B2-E44A-8C33-BC3EA9899E9F}"/>
              </a:ext>
            </a:extLst>
          </p:cNvPr>
          <p:cNvSpPr txBox="1"/>
          <p:nvPr/>
        </p:nvSpPr>
        <p:spPr>
          <a:xfrm>
            <a:off x="761492" y="284916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PDL1 +</a:t>
            </a:r>
          </a:p>
        </p:txBody>
      </p:sp>
      <p:sp>
        <p:nvSpPr>
          <p:cNvPr id="7" name="Freccia destra 6">
            <a:extLst>
              <a:ext uri="{FF2B5EF4-FFF2-40B4-BE49-F238E27FC236}">
                <a16:creationId xmlns="" xmlns:a16="http://schemas.microsoft.com/office/drawing/2014/main" id="{81E2D550-C582-7F4B-B5B9-BF09FB02670F}"/>
              </a:ext>
            </a:extLst>
          </p:cNvPr>
          <p:cNvSpPr/>
          <p:nvPr/>
        </p:nvSpPr>
        <p:spPr>
          <a:xfrm rot="5400000">
            <a:off x="3347864" y="3542529"/>
            <a:ext cx="79208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="" xmlns:a16="http://schemas.microsoft.com/office/drawing/2014/main" id="{5E2EE016-4665-C943-9A24-7E29D5ADE49C}"/>
              </a:ext>
            </a:extLst>
          </p:cNvPr>
          <p:cNvSpPr txBox="1"/>
          <p:nvPr/>
        </p:nvSpPr>
        <p:spPr>
          <a:xfrm>
            <a:off x="2771800" y="4301672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PARP </a:t>
            </a:r>
            <a:r>
              <a:rPr lang="it-IT" b="1" dirty="0" err="1">
                <a:solidFill>
                  <a:srgbClr val="C00000"/>
                </a:solidFill>
              </a:rPr>
              <a:t>inh</a:t>
            </a:r>
            <a:endParaRPr lang="it-IT" b="1" dirty="0">
              <a:solidFill>
                <a:srgbClr val="C00000"/>
              </a:solidFill>
            </a:endParaRPr>
          </a:p>
          <a:p>
            <a:pPr algn="ctr"/>
            <a:r>
              <a:rPr lang="it-IT" dirty="0"/>
              <a:t>(or Platinum </a:t>
            </a: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PARPi</a:t>
            </a:r>
            <a:r>
              <a:rPr lang="it-IT" dirty="0"/>
              <a:t> </a:t>
            </a:r>
            <a:r>
              <a:rPr lang="it-IT" dirty="0" err="1"/>
              <a:t>unavailable</a:t>
            </a:r>
            <a:r>
              <a:rPr lang="it-IT" dirty="0"/>
              <a:t>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="" xmlns:a16="http://schemas.microsoft.com/office/drawing/2014/main" id="{395C3C66-D893-B34E-BADF-AB348126372F}"/>
              </a:ext>
            </a:extLst>
          </p:cNvPr>
          <p:cNvSpPr txBox="1"/>
          <p:nvPr/>
        </p:nvSpPr>
        <p:spPr>
          <a:xfrm>
            <a:off x="2975484" y="285293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/>
              <a:t>gBRCA</a:t>
            </a:r>
            <a:r>
              <a:rPr lang="it-IT" b="1" dirty="0"/>
              <a:t>+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="" xmlns:a16="http://schemas.microsoft.com/office/drawing/2014/main" id="{151B4971-A437-EA40-B89C-0050E0B511C0}"/>
              </a:ext>
            </a:extLst>
          </p:cNvPr>
          <p:cNvSpPr txBox="1"/>
          <p:nvPr/>
        </p:nvSpPr>
        <p:spPr>
          <a:xfrm>
            <a:off x="1808820" y="341215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/>
              <a:t>Both</a:t>
            </a:r>
            <a:r>
              <a:rPr lang="it-IT" b="1" dirty="0"/>
              <a:t>+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FF25C8D6-B2F4-4F44-9DE2-500BB778DB72}"/>
              </a:ext>
            </a:extLst>
          </p:cNvPr>
          <p:cNvSpPr txBox="1"/>
          <p:nvPr/>
        </p:nvSpPr>
        <p:spPr>
          <a:xfrm>
            <a:off x="1736812" y="5807005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PDL1 </a:t>
            </a:r>
            <a:r>
              <a:rPr lang="it-IT" b="1" dirty="0" err="1">
                <a:solidFill>
                  <a:srgbClr val="C00000"/>
                </a:solidFill>
              </a:rPr>
              <a:t>inhibition</a:t>
            </a:r>
            <a:r>
              <a:rPr lang="it-IT" b="1" dirty="0">
                <a:solidFill>
                  <a:srgbClr val="C00000"/>
                </a:solidFill>
              </a:rPr>
              <a:t> + </a:t>
            </a:r>
            <a:r>
              <a:rPr lang="it-IT" b="1" dirty="0" err="1">
                <a:solidFill>
                  <a:srgbClr val="C00000"/>
                </a:solidFill>
              </a:rPr>
              <a:t>PARPi</a:t>
            </a:r>
            <a:r>
              <a:rPr lang="it-IT" b="1" dirty="0">
                <a:solidFill>
                  <a:srgbClr val="C00000"/>
                </a:solidFill>
              </a:rPr>
              <a:t> 1st?</a:t>
            </a:r>
          </a:p>
        </p:txBody>
      </p:sp>
      <p:cxnSp>
        <p:nvCxnSpPr>
          <p:cNvPr id="3" name="Connettore 1 2">
            <a:extLst>
              <a:ext uri="{FF2B5EF4-FFF2-40B4-BE49-F238E27FC236}">
                <a16:creationId xmlns="" xmlns:a16="http://schemas.microsoft.com/office/drawing/2014/main" id="{25805CE3-96D8-0244-96DB-209C044C7AEB}"/>
              </a:ext>
            </a:extLst>
          </p:cNvPr>
          <p:cNvCxnSpPr>
            <a:cxnSpLocks/>
          </p:cNvCxnSpPr>
          <p:nvPr/>
        </p:nvCxnSpPr>
        <p:spPr>
          <a:xfrm>
            <a:off x="1907704" y="3150113"/>
            <a:ext cx="396044" cy="4291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="" xmlns:a16="http://schemas.microsoft.com/office/drawing/2014/main" id="{22FB010C-CD6E-4746-B570-415EFF8CA50F}"/>
              </a:ext>
            </a:extLst>
          </p:cNvPr>
          <p:cNvCxnSpPr>
            <a:cxnSpLocks/>
          </p:cNvCxnSpPr>
          <p:nvPr/>
        </p:nvCxnSpPr>
        <p:spPr>
          <a:xfrm flipH="1">
            <a:off x="2970076" y="3150596"/>
            <a:ext cx="436004" cy="431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>
            <a:extLst>
              <a:ext uri="{FF2B5EF4-FFF2-40B4-BE49-F238E27FC236}">
                <a16:creationId xmlns="" xmlns:a16="http://schemas.microsoft.com/office/drawing/2014/main" id="{C3809B47-3B81-3143-80D0-EA2712125859}"/>
              </a:ext>
            </a:extLst>
          </p:cNvPr>
          <p:cNvCxnSpPr>
            <a:cxnSpLocks/>
          </p:cNvCxnSpPr>
          <p:nvPr/>
        </p:nvCxnSpPr>
        <p:spPr>
          <a:xfrm>
            <a:off x="2636912" y="3781490"/>
            <a:ext cx="0" cy="19517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2471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F6B87FED-3F25-FA40-B97B-FBF9796EB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b="1" dirty="0" err="1">
                <a:solidFill>
                  <a:srgbClr val="C00000"/>
                </a:solidFill>
              </a:rPr>
              <a:t>Combinig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PARPi</a:t>
            </a:r>
            <a:r>
              <a:rPr lang="it-IT" b="1" dirty="0">
                <a:solidFill>
                  <a:srgbClr val="C00000"/>
                </a:solidFill>
              </a:rPr>
              <a:t> and IO?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="" xmlns:a16="http://schemas.microsoft.com/office/drawing/2014/main" id="{61C43956-49A9-204D-8544-7788251AC8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951"/>
          <a:stretch/>
        </p:blipFill>
        <p:spPr>
          <a:xfrm>
            <a:off x="26042" y="1772816"/>
            <a:ext cx="9054716" cy="4248472"/>
          </a:xfrm>
        </p:spPr>
      </p:pic>
      <p:sp>
        <p:nvSpPr>
          <p:cNvPr id="6" name="Rettangolo 5">
            <a:extLst>
              <a:ext uri="{FF2B5EF4-FFF2-40B4-BE49-F238E27FC236}">
                <a16:creationId xmlns="" xmlns:a16="http://schemas.microsoft.com/office/drawing/2014/main" id="{CC380F02-9949-B34B-9C4C-78B92DAF0D37}"/>
              </a:ext>
            </a:extLst>
          </p:cNvPr>
          <p:cNvSpPr/>
          <p:nvPr/>
        </p:nvSpPr>
        <p:spPr>
          <a:xfrm>
            <a:off x="26042" y="5695926"/>
            <a:ext cx="1056658" cy="320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369F2851-2FAC-1946-88EC-BFF555AA89AF}"/>
              </a:ext>
            </a:extLst>
          </p:cNvPr>
          <p:cNvSpPr/>
          <p:nvPr/>
        </p:nvSpPr>
        <p:spPr>
          <a:xfrm>
            <a:off x="5652120" y="5885923"/>
            <a:ext cx="3491880" cy="320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57198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679AC042-1857-434C-9D06-B0A71C9745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2972"/>
          <a:stretch/>
        </p:blipFill>
        <p:spPr>
          <a:xfrm>
            <a:off x="1529916" y="-5961"/>
            <a:ext cx="6084168" cy="2714881"/>
          </a:xfrm>
          <a:prstGeom prst="rect">
            <a:avLst/>
          </a:prstGeom>
        </p:spPr>
      </p:pic>
      <p:sp>
        <p:nvSpPr>
          <p:cNvPr id="5" name="Freccia destra 4">
            <a:extLst>
              <a:ext uri="{FF2B5EF4-FFF2-40B4-BE49-F238E27FC236}">
                <a16:creationId xmlns="" xmlns:a16="http://schemas.microsoft.com/office/drawing/2014/main" id="{262919EC-E520-E842-A88A-2310C9E25B69}"/>
              </a:ext>
            </a:extLst>
          </p:cNvPr>
          <p:cNvSpPr/>
          <p:nvPr/>
        </p:nvSpPr>
        <p:spPr>
          <a:xfrm rot="5400000">
            <a:off x="539552" y="3538753"/>
            <a:ext cx="79208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="" xmlns:a16="http://schemas.microsoft.com/office/drawing/2014/main" id="{DA1280F5-5212-EE4D-BC1E-7C94DE4C392E}"/>
              </a:ext>
            </a:extLst>
          </p:cNvPr>
          <p:cNvSpPr txBox="1"/>
          <p:nvPr/>
        </p:nvSpPr>
        <p:spPr>
          <a:xfrm>
            <a:off x="35496" y="4291062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PDL1 </a:t>
            </a:r>
            <a:r>
              <a:rPr lang="it-IT" b="1" dirty="0" err="1">
                <a:solidFill>
                  <a:srgbClr val="C00000"/>
                </a:solidFill>
              </a:rPr>
              <a:t>inhibition</a:t>
            </a:r>
            <a:r>
              <a:rPr lang="it-IT" b="1" dirty="0">
                <a:solidFill>
                  <a:srgbClr val="C00000"/>
                </a:solidFill>
              </a:rPr>
              <a:t> + </a:t>
            </a:r>
            <a:r>
              <a:rPr lang="it-IT" b="1" dirty="0" err="1">
                <a:solidFill>
                  <a:srgbClr val="C00000"/>
                </a:solidFill>
              </a:rPr>
              <a:t>chemo</a:t>
            </a:r>
            <a:endParaRPr lang="it-IT" b="1" dirty="0">
              <a:solidFill>
                <a:srgbClr val="C00000"/>
              </a:solidFill>
            </a:endParaRPr>
          </a:p>
          <a:p>
            <a:pPr algn="ctr"/>
            <a:r>
              <a:rPr lang="it-IT" dirty="0" err="1"/>
              <a:t>NabPacli</a:t>
            </a:r>
            <a:r>
              <a:rPr lang="it-IT" dirty="0"/>
              <a:t> + </a:t>
            </a:r>
            <a:r>
              <a:rPr lang="it-IT" dirty="0" err="1"/>
              <a:t>Atezo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7EBF3A73-28B2-E44A-8C33-BC3EA9899E9F}"/>
              </a:ext>
            </a:extLst>
          </p:cNvPr>
          <p:cNvSpPr txBox="1"/>
          <p:nvPr/>
        </p:nvSpPr>
        <p:spPr>
          <a:xfrm>
            <a:off x="167172" y="284916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PDL1 +</a:t>
            </a:r>
          </a:p>
        </p:txBody>
      </p:sp>
      <p:sp>
        <p:nvSpPr>
          <p:cNvPr id="7" name="Freccia destra 6">
            <a:extLst>
              <a:ext uri="{FF2B5EF4-FFF2-40B4-BE49-F238E27FC236}">
                <a16:creationId xmlns="" xmlns:a16="http://schemas.microsoft.com/office/drawing/2014/main" id="{81E2D550-C582-7F4B-B5B9-BF09FB02670F}"/>
              </a:ext>
            </a:extLst>
          </p:cNvPr>
          <p:cNvSpPr/>
          <p:nvPr/>
        </p:nvSpPr>
        <p:spPr>
          <a:xfrm rot="5400000">
            <a:off x="2753544" y="3542529"/>
            <a:ext cx="79208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="" xmlns:a16="http://schemas.microsoft.com/office/drawing/2014/main" id="{5E2EE016-4665-C943-9A24-7E29D5ADE49C}"/>
              </a:ext>
            </a:extLst>
          </p:cNvPr>
          <p:cNvSpPr txBox="1"/>
          <p:nvPr/>
        </p:nvSpPr>
        <p:spPr>
          <a:xfrm>
            <a:off x="2177480" y="4301672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PARP </a:t>
            </a:r>
            <a:r>
              <a:rPr lang="it-IT" b="1" dirty="0" err="1">
                <a:solidFill>
                  <a:srgbClr val="C00000"/>
                </a:solidFill>
              </a:rPr>
              <a:t>inh</a:t>
            </a:r>
            <a:endParaRPr lang="it-IT" b="1" dirty="0">
              <a:solidFill>
                <a:srgbClr val="C00000"/>
              </a:solidFill>
            </a:endParaRPr>
          </a:p>
          <a:p>
            <a:pPr algn="ctr"/>
            <a:r>
              <a:rPr lang="it-IT" dirty="0"/>
              <a:t>(or Platinum </a:t>
            </a: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PARPi</a:t>
            </a:r>
            <a:r>
              <a:rPr lang="it-IT" dirty="0"/>
              <a:t> </a:t>
            </a:r>
            <a:r>
              <a:rPr lang="it-IT" dirty="0" err="1"/>
              <a:t>unavailable</a:t>
            </a:r>
            <a:r>
              <a:rPr lang="it-IT" dirty="0"/>
              <a:t>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="" xmlns:a16="http://schemas.microsoft.com/office/drawing/2014/main" id="{395C3C66-D893-B34E-BADF-AB348126372F}"/>
              </a:ext>
            </a:extLst>
          </p:cNvPr>
          <p:cNvSpPr txBox="1"/>
          <p:nvPr/>
        </p:nvSpPr>
        <p:spPr>
          <a:xfrm>
            <a:off x="2381164" y="285293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/>
              <a:t>gBRCA</a:t>
            </a:r>
            <a:r>
              <a:rPr lang="it-IT" b="1" dirty="0"/>
              <a:t>+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="" xmlns:a16="http://schemas.microsoft.com/office/drawing/2014/main" id="{151B4971-A437-EA40-B89C-0050E0B511C0}"/>
              </a:ext>
            </a:extLst>
          </p:cNvPr>
          <p:cNvSpPr txBox="1"/>
          <p:nvPr/>
        </p:nvSpPr>
        <p:spPr>
          <a:xfrm>
            <a:off x="1214500" y="341215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/>
              <a:t>Both</a:t>
            </a:r>
            <a:r>
              <a:rPr lang="it-IT" b="1" dirty="0"/>
              <a:t>+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FF25C8D6-B2F4-4F44-9DE2-500BB778DB72}"/>
              </a:ext>
            </a:extLst>
          </p:cNvPr>
          <p:cNvSpPr txBox="1"/>
          <p:nvPr/>
        </p:nvSpPr>
        <p:spPr>
          <a:xfrm>
            <a:off x="1142492" y="5807005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PDL1 </a:t>
            </a:r>
            <a:r>
              <a:rPr lang="it-IT" b="1" dirty="0" err="1">
                <a:solidFill>
                  <a:srgbClr val="C00000"/>
                </a:solidFill>
              </a:rPr>
              <a:t>inhibition</a:t>
            </a:r>
            <a:r>
              <a:rPr lang="it-IT" b="1" dirty="0">
                <a:solidFill>
                  <a:srgbClr val="C00000"/>
                </a:solidFill>
              </a:rPr>
              <a:t> + </a:t>
            </a:r>
            <a:r>
              <a:rPr lang="it-IT" b="1" dirty="0" err="1">
                <a:solidFill>
                  <a:srgbClr val="C00000"/>
                </a:solidFill>
              </a:rPr>
              <a:t>PARPi</a:t>
            </a:r>
            <a:r>
              <a:rPr lang="it-IT" b="1" dirty="0">
                <a:solidFill>
                  <a:srgbClr val="C00000"/>
                </a:solidFill>
              </a:rPr>
              <a:t> 1st?</a:t>
            </a:r>
          </a:p>
        </p:txBody>
      </p:sp>
      <p:cxnSp>
        <p:nvCxnSpPr>
          <p:cNvPr id="3" name="Connettore 1 2">
            <a:extLst>
              <a:ext uri="{FF2B5EF4-FFF2-40B4-BE49-F238E27FC236}">
                <a16:creationId xmlns="" xmlns:a16="http://schemas.microsoft.com/office/drawing/2014/main" id="{25805CE3-96D8-0244-96DB-209C044C7AEB}"/>
              </a:ext>
            </a:extLst>
          </p:cNvPr>
          <p:cNvCxnSpPr>
            <a:cxnSpLocks/>
          </p:cNvCxnSpPr>
          <p:nvPr/>
        </p:nvCxnSpPr>
        <p:spPr>
          <a:xfrm>
            <a:off x="1313384" y="3150113"/>
            <a:ext cx="396044" cy="4291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="" xmlns:a16="http://schemas.microsoft.com/office/drawing/2014/main" id="{22FB010C-CD6E-4746-B570-415EFF8CA50F}"/>
              </a:ext>
            </a:extLst>
          </p:cNvPr>
          <p:cNvCxnSpPr>
            <a:cxnSpLocks/>
          </p:cNvCxnSpPr>
          <p:nvPr/>
        </p:nvCxnSpPr>
        <p:spPr>
          <a:xfrm flipH="1">
            <a:off x="2375756" y="3150596"/>
            <a:ext cx="436004" cy="431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>
            <a:extLst>
              <a:ext uri="{FF2B5EF4-FFF2-40B4-BE49-F238E27FC236}">
                <a16:creationId xmlns="" xmlns:a16="http://schemas.microsoft.com/office/drawing/2014/main" id="{C3809B47-3B81-3143-80D0-EA2712125859}"/>
              </a:ext>
            </a:extLst>
          </p:cNvPr>
          <p:cNvCxnSpPr>
            <a:cxnSpLocks/>
          </p:cNvCxnSpPr>
          <p:nvPr/>
        </p:nvCxnSpPr>
        <p:spPr>
          <a:xfrm>
            <a:off x="2042592" y="3781490"/>
            <a:ext cx="0" cy="19517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ccia destra 14">
            <a:extLst>
              <a:ext uri="{FF2B5EF4-FFF2-40B4-BE49-F238E27FC236}">
                <a16:creationId xmlns="" xmlns:a16="http://schemas.microsoft.com/office/drawing/2014/main" id="{CFD76E27-AE15-D949-9099-01B69E671297}"/>
              </a:ext>
            </a:extLst>
          </p:cNvPr>
          <p:cNvSpPr/>
          <p:nvPr/>
        </p:nvSpPr>
        <p:spPr>
          <a:xfrm rot="5400000">
            <a:off x="4644008" y="3546727"/>
            <a:ext cx="79208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>
            <a:extLst>
              <a:ext uri="{FF2B5EF4-FFF2-40B4-BE49-F238E27FC236}">
                <a16:creationId xmlns="" xmlns:a16="http://schemas.microsoft.com/office/drawing/2014/main" id="{C964E7B8-92C8-DF4A-B384-6F541EC8CE29}"/>
              </a:ext>
            </a:extLst>
          </p:cNvPr>
          <p:cNvSpPr txBox="1"/>
          <p:nvPr/>
        </p:nvSpPr>
        <p:spPr>
          <a:xfrm>
            <a:off x="4067944" y="4305870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C00000"/>
                </a:solidFill>
              </a:rPr>
              <a:t>Consider</a:t>
            </a:r>
            <a:r>
              <a:rPr lang="it-IT" b="1" dirty="0">
                <a:solidFill>
                  <a:srgbClr val="C00000"/>
                </a:solidFill>
              </a:rPr>
              <a:t> Platinum?</a:t>
            </a:r>
          </a:p>
          <a:p>
            <a:pPr algn="ctr"/>
            <a:r>
              <a:rPr lang="it-IT" dirty="0"/>
              <a:t>(or </a:t>
            </a:r>
            <a:r>
              <a:rPr lang="it-IT" dirty="0" err="1"/>
              <a:t>clinical</a:t>
            </a:r>
            <a:r>
              <a:rPr lang="it-IT" dirty="0"/>
              <a:t> trial)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="" xmlns:a16="http://schemas.microsoft.com/office/drawing/2014/main" id="{9A5D0049-864A-CE46-83BA-52693794B829}"/>
              </a:ext>
            </a:extLst>
          </p:cNvPr>
          <p:cNvSpPr txBox="1"/>
          <p:nvPr/>
        </p:nvSpPr>
        <p:spPr>
          <a:xfrm>
            <a:off x="4211960" y="2708920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/>
              <a:t>Other</a:t>
            </a:r>
            <a:r>
              <a:rPr lang="it-IT" b="1" dirty="0"/>
              <a:t> HRD </a:t>
            </a:r>
            <a:r>
              <a:rPr lang="it-IT" b="1" dirty="0" err="1"/>
              <a:t>alteration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xmlns="" val="379641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4C52628C-6F08-404B-B8D2-4D3B0889E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it-IT" sz="3200" b="1" dirty="0" err="1">
                <a:solidFill>
                  <a:srgbClr val="C00000"/>
                </a:solidFill>
              </a:rPr>
              <a:t>gBRCA</a:t>
            </a:r>
            <a:r>
              <a:rPr lang="it-IT" sz="3200" b="1" dirty="0">
                <a:solidFill>
                  <a:srgbClr val="C00000"/>
                </a:solidFill>
              </a:rPr>
              <a:t> MBC: 1st line </a:t>
            </a:r>
            <a:r>
              <a:rPr lang="it-IT" sz="3200" b="1" dirty="0" err="1">
                <a:solidFill>
                  <a:srgbClr val="C00000"/>
                </a:solidFill>
              </a:rPr>
              <a:t>platinum</a:t>
            </a:r>
            <a:r>
              <a:rPr lang="it-IT" sz="3200" b="1" dirty="0">
                <a:solidFill>
                  <a:srgbClr val="C00000"/>
                </a:solidFill>
              </a:rPr>
              <a:t> vs </a:t>
            </a:r>
            <a:r>
              <a:rPr lang="it-IT" sz="3200" b="1" dirty="0" err="1">
                <a:solidFill>
                  <a:srgbClr val="C00000"/>
                </a:solidFill>
              </a:rPr>
              <a:t>docetaxel</a:t>
            </a:r>
            <a:r>
              <a:rPr lang="it-IT" sz="3200" b="1" dirty="0">
                <a:solidFill>
                  <a:srgbClr val="C00000"/>
                </a:solidFill>
              </a:rPr>
              <a:t/>
            </a:r>
            <a:br>
              <a:rPr lang="it-IT" sz="3200" b="1" dirty="0">
                <a:solidFill>
                  <a:srgbClr val="C00000"/>
                </a:solidFill>
              </a:rPr>
            </a:br>
            <a:r>
              <a:rPr lang="it-IT" sz="3200" b="1" dirty="0">
                <a:solidFill>
                  <a:srgbClr val="C00000"/>
                </a:solidFill>
              </a:rPr>
              <a:t>TNT </a:t>
            </a:r>
            <a:r>
              <a:rPr lang="it-IT" sz="3200" b="1" dirty="0" err="1">
                <a:solidFill>
                  <a:srgbClr val="C00000"/>
                </a:solidFill>
              </a:rPr>
              <a:t>phase</a:t>
            </a:r>
            <a:r>
              <a:rPr lang="it-IT" sz="3200" b="1" dirty="0">
                <a:solidFill>
                  <a:srgbClr val="C00000"/>
                </a:solidFill>
              </a:rPr>
              <a:t> III </a:t>
            </a:r>
            <a:r>
              <a:rPr lang="it-IT" sz="3200" b="1" dirty="0" err="1">
                <a:solidFill>
                  <a:srgbClr val="C00000"/>
                </a:solidFill>
              </a:rPr>
              <a:t>study</a:t>
            </a:r>
            <a:endParaRPr lang="it-IT" sz="3200" b="1" dirty="0">
              <a:solidFill>
                <a:srgbClr val="C00000"/>
              </a:solidFill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="" xmlns:a16="http://schemas.microsoft.com/office/drawing/2014/main" id="{F3B52533-0283-8248-97B7-6CF6B4E166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200"/>
          <a:stretch/>
        </p:blipFill>
        <p:spPr>
          <a:xfrm>
            <a:off x="12170" y="2204864"/>
            <a:ext cx="9132352" cy="3528392"/>
          </a:xfrm>
        </p:spPr>
      </p:pic>
      <p:sp>
        <p:nvSpPr>
          <p:cNvPr id="6" name="CasellaDiTesto 5">
            <a:extLst>
              <a:ext uri="{FF2B5EF4-FFF2-40B4-BE49-F238E27FC236}">
                <a16:creationId xmlns="" xmlns:a16="http://schemas.microsoft.com/office/drawing/2014/main" id="{50992763-52A0-3943-84C7-A019A74849EF}"/>
              </a:ext>
            </a:extLst>
          </p:cNvPr>
          <p:cNvSpPr txBox="1"/>
          <p:nvPr/>
        </p:nvSpPr>
        <p:spPr>
          <a:xfrm>
            <a:off x="6300192" y="6402814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/>
              <a:t>Tutt</a:t>
            </a:r>
            <a:r>
              <a:rPr lang="it-IT" sz="1600" dirty="0"/>
              <a:t> et al. Nature </a:t>
            </a:r>
            <a:r>
              <a:rPr lang="it-IT" sz="1600" dirty="0" err="1"/>
              <a:t>Med</a:t>
            </a:r>
            <a:r>
              <a:rPr lang="it-IT" sz="1600" dirty="0"/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xmlns="" val="34096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6E9436F9-6B21-2F4E-ADD0-99B9CF325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it-IT" sz="3200" b="1" dirty="0" err="1">
                <a:solidFill>
                  <a:srgbClr val="C00000"/>
                </a:solidFill>
              </a:rPr>
              <a:t>Metastatic</a:t>
            </a:r>
            <a:r>
              <a:rPr lang="it-IT" sz="3200" b="1" dirty="0">
                <a:solidFill>
                  <a:srgbClr val="C00000"/>
                </a:solidFill>
              </a:rPr>
              <a:t> TNBC: </a:t>
            </a:r>
            <a:r>
              <a:rPr lang="it-IT" sz="3200" b="1" dirty="0" err="1">
                <a:solidFill>
                  <a:srgbClr val="C00000"/>
                </a:solidFill>
              </a:rPr>
              <a:t>still</a:t>
            </a:r>
            <a:r>
              <a:rPr lang="it-IT" sz="3200" b="1" dirty="0">
                <a:solidFill>
                  <a:srgbClr val="C00000"/>
                </a:solidFill>
              </a:rPr>
              <a:t> a </a:t>
            </a:r>
            <a:r>
              <a:rPr lang="it-IT" sz="3200" b="1" dirty="0" err="1">
                <a:solidFill>
                  <a:srgbClr val="C00000"/>
                </a:solidFill>
              </a:rPr>
              <a:t>very</a:t>
            </a:r>
            <a:r>
              <a:rPr lang="it-IT" sz="3200" b="1" dirty="0">
                <a:solidFill>
                  <a:srgbClr val="C00000"/>
                </a:solidFill>
              </a:rPr>
              <a:t> </a:t>
            </a:r>
            <a:r>
              <a:rPr lang="it-IT" sz="3200" b="1" dirty="0" err="1">
                <a:solidFill>
                  <a:srgbClr val="C00000"/>
                </a:solidFill>
              </a:rPr>
              <a:t>poor</a:t>
            </a:r>
            <a:r>
              <a:rPr lang="it-IT" sz="3200" b="1" dirty="0">
                <a:solidFill>
                  <a:srgbClr val="C00000"/>
                </a:solidFill>
              </a:rPr>
              <a:t> </a:t>
            </a:r>
            <a:r>
              <a:rPr lang="it-IT" sz="3200" b="1" dirty="0" err="1">
                <a:solidFill>
                  <a:srgbClr val="C00000"/>
                </a:solidFill>
              </a:rPr>
              <a:t>outcome</a:t>
            </a:r>
            <a:endParaRPr lang="it-IT" sz="3200" b="1" dirty="0">
              <a:solidFill>
                <a:srgbClr val="C00000"/>
              </a:solidFill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="" xmlns:a16="http://schemas.microsoft.com/office/drawing/2014/main" id="{6EB4F786-90F5-8F42-8A56-032DFF94FC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951"/>
          <a:stretch/>
        </p:blipFill>
        <p:spPr>
          <a:xfrm>
            <a:off x="57850" y="1844824"/>
            <a:ext cx="9028300" cy="4281339"/>
          </a:xfrm>
        </p:spPr>
      </p:pic>
      <p:sp>
        <p:nvSpPr>
          <p:cNvPr id="6" name="Rettangolo 5">
            <a:extLst>
              <a:ext uri="{FF2B5EF4-FFF2-40B4-BE49-F238E27FC236}">
                <a16:creationId xmlns="" xmlns:a16="http://schemas.microsoft.com/office/drawing/2014/main" id="{638B1EA3-96AF-B747-8CC0-F6631E5851D4}"/>
              </a:ext>
            </a:extLst>
          </p:cNvPr>
          <p:cNvSpPr/>
          <p:nvPr/>
        </p:nvSpPr>
        <p:spPr>
          <a:xfrm>
            <a:off x="57850" y="5733256"/>
            <a:ext cx="1201782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3AEA589D-91E0-1640-A9C6-6F83C4D12833}"/>
              </a:ext>
            </a:extLst>
          </p:cNvPr>
          <p:cNvSpPr/>
          <p:nvPr/>
        </p:nvSpPr>
        <p:spPr>
          <a:xfrm>
            <a:off x="5652120" y="5929710"/>
            <a:ext cx="343403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87856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679AC042-1857-434C-9D06-B0A71C9745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2972"/>
          <a:stretch/>
        </p:blipFill>
        <p:spPr>
          <a:xfrm>
            <a:off x="1529916" y="-5961"/>
            <a:ext cx="6084168" cy="2714881"/>
          </a:xfrm>
          <a:prstGeom prst="rect">
            <a:avLst/>
          </a:prstGeom>
        </p:spPr>
      </p:pic>
      <p:sp>
        <p:nvSpPr>
          <p:cNvPr id="5" name="Freccia destra 4">
            <a:extLst>
              <a:ext uri="{FF2B5EF4-FFF2-40B4-BE49-F238E27FC236}">
                <a16:creationId xmlns="" xmlns:a16="http://schemas.microsoft.com/office/drawing/2014/main" id="{262919EC-E520-E842-A88A-2310C9E25B69}"/>
              </a:ext>
            </a:extLst>
          </p:cNvPr>
          <p:cNvSpPr/>
          <p:nvPr/>
        </p:nvSpPr>
        <p:spPr>
          <a:xfrm rot="5400000">
            <a:off x="539552" y="3538753"/>
            <a:ext cx="79208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="" xmlns:a16="http://schemas.microsoft.com/office/drawing/2014/main" id="{DA1280F5-5212-EE4D-BC1E-7C94DE4C392E}"/>
              </a:ext>
            </a:extLst>
          </p:cNvPr>
          <p:cNvSpPr txBox="1"/>
          <p:nvPr/>
        </p:nvSpPr>
        <p:spPr>
          <a:xfrm>
            <a:off x="35496" y="4291062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PDL1 </a:t>
            </a:r>
            <a:r>
              <a:rPr lang="it-IT" b="1" dirty="0" err="1">
                <a:solidFill>
                  <a:srgbClr val="C00000"/>
                </a:solidFill>
              </a:rPr>
              <a:t>inhibition</a:t>
            </a:r>
            <a:r>
              <a:rPr lang="it-IT" b="1" dirty="0">
                <a:solidFill>
                  <a:srgbClr val="C00000"/>
                </a:solidFill>
              </a:rPr>
              <a:t> + </a:t>
            </a:r>
            <a:r>
              <a:rPr lang="it-IT" b="1" dirty="0" err="1">
                <a:solidFill>
                  <a:srgbClr val="C00000"/>
                </a:solidFill>
              </a:rPr>
              <a:t>chemo</a:t>
            </a:r>
            <a:endParaRPr lang="it-IT" b="1" dirty="0">
              <a:solidFill>
                <a:srgbClr val="C00000"/>
              </a:solidFill>
            </a:endParaRPr>
          </a:p>
          <a:p>
            <a:pPr algn="ctr"/>
            <a:r>
              <a:rPr lang="it-IT" dirty="0" err="1"/>
              <a:t>NabPacli</a:t>
            </a:r>
            <a:r>
              <a:rPr lang="it-IT" dirty="0"/>
              <a:t> + </a:t>
            </a:r>
            <a:r>
              <a:rPr lang="it-IT" dirty="0" err="1"/>
              <a:t>Atezo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7EBF3A73-28B2-E44A-8C33-BC3EA9899E9F}"/>
              </a:ext>
            </a:extLst>
          </p:cNvPr>
          <p:cNvSpPr txBox="1"/>
          <p:nvPr/>
        </p:nvSpPr>
        <p:spPr>
          <a:xfrm>
            <a:off x="167172" y="284916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PDL1 +</a:t>
            </a:r>
          </a:p>
        </p:txBody>
      </p:sp>
      <p:sp>
        <p:nvSpPr>
          <p:cNvPr id="7" name="Freccia destra 6">
            <a:extLst>
              <a:ext uri="{FF2B5EF4-FFF2-40B4-BE49-F238E27FC236}">
                <a16:creationId xmlns="" xmlns:a16="http://schemas.microsoft.com/office/drawing/2014/main" id="{81E2D550-C582-7F4B-B5B9-BF09FB02670F}"/>
              </a:ext>
            </a:extLst>
          </p:cNvPr>
          <p:cNvSpPr/>
          <p:nvPr/>
        </p:nvSpPr>
        <p:spPr>
          <a:xfrm rot="5400000">
            <a:off x="2753544" y="3542529"/>
            <a:ext cx="79208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="" xmlns:a16="http://schemas.microsoft.com/office/drawing/2014/main" id="{5E2EE016-4665-C943-9A24-7E29D5ADE49C}"/>
              </a:ext>
            </a:extLst>
          </p:cNvPr>
          <p:cNvSpPr txBox="1"/>
          <p:nvPr/>
        </p:nvSpPr>
        <p:spPr>
          <a:xfrm>
            <a:off x="2177480" y="4301672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PARP </a:t>
            </a:r>
            <a:r>
              <a:rPr lang="it-IT" b="1" dirty="0" err="1">
                <a:solidFill>
                  <a:srgbClr val="C00000"/>
                </a:solidFill>
              </a:rPr>
              <a:t>inh</a:t>
            </a:r>
            <a:endParaRPr lang="it-IT" b="1" dirty="0">
              <a:solidFill>
                <a:srgbClr val="C00000"/>
              </a:solidFill>
            </a:endParaRPr>
          </a:p>
          <a:p>
            <a:pPr algn="ctr"/>
            <a:r>
              <a:rPr lang="it-IT" dirty="0"/>
              <a:t>(or Platinum </a:t>
            </a: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PARPi</a:t>
            </a:r>
            <a:r>
              <a:rPr lang="it-IT" dirty="0"/>
              <a:t> </a:t>
            </a:r>
            <a:r>
              <a:rPr lang="it-IT" dirty="0" err="1"/>
              <a:t>unavailable</a:t>
            </a:r>
            <a:r>
              <a:rPr lang="it-IT" dirty="0"/>
              <a:t>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="" xmlns:a16="http://schemas.microsoft.com/office/drawing/2014/main" id="{395C3C66-D893-B34E-BADF-AB348126372F}"/>
              </a:ext>
            </a:extLst>
          </p:cNvPr>
          <p:cNvSpPr txBox="1"/>
          <p:nvPr/>
        </p:nvSpPr>
        <p:spPr>
          <a:xfrm>
            <a:off x="2381164" y="285293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/>
              <a:t>gBRCA</a:t>
            </a:r>
            <a:r>
              <a:rPr lang="it-IT" b="1" dirty="0"/>
              <a:t>+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="" xmlns:a16="http://schemas.microsoft.com/office/drawing/2014/main" id="{151B4971-A437-EA40-B89C-0050E0B511C0}"/>
              </a:ext>
            </a:extLst>
          </p:cNvPr>
          <p:cNvSpPr txBox="1"/>
          <p:nvPr/>
        </p:nvSpPr>
        <p:spPr>
          <a:xfrm>
            <a:off x="1214500" y="341215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/>
              <a:t>Both</a:t>
            </a:r>
            <a:r>
              <a:rPr lang="it-IT" b="1" dirty="0"/>
              <a:t>+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FF25C8D6-B2F4-4F44-9DE2-500BB778DB72}"/>
              </a:ext>
            </a:extLst>
          </p:cNvPr>
          <p:cNvSpPr txBox="1"/>
          <p:nvPr/>
        </p:nvSpPr>
        <p:spPr>
          <a:xfrm>
            <a:off x="1142492" y="5807005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PDL1 </a:t>
            </a:r>
            <a:r>
              <a:rPr lang="it-IT" b="1" dirty="0" err="1">
                <a:solidFill>
                  <a:srgbClr val="C00000"/>
                </a:solidFill>
              </a:rPr>
              <a:t>inhibition</a:t>
            </a:r>
            <a:r>
              <a:rPr lang="it-IT" b="1" dirty="0">
                <a:solidFill>
                  <a:srgbClr val="C00000"/>
                </a:solidFill>
              </a:rPr>
              <a:t> + </a:t>
            </a:r>
            <a:r>
              <a:rPr lang="it-IT" b="1" dirty="0" err="1">
                <a:solidFill>
                  <a:srgbClr val="C00000"/>
                </a:solidFill>
              </a:rPr>
              <a:t>PARPi</a:t>
            </a:r>
            <a:r>
              <a:rPr lang="it-IT" b="1" dirty="0">
                <a:solidFill>
                  <a:srgbClr val="C00000"/>
                </a:solidFill>
              </a:rPr>
              <a:t> 1st?</a:t>
            </a:r>
          </a:p>
        </p:txBody>
      </p:sp>
      <p:cxnSp>
        <p:nvCxnSpPr>
          <p:cNvPr id="3" name="Connettore 1 2">
            <a:extLst>
              <a:ext uri="{FF2B5EF4-FFF2-40B4-BE49-F238E27FC236}">
                <a16:creationId xmlns="" xmlns:a16="http://schemas.microsoft.com/office/drawing/2014/main" id="{25805CE3-96D8-0244-96DB-209C044C7AEB}"/>
              </a:ext>
            </a:extLst>
          </p:cNvPr>
          <p:cNvCxnSpPr>
            <a:cxnSpLocks/>
          </p:cNvCxnSpPr>
          <p:nvPr/>
        </p:nvCxnSpPr>
        <p:spPr>
          <a:xfrm>
            <a:off x="1313384" y="3150113"/>
            <a:ext cx="396044" cy="4291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="" xmlns:a16="http://schemas.microsoft.com/office/drawing/2014/main" id="{22FB010C-CD6E-4746-B570-415EFF8CA50F}"/>
              </a:ext>
            </a:extLst>
          </p:cNvPr>
          <p:cNvCxnSpPr>
            <a:cxnSpLocks/>
          </p:cNvCxnSpPr>
          <p:nvPr/>
        </p:nvCxnSpPr>
        <p:spPr>
          <a:xfrm flipH="1">
            <a:off x="2375756" y="3150596"/>
            <a:ext cx="436004" cy="431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>
            <a:extLst>
              <a:ext uri="{FF2B5EF4-FFF2-40B4-BE49-F238E27FC236}">
                <a16:creationId xmlns="" xmlns:a16="http://schemas.microsoft.com/office/drawing/2014/main" id="{C3809B47-3B81-3143-80D0-EA2712125859}"/>
              </a:ext>
            </a:extLst>
          </p:cNvPr>
          <p:cNvCxnSpPr>
            <a:cxnSpLocks/>
          </p:cNvCxnSpPr>
          <p:nvPr/>
        </p:nvCxnSpPr>
        <p:spPr>
          <a:xfrm>
            <a:off x="2042592" y="3781490"/>
            <a:ext cx="0" cy="19517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ccia destra 14">
            <a:extLst>
              <a:ext uri="{FF2B5EF4-FFF2-40B4-BE49-F238E27FC236}">
                <a16:creationId xmlns="" xmlns:a16="http://schemas.microsoft.com/office/drawing/2014/main" id="{CFD76E27-AE15-D949-9099-01B69E671297}"/>
              </a:ext>
            </a:extLst>
          </p:cNvPr>
          <p:cNvSpPr/>
          <p:nvPr/>
        </p:nvSpPr>
        <p:spPr>
          <a:xfrm rot="5400000">
            <a:off x="4644008" y="3546727"/>
            <a:ext cx="79208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>
            <a:extLst>
              <a:ext uri="{FF2B5EF4-FFF2-40B4-BE49-F238E27FC236}">
                <a16:creationId xmlns="" xmlns:a16="http://schemas.microsoft.com/office/drawing/2014/main" id="{C964E7B8-92C8-DF4A-B384-6F541EC8CE29}"/>
              </a:ext>
            </a:extLst>
          </p:cNvPr>
          <p:cNvSpPr txBox="1"/>
          <p:nvPr/>
        </p:nvSpPr>
        <p:spPr>
          <a:xfrm>
            <a:off x="4067944" y="4305870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C00000"/>
                </a:solidFill>
              </a:rPr>
              <a:t>Consider</a:t>
            </a:r>
            <a:r>
              <a:rPr lang="it-IT" b="1" dirty="0">
                <a:solidFill>
                  <a:srgbClr val="C00000"/>
                </a:solidFill>
              </a:rPr>
              <a:t> Platinum?</a:t>
            </a:r>
          </a:p>
          <a:p>
            <a:pPr algn="ctr"/>
            <a:r>
              <a:rPr lang="it-IT" dirty="0"/>
              <a:t>(or </a:t>
            </a:r>
            <a:r>
              <a:rPr lang="it-IT" dirty="0" err="1"/>
              <a:t>clinical</a:t>
            </a:r>
            <a:r>
              <a:rPr lang="it-IT" dirty="0"/>
              <a:t> trial)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="" xmlns:a16="http://schemas.microsoft.com/office/drawing/2014/main" id="{9A5D0049-864A-CE46-83BA-52693794B829}"/>
              </a:ext>
            </a:extLst>
          </p:cNvPr>
          <p:cNvSpPr txBox="1"/>
          <p:nvPr/>
        </p:nvSpPr>
        <p:spPr>
          <a:xfrm>
            <a:off x="4211960" y="2708920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/>
              <a:t>Other</a:t>
            </a:r>
            <a:r>
              <a:rPr lang="it-IT" b="1" dirty="0"/>
              <a:t> HRD </a:t>
            </a:r>
            <a:r>
              <a:rPr lang="it-IT" b="1" dirty="0" err="1"/>
              <a:t>alteration</a:t>
            </a:r>
            <a:endParaRPr lang="it-IT" b="1" dirty="0"/>
          </a:p>
        </p:txBody>
      </p:sp>
      <p:sp>
        <p:nvSpPr>
          <p:cNvPr id="19" name="Freccia destra 18">
            <a:extLst>
              <a:ext uri="{FF2B5EF4-FFF2-40B4-BE49-F238E27FC236}">
                <a16:creationId xmlns="" xmlns:a16="http://schemas.microsoft.com/office/drawing/2014/main" id="{9B28CC02-DDA1-4346-87F3-D2EAECA5FBA8}"/>
              </a:ext>
            </a:extLst>
          </p:cNvPr>
          <p:cNvSpPr/>
          <p:nvPr/>
        </p:nvSpPr>
        <p:spPr>
          <a:xfrm rot="5400000">
            <a:off x="6372200" y="3546727"/>
            <a:ext cx="79208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="" xmlns:a16="http://schemas.microsoft.com/office/drawing/2014/main" id="{AA892C25-BB80-EA42-9EFD-A15F89355587}"/>
              </a:ext>
            </a:extLst>
          </p:cNvPr>
          <p:cNvSpPr txBox="1"/>
          <p:nvPr/>
        </p:nvSpPr>
        <p:spPr>
          <a:xfrm>
            <a:off x="5796136" y="4305870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C00000"/>
                </a:solidFill>
              </a:rPr>
              <a:t>Chemo</a:t>
            </a:r>
            <a:r>
              <a:rPr lang="it-IT" b="1" dirty="0">
                <a:solidFill>
                  <a:srgbClr val="C00000"/>
                </a:solidFill>
              </a:rPr>
              <a:t> +/- AKT </a:t>
            </a:r>
            <a:r>
              <a:rPr lang="it-IT" b="1" dirty="0" err="1">
                <a:solidFill>
                  <a:srgbClr val="C00000"/>
                </a:solidFill>
              </a:rPr>
              <a:t>inh</a:t>
            </a:r>
            <a:endParaRPr lang="it-IT" b="1" dirty="0">
              <a:solidFill>
                <a:srgbClr val="C00000"/>
              </a:solidFill>
            </a:endParaRPr>
          </a:p>
          <a:p>
            <a:pPr algn="ctr"/>
            <a:r>
              <a:rPr lang="it-IT" dirty="0"/>
              <a:t>(or </a:t>
            </a:r>
            <a:r>
              <a:rPr lang="it-IT" dirty="0" err="1"/>
              <a:t>clinical</a:t>
            </a:r>
            <a:r>
              <a:rPr lang="it-IT" dirty="0"/>
              <a:t> trial)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="" xmlns:a16="http://schemas.microsoft.com/office/drawing/2014/main" id="{B076890C-4451-B44C-9120-FC43E0EC43DD}"/>
              </a:ext>
            </a:extLst>
          </p:cNvPr>
          <p:cNvSpPr txBox="1"/>
          <p:nvPr/>
        </p:nvSpPr>
        <p:spPr>
          <a:xfrm>
            <a:off x="5868144" y="2718277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PI3K/AKT</a:t>
            </a:r>
          </a:p>
          <a:p>
            <a:pPr algn="ctr"/>
            <a:r>
              <a:rPr lang="it-IT" b="1" dirty="0" err="1"/>
              <a:t>pathway</a:t>
            </a:r>
            <a:r>
              <a:rPr lang="it-IT" b="1" dirty="0"/>
              <a:t> </a:t>
            </a:r>
            <a:r>
              <a:rPr lang="it-IT" b="1" dirty="0" err="1"/>
              <a:t>altered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xmlns="" val="161862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A1E8513F-090F-CE4D-B6B0-28EEEB41D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it-IT" b="1" dirty="0" err="1">
                <a:solidFill>
                  <a:srgbClr val="C00000"/>
                </a:solidFill>
              </a:rPr>
              <a:t>Breast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cancer</a:t>
            </a:r>
            <a:r>
              <a:rPr lang="it-IT" b="1" dirty="0">
                <a:solidFill>
                  <a:srgbClr val="C00000"/>
                </a:solidFill>
              </a:rPr>
              <a:t> and PI3K/AKT </a:t>
            </a:r>
            <a:r>
              <a:rPr lang="it-IT" b="1" dirty="0" err="1">
                <a:solidFill>
                  <a:srgbClr val="C00000"/>
                </a:solidFill>
              </a:rPr>
              <a:t>pathway</a:t>
            </a:r>
            <a:endParaRPr lang="it-IT" b="1" dirty="0">
              <a:solidFill>
                <a:srgbClr val="C00000"/>
              </a:solidFill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="" xmlns:a16="http://schemas.microsoft.com/office/drawing/2014/main" id="{6F827020-C1E8-2F4C-8778-DC23DA46E1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951"/>
          <a:stretch/>
        </p:blipFill>
        <p:spPr>
          <a:xfrm>
            <a:off x="106729" y="1700808"/>
            <a:ext cx="8930542" cy="4675658"/>
          </a:xfrm>
        </p:spPr>
      </p:pic>
      <p:sp>
        <p:nvSpPr>
          <p:cNvPr id="6" name="Rettangolo 5">
            <a:extLst>
              <a:ext uri="{FF2B5EF4-FFF2-40B4-BE49-F238E27FC236}">
                <a16:creationId xmlns="" xmlns:a16="http://schemas.microsoft.com/office/drawing/2014/main" id="{F6BD68A3-9008-9B45-98B5-FF2C1C187546}"/>
              </a:ext>
            </a:extLst>
          </p:cNvPr>
          <p:cNvSpPr/>
          <p:nvPr/>
        </p:nvSpPr>
        <p:spPr>
          <a:xfrm>
            <a:off x="26042" y="6093296"/>
            <a:ext cx="1056658" cy="320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E10EF2F6-AF9C-6645-999D-65C32AB07656}"/>
              </a:ext>
            </a:extLst>
          </p:cNvPr>
          <p:cNvSpPr/>
          <p:nvPr/>
        </p:nvSpPr>
        <p:spPr>
          <a:xfrm>
            <a:off x="6156175" y="6120612"/>
            <a:ext cx="2881095" cy="320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416117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9FE8C21F-D9B6-0A45-95F1-4A4973457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it-IT" sz="3200" b="1" dirty="0" err="1">
                <a:solidFill>
                  <a:srgbClr val="C00000"/>
                </a:solidFill>
              </a:rPr>
              <a:t>What</a:t>
            </a:r>
            <a:r>
              <a:rPr lang="it-IT" sz="3200" b="1" dirty="0">
                <a:solidFill>
                  <a:srgbClr val="C00000"/>
                </a:solidFill>
              </a:rPr>
              <a:t> can AKT </a:t>
            </a:r>
            <a:r>
              <a:rPr lang="it-IT" sz="3200" b="1" dirty="0" err="1">
                <a:solidFill>
                  <a:srgbClr val="C00000"/>
                </a:solidFill>
              </a:rPr>
              <a:t>inhibitors</a:t>
            </a:r>
            <a:r>
              <a:rPr lang="it-IT" sz="3200" b="1" dirty="0">
                <a:solidFill>
                  <a:srgbClr val="C00000"/>
                </a:solidFill>
              </a:rPr>
              <a:t> </a:t>
            </a:r>
            <a:r>
              <a:rPr lang="it-IT" sz="3200" b="1" dirty="0" err="1">
                <a:solidFill>
                  <a:srgbClr val="C00000"/>
                </a:solidFill>
              </a:rPr>
              <a:t>offer</a:t>
            </a:r>
            <a:r>
              <a:rPr lang="it-IT" sz="3200" b="1" dirty="0">
                <a:solidFill>
                  <a:srgbClr val="C00000"/>
                </a:solidFill>
              </a:rPr>
              <a:t> </a:t>
            </a:r>
            <a:r>
              <a:rPr lang="it-IT" sz="3200" b="1" dirty="0" err="1">
                <a:solidFill>
                  <a:srgbClr val="C00000"/>
                </a:solidFill>
              </a:rPr>
              <a:t>patients</a:t>
            </a:r>
            <a:r>
              <a:rPr lang="it-IT" sz="3200" b="1" dirty="0">
                <a:solidFill>
                  <a:srgbClr val="C00000"/>
                </a:solidFill>
              </a:rPr>
              <a:t> with PI3K/AKT/PTEN-</a:t>
            </a:r>
            <a:r>
              <a:rPr lang="it-IT" sz="3200" b="1" dirty="0" err="1">
                <a:solidFill>
                  <a:srgbClr val="C00000"/>
                </a:solidFill>
              </a:rPr>
              <a:t>altered</a:t>
            </a:r>
            <a:r>
              <a:rPr lang="it-IT" sz="3200" b="1" dirty="0">
                <a:solidFill>
                  <a:srgbClr val="C00000"/>
                </a:solidFill>
              </a:rPr>
              <a:t> </a:t>
            </a:r>
            <a:r>
              <a:rPr lang="it-IT" sz="3200" b="1" dirty="0" err="1">
                <a:solidFill>
                  <a:srgbClr val="C00000"/>
                </a:solidFill>
              </a:rPr>
              <a:t>metastatic</a:t>
            </a:r>
            <a:r>
              <a:rPr lang="it-IT" sz="3200" b="1" dirty="0">
                <a:solidFill>
                  <a:srgbClr val="C00000"/>
                </a:solidFill>
              </a:rPr>
              <a:t> TNBC?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="" xmlns:a16="http://schemas.microsoft.com/office/drawing/2014/main" id="{28A66BCB-249E-624F-8B9C-65071CB93A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983"/>
          <a:stretch/>
        </p:blipFill>
        <p:spPr>
          <a:xfrm>
            <a:off x="0" y="1772816"/>
            <a:ext cx="9031260" cy="4104456"/>
          </a:xfrm>
        </p:spPr>
      </p:pic>
      <p:sp>
        <p:nvSpPr>
          <p:cNvPr id="6" name="Rettangolo 5">
            <a:extLst>
              <a:ext uri="{FF2B5EF4-FFF2-40B4-BE49-F238E27FC236}">
                <a16:creationId xmlns="" xmlns:a16="http://schemas.microsoft.com/office/drawing/2014/main" id="{73195CED-608D-4A42-BDDF-01E454C1F7E7}"/>
              </a:ext>
            </a:extLst>
          </p:cNvPr>
          <p:cNvSpPr/>
          <p:nvPr/>
        </p:nvSpPr>
        <p:spPr>
          <a:xfrm>
            <a:off x="26042" y="5844404"/>
            <a:ext cx="1056658" cy="320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="" xmlns:a16="http://schemas.microsoft.com/office/drawing/2014/main" id="{C8F0B87C-AAF0-FC4B-98B6-FB482D38BBF6}"/>
              </a:ext>
            </a:extLst>
          </p:cNvPr>
          <p:cNvSpPr txBox="1"/>
          <p:nvPr/>
        </p:nvSpPr>
        <p:spPr>
          <a:xfrm>
            <a:off x="1196326" y="5877272"/>
            <a:ext cx="6638608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5400" b="1" dirty="0" err="1"/>
              <a:t>Phase</a:t>
            </a:r>
            <a:r>
              <a:rPr lang="it-IT" sz="5400" b="1" dirty="0"/>
              <a:t> III trials </a:t>
            </a:r>
            <a:r>
              <a:rPr lang="it-IT" sz="5400" b="1" dirty="0" err="1"/>
              <a:t>ongoing</a:t>
            </a:r>
            <a:endParaRPr lang="it-IT" sz="5400" b="1" dirty="0"/>
          </a:p>
        </p:txBody>
      </p:sp>
    </p:spTree>
    <p:extLst>
      <p:ext uri="{BB962C8B-B14F-4D97-AF65-F5344CB8AC3E}">
        <p14:creationId xmlns:p14="http://schemas.microsoft.com/office/powerpoint/2010/main" xmlns="" val="283965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679AC042-1857-434C-9D06-B0A71C9745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2972"/>
          <a:stretch/>
        </p:blipFill>
        <p:spPr>
          <a:xfrm>
            <a:off x="1529916" y="-5961"/>
            <a:ext cx="6084168" cy="2714881"/>
          </a:xfrm>
          <a:prstGeom prst="rect">
            <a:avLst/>
          </a:prstGeom>
        </p:spPr>
      </p:pic>
      <p:sp>
        <p:nvSpPr>
          <p:cNvPr id="5" name="Freccia destra 4">
            <a:extLst>
              <a:ext uri="{FF2B5EF4-FFF2-40B4-BE49-F238E27FC236}">
                <a16:creationId xmlns="" xmlns:a16="http://schemas.microsoft.com/office/drawing/2014/main" id="{262919EC-E520-E842-A88A-2310C9E25B69}"/>
              </a:ext>
            </a:extLst>
          </p:cNvPr>
          <p:cNvSpPr/>
          <p:nvPr/>
        </p:nvSpPr>
        <p:spPr>
          <a:xfrm rot="5400000">
            <a:off x="395536" y="3538753"/>
            <a:ext cx="79208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="" xmlns:a16="http://schemas.microsoft.com/office/drawing/2014/main" id="{DA1280F5-5212-EE4D-BC1E-7C94DE4C392E}"/>
              </a:ext>
            </a:extLst>
          </p:cNvPr>
          <p:cNvSpPr txBox="1"/>
          <p:nvPr/>
        </p:nvSpPr>
        <p:spPr>
          <a:xfrm>
            <a:off x="-108520" y="4291062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PDL1 </a:t>
            </a:r>
            <a:r>
              <a:rPr lang="it-IT" b="1" dirty="0" err="1">
                <a:solidFill>
                  <a:srgbClr val="C00000"/>
                </a:solidFill>
              </a:rPr>
              <a:t>inhibition</a:t>
            </a:r>
            <a:r>
              <a:rPr lang="it-IT" b="1" dirty="0">
                <a:solidFill>
                  <a:srgbClr val="C00000"/>
                </a:solidFill>
              </a:rPr>
              <a:t>+ </a:t>
            </a:r>
            <a:r>
              <a:rPr lang="it-IT" b="1" dirty="0" err="1">
                <a:solidFill>
                  <a:srgbClr val="C00000"/>
                </a:solidFill>
              </a:rPr>
              <a:t>chemo</a:t>
            </a:r>
            <a:endParaRPr lang="it-IT" b="1" dirty="0">
              <a:solidFill>
                <a:srgbClr val="C00000"/>
              </a:solidFill>
            </a:endParaRPr>
          </a:p>
          <a:p>
            <a:pPr algn="ctr"/>
            <a:r>
              <a:rPr lang="it-IT" dirty="0" err="1"/>
              <a:t>NabPacli</a:t>
            </a:r>
            <a:r>
              <a:rPr lang="it-IT" dirty="0"/>
              <a:t> + </a:t>
            </a:r>
            <a:r>
              <a:rPr lang="it-IT" dirty="0" err="1"/>
              <a:t>Atezo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7EBF3A73-28B2-E44A-8C33-BC3EA9899E9F}"/>
              </a:ext>
            </a:extLst>
          </p:cNvPr>
          <p:cNvSpPr txBox="1"/>
          <p:nvPr/>
        </p:nvSpPr>
        <p:spPr>
          <a:xfrm>
            <a:off x="23156" y="284916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PDL1 +</a:t>
            </a:r>
          </a:p>
        </p:txBody>
      </p:sp>
      <p:sp>
        <p:nvSpPr>
          <p:cNvPr id="7" name="Freccia destra 6">
            <a:extLst>
              <a:ext uri="{FF2B5EF4-FFF2-40B4-BE49-F238E27FC236}">
                <a16:creationId xmlns="" xmlns:a16="http://schemas.microsoft.com/office/drawing/2014/main" id="{81E2D550-C582-7F4B-B5B9-BF09FB02670F}"/>
              </a:ext>
            </a:extLst>
          </p:cNvPr>
          <p:cNvSpPr/>
          <p:nvPr/>
        </p:nvSpPr>
        <p:spPr>
          <a:xfrm rot="5400000">
            <a:off x="2609528" y="3542529"/>
            <a:ext cx="79208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="" xmlns:a16="http://schemas.microsoft.com/office/drawing/2014/main" id="{5E2EE016-4665-C943-9A24-7E29D5ADE49C}"/>
              </a:ext>
            </a:extLst>
          </p:cNvPr>
          <p:cNvSpPr txBox="1"/>
          <p:nvPr/>
        </p:nvSpPr>
        <p:spPr>
          <a:xfrm>
            <a:off x="2033464" y="4301672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PARP </a:t>
            </a:r>
            <a:r>
              <a:rPr lang="it-IT" b="1" dirty="0" err="1">
                <a:solidFill>
                  <a:srgbClr val="C00000"/>
                </a:solidFill>
              </a:rPr>
              <a:t>inh</a:t>
            </a:r>
            <a:endParaRPr lang="it-IT" b="1" dirty="0">
              <a:solidFill>
                <a:srgbClr val="C00000"/>
              </a:solidFill>
            </a:endParaRPr>
          </a:p>
          <a:p>
            <a:pPr algn="ctr"/>
            <a:r>
              <a:rPr lang="it-IT" dirty="0"/>
              <a:t>(or Platinum </a:t>
            </a: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PARPi</a:t>
            </a:r>
            <a:r>
              <a:rPr lang="it-IT" dirty="0"/>
              <a:t> </a:t>
            </a:r>
            <a:r>
              <a:rPr lang="it-IT" dirty="0" err="1"/>
              <a:t>unavailable</a:t>
            </a:r>
            <a:r>
              <a:rPr lang="it-IT" dirty="0"/>
              <a:t>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="" xmlns:a16="http://schemas.microsoft.com/office/drawing/2014/main" id="{395C3C66-D893-B34E-BADF-AB348126372F}"/>
              </a:ext>
            </a:extLst>
          </p:cNvPr>
          <p:cNvSpPr txBox="1"/>
          <p:nvPr/>
        </p:nvSpPr>
        <p:spPr>
          <a:xfrm>
            <a:off x="2237148" y="285293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/>
              <a:t>gBRCA</a:t>
            </a:r>
            <a:r>
              <a:rPr lang="it-IT" b="1" dirty="0"/>
              <a:t>+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="" xmlns:a16="http://schemas.microsoft.com/office/drawing/2014/main" id="{151B4971-A437-EA40-B89C-0050E0B511C0}"/>
              </a:ext>
            </a:extLst>
          </p:cNvPr>
          <p:cNvSpPr txBox="1"/>
          <p:nvPr/>
        </p:nvSpPr>
        <p:spPr>
          <a:xfrm>
            <a:off x="1070484" y="341215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/>
              <a:t>Both</a:t>
            </a:r>
            <a:r>
              <a:rPr lang="it-IT" b="1" dirty="0"/>
              <a:t>+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FF25C8D6-B2F4-4F44-9DE2-500BB778DB72}"/>
              </a:ext>
            </a:extLst>
          </p:cNvPr>
          <p:cNvSpPr txBox="1"/>
          <p:nvPr/>
        </p:nvSpPr>
        <p:spPr>
          <a:xfrm>
            <a:off x="998476" y="5807005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PDL1 </a:t>
            </a:r>
            <a:r>
              <a:rPr lang="it-IT" b="1" dirty="0" err="1">
                <a:solidFill>
                  <a:srgbClr val="C00000"/>
                </a:solidFill>
              </a:rPr>
              <a:t>inhibition</a:t>
            </a:r>
            <a:r>
              <a:rPr lang="it-IT" b="1" dirty="0">
                <a:solidFill>
                  <a:srgbClr val="C00000"/>
                </a:solidFill>
              </a:rPr>
              <a:t> + </a:t>
            </a:r>
            <a:r>
              <a:rPr lang="it-IT" b="1" dirty="0" err="1">
                <a:solidFill>
                  <a:srgbClr val="C00000"/>
                </a:solidFill>
              </a:rPr>
              <a:t>PARPi</a:t>
            </a:r>
            <a:r>
              <a:rPr lang="it-IT" b="1" dirty="0">
                <a:solidFill>
                  <a:srgbClr val="C00000"/>
                </a:solidFill>
              </a:rPr>
              <a:t> 1st?</a:t>
            </a:r>
          </a:p>
        </p:txBody>
      </p:sp>
      <p:cxnSp>
        <p:nvCxnSpPr>
          <p:cNvPr id="3" name="Connettore 1 2">
            <a:extLst>
              <a:ext uri="{FF2B5EF4-FFF2-40B4-BE49-F238E27FC236}">
                <a16:creationId xmlns="" xmlns:a16="http://schemas.microsoft.com/office/drawing/2014/main" id="{25805CE3-96D8-0244-96DB-209C044C7AEB}"/>
              </a:ext>
            </a:extLst>
          </p:cNvPr>
          <p:cNvCxnSpPr>
            <a:cxnSpLocks/>
          </p:cNvCxnSpPr>
          <p:nvPr/>
        </p:nvCxnSpPr>
        <p:spPr>
          <a:xfrm>
            <a:off x="1169368" y="3150113"/>
            <a:ext cx="396044" cy="4291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="" xmlns:a16="http://schemas.microsoft.com/office/drawing/2014/main" id="{22FB010C-CD6E-4746-B570-415EFF8CA50F}"/>
              </a:ext>
            </a:extLst>
          </p:cNvPr>
          <p:cNvCxnSpPr>
            <a:cxnSpLocks/>
          </p:cNvCxnSpPr>
          <p:nvPr/>
        </p:nvCxnSpPr>
        <p:spPr>
          <a:xfrm flipH="1">
            <a:off x="2231740" y="3150596"/>
            <a:ext cx="436004" cy="431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>
            <a:extLst>
              <a:ext uri="{FF2B5EF4-FFF2-40B4-BE49-F238E27FC236}">
                <a16:creationId xmlns="" xmlns:a16="http://schemas.microsoft.com/office/drawing/2014/main" id="{C3809B47-3B81-3143-80D0-EA2712125859}"/>
              </a:ext>
            </a:extLst>
          </p:cNvPr>
          <p:cNvCxnSpPr>
            <a:cxnSpLocks/>
          </p:cNvCxnSpPr>
          <p:nvPr/>
        </p:nvCxnSpPr>
        <p:spPr>
          <a:xfrm>
            <a:off x="1898576" y="3781490"/>
            <a:ext cx="0" cy="19517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ccia destra 14">
            <a:extLst>
              <a:ext uri="{FF2B5EF4-FFF2-40B4-BE49-F238E27FC236}">
                <a16:creationId xmlns="" xmlns:a16="http://schemas.microsoft.com/office/drawing/2014/main" id="{CFD76E27-AE15-D949-9099-01B69E671297}"/>
              </a:ext>
            </a:extLst>
          </p:cNvPr>
          <p:cNvSpPr/>
          <p:nvPr/>
        </p:nvSpPr>
        <p:spPr>
          <a:xfrm rot="5400000">
            <a:off x="4499992" y="3546727"/>
            <a:ext cx="79208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>
            <a:extLst>
              <a:ext uri="{FF2B5EF4-FFF2-40B4-BE49-F238E27FC236}">
                <a16:creationId xmlns="" xmlns:a16="http://schemas.microsoft.com/office/drawing/2014/main" id="{C964E7B8-92C8-DF4A-B384-6F541EC8CE29}"/>
              </a:ext>
            </a:extLst>
          </p:cNvPr>
          <p:cNvSpPr txBox="1"/>
          <p:nvPr/>
        </p:nvSpPr>
        <p:spPr>
          <a:xfrm>
            <a:off x="3923928" y="4305870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C00000"/>
                </a:solidFill>
              </a:rPr>
              <a:t>Consider</a:t>
            </a:r>
            <a:r>
              <a:rPr lang="it-IT" b="1" dirty="0">
                <a:solidFill>
                  <a:srgbClr val="C00000"/>
                </a:solidFill>
              </a:rPr>
              <a:t> Platinum?</a:t>
            </a:r>
          </a:p>
          <a:p>
            <a:pPr algn="ctr"/>
            <a:r>
              <a:rPr lang="it-IT" dirty="0"/>
              <a:t>(or </a:t>
            </a:r>
            <a:r>
              <a:rPr lang="it-IT" dirty="0" err="1"/>
              <a:t>clinical</a:t>
            </a:r>
            <a:r>
              <a:rPr lang="it-IT" dirty="0"/>
              <a:t> trial)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="" xmlns:a16="http://schemas.microsoft.com/office/drawing/2014/main" id="{9A5D0049-864A-CE46-83BA-52693794B829}"/>
              </a:ext>
            </a:extLst>
          </p:cNvPr>
          <p:cNvSpPr txBox="1"/>
          <p:nvPr/>
        </p:nvSpPr>
        <p:spPr>
          <a:xfrm>
            <a:off x="4067944" y="2708920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/>
              <a:t>Other</a:t>
            </a:r>
            <a:r>
              <a:rPr lang="it-IT" b="1" dirty="0"/>
              <a:t> HRD </a:t>
            </a:r>
            <a:r>
              <a:rPr lang="it-IT" b="1" dirty="0" err="1"/>
              <a:t>alteration</a:t>
            </a:r>
            <a:endParaRPr lang="it-IT" b="1" dirty="0"/>
          </a:p>
        </p:txBody>
      </p:sp>
      <p:sp>
        <p:nvSpPr>
          <p:cNvPr id="19" name="Freccia destra 18">
            <a:extLst>
              <a:ext uri="{FF2B5EF4-FFF2-40B4-BE49-F238E27FC236}">
                <a16:creationId xmlns="" xmlns:a16="http://schemas.microsoft.com/office/drawing/2014/main" id="{9B28CC02-DDA1-4346-87F3-D2EAECA5FBA8}"/>
              </a:ext>
            </a:extLst>
          </p:cNvPr>
          <p:cNvSpPr/>
          <p:nvPr/>
        </p:nvSpPr>
        <p:spPr>
          <a:xfrm rot="5400000">
            <a:off x="6228184" y="3546727"/>
            <a:ext cx="79208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="" xmlns:a16="http://schemas.microsoft.com/office/drawing/2014/main" id="{AA892C25-BB80-EA42-9EFD-A15F89355587}"/>
              </a:ext>
            </a:extLst>
          </p:cNvPr>
          <p:cNvSpPr txBox="1"/>
          <p:nvPr/>
        </p:nvSpPr>
        <p:spPr>
          <a:xfrm>
            <a:off x="5652120" y="4305870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C00000"/>
                </a:solidFill>
              </a:rPr>
              <a:t>Chemo</a:t>
            </a:r>
            <a:r>
              <a:rPr lang="it-IT" b="1" dirty="0">
                <a:solidFill>
                  <a:srgbClr val="C00000"/>
                </a:solidFill>
              </a:rPr>
              <a:t> +/- AKT </a:t>
            </a:r>
            <a:r>
              <a:rPr lang="it-IT" b="1" dirty="0" err="1">
                <a:solidFill>
                  <a:srgbClr val="C00000"/>
                </a:solidFill>
              </a:rPr>
              <a:t>inh</a:t>
            </a:r>
            <a:endParaRPr lang="it-IT" b="1" dirty="0">
              <a:solidFill>
                <a:srgbClr val="C00000"/>
              </a:solidFill>
            </a:endParaRPr>
          </a:p>
          <a:p>
            <a:pPr algn="ctr"/>
            <a:r>
              <a:rPr lang="it-IT" dirty="0"/>
              <a:t>(or </a:t>
            </a:r>
            <a:r>
              <a:rPr lang="it-IT" dirty="0" err="1"/>
              <a:t>clinical</a:t>
            </a:r>
            <a:r>
              <a:rPr lang="it-IT" dirty="0"/>
              <a:t> trial)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="" xmlns:a16="http://schemas.microsoft.com/office/drawing/2014/main" id="{B076890C-4451-B44C-9120-FC43E0EC43DD}"/>
              </a:ext>
            </a:extLst>
          </p:cNvPr>
          <p:cNvSpPr txBox="1"/>
          <p:nvPr/>
        </p:nvSpPr>
        <p:spPr>
          <a:xfrm>
            <a:off x="5724128" y="2718277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PI3K/AKT</a:t>
            </a:r>
          </a:p>
          <a:p>
            <a:pPr algn="ctr"/>
            <a:r>
              <a:rPr lang="it-IT" b="1" dirty="0" err="1"/>
              <a:t>pathway</a:t>
            </a:r>
            <a:r>
              <a:rPr lang="it-IT" b="1" dirty="0"/>
              <a:t> </a:t>
            </a:r>
            <a:r>
              <a:rPr lang="it-IT" b="1" dirty="0" err="1"/>
              <a:t>altered</a:t>
            </a:r>
            <a:endParaRPr lang="it-IT" b="1" dirty="0"/>
          </a:p>
        </p:txBody>
      </p:sp>
      <p:sp>
        <p:nvSpPr>
          <p:cNvPr id="22" name="Freccia destra 21">
            <a:extLst>
              <a:ext uri="{FF2B5EF4-FFF2-40B4-BE49-F238E27FC236}">
                <a16:creationId xmlns="" xmlns:a16="http://schemas.microsoft.com/office/drawing/2014/main" id="{71E1CFDB-3BA4-494F-B95B-1632B822F51A}"/>
              </a:ext>
            </a:extLst>
          </p:cNvPr>
          <p:cNvSpPr/>
          <p:nvPr/>
        </p:nvSpPr>
        <p:spPr>
          <a:xfrm rot="5400000">
            <a:off x="7956376" y="3537370"/>
            <a:ext cx="79208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>
            <a:extLst>
              <a:ext uri="{FF2B5EF4-FFF2-40B4-BE49-F238E27FC236}">
                <a16:creationId xmlns="" xmlns:a16="http://schemas.microsoft.com/office/drawing/2014/main" id="{5E60B6DF-0A11-0445-A723-D3360E22629B}"/>
              </a:ext>
            </a:extLst>
          </p:cNvPr>
          <p:cNvSpPr txBox="1"/>
          <p:nvPr/>
        </p:nvSpPr>
        <p:spPr>
          <a:xfrm>
            <a:off x="7416316" y="4296513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C00000"/>
                </a:solidFill>
              </a:rPr>
              <a:t>Consider</a:t>
            </a:r>
            <a:r>
              <a:rPr lang="it-IT" b="1" dirty="0">
                <a:solidFill>
                  <a:srgbClr val="C00000"/>
                </a:solidFill>
              </a:rPr>
              <a:t> AR </a:t>
            </a:r>
            <a:r>
              <a:rPr lang="it-IT" b="1" dirty="0" err="1">
                <a:solidFill>
                  <a:srgbClr val="C00000"/>
                </a:solidFill>
              </a:rPr>
              <a:t>inhibition</a:t>
            </a:r>
            <a:endParaRPr lang="it-IT" b="1" dirty="0">
              <a:solidFill>
                <a:srgbClr val="C00000"/>
              </a:solidFill>
            </a:endParaRPr>
          </a:p>
          <a:p>
            <a:pPr algn="ctr"/>
            <a:r>
              <a:rPr lang="it-IT" dirty="0"/>
              <a:t>(or </a:t>
            </a:r>
            <a:r>
              <a:rPr lang="it-IT" dirty="0" err="1"/>
              <a:t>clinical</a:t>
            </a:r>
            <a:r>
              <a:rPr lang="it-IT" dirty="0"/>
              <a:t> trial)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="" xmlns:a16="http://schemas.microsoft.com/office/drawing/2014/main" id="{F7C8B6D3-8611-614E-8D86-116ECB920A25}"/>
              </a:ext>
            </a:extLst>
          </p:cNvPr>
          <p:cNvSpPr txBox="1"/>
          <p:nvPr/>
        </p:nvSpPr>
        <p:spPr>
          <a:xfrm>
            <a:off x="7488324" y="2840943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AR+</a:t>
            </a:r>
          </a:p>
        </p:txBody>
      </p:sp>
    </p:spTree>
    <p:extLst>
      <p:ext uri="{BB962C8B-B14F-4D97-AF65-F5344CB8AC3E}">
        <p14:creationId xmlns:p14="http://schemas.microsoft.com/office/powerpoint/2010/main" xmlns="" val="329098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3A790EA0-ED7F-BA45-B4AC-0760468E6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it-IT" sz="2800" b="1" dirty="0" err="1">
                <a:solidFill>
                  <a:srgbClr val="C00000"/>
                </a:solidFill>
              </a:rPr>
              <a:t>Targeting</a:t>
            </a:r>
            <a:r>
              <a:rPr lang="it-IT" sz="2800" b="1" dirty="0">
                <a:solidFill>
                  <a:srgbClr val="C00000"/>
                </a:solidFill>
              </a:rPr>
              <a:t> the </a:t>
            </a:r>
            <a:r>
              <a:rPr lang="it-IT" sz="2800" b="1" dirty="0" err="1">
                <a:solidFill>
                  <a:srgbClr val="C00000"/>
                </a:solidFill>
              </a:rPr>
              <a:t>Androgen</a:t>
            </a:r>
            <a:r>
              <a:rPr lang="it-IT" sz="2800" b="1" dirty="0">
                <a:solidFill>
                  <a:srgbClr val="C00000"/>
                </a:solidFill>
              </a:rPr>
              <a:t> </a:t>
            </a:r>
            <a:r>
              <a:rPr lang="it-IT" sz="2800" b="1" dirty="0" err="1">
                <a:solidFill>
                  <a:srgbClr val="C00000"/>
                </a:solidFill>
              </a:rPr>
              <a:t>Receptor</a:t>
            </a:r>
            <a:r>
              <a:rPr lang="it-IT" sz="2800" b="1" dirty="0">
                <a:solidFill>
                  <a:srgbClr val="C00000"/>
                </a:solidFill>
              </a:rPr>
              <a:t> (AR): </a:t>
            </a:r>
            <a:r>
              <a:rPr lang="it-IT" sz="2800" b="1" dirty="0" err="1">
                <a:solidFill>
                  <a:srgbClr val="C00000"/>
                </a:solidFill>
              </a:rPr>
              <a:t>phase</a:t>
            </a:r>
            <a:r>
              <a:rPr lang="it-IT" sz="2800" b="1" dirty="0">
                <a:solidFill>
                  <a:srgbClr val="C00000"/>
                </a:solidFill>
              </a:rPr>
              <a:t> II data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="" xmlns:a16="http://schemas.microsoft.com/office/drawing/2014/main" id="{DA11F7D0-7E66-FA44-9EC1-0D48DA0224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966"/>
          <a:stretch/>
        </p:blipFill>
        <p:spPr>
          <a:xfrm>
            <a:off x="-2578" y="1988840"/>
            <a:ext cx="9042306" cy="4248472"/>
          </a:xfrm>
        </p:spPr>
      </p:pic>
      <p:sp>
        <p:nvSpPr>
          <p:cNvPr id="6" name="Rettangolo 5">
            <a:extLst>
              <a:ext uri="{FF2B5EF4-FFF2-40B4-BE49-F238E27FC236}">
                <a16:creationId xmlns="" xmlns:a16="http://schemas.microsoft.com/office/drawing/2014/main" id="{DE95E3C2-4116-3C40-9D31-260FA65C7CD8}"/>
              </a:ext>
            </a:extLst>
          </p:cNvPr>
          <p:cNvSpPr/>
          <p:nvPr/>
        </p:nvSpPr>
        <p:spPr>
          <a:xfrm>
            <a:off x="0" y="6021288"/>
            <a:ext cx="1020146" cy="320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3DF26C15-6F08-484B-9581-42C76A4CED16}"/>
              </a:ext>
            </a:extLst>
          </p:cNvPr>
          <p:cNvSpPr/>
          <p:nvPr/>
        </p:nvSpPr>
        <p:spPr>
          <a:xfrm>
            <a:off x="5580112" y="6129300"/>
            <a:ext cx="3459616" cy="320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2514486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679AC042-1857-434C-9D06-B0A71C9745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2972"/>
          <a:stretch/>
        </p:blipFill>
        <p:spPr>
          <a:xfrm>
            <a:off x="1529916" y="-5961"/>
            <a:ext cx="6084168" cy="2714881"/>
          </a:xfrm>
          <a:prstGeom prst="rect">
            <a:avLst/>
          </a:prstGeom>
        </p:spPr>
      </p:pic>
      <p:sp>
        <p:nvSpPr>
          <p:cNvPr id="5" name="Freccia destra 4">
            <a:extLst>
              <a:ext uri="{FF2B5EF4-FFF2-40B4-BE49-F238E27FC236}">
                <a16:creationId xmlns="" xmlns:a16="http://schemas.microsoft.com/office/drawing/2014/main" id="{262919EC-E520-E842-A88A-2310C9E25B69}"/>
              </a:ext>
            </a:extLst>
          </p:cNvPr>
          <p:cNvSpPr/>
          <p:nvPr/>
        </p:nvSpPr>
        <p:spPr>
          <a:xfrm rot="5400000">
            <a:off x="395536" y="3538753"/>
            <a:ext cx="79208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="" xmlns:a16="http://schemas.microsoft.com/office/drawing/2014/main" id="{DA1280F5-5212-EE4D-BC1E-7C94DE4C392E}"/>
              </a:ext>
            </a:extLst>
          </p:cNvPr>
          <p:cNvSpPr txBox="1"/>
          <p:nvPr/>
        </p:nvSpPr>
        <p:spPr>
          <a:xfrm>
            <a:off x="-108520" y="4291062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PDL1 </a:t>
            </a:r>
            <a:r>
              <a:rPr lang="it-IT" b="1" dirty="0" err="1">
                <a:solidFill>
                  <a:srgbClr val="C00000"/>
                </a:solidFill>
              </a:rPr>
              <a:t>inhibition</a:t>
            </a:r>
            <a:r>
              <a:rPr lang="it-IT" b="1" dirty="0">
                <a:solidFill>
                  <a:srgbClr val="C00000"/>
                </a:solidFill>
              </a:rPr>
              <a:t>+ </a:t>
            </a:r>
            <a:r>
              <a:rPr lang="it-IT" b="1" dirty="0" err="1">
                <a:solidFill>
                  <a:srgbClr val="C00000"/>
                </a:solidFill>
              </a:rPr>
              <a:t>chemo</a:t>
            </a:r>
            <a:endParaRPr lang="it-IT" b="1" dirty="0">
              <a:solidFill>
                <a:srgbClr val="C00000"/>
              </a:solidFill>
            </a:endParaRPr>
          </a:p>
          <a:p>
            <a:pPr algn="ctr"/>
            <a:r>
              <a:rPr lang="it-IT" dirty="0" err="1"/>
              <a:t>NabPacli</a:t>
            </a:r>
            <a:r>
              <a:rPr lang="it-IT" dirty="0"/>
              <a:t> + </a:t>
            </a:r>
            <a:r>
              <a:rPr lang="it-IT" dirty="0" err="1"/>
              <a:t>Atezo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7EBF3A73-28B2-E44A-8C33-BC3EA9899E9F}"/>
              </a:ext>
            </a:extLst>
          </p:cNvPr>
          <p:cNvSpPr txBox="1"/>
          <p:nvPr/>
        </p:nvSpPr>
        <p:spPr>
          <a:xfrm>
            <a:off x="23156" y="284916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PDL1 +</a:t>
            </a:r>
          </a:p>
        </p:txBody>
      </p:sp>
      <p:sp>
        <p:nvSpPr>
          <p:cNvPr id="7" name="Freccia destra 6">
            <a:extLst>
              <a:ext uri="{FF2B5EF4-FFF2-40B4-BE49-F238E27FC236}">
                <a16:creationId xmlns="" xmlns:a16="http://schemas.microsoft.com/office/drawing/2014/main" id="{81E2D550-C582-7F4B-B5B9-BF09FB02670F}"/>
              </a:ext>
            </a:extLst>
          </p:cNvPr>
          <p:cNvSpPr/>
          <p:nvPr/>
        </p:nvSpPr>
        <p:spPr>
          <a:xfrm rot="5400000">
            <a:off x="2609528" y="3542529"/>
            <a:ext cx="79208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="" xmlns:a16="http://schemas.microsoft.com/office/drawing/2014/main" id="{5E2EE016-4665-C943-9A24-7E29D5ADE49C}"/>
              </a:ext>
            </a:extLst>
          </p:cNvPr>
          <p:cNvSpPr txBox="1"/>
          <p:nvPr/>
        </p:nvSpPr>
        <p:spPr>
          <a:xfrm>
            <a:off x="2033464" y="4301672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PARP </a:t>
            </a:r>
            <a:r>
              <a:rPr lang="it-IT" b="1" dirty="0" err="1">
                <a:solidFill>
                  <a:srgbClr val="C00000"/>
                </a:solidFill>
              </a:rPr>
              <a:t>inh</a:t>
            </a:r>
            <a:endParaRPr lang="it-IT" b="1" dirty="0">
              <a:solidFill>
                <a:srgbClr val="C00000"/>
              </a:solidFill>
            </a:endParaRPr>
          </a:p>
          <a:p>
            <a:pPr algn="ctr"/>
            <a:r>
              <a:rPr lang="it-IT" dirty="0"/>
              <a:t>(or Platinum </a:t>
            </a: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PARPi</a:t>
            </a:r>
            <a:r>
              <a:rPr lang="it-IT" dirty="0"/>
              <a:t> </a:t>
            </a:r>
            <a:r>
              <a:rPr lang="it-IT" dirty="0" err="1"/>
              <a:t>unavailable</a:t>
            </a:r>
            <a:r>
              <a:rPr lang="it-IT" dirty="0"/>
              <a:t>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="" xmlns:a16="http://schemas.microsoft.com/office/drawing/2014/main" id="{395C3C66-D893-B34E-BADF-AB348126372F}"/>
              </a:ext>
            </a:extLst>
          </p:cNvPr>
          <p:cNvSpPr txBox="1"/>
          <p:nvPr/>
        </p:nvSpPr>
        <p:spPr>
          <a:xfrm>
            <a:off x="2237148" y="285293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/>
              <a:t>gBRCA</a:t>
            </a:r>
            <a:r>
              <a:rPr lang="it-IT" b="1" dirty="0"/>
              <a:t>+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="" xmlns:a16="http://schemas.microsoft.com/office/drawing/2014/main" id="{151B4971-A437-EA40-B89C-0050E0B511C0}"/>
              </a:ext>
            </a:extLst>
          </p:cNvPr>
          <p:cNvSpPr txBox="1"/>
          <p:nvPr/>
        </p:nvSpPr>
        <p:spPr>
          <a:xfrm>
            <a:off x="1070484" y="341215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/>
              <a:t>Both</a:t>
            </a:r>
            <a:r>
              <a:rPr lang="it-IT" b="1" dirty="0"/>
              <a:t>+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FF25C8D6-B2F4-4F44-9DE2-500BB778DB72}"/>
              </a:ext>
            </a:extLst>
          </p:cNvPr>
          <p:cNvSpPr txBox="1"/>
          <p:nvPr/>
        </p:nvSpPr>
        <p:spPr>
          <a:xfrm>
            <a:off x="998476" y="5807005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PDL1 </a:t>
            </a:r>
            <a:r>
              <a:rPr lang="it-IT" b="1" dirty="0" err="1">
                <a:solidFill>
                  <a:srgbClr val="C00000"/>
                </a:solidFill>
              </a:rPr>
              <a:t>inhibition</a:t>
            </a:r>
            <a:r>
              <a:rPr lang="it-IT" b="1" dirty="0">
                <a:solidFill>
                  <a:srgbClr val="C00000"/>
                </a:solidFill>
              </a:rPr>
              <a:t> + </a:t>
            </a:r>
            <a:r>
              <a:rPr lang="it-IT" b="1" dirty="0" err="1">
                <a:solidFill>
                  <a:srgbClr val="C00000"/>
                </a:solidFill>
              </a:rPr>
              <a:t>PARPi</a:t>
            </a:r>
            <a:r>
              <a:rPr lang="it-IT" b="1" dirty="0">
                <a:solidFill>
                  <a:srgbClr val="C00000"/>
                </a:solidFill>
              </a:rPr>
              <a:t> 1st?</a:t>
            </a:r>
          </a:p>
        </p:txBody>
      </p:sp>
      <p:cxnSp>
        <p:nvCxnSpPr>
          <p:cNvPr id="3" name="Connettore 1 2">
            <a:extLst>
              <a:ext uri="{FF2B5EF4-FFF2-40B4-BE49-F238E27FC236}">
                <a16:creationId xmlns="" xmlns:a16="http://schemas.microsoft.com/office/drawing/2014/main" id="{25805CE3-96D8-0244-96DB-209C044C7AEB}"/>
              </a:ext>
            </a:extLst>
          </p:cNvPr>
          <p:cNvCxnSpPr>
            <a:cxnSpLocks/>
          </p:cNvCxnSpPr>
          <p:nvPr/>
        </p:nvCxnSpPr>
        <p:spPr>
          <a:xfrm>
            <a:off x="1169368" y="3150113"/>
            <a:ext cx="396044" cy="4291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="" xmlns:a16="http://schemas.microsoft.com/office/drawing/2014/main" id="{22FB010C-CD6E-4746-B570-415EFF8CA50F}"/>
              </a:ext>
            </a:extLst>
          </p:cNvPr>
          <p:cNvCxnSpPr>
            <a:cxnSpLocks/>
          </p:cNvCxnSpPr>
          <p:nvPr/>
        </p:nvCxnSpPr>
        <p:spPr>
          <a:xfrm flipH="1">
            <a:off x="2231740" y="3150596"/>
            <a:ext cx="436004" cy="431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>
            <a:extLst>
              <a:ext uri="{FF2B5EF4-FFF2-40B4-BE49-F238E27FC236}">
                <a16:creationId xmlns="" xmlns:a16="http://schemas.microsoft.com/office/drawing/2014/main" id="{C3809B47-3B81-3143-80D0-EA2712125859}"/>
              </a:ext>
            </a:extLst>
          </p:cNvPr>
          <p:cNvCxnSpPr>
            <a:cxnSpLocks/>
          </p:cNvCxnSpPr>
          <p:nvPr/>
        </p:nvCxnSpPr>
        <p:spPr>
          <a:xfrm>
            <a:off x="1898576" y="3781490"/>
            <a:ext cx="0" cy="19517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ccia destra 14">
            <a:extLst>
              <a:ext uri="{FF2B5EF4-FFF2-40B4-BE49-F238E27FC236}">
                <a16:creationId xmlns="" xmlns:a16="http://schemas.microsoft.com/office/drawing/2014/main" id="{CFD76E27-AE15-D949-9099-01B69E671297}"/>
              </a:ext>
            </a:extLst>
          </p:cNvPr>
          <p:cNvSpPr/>
          <p:nvPr/>
        </p:nvSpPr>
        <p:spPr>
          <a:xfrm rot="5400000">
            <a:off x="4499992" y="3546727"/>
            <a:ext cx="79208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>
            <a:extLst>
              <a:ext uri="{FF2B5EF4-FFF2-40B4-BE49-F238E27FC236}">
                <a16:creationId xmlns="" xmlns:a16="http://schemas.microsoft.com/office/drawing/2014/main" id="{C964E7B8-92C8-DF4A-B384-6F541EC8CE29}"/>
              </a:ext>
            </a:extLst>
          </p:cNvPr>
          <p:cNvSpPr txBox="1"/>
          <p:nvPr/>
        </p:nvSpPr>
        <p:spPr>
          <a:xfrm>
            <a:off x="3923928" y="4305870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C00000"/>
                </a:solidFill>
              </a:rPr>
              <a:t>Consider</a:t>
            </a:r>
            <a:r>
              <a:rPr lang="it-IT" b="1" dirty="0">
                <a:solidFill>
                  <a:srgbClr val="C00000"/>
                </a:solidFill>
              </a:rPr>
              <a:t> Platinum?</a:t>
            </a:r>
          </a:p>
          <a:p>
            <a:pPr algn="ctr"/>
            <a:r>
              <a:rPr lang="it-IT" dirty="0"/>
              <a:t>(or </a:t>
            </a:r>
            <a:r>
              <a:rPr lang="it-IT" dirty="0" err="1"/>
              <a:t>clinical</a:t>
            </a:r>
            <a:r>
              <a:rPr lang="it-IT" dirty="0"/>
              <a:t> trial)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="" xmlns:a16="http://schemas.microsoft.com/office/drawing/2014/main" id="{9A5D0049-864A-CE46-83BA-52693794B829}"/>
              </a:ext>
            </a:extLst>
          </p:cNvPr>
          <p:cNvSpPr txBox="1"/>
          <p:nvPr/>
        </p:nvSpPr>
        <p:spPr>
          <a:xfrm>
            <a:off x="4067944" y="2708920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/>
              <a:t>Other</a:t>
            </a:r>
            <a:r>
              <a:rPr lang="it-IT" b="1" dirty="0"/>
              <a:t> HRD </a:t>
            </a:r>
            <a:r>
              <a:rPr lang="it-IT" b="1" dirty="0" err="1"/>
              <a:t>alteration</a:t>
            </a:r>
            <a:endParaRPr lang="it-IT" b="1" dirty="0"/>
          </a:p>
        </p:txBody>
      </p:sp>
      <p:sp>
        <p:nvSpPr>
          <p:cNvPr id="19" name="Freccia destra 18">
            <a:extLst>
              <a:ext uri="{FF2B5EF4-FFF2-40B4-BE49-F238E27FC236}">
                <a16:creationId xmlns="" xmlns:a16="http://schemas.microsoft.com/office/drawing/2014/main" id="{9B28CC02-DDA1-4346-87F3-D2EAECA5FBA8}"/>
              </a:ext>
            </a:extLst>
          </p:cNvPr>
          <p:cNvSpPr/>
          <p:nvPr/>
        </p:nvSpPr>
        <p:spPr>
          <a:xfrm rot="5400000">
            <a:off x="6228184" y="3546727"/>
            <a:ext cx="79208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="" xmlns:a16="http://schemas.microsoft.com/office/drawing/2014/main" id="{AA892C25-BB80-EA42-9EFD-A15F89355587}"/>
              </a:ext>
            </a:extLst>
          </p:cNvPr>
          <p:cNvSpPr txBox="1"/>
          <p:nvPr/>
        </p:nvSpPr>
        <p:spPr>
          <a:xfrm>
            <a:off x="5652120" y="4305870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C00000"/>
                </a:solidFill>
              </a:rPr>
              <a:t>Chemo</a:t>
            </a:r>
            <a:r>
              <a:rPr lang="it-IT" b="1" dirty="0">
                <a:solidFill>
                  <a:srgbClr val="C00000"/>
                </a:solidFill>
              </a:rPr>
              <a:t> +/- AKT </a:t>
            </a:r>
            <a:r>
              <a:rPr lang="it-IT" b="1" dirty="0" err="1">
                <a:solidFill>
                  <a:srgbClr val="C00000"/>
                </a:solidFill>
              </a:rPr>
              <a:t>inh</a:t>
            </a:r>
            <a:endParaRPr lang="it-IT" b="1" dirty="0">
              <a:solidFill>
                <a:srgbClr val="C00000"/>
              </a:solidFill>
            </a:endParaRPr>
          </a:p>
          <a:p>
            <a:pPr algn="ctr"/>
            <a:r>
              <a:rPr lang="it-IT" dirty="0"/>
              <a:t>(or </a:t>
            </a:r>
            <a:r>
              <a:rPr lang="it-IT" dirty="0" err="1"/>
              <a:t>clinical</a:t>
            </a:r>
            <a:r>
              <a:rPr lang="it-IT" dirty="0"/>
              <a:t> trial)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="" xmlns:a16="http://schemas.microsoft.com/office/drawing/2014/main" id="{B076890C-4451-B44C-9120-FC43E0EC43DD}"/>
              </a:ext>
            </a:extLst>
          </p:cNvPr>
          <p:cNvSpPr txBox="1"/>
          <p:nvPr/>
        </p:nvSpPr>
        <p:spPr>
          <a:xfrm>
            <a:off x="5724128" y="2718277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PI3K/AKT</a:t>
            </a:r>
          </a:p>
          <a:p>
            <a:pPr algn="ctr"/>
            <a:r>
              <a:rPr lang="it-IT" b="1" dirty="0" err="1"/>
              <a:t>pathway</a:t>
            </a:r>
            <a:r>
              <a:rPr lang="it-IT" b="1" dirty="0"/>
              <a:t> </a:t>
            </a:r>
            <a:r>
              <a:rPr lang="it-IT" b="1" dirty="0" err="1"/>
              <a:t>altered</a:t>
            </a:r>
            <a:endParaRPr lang="it-IT" b="1" dirty="0"/>
          </a:p>
        </p:txBody>
      </p:sp>
      <p:sp>
        <p:nvSpPr>
          <p:cNvPr id="22" name="Freccia destra 21">
            <a:extLst>
              <a:ext uri="{FF2B5EF4-FFF2-40B4-BE49-F238E27FC236}">
                <a16:creationId xmlns="" xmlns:a16="http://schemas.microsoft.com/office/drawing/2014/main" id="{71E1CFDB-3BA4-494F-B95B-1632B822F51A}"/>
              </a:ext>
            </a:extLst>
          </p:cNvPr>
          <p:cNvSpPr/>
          <p:nvPr/>
        </p:nvSpPr>
        <p:spPr>
          <a:xfrm rot="5400000">
            <a:off x="7956376" y="3537370"/>
            <a:ext cx="79208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>
            <a:extLst>
              <a:ext uri="{FF2B5EF4-FFF2-40B4-BE49-F238E27FC236}">
                <a16:creationId xmlns="" xmlns:a16="http://schemas.microsoft.com/office/drawing/2014/main" id="{5E60B6DF-0A11-0445-A723-D3360E22629B}"/>
              </a:ext>
            </a:extLst>
          </p:cNvPr>
          <p:cNvSpPr txBox="1"/>
          <p:nvPr/>
        </p:nvSpPr>
        <p:spPr>
          <a:xfrm>
            <a:off x="7416316" y="4296513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C00000"/>
                </a:solidFill>
              </a:rPr>
              <a:t>Consider</a:t>
            </a:r>
            <a:r>
              <a:rPr lang="it-IT" b="1" dirty="0">
                <a:solidFill>
                  <a:srgbClr val="C00000"/>
                </a:solidFill>
              </a:rPr>
              <a:t> AR </a:t>
            </a:r>
            <a:r>
              <a:rPr lang="it-IT" b="1" dirty="0" err="1">
                <a:solidFill>
                  <a:srgbClr val="C00000"/>
                </a:solidFill>
              </a:rPr>
              <a:t>inhibition</a:t>
            </a:r>
            <a:endParaRPr lang="it-IT" b="1" dirty="0">
              <a:solidFill>
                <a:srgbClr val="C00000"/>
              </a:solidFill>
            </a:endParaRPr>
          </a:p>
          <a:p>
            <a:pPr algn="ctr"/>
            <a:r>
              <a:rPr lang="it-IT" dirty="0"/>
              <a:t>(or </a:t>
            </a:r>
            <a:r>
              <a:rPr lang="it-IT" dirty="0" err="1"/>
              <a:t>clinical</a:t>
            </a:r>
            <a:r>
              <a:rPr lang="it-IT" dirty="0"/>
              <a:t> trial)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="" xmlns:a16="http://schemas.microsoft.com/office/drawing/2014/main" id="{F7C8B6D3-8611-614E-8D86-116ECB920A25}"/>
              </a:ext>
            </a:extLst>
          </p:cNvPr>
          <p:cNvSpPr txBox="1"/>
          <p:nvPr/>
        </p:nvSpPr>
        <p:spPr>
          <a:xfrm>
            <a:off x="7488324" y="2840943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AR+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="" xmlns:a16="http://schemas.microsoft.com/office/drawing/2014/main" id="{9756BAB2-F27D-504D-9A0C-1A0A27F90085}"/>
              </a:ext>
            </a:extLst>
          </p:cNvPr>
          <p:cNvCxnSpPr>
            <a:cxnSpLocks/>
          </p:cNvCxnSpPr>
          <p:nvPr/>
        </p:nvCxnSpPr>
        <p:spPr>
          <a:xfrm>
            <a:off x="7596336" y="3210275"/>
            <a:ext cx="0" cy="28737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="" xmlns:a16="http://schemas.microsoft.com/office/drawing/2014/main" id="{47B7F34A-D423-BC40-B138-0A5A8F148861}"/>
              </a:ext>
            </a:extLst>
          </p:cNvPr>
          <p:cNvSpPr txBox="1"/>
          <p:nvPr/>
        </p:nvSpPr>
        <p:spPr>
          <a:xfrm>
            <a:off x="6641976" y="608400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C00000"/>
                </a:solidFill>
              </a:rPr>
              <a:t>Other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solutions</a:t>
            </a:r>
            <a:r>
              <a:rPr lang="it-IT" b="1" dirty="0">
                <a:solidFill>
                  <a:srgbClr val="C00000"/>
                </a:solidFill>
              </a:rPr>
              <a:t>?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77955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A36E8B3C-2DE7-A949-8598-AEDC98DE7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it-IT" sz="3200" b="1" dirty="0" err="1">
                <a:solidFill>
                  <a:srgbClr val="C00000"/>
                </a:solidFill>
              </a:rPr>
              <a:t>ADCs</a:t>
            </a:r>
            <a:r>
              <a:rPr lang="it-IT" sz="3200" b="1" dirty="0">
                <a:solidFill>
                  <a:srgbClr val="C00000"/>
                </a:solidFill>
              </a:rPr>
              <a:t>: E.g. </a:t>
            </a:r>
            <a:r>
              <a:rPr lang="it-IT" sz="3200" b="1" dirty="0" err="1">
                <a:solidFill>
                  <a:srgbClr val="C00000"/>
                </a:solidFill>
              </a:rPr>
              <a:t>Sacituzumab</a:t>
            </a:r>
            <a:r>
              <a:rPr lang="it-IT" sz="3200" b="1" dirty="0">
                <a:solidFill>
                  <a:srgbClr val="C00000"/>
                </a:solidFill>
              </a:rPr>
              <a:t> </a:t>
            </a:r>
            <a:r>
              <a:rPr lang="it-IT" sz="3200" b="1" dirty="0" err="1">
                <a:solidFill>
                  <a:srgbClr val="C00000"/>
                </a:solidFill>
              </a:rPr>
              <a:t>Govitecan</a:t>
            </a:r>
            <a:r>
              <a:rPr lang="it-IT" sz="3200" b="1" dirty="0">
                <a:solidFill>
                  <a:srgbClr val="C00000"/>
                </a:solidFill>
              </a:rPr>
              <a:t> (IMMU-132)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="" xmlns:a16="http://schemas.microsoft.com/office/drawing/2014/main" id="{408A5538-A84E-044D-95AB-95698F3125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47" t="14951"/>
          <a:stretch/>
        </p:blipFill>
        <p:spPr>
          <a:xfrm>
            <a:off x="35496" y="1700808"/>
            <a:ext cx="9042285" cy="4824536"/>
          </a:xfrm>
        </p:spPr>
      </p:pic>
    </p:spTree>
    <p:extLst>
      <p:ext uri="{BB962C8B-B14F-4D97-AF65-F5344CB8AC3E}">
        <p14:creationId xmlns:p14="http://schemas.microsoft.com/office/powerpoint/2010/main" xmlns="" val="25969375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="" xmlns:a16="http://schemas.microsoft.com/office/drawing/2014/main" id="{1519A14C-1CD2-3740-8C98-D00A8D62F7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805780"/>
            <a:ext cx="8863062" cy="4431531"/>
          </a:xfrm>
        </p:spPr>
      </p:pic>
      <p:sp>
        <p:nvSpPr>
          <p:cNvPr id="6" name="Titolo 1">
            <a:extLst>
              <a:ext uri="{FF2B5EF4-FFF2-40B4-BE49-F238E27FC236}">
                <a16:creationId xmlns="" xmlns:a16="http://schemas.microsoft.com/office/drawing/2014/main" id="{E052F60E-90F0-234D-AE56-590639A89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it-IT" sz="3200" b="1" dirty="0" err="1">
                <a:solidFill>
                  <a:srgbClr val="C00000"/>
                </a:solidFill>
              </a:rPr>
              <a:t>ADCs</a:t>
            </a:r>
            <a:r>
              <a:rPr lang="it-IT" sz="3200" b="1" dirty="0">
                <a:solidFill>
                  <a:srgbClr val="C00000"/>
                </a:solidFill>
              </a:rPr>
              <a:t>: </a:t>
            </a:r>
            <a:r>
              <a:rPr lang="it-IT" sz="3200" b="1" dirty="0" err="1">
                <a:solidFill>
                  <a:srgbClr val="C00000"/>
                </a:solidFill>
              </a:rPr>
              <a:t>Sacituzumab</a:t>
            </a:r>
            <a:r>
              <a:rPr lang="it-IT" sz="3200" b="1" dirty="0">
                <a:solidFill>
                  <a:srgbClr val="C00000"/>
                </a:solidFill>
              </a:rPr>
              <a:t> </a:t>
            </a:r>
            <a:r>
              <a:rPr lang="it-IT" sz="3200" b="1" dirty="0" err="1">
                <a:solidFill>
                  <a:srgbClr val="C00000"/>
                </a:solidFill>
              </a:rPr>
              <a:t>Govitecan</a:t>
            </a:r>
            <a:r>
              <a:rPr lang="it-IT" sz="3200" b="1" dirty="0">
                <a:solidFill>
                  <a:srgbClr val="C00000"/>
                </a:solidFill>
              </a:rPr>
              <a:t> (IMMU-132)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C27FF9D5-A33A-F340-9827-B0F499571312}"/>
              </a:ext>
            </a:extLst>
          </p:cNvPr>
          <p:cNvSpPr/>
          <p:nvPr/>
        </p:nvSpPr>
        <p:spPr>
          <a:xfrm>
            <a:off x="90938" y="5941640"/>
            <a:ext cx="1020146" cy="320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="" xmlns:a16="http://schemas.microsoft.com/office/drawing/2014/main" id="{CB75608A-DBF1-E64C-AB7B-8B45E3B19E8C}"/>
              </a:ext>
            </a:extLst>
          </p:cNvPr>
          <p:cNvSpPr/>
          <p:nvPr/>
        </p:nvSpPr>
        <p:spPr>
          <a:xfrm>
            <a:off x="5580112" y="5921829"/>
            <a:ext cx="3390454" cy="320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87757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="" xmlns:a16="http://schemas.microsoft.com/office/drawing/2014/main" id="{ABC508D0-B343-384A-B597-F4494C3A29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369"/>
          <a:stretch/>
        </p:blipFill>
        <p:spPr>
          <a:xfrm>
            <a:off x="-1" y="1844824"/>
            <a:ext cx="9144001" cy="3722758"/>
          </a:xfrm>
        </p:spPr>
      </p:pic>
      <p:sp>
        <p:nvSpPr>
          <p:cNvPr id="6" name="Titolo 1">
            <a:extLst>
              <a:ext uri="{FF2B5EF4-FFF2-40B4-BE49-F238E27FC236}">
                <a16:creationId xmlns="" xmlns:a16="http://schemas.microsoft.com/office/drawing/2014/main" id="{0E4A6E69-E381-2C41-A5D3-4DB2E79CB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it-IT" sz="3200" b="1" dirty="0" err="1">
                <a:solidFill>
                  <a:srgbClr val="C00000"/>
                </a:solidFill>
              </a:rPr>
              <a:t>Sacituzumab</a:t>
            </a:r>
            <a:r>
              <a:rPr lang="it-IT" sz="3200" b="1" dirty="0">
                <a:solidFill>
                  <a:srgbClr val="C00000"/>
                </a:solidFill>
              </a:rPr>
              <a:t> </a:t>
            </a:r>
            <a:r>
              <a:rPr lang="it-IT" sz="3200" b="1" dirty="0" err="1">
                <a:solidFill>
                  <a:srgbClr val="C00000"/>
                </a:solidFill>
              </a:rPr>
              <a:t>Govitecan</a:t>
            </a:r>
            <a:r>
              <a:rPr lang="it-IT" sz="3200" b="1" dirty="0">
                <a:solidFill>
                  <a:srgbClr val="C00000"/>
                </a:solidFill>
              </a:rPr>
              <a:t>: ASCENT </a:t>
            </a:r>
            <a:r>
              <a:rPr lang="it-IT" sz="3200" b="1" dirty="0" err="1">
                <a:solidFill>
                  <a:srgbClr val="C00000"/>
                </a:solidFill>
              </a:rPr>
              <a:t>Phase</a:t>
            </a:r>
            <a:r>
              <a:rPr lang="it-IT" sz="3200" b="1" dirty="0">
                <a:solidFill>
                  <a:srgbClr val="C00000"/>
                </a:solidFill>
              </a:rPr>
              <a:t> III Trial</a:t>
            </a:r>
          </a:p>
        </p:txBody>
      </p:sp>
    </p:spTree>
    <p:extLst>
      <p:ext uri="{BB962C8B-B14F-4D97-AF65-F5344CB8AC3E}">
        <p14:creationId xmlns:p14="http://schemas.microsoft.com/office/powerpoint/2010/main" xmlns="" val="10981338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="" xmlns:a16="http://schemas.microsoft.com/office/drawing/2014/main" id="{C6C4F585-5569-1A41-B4A4-B11E0515E3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804"/>
          <a:stretch/>
        </p:blipFill>
        <p:spPr>
          <a:xfrm>
            <a:off x="5184" y="1916832"/>
            <a:ext cx="9097912" cy="3600400"/>
          </a:xfrm>
        </p:spPr>
      </p:pic>
      <p:sp>
        <p:nvSpPr>
          <p:cNvPr id="6" name="Titolo 1">
            <a:extLst>
              <a:ext uri="{FF2B5EF4-FFF2-40B4-BE49-F238E27FC236}">
                <a16:creationId xmlns="" xmlns:a16="http://schemas.microsoft.com/office/drawing/2014/main" id="{64111123-25CB-2D43-B205-514BCE382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it-IT" sz="3200" b="1" dirty="0">
                <a:solidFill>
                  <a:srgbClr val="C00000"/>
                </a:solidFill>
              </a:rPr>
              <a:t>TRILACICLIB (G1T28), a </a:t>
            </a:r>
            <a:r>
              <a:rPr lang="it-IT" sz="3200" b="1" dirty="0" err="1">
                <a:solidFill>
                  <a:srgbClr val="C00000"/>
                </a:solidFill>
              </a:rPr>
              <a:t>highly</a:t>
            </a:r>
            <a:r>
              <a:rPr lang="it-IT" sz="3200" b="1" dirty="0">
                <a:solidFill>
                  <a:srgbClr val="C00000"/>
                </a:solidFill>
              </a:rPr>
              <a:t> </a:t>
            </a:r>
            <a:r>
              <a:rPr lang="it-IT" sz="3200" b="1" dirty="0" err="1">
                <a:solidFill>
                  <a:srgbClr val="C00000"/>
                </a:solidFill>
              </a:rPr>
              <a:t>potent</a:t>
            </a:r>
            <a:r>
              <a:rPr lang="it-IT" sz="3200" b="1" dirty="0">
                <a:solidFill>
                  <a:srgbClr val="C00000"/>
                </a:solidFill>
              </a:rPr>
              <a:t>, </a:t>
            </a:r>
            <a:r>
              <a:rPr lang="it-IT" sz="3200" b="1" dirty="0" err="1">
                <a:solidFill>
                  <a:srgbClr val="C00000"/>
                </a:solidFill>
              </a:rPr>
              <a:t>transient</a:t>
            </a:r>
            <a:r>
              <a:rPr lang="it-IT" sz="3200" b="1" dirty="0">
                <a:solidFill>
                  <a:srgbClr val="C00000"/>
                </a:solidFill>
              </a:rPr>
              <a:t> CDK4/6 </a:t>
            </a:r>
            <a:r>
              <a:rPr lang="it-IT" sz="3200" b="1" dirty="0" err="1">
                <a:solidFill>
                  <a:srgbClr val="C00000"/>
                </a:solidFill>
              </a:rPr>
              <a:t>inhibitor</a:t>
            </a:r>
            <a:endParaRPr lang="it-IT" sz="3200" b="1" dirty="0">
              <a:solidFill>
                <a:srgbClr val="C00000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10CCDD55-B8C6-274A-98FE-4C5F7684C9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640" y="6165304"/>
            <a:ext cx="7124891" cy="35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6730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="" xmlns:a16="http://schemas.microsoft.com/office/drawing/2014/main" id="{971D13E7-FE71-6E45-9BC3-76EA5C3B14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9036496" cy="626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98256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="" xmlns:a16="http://schemas.microsoft.com/office/drawing/2014/main" id="{0417CA39-607C-5449-AA84-5ADD69097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397" b="-363"/>
          <a:stretch/>
        </p:blipFill>
        <p:spPr>
          <a:xfrm>
            <a:off x="2" y="1700808"/>
            <a:ext cx="4651514" cy="1872208"/>
          </a:xfrm>
        </p:spPr>
      </p:pic>
      <p:sp>
        <p:nvSpPr>
          <p:cNvPr id="4" name="Titolo 1">
            <a:extLst>
              <a:ext uri="{FF2B5EF4-FFF2-40B4-BE49-F238E27FC236}">
                <a16:creationId xmlns="" xmlns:a16="http://schemas.microsoft.com/office/drawing/2014/main" id="{EEC9A60B-EF85-A442-B42E-6A68FD080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it-IT" sz="2800" b="1" dirty="0">
                <a:solidFill>
                  <a:srgbClr val="C00000"/>
                </a:solidFill>
              </a:rPr>
              <a:t>TRILACICLIB + </a:t>
            </a:r>
            <a:r>
              <a:rPr lang="it-IT" sz="2800" b="1" dirty="0" err="1">
                <a:solidFill>
                  <a:srgbClr val="C00000"/>
                </a:solidFill>
              </a:rPr>
              <a:t>GCb</a:t>
            </a:r>
            <a:r>
              <a:rPr lang="it-IT" sz="2800" b="1" dirty="0">
                <a:solidFill>
                  <a:srgbClr val="C00000"/>
                </a:solidFill>
              </a:rPr>
              <a:t> in </a:t>
            </a:r>
            <a:r>
              <a:rPr lang="it-IT" sz="2800" b="1" dirty="0" err="1">
                <a:solidFill>
                  <a:srgbClr val="C00000"/>
                </a:solidFill>
              </a:rPr>
              <a:t>pts</a:t>
            </a:r>
            <a:r>
              <a:rPr lang="it-IT" sz="2800" b="1" dirty="0">
                <a:solidFill>
                  <a:srgbClr val="C00000"/>
                </a:solidFill>
              </a:rPr>
              <a:t> with </a:t>
            </a:r>
            <a:r>
              <a:rPr lang="it-IT" sz="2800" b="1" dirty="0" err="1">
                <a:solidFill>
                  <a:srgbClr val="C00000"/>
                </a:solidFill>
              </a:rPr>
              <a:t>mTNBC</a:t>
            </a:r>
            <a:r>
              <a:rPr lang="it-IT" sz="2800" b="1" dirty="0">
                <a:solidFill>
                  <a:srgbClr val="C00000"/>
                </a:solidFill>
              </a:rPr>
              <a:t>, </a:t>
            </a:r>
            <a:r>
              <a:rPr lang="it-IT" sz="2800" b="1" dirty="0" err="1">
                <a:solidFill>
                  <a:srgbClr val="C00000"/>
                </a:solidFill>
              </a:rPr>
              <a:t>randomized</a:t>
            </a:r>
            <a:r>
              <a:rPr lang="it-IT" sz="2800" b="1" dirty="0">
                <a:solidFill>
                  <a:srgbClr val="C00000"/>
                </a:solidFill>
              </a:rPr>
              <a:t> </a:t>
            </a:r>
            <a:r>
              <a:rPr lang="it-IT" sz="2800" b="1" dirty="0" err="1">
                <a:solidFill>
                  <a:srgbClr val="C00000"/>
                </a:solidFill>
              </a:rPr>
              <a:t>phase</a:t>
            </a:r>
            <a:r>
              <a:rPr lang="it-IT" sz="2800" b="1" dirty="0">
                <a:solidFill>
                  <a:srgbClr val="C00000"/>
                </a:solidFill>
              </a:rPr>
              <a:t> II </a:t>
            </a:r>
            <a:r>
              <a:rPr lang="it-IT" sz="2800" b="1" dirty="0" err="1">
                <a:solidFill>
                  <a:srgbClr val="C00000"/>
                </a:solidFill>
              </a:rPr>
              <a:t>study</a:t>
            </a:r>
            <a:r>
              <a:rPr lang="it-IT" sz="2800" b="1" dirty="0">
                <a:solidFill>
                  <a:srgbClr val="C00000"/>
                </a:solidFill>
              </a:rPr>
              <a:t> (G1T28-04; NCT02978716)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5DA0BB74-760E-9844-902C-8ADF62C0C6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1"/>
          <a:stretch/>
        </p:blipFill>
        <p:spPr>
          <a:xfrm>
            <a:off x="27988" y="4149080"/>
            <a:ext cx="4544012" cy="2330858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="" xmlns:a16="http://schemas.microsoft.com/office/drawing/2014/main" id="{F8DB4E91-0773-AA4B-A8E6-0CC40906398D}"/>
              </a:ext>
            </a:extLst>
          </p:cNvPr>
          <p:cNvSpPr/>
          <p:nvPr/>
        </p:nvSpPr>
        <p:spPr>
          <a:xfrm>
            <a:off x="755576" y="3501008"/>
            <a:ext cx="424847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="" xmlns:a16="http://schemas.microsoft.com/office/drawing/2014/main" id="{8E7B21DF-B42C-9247-9CB1-28EC8B9B32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7704" y="1588570"/>
            <a:ext cx="4426296" cy="218749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="" xmlns:a16="http://schemas.microsoft.com/office/drawing/2014/main" id="{4376CFF7-E47A-404F-899B-43DB0EC8D7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3908" y="4124324"/>
            <a:ext cx="4499992" cy="240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661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D808018C-A372-444F-8B9D-B7D2047E8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785577"/>
            <a:ext cx="8229600" cy="1143000"/>
          </a:xfrm>
        </p:spPr>
        <p:txBody>
          <a:bodyPr/>
          <a:lstStyle/>
          <a:p>
            <a:pPr algn="l"/>
            <a:r>
              <a:rPr lang="it-IT" b="1" dirty="0">
                <a:solidFill>
                  <a:srgbClr val="C00000"/>
                </a:solidFill>
              </a:rPr>
              <a:t>Open </a:t>
            </a:r>
            <a:r>
              <a:rPr lang="it-IT" b="1" dirty="0" err="1">
                <a:solidFill>
                  <a:srgbClr val="C00000"/>
                </a:solidFill>
              </a:rPr>
              <a:t>questions</a:t>
            </a:r>
            <a:endParaRPr lang="it-IT" b="1" dirty="0">
              <a:solidFill>
                <a:srgbClr val="C00000"/>
              </a:solidFill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="" xmlns:a16="http://schemas.microsoft.com/office/drawing/2014/main" id="{E88FDED8-2275-C740-A0FD-0EDE7DBB5E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75" b="67392"/>
          <a:stretch/>
        </p:blipFill>
        <p:spPr>
          <a:xfrm>
            <a:off x="251520" y="2708920"/>
            <a:ext cx="8229600" cy="648072"/>
          </a:xfrm>
        </p:spPr>
      </p:pic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01776D0E-70CA-8048-BD17-DDD662658C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2972"/>
          <a:stretch/>
        </p:blipFill>
        <p:spPr>
          <a:xfrm>
            <a:off x="4229708" y="260648"/>
            <a:ext cx="4914292" cy="2192858"/>
          </a:xfrm>
          <a:prstGeom prst="rect">
            <a:avLst/>
          </a:prstGeom>
        </p:spPr>
      </p:pic>
      <p:pic>
        <p:nvPicPr>
          <p:cNvPr id="7" name="Segnaposto contenuto 4">
            <a:extLst>
              <a:ext uri="{FF2B5EF4-FFF2-40B4-BE49-F238E27FC236}">
                <a16:creationId xmlns="" xmlns:a16="http://schemas.microsoft.com/office/drawing/2014/main" id="{6B5815E4-17A9-D54E-AE9D-F1A1E044E3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438"/>
          <a:stretch/>
        </p:blipFill>
        <p:spPr>
          <a:xfrm>
            <a:off x="248004" y="3378088"/>
            <a:ext cx="8229600" cy="185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49437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98EBBDA1-EE32-3847-B5A1-77A20A5CDC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000"/>
          <a:stretch/>
        </p:blipFill>
        <p:spPr bwMode="auto">
          <a:xfrm>
            <a:off x="106916" y="239485"/>
            <a:ext cx="8928992" cy="5844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FFC7EDCE-5F14-BD44-8BE8-7297DEA3AB60}"/>
              </a:ext>
            </a:extLst>
          </p:cNvPr>
          <p:cNvSpPr txBox="1"/>
          <p:nvPr/>
        </p:nvSpPr>
        <p:spPr>
          <a:xfrm>
            <a:off x="0" y="6105490"/>
            <a:ext cx="9144000" cy="70788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4000" dirty="0" err="1"/>
              <a:t>About</a:t>
            </a:r>
            <a:r>
              <a:rPr lang="it-IT" sz="4000" dirty="0"/>
              <a:t> 40% of TNBC </a:t>
            </a:r>
            <a:r>
              <a:rPr lang="it-IT" sz="4000" dirty="0" err="1"/>
              <a:t>have</a:t>
            </a:r>
            <a:r>
              <a:rPr lang="it-IT" sz="4000" dirty="0"/>
              <a:t> PD-L1+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="" xmlns:a16="http://schemas.microsoft.com/office/drawing/2014/main" id="{607AECDC-B1AA-7441-96D5-9310878DF547}"/>
              </a:ext>
            </a:extLst>
          </p:cNvPr>
          <p:cNvSpPr txBox="1"/>
          <p:nvPr/>
        </p:nvSpPr>
        <p:spPr>
          <a:xfrm>
            <a:off x="1421517" y="1523615"/>
            <a:ext cx="6299791" cy="2585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5400" b="1" dirty="0"/>
              <a:t>Quando smetteremo di chiamarlo triplo negativo?</a:t>
            </a:r>
          </a:p>
        </p:txBody>
      </p:sp>
    </p:spTree>
    <p:extLst>
      <p:ext uri="{BB962C8B-B14F-4D97-AF65-F5344CB8AC3E}">
        <p14:creationId xmlns:p14="http://schemas.microsoft.com/office/powerpoint/2010/main" xmlns="" val="69212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Immagine 1">
            <a:extLst>
              <a:ext uri="{FF2B5EF4-FFF2-40B4-BE49-F238E27FC236}">
                <a16:creationId xmlns="" xmlns:a16="http://schemas.microsoft.com/office/drawing/2014/main" id="{79F28D8C-2F82-E044-AF08-2FCA8893E4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1637"/>
            <a:ext cx="7389440" cy="3786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1" name="Segnaposto contenuto 6">
            <a:extLst>
              <a:ext uri="{FF2B5EF4-FFF2-40B4-BE49-F238E27FC236}">
                <a16:creationId xmlns="" xmlns:a16="http://schemas.microsoft.com/office/drawing/2014/main" id="{25992FB8-4EDD-B044-9143-2EC83A8B9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4488" y="2247603"/>
            <a:ext cx="5915025" cy="2895005"/>
          </a:xfrm>
        </p:spPr>
        <p:txBody>
          <a:bodyPr>
            <a:normAutofit fontScale="70000" lnSpcReduction="20000"/>
          </a:bodyPr>
          <a:lstStyle/>
          <a:p>
            <a:pPr marL="0" indent="0" algn="r">
              <a:buNone/>
            </a:pPr>
            <a:endParaRPr lang="it-IT" altLang="it-IT"/>
          </a:p>
          <a:p>
            <a:pPr marL="0" indent="0" algn="r">
              <a:buNone/>
            </a:pPr>
            <a:endParaRPr lang="it-IT" altLang="it-IT"/>
          </a:p>
          <a:p>
            <a:pPr marL="0" indent="0" algn="r">
              <a:buNone/>
            </a:pPr>
            <a:endParaRPr lang="it-IT" altLang="it-IT"/>
          </a:p>
          <a:p>
            <a:pPr marL="0" indent="0" algn="r">
              <a:buNone/>
            </a:pPr>
            <a:endParaRPr lang="it-IT" altLang="it-IT"/>
          </a:p>
          <a:p>
            <a:pPr marL="0" indent="0" algn="r">
              <a:buNone/>
            </a:pPr>
            <a:endParaRPr lang="it-IT" altLang="it-IT"/>
          </a:p>
          <a:p>
            <a:pPr marL="0" indent="0" algn="r">
              <a:buNone/>
            </a:pPr>
            <a:endParaRPr lang="it-IT" altLang="it-IT"/>
          </a:p>
          <a:p>
            <a:pPr marL="0" indent="0" algn="r">
              <a:buNone/>
            </a:pPr>
            <a:endParaRPr lang="it-IT" altLang="it-IT"/>
          </a:p>
          <a:p>
            <a:pPr marL="0" indent="0" algn="r">
              <a:buNone/>
            </a:pPr>
            <a:r>
              <a:rPr lang="it-IT" altLang="it-IT" i="1"/>
              <a:t>laura.pizzuti@ifo.gov.it</a:t>
            </a:r>
          </a:p>
        </p:txBody>
      </p:sp>
    </p:spTree>
    <p:extLst>
      <p:ext uri="{BB962C8B-B14F-4D97-AF65-F5344CB8AC3E}">
        <p14:creationId xmlns:p14="http://schemas.microsoft.com/office/powerpoint/2010/main" xmlns="" val="2783640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C606298A-3053-674A-8602-11C7AA31645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8600"/>
            <a:ext cx="9144000" cy="1177636"/>
          </a:xfrm>
          <a:prstGeom prst="rect">
            <a:avLst/>
          </a:prstGeom>
        </p:spPr>
      </p:pic>
      <p:pic>
        <p:nvPicPr>
          <p:cNvPr id="4" name="Segnaposto contenuto 3">
            <a:extLst>
              <a:ext uri="{FF2B5EF4-FFF2-40B4-BE49-F238E27FC236}">
                <a16:creationId xmlns="" xmlns:a16="http://schemas.microsoft.com/office/drawing/2014/main" id="{BD57F7DB-E6AF-0C42-AE68-6A0A99A862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5060" y="3565098"/>
            <a:ext cx="8833919" cy="268330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7A4C9D2C-2DCF-464C-9858-C46C15CFE1E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5059" y="2057400"/>
            <a:ext cx="8866789" cy="12954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="" xmlns:a16="http://schemas.microsoft.com/office/drawing/2014/main" id="{7D488641-9864-1D42-B19A-FDC371DAC74D}"/>
              </a:ext>
            </a:extLst>
          </p:cNvPr>
          <p:cNvSpPr txBox="1"/>
          <p:nvPr/>
        </p:nvSpPr>
        <p:spPr>
          <a:xfrm>
            <a:off x="6477000" y="6474023"/>
            <a:ext cx="2501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Cardoso </a:t>
            </a:r>
            <a:r>
              <a:rPr lang="it-IT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it-IT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</a:t>
            </a:r>
            <a:r>
              <a:rPr lang="it-IT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</a:t>
            </a:r>
            <a:r>
              <a:rPr lang="it-IT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Oncol</a:t>
            </a:r>
            <a:r>
              <a:rPr lang="it-IT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2017 </a:t>
            </a:r>
          </a:p>
        </p:txBody>
      </p:sp>
      <p:cxnSp>
        <p:nvCxnSpPr>
          <p:cNvPr id="9" name="Connettore 1 8">
            <a:extLst>
              <a:ext uri="{FF2B5EF4-FFF2-40B4-BE49-F238E27FC236}">
                <a16:creationId xmlns="" xmlns:a16="http://schemas.microsoft.com/office/drawing/2014/main" id="{1E484552-E3FB-8244-ABC8-BC2DEC2222A1}"/>
              </a:ext>
            </a:extLst>
          </p:cNvPr>
          <p:cNvCxnSpPr>
            <a:cxnSpLocks/>
          </p:cNvCxnSpPr>
          <p:nvPr/>
        </p:nvCxnSpPr>
        <p:spPr bwMode="auto">
          <a:xfrm>
            <a:off x="3352800" y="2286000"/>
            <a:ext cx="2438400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Connettore 1 10">
            <a:extLst>
              <a:ext uri="{FF2B5EF4-FFF2-40B4-BE49-F238E27FC236}">
                <a16:creationId xmlns="" xmlns:a16="http://schemas.microsoft.com/office/drawing/2014/main" id="{A8F795C6-23CC-5C48-857A-530268D66CE3}"/>
              </a:ext>
            </a:extLst>
          </p:cNvPr>
          <p:cNvCxnSpPr>
            <a:cxnSpLocks/>
          </p:cNvCxnSpPr>
          <p:nvPr/>
        </p:nvCxnSpPr>
        <p:spPr bwMode="auto">
          <a:xfrm>
            <a:off x="1981200" y="3733800"/>
            <a:ext cx="1828800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xmlns="" val="129703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7">
            <a:extLst>
              <a:ext uri="{FF2B5EF4-FFF2-40B4-BE49-F238E27FC236}">
                <a16:creationId xmlns="" xmlns:a16="http://schemas.microsoft.com/office/drawing/2014/main" id="{6386C29F-47EA-DB4D-81EE-4A5601157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897" y="596"/>
            <a:ext cx="8982104" cy="1325333"/>
          </a:xfrm>
        </p:spPr>
        <p:txBody>
          <a:bodyPr/>
          <a:lstStyle/>
          <a:p>
            <a:pPr algn="l">
              <a:defRPr/>
            </a:pPr>
            <a:r>
              <a:rPr lang="en-US" sz="3599" b="1" dirty="0">
                <a:solidFill>
                  <a:srgbClr val="C00000"/>
                </a:solidFill>
                <a:latin typeface="+mn-lt"/>
              </a:rPr>
              <a:t>Current Treatment Options for Met TNBC</a:t>
            </a:r>
          </a:p>
        </p:txBody>
      </p:sp>
      <p:sp>
        <p:nvSpPr>
          <p:cNvPr id="9219" name="Content Placeholder 10">
            <a:extLst>
              <a:ext uri="{FF2B5EF4-FFF2-40B4-BE49-F238E27FC236}">
                <a16:creationId xmlns="" xmlns:a16="http://schemas.microsoft.com/office/drawing/2014/main" id="{B311322C-435F-194B-8BE3-8E2E97C9D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541" y="1325928"/>
            <a:ext cx="7886919" cy="4350582"/>
          </a:xfrm>
        </p:spPr>
        <p:txBody>
          <a:bodyPr>
            <a:normAutofit fontScale="92500" lnSpcReduction="20000"/>
          </a:bodyPr>
          <a:lstStyle/>
          <a:p>
            <a:r>
              <a:rPr lang="en-US" altLang="it-IT" b="1"/>
              <a:t>Sequential single-agent chemotherapy </a:t>
            </a:r>
            <a:r>
              <a:rPr lang="en-US" altLang="it-IT" sz="2400"/>
              <a:t>is the preferred approach for most pts with metastatic TNBC</a:t>
            </a:r>
          </a:p>
          <a:p>
            <a:pPr lvl="1"/>
            <a:r>
              <a:rPr lang="en-US" altLang="it-IT" sz="2200" b="1" i="1"/>
              <a:t>Combination chemotherapy </a:t>
            </a:r>
            <a:r>
              <a:rPr lang="en-US" altLang="it-IT" sz="2200"/>
              <a:t>can be used for pts requiring more rapid response but does not improve OS</a:t>
            </a:r>
          </a:p>
          <a:p>
            <a:pPr lvl="1"/>
            <a:endParaRPr lang="en-US" altLang="it-IT"/>
          </a:p>
          <a:p>
            <a:pPr lvl="1"/>
            <a:endParaRPr lang="en-US" altLang="it-IT"/>
          </a:p>
          <a:p>
            <a:pPr lvl="1"/>
            <a:endParaRPr lang="en-US" altLang="it-IT"/>
          </a:p>
          <a:p>
            <a:pPr lvl="1"/>
            <a:endParaRPr lang="en-US" altLang="it-IT"/>
          </a:p>
          <a:p>
            <a:pPr>
              <a:spcBef>
                <a:spcPct val="0"/>
              </a:spcBef>
            </a:pPr>
            <a:endParaRPr lang="en-US" altLang="it-IT" sz="2400"/>
          </a:p>
          <a:p>
            <a:pPr>
              <a:spcBef>
                <a:spcPct val="0"/>
              </a:spcBef>
            </a:pPr>
            <a:endParaRPr lang="en-US" altLang="it-IT" sz="2400"/>
          </a:p>
          <a:p>
            <a:pPr>
              <a:spcBef>
                <a:spcPct val="0"/>
              </a:spcBef>
            </a:pPr>
            <a:r>
              <a:rPr lang="en-US" altLang="it-IT" sz="2400"/>
              <a:t>Pts should generally remain on a regimen until best response, disease progression, or significant toxicity</a:t>
            </a:r>
          </a:p>
        </p:txBody>
      </p:sp>
      <p:graphicFrame>
        <p:nvGraphicFramePr>
          <p:cNvPr id="12" name="Content Placeholder 9">
            <a:extLst>
              <a:ext uri="{FF2B5EF4-FFF2-40B4-BE49-F238E27FC236}">
                <a16:creationId xmlns="" xmlns:a16="http://schemas.microsoft.com/office/drawing/2014/main" id="{7326E29E-1DB4-0B4E-9939-51F5D0445906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28541" y="2629039"/>
          <a:ext cx="8158163" cy="2317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 Box 15">
            <a:extLst>
              <a:ext uri="{FF2B5EF4-FFF2-40B4-BE49-F238E27FC236}">
                <a16:creationId xmlns="" xmlns:a16="http://schemas.microsoft.com/office/drawing/2014/main" id="{F4C09B48-7B3B-A547-A50C-65B62F82E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22" y="6203469"/>
            <a:ext cx="5890190" cy="461883"/>
          </a:xfrm>
          <a:prstGeom prst="rect">
            <a:avLst/>
          </a:prstGeom>
          <a:noFill/>
          <a:ln>
            <a:noFill/>
          </a:ln>
          <a:extLst/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217">
              <a:defRPr/>
            </a:pPr>
            <a:r>
              <a:rPr lang="en-US" altLang="en-US" sz="1200" b="0" i="1" spc="-10" dirty="0">
                <a:solidFill>
                  <a:prstClr val="black"/>
                </a:solidFill>
              </a:rPr>
              <a:t>Zeichner SB, et al. Breast Cancer (Auckl). 2016;10:25-36. </a:t>
            </a:r>
          </a:p>
          <a:p>
            <a:pPr defTabSz="914217">
              <a:defRPr/>
            </a:pPr>
            <a:r>
              <a:rPr lang="en-US" altLang="en-US" sz="1200" b="0" i="1" spc="-10" dirty="0">
                <a:solidFill>
                  <a:prstClr val="black"/>
                </a:solidFill>
              </a:rPr>
              <a:t>Wahba HA, et al. Cancer Biol Med. 2015;12:106-116.</a:t>
            </a:r>
            <a:endParaRPr lang="en-US" altLang="en-US" sz="1200" b="0" i="1" dirty="0">
              <a:solidFill>
                <a:prstClr val="black"/>
              </a:solidFill>
            </a:endParaRPr>
          </a:p>
        </p:txBody>
      </p:sp>
      <p:cxnSp>
        <p:nvCxnSpPr>
          <p:cNvPr id="7" name="Connettore 1 6">
            <a:extLst>
              <a:ext uri="{FF2B5EF4-FFF2-40B4-BE49-F238E27FC236}">
                <a16:creationId xmlns="" xmlns:a16="http://schemas.microsoft.com/office/drawing/2014/main" id="{27A5D3FE-BE18-F143-9D8E-C6291CB61EC9}"/>
              </a:ext>
            </a:extLst>
          </p:cNvPr>
          <p:cNvCxnSpPr/>
          <p:nvPr/>
        </p:nvCxnSpPr>
        <p:spPr>
          <a:xfrm flipV="1">
            <a:off x="2533210" y="3562327"/>
            <a:ext cx="742821" cy="1428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>
            <a:extLst>
              <a:ext uri="{FF2B5EF4-FFF2-40B4-BE49-F238E27FC236}">
                <a16:creationId xmlns="" xmlns:a16="http://schemas.microsoft.com/office/drawing/2014/main" id="{BC03A8C5-C89B-EA4F-BD9E-47921CCAC79B}"/>
              </a:ext>
            </a:extLst>
          </p:cNvPr>
          <p:cNvCxnSpPr/>
          <p:nvPr/>
        </p:nvCxnSpPr>
        <p:spPr>
          <a:xfrm flipV="1">
            <a:off x="2533210" y="4324195"/>
            <a:ext cx="609494" cy="1428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26626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679AC042-1857-434C-9D06-B0A71C9745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2972"/>
          <a:stretch/>
        </p:blipFill>
        <p:spPr>
          <a:xfrm>
            <a:off x="1529916" y="-5961"/>
            <a:ext cx="6084168" cy="2714881"/>
          </a:xfrm>
          <a:prstGeom prst="rect">
            <a:avLst/>
          </a:prstGeom>
        </p:spPr>
      </p:pic>
      <p:sp>
        <p:nvSpPr>
          <p:cNvPr id="5" name="Freccia destra 4">
            <a:extLst>
              <a:ext uri="{FF2B5EF4-FFF2-40B4-BE49-F238E27FC236}">
                <a16:creationId xmlns="" xmlns:a16="http://schemas.microsoft.com/office/drawing/2014/main" id="{262919EC-E520-E842-A88A-2310C9E25B69}"/>
              </a:ext>
            </a:extLst>
          </p:cNvPr>
          <p:cNvSpPr/>
          <p:nvPr/>
        </p:nvSpPr>
        <p:spPr>
          <a:xfrm rot="5400000">
            <a:off x="1133872" y="3538753"/>
            <a:ext cx="79208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="" xmlns:a16="http://schemas.microsoft.com/office/drawing/2014/main" id="{DA1280F5-5212-EE4D-BC1E-7C94DE4C392E}"/>
              </a:ext>
            </a:extLst>
          </p:cNvPr>
          <p:cNvSpPr txBox="1"/>
          <p:nvPr/>
        </p:nvSpPr>
        <p:spPr>
          <a:xfrm>
            <a:off x="629816" y="4291062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PDL1 </a:t>
            </a:r>
            <a:r>
              <a:rPr lang="it-IT" b="1" dirty="0" err="1">
                <a:solidFill>
                  <a:srgbClr val="C00000"/>
                </a:solidFill>
              </a:rPr>
              <a:t>inhibition</a:t>
            </a:r>
            <a:r>
              <a:rPr lang="it-IT" b="1" dirty="0">
                <a:solidFill>
                  <a:srgbClr val="C00000"/>
                </a:solidFill>
              </a:rPr>
              <a:t> + </a:t>
            </a:r>
            <a:r>
              <a:rPr lang="it-IT" b="1" dirty="0" err="1">
                <a:solidFill>
                  <a:srgbClr val="C00000"/>
                </a:solidFill>
              </a:rPr>
              <a:t>chemo</a:t>
            </a:r>
            <a:endParaRPr lang="it-IT" b="1" dirty="0">
              <a:solidFill>
                <a:srgbClr val="C00000"/>
              </a:solidFill>
            </a:endParaRPr>
          </a:p>
          <a:p>
            <a:pPr algn="ctr"/>
            <a:r>
              <a:rPr lang="it-IT" dirty="0" err="1"/>
              <a:t>NabPacli</a:t>
            </a:r>
            <a:r>
              <a:rPr lang="it-IT" dirty="0"/>
              <a:t> + </a:t>
            </a:r>
            <a:r>
              <a:rPr lang="it-IT" dirty="0" err="1"/>
              <a:t>Atezo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7EBF3A73-28B2-E44A-8C33-BC3EA9899E9F}"/>
              </a:ext>
            </a:extLst>
          </p:cNvPr>
          <p:cNvSpPr txBox="1"/>
          <p:nvPr/>
        </p:nvSpPr>
        <p:spPr>
          <a:xfrm>
            <a:off x="761492" y="284916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PDL1 +</a:t>
            </a:r>
          </a:p>
        </p:txBody>
      </p:sp>
    </p:spTree>
    <p:extLst>
      <p:ext uri="{BB962C8B-B14F-4D97-AF65-F5344CB8AC3E}">
        <p14:creationId xmlns:p14="http://schemas.microsoft.com/office/powerpoint/2010/main" xmlns="" val="76234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807DF647-5FD0-5D4B-B3F7-B71510F03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it-IT" sz="3600" b="1" dirty="0">
                <a:solidFill>
                  <a:srgbClr val="C00000"/>
                </a:solidFill>
              </a:rPr>
              <a:t>PD1/PDL1 </a:t>
            </a:r>
            <a:r>
              <a:rPr lang="it-IT" sz="3600" b="1" dirty="0" err="1">
                <a:solidFill>
                  <a:srgbClr val="C00000"/>
                </a:solidFill>
              </a:rPr>
              <a:t>inhibitors</a:t>
            </a:r>
            <a:r>
              <a:rPr lang="it-IT" sz="3600" b="1" dirty="0">
                <a:solidFill>
                  <a:srgbClr val="C00000"/>
                </a:solidFill>
              </a:rPr>
              <a:t> </a:t>
            </a:r>
            <a:r>
              <a:rPr lang="it-IT" sz="3600" b="1" dirty="0" err="1">
                <a:solidFill>
                  <a:srgbClr val="C00000"/>
                </a:solidFill>
              </a:rPr>
              <a:t>as</a:t>
            </a:r>
            <a:r>
              <a:rPr lang="it-IT" sz="3600" b="1" dirty="0">
                <a:solidFill>
                  <a:srgbClr val="C00000"/>
                </a:solidFill>
              </a:rPr>
              <a:t> single agent </a:t>
            </a:r>
            <a:r>
              <a:rPr lang="it-IT" sz="3600" b="1" dirty="0" err="1">
                <a:solidFill>
                  <a:srgbClr val="C00000"/>
                </a:solidFill>
              </a:rPr>
              <a:t>therapy</a:t>
            </a:r>
            <a:r>
              <a:rPr lang="it-IT" sz="3600" b="1" dirty="0">
                <a:solidFill>
                  <a:srgbClr val="C00000"/>
                </a:solidFill>
              </a:rPr>
              <a:t>, TNBC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="" xmlns:a16="http://schemas.microsoft.com/office/drawing/2014/main" id="{E6FA516C-C71F-FA48-B516-C486DB2907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360"/>
          <a:stretch/>
        </p:blipFill>
        <p:spPr>
          <a:xfrm>
            <a:off x="0" y="1628800"/>
            <a:ext cx="9078032" cy="4530285"/>
          </a:xfrm>
        </p:spPr>
      </p:pic>
      <p:sp>
        <p:nvSpPr>
          <p:cNvPr id="6" name="Rettangolo 5">
            <a:extLst>
              <a:ext uri="{FF2B5EF4-FFF2-40B4-BE49-F238E27FC236}">
                <a16:creationId xmlns="" xmlns:a16="http://schemas.microsoft.com/office/drawing/2014/main" id="{E6FE160E-ED94-4841-BBE5-4B9DA3EA88A7}"/>
              </a:ext>
            </a:extLst>
          </p:cNvPr>
          <p:cNvSpPr/>
          <p:nvPr/>
        </p:nvSpPr>
        <p:spPr>
          <a:xfrm>
            <a:off x="-13050" y="5805264"/>
            <a:ext cx="1201782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5EC882AC-5C5A-AF44-96B2-B8C28FF73F94}"/>
              </a:ext>
            </a:extLst>
          </p:cNvPr>
          <p:cNvSpPr/>
          <p:nvPr/>
        </p:nvSpPr>
        <p:spPr>
          <a:xfrm>
            <a:off x="5868144" y="5982175"/>
            <a:ext cx="327585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691706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263FBACB-79F4-1744-9117-7B5E3B350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it-IT" sz="4800" b="1" dirty="0">
                <a:solidFill>
                  <a:srgbClr val="C00000"/>
                </a:solidFill>
              </a:rPr>
              <a:t>Impassion130 trial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="" xmlns:a16="http://schemas.microsoft.com/office/drawing/2014/main" id="{57DE9B0D-E06F-534B-9204-D20300E36B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174"/>
          <a:stretch/>
        </p:blipFill>
        <p:spPr>
          <a:xfrm>
            <a:off x="120787" y="2204864"/>
            <a:ext cx="8902426" cy="3811060"/>
          </a:xfrm>
        </p:spPr>
      </p:pic>
    </p:spTree>
    <p:extLst>
      <p:ext uri="{BB962C8B-B14F-4D97-AF65-F5344CB8AC3E}">
        <p14:creationId xmlns:p14="http://schemas.microsoft.com/office/powerpoint/2010/main" xmlns="" val="917556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="" xmlns:a16="http://schemas.microsoft.com/office/drawing/2014/main" id="{1276A631-EFE3-374E-93F6-9B55B287B8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6" t="16231" r="2750"/>
          <a:stretch/>
        </p:blipFill>
        <p:spPr>
          <a:xfrm>
            <a:off x="133560" y="2060848"/>
            <a:ext cx="8876880" cy="4248472"/>
          </a:xfrm>
        </p:spPr>
      </p:pic>
      <p:sp>
        <p:nvSpPr>
          <p:cNvPr id="6" name="Titolo 1">
            <a:extLst>
              <a:ext uri="{FF2B5EF4-FFF2-40B4-BE49-F238E27FC236}">
                <a16:creationId xmlns="" xmlns:a16="http://schemas.microsoft.com/office/drawing/2014/main" id="{48DA0A97-F6EB-A641-B903-F0CD2E3B1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b="1" dirty="0">
                <a:solidFill>
                  <a:srgbClr val="C00000"/>
                </a:solidFill>
              </a:rPr>
              <a:t>Impassion130: </a:t>
            </a:r>
            <a:r>
              <a:rPr lang="it-IT" b="1" dirty="0" err="1">
                <a:solidFill>
                  <a:srgbClr val="C00000"/>
                </a:solidFill>
              </a:rPr>
              <a:t>primary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results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C5473E2B-8EC0-1F49-A14A-A7C353614387}"/>
              </a:ext>
            </a:extLst>
          </p:cNvPr>
          <p:cNvSpPr/>
          <p:nvPr/>
        </p:nvSpPr>
        <p:spPr>
          <a:xfrm>
            <a:off x="-13050" y="5805264"/>
            <a:ext cx="1056658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="" xmlns:a16="http://schemas.microsoft.com/office/drawing/2014/main" id="{770F4F3B-FA84-E149-A75B-9BBF80DA7209}"/>
              </a:ext>
            </a:extLst>
          </p:cNvPr>
          <p:cNvSpPr/>
          <p:nvPr/>
        </p:nvSpPr>
        <p:spPr>
          <a:xfrm>
            <a:off x="5724128" y="6045325"/>
            <a:ext cx="3286312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746463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1380</TotalTime>
  <Words>566</Words>
  <Application>Microsoft Office PowerPoint</Application>
  <PresentationFormat>Presentazione su schermo (4:3)</PresentationFormat>
  <Paragraphs>146</Paragraphs>
  <Slides>33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4" baseType="lpstr">
      <vt:lpstr>Tema di Office</vt:lpstr>
      <vt:lpstr>Diapositiva 1</vt:lpstr>
      <vt:lpstr>Metastatic TNBC: still a very poor outcome</vt:lpstr>
      <vt:lpstr>Diapositiva 3</vt:lpstr>
      <vt:lpstr>Diapositiva 4</vt:lpstr>
      <vt:lpstr>Current Treatment Options for Met TNBC</vt:lpstr>
      <vt:lpstr>Diapositiva 6</vt:lpstr>
      <vt:lpstr>PD1/PDL1 inhibitors as single agent therapy, TNBC</vt:lpstr>
      <vt:lpstr>Impassion130 trial</vt:lpstr>
      <vt:lpstr>Impassion130: primary results</vt:lpstr>
      <vt:lpstr>Impassion130 update: OS in PD-L1+ subgroup*</vt:lpstr>
      <vt:lpstr>Diapositiva 11</vt:lpstr>
      <vt:lpstr>Phase III trials of PARPi in gBRCA HER2-MBC</vt:lpstr>
      <vt:lpstr>OlympiAD: OS with olaparib vs chemo TPC</vt:lpstr>
      <vt:lpstr>Toxicities – All grades</vt:lpstr>
      <vt:lpstr>QoL in the OlympAD trial</vt:lpstr>
      <vt:lpstr>Diapositiva 16</vt:lpstr>
      <vt:lpstr>Combinig PARPi and IO?</vt:lpstr>
      <vt:lpstr>Diapositiva 18</vt:lpstr>
      <vt:lpstr>gBRCA MBC: 1st line platinum vs docetaxel TNT phase III study</vt:lpstr>
      <vt:lpstr>Diapositiva 20</vt:lpstr>
      <vt:lpstr>Breast cancer and PI3K/AKT pathway</vt:lpstr>
      <vt:lpstr>What can AKT inhibitors offer patients with PI3K/AKT/PTEN-altered metastatic TNBC?</vt:lpstr>
      <vt:lpstr>Diapositiva 23</vt:lpstr>
      <vt:lpstr>Targeting the Androgen Receptor (AR): phase II data</vt:lpstr>
      <vt:lpstr>Diapositiva 25</vt:lpstr>
      <vt:lpstr>ADCs: E.g. Sacituzumab Govitecan (IMMU-132)</vt:lpstr>
      <vt:lpstr>ADCs: Sacituzumab Govitecan (IMMU-132)</vt:lpstr>
      <vt:lpstr>Sacituzumab Govitecan: ASCENT Phase III Trial</vt:lpstr>
      <vt:lpstr>TRILACICLIB (G1T28), a highly potent, transient CDK4/6 inhibitor</vt:lpstr>
      <vt:lpstr>TRILACICLIB + GCb in pts with mTNBC, randomized phase II study (G1T28-04; NCT02978716)</vt:lpstr>
      <vt:lpstr>Open questions</vt:lpstr>
      <vt:lpstr>Diapositiva 32</vt:lpstr>
      <vt:lpstr>Diapositiva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CARATTERIZZAZIONE BIOLOGICA DELLA PAZIENTE CON TUMORE DELLA MAMMELLA METASTATICO</dc:title>
  <dc:creator>PIZZUTI LAURA</dc:creator>
  <cp:lastModifiedBy>Clara</cp:lastModifiedBy>
  <cp:revision>45</cp:revision>
  <dcterms:created xsi:type="dcterms:W3CDTF">2019-11-12T17:33:20Z</dcterms:created>
  <dcterms:modified xsi:type="dcterms:W3CDTF">2019-12-04T15:07:39Z</dcterms:modified>
</cp:coreProperties>
</file>