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mov" ContentType="video/quicktime"/>
  <Default Extension="avi" ContentType="video/x-msvide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61" r:id="rId2"/>
    <p:sldId id="278" r:id="rId3"/>
    <p:sldId id="288" r:id="rId4"/>
    <p:sldId id="274" r:id="rId5"/>
    <p:sldId id="275" r:id="rId6"/>
    <p:sldId id="280" r:id="rId7"/>
    <p:sldId id="276" r:id="rId8"/>
    <p:sldId id="277" r:id="rId9"/>
    <p:sldId id="282" r:id="rId10"/>
    <p:sldId id="284" r:id="rId11"/>
    <p:sldId id="285" r:id="rId12"/>
    <p:sldId id="262" r:id="rId13"/>
    <p:sldId id="263" r:id="rId14"/>
    <p:sldId id="264" r:id="rId15"/>
    <p:sldId id="265" r:id="rId16"/>
    <p:sldId id="266" r:id="rId17"/>
    <p:sldId id="267" r:id="rId18"/>
    <p:sldId id="268" r:id="rId19"/>
    <p:sldId id="269" r:id="rId20"/>
    <p:sldId id="270" r:id="rId21"/>
    <p:sldId id="272" r:id="rId22"/>
    <p:sldId id="256" r:id="rId23"/>
    <p:sldId id="257" r:id="rId24"/>
    <p:sldId id="258" r:id="rId25"/>
    <p:sldId id="259" r:id="rId26"/>
    <p:sldId id="260" r:id="rId27"/>
    <p:sldId id="289" r:id="rId28"/>
    <p:sldId id="290" r:id="rId29"/>
    <p:sldId id="291" r:id="rId30"/>
    <p:sldId id="294" r:id="rId31"/>
    <p:sldId id="286" r:id="rId32"/>
    <p:sldId id="292" r:id="rId33"/>
    <p:sldId id="287" r:id="rId3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33"/>
    <p:restoredTop sz="93635"/>
  </p:normalViewPr>
  <p:slideViewPr>
    <p:cSldViewPr snapToGrid="0" snapToObjects="1">
      <p:cViewPr varScale="1">
        <p:scale>
          <a:sx n="82" d="100"/>
          <a:sy n="82" d="100"/>
        </p:scale>
        <p:origin x="208" y="336"/>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 Id="rId2" Type="http://schemas.openxmlformats.org/officeDocument/2006/relationships/image" Target="../media/image25.wmf"/><Relationship Id="rId3"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43000" y="685800"/>
            <a:ext cx="4572000" cy="3429000"/>
          </a:xfrm>
          <a:prstGeom prst="rect">
            <a:avLst/>
          </a:prstGeom>
        </p:spPr>
        <p:txBody>
          <a:bodyPr/>
          <a:lstStyle/>
          <a:p>
            <a:endParaRPr/>
          </a:p>
        </p:txBody>
      </p:sp>
      <p:sp>
        <p:nvSpPr>
          <p:cNvPr id="125" name="Shape 12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20000"/>
          </a:bodyPr>
          <a:lstStyle/>
          <a:p>
            <a:r>
              <a:rPr lang="fr-FR" dirty="0" err="1" smtClean="0"/>
              <a:t>Voglio</a:t>
            </a:r>
            <a:r>
              <a:rPr lang="fr-FR" dirty="0" smtClean="0"/>
              <a:t> </a:t>
            </a:r>
            <a:r>
              <a:rPr lang="fr-FR" dirty="0" err="1" smtClean="0"/>
              <a:t>ringraziare</a:t>
            </a:r>
            <a:r>
              <a:rPr lang="fr-FR" dirty="0" smtClean="0"/>
              <a:t> assai il </a:t>
            </a:r>
            <a:r>
              <a:rPr lang="fr-FR" dirty="0" err="1" smtClean="0"/>
              <a:t>Professore</a:t>
            </a:r>
            <a:r>
              <a:rPr lang="fr-FR" dirty="0" smtClean="0"/>
              <a:t> </a:t>
            </a:r>
            <a:r>
              <a:rPr lang="fr-FR" dirty="0" err="1" smtClean="0"/>
              <a:t>Matao</a:t>
            </a:r>
            <a:r>
              <a:rPr lang="fr-FR" dirty="0" smtClean="0"/>
              <a:t> per la sua </a:t>
            </a:r>
            <a:r>
              <a:rPr lang="fr-FR" dirty="0" err="1" smtClean="0"/>
              <a:t>invitazione</a:t>
            </a:r>
            <a:r>
              <a:rPr lang="fr-FR" dirty="0" smtClean="0"/>
              <a:t>, sono </a:t>
            </a:r>
            <a:r>
              <a:rPr lang="fr-FR" dirty="0" err="1" smtClean="0"/>
              <a:t>veramente</a:t>
            </a:r>
            <a:r>
              <a:rPr lang="fr-FR" dirty="0" smtClean="0"/>
              <a:t> </a:t>
            </a:r>
            <a:r>
              <a:rPr lang="fr-FR" dirty="0" err="1" smtClean="0"/>
              <a:t>felice</a:t>
            </a:r>
            <a:r>
              <a:rPr lang="fr-FR" dirty="0" smtClean="0"/>
              <a:t> di </a:t>
            </a:r>
            <a:r>
              <a:rPr lang="fr-FR" dirty="0" err="1" smtClean="0"/>
              <a:t>essere</a:t>
            </a:r>
            <a:r>
              <a:rPr lang="fr-FR" dirty="0" smtClean="0"/>
              <a:t> qui.</a:t>
            </a:r>
          </a:p>
          <a:p>
            <a:endParaRPr lang="fr-FR" dirty="0" smtClean="0"/>
          </a:p>
          <a:p>
            <a:r>
              <a:rPr lang="fr-FR" dirty="0" err="1" smtClean="0"/>
              <a:t>Voglio</a:t>
            </a:r>
            <a:r>
              <a:rPr lang="fr-FR" dirty="0" smtClean="0"/>
              <a:t> </a:t>
            </a:r>
            <a:r>
              <a:rPr lang="fr-FR" dirty="0" err="1" smtClean="0"/>
              <a:t>ancu</a:t>
            </a:r>
            <a:r>
              <a:rPr lang="fr-FR" dirty="0" smtClean="0"/>
              <a:t> </a:t>
            </a:r>
            <a:r>
              <a:rPr lang="fr-FR" dirty="0" err="1" smtClean="0"/>
              <a:t>rassicurare</a:t>
            </a:r>
            <a:r>
              <a:rPr lang="fr-FR" dirty="0" smtClean="0"/>
              <a:t> </a:t>
            </a:r>
            <a:r>
              <a:rPr lang="fr-FR" dirty="0" err="1" smtClean="0"/>
              <a:t>gli</a:t>
            </a:r>
            <a:r>
              <a:rPr lang="fr-FR" dirty="0" smtClean="0"/>
              <a:t> </a:t>
            </a:r>
            <a:r>
              <a:rPr lang="fr-FR" dirty="0" err="1" smtClean="0"/>
              <a:t>ascoltatori</a:t>
            </a:r>
            <a:r>
              <a:rPr lang="fr-FR" dirty="0" smtClean="0"/>
              <a:t> ho </a:t>
            </a:r>
            <a:r>
              <a:rPr lang="fr-FR" dirty="0" err="1" smtClean="0"/>
              <a:t>cancellato</a:t>
            </a:r>
            <a:r>
              <a:rPr lang="fr-FR" dirty="0" smtClean="0"/>
              <a:t> tutte le formule di </a:t>
            </a:r>
            <a:r>
              <a:rPr lang="fr-FR" dirty="0" err="1" smtClean="0"/>
              <a:t>matematica</a:t>
            </a:r>
            <a:r>
              <a:rPr lang="fr-FR" dirty="0" smtClean="0"/>
              <a:t>, </a:t>
            </a:r>
            <a:r>
              <a:rPr lang="fr-FR" dirty="0" err="1" smtClean="0"/>
              <a:t>io</a:t>
            </a:r>
            <a:r>
              <a:rPr lang="fr-FR" dirty="0" smtClean="0"/>
              <a:t> </a:t>
            </a:r>
            <a:r>
              <a:rPr lang="fr-FR" dirty="0" err="1" smtClean="0"/>
              <a:t>so</a:t>
            </a:r>
            <a:r>
              <a:rPr lang="fr-FR" dirty="0" smtClean="0"/>
              <a:t> bene </a:t>
            </a:r>
            <a:r>
              <a:rPr lang="fr-FR" dirty="0" err="1" smtClean="0"/>
              <a:t>che</a:t>
            </a:r>
            <a:r>
              <a:rPr lang="fr-FR" dirty="0" smtClean="0"/>
              <a:t> la </a:t>
            </a:r>
            <a:r>
              <a:rPr lang="fr-FR" dirty="0" err="1" smtClean="0"/>
              <a:t>parolla</a:t>
            </a:r>
            <a:r>
              <a:rPr lang="fr-FR" dirty="0" smtClean="0"/>
              <a:t> </a:t>
            </a:r>
            <a:r>
              <a:rPr lang="fr-FR" dirty="0" err="1" smtClean="0"/>
              <a:t>matematica</a:t>
            </a:r>
            <a:r>
              <a:rPr lang="fr-FR" dirty="0" smtClean="0"/>
              <a:t> </a:t>
            </a:r>
            <a:r>
              <a:rPr lang="fr-FR" dirty="0" err="1" smtClean="0"/>
              <a:t>produce</a:t>
            </a:r>
            <a:r>
              <a:rPr lang="fr-FR" dirty="0" smtClean="0"/>
              <a:t> </a:t>
            </a:r>
            <a:r>
              <a:rPr lang="fr-FR" dirty="0" err="1" smtClean="0"/>
              <a:t>preoccupazione</a:t>
            </a:r>
            <a:r>
              <a:rPr lang="fr-FR" dirty="0" smtClean="0"/>
              <a:t>…</a:t>
            </a:r>
          </a:p>
          <a:p>
            <a:endParaRPr lang="fr-FR" dirty="0" smtClean="0"/>
          </a:p>
          <a:p>
            <a:endParaRPr lang="fr-FR" dirty="0" smtClean="0"/>
          </a:p>
          <a:p>
            <a:r>
              <a:rPr lang="it-IT" dirty="0" smtClean="0"/>
              <a:t>come diceva il famoso scrittore Voltaire la migliore maniera di annoiare tutto mondo è di volere dire tutto</a:t>
            </a:r>
          </a:p>
          <a:p>
            <a:r>
              <a:rPr lang="it-IT" dirty="0" smtClean="0"/>
              <a:t>dunque non diro tutto</a:t>
            </a:r>
            <a:endParaRPr lang="fr-FR" dirty="0"/>
          </a:p>
        </p:txBody>
      </p:sp>
      <p:sp>
        <p:nvSpPr>
          <p:cNvPr id="4" name="Espace réservé du numéro de diapositive 3"/>
          <p:cNvSpPr>
            <a:spLocks noGrp="1"/>
          </p:cNvSpPr>
          <p:nvPr>
            <p:ph type="sldNum" sz="quarter" idx="10"/>
          </p:nvPr>
        </p:nvSpPr>
        <p:spPr>
          <a:xfrm>
            <a:off x="4022725" y="9723438"/>
            <a:ext cx="3076575" cy="511175"/>
          </a:xfrm>
          <a:prstGeom prst="rect">
            <a:avLst/>
          </a:prstGeom>
        </p:spPr>
        <p:txBody>
          <a:bodyPr/>
          <a:lstStyle/>
          <a:p>
            <a:fld id="{F440C2B4-514D-4168-A83F-41B757FCCFD5}" type="slidenum">
              <a:rPr lang="en-US" smtClean="0"/>
              <a:pPr/>
              <a:t>1</a:t>
            </a:fld>
            <a:endParaRPr lang="en-US"/>
          </a:p>
        </p:txBody>
      </p:sp>
    </p:spTree>
    <p:extLst>
      <p:ext uri="{BB962C8B-B14F-4D97-AF65-F5344CB8AC3E}">
        <p14:creationId xmlns:p14="http://schemas.microsoft.com/office/powerpoint/2010/main" val="831573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it-IT" dirty="0" smtClean="0"/>
              <a:t>L'indice metastatico serve a calcolare le </a:t>
            </a:r>
            <a:r>
              <a:rPr lang="it-IT" dirty="0" err="1" smtClean="0"/>
              <a:t>mestastasi</a:t>
            </a:r>
            <a:r>
              <a:rPr lang="it-IT" dirty="0" smtClean="0"/>
              <a:t> </a:t>
            </a:r>
            <a:r>
              <a:rPr lang="it-IT" dirty="0" smtClean="0"/>
              <a:t>composte di un numaro di cellule capito tra 1 e 20 celluli presente al tempo T; per esempio questo modelo permette di calcolare il </a:t>
            </a:r>
            <a:r>
              <a:rPr lang="it-IT" dirty="0" err="1" smtClean="0"/>
              <a:t>numaro</a:t>
            </a:r>
            <a:r>
              <a:rPr lang="it-IT" dirty="0" smtClean="0"/>
              <a:t> </a:t>
            </a:r>
            <a:r>
              <a:rPr lang="it-IT" dirty="0" smtClean="0"/>
              <a:t>delle metastasi </a:t>
            </a:r>
            <a:r>
              <a:rPr lang="it-IT" dirty="0" smtClean="0"/>
              <a:t>che sarano presente da qui 2 o 3 </a:t>
            </a:r>
            <a:r>
              <a:rPr lang="it-IT" dirty="0" smtClean="0"/>
              <a:t>anni dopo la chirurgia, </a:t>
            </a:r>
            <a:r>
              <a:rPr lang="it-IT" dirty="0" smtClean="0"/>
              <a:t>qualchesia le loro dimensione</a:t>
            </a:r>
            <a:endParaRPr lang="fr-FR" dirty="0"/>
          </a:p>
        </p:txBody>
      </p:sp>
      <p:sp>
        <p:nvSpPr>
          <p:cNvPr id="4" name="Espace réservé du numéro de diapositive 3"/>
          <p:cNvSpPr>
            <a:spLocks noGrp="1"/>
          </p:cNvSpPr>
          <p:nvPr>
            <p:ph type="sldNum" sz="quarter" idx="10"/>
          </p:nvPr>
        </p:nvSpPr>
        <p:spPr>
          <a:xfrm>
            <a:off x="4022725" y="9723438"/>
            <a:ext cx="3076575" cy="511175"/>
          </a:xfrm>
          <a:prstGeom prst="rect">
            <a:avLst/>
          </a:prstGeom>
        </p:spPr>
        <p:txBody>
          <a:bodyPr/>
          <a:lstStyle/>
          <a:p>
            <a:fld id="{ED510357-79DF-4F0F-8DF5-7DE371824770}" type="slidenum">
              <a:rPr lang="en-US" smtClean="0"/>
              <a:pPr/>
              <a:t>19</a:t>
            </a:fld>
            <a:endParaRPr lang="en-US"/>
          </a:p>
        </p:txBody>
      </p:sp>
    </p:spTree>
    <p:extLst>
      <p:ext uri="{BB962C8B-B14F-4D97-AF65-F5344CB8AC3E}">
        <p14:creationId xmlns:p14="http://schemas.microsoft.com/office/powerpoint/2010/main" val="865130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predizioni</a:t>
            </a:r>
            <a:r>
              <a:rPr lang="fr-FR" dirty="0" smtClean="0"/>
              <a:t> vs </a:t>
            </a:r>
            <a:r>
              <a:rPr lang="fr-FR" dirty="0" err="1" smtClean="0"/>
              <a:t>osservazioni</a:t>
            </a:r>
            <a:r>
              <a:rPr lang="fr-FR" dirty="0" smtClean="0"/>
              <a:t> </a:t>
            </a:r>
            <a:r>
              <a:rPr lang="it-IT" dirty="0" smtClean="0"/>
              <a:t>predizioni versus osservazioni pubblicati per Tubiana che ha seguito le sue paziente durante 20 anni e ha osservato il </a:t>
            </a:r>
            <a:r>
              <a:rPr lang="it-IT" dirty="0" smtClean="0"/>
              <a:t>numero </a:t>
            </a:r>
            <a:r>
              <a:rPr lang="it-IT" dirty="0" smtClean="0"/>
              <a:t>di recidiva rispetto alla dimensione del tumore iniziale</a:t>
            </a:r>
            <a:r>
              <a:rPr lang="fr-FR" baseline="0" dirty="0" smtClean="0"/>
              <a:t> : </a:t>
            </a:r>
            <a:r>
              <a:rPr lang="it-IT" dirty="0" smtClean="0"/>
              <a:t>questi dati sono state pubblicati da il radioterapico Maurice Tubiana che ha seguitato le sue paziente</a:t>
            </a:r>
            <a:endParaRPr lang="fr-FR" dirty="0"/>
          </a:p>
        </p:txBody>
      </p:sp>
      <p:sp>
        <p:nvSpPr>
          <p:cNvPr id="4" name="Espace réservé du numéro de diapositive 3"/>
          <p:cNvSpPr>
            <a:spLocks noGrp="1"/>
          </p:cNvSpPr>
          <p:nvPr>
            <p:ph type="sldNum" sz="quarter" idx="10"/>
          </p:nvPr>
        </p:nvSpPr>
        <p:spPr>
          <a:xfrm>
            <a:off x="4022725" y="9723438"/>
            <a:ext cx="3076575" cy="511175"/>
          </a:xfrm>
          <a:prstGeom prst="rect">
            <a:avLst/>
          </a:prstGeom>
        </p:spPr>
        <p:txBody>
          <a:bodyPr/>
          <a:lstStyle/>
          <a:p>
            <a:fld id="{ED510357-79DF-4F0F-8DF5-7DE371824770}" type="slidenum">
              <a:rPr lang="en-US" smtClean="0"/>
              <a:pPr/>
              <a:t>20</a:t>
            </a:fld>
            <a:endParaRPr lang="en-US"/>
          </a:p>
        </p:txBody>
      </p:sp>
    </p:spTree>
    <p:extLst>
      <p:ext uri="{BB962C8B-B14F-4D97-AF65-F5344CB8AC3E}">
        <p14:creationId xmlns:p14="http://schemas.microsoft.com/office/powerpoint/2010/main" val="739576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4"/>
          <p:cNvSpPr>
            <a:spLocks noGrp="1" noChangeArrowheads="1"/>
          </p:cNvSpPr>
          <p:nvPr>
            <p:ph type="sldNum"/>
          </p:nvPr>
        </p:nvSpPr>
        <p:spPr>
          <a:xfrm>
            <a:off x="3884613" y="8685213"/>
            <a:ext cx="2971800" cy="458787"/>
          </a:xfrm>
          <a:prstGeom prst="rect">
            <a:avLst/>
          </a:prstGeom>
          <a:ln/>
        </p:spPr>
        <p:txBody>
          <a:bodyPr/>
          <a:lstStyle/>
          <a:p>
            <a:fld id="{67A39285-FC73-43BF-A7BA-C06BDA0107A5}" type="slidenum">
              <a:rPr lang="fr-FR"/>
              <a:pPr/>
              <a:t>29</a:t>
            </a:fld>
            <a:endParaRPr lang="fr-FR"/>
          </a:p>
        </p:txBody>
      </p:sp>
      <p:sp>
        <p:nvSpPr>
          <p:cNvPr id="28673" name="Rectangle 1"/>
          <p:cNvSpPr txBox="1">
            <a:spLocks noGrp="1" noRot="1" noChangeAspect="1" noChangeArrowheads="1"/>
          </p:cNvSpPr>
          <p:nvPr>
            <p:ph type="sldImg"/>
          </p:nvPr>
        </p:nvSpPr>
        <p:spPr bwMode="auto">
          <a:xfrm>
            <a:off x="1143000" y="695325"/>
            <a:ext cx="4564063" cy="3422650"/>
          </a:xfrm>
          <a:prstGeom prst="rect">
            <a:avLst/>
          </a:prstGeom>
          <a:solidFill>
            <a:srgbClr val="FFFFFF"/>
          </a:solidFill>
          <a:ln>
            <a:solidFill>
              <a:srgbClr val="000000"/>
            </a:solidFill>
            <a:miter lim="800000"/>
            <a:headEnd/>
            <a:tailEnd/>
          </a:ln>
        </p:spPr>
      </p:sp>
      <p:sp>
        <p:nvSpPr>
          <p:cNvPr id="28674" name="Rectangle 2"/>
          <p:cNvSpPr txBox="1">
            <a:spLocks noGrp="1" noChangeArrowheads="1"/>
          </p:cNvSpPr>
          <p:nvPr>
            <p:ph type="body" idx="1"/>
          </p:nvPr>
        </p:nvSpPr>
        <p:spPr bwMode="auto">
          <a:xfrm>
            <a:off x="685513" y="4343231"/>
            <a:ext cx="5481215" cy="4109708"/>
          </a:xfrm>
          <a:prstGeom prst="rect">
            <a:avLst/>
          </a:prstGeom>
          <a:noFill/>
          <a:ln cap="flat">
            <a:round/>
            <a:headEnd/>
            <a:tailEnd/>
          </a:ln>
        </p:spPr>
        <p:txBody>
          <a:bodyPr wrap="none" anchor="ctr"/>
          <a:lstStyle/>
          <a:p>
            <a:r>
              <a:rPr lang="fr-FR" dirty="0" err="1" smtClean="0"/>
              <a:t>Possiamo</a:t>
            </a:r>
            <a:r>
              <a:rPr lang="fr-FR" baseline="0" dirty="0" smtClean="0"/>
              <a:t> </a:t>
            </a:r>
            <a:r>
              <a:rPr lang="fr-FR" baseline="0" dirty="0" err="1" smtClean="0"/>
              <a:t>pensare</a:t>
            </a:r>
            <a:r>
              <a:rPr lang="fr-FR" baseline="0" dirty="0" smtClean="0"/>
              <a:t> </a:t>
            </a:r>
            <a:r>
              <a:rPr lang="fr-FR" baseline="0" dirty="0" err="1" smtClean="0"/>
              <a:t>che</a:t>
            </a:r>
            <a:r>
              <a:rPr lang="fr-FR" baseline="0" dirty="0" smtClean="0"/>
              <a:t> </a:t>
            </a:r>
            <a:r>
              <a:rPr lang="fr-FR" baseline="0" dirty="0" err="1" smtClean="0"/>
              <a:t>ua</a:t>
            </a:r>
            <a:r>
              <a:rPr lang="fr-FR" baseline="0" dirty="0" smtClean="0"/>
              <a:t> </a:t>
            </a:r>
            <a:r>
              <a:rPr lang="fr-FR" baseline="0" dirty="0" err="1" smtClean="0"/>
              <a:t>grossa</a:t>
            </a:r>
            <a:r>
              <a:rPr lang="fr-FR" baseline="0" dirty="0" smtClean="0"/>
              <a:t> massa </a:t>
            </a:r>
            <a:r>
              <a:rPr lang="fr-FR" baseline="0" dirty="0" err="1" smtClean="0"/>
              <a:t>metastatica</a:t>
            </a:r>
            <a:r>
              <a:rPr lang="fr-FR" baseline="0" dirty="0" smtClean="0"/>
              <a:t> </a:t>
            </a:r>
            <a:r>
              <a:rPr lang="fr-FR" baseline="0" dirty="0" err="1" smtClean="0"/>
              <a:t>sarà</a:t>
            </a:r>
            <a:r>
              <a:rPr lang="fr-FR" baseline="0" dirty="0" smtClean="0"/>
              <a:t> un </a:t>
            </a:r>
            <a:r>
              <a:rPr lang="fr-FR" baseline="0" dirty="0" err="1" smtClean="0"/>
              <a:t>cattivo</a:t>
            </a:r>
            <a:r>
              <a:rPr lang="fr-FR" baseline="0" dirty="0" smtClean="0"/>
              <a:t> </a:t>
            </a:r>
            <a:r>
              <a:rPr lang="fr-FR" baseline="0" dirty="0" err="1" smtClean="0"/>
              <a:t>punto</a:t>
            </a:r>
            <a:r>
              <a:rPr lang="fr-FR" baseline="0" dirty="0" smtClean="0"/>
              <a:t> per la </a:t>
            </a:r>
            <a:r>
              <a:rPr lang="fr-FR" baseline="0" dirty="0" err="1" smtClean="0"/>
              <a:t>risposta</a:t>
            </a:r>
            <a:r>
              <a:rPr lang="fr-FR" baseline="0" dirty="0" smtClean="0"/>
              <a:t> </a:t>
            </a:r>
            <a:r>
              <a:rPr lang="fr-FR" baseline="0" dirty="0" err="1" smtClean="0"/>
              <a:t>all’immunoterapia</a:t>
            </a:r>
            <a:r>
              <a:rPr lang="fr-FR" baseline="0" dirty="0" smtClean="0"/>
              <a:t>? </a:t>
            </a:r>
            <a:r>
              <a:rPr lang="fr-FR" baseline="0" dirty="0" err="1" smtClean="0"/>
              <a:t>Dunque</a:t>
            </a:r>
            <a:r>
              <a:rPr lang="fr-FR" baseline="0" dirty="0" smtClean="0"/>
              <a:t> </a:t>
            </a:r>
            <a:r>
              <a:rPr lang="fr-FR" baseline="0" dirty="0" err="1" smtClean="0"/>
              <a:t>sarebbe</a:t>
            </a:r>
            <a:r>
              <a:rPr lang="fr-FR" baseline="0" dirty="0" smtClean="0"/>
              <a:t> </a:t>
            </a:r>
            <a:r>
              <a:rPr lang="fr-FR" baseline="0" dirty="0" err="1" smtClean="0"/>
              <a:t>interessante</a:t>
            </a:r>
            <a:r>
              <a:rPr lang="fr-FR" baseline="0" dirty="0" smtClean="0"/>
              <a:t> prima di </a:t>
            </a:r>
            <a:r>
              <a:rPr lang="fr-FR" baseline="0" dirty="0" err="1" smtClean="0"/>
              <a:t>ridurre</a:t>
            </a:r>
            <a:r>
              <a:rPr lang="fr-FR" baseline="0" dirty="0" smtClean="0"/>
              <a:t> </a:t>
            </a:r>
            <a:r>
              <a:rPr lang="fr-FR" baseline="0" dirty="0" err="1" smtClean="0"/>
              <a:t>questa</a:t>
            </a:r>
            <a:r>
              <a:rPr lang="fr-FR" baseline="0" dirty="0" smtClean="0"/>
              <a:t> massa per </a:t>
            </a:r>
            <a:r>
              <a:rPr lang="fr-FR" baseline="0" dirty="0" err="1" smtClean="0"/>
              <a:t>chemoterapia</a:t>
            </a:r>
            <a:r>
              <a:rPr lang="fr-FR" baseline="0" dirty="0" smtClean="0"/>
              <a:t> e </a:t>
            </a:r>
            <a:r>
              <a:rPr lang="fr-FR" baseline="0" dirty="0" err="1" smtClean="0"/>
              <a:t>dopu</a:t>
            </a:r>
            <a:r>
              <a:rPr lang="fr-FR" baseline="0" dirty="0" smtClean="0"/>
              <a:t> </a:t>
            </a:r>
            <a:r>
              <a:rPr lang="fr-FR" baseline="0" dirty="0" err="1" smtClean="0"/>
              <a:t>sosmiistrare</a:t>
            </a:r>
            <a:r>
              <a:rPr lang="fr-FR" baseline="0" dirty="0" smtClean="0"/>
              <a:t> </a:t>
            </a:r>
            <a:r>
              <a:rPr lang="fr-FR" baseline="0" dirty="0" err="1" smtClean="0"/>
              <a:t>immunoterapia</a:t>
            </a:r>
            <a:endParaRPr lang="fr-FR" dirty="0"/>
          </a:p>
        </p:txBody>
      </p:sp>
    </p:spTree>
    <p:extLst>
      <p:ext uri="{BB962C8B-B14F-4D97-AF65-F5344CB8AC3E}">
        <p14:creationId xmlns:p14="http://schemas.microsoft.com/office/powerpoint/2010/main" val="1456856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fr-FR" dirty="0" smtClean="0"/>
              <a:t>Se </a:t>
            </a:r>
            <a:r>
              <a:rPr lang="fr-FR" dirty="0" err="1" smtClean="0"/>
              <a:t>certi</a:t>
            </a:r>
            <a:r>
              <a:rPr lang="fr-FR" dirty="0" smtClean="0"/>
              <a:t> sono </a:t>
            </a:r>
            <a:r>
              <a:rPr lang="fr-FR" dirty="0" err="1" smtClean="0"/>
              <a:t>interessati</a:t>
            </a:r>
            <a:r>
              <a:rPr lang="fr-FR" dirty="0" smtClean="0"/>
              <a:t>, </a:t>
            </a:r>
            <a:r>
              <a:rPr lang="fr-FR" dirty="0" err="1" smtClean="0"/>
              <a:t>possonno</a:t>
            </a:r>
            <a:r>
              <a:rPr lang="fr-FR" dirty="0" smtClean="0"/>
              <a:t> </a:t>
            </a:r>
            <a:r>
              <a:rPr lang="fr-FR" dirty="0" err="1" smtClean="0"/>
              <a:t>andare</a:t>
            </a:r>
            <a:r>
              <a:rPr lang="fr-FR" dirty="0" smtClean="0"/>
              <a:t> a </a:t>
            </a:r>
            <a:r>
              <a:rPr lang="fr-FR" dirty="0" err="1" smtClean="0"/>
              <a:t>vedre</a:t>
            </a:r>
            <a:r>
              <a:rPr lang="fr-FR" dirty="0" smtClean="0"/>
              <a:t> </a:t>
            </a:r>
            <a:r>
              <a:rPr lang="fr-FR" dirty="0" err="1" smtClean="0"/>
              <a:t>questa</a:t>
            </a:r>
            <a:r>
              <a:rPr lang="fr-FR" dirty="0" smtClean="0"/>
              <a:t> </a:t>
            </a:r>
            <a:r>
              <a:rPr lang="fr-FR" dirty="0" err="1" smtClean="0"/>
              <a:t>pubblicazioe</a:t>
            </a:r>
            <a:r>
              <a:rPr lang="fr-FR" baseline="0" dirty="0" smtClean="0"/>
              <a:t> </a:t>
            </a:r>
            <a:r>
              <a:rPr lang="fr-FR" baseline="0" dirty="0" err="1" smtClean="0"/>
              <a:t>dove</a:t>
            </a:r>
            <a:r>
              <a:rPr lang="fr-FR" baseline="0" dirty="0" smtClean="0"/>
              <a:t> </a:t>
            </a:r>
            <a:r>
              <a:rPr lang="fr-FR" baseline="0" dirty="0" err="1" smtClean="0"/>
              <a:t>abbiamo</a:t>
            </a:r>
            <a:r>
              <a:rPr lang="fr-FR" baseline="0" dirty="0" smtClean="0"/>
              <a:t> </a:t>
            </a:r>
            <a:r>
              <a:rPr lang="fr-FR" baseline="0" dirty="0" err="1" smtClean="0"/>
              <a:t>costruito</a:t>
            </a:r>
            <a:r>
              <a:rPr lang="fr-FR" baseline="0" dirty="0" smtClean="0"/>
              <a:t> </a:t>
            </a:r>
            <a:r>
              <a:rPr lang="fr-FR" baseline="0" dirty="0" err="1" smtClean="0"/>
              <a:t>unna</a:t>
            </a:r>
            <a:r>
              <a:rPr lang="fr-FR" baseline="0" dirty="0" smtClean="0"/>
              <a:t> </a:t>
            </a:r>
            <a:r>
              <a:rPr lang="fr-FR" baseline="0" dirty="0" err="1" smtClean="0"/>
              <a:t>modellisazione</a:t>
            </a:r>
            <a:r>
              <a:rPr lang="fr-FR" baseline="0" dirty="0" smtClean="0"/>
              <a:t> per </a:t>
            </a:r>
            <a:r>
              <a:rPr lang="fr-FR" baseline="0" dirty="0" err="1" smtClean="0"/>
              <a:t>trovare</a:t>
            </a:r>
            <a:r>
              <a:rPr lang="fr-FR" baseline="0" dirty="0" smtClean="0"/>
              <a:t> le </a:t>
            </a:r>
            <a:r>
              <a:rPr lang="fr-FR" baseline="0" dirty="0" err="1" smtClean="0"/>
              <a:t>combinazione</a:t>
            </a:r>
            <a:r>
              <a:rPr lang="fr-FR" baseline="0" dirty="0" smtClean="0"/>
              <a:t> </a:t>
            </a:r>
            <a:r>
              <a:rPr lang="fr-FR" baseline="0" dirty="0" err="1" smtClean="0"/>
              <a:t>traradioterapia</a:t>
            </a:r>
            <a:r>
              <a:rPr lang="fr-FR" baseline="0" dirty="0" smtClean="0"/>
              <a:t> e </a:t>
            </a:r>
            <a:r>
              <a:rPr lang="fr-FR" baseline="0" dirty="0" err="1" smtClean="0"/>
              <a:t>immunoterapia</a:t>
            </a:r>
            <a:r>
              <a:rPr lang="fr-FR" baseline="0" dirty="0" smtClean="0"/>
              <a:t> </a:t>
            </a:r>
            <a:r>
              <a:rPr lang="fr-FR" baseline="0" dirty="0" err="1" smtClean="0"/>
              <a:t>che</a:t>
            </a:r>
            <a:r>
              <a:rPr lang="fr-FR" baseline="0" dirty="0" smtClean="0"/>
              <a:t> </a:t>
            </a:r>
            <a:r>
              <a:rPr lang="fr-FR" baseline="0" dirty="0" err="1" smtClean="0"/>
              <a:t>prodocuno</a:t>
            </a:r>
            <a:r>
              <a:rPr lang="fr-FR" baseline="0" dirty="0" smtClean="0"/>
              <a:t> </a:t>
            </a:r>
            <a:r>
              <a:rPr lang="fr-FR" baseline="0" dirty="0" err="1" smtClean="0"/>
              <a:t>una</a:t>
            </a:r>
            <a:r>
              <a:rPr lang="fr-FR" baseline="0" dirty="0" smtClean="0"/>
              <a:t> </a:t>
            </a:r>
            <a:r>
              <a:rPr lang="fr-FR" baseline="0" dirty="0" err="1" smtClean="0"/>
              <a:t>sinergia</a:t>
            </a:r>
            <a:r>
              <a:rPr lang="fr-FR" baseline="0" dirty="0" smtClean="0"/>
              <a:t> </a:t>
            </a:r>
            <a:r>
              <a:rPr lang="fr-FR" baseline="0" dirty="0" err="1" smtClean="0"/>
              <a:t>massima</a:t>
            </a:r>
            <a:endParaRPr lang="fr-FR" dirty="0" smtClean="0"/>
          </a:p>
          <a:p>
            <a:pPr eaLnBrk="1" hangingPunct="1"/>
            <a:endParaRPr lang="en-US" dirty="0" smtClean="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38617EF-7D23-46B8-B474-2FDC6F33D04A}" type="slidenum">
              <a:rPr lang="en-US"/>
              <a:pPr/>
              <a:t>30</a:t>
            </a:fld>
            <a:endParaRPr lang="en-US"/>
          </a:p>
        </p:txBody>
      </p:sp>
    </p:spTree>
    <p:extLst>
      <p:ext uri="{BB962C8B-B14F-4D97-AF65-F5344CB8AC3E}">
        <p14:creationId xmlns:p14="http://schemas.microsoft.com/office/powerpoint/2010/main" val="2024158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4"/>
          <p:cNvSpPr>
            <a:spLocks noGrp="1" noChangeArrowheads="1"/>
          </p:cNvSpPr>
          <p:nvPr>
            <p:ph type="sldNum"/>
          </p:nvPr>
        </p:nvSpPr>
        <p:spPr>
          <a:xfrm>
            <a:off x="3884613" y="8685213"/>
            <a:ext cx="2971800" cy="458787"/>
          </a:xfrm>
          <a:prstGeom prst="rect">
            <a:avLst/>
          </a:prstGeom>
          <a:ln/>
        </p:spPr>
        <p:txBody>
          <a:bodyPr/>
          <a:lstStyle/>
          <a:p>
            <a:fld id="{4669C505-B513-471B-B06E-1CD13B9B4F17}" type="slidenum">
              <a:rPr lang="fr-FR"/>
              <a:pPr/>
              <a:t>32</a:t>
            </a:fld>
            <a:endParaRPr lang="fr-FR"/>
          </a:p>
        </p:txBody>
      </p:sp>
      <p:sp>
        <p:nvSpPr>
          <p:cNvPr id="43009" name="Rectangle 1"/>
          <p:cNvSpPr txBox="1">
            <a:spLocks noGrp="1" noRot="1" noChangeAspect="1" noChangeArrowheads="1"/>
          </p:cNvSpPr>
          <p:nvPr>
            <p:ph type="sldImg"/>
          </p:nvPr>
        </p:nvSpPr>
        <p:spPr bwMode="auto">
          <a:xfrm>
            <a:off x="1143000" y="695325"/>
            <a:ext cx="4564063" cy="3422650"/>
          </a:xfrm>
          <a:prstGeom prst="rect">
            <a:avLst/>
          </a:prstGeom>
          <a:solidFill>
            <a:srgbClr val="FFFFFF"/>
          </a:solidFill>
          <a:ln>
            <a:solidFill>
              <a:srgbClr val="000000"/>
            </a:solidFill>
            <a:miter lim="800000"/>
            <a:headEnd/>
            <a:tailEnd/>
          </a:ln>
        </p:spPr>
      </p:sp>
      <p:sp>
        <p:nvSpPr>
          <p:cNvPr id="43010" name="Rectangle 2"/>
          <p:cNvSpPr txBox="1">
            <a:spLocks noGrp="1" noChangeArrowheads="1"/>
          </p:cNvSpPr>
          <p:nvPr>
            <p:ph type="body" idx="1"/>
          </p:nvPr>
        </p:nvSpPr>
        <p:spPr bwMode="auto">
          <a:xfrm>
            <a:off x="685513" y="4343231"/>
            <a:ext cx="5481215" cy="4109708"/>
          </a:xfrm>
          <a:prstGeom prst="rect">
            <a:avLst/>
          </a:prstGeom>
          <a:noFill/>
          <a:ln cap="flat">
            <a:round/>
            <a:headEnd/>
            <a:tailEnd/>
          </a:ln>
        </p:spPr>
        <p:txBody>
          <a:bodyPr wrap="none" anchor="ctr"/>
          <a:lstStyle/>
          <a:p>
            <a:endParaRPr lang="fr-FR"/>
          </a:p>
        </p:txBody>
      </p:sp>
    </p:spTree>
    <p:extLst>
      <p:ext uri="{BB962C8B-B14F-4D97-AF65-F5344CB8AC3E}">
        <p14:creationId xmlns:p14="http://schemas.microsoft.com/office/powerpoint/2010/main" val="22173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xfrm>
            <a:off x="3884613" y="8685213"/>
            <a:ext cx="2971800" cy="458787"/>
          </a:xfrm>
          <a:prstGeom prst="rect">
            <a:avLst/>
          </a:prstGeom>
          <a:ln/>
        </p:spPr>
        <p:txBody>
          <a:bodyPr/>
          <a:lstStyle/>
          <a:p>
            <a:fld id="{E301EA82-FC04-144E-8F9C-D4BE91E61966}" type="slidenum">
              <a:rPr lang="fr-FR" altLang="x-none"/>
              <a:pPr/>
              <a:t>5</a:t>
            </a:fld>
            <a:endParaRPr lang="fr-FR" altLang="x-none" dirty="0"/>
          </a:p>
        </p:txBody>
      </p:sp>
      <p:sp>
        <p:nvSpPr>
          <p:cNvPr id="234498" name="Rectangle 2"/>
          <p:cNvSpPr>
            <a:spLocks noGrp="1" noChangeArrowheads="1"/>
          </p:cNvSpPr>
          <p:nvPr>
            <p:ph type="body" idx="1"/>
          </p:nvPr>
        </p:nvSpPr>
        <p:spPr bwMode="auto">
          <a:xfrm>
            <a:off x="685800" y="5789085"/>
            <a:ext cx="3771900" cy="54885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900" tIns="44450" rIns="88900" bIns="44450"/>
          <a:lstStyle/>
          <a:p>
            <a:r>
              <a:rPr lang="fr-FR" altLang="x-none" dirty="0"/>
              <a:t>	</a:t>
            </a:r>
            <a:endParaRPr lang="fr-FR" altLang="x-none" sz="1000" dirty="0"/>
          </a:p>
        </p:txBody>
      </p:sp>
      <p:sp>
        <p:nvSpPr>
          <p:cNvPr id="234499" name="Rectangle 3"/>
          <p:cNvSpPr>
            <a:spLocks noGrp="1" noRot="1" noChangeAspect="1" noChangeArrowheads="1"/>
          </p:cNvSpPr>
          <p:nvPr>
            <p:ph type="sldImg"/>
          </p:nvPr>
        </p:nvSpPr>
        <p:spPr bwMode="auto">
          <a:xfrm>
            <a:off x="-266700" y="1068388"/>
            <a:ext cx="5680075" cy="426085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234501" name="Rectangle 5"/>
          <p:cNvSpPr>
            <a:spLocks noChangeArrowheads="1"/>
          </p:cNvSpPr>
          <p:nvPr/>
        </p:nvSpPr>
        <p:spPr bwMode="auto">
          <a:xfrm>
            <a:off x="800100" y="5992285"/>
            <a:ext cx="3771900" cy="5488516"/>
          </a:xfrm>
          <a:prstGeom prst="rect">
            <a:avLst/>
          </a:prstGeom>
          <a:solidFill>
            <a:srgbClr val="FFFFFF"/>
          </a:solidFill>
          <a:ln w="9525">
            <a:solidFill>
              <a:srgbClr val="000000"/>
            </a:solidFill>
            <a:miter lim="800000"/>
            <a:headEnd/>
            <a:tailEnd/>
          </a:ln>
        </p:spPr>
        <p:txBody>
          <a:bodyPr/>
          <a:lstStyle>
            <a:lvl1pPr>
              <a:spcBef>
                <a:spcPct val="30000"/>
              </a:spcBef>
              <a:defRPr sz="1200">
                <a:solidFill>
                  <a:schemeClr val="tx1"/>
                </a:solidFill>
                <a:latin typeface="Times" charset="0"/>
              </a:defRPr>
            </a:lvl1pPr>
            <a:lvl2pPr>
              <a:spcBef>
                <a:spcPct val="30000"/>
              </a:spcBef>
              <a:defRPr sz="1200">
                <a:solidFill>
                  <a:schemeClr val="tx1"/>
                </a:solidFill>
                <a:latin typeface="Times" charset="0"/>
              </a:defRPr>
            </a:lvl2pPr>
            <a:lvl3pPr>
              <a:spcBef>
                <a:spcPct val="30000"/>
              </a:spcBef>
              <a:defRPr sz="1200">
                <a:solidFill>
                  <a:schemeClr val="tx1"/>
                </a:solidFill>
                <a:latin typeface="Times" charset="0"/>
              </a:defRPr>
            </a:lvl3pPr>
            <a:lvl4pPr>
              <a:spcBef>
                <a:spcPct val="30000"/>
              </a:spcBef>
              <a:defRPr sz="1200">
                <a:solidFill>
                  <a:schemeClr val="tx1"/>
                </a:solidFill>
                <a:latin typeface="Times" charset="0"/>
              </a:defRPr>
            </a:lvl4pPr>
            <a:lvl5pPr>
              <a:spcBef>
                <a:spcPct val="30000"/>
              </a:spcBef>
              <a:defRPr sz="1200">
                <a:solidFill>
                  <a:schemeClr val="tx1"/>
                </a:solidFill>
                <a:latin typeface="Times" charset="0"/>
              </a:defRPr>
            </a:lvl5pPr>
            <a:lvl6pPr fontAlgn="base">
              <a:spcBef>
                <a:spcPct val="30000"/>
              </a:spcBef>
              <a:spcAft>
                <a:spcPct val="0"/>
              </a:spcAft>
              <a:defRPr sz="1200">
                <a:solidFill>
                  <a:schemeClr val="tx1"/>
                </a:solidFill>
                <a:latin typeface="Times" charset="0"/>
              </a:defRPr>
            </a:lvl6pPr>
            <a:lvl7pPr fontAlgn="base">
              <a:spcBef>
                <a:spcPct val="30000"/>
              </a:spcBef>
              <a:spcAft>
                <a:spcPct val="0"/>
              </a:spcAft>
              <a:defRPr sz="1200">
                <a:solidFill>
                  <a:schemeClr val="tx1"/>
                </a:solidFill>
                <a:latin typeface="Times" charset="0"/>
              </a:defRPr>
            </a:lvl7pPr>
            <a:lvl8pPr fontAlgn="base">
              <a:spcBef>
                <a:spcPct val="30000"/>
              </a:spcBef>
              <a:spcAft>
                <a:spcPct val="0"/>
              </a:spcAft>
              <a:defRPr sz="1200">
                <a:solidFill>
                  <a:schemeClr val="tx1"/>
                </a:solidFill>
                <a:latin typeface="Times" charset="0"/>
              </a:defRPr>
            </a:lvl8pPr>
            <a:lvl9pPr fontAlgn="base">
              <a:spcBef>
                <a:spcPct val="30000"/>
              </a:spcBef>
              <a:spcAft>
                <a:spcPct val="0"/>
              </a:spcAft>
              <a:defRPr sz="1200">
                <a:solidFill>
                  <a:schemeClr val="tx1"/>
                </a:solidFill>
                <a:latin typeface="Times" charset="0"/>
              </a:defRPr>
            </a:lvl9pPr>
          </a:lstStyle>
          <a:p>
            <a:pPr eaLnBrk="1" hangingPunct="1"/>
            <a:r>
              <a:rPr lang="en-GB" altLang="x-none" b="0" dirty="0">
                <a:latin typeface="Arial" charset="0"/>
              </a:rPr>
              <a:t>It is important to understand the approximations underlying the use of simplified model.</a:t>
            </a:r>
          </a:p>
          <a:p>
            <a:pPr eaLnBrk="1" hangingPunct="1"/>
            <a:r>
              <a:rPr lang="en-GB" altLang="x-none" b="0" dirty="0">
                <a:latin typeface="Arial" charset="0"/>
              </a:rPr>
              <a:t>When estimating GMR in tumors, the full kinetic model can be summarized as shown here. The FDG uptake in tumor, which is a function of time, results from the metabolization of part of the FDG made available to the tumor, plus some unmetabolized FDG. So Ki can be calculated using this equation.</a:t>
            </a:r>
          </a:p>
          <a:p>
            <a:pPr eaLnBrk="1" hangingPunct="1"/>
            <a:r>
              <a:rPr lang="en-GB" altLang="x-none" b="0" dirty="0">
                <a:latin typeface="Arial" charset="0"/>
              </a:rPr>
              <a:t>When calculating an SUV, the unmetabolized FDG is neglected first, and the FDG available to the tumor is assumed to be equal to the total activity injected to the patient divided by the patient volume, which is taken as equal to the patient weight. Finally, the time dependency is neglected, assuming acquisition is performed at equilibrium.</a:t>
            </a:r>
          </a:p>
          <a:p>
            <a:pPr eaLnBrk="1" hangingPunct="1"/>
            <a:r>
              <a:rPr lang="en-GB" altLang="x-none" b="0" dirty="0">
                <a:latin typeface="Arial" charset="0"/>
              </a:rPr>
              <a:t>Obviously, these approximations will make SUV less accurate that Ki for characterizing GMR. </a:t>
            </a:r>
          </a:p>
          <a:p>
            <a:pPr eaLnBrk="1" hangingPunct="1"/>
            <a:endParaRPr lang="en-GB" altLang="x-none" b="0" dirty="0">
              <a:latin typeface="Arial" charset="0"/>
            </a:endParaRPr>
          </a:p>
        </p:txBody>
      </p:sp>
    </p:spTree>
    <p:extLst>
      <p:ext uri="{BB962C8B-B14F-4D97-AF65-F5344CB8AC3E}">
        <p14:creationId xmlns:p14="http://schemas.microsoft.com/office/powerpoint/2010/main" val="1785712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19" tIns="49510" rIns="99019" bIns="49510" anchor="b"/>
          <a:lstStyle/>
          <a:p>
            <a:pPr algn="r"/>
            <a:fld id="{DC8C2783-0A58-4CE4-BEFF-6055BEC13249}" type="slidenum">
              <a:rPr lang="fr-FR" sz="1300">
                <a:solidFill>
                  <a:srgbClr val="000000"/>
                </a:solidFill>
                <a:latin typeface="Arial" pitchFamily="34" charset="0"/>
              </a:rPr>
              <a:pPr algn="r"/>
              <a:t>10</a:t>
            </a:fld>
            <a:endParaRPr lang="fr-FR" sz="1300">
              <a:solidFill>
                <a:srgbClr val="000000"/>
              </a:solidFill>
              <a:latin typeface="Arial" pitchFamily="34" charset="0"/>
            </a:endParaRPr>
          </a:p>
        </p:txBody>
      </p:sp>
      <p:sp>
        <p:nvSpPr>
          <p:cNvPr id="57347"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7348" name="Espace réservé des commentaires 2"/>
          <p:cNvSpPr>
            <a:spLocks noGrp="1"/>
          </p:cNvSpPr>
          <p:nvPr>
            <p:ph type="body" idx="1"/>
          </p:nvPr>
        </p:nvSpPr>
        <p:spPr bwMode="auto">
          <a:noFill/>
        </p:spPr>
        <p:txBody>
          <a:bodyPr lIns="99009" tIns="49505" rIns="99009" bIns="49505"/>
          <a:lstStyle/>
          <a:p>
            <a:endParaRPr lang="fr-FR" smtClean="0"/>
          </a:p>
        </p:txBody>
      </p:sp>
      <p:sp>
        <p:nvSpPr>
          <p:cNvPr id="57349" name="Espace réservé du numéro de diapositive 3"/>
          <p:cNvSpPr txBox="1">
            <a:spLocks noGrp="1"/>
          </p:cNvSpPr>
          <p:nvPr/>
        </p:nvSpPr>
        <p:spPr bwMode="auto">
          <a:xfrm>
            <a:off x="4022725" y="9723438"/>
            <a:ext cx="3076575" cy="511175"/>
          </a:xfrm>
          <a:prstGeom prst="rect">
            <a:avLst/>
          </a:prstGeom>
          <a:noFill/>
          <a:ln w="9525">
            <a:noFill/>
            <a:miter lim="800000"/>
            <a:headEnd/>
            <a:tailEnd/>
          </a:ln>
        </p:spPr>
        <p:txBody>
          <a:bodyPr lIns="99009" tIns="49505" rIns="99009" bIns="49505" anchor="b"/>
          <a:lstStyle/>
          <a:p>
            <a:pPr algn="r"/>
            <a:fld id="{CA2CD68E-5F28-49A2-B312-AF4E6B578E78}" type="slidenum">
              <a:rPr lang="en-US" sz="1300">
                <a:solidFill>
                  <a:srgbClr val="000000"/>
                </a:solidFill>
                <a:latin typeface="Times New Roman" pitchFamily="18" charset="0"/>
              </a:rPr>
              <a:pPr algn="r"/>
              <a:t>10</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1711171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 </a:t>
            </a:r>
            <a:r>
              <a:rPr lang="fr-FR" dirty="0" err="1" smtClean="0"/>
              <a:t>puo</a:t>
            </a:r>
            <a:r>
              <a:rPr lang="fr-FR" dirty="0" smtClean="0"/>
              <a:t> </a:t>
            </a:r>
            <a:r>
              <a:rPr lang="fr-FR" dirty="0" err="1" smtClean="0"/>
              <a:t>seguitare</a:t>
            </a:r>
            <a:r>
              <a:rPr lang="fr-FR" dirty="0" smtClean="0"/>
              <a:t> l’</a:t>
            </a:r>
            <a:r>
              <a:rPr lang="fr-FR" dirty="0" err="1" smtClean="0"/>
              <a:t>evoluzione</a:t>
            </a:r>
            <a:r>
              <a:rPr lang="fr-FR" baseline="0" dirty="0" smtClean="0"/>
              <a:t> </a:t>
            </a:r>
            <a:r>
              <a:rPr lang="fr-FR" baseline="0" dirty="0" err="1" smtClean="0"/>
              <a:t>del</a:t>
            </a:r>
            <a:r>
              <a:rPr lang="fr-FR" baseline="0" dirty="0" smtClean="0"/>
              <a:t> T80 e </a:t>
            </a:r>
            <a:r>
              <a:rPr lang="fr-FR" baseline="0" dirty="0" err="1" smtClean="0"/>
              <a:t>vedere</a:t>
            </a:r>
            <a:r>
              <a:rPr lang="fr-FR" baseline="0" dirty="0" smtClean="0"/>
              <a:t> </a:t>
            </a:r>
            <a:r>
              <a:rPr lang="fr-FR" baseline="0" dirty="0" err="1" smtClean="0"/>
              <a:t>che</a:t>
            </a:r>
            <a:r>
              <a:rPr lang="fr-FR" baseline="0" dirty="0" smtClean="0"/>
              <a:t> </a:t>
            </a:r>
            <a:r>
              <a:rPr lang="fr-FR" baseline="0" dirty="0" err="1" smtClean="0"/>
              <a:t>dopo</a:t>
            </a:r>
            <a:r>
              <a:rPr lang="fr-FR" baseline="0" dirty="0" smtClean="0"/>
              <a:t> la </a:t>
            </a:r>
            <a:r>
              <a:rPr lang="fr-FR" baseline="0" dirty="0" err="1" smtClean="0"/>
              <a:t>radioterapia</a:t>
            </a:r>
            <a:r>
              <a:rPr lang="fr-FR" baseline="0" dirty="0" smtClean="0"/>
              <a:t> c’e </a:t>
            </a:r>
            <a:r>
              <a:rPr lang="fr-FR" baseline="0" dirty="0" err="1" smtClean="0"/>
              <a:t>una</a:t>
            </a:r>
            <a:r>
              <a:rPr lang="fr-FR" baseline="0" dirty="0" smtClean="0"/>
              <a:t> </a:t>
            </a:r>
            <a:r>
              <a:rPr lang="fr-FR" baseline="0" dirty="0" err="1" smtClean="0"/>
              <a:t>recidiva</a:t>
            </a:r>
            <a:endParaRPr lang="fr-FR" dirty="0"/>
          </a:p>
        </p:txBody>
      </p:sp>
    </p:spTree>
    <p:extLst>
      <p:ext uri="{BB962C8B-B14F-4D97-AF65-F5344CB8AC3E}">
        <p14:creationId xmlns:p14="http://schemas.microsoft.com/office/powerpoint/2010/main" val="1478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28" tIns="49515" rIns="99028" bIns="49515" anchor="b"/>
          <a:lstStyle/>
          <a:p>
            <a:pPr algn="r"/>
            <a:fld id="{444BD4B5-0394-4F43-8722-B1F246530DAE}" type="slidenum">
              <a:rPr lang="fr-FR" sz="1300">
                <a:solidFill>
                  <a:srgbClr val="000000"/>
                </a:solidFill>
                <a:latin typeface="Arial" pitchFamily="34" charset="0"/>
              </a:rPr>
              <a:pPr algn="r"/>
              <a:t>12</a:t>
            </a:fld>
            <a:endParaRPr lang="fr-FR" sz="1300">
              <a:solidFill>
                <a:srgbClr val="000000"/>
              </a:solidFill>
              <a:latin typeface="Arial" pitchFamily="34" charset="0"/>
            </a:endParaRPr>
          </a:p>
        </p:txBody>
      </p:sp>
      <p:sp>
        <p:nvSpPr>
          <p:cNvPr id="108546" name="Espace réservé de l'image des diapositives 1"/>
          <p:cNvSpPr>
            <a:spLocks noGrp="1" noRot="1" noChangeAspect="1" noTextEdit="1"/>
          </p:cNvSpPr>
          <p:nvPr>
            <p:ph type="sldImg"/>
          </p:nvPr>
        </p:nvSpPr>
        <p:spPr>
          <a:ln/>
        </p:spPr>
      </p:sp>
      <p:sp>
        <p:nvSpPr>
          <p:cNvPr id="108547" name="Espace réservé des commentaires 2"/>
          <p:cNvSpPr>
            <a:spLocks noGrp="1"/>
          </p:cNvSpPr>
          <p:nvPr>
            <p:ph type="body" idx="1"/>
          </p:nvPr>
        </p:nvSpPr>
        <p:spPr>
          <a:noFill/>
          <a:ln/>
        </p:spPr>
        <p:txBody>
          <a:bodyPr lIns="99019" tIns="49510" rIns="99019" bIns="49510"/>
          <a:lstStyle/>
          <a:p>
            <a:endParaRPr lang="fr-FR" smtClean="0"/>
          </a:p>
        </p:txBody>
      </p:sp>
      <p:sp>
        <p:nvSpPr>
          <p:cNvPr id="108548" name="Espace réservé du numéro de diapositive 3"/>
          <p:cNvSpPr txBox="1">
            <a:spLocks noGrp="1"/>
          </p:cNvSpPr>
          <p:nvPr/>
        </p:nvSpPr>
        <p:spPr bwMode="auto">
          <a:xfrm>
            <a:off x="4022725" y="9723438"/>
            <a:ext cx="3076575" cy="511175"/>
          </a:xfrm>
          <a:prstGeom prst="rect">
            <a:avLst/>
          </a:prstGeom>
          <a:noFill/>
          <a:ln w="9525">
            <a:noFill/>
            <a:miter lim="800000"/>
            <a:headEnd/>
            <a:tailEnd/>
          </a:ln>
        </p:spPr>
        <p:txBody>
          <a:bodyPr lIns="99019" tIns="49510" rIns="99019" bIns="49510" anchor="b"/>
          <a:lstStyle/>
          <a:p>
            <a:pPr algn="r"/>
            <a:fld id="{C55BD9D1-C77E-42D3-977B-248F93886F94}" type="slidenum">
              <a:rPr lang="en-US" sz="1300">
                <a:solidFill>
                  <a:srgbClr val="000000"/>
                </a:solidFill>
              </a:rPr>
              <a:pPr algn="r"/>
              <a:t>12</a:t>
            </a:fld>
            <a:endParaRPr lang="en-US" sz="1300">
              <a:solidFill>
                <a:srgbClr val="000000"/>
              </a:solidFill>
            </a:endParaRPr>
          </a:p>
        </p:txBody>
      </p:sp>
    </p:spTree>
    <p:extLst>
      <p:ext uri="{BB962C8B-B14F-4D97-AF65-F5344CB8AC3E}">
        <p14:creationId xmlns:p14="http://schemas.microsoft.com/office/powerpoint/2010/main" val="1337461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Due </a:t>
            </a:r>
            <a:r>
              <a:rPr lang="fr-FR" dirty="0" err="1" smtClean="0"/>
              <a:t>domande</a:t>
            </a:r>
            <a:r>
              <a:rPr lang="fr-FR" dirty="0" smtClean="0"/>
              <a:t> </a:t>
            </a:r>
            <a:r>
              <a:rPr lang="fr-FR" dirty="0" err="1" smtClean="0"/>
              <a:t>stanno</a:t>
            </a:r>
            <a:r>
              <a:rPr lang="fr-FR" dirty="0" smtClean="0"/>
              <a:t> aperte prima di </a:t>
            </a:r>
            <a:r>
              <a:rPr lang="fr-FR" dirty="0" err="1" smtClean="0"/>
              <a:t>diminuire</a:t>
            </a:r>
            <a:r>
              <a:rPr lang="fr-FR" dirty="0" smtClean="0"/>
              <a:t> il </a:t>
            </a:r>
            <a:r>
              <a:rPr lang="fr-FR" dirty="0" err="1" smtClean="0"/>
              <a:t>fallimento</a:t>
            </a:r>
            <a:r>
              <a:rPr lang="fr-FR" dirty="0" smtClean="0"/>
              <a:t> </a:t>
            </a:r>
            <a:r>
              <a:rPr lang="fr-FR" dirty="0" err="1" smtClean="0"/>
              <a:t>terapeutico</a:t>
            </a:r>
            <a:r>
              <a:rPr lang="fr-FR" dirty="0" smtClean="0"/>
              <a:t>, </a:t>
            </a:r>
            <a:r>
              <a:rPr lang="fr-FR" dirty="0" err="1" smtClean="0"/>
              <a:t>che</a:t>
            </a:r>
            <a:r>
              <a:rPr lang="fr-FR" dirty="0" smtClean="0"/>
              <a:t> </a:t>
            </a:r>
            <a:r>
              <a:rPr lang="fr-FR" dirty="0" err="1" smtClean="0"/>
              <a:t>tipo</a:t>
            </a:r>
            <a:r>
              <a:rPr lang="fr-FR" dirty="0" smtClean="0"/>
              <a:t> di </a:t>
            </a:r>
            <a:r>
              <a:rPr lang="fr-FR" dirty="0" err="1" smtClean="0"/>
              <a:t>trattamento</a:t>
            </a:r>
            <a:r>
              <a:rPr lang="fr-FR" baseline="0" dirty="0" smtClean="0"/>
              <a:t> </a:t>
            </a:r>
            <a:r>
              <a:rPr lang="fr-FR" baseline="0" dirty="0" err="1" smtClean="0"/>
              <a:t>adiuvante</a:t>
            </a:r>
            <a:r>
              <a:rPr lang="fr-FR" baseline="0" dirty="0" smtClean="0"/>
              <a:t>?</a:t>
            </a:r>
            <a:endParaRPr lang="fr-FR" dirty="0"/>
          </a:p>
        </p:txBody>
      </p:sp>
      <p:sp>
        <p:nvSpPr>
          <p:cNvPr id="4" name="Espace réservé du numéro de diapositive 3"/>
          <p:cNvSpPr>
            <a:spLocks noGrp="1"/>
          </p:cNvSpPr>
          <p:nvPr>
            <p:ph type="sldNum" sz="quarter" idx="10"/>
          </p:nvPr>
        </p:nvSpPr>
        <p:spPr>
          <a:xfrm>
            <a:off x="4022725" y="9723438"/>
            <a:ext cx="3076575" cy="511175"/>
          </a:xfrm>
          <a:prstGeom prst="rect">
            <a:avLst/>
          </a:prstGeom>
        </p:spPr>
        <p:txBody>
          <a:bodyPr/>
          <a:lstStyle/>
          <a:p>
            <a:fld id="{ED510357-79DF-4F0F-8DF5-7DE371824770}" type="slidenum">
              <a:rPr lang="en-US" smtClean="0"/>
              <a:pPr/>
              <a:t>14</a:t>
            </a:fld>
            <a:endParaRPr lang="en-US"/>
          </a:p>
        </p:txBody>
      </p:sp>
    </p:spTree>
    <p:extLst>
      <p:ext uri="{BB962C8B-B14F-4D97-AF65-F5344CB8AC3E}">
        <p14:creationId xmlns:p14="http://schemas.microsoft.com/office/powerpoint/2010/main" val="1167228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a:t>
            </a:r>
            <a:r>
              <a:rPr lang="fr-FR" dirty="0" err="1" smtClean="0"/>
              <a:t>domanda</a:t>
            </a:r>
            <a:r>
              <a:rPr lang="fr-FR" baseline="0" dirty="0" smtClean="0"/>
              <a:t> </a:t>
            </a:r>
            <a:r>
              <a:rPr lang="fr-FR" baseline="0" dirty="0" err="1" smtClean="0"/>
              <a:t>è</a:t>
            </a:r>
            <a:r>
              <a:rPr lang="fr-FR" baseline="0" dirty="0" smtClean="0"/>
              <a:t> di </a:t>
            </a:r>
            <a:r>
              <a:rPr lang="fr-FR" baseline="0" dirty="0" err="1" smtClean="0"/>
              <a:t>sapere</a:t>
            </a:r>
            <a:r>
              <a:rPr lang="fr-FR" baseline="0" dirty="0" smtClean="0"/>
              <a:t> se al </a:t>
            </a:r>
            <a:r>
              <a:rPr lang="fr-FR" baseline="0" dirty="0" err="1" smtClean="0"/>
              <a:t>momento</a:t>
            </a:r>
            <a:r>
              <a:rPr lang="fr-FR" baseline="0" dirty="0" smtClean="0"/>
              <a:t> </a:t>
            </a:r>
            <a:r>
              <a:rPr lang="fr-FR" baseline="0" dirty="0" err="1" smtClean="0"/>
              <a:t>della</a:t>
            </a:r>
            <a:r>
              <a:rPr lang="fr-FR" baseline="0" dirty="0" smtClean="0"/>
              <a:t> </a:t>
            </a:r>
            <a:r>
              <a:rPr lang="fr-FR" baseline="0" dirty="0" err="1" smtClean="0"/>
              <a:t>diagnosi</a:t>
            </a:r>
            <a:r>
              <a:rPr lang="fr-FR" baseline="0" dirty="0" smtClean="0"/>
              <a:t> </a:t>
            </a:r>
            <a:r>
              <a:rPr lang="fr-FR" baseline="0" dirty="0" err="1" smtClean="0"/>
              <a:t>è</a:t>
            </a:r>
            <a:r>
              <a:rPr lang="fr-FR" baseline="0" dirty="0" smtClean="0"/>
              <a:t> </a:t>
            </a:r>
            <a:r>
              <a:rPr lang="fr-FR" baseline="0" dirty="0" err="1" smtClean="0"/>
              <a:t>stato</a:t>
            </a:r>
            <a:r>
              <a:rPr lang="fr-FR" baseline="0" dirty="0" smtClean="0"/>
              <a:t> </a:t>
            </a:r>
            <a:r>
              <a:rPr lang="fr-FR" baseline="0" dirty="0" err="1" smtClean="0"/>
              <a:t>gia</a:t>
            </a:r>
            <a:r>
              <a:rPr lang="fr-FR" baseline="0" dirty="0" smtClean="0"/>
              <a:t> </a:t>
            </a:r>
            <a:r>
              <a:rPr lang="fr-FR" baseline="0" dirty="0" err="1" smtClean="0"/>
              <a:t>una</a:t>
            </a:r>
            <a:r>
              <a:rPr lang="fr-FR" baseline="0" dirty="0" smtClean="0"/>
              <a:t> </a:t>
            </a:r>
            <a:r>
              <a:rPr lang="fr-FR" baseline="0" dirty="0" err="1" smtClean="0"/>
              <a:t>diffusione</a:t>
            </a:r>
            <a:r>
              <a:rPr lang="fr-FR" baseline="0" dirty="0" smtClean="0"/>
              <a:t>, quanto ci sono </a:t>
            </a:r>
            <a:r>
              <a:rPr lang="fr-FR" baseline="0" dirty="0" err="1" smtClean="0"/>
              <a:t>metastasi</a:t>
            </a:r>
            <a:r>
              <a:rPr lang="fr-FR" baseline="0" dirty="0" smtClean="0"/>
              <a:t> occulte?</a:t>
            </a:r>
            <a:endParaRPr lang="fr-FR" dirty="0"/>
          </a:p>
        </p:txBody>
      </p:sp>
    </p:spTree>
    <p:extLst>
      <p:ext uri="{BB962C8B-B14F-4D97-AF65-F5344CB8AC3E}">
        <p14:creationId xmlns:p14="http://schemas.microsoft.com/office/powerpoint/2010/main" val="1771312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Kinetica</a:t>
            </a:r>
            <a:r>
              <a:rPr lang="fr-FR" dirty="0" smtClean="0"/>
              <a:t> tumorale in </a:t>
            </a:r>
            <a:r>
              <a:rPr lang="fr-FR" dirty="0" err="1" smtClean="0"/>
              <a:t>qualche</a:t>
            </a:r>
            <a:r>
              <a:rPr lang="fr-FR" dirty="0" smtClean="0"/>
              <a:t> </a:t>
            </a:r>
            <a:r>
              <a:rPr lang="fr-FR" dirty="0" err="1" smtClean="0"/>
              <a:t>numeri</a:t>
            </a:r>
            <a:r>
              <a:rPr lang="fr-FR" dirty="0" smtClean="0"/>
              <a:t>, </a:t>
            </a:r>
            <a:r>
              <a:rPr lang="it-IT" dirty="0" smtClean="0"/>
              <a:t>a piu piccola tumore palpabile è vicina ‘circa) di 1 g per un cancaro del seno (per il cancaro del seno)</a:t>
            </a:r>
            <a:endParaRPr lang="fr-FR" dirty="0"/>
          </a:p>
        </p:txBody>
      </p:sp>
      <p:sp>
        <p:nvSpPr>
          <p:cNvPr id="4" name="Espace réservé du numéro de diapositive 3"/>
          <p:cNvSpPr>
            <a:spLocks noGrp="1"/>
          </p:cNvSpPr>
          <p:nvPr>
            <p:ph type="sldNum" sz="quarter" idx="10"/>
          </p:nvPr>
        </p:nvSpPr>
        <p:spPr>
          <a:xfrm>
            <a:off x="4022725" y="9723438"/>
            <a:ext cx="3076575" cy="511175"/>
          </a:xfrm>
          <a:prstGeom prst="rect">
            <a:avLst/>
          </a:prstGeom>
        </p:spPr>
        <p:txBody>
          <a:bodyPr/>
          <a:lstStyle/>
          <a:p>
            <a:fld id="{ED510357-79DF-4F0F-8DF5-7DE371824770}" type="slidenum">
              <a:rPr lang="en-US" smtClean="0"/>
              <a:pPr/>
              <a:t>16</a:t>
            </a:fld>
            <a:endParaRPr lang="en-US"/>
          </a:p>
        </p:txBody>
      </p:sp>
    </p:spTree>
    <p:extLst>
      <p:ext uri="{BB962C8B-B14F-4D97-AF65-F5344CB8AC3E}">
        <p14:creationId xmlns:p14="http://schemas.microsoft.com/office/powerpoint/2010/main" val="1029002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it-IT" dirty="0" smtClean="0"/>
              <a:t>non li preoccupare se non capisci le equazioni, le ho appena messe per situare dove si trova la modellazione</a:t>
            </a:r>
            <a:endParaRPr lang="fr-FR" dirty="0"/>
          </a:p>
        </p:txBody>
      </p:sp>
      <p:sp>
        <p:nvSpPr>
          <p:cNvPr id="4" name="Espace réservé du numéro de diapositive 3"/>
          <p:cNvSpPr>
            <a:spLocks noGrp="1"/>
          </p:cNvSpPr>
          <p:nvPr>
            <p:ph type="sldNum" sz="quarter" idx="10"/>
          </p:nvPr>
        </p:nvSpPr>
        <p:spPr>
          <a:xfrm>
            <a:off x="4022725" y="9723438"/>
            <a:ext cx="3076575" cy="511175"/>
          </a:xfrm>
          <a:prstGeom prst="rect">
            <a:avLst/>
          </a:prstGeom>
        </p:spPr>
        <p:txBody>
          <a:bodyPr/>
          <a:lstStyle/>
          <a:p>
            <a:fld id="{ED510357-79DF-4F0F-8DF5-7DE371824770}" type="slidenum">
              <a:rPr lang="en-US" smtClean="0"/>
              <a:pPr/>
              <a:t>18</a:t>
            </a:fld>
            <a:endParaRPr lang="en-US"/>
          </a:p>
        </p:txBody>
      </p:sp>
    </p:spTree>
    <p:extLst>
      <p:ext uri="{BB962C8B-B14F-4D97-AF65-F5344CB8AC3E}">
        <p14:creationId xmlns:p14="http://schemas.microsoft.com/office/powerpoint/2010/main" val="1568697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270000" y="1638300"/>
            <a:ext cx="10464800" cy="3302000"/>
          </a:xfrm>
          <a:prstGeom prst="rect">
            <a:avLst/>
          </a:prstGeom>
        </p:spPr>
        <p:txBody>
          <a:bodyPr anchor="b"/>
          <a:lstStyle/>
          <a:p>
            <a:r>
              <a:t>Texte du titre</a:t>
            </a:r>
          </a:p>
        </p:txBody>
      </p:sp>
      <p:sp>
        <p:nvSpPr>
          <p:cNvPr id="12" name="Texte niveau 1…"/>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93" name="-Gilles Allain"/>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-Gilles Allain</a:t>
            </a:r>
          </a:p>
        </p:txBody>
      </p:sp>
      <p:sp>
        <p:nvSpPr>
          <p:cNvPr id="94" name="« Saisissez une citation ici. »"/>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 Saisissez une citation ici. » </a:t>
            </a:r>
          </a:p>
        </p:txBody>
      </p:sp>
      <p:sp>
        <p:nvSpPr>
          <p:cNvPr id="95"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0"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igure">
    <p:spTree>
      <p:nvGrpSpPr>
        <p:cNvPr id="1" name=""/>
        <p:cNvGrpSpPr/>
        <p:nvPr/>
      </p:nvGrpSpPr>
      <p:grpSpPr>
        <a:xfrm>
          <a:off x="0" y="0"/>
          <a:ext cx="0" cy="0"/>
          <a:chOff x="0" y="0"/>
          <a:chExt cx="0" cy="0"/>
        </a:xfrm>
      </p:grpSpPr>
      <p:sp>
        <p:nvSpPr>
          <p:cNvPr id="117" name="Texte du titre"/>
          <p:cNvSpPr txBox="1">
            <a:spLocks noGrp="1"/>
          </p:cNvSpPr>
          <p:nvPr>
            <p:ph type="title"/>
          </p:nvPr>
        </p:nvSpPr>
        <p:spPr>
          <a:xfrm>
            <a:off x="1142435" y="512515"/>
            <a:ext cx="10719930" cy="800778"/>
          </a:xfrm>
          <a:prstGeom prst="rect">
            <a:avLst/>
          </a:prstGeom>
        </p:spPr>
        <p:txBody>
          <a:bodyPr lIns="72248" tIns="72248" rIns="72248" bIns="72248" anchor="t"/>
          <a:lstStyle>
            <a:lvl1pPr marL="55751" marR="55751" defTabSz="638951">
              <a:buClr>
                <a:srgbClr val="000000"/>
              </a:buClr>
              <a:buFont typeface="Arial"/>
              <a:tabLst>
                <a:tab pos="1079500" algn="l"/>
                <a:tab pos="2108200" algn="l"/>
                <a:tab pos="2616200" algn="l"/>
              </a:tabLst>
              <a:defRPr sz="3000" b="1">
                <a:solidFill>
                  <a:srgbClr val="E92221"/>
                </a:solidFill>
                <a:uFill>
                  <a:solidFill>
                    <a:srgbClr val="E92221"/>
                  </a:solidFill>
                </a:uFill>
                <a:latin typeface="Arial"/>
                <a:ea typeface="Arial"/>
                <a:cs typeface="Arial"/>
                <a:sym typeface="Arial"/>
              </a:defRPr>
            </a:lvl1pPr>
          </a:lstStyle>
          <a:p>
            <a:r>
              <a:t>Texte du titre</a:t>
            </a:r>
          </a:p>
        </p:txBody>
      </p:sp>
      <p:sp>
        <p:nvSpPr>
          <p:cNvPr id="118" name="Numéro de diapositive"/>
          <p:cNvSpPr txBox="1">
            <a:spLocks noGrp="1"/>
          </p:cNvSpPr>
          <p:nvPr>
            <p:ph type="sldNum" sz="quarter" idx="2"/>
          </p:nvPr>
        </p:nvSpPr>
        <p:spPr>
          <a:xfrm>
            <a:off x="6211907" y="9085297"/>
            <a:ext cx="580986" cy="563835"/>
          </a:xfrm>
          <a:prstGeom prst="rect">
            <a:avLst/>
          </a:prstGeom>
        </p:spPr>
        <p:txBody>
          <a:bodyPr lIns="72248" tIns="72248" rIns="72248" bIns="72248">
            <a:normAutofit/>
          </a:bodyPr>
          <a:lstStyle>
            <a:lvl1pPr defTabSz="830862">
              <a:tabLst>
                <a:tab pos="1079500" algn="l"/>
                <a:tab pos="2108200" algn="l"/>
                <a:tab pos="2616200" algn="l"/>
              </a:tabLst>
              <a:defRPr sz="3000" b="1">
                <a:solidFill>
                  <a:srgbClr val="E92221"/>
                </a:solidFill>
                <a:uFill>
                  <a:solidFill>
                    <a:srgbClr val="E92221"/>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586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xfrm>
            <a:off x="975360" y="8886613"/>
            <a:ext cx="2709333" cy="65024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443307" y="8886613"/>
            <a:ext cx="4118187" cy="65024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337911" y="9296400"/>
            <a:ext cx="322204" cy="348813"/>
          </a:xfrm>
          <a:ln/>
        </p:spPr>
        <p:txBody>
          <a:bodyPr/>
          <a:lstStyle>
            <a:lvl1pPr>
              <a:defRPr/>
            </a:lvl1pPr>
          </a:lstStyle>
          <a:p>
            <a:fld id="{A16DA645-55B8-4990-A08F-5E6E764D0C4A}" type="slidenum">
              <a:rPr lang="en-US"/>
              <a:pPr/>
              <a:t>‹#›</a:t>
            </a:fld>
            <a:endParaRPr lang="en-US"/>
          </a:p>
        </p:txBody>
      </p:sp>
    </p:spTree>
    <p:extLst>
      <p:ext uri="{BB962C8B-B14F-4D97-AF65-F5344CB8AC3E}">
        <p14:creationId xmlns:p14="http://schemas.microsoft.com/office/powerpoint/2010/main" val="433668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3746" y="2384250"/>
            <a:ext cx="11777308" cy="6089015"/>
          </a:xfrm>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itre 1"/>
          <p:cNvSpPr>
            <a:spLocks noGrp="1"/>
          </p:cNvSpPr>
          <p:nvPr>
            <p:ph type="title"/>
          </p:nvPr>
        </p:nvSpPr>
        <p:spPr>
          <a:xfrm>
            <a:off x="1586654" y="510469"/>
            <a:ext cx="10343549" cy="1198670"/>
          </a:xfrm>
          <a:prstGeom prst="rect">
            <a:avLst/>
          </a:prstGeom>
        </p:spPr>
        <p:txBody>
          <a:bodyPr rtlCol="0">
            <a:normAutofit/>
          </a:bodyPr>
          <a:lstStyle/>
          <a:p>
            <a:r>
              <a:rPr lang="fr-FR" smtClean="0"/>
              <a:t>Titre</a:t>
            </a:r>
            <a:endParaRPr lang="fr-FR" dirty="0"/>
          </a:p>
        </p:txBody>
      </p:sp>
      <p:sp>
        <p:nvSpPr>
          <p:cNvPr id="5" name="Espace réservé du contenu 2"/>
          <p:cNvSpPr>
            <a:spLocks noGrp="1"/>
          </p:cNvSpPr>
          <p:nvPr>
            <p:ph idx="10"/>
          </p:nvPr>
        </p:nvSpPr>
        <p:spPr>
          <a:xfrm>
            <a:off x="664951" y="8973256"/>
            <a:ext cx="8295322" cy="456390"/>
          </a:xfrm>
        </p:spPr>
        <p:txBody>
          <a:bodyPr anchor="b"/>
          <a:lstStyle>
            <a:lvl1pPr>
              <a:defRPr sz="1493">
                <a:solidFill>
                  <a:schemeClr val="tx1">
                    <a:lumMod val="50000"/>
                    <a:lumOff val="50000"/>
                  </a:schemeClr>
                </a:solidFill>
              </a:defRPr>
            </a:lvl1pPr>
          </a:lstStyle>
          <a:p>
            <a:pPr lvl="0"/>
            <a:r>
              <a:rPr lang="fr-FR" smtClean="0"/>
              <a:t>Cliquez pour modifier les styles du texte du masque</a:t>
            </a:r>
          </a:p>
        </p:txBody>
      </p:sp>
    </p:spTree>
    <p:extLst>
      <p:ext uri="{BB962C8B-B14F-4D97-AF65-F5344CB8AC3E}">
        <p14:creationId xmlns:p14="http://schemas.microsoft.com/office/powerpoint/2010/main" val="425349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894080" y="9040143"/>
            <a:ext cx="2926080" cy="519289"/>
          </a:xfrm>
          <a:prstGeom prst="rect">
            <a:avLst/>
          </a:prstGeom>
        </p:spPr>
        <p:txBody>
          <a:bodyPr/>
          <a:lstStyle/>
          <a:p>
            <a:fld id="{B8E080A3-E324-CE40-B1B1-699F3A73008F}" type="datetimeFigureOut">
              <a:rPr lang="en-US" smtClean="0"/>
              <a:pPr/>
              <a:t>5/9/19</a:t>
            </a:fld>
            <a:endParaRPr lang="en-US"/>
          </a:p>
        </p:txBody>
      </p:sp>
      <p:sp>
        <p:nvSpPr>
          <p:cNvPr id="3" name="Espace réservé du pied de page 2"/>
          <p:cNvSpPr>
            <a:spLocks noGrp="1"/>
          </p:cNvSpPr>
          <p:nvPr>
            <p:ph type="ftr" sz="quarter" idx="11"/>
          </p:nvPr>
        </p:nvSpPr>
        <p:spPr>
          <a:xfrm>
            <a:off x="4307840" y="9040143"/>
            <a:ext cx="4389120" cy="519289"/>
          </a:xfrm>
          <a:prstGeom prst="rect">
            <a:avLst/>
          </a:prstGeom>
        </p:spPr>
        <p:txBody>
          <a:bodyPr/>
          <a:lstStyle/>
          <a:p>
            <a:endParaRPr lang="en-US"/>
          </a:p>
        </p:txBody>
      </p:sp>
      <p:sp>
        <p:nvSpPr>
          <p:cNvPr id="4" name="Espace réservé du numéro de diapositive 3"/>
          <p:cNvSpPr>
            <a:spLocks noGrp="1"/>
          </p:cNvSpPr>
          <p:nvPr>
            <p:ph type="sldNum" sz="quarter" idx="12"/>
          </p:nvPr>
        </p:nvSpPr>
        <p:spPr>
          <a:xfrm>
            <a:off x="6337911" y="9296400"/>
            <a:ext cx="322204" cy="348813"/>
          </a:xfrm>
        </p:spPr>
        <p:txBody>
          <a:bodyPr/>
          <a:lstStyle/>
          <a:p>
            <a:fld id="{87D1ABA9-0641-F647-BA25-25F278FD4052}" type="slidenum">
              <a:rPr lang="en-US" smtClean="0"/>
              <a:pPr/>
              <a:t>‹#›</a:t>
            </a:fld>
            <a:endParaRPr lang="en-US"/>
          </a:p>
        </p:txBody>
      </p:sp>
    </p:spTree>
    <p:extLst>
      <p:ext uri="{BB962C8B-B14F-4D97-AF65-F5344CB8AC3E}">
        <p14:creationId xmlns:p14="http://schemas.microsoft.com/office/powerpoint/2010/main" val="1055528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1911237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lvl1pPr algn="l">
              <a:defRPr sz="3982">
                <a:latin typeface="Arial"/>
                <a:cs typeface="Arial"/>
              </a:defRPr>
            </a:lvl1pPr>
          </a:lstStyle>
          <a:p>
            <a:r>
              <a:rPr lang="fr-FR" dirty="0" smtClean="0"/>
              <a:t>Modifiez le style du titre</a:t>
            </a:r>
            <a:endParaRPr lang="fr-FR" dirty="0"/>
          </a:p>
        </p:txBody>
      </p:sp>
      <p:sp>
        <p:nvSpPr>
          <p:cNvPr id="5" name="Espace réservé du texte 4"/>
          <p:cNvSpPr>
            <a:spLocks noGrp="1"/>
          </p:cNvSpPr>
          <p:nvPr>
            <p:ph type="body" sz="quarter" idx="10"/>
          </p:nvPr>
        </p:nvSpPr>
        <p:spPr>
          <a:xfrm>
            <a:off x="618631" y="2309087"/>
            <a:ext cx="11776569" cy="6835806"/>
          </a:xfrm>
        </p:spPr>
        <p:txBody>
          <a:bodyPr/>
          <a:lstStyle>
            <a:lvl1pPr>
              <a:defRPr b="0">
                <a:latin typeface="Arial"/>
                <a:cs typeface="Arial"/>
              </a:defRPr>
            </a:lvl1pPr>
            <a:lvl2pPr>
              <a:spcBef>
                <a:spcPts val="1707"/>
              </a:spcBef>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8" name="Espace réservé du texte 7"/>
          <p:cNvSpPr>
            <a:spLocks noGrp="1"/>
          </p:cNvSpPr>
          <p:nvPr>
            <p:ph type="body" sz="quarter" idx="11"/>
          </p:nvPr>
        </p:nvSpPr>
        <p:spPr>
          <a:xfrm>
            <a:off x="166348" y="9475896"/>
            <a:ext cx="11551899" cy="277705"/>
          </a:xfrm>
        </p:spPr>
        <p:txBody>
          <a:bodyPr anchor="b">
            <a:spAutoFit/>
          </a:bodyPr>
          <a:lstStyle>
            <a:lvl1pPr marL="126434" indent="-126434">
              <a:spcBef>
                <a:spcPts val="0"/>
              </a:spcBef>
              <a:buFont typeface="+mj-lt"/>
              <a:buNone/>
              <a:defRPr sz="1138">
                <a:solidFill>
                  <a:schemeClr val="bg1">
                    <a:lumMod val="50000"/>
                  </a:schemeClr>
                </a:solidFill>
                <a:latin typeface="Gill Sans Std Light" pitchFamily="34" charset="0"/>
              </a:defRPr>
            </a:lvl1pPr>
          </a:lstStyle>
          <a:p>
            <a:pPr lvl="0"/>
            <a:r>
              <a:rPr lang="fr-FR" smtClean="0"/>
              <a:t>Cliquez pour modifier les styles du texte du masque</a:t>
            </a:r>
          </a:p>
        </p:txBody>
      </p:sp>
    </p:spTree>
    <p:extLst>
      <p:ext uri="{BB962C8B-B14F-4D97-AF65-F5344CB8AC3E}">
        <p14:creationId xmlns:p14="http://schemas.microsoft.com/office/powerpoint/2010/main" val="1369645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e">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exte du titre"/>
          <p:cNvSpPr txBox="1">
            <a:spLocks noGrp="1"/>
          </p:cNvSpPr>
          <p:nvPr>
            <p:ph type="title"/>
          </p:nvPr>
        </p:nvSpPr>
        <p:spPr>
          <a:xfrm>
            <a:off x="1270000" y="6718300"/>
            <a:ext cx="10464800" cy="1422400"/>
          </a:xfrm>
          <a:prstGeom prst="rect">
            <a:avLst/>
          </a:prstGeom>
        </p:spPr>
        <p:txBody>
          <a:bodyPr anchor="b"/>
          <a:lstStyle/>
          <a:p>
            <a:r>
              <a:t>Texte du titre</a:t>
            </a:r>
          </a:p>
        </p:txBody>
      </p:sp>
      <p:sp>
        <p:nvSpPr>
          <p:cNvPr id="22" name="Texte niveau 1…"/>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Texte niveau 1</a:t>
            </a:r>
          </a:p>
          <a:p>
            <a:pPr lvl="1"/>
            <a:r>
              <a:t>Texte niveau 2</a:t>
            </a:r>
          </a:p>
          <a:p>
            <a:pPr lvl="2"/>
            <a:r>
              <a:t>Texte niveau 3</a:t>
            </a:r>
          </a:p>
          <a:p>
            <a:pPr lvl="3"/>
            <a:r>
              <a:t>Texte niveau 4</a:t>
            </a:r>
          </a:p>
          <a:p>
            <a:pPr lvl="4"/>
            <a:r>
              <a:t>Texte niveau 5</a:t>
            </a:r>
          </a:p>
        </p:txBody>
      </p:sp>
      <p:sp>
        <p:nvSpPr>
          <p:cNvPr id="23"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30" name="Texte du titre"/>
          <p:cNvSpPr txBox="1">
            <a:spLocks noGrp="1"/>
          </p:cNvSpPr>
          <p:nvPr>
            <p:ph type="title"/>
          </p:nvPr>
        </p:nvSpPr>
        <p:spPr>
          <a:xfrm>
            <a:off x="1270000" y="3225800"/>
            <a:ext cx="10464800" cy="3302000"/>
          </a:xfrm>
          <a:prstGeom prst="rect">
            <a:avLst/>
          </a:prstGeom>
        </p:spPr>
        <p:txBody>
          <a:bodyPr/>
          <a:lstStyle/>
          <a:p>
            <a:r>
              <a:t>Texte du titre</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e">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exte du titre"/>
          <p:cNvSpPr txBox="1">
            <a:spLocks noGrp="1"/>
          </p:cNvSpPr>
          <p:nvPr>
            <p:ph type="title"/>
          </p:nvPr>
        </p:nvSpPr>
        <p:spPr>
          <a:xfrm>
            <a:off x="952500" y="635000"/>
            <a:ext cx="5334000" cy="3987800"/>
          </a:xfrm>
          <a:prstGeom prst="rect">
            <a:avLst/>
          </a:prstGeom>
        </p:spPr>
        <p:txBody>
          <a:bodyPr anchor="b"/>
          <a:lstStyle>
            <a:lvl1pPr>
              <a:defRPr sz="6000"/>
            </a:lvl1pPr>
          </a:lstStyle>
          <a:p>
            <a:r>
              <a:t>Texte du titre</a:t>
            </a:r>
          </a:p>
        </p:txBody>
      </p:sp>
      <p:sp>
        <p:nvSpPr>
          <p:cNvPr id="40" name="Texte niveau 1…"/>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Texte niveau 1</a:t>
            </a:r>
          </a:p>
          <a:p>
            <a:pPr lvl="1"/>
            <a:r>
              <a:t>Texte niveau 2</a:t>
            </a:r>
          </a:p>
          <a:p>
            <a:pPr lvl="2"/>
            <a:r>
              <a:t>Texte niveau 3</a:t>
            </a:r>
          </a:p>
          <a:p>
            <a:pPr lvl="3"/>
            <a:r>
              <a:t>Texte niveau 4</a:t>
            </a:r>
          </a:p>
          <a:p>
            <a:pPr lvl="4"/>
            <a:r>
              <a:t>Texte niveau 5</a:t>
            </a:r>
          </a:p>
        </p:txBody>
      </p:sp>
      <p:sp>
        <p:nvSpPr>
          <p:cNvPr id="41"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48" name="Texte du titre"/>
          <p:cNvSpPr txBox="1">
            <a:spLocks noGrp="1"/>
          </p:cNvSpPr>
          <p:nvPr>
            <p:ph type="title"/>
          </p:nvPr>
        </p:nvSpPr>
        <p:spPr>
          <a:prstGeom prst="rect">
            <a:avLst/>
          </a:prstGeom>
        </p:spPr>
        <p:txBody>
          <a:bodyPr/>
          <a:lstStyle/>
          <a:p>
            <a:r>
              <a:t>Texte du titre</a:t>
            </a:r>
          </a:p>
        </p:txBody>
      </p:sp>
      <p:sp>
        <p:nvSpPr>
          <p:cNvPr id="49"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56" name="Texte du titre"/>
          <p:cNvSpPr txBox="1">
            <a:spLocks noGrp="1"/>
          </p:cNvSpPr>
          <p:nvPr>
            <p:ph type="title"/>
          </p:nvPr>
        </p:nvSpPr>
        <p:spPr>
          <a:prstGeom prst="rect">
            <a:avLst/>
          </a:prstGeom>
        </p:spPr>
        <p:txBody>
          <a:bodyPr/>
          <a:lstStyle/>
          <a:p>
            <a:r>
              <a:t>Texte du titre</a:t>
            </a:r>
          </a:p>
        </p:txBody>
      </p:sp>
      <p:sp>
        <p:nvSpPr>
          <p:cNvPr id="57"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exte du titre"/>
          <p:cNvSpPr txBox="1">
            <a:spLocks noGrp="1"/>
          </p:cNvSpPr>
          <p:nvPr>
            <p:ph type="title"/>
          </p:nvPr>
        </p:nvSpPr>
        <p:spPr>
          <a:prstGeom prst="rect">
            <a:avLst/>
          </a:prstGeom>
        </p:spPr>
        <p:txBody>
          <a:bodyPr/>
          <a:lstStyle/>
          <a:p>
            <a:r>
              <a:t>Texte du titre</a:t>
            </a:r>
          </a:p>
        </p:txBody>
      </p:sp>
      <p:sp>
        <p:nvSpPr>
          <p:cNvPr id="67" name="Texte niveau 1…"/>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Texte niveau 1</a:t>
            </a:r>
          </a:p>
          <a:p>
            <a:pPr lvl="1"/>
            <a:r>
              <a:t>Texte niveau 2</a:t>
            </a:r>
          </a:p>
          <a:p>
            <a:pPr lvl="2"/>
            <a:r>
              <a:t>Texte niveau 3</a:t>
            </a:r>
          </a:p>
          <a:p>
            <a:pPr lvl="3"/>
            <a:r>
              <a:t>Texte niveau 4</a:t>
            </a:r>
          </a:p>
          <a:p>
            <a:pPr lvl="4"/>
            <a:r>
              <a:t>Texte niveau 5</a:t>
            </a:r>
          </a:p>
        </p:txBody>
      </p:sp>
      <p:sp>
        <p:nvSpPr>
          <p:cNvPr id="68" name="Numéro de diapositive"/>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75" name="Texte niveau 1…"/>
          <p:cNvSpPr txBox="1">
            <a:spLocks noGrp="1"/>
          </p:cNvSpPr>
          <p:nvPr>
            <p:ph type="body" idx="1"/>
          </p:nvPr>
        </p:nvSpPr>
        <p:spPr>
          <a:xfrm>
            <a:off x="952500" y="1270000"/>
            <a:ext cx="11099800" cy="7213600"/>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76"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Texte du titre</a:t>
            </a:r>
          </a:p>
        </p:txBody>
      </p:sp>
      <p:sp>
        <p:nvSpPr>
          <p:cNvPr id="3" name="Texte niveau 1…"/>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pn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24.wmf"/><Relationship Id="rId6" Type="http://schemas.openxmlformats.org/officeDocument/2006/relationships/oleObject" Target="../embeddings/oleObject2.bin"/><Relationship Id="rId7" Type="http://schemas.openxmlformats.org/officeDocument/2006/relationships/image" Target="../media/image25.wmf"/><Relationship Id="rId8" Type="http://schemas.openxmlformats.org/officeDocument/2006/relationships/oleObject" Target="../embeddings/oleObject3.bin"/><Relationship Id="rId9" Type="http://schemas.openxmlformats.org/officeDocument/2006/relationships/image" Target="../media/image26.wmf"/><Relationship Id="rId1" Type="http://schemas.openxmlformats.org/officeDocument/2006/relationships/vmlDrawing" Target="../drawings/vmlDrawing1.vml"/><Relationship Id="rId2"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4.bin"/><Relationship Id="rId5" Type="http://schemas.openxmlformats.org/officeDocument/2006/relationships/image" Target="../media/image28.wmf"/><Relationship Id="rId6" Type="http://schemas.openxmlformats.org/officeDocument/2006/relationships/image" Target="../media/image29.png"/><Relationship Id="rId1" Type="http://schemas.openxmlformats.org/officeDocument/2006/relationships/vmlDrawing" Target="../drawings/vmlDrawing2.vml"/><Relationship Id="rId2"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16.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emf"/><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5" Type="http://schemas.openxmlformats.org/officeDocument/2006/relationships/image" Target="../media/image45.emf"/><Relationship Id="rId1" Type="http://schemas.openxmlformats.org/officeDocument/2006/relationships/slideLayout" Target="../slideLayouts/slideLayout13.xml"/><Relationship Id="rId2" Type="http://schemas.openxmlformats.org/officeDocument/2006/relationships/image" Target="../media/image42.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6.png"/><Relationship Id="rId1" Type="http://schemas.microsoft.com/office/2007/relationships/media" Target="../media/media1.avi"/><Relationship Id="rId2" Type="http://schemas.openxmlformats.org/officeDocument/2006/relationships/video" Target="../media/media1.avi"/></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microsoft.com/office/2007/relationships/media" Target="../media/media2.mov"/><Relationship Id="rId2" Type="http://schemas.openxmlformats.org/officeDocument/2006/relationships/video" Target="../media/media2.mov"/></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19.xml"/><Relationship Id="rId2"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jpeg"/><Relationship Id="rId6" Type="http://schemas.openxmlformats.org/officeDocument/2006/relationships/image" Target="../media/image67.jpeg"/><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png"/><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emf"/><Relationship Id="rId3"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 1" descr="DIAPORAMA CELGENE elements.jpg"/>
          <p:cNvPicPr>
            <a:picLocks noChangeAspect="1"/>
          </p:cNvPicPr>
          <p:nvPr/>
        </p:nvPicPr>
        <p:blipFill>
          <a:blip r:embed="rId3" cstate="print"/>
          <a:srcRect/>
          <a:stretch>
            <a:fillRect/>
          </a:stretch>
        </p:blipFill>
        <p:spPr bwMode="auto">
          <a:xfrm>
            <a:off x="-1" y="399036"/>
            <a:ext cx="13004801" cy="9753600"/>
          </a:xfrm>
          <a:prstGeom prst="rect">
            <a:avLst/>
          </a:prstGeom>
          <a:noFill/>
          <a:ln w="9525">
            <a:noFill/>
            <a:miter lim="800000"/>
            <a:headEnd/>
            <a:tailEnd/>
          </a:ln>
        </p:spPr>
      </p:pic>
      <p:sp>
        <p:nvSpPr>
          <p:cNvPr id="8195" name="Sous-titre 2"/>
          <p:cNvSpPr txBox="1">
            <a:spLocks/>
          </p:cNvSpPr>
          <p:nvPr/>
        </p:nvSpPr>
        <p:spPr bwMode="auto">
          <a:xfrm>
            <a:off x="451556" y="406400"/>
            <a:ext cx="8672125" cy="1354667"/>
          </a:xfrm>
          <a:prstGeom prst="rect">
            <a:avLst/>
          </a:prstGeom>
          <a:noFill/>
          <a:ln w="9525">
            <a:noFill/>
            <a:miter lim="800000"/>
            <a:headEnd/>
            <a:tailEnd/>
          </a:ln>
        </p:spPr>
        <p:txBody>
          <a:bodyPr/>
          <a:lstStyle/>
          <a:p>
            <a:pPr eaLnBrk="1" hangingPunct="1">
              <a:spcBef>
                <a:spcPct val="20000"/>
              </a:spcBef>
            </a:pPr>
            <a:endParaRPr lang="fr-FR" altLang="fr-FR" sz="3413">
              <a:solidFill>
                <a:srgbClr val="427FBA"/>
              </a:solidFill>
              <a:latin typeface="Nixie One" pitchFamily="-108" charset="0"/>
            </a:endParaRPr>
          </a:p>
        </p:txBody>
      </p:sp>
      <p:sp>
        <p:nvSpPr>
          <p:cNvPr id="8197" name="Rectangle 4"/>
          <p:cNvSpPr>
            <a:spLocks noChangeArrowheads="1"/>
          </p:cNvSpPr>
          <p:nvPr/>
        </p:nvSpPr>
        <p:spPr bwMode="auto">
          <a:xfrm>
            <a:off x="3838319" y="4546269"/>
            <a:ext cx="5734756" cy="1854542"/>
          </a:xfrm>
          <a:prstGeom prst="rect">
            <a:avLst/>
          </a:prstGeom>
          <a:noFill/>
          <a:ln w="9525">
            <a:noFill/>
            <a:miter lim="800000"/>
            <a:headEnd/>
            <a:tailEnd/>
          </a:ln>
        </p:spPr>
        <p:txBody>
          <a:bodyPr anchor="ctr"/>
          <a:lstStyle/>
          <a:p>
            <a:pPr algn="ctr" eaLnBrk="1" hangingPunct="1"/>
            <a:r>
              <a:rPr lang="fr-FR" altLang="fr-FR" sz="2560" dirty="0">
                <a:latin typeface="Arial" pitchFamily="34" charset="0"/>
                <a:cs typeface="Arial" pitchFamily="34" charset="0"/>
              </a:rPr>
              <a:t>Pr. Dominique </a:t>
            </a:r>
            <a:r>
              <a:rPr lang="fr-FR" altLang="fr-FR" sz="2560" dirty="0" err="1">
                <a:latin typeface="Arial" pitchFamily="34" charset="0"/>
                <a:cs typeface="Arial" pitchFamily="34" charset="0"/>
              </a:rPr>
              <a:t>Barbolosi</a:t>
            </a:r>
            <a:endParaRPr lang="fr-FR" altLang="fr-FR" sz="2560" dirty="0">
              <a:latin typeface="Arial" pitchFamily="34" charset="0"/>
              <a:cs typeface="Arial" pitchFamily="34" charset="0"/>
            </a:endParaRPr>
          </a:p>
          <a:p>
            <a:pPr algn="ctr" eaLnBrk="1" hangingPunct="1"/>
            <a:r>
              <a:rPr lang="fr-FR" altLang="fr-FR" sz="2560" dirty="0" err="1">
                <a:latin typeface="Arial" pitchFamily="34" charset="0"/>
                <a:cs typeface="Arial" pitchFamily="34" charset="0"/>
              </a:rPr>
              <a:t>SMARTc</a:t>
            </a:r>
            <a:r>
              <a:rPr lang="fr-FR" altLang="fr-FR" sz="2560" dirty="0">
                <a:latin typeface="Arial" pitchFamily="34" charset="0"/>
                <a:cs typeface="Arial" pitchFamily="34" charset="0"/>
              </a:rPr>
              <a:t> - </a:t>
            </a:r>
            <a:r>
              <a:rPr lang="fr-FR" altLang="fr-FR" sz="2560" dirty="0" err="1">
                <a:latin typeface="Arial" pitchFamily="34" charset="0"/>
                <a:cs typeface="Arial" pitchFamily="34" charset="0"/>
              </a:rPr>
              <a:t>Pharmacokinetics</a:t>
            </a:r>
            <a:r>
              <a:rPr lang="fr-FR" altLang="fr-FR" sz="2560" dirty="0">
                <a:latin typeface="Arial" pitchFamily="34" charset="0"/>
                <a:cs typeface="Arial" pitchFamily="34" charset="0"/>
              </a:rPr>
              <a:t> Unit Inserm S_911 &amp; APHM</a:t>
            </a:r>
          </a:p>
        </p:txBody>
      </p:sp>
      <p:pic>
        <p:nvPicPr>
          <p:cNvPr id="13" name="Picture 18"/>
          <p:cNvPicPr>
            <a:picLocks noChangeAspect="1" noChangeArrowheads="1"/>
          </p:cNvPicPr>
          <p:nvPr/>
        </p:nvPicPr>
        <p:blipFill>
          <a:blip r:embed="rId4" cstate="print"/>
          <a:srcRect/>
          <a:stretch>
            <a:fillRect/>
          </a:stretch>
        </p:blipFill>
        <p:spPr bwMode="auto">
          <a:xfrm>
            <a:off x="8607246" y="7315217"/>
            <a:ext cx="2049465" cy="1369390"/>
          </a:xfrm>
          <a:prstGeom prst="rect">
            <a:avLst/>
          </a:prstGeom>
          <a:ln>
            <a:noFill/>
          </a:ln>
          <a:effectLst>
            <a:softEdge rad="112500"/>
          </a:effectLst>
        </p:spPr>
      </p:pic>
      <p:sp>
        <p:nvSpPr>
          <p:cNvPr id="2" name="ZoneTexte 13"/>
          <p:cNvSpPr txBox="1">
            <a:spLocks noChangeArrowheads="1"/>
          </p:cNvSpPr>
          <p:nvPr/>
        </p:nvSpPr>
        <p:spPr bwMode="auto">
          <a:xfrm flipH="1">
            <a:off x="195334" y="2871187"/>
            <a:ext cx="12557760" cy="1142749"/>
          </a:xfrm>
          <a:prstGeom prst="rect">
            <a:avLst/>
          </a:prstGeom>
          <a:noFill/>
          <a:ln w="9525">
            <a:noFill/>
            <a:miter lim="800000"/>
            <a:headEnd/>
            <a:tailEnd/>
          </a:ln>
        </p:spPr>
        <p:txBody>
          <a:bodyPr wrap="square">
            <a:spAutoFit/>
          </a:bodyPr>
          <a:lstStyle/>
          <a:p>
            <a:pPr algn="ctr"/>
            <a:r>
              <a:rPr lang="en-US" sz="3413" dirty="0"/>
              <a:t> Computational modeling: the example of brain metastasis </a:t>
            </a:r>
          </a:p>
          <a:p>
            <a:pPr algn="ctr"/>
            <a:r>
              <a:rPr lang="en-US" sz="3413" dirty="0"/>
              <a:t>in NSCLC</a:t>
            </a:r>
            <a:endParaRPr lang="fr-FR" altLang="fr-FR" sz="3413" dirty="0"/>
          </a:p>
        </p:txBody>
      </p:sp>
      <p:pic>
        <p:nvPicPr>
          <p:cNvPr id="10" name="Picture 9"/>
          <p:cNvPicPr>
            <a:picLocks noChangeAspect="1" noChangeArrowheads="1"/>
          </p:cNvPicPr>
          <p:nvPr/>
        </p:nvPicPr>
        <p:blipFill>
          <a:blip r:embed="rId5" cstate="print"/>
          <a:srcRect/>
          <a:stretch>
            <a:fillRect/>
          </a:stretch>
        </p:blipFill>
        <p:spPr bwMode="auto">
          <a:xfrm>
            <a:off x="693451" y="7213617"/>
            <a:ext cx="1998945" cy="1476012"/>
          </a:xfrm>
          <a:prstGeom prst="rect">
            <a:avLst/>
          </a:prstGeom>
          <a:noFill/>
          <a:ln w="9525">
            <a:noFill/>
            <a:miter lim="800000"/>
            <a:headEnd/>
            <a:tailEnd/>
          </a:ln>
        </p:spPr>
      </p:pic>
      <p:pic>
        <p:nvPicPr>
          <p:cNvPr id="14" name="Picture 10"/>
          <p:cNvPicPr>
            <a:picLocks noChangeAspect="1" noChangeArrowheads="1"/>
          </p:cNvPicPr>
          <p:nvPr/>
        </p:nvPicPr>
        <p:blipFill>
          <a:blip r:embed="rId6" cstate="print"/>
          <a:srcRect/>
          <a:stretch>
            <a:fillRect/>
          </a:stretch>
        </p:blipFill>
        <p:spPr bwMode="auto">
          <a:xfrm>
            <a:off x="3352779" y="7213618"/>
            <a:ext cx="1397352" cy="1553934"/>
          </a:xfrm>
          <a:prstGeom prst="rect">
            <a:avLst/>
          </a:prstGeom>
          <a:noFill/>
          <a:ln w="9525">
            <a:noFill/>
            <a:miter lim="800000"/>
            <a:headEnd/>
            <a:tailEnd/>
          </a:ln>
        </p:spPr>
      </p:pic>
      <p:pic>
        <p:nvPicPr>
          <p:cNvPr id="15" name="Picture 9"/>
          <p:cNvPicPr>
            <a:picLocks noChangeAspect="1" noChangeArrowheads="1"/>
          </p:cNvPicPr>
          <p:nvPr/>
        </p:nvPicPr>
        <p:blipFill>
          <a:blip r:embed="rId7" cstate="print"/>
          <a:srcRect/>
          <a:stretch>
            <a:fillRect/>
          </a:stretch>
        </p:blipFill>
        <p:spPr bwMode="auto">
          <a:xfrm>
            <a:off x="5486488" y="6509186"/>
            <a:ext cx="2438417" cy="1517237"/>
          </a:xfrm>
          <a:prstGeom prst="rect">
            <a:avLst/>
          </a:prstGeom>
          <a:noFill/>
          <a:ln w="9525">
            <a:noFill/>
            <a:miter lim="800000"/>
            <a:headEnd/>
            <a:tailEnd/>
          </a:ln>
        </p:spPr>
      </p:pic>
      <p:pic>
        <p:nvPicPr>
          <p:cNvPr id="16" name="Picture 9"/>
          <p:cNvPicPr>
            <a:picLocks noChangeAspect="1" noChangeArrowheads="1"/>
          </p:cNvPicPr>
          <p:nvPr/>
        </p:nvPicPr>
        <p:blipFill>
          <a:blip r:embed="rId8" cstate="print"/>
          <a:srcRect/>
          <a:stretch>
            <a:fillRect/>
          </a:stretch>
        </p:blipFill>
        <p:spPr bwMode="auto">
          <a:xfrm>
            <a:off x="11055431" y="7416818"/>
            <a:ext cx="1310721" cy="1117608"/>
          </a:xfrm>
          <a:prstGeom prst="rect">
            <a:avLst/>
          </a:prstGeom>
          <a:noFill/>
          <a:ln w="9525">
            <a:noFill/>
            <a:miter lim="800000"/>
            <a:headEnd/>
            <a:tailEnd/>
          </a:ln>
        </p:spPr>
      </p:pic>
      <p:sp>
        <p:nvSpPr>
          <p:cNvPr id="11" name="ZoneTexte 10"/>
          <p:cNvSpPr txBox="1"/>
          <p:nvPr/>
        </p:nvSpPr>
        <p:spPr>
          <a:xfrm>
            <a:off x="380140" y="940351"/>
            <a:ext cx="11984424" cy="2018438"/>
          </a:xfrm>
          <a:prstGeom prst="rect">
            <a:avLst/>
          </a:prstGeom>
          <a:noFill/>
        </p:spPr>
        <p:txBody>
          <a:bodyPr wrap="square" rtlCol="0">
            <a:spAutoFit/>
          </a:bodyPr>
          <a:lstStyle/>
          <a:p>
            <a:pPr algn="ctr"/>
            <a:r>
              <a:rPr lang="fr-FR" sz="2276" dirty="0" err="1"/>
              <a:t>Novel</a:t>
            </a:r>
            <a:r>
              <a:rPr lang="fr-FR" sz="2276" dirty="0"/>
              <a:t> </a:t>
            </a:r>
            <a:r>
              <a:rPr lang="fr-FR" sz="2276" dirty="0" err="1"/>
              <a:t>Clinical</a:t>
            </a:r>
            <a:r>
              <a:rPr lang="fr-FR" sz="2276" dirty="0"/>
              <a:t> </a:t>
            </a:r>
            <a:r>
              <a:rPr lang="fr-FR" sz="2276" dirty="0" err="1"/>
              <a:t>Strategies</a:t>
            </a:r>
            <a:r>
              <a:rPr lang="fr-FR" sz="2276" dirty="0"/>
              <a:t> in NSCLC</a:t>
            </a:r>
          </a:p>
          <a:p>
            <a:pPr algn="ctr"/>
            <a:r>
              <a:rPr lang="fr-FR" sz="2276" dirty="0"/>
              <a:t>May 9-10, 2019</a:t>
            </a:r>
          </a:p>
          <a:p>
            <a:pPr algn="ctr"/>
            <a:r>
              <a:rPr lang="fr-FR" sz="2276" dirty="0" err="1"/>
              <a:t>Policlinico</a:t>
            </a:r>
            <a:r>
              <a:rPr lang="fr-FR" sz="2276" dirty="0"/>
              <a:t> Umberto I</a:t>
            </a:r>
          </a:p>
          <a:p>
            <a:pPr algn="ctr"/>
            <a:r>
              <a:rPr lang="fr-FR" sz="2276" dirty="0"/>
              <a:t>Rome</a:t>
            </a:r>
          </a:p>
          <a:p>
            <a:endParaRPr lang="fr-FR" sz="3413" dirty="0"/>
          </a:p>
        </p:txBody>
      </p:sp>
    </p:spTree>
    <p:extLst>
      <p:ext uri="{BB962C8B-B14F-4D97-AF65-F5344CB8AC3E}">
        <p14:creationId xmlns:p14="http://schemas.microsoft.com/office/powerpoint/2010/main" val="2066652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7"/>
          <p:cNvSpPr txBox="1">
            <a:spLocks noChangeArrowheads="1"/>
          </p:cNvSpPr>
          <p:nvPr/>
        </p:nvSpPr>
        <p:spPr bwMode="auto">
          <a:xfrm>
            <a:off x="1126632" y="268676"/>
            <a:ext cx="12246187" cy="785689"/>
          </a:xfrm>
          <a:prstGeom prst="rect">
            <a:avLst/>
          </a:prstGeom>
          <a:noFill/>
          <a:ln w="9525">
            <a:noFill/>
            <a:miter lim="800000"/>
            <a:headEnd/>
            <a:tailEnd/>
          </a:ln>
        </p:spPr>
        <p:txBody>
          <a:bodyPr lIns="128000" tIns="66560" rIns="128000" bIns="66560">
            <a:spAutoFit/>
          </a:bodyPr>
          <a:lstStyle/>
          <a:p>
            <a:pPr>
              <a:lnSpc>
                <a:spcPct val="93000"/>
              </a:lnSpc>
              <a:spcBef>
                <a:spcPts val="2844"/>
              </a:spcBef>
              <a:buClr>
                <a:srgbClr val="000000"/>
              </a:buClr>
              <a:buSzPct val="100000"/>
              <a:tabLst>
                <a:tab pos="0"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pPr>
            <a:r>
              <a:rPr lang="fr-FR" sz="4551">
                <a:latin typeface="Arial" pitchFamily="34" charset="0"/>
              </a:rPr>
              <a:t>Early assessment of tumor response</a:t>
            </a:r>
          </a:p>
        </p:txBody>
      </p:sp>
      <p:pic>
        <p:nvPicPr>
          <p:cNvPr id="41987" name="Picture 2" descr="http://upload.wikimedia.org/wikipedia/fr/b/b9/Lofo_Aix-Marseille_Universit%C3%A9.png"/>
          <p:cNvPicPr>
            <a:picLocks noChangeAspect="1" noChangeArrowheads="1"/>
          </p:cNvPicPr>
          <p:nvPr/>
        </p:nvPicPr>
        <p:blipFill>
          <a:blip r:embed="rId3"/>
          <a:srcRect/>
          <a:stretch>
            <a:fillRect/>
          </a:stretch>
        </p:blipFill>
        <p:spPr bwMode="auto">
          <a:xfrm>
            <a:off x="10871201" y="9013049"/>
            <a:ext cx="1828800" cy="659271"/>
          </a:xfrm>
          <a:prstGeom prst="rect">
            <a:avLst/>
          </a:prstGeom>
          <a:noFill/>
          <a:ln w="9525">
            <a:noFill/>
            <a:miter lim="800000"/>
            <a:headEnd/>
            <a:tailEnd/>
          </a:ln>
        </p:spPr>
      </p:pic>
      <p:cxnSp>
        <p:nvCxnSpPr>
          <p:cNvPr id="10" name="Connecteur droit 9"/>
          <p:cNvCxnSpPr/>
          <p:nvPr/>
        </p:nvCxnSpPr>
        <p:spPr>
          <a:xfrm>
            <a:off x="0" y="8938544"/>
            <a:ext cx="13004800" cy="225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1989" name="Picture 5"/>
          <p:cNvPicPr>
            <a:picLocks noChangeAspect="1" noChangeArrowheads="1"/>
          </p:cNvPicPr>
          <p:nvPr/>
        </p:nvPicPr>
        <p:blipFill>
          <a:blip r:embed="rId4"/>
          <a:srcRect/>
          <a:stretch>
            <a:fillRect/>
          </a:stretch>
        </p:blipFill>
        <p:spPr bwMode="auto">
          <a:xfrm>
            <a:off x="203200" y="9042401"/>
            <a:ext cx="2323254" cy="666044"/>
          </a:xfrm>
          <a:prstGeom prst="rect">
            <a:avLst/>
          </a:prstGeom>
          <a:noFill/>
          <a:ln w="9525">
            <a:noFill/>
            <a:miter lim="800000"/>
            <a:headEnd/>
            <a:tailEnd/>
          </a:ln>
        </p:spPr>
      </p:pic>
      <p:sp>
        <p:nvSpPr>
          <p:cNvPr id="41990" name="Text Box 4"/>
          <p:cNvSpPr txBox="1">
            <a:spLocks noChangeArrowheads="1"/>
          </p:cNvSpPr>
          <p:nvPr/>
        </p:nvSpPr>
        <p:spPr bwMode="auto">
          <a:xfrm>
            <a:off x="6544008" y="8432801"/>
            <a:ext cx="6620125" cy="437676"/>
          </a:xfrm>
          <a:prstGeom prst="rect">
            <a:avLst/>
          </a:prstGeom>
          <a:noFill/>
          <a:ln w="9525">
            <a:noFill/>
            <a:miter lim="800000"/>
            <a:headEnd/>
            <a:tailEnd/>
          </a:ln>
        </p:spPr>
        <p:txBody>
          <a:bodyPr wrap="none" lIns="130038" tIns="65020" rIns="130038" bIns="65020">
            <a:spAutoFit/>
          </a:bodyPr>
          <a:lstStyle/>
          <a:p>
            <a:pPr algn="ctr"/>
            <a:r>
              <a:rPr lang="fr-FR" sz="1991" i="1">
                <a:latin typeface="Arial" pitchFamily="34" charset="0"/>
                <a:cs typeface="Arial" pitchFamily="34" charset="0"/>
              </a:rPr>
              <a:t>Images AP-HM (Laurent Teissonier / Fabrice Barlesi)</a:t>
            </a:r>
          </a:p>
        </p:txBody>
      </p:sp>
      <p:pic>
        <p:nvPicPr>
          <p:cNvPr id="41991" name="Picture 2"/>
          <p:cNvPicPr>
            <a:picLocks noChangeAspect="1" noChangeArrowheads="1"/>
          </p:cNvPicPr>
          <p:nvPr/>
        </p:nvPicPr>
        <p:blipFill>
          <a:blip r:embed="rId5"/>
          <a:srcRect/>
          <a:stretch>
            <a:fillRect/>
          </a:stretch>
        </p:blipFill>
        <p:spPr bwMode="auto">
          <a:xfrm>
            <a:off x="2390988" y="2009422"/>
            <a:ext cx="4303324" cy="5791201"/>
          </a:xfrm>
          <a:prstGeom prst="rect">
            <a:avLst/>
          </a:prstGeom>
          <a:noFill/>
          <a:ln w="9525">
            <a:noFill/>
            <a:miter lim="800000"/>
            <a:headEnd/>
            <a:tailEnd/>
          </a:ln>
        </p:spPr>
      </p:pic>
      <p:pic>
        <p:nvPicPr>
          <p:cNvPr id="41992" name="Picture 3"/>
          <p:cNvPicPr>
            <a:picLocks noChangeAspect="1" noChangeArrowheads="1"/>
          </p:cNvPicPr>
          <p:nvPr/>
        </p:nvPicPr>
        <p:blipFill>
          <a:blip r:embed="rId6"/>
          <a:srcRect/>
          <a:stretch>
            <a:fillRect/>
          </a:stretch>
        </p:blipFill>
        <p:spPr bwMode="auto">
          <a:xfrm>
            <a:off x="7283591" y="2011681"/>
            <a:ext cx="4091093" cy="5802489"/>
          </a:xfrm>
          <a:prstGeom prst="rect">
            <a:avLst/>
          </a:prstGeom>
          <a:noFill/>
          <a:ln w="9525">
            <a:noFill/>
            <a:miter lim="800000"/>
            <a:headEnd/>
            <a:tailEnd/>
          </a:ln>
        </p:spPr>
      </p:pic>
      <p:sp>
        <p:nvSpPr>
          <p:cNvPr id="41993" name="ZoneTexte 11"/>
          <p:cNvSpPr txBox="1">
            <a:spLocks noChangeArrowheads="1"/>
          </p:cNvSpPr>
          <p:nvPr/>
        </p:nvSpPr>
        <p:spPr bwMode="auto">
          <a:xfrm>
            <a:off x="3336996" y="7443894"/>
            <a:ext cx="2494845" cy="639637"/>
          </a:xfrm>
          <a:prstGeom prst="rect">
            <a:avLst/>
          </a:prstGeom>
          <a:solidFill>
            <a:schemeClr val="bg1"/>
          </a:solidFill>
          <a:ln w="9525">
            <a:noFill/>
            <a:miter lim="800000"/>
            <a:headEnd/>
            <a:tailEnd/>
          </a:ln>
        </p:spPr>
        <p:txBody>
          <a:bodyPr lIns="113324" tIns="56661" rIns="113324" bIns="56661">
            <a:spAutoFit/>
          </a:bodyPr>
          <a:lstStyle/>
          <a:p>
            <a:pPr algn="ctr"/>
            <a:r>
              <a:rPr lang="fr-FR" sz="3413">
                <a:latin typeface="Arial" pitchFamily="34" charset="0"/>
                <a:cs typeface="Arial" pitchFamily="34" charset="0"/>
              </a:rPr>
              <a:t>Baseline</a:t>
            </a:r>
          </a:p>
        </p:txBody>
      </p:sp>
      <p:sp>
        <p:nvSpPr>
          <p:cNvPr id="41994" name="ZoneTexte 12"/>
          <p:cNvSpPr txBox="1">
            <a:spLocks noChangeArrowheads="1"/>
          </p:cNvSpPr>
          <p:nvPr/>
        </p:nvSpPr>
        <p:spPr bwMode="auto">
          <a:xfrm>
            <a:off x="8243148" y="7443895"/>
            <a:ext cx="2494844" cy="639637"/>
          </a:xfrm>
          <a:prstGeom prst="rect">
            <a:avLst/>
          </a:prstGeom>
          <a:solidFill>
            <a:schemeClr val="bg1"/>
          </a:solidFill>
          <a:ln w="9525">
            <a:noFill/>
            <a:miter lim="800000"/>
            <a:headEnd/>
            <a:tailEnd/>
          </a:ln>
        </p:spPr>
        <p:txBody>
          <a:bodyPr lIns="113324" tIns="56661" rIns="113324" bIns="56661">
            <a:spAutoFit/>
          </a:bodyPr>
          <a:lstStyle/>
          <a:p>
            <a:pPr algn="ctr"/>
            <a:r>
              <a:rPr lang="fr-FR" sz="3413">
                <a:latin typeface="Arial" pitchFamily="34" charset="0"/>
                <a:cs typeface="Arial" pitchFamily="34" charset="0"/>
              </a:rPr>
              <a:t>J15</a:t>
            </a:r>
          </a:p>
        </p:txBody>
      </p:sp>
      <p:sp>
        <p:nvSpPr>
          <p:cNvPr id="41995" name="ZoneTexte 13"/>
          <p:cNvSpPr txBox="1">
            <a:spLocks noChangeArrowheads="1"/>
          </p:cNvSpPr>
          <p:nvPr/>
        </p:nvSpPr>
        <p:spPr bwMode="auto">
          <a:xfrm>
            <a:off x="234809" y="3011876"/>
            <a:ext cx="2494845" cy="4841492"/>
          </a:xfrm>
          <a:prstGeom prst="rect">
            <a:avLst/>
          </a:prstGeom>
          <a:solidFill>
            <a:schemeClr val="bg1"/>
          </a:solidFill>
          <a:ln w="9525">
            <a:noFill/>
            <a:miter lim="800000"/>
            <a:headEnd/>
            <a:tailEnd/>
          </a:ln>
        </p:spPr>
        <p:txBody>
          <a:bodyPr lIns="113324" tIns="56661" rIns="113324" bIns="56661">
            <a:spAutoFit/>
          </a:bodyPr>
          <a:lstStyle/>
          <a:p>
            <a:pPr algn="ctr">
              <a:lnSpc>
                <a:spcPct val="150000"/>
              </a:lnSpc>
            </a:pPr>
            <a:r>
              <a:rPr lang="fr-FR" sz="3413">
                <a:latin typeface="Arial" pitchFamily="34" charset="0"/>
                <a:cs typeface="Arial" pitchFamily="34" charset="0"/>
              </a:rPr>
              <a:t>Phase I</a:t>
            </a:r>
          </a:p>
          <a:p>
            <a:pPr algn="ctr">
              <a:lnSpc>
                <a:spcPct val="150000"/>
              </a:lnSpc>
            </a:pPr>
            <a:r>
              <a:rPr lang="fr-FR" sz="3413">
                <a:latin typeface="Arial" pitchFamily="34" charset="0"/>
                <a:cs typeface="Arial" pitchFamily="34" charset="0"/>
              </a:rPr>
              <a:t>Anti-MEK</a:t>
            </a:r>
          </a:p>
          <a:p>
            <a:pPr algn="ctr">
              <a:lnSpc>
                <a:spcPct val="150000"/>
              </a:lnSpc>
            </a:pPr>
            <a:r>
              <a:rPr lang="fr-FR" sz="3413">
                <a:latin typeface="Arial" pitchFamily="34" charset="0"/>
                <a:cs typeface="Arial" pitchFamily="34" charset="0"/>
              </a:rPr>
              <a:t>Cancer bronchique KRAS mut</a:t>
            </a:r>
          </a:p>
        </p:txBody>
      </p:sp>
      <p:cxnSp>
        <p:nvCxnSpPr>
          <p:cNvPr id="14" name="Connecteur droit 13"/>
          <p:cNvCxnSpPr/>
          <p:nvPr/>
        </p:nvCxnSpPr>
        <p:spPr>
          <a:xfrm>
            <a:off x="0" y="1320801"/>
            <a:ext cx="13004800" cy="225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905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1"/>
          <p:cNvSpPr>
            <a:spLocks noGrp="1"/>
          </p:cNvSpPr>
          <p:nvPr>
            <p:ph type="title"/>
          </p:nvPr>
        </p:nvSpPr>
        <p:spPr>
          <a:xfrm>
            <a:off x="1387423" y="1"/>
            <a:ext cx="10999893" cy="1831058"/>
          </a:xfrm>
        </p:spPr>
        <p:txBody>
          <a:bodyPr>
            <a:normAutofit fontScale="90000"/>
          </a:bodyPr>
          <a:lstStyle/>
          <a:p>
            <a:r>
              <a:rPr lang="fr-FR" sz="4551" dirty="0">
                <a:solidFill>
                  <a:schemeClr val="tx1"/>
                </a:solidFill>
                <a:latin typeface="Times New Roman" pitchFamily="18" charset="0"/>
                <a:cs typeface="Times New Roman" pitchFamily="18" charset="0"/>
              </a:rPr>
              <a:t/>
            </a:r>
            <a:br>
              <a:rPr lang="fr-FR" sz="4551" dirty="0">
                <a:solidFill>
                  <a:schemeClr val="tx1"/>
                </a:solidFill>
                <a:latin typeface="Times New Roman" pitchFamily="18" charset="0"/>
                <a:cs typeface="Times New Roman" pitchFamily="18" charset="0"/>
              </a:rPr>
            </a:br>
            <a:r>
              <a:rPr lang="fr-FR" sz="4551" b="1" dirty="0">
                <a:latin typeface="Times New Roman" pitchFamily="18" charset="0"/>
                <a:cs typeface="Times New Roman" pitchFamily="18" charset="0"/>
              </a:rPr>
              <a:t> </a:t>
            </a:r>
            <a:r>
              <a:rPr lang="fr-FR" sz="4551" b="1" dirty="0">
                <a:solidFill>
                  <a:schemeClr val="tx1"/>
                </a:solidFill>
                <a:latin typeface="Times New Roman" pitchFamily="18" charset="0"/>
                <a:cs typeface="Times New Roman" pitchFamily="18" charset="0"/>
              </a:rPr>
              <a:t>T80% </a:t>
            </a:r>
            <a:r>
              <a:rPr lang="fr-FR" sz="4551" b="1" dirty="0" err="1">
                <a:solidFill>
                  <a:schemeClr val="tx1"/>
                </a:solidFill>
                <a:latin typeface="Times New Roman" pitchFamily="18" charset="0"/>
                <a:cs typeface="Times New Roman" pitchFamily="18" charset="0"/>
              </a:rPr>
              <a:t>could</a:t>
            </a:r>
            <a:r>
              <a:rPr lang="fr-FR" sz="4551" b="1" dirty="0">
                <a:solidFill>
                  <a:schemeClr val="tx1"/>
                </a:solidFill>
                <a:latin typeface="Times New Roman" pitchFamily="18" charset="0"/>
                <a:cs typeface="Times New Roman" pitchFamily="18" charset="0"/>
              </a:rPr>
              <a:t> </a:t>
            </a:r>
            <a:r>
              <a:rPr lang="fr-FR" sz="4551" b="1" dirty="0" err="1">
                <a:solidFill>
                  <a:schemeClr val="tx1"/>
                </a:solidFill>
                <a:latin typeface="Times New Roman" pitchFamily="18" charset="0"/>
                <a:cs typeface="Times New Roman" pitchFamily="18" charset="0"/>
              </a:rPr>
              <a:t>be</a:t>
            </a:r>
            <a:r>
              <a:rPr lang="fr-FR" sz="4551" b="1" dirty="0">
                <a:solidFill>
                  <a:schemeClr val="tx1"/>
                </a:solidFill>
                <a:latin typeface="Times New Roman" pitchFamily="18" charset="0"/>
                <a:cs typeface="Times New Roman" pitchFamily="18" charset="0"/>
              </a:rPr>
              <a:t> </a:t>
            </a:r>
            <a:r>
              <a:rPr lang="fr-FR" sz="4551" b="1" dirty="0" err="1">
                <a:solidFill>
                  <a:schemeClr val="tx1"/>
                </a:solidFill>
                <a:latin typeface="Times New Roman" pitchFamily="18" charset="0"/>
                <a:cs typeface="Times New Roman" pitchFamily="18" charset="0"/>
              </a:rPr>
              <a:t>early</a:t>
            </a:r>
            <a:r>
              <a:rPr lang="fr-FR" sz="4551" b="1" dirty="0">
                <a:solidFill>
                  <a:schemeClr val="tx1"/>
                </a:solidFill>
                <a:latin typeface="Times New Roman" pitchFamily="18" charset="0"/>
                <a:cs typeface="Times New Roman" pitchFamily="18" charset="0"/>
              </a:rPr>
              <a:t> markers of relapse</a:t>
            </a:r>
            <a:r>
              <a:rPr lang="fr-FR" sz="4551" b="1" dirty="0" smtClean="0">
                <a:solidFill>
                  <a:schemeClr val="tx1"/>
                </a:solidFill>
                <a:latin typeface="Times New Roman" pitchFamily="18" charset="0"/>
                <a:cs typeface="Times New Roman" pitchFamily="18" charset="0"/>
              </a:rPr>
              <a:t>?</a:t>
            </a:r>
            <a:r>
              <a:rPr lang="fr-FR" sz="4551" b="1" dirty="0">
                <a:solidFill>
                  <a:schemeClr val="tx1"/>
                </a:solidFill>
                <a:latin typeface="Times New Roman" pitchFamily="18" charset="0"/>
                <a:cs typeface="Times New Roman" pitchFamily="18" charset="0"/>
              </a:rPr>
              <a:t/>
            </a:r>
            <a:br>
              <a:rPr lang="fr-FR" sz="4551" b="1" dirty="0">
                <a:solidFill>
                  <a:schemeClr val="tx1"/>
                </a:solidFill>
                <a:latin typeface="Times New Roman" pitchFamily="18" charset="0"/>
                <a:cs typeface="Times New Roman" pitchFamily="18" charset="0"/>
              </a:rPr>
            </a:br>
            <a:r>
              <a:rPr lang="fr-FR" sz="2560" b="1" dirty="0">
                <a:solidFill>
                  <a:schemeClr val="tx1"/>
                </a:solidFill>
                <a:latin typeface="Times New Roman" pitchFamily="18" charset="0"/>
                <a:cs typeface="Times New Roman" pitchFamily="18" charset="0"/>
              </a:rPr>
              <a:t>L. </a:t>
            </a:r>
            <a:r>
              <a:rPr lang="fr-FR" sz="2560" b="1" dirty="0">
                <a:solidFill>
                  <a:schemeClr val="tx1"/>
                </a:solidFill>
                <a:latin typeface="Times New Roman" pitchFamily="18" charset="0"/>
                <a:cs typeface="Times New Roman" pitchFamily="18" charset="0"/>
              </a:rPr>
              <a:t>Padovani</a:t>
            </a:r>
            <a:r>
              <a:rPr lang="fr-FR" sz="2560" b="1" dirty="0" smtClean="0">
                <a:solidFill>
                  <a:schemeClr val="tx1"/>
                </a:solidFill>
                <a:latin typeface="Times New Roman" pitchFamily="18" charset="0"/>
                <a:cs typeface="Times New Roman" pitchFamily="18" charset="0"/>
              </a:rPr>
              <a:t>,</a:t>
            </a:r>
            <a:r>
              <a:rPr lang="mr-IN" sz="2560" b="1" dirty="0" smtClean="0">
                <a:solidFill>
                  <a:schemeClr val="tx1"/>
                </a:solidFill>
                <a:latin typeface="Times New Roman" pitchFamily="18" charset="0"/>
                <a:cs typeface="Times New Roman" pitchFamily="18" charset="0"/>
              </a:rPr>
              <a:t>…</a:t>
            </a:r>
            <a:r>
              <a:rPr lang="fr-FR" sz="2560" b="1" dirty="0" smtClean="0">
                <a:solidFill>
                  <a:schemeClr val="tx1"/>
                </a:solidFill>
                <a:latin typeface="Times New Roman" pitchFamily="18" charset="0"/>
                <a:cs typeface="Times New Roman" pitchFamily="18" charset="0"/>
              </a:rPr>
              <a:t>., D</a:t>
            </a:r>
            <a:r>
              <a:rPr lang="fr-FR" sz="2560" b="1" dirty="0">
                <a:solidFill>
                  <a:schemeClr val="tx1"/>
                </a:solidFill>
                <a:latin typeface="Times New Roman" pitchFamily="18" charset="0"/>
                <a:cs typeface="Times New Roman" pitchFamily="18" charset="0"/>
              </a:rPr>
              <a:t>. </a:t>
            </a:r>
            <a:r>
              <a:rPr lang="fr-FR" sz="2560" b="1" dirty="0" smtClean="0">
                <a:solidFill>
                  <a:schemeClr val="tx1"/>
                </a:solidFill>
                <a:latin typeface="Times New Roman" pitchFamily="18" charset="0"/>
                <a:cs typeface="Times New Roman" pitchFamily="18" charset="0"/>
              </a:rPr>
              <a:t>Barbolosi. Br J </a:t>
            </a:r>
            <a:r>
              <a:rPr lang="fr-FR" sz="2560" b="1" dirty="0" err="1" smtClean="0">
                <a:solidFill>
                  <a:schemeClr val="tx1"/>
                </a:solidFill>
                <a:latin typeface="Times New Roman" pitchFamily="18" charset="0"/>
                <a:cs typeface="Times New Roman" pitchFamily="18" charset="0"/>
              </a:rPr>
              <a:t>Radiol</a:t>
            </a:r>
            <a:r>
              <a:rPr lang="fr-FR" sz="2560" b="1" dirty="0" smtClean="0">
                <a:solidFill>
                  <a:schemeClr val="tx1"/>
                </a:solidFill>
                <a:latin typeface="Times New Roman" pitchFamily="18" charset="0"/>
                <a:cs typeface="Times New Roman" pitchFamily="18" charset="0"/>
              </a:rPr>
              <a:t> 2016</a:t>
            </a:r>
            <a:r>
              <a:rPr lang="fr-FR" sz="4551" b="1" dirty="0">
                <a:latin typeface="Nixie One" pitchFamily="-108" charset="0"/>
              </a:rPr>
              <a:t/>
            </a:r>
            <a:br>
              <a:rPr lang="fr-FR" sz="4551" b="1" dirty="0">
                <a:latin typeface="Nixie One" pitchFamily="-108" charset="0"/>
              </a:rPr>
            </a:br>
            <a:endParaRPr lang="fr-FR" sz="4551" dirty="0">
              <a:solidFill>
                <a:schemeClr val="tx1"/>
              </a:solidFill>
              <a:latin typeface="Nixie One" pitchFamily="-108" charset="0"/>
            </a:endParaRPr>
          </a:p>
        </p:txBody>
      </p:sp>
      <p:grpSp>
        <p:nvGrpSpPr>
          <p:cNvPr id="2" name="Grouper 6"/>
          <p:cNvGrpSpPr>
            <a:grpSpLocks/>
          </p:cNvGrpSpPr>
          <p:nvPr/>
        </p:nvGrpSpPr>
        <p:grpSpPr bwMode="auto">
          <a:xfrm>
            <a:off x="1426916" y="2740942"/>
            <a:ext cx="9622649" cy="6014720"/>
            <a:chOff x="1003110" y="1283145"/>
            <a:chExt cx="6766576" cy="4466629"/>
          </a:xfrm>
        </p:grpSpPr>
        <p:pic>
          <p:nvPicPr>
            <p:cNvPr id="43012" name="Image 3"/>
            <p:cNvPicPr>
              <a:picLocks noChangeAspect="1"/>
            </p:cNvPicPr>
            <p:nvPr/>
          </p:nvPicPr>
          <p:blipFill>
            <a:blip r:embed="rId3"/>
            <a:srcRect/>
            <a:stretch>
              <a:fillRect/>
            </a:stretch>
          </p:blipFill>
          <p:spPr bwMode="auto">
            <a:xfrm>
              <a:off x="1003110" y="1283145"/>
              <a:ext cx="6766576" cy="4466629"/>
            </a:xfrm>
            <a:prstGeom prst="rect">
              <a:avLst/>
            </a:prstGeom>
            <a:solidFill>
              <a:srgbClr val="FFFFFF"/>
            </a:solidFill>
            <a:ln w="9525">
              <a:noFill/>
              <a:miter lim="800000"/>
              <a:headEnd/>
              <a:tailEnd/>
            </a:ln>
          </p:spPr>
        </p:pic>
        <p:sp>
          <p:nvSpPr>
            <p:cNvPr id="3" name="Rectangle 2"/>
            <p:cNvSpPr/>
            <p:nvPr/>
          </p:nvSpPr>
          <p:spPr>
            <a:xfrm>
              <a:off x="1003110" y="2907832"/>
              <a:ext cx="6766576" cy="1420133"/>
            </a:xfrm>
            <a:prstGeom prst="rect">
              <a:avLst/>
            </a:prstGeom>
            <a:noFill/>
            <a:ln w="38100" cmpd="sng"/>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sz="3413"/>
            </a:p>
          </p:txBody>
        </p:sp>
      </p:grpSp>
    </p:spTree>
    <p:extLst>
      <p:ext uri="{BB962C8B-B14F-4D97-AF65-F5344CB8AC3E}">
        <p14:creationId xmlns:p14="http://schemas.microsoft.com/office/powerpoint/2010/main" val="56162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7"/>
          <p:cNvSpPr txBox="1">
            <a:spLocks noChangeArrowheads="1"/>
          </p:cNvSpPr>
          <p:nvPr/>
        </p:nvSpPr>
        <p:spPr bwMode="auto">
          <a:xfrm>
            <a:off x="0" y="268676"/>
            <a:ext cx="13004800" cy="785689"/>
          </a:xfrm>
          <a:prstGeom prst="rect">
            <a:avLst/>
          </a:prstGeom>
          <a:noFill/>
          <a:ln w="9525">
            <a:noFill/>
            <a:miter lim="800000"/>
            <a:headEnd/>
            <a:tailEnd/>
          </a:ln>
        </p:spPr>
        <p:txBody>
          <a:bodyPr lIns="128000" tIns="66560" rIns="128000" bIns="66560">
            <a:spAutoFit/>
          </a:bodyPr>
          <a:lstStyle/>
          <a:p>
            <a:pPr>
              <a:lnSpc>
                <a:spcPct val="93000"/>
              </a:lnSpc>
              <a:spcBef>
                <a:spcPts val="2844"/>
              </a:spcBef>
              <a:buClr>
                <a:srgbClr val="000000"/>
              </a:buClr>
              <a:buSzPct val="100000"/>
              <a:tabLst>
                <a:tab pos="0"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pPr>
            <a:r>
              <a:rPr lang="en-US" sz="4551" dirty="0" smtClean="0">
                <a:latin typeface="Arial" pitchFamily="34" charset="0"/>
              </a:rPr>
              <a:t>A good question !</a:t>
            </a:r>
            <a:endParaRPr lang="fr-FR" sz="4551" dirty="0">
              <a:latin typeface="Arial" pitchFamily="34" charset="0"/>
            </a:endParaRPr>
          </a:p>
        </p:txBody>
      </p:sp>
      <p:pic>
        <p:nvPicPr>
          <p:cNvPr id="107522" name="Picture 2" descr="http://upload.wikimedia.org/wikipedia/fr/b/b9/Lofo_Aix-Marseille_Universit%C3%A9.png"/>
          <p:cNvPicPr>
            <a:picLocks noChangeAspect="1" noChangeArrowheads="1"/>
          </p:cNvPicPr>
          <p:nvPr/>
        </p:nvPicPr>
        <p:blipFill>
          <a:blip r:embed="rId3"/>
          <a:srcRect/>
          <a:stretch>
            <a:fillRect/>
          </a:stretch>
        </p:blipFill>
        <p:spPr bwMode="auto">
          <a:xfrm>
            <a:off x="10871201" y="9013049"/>
            <a:ext cx="1828800" cy="659271"/>
          </a:xfrm>
          <a:prstGeom prst="rect">
            <a:avLst/>
          </a:prstGeom>
          <a:noFill/>
          <a:ln w="9525">
            <a:noFill/>
            <a:miter lim="800000"/>
            <a:headEnd/>
            <a:tailEnd/>
          </a:ln>
        </p:spPr>
      </p:pic>
      <p:cxnSp>
        <p:nvCxnSpPr>
          <p:cNvPr id="10" name="Connecteur droit 9"/>
          <p:cNvCxnSpPr/>
          <p:nvPr/>
        </p:nvCxnSpPr>
        <p:spPr>
          <a:xfrm>
            <a:off x="0" y="8938544"/>
            <a:ext cx="13004800" cy="225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7524" name="Picture 5"/>
          <p:cNvPicPr>
            <a:picLocks noChangeAspect="1" noChangeArrowheads="1"/>
          </p:cNvPicPr>
          <p:nvPr/>
        </p:nvPicPr>
        <p:blipFill>
          <a:blip r:embed="rId4"/>
          <a:srcRect/>
          <a:stretch>
            <a:fillRect/>
          </a:stretch>
        </p:blipFill>
        <p:spPr bwMode="auto">
          <a:xfrm>
            <a:off x="203200" y="9042401"/>
            <a:ext cx="2323254" cy="666044"/>
          </a:xfrm>
          <a:prstGeom prst="rect">
            <a:avLst/>
          </a:prstGeom>
          <a:noFill/>
          <a:ln w="9525">
            <a:noFill/>
            <a:miter lim="800000"/>
            <a:headEnd/>
            <a:tailEnd/>
          </a:ln>
        </p:spPr>
      </p:pic>
      <p:cxnSp>
        <p:nvCxnSpPr>
          <p:cNvPr id="11" name="Connecteur droit 10"/>
          <p:cNvCxnSpPr/>
          <p:nvPr/>
        </p:nvCxnSpPr>
        <p:spPr>
          <a:xfrm>
            <a:off x="0" y="1320801"/>
            <a:ext cx="13004800" cy="225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7526" name="ZoneTexte 68"/>
          <p:cNvSpPr txBox="1">
            <a:spLocks noChangeArrowheads="1"/>
          </p:cNvSpPr>
          <p:nvPr/>
        </p:nvSpPr>
        <p:spPr bwMode="auto">
          <a:xfrm>
            <a:off x="2842543" y="8936285"/>
            <a:ext cx="4377830" cy="748859"/>
          </a:xfrm>
          <a:prstGeom prst="rect">
            <a:avLst/>
          </a:prstGeom>
          <a:noFill/>
          <a:ln w="9525">
            <a:noFill/>
            <a:miter lim="800000"/>
            <a:headEnd/>
            <a:tailEnd/>
          </a:ln>
        </p:spPr>
        <p:txBody>
          <a:bodyPr>
            <a:spAutoFit/>
          </a:bodyPr>
          <a:lstStyle/>
          <a:p>
            <a:pPr algn="r"/>
            <a:r>
              <a:rPr lang="fr-FR" sz="1422" i="1">
                <a:latin typeface="Calibri" pitchFamily="34" charset="0"/>
              </a:rPr>
              <a:t>Centre d</a:t>
            </a:r>
            <a:r>
              <a:rPr lang="fr-FR" altLang="fr-FR" sz="1422" i="1">
                <a:latin typeface="Calibri" pitchFamily="34" charset="0"/>
              </a:rPr>
              <a:t>’</a:t>
            </a:r>
            <a:r>
              <a:rPr lang="fr-FR" sz="1422" i="1">
                <a:latin typeface="Calibri" pitchFamily="34" charset="0"/>
              </a:rPr>
              <a:t>Essais Précoces en Cancérologie</a:t>
            </a:r>
          </a:p>
          <a:p>
            <a:pPr algn="r"/>
            <a:r>
              <a:rPr lang="fr-FR" sz="1422" i="1">
                <a:latin typeface="Calibri" pitchFamily="34" charset="0"/>
              </a:rPr>
              <a:t> de Marseille CEPCM CLIP2</a:t>
            </a:r>
          </a:p>
          <a:p>
            <a:pPr algn="r"/>
            <a:r>
              <a:rPr lang="fr-FR" sz="1422" i="1">
                <a:latin typeface="Calibri" pitchFamily="34" charset="0"/>
              </a:rPr>
              <a:t>Marseille - France</a:t>
            </a:r>
          </a:p>
        </p:txBody>
      </p:sp>
      <p:pic>
        <p:nvPicPr>
          <p:cNvPr id="107527" name="Image 18"/>
          <p:cNvPicPr>
            <a:picLocks noChangeAspect="1" noChangeArrowheads="1"/>
          </p:cNvPicPr>
          <p:nvPr/>
        </p:nvPicPr>
        <p:blipFill>
          <a:blip r:embed="rId5"/>
          <a:srcRect/>
          <a:stretch>
            <a:fillRect/>
          </a:stretch>
        </p:blipFill>
        <p:spPr bwMode="auto">
          <a:xfrm>
            <a:off x="7423574" y="8972410"/>
            <a:ext cx="819574" cy="717973"/>
          </a:xfrm>
          <a:prstGeom prst="rect">
            <a:avLst/>
          </a:prstGeom>
          <a:noFill/>
          <a:ln w="9525">
            <a:noFill/>
            <a:miter lim="800000"/>
            <a:headEnd/>
            <a:tailEnd/>
          </a:ln>
        </p:spPr>
      </p:pic>
      <p:pic>
        <p:nvPicPr>
          <p:cNvPr id="107528" name="Image 1"/>
          <p:cNvPicPr>
            <a:picLocks noChangeAspect="1"/>
          </p:cNvPicPr>
          <p:nvPr/>
        </p:nvPicPr>
        <p:blipFill>
          <a:blip r:embed="rId6"/>
          <a:srcRect/>
          <a:stretch>
            <a:fillRect/>
          </a:stretch>
        </p:blipFill>
        <p:spPr bwMode="auto">
          <a:xfrm>
            <a:off x="3736623" y="1496908"/>
            <a:ext cx="5454791" cy="7272302"/>
          </a:xfrm>
          <a:prstGeom prst="rect">
            <a:avLst/>
          </a:prstGeom>
          <a:noFill/>
          <a:ln w="9525">
            <a:noFill/>
            <a:miter lim="800000"/>
            <a:headEnd/>
            <a:tailEnd/>
          </a:ln>
        </p:spPr>
      </p:pic>
    </p:spTree>
    <p:extLst>
      <p:ext uri="{BB962C8B-B14F-4D97-AF65-F5344CB8AC3E}">
        <p14:creationId xmlns:p14="http://schemas.microsoft.com/office/powerpoint/2010/main" val="1056202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27329" y="3251189"/>
            <a:ext cx="9251905" cy="2032014"/>
          </a:xfrm>
        </p:spPr>
        <p:txBody>
          <a:bodyPr/>
          <a:lstStyle/>
          <a:p>
            <a:r>
              <a:rPr lang="fr-FR" sz="5689" dirty="0">
                <a:latin typeface="Times" pitchFamily="18" charset="0"/>
                <a:cs typeface="Times" pitchFamily="18" charset="0"/>
              </a:rPr>
              <a:t>The </a:t>
            </a:r>
            <a:r>
              <a:rPr lang="fr-FR" sz="5689" dirty="0" err="1">
                <a:latin typeface="Times" pitchFamily="18" charset="0"/>
                <a:cs typeface="Times" pitchFamily="18" charset="0"/>
              </a:rPr>
              <a:t>problem</a:t>
            </a:r>
            <a:r>
              <a:rPr lang="fr-FR" sz="5689" dirty="0">
                <a:latin typeface="Times" pitchFamily="18" charset="0"/>
                <a:cs typeface="Times" pitchFamily="18" charset="0"/>
              </a:rPr>
              <a:t> of  </a:t>
            </a:r>
            <a:r>
              <a:rPr lang="fr-FR" sz="5689" dirty="0" err="1">
                <a:latin typeface="Times" pitchFamily="18" charset="0"/>
                <a:cs typeface="Times" pitchFamily="18" charset="0"/>
              </a:rPr>
              <a:t>metastases</a:t>
            </a:r>
            <a:endParaRPr lang="fr-FR" sz="5689" dirty="0">
              <a:latin typeface="Times" pitchFamily="18" charset="0"/>
              <a:cs typeface="Times" pitchFamily="18" charset="0"/>
            </a:endParaRPr>
          </a:p>
        </p:txBody>
      </p:sp>
    </p:spTree>
    <p:extLst>
      <p:ext uri="{BB962C8B-B14F-4D97-AF65-F5344CB8AC3E}">
        <p14:creationId xmlns:p14="http://schemas.microsoft.com/office/powerpoint/2010/main" val="99708883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993385" y="228036"/>
            <a:ext cx="10024603" cy="1905545"/>
          </a:xfrm>
        </p:spPr>
        <p:txBody>
          <a:bodyPr>
            <a:normAutofit/>
          </a:bodyPr>
          <a:lstStyle/>
          <a:p>
            <a:pPr eaLnBrk="1" hangingPunct="1"/>
            <a:r>
              <a:rPr lang="fr-FR" sz="4400" dirty="0">
                <a:latin typeface="Times New Roman" pitchFamily="18" charset="0"/>
              </a:rPr>
              <a:t>2 questions </a:t>
            </a:r>
            <a:r>
              <a:rPr lang="fr-FR" sz="4400" dirty="0" err="1">
                <a:latin typeface="Times New Roman" pitchFamily="18" charset="0"/>
              </a:rPr>
              <a:t>remain</a:t>
            </a:r>
            <a:r>
              <a:rPr lang="fr-FR" sz="4400" dirty="0">
                <a:latin typeface="Times New Roman" pitchFamily="18" charset="0"/>
              </a:rPr>
              <a:t> open to </a:t>
            </a:r>
            <a:r>
              <a:rPr lang="fr-FR" sz="4400" dirty="0" err="1">
                <a:latin typeface="Times New Roman" pitchFamily="18" charset="0"/>
              </a:rPr>
              <a:t>prevent</a:t>
            </a:r>
            <a:r>
              <a:rPr lang="fr-FR" sz="4400" dirty="0">
                <a:latin typeface="Times New Roman" pitchFamily="18" charset="0"/>
              </a:rPr>
              <a:t> the </a:t>
            </a:r>
            <a:r>
              <a:rPr lang="fr-FR" sz="4400" dirty="0" err="1">
                <a:latin typeface="Times New Roman" pitchFamily="18" charset="0"/>
              </a:rPr>
              <a:t>therapeutic</a:t>
            </a:r>
            <a:r>
              <a:rPr lang="fr-FR" sz="4400" dirty="0">
                <a:latin typeface="Times New Roman" pitchFamily="18" charset="0"/>
              </a:rPr>
              <a:t> </a:t>
            </a:r>
            <a:r>
              <a:rPr lang="fr-FR" sz="4400" dirty="0" err="1">
                <a:latin typeface="Times New Roman" pitchFamily="18" charset="0"/>
              </a:rPr>
              <a:t>failure</a:t>
            </a:r>
            <a:endParaRPr lang="fr-FR" sz="4400" dirty="0">
              <a:latin typeface="Times New Roman" pitchFamily="18" charset="0"/>
            </a:endParaRPr>
          </a:p>
        </p:txBody>
      </p:sp>
      <p:sp useBgFill="1">
        <p:nvSpPr>
          <p:cNvPr id="306179" name="Rectangle 3"/>
          <p:cNvSpPr>
            <a:spLocks noGrp="1" noChangeArrowheads="1"/>
          </p:cNvSpPr>
          <p:nvPr>
            <p:ph type="body" idx="1"/>
          </p:nvPr>
        </p:nvSpPr>
        <p:spPr>
          <a:xfrm>
            <a:off x="361202" y="2957736"/>
            <a:ext cx="12218089" cy="5093817"/>
          </a:xfrm>
        </p:spPr>
        <p:txBody>
          <a:bodyPr>
            <a:normAutofit lnSpcReduction="10000"/>
          </a:bodyPr>
          <a:lstStyle/>
          <a:p>
            <a:pPr eaLnBrk="1" hangingPunct="1">
              <a:lnSpc>
                <a:spcPct val="90000"/>
              </a:lnSpc>
            </a:pPr>
            <a:r>
              <a:rPr lang="fr-FR" sz="4400" dirty="0" err="1">
                <a:latin typeface="Times New Roman" pitchFamily="18" charset="0"/>
              </a:rPr>
              <a:t>Who</a:t>
            </a:r>
            <a:r>
              <a:rPr lang="fr-FR" sz="4400" dirty="0">
                <a:latin typeface="Times New Roman" pitchFamily="18" charset="0"/>
              </a:rPr>
              <a:t> to </a:t>
            </a:r>
            <a:r>
              <a:rPr lang="fr-FR" sz="4400" dirty="0" err="1">
                <a:latin typeface="Times New Roman" pitchFamily="18" charset="0"/>
              </a:rPr>
              <a:t>treat</a:t>
            </a:r>
            <a:r>
              <a:rPr lang="fr-FR" sz="4400" dirty="0">
                <a:latin typeface="Times New Roman" pitchFamily="18" charset="0"/>
              </a:rPr>
              <a:t>? </a:t>
            </a:r>
            <a:r>
              <a:rPr lang="fr-FR" sz="4400" dirty="0" err="1" smtClean="0">
                <a:latin typeface="Times New Roman" pitchFamily="18" charset="0"/>
              </a:rPr>
              <a:t>After</a:t>
            </a:r>
            <a:r>
              <a:rPr lang="fr-FR" sz="4400" dirty="0" smtClean="0">
                <a:latin typeface="Times New Roman" pitchFamily="18" charset="0"/>
              </a:rPr>
              <a:t> </a:t>
            </a:r>
            <a:r>
              <a:rPr lang="fr-FR" sz="4400" dirty="0" err="1" smtClean="0">
                <a:latin typeface="Times New Roman" pitchFamily="18" charset="0"/>
              </a:rPr>
              <a:t>surgery</a:t>
            </a:r>
            <a:r>
              <a:rPr lang="fr-FR" sz="4400" dirty="0" smtClean="0">
                <a:latin typeface="Times New Roman" pitchFamily="18" charset="0"/>
              </a:rPr>
              <a:t>, </a:t>
            </a:r>
            <a:r>
              <a:rPr lang="en-US" sz="4400" dirty="0" smtClean="0">
                <a:solidFill>
                  <a:srgbClr val="000000"/>
                </a:solidFill>
                <a:latin typeface="Times New Roman" pitchFamily="18" charset="0"/>
              </a:rPr>
              <a:t>can </a:t>
            </a:r>
            <a:r>
              <a:rPr lang="en-US" sz="4400" dirty="0" smtClean="0">
                <a:solidFill>
                  <a:srgbClr val="000000"/>
                </a:solidFill>
                <a:latin typeface="Times New Roman" pitchFamily="18" charset="0"/>
              </a:rPr>
              <a:t>we predict the emergence of metastases long before they are detectable by imaging</a:t>
            </a:r>
            <a:r>
              <a:rPr lang="en-US" dirty="0" smtClean="0">
                <a:solidFill>
                  <a:srgbClr val="000000"/>
                </a:solidFill>
                <a:latin typeface="Times New Roman" pitchFamily="18" charset="0"/>
              </a:rPr>
              <a:t>?</a:t>
            </a:r>
            <a:endParaRPr lang="fr-FR" sz="4551" dirty="0"/>
          </a:p>
          <a:p>
            <a:pPr eaLnBrk="1" hangingPunct="1">
              <a:lnSpc>
                <a:spcPct val="90000"/>
              </a:lnSpc>
            </a:pPr>
            <a:endParaRPr lang="fr-FR" sz="4551" dirty="0"/>
          </a:p>
          <a:p>
            <a:pPr eaLnBrk="1" hangingPunct="1">
              <a:lnSpc>
                <a:spcPct val="90000"/>
              </a:lnSpc>
            </a:pPr>
            <a:r>
              <a:rPr lang="fr-FR" sz="4400" dirty="0">
                <a:latin typeface="Times New Roman" pitchFamily="18" charset="0"/>
              </a:rPr>
              <a:t>How </a:t>
            </a:r>
            <a:r>
              <a:rPr lang="fr-FR" sz="4400" dirty="0" err="1">
                <a:latin typeface="Times New Roman" pitchFamily="18" charset="0"/>
              </a:rPr>
              <a:t>treat</a:t>
            </a:r>
            <a:r>
              <a:rPr lang="fr-FR" sz="4400" dirty="0">
                <a:latin typeface="Times New Roman" pitchFamily="18" charset="0"/>
              </a:rPr>
              <a:t>? </a:t>
            </a:r>
            <a:r>
              <a:rPr lang="fr-FR" sz="4400" dirty="0" err="1">
                <a:latin typeface="Times New Roman" pitchFamily="18" charset="0"/>
              </a:rPr>
              <a:t>What</a:t>
            </a:r>
            <a:r>
              <a:rPr lang="fr-FR" sz="4400" dirty="0">
                <a:latin typeface="Times New Roman" pitchFamily="18" charset="0"/>
              </a:rPr>
              <a:t> adjuvant </a:t>
            </a:r>
            <a:r>
              <a:rPr lang="fr-FR" sz="4400" dirty="0" err="1">
                <a:latin typeface="Times New Roman" pitchFamily="18" charset="0"/>
              </a:rPr>
              <a:t>treatment</a:t>
            </a:r>
            <a:r>
              <a:rPr lang="fr-FR" sz="4400" dirty="0">
                <a:latin typeface="Times New Roman" pitchFamily="18" charset="0"/>
              </a:rPr>
              <a:t>, </a:t>
            </a:r>
            <a:r>
              <a:rPr lang="fr-FR" sz="4400" dirty="0" err="1">
                <a:latin typeface="Times New Roman" pitchFamily="18" charset="0"/>
              </a:rPr>
              <a:t>adapted</a:t>
            </a:r>
            <a:r>
              <a:rPr lang="fr-FR" sz="4400" dirty="0">
                <a:latin typeface="Times New Roman" pitchFamily="18" charset="0"/>
              </a:rPr>
              <a:t> for </a:t>
            </a:r>
            <a:r>
              <a:rPr lang="fr-FR" sz="4400" dirty="0" err="1">
                <a:latin typeface="Times New Roman" pitchFamily="18" charset="0"/>
              </a:rPr>
              <a:t>each</a:t>
            </a:r>
            <a:r>
              <a:rPr lang="fr-FR" sz="4400" dirty="0">
                <a:latin typeface="Times New Roman" pitchFamily="18" charset="0"/>
              </a:rPr>
              <a:t> patient, </a:t>
            </a:r>
            <a:r>
              <a:rPr lang="fr-FR" sz="4400" dirty="0" err="1">
                <a:latin typeface="Times New Roman" pitchFamily="18" charset="0"/>
              </a:rPr>
              <a:t>would</a:t>
            </a:r>
            <a:r>
              <a:rPr lang="fr-FR" sz="4400" dirty="0">
                <a:latin typeface="Times New Roman" pitchFamily="18" charset="0"/>
              </a:rPr>
              <a:t> permit to </a:t>
            </a:r>
            <a:r>
              <a:rPr lang="fr-FR" sz="4400" dirty="0" err="1">
                <a:latin typeface="Times New Roman" pitchFamily="18" charset="0"/>
              </a:rPr>
              <a:t>avoid</a:t>
            </a:r>
            <a:r>
              <a:rPr lang="fr-FR" sz="4400" dirty="0">
                <a:latin typeface="Times New Roman" pitchFamily="18" charset="0"/>
              </a:rPr>
              <a:t> the </a:t>
            </a:r>
            <a:r>
              <a:rPr lang="fr-FR" sz="4400" dirty="0" err="1">
                <a:latin typeface="Times New Roman" pitchFamily="18" charset="0"/>
              </a:rPr>
              <a:t>recurrences</a:t>
            </a:r>
            <a:r>
              <a:rPr lang="fr-FR" sz="4551" dirty="0">
                <a:latin typeface="Times New Roman" pitchFamily="18" charset="0"/>
              </a:rPr>
              <a:t>?</a:t>
            </a:r>
          </a:p>
        </p:txBody>
      </p:sp>
    </p:spTree>
    <p:extLst>
      <p:ext uri="{BB962C8B-B14F-4D97-AF65-F5344CB8AC3E}">
        <p14:creationId xmlns:p14="http://schemas.microsoft.com/office/powerpoint/2010/main" val="1257101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6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61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0617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061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79" grpId="0" build="p"/>
      <p:bldP spid="306179" grpI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Line 10"/>
          <p:cNvSpPr>
            <a:spLocks noChangeShapeType="1"/>
          </p:cNvSpPr>
          <p:nvPr/>
        </p:nvSpPr>
        <p:spPr bwMode="auto">
          <a:xfrm flipV="1">
            <a:off x="1280163" y="5389316"/>
            <a:ext cx="5838613" cy="0"/>
          </a:xfrm>
          <a:prstGeom prst="line">
            <a:avLst/>
          </a:prstGeom>
          <a:noFill/>
          <a:ln w="38100">
            <a:solidFill>
              <a:schemeClr val="tx1"/>
            </a:solidFill>
            <a:round/>
            <a:headEnd/>
            <a:tailEnd type="triangle" w="med" len="med"/>
          </a:ln>
          <a:effectLst/>
        </p:spPr>
        <p:txBody>
          <a:bodyPr/>
          <a:lstStyle/>
          <a:p>
            <a:endParaRPr lang="fr-FR" sz="3413"/>
          </a:p>
        </p:txBody>
      </p:sp>
      <p:sp>
        <p:nvSpPr>
          <p:cNvPr id="2059" name="Oval 11"/>
          <p:cNvSpPr>
            <a:spLocks noChangeArrowheads="1"/>
          </p:cNvSpPr>
          <p:nvPr/>
        </p:nvSpPr>
        <p:spPr bwMode="auto">
          <a:xfrm>
            <a:off x="7116518" y="4158826"/>
            <a:ext cx="2867378" cy="2971236"/>
          </a:xfrm>
          <a:prstGeom prst="ellipse">
            <a:avLst/>
          </a:prstGeom>
          <a:noFill/>
          <a:ln w="38100">
            <a:solidFill>
              <a:schemeClr val="tx1"/>
            </a:solidFill>
            <a:round/>
            <a:headEnd/>
            <a:tailEnd/>
          </a:ln>
          <a:effectLst/>
        </p:spPr>
        <p:txBody>
          <a:bodyPr wrap="none" anchor="ctr"/>
          <a:lstStyle/>
          <a:p>
            <a:endParaRPr lang="fr-FR" sz="3413"/>
          </a:p>
        </p:txBody>
      </p:sp>
      <p:sp>
        <p:nvSpPr>
          <p:cNvPr id="2060" name="Oval 12"/>
          <p:cNvSpPr>
            <a:spLocks noChangeArrowheads="1"/>
          </p:cNvSpPr>
          <p:nvPr/>
        </p:nvSpPr>
        <p:spPr bwMode="auto">
          <a:xfrm>
            <a:off x="666047" y="5179342"/>
            <a:ext cx="408657" cy="415431"/>
          </a:xfrm>
          <a:prstGeom prst="ellipse">
            <a:avLst/>
          </a:prstGeom>
          <a:noFill/>
          <a:ln w="38100">
            <a:solidFill>
              <a:schemeClr val="tx1"/>
            </a:solidFill>
            <a:round/>
            <a:headEnd/>
            <a:tailEnd/>
          </a:ln>
          <a:effectLst/>
        </p:spPr>
        <p:txBody>
          <a:bodyPr wrap="none" anchor="ctr"/>
          <a:lstStyle/>
          <a:p>
            <a:endParaRPr lang="fr-FR" sz="3413"/>
          </a:p>
        </p:txBody>
      </p:sp>
      <p:sp>
        <p:nvSpPr>
          <p:cNvPr id="2061" name="Oval 13"/>
          <p:cNvSpPr>
            <a:spLocks noChangeArrowheads="1"/>
          </p:cNvSpPr>
          <p:nvPr/>
        </p:nvSpPr>
        <p:spPr bwMode="auto">
          <a:xfrm>
            <a:off x="10189353" y="8252182"/>
            <a:ext cx="614116" cy="618631"/>
          </a:xfrm>
          <a:prstGeom prst="ellipse">
            <a:avLst/>
          </a:prstGeom>
          <a:noFill/>
          <a:ln w="38100">
            <a:solidFill>
              <a:schemeClr val="tx1"/>
            </a:solidFill>
            <a:round/>
            <a:headEnd/>
            <a:tailEnd/>
          </a:ln>
          <a:effectLst/>
        </p:spPr>
        <p:txBody>
          <a:bodyPr wrap="none" anchor="ctr"/>
          <a:lstStyle/>
          <a:p>
            <a:endParaRPr lang="fr-FR" sz="3413"/>
          </a:p>
        </p:txBody>
      </p:sp>
      <p:sp>
        <p:nvSpPr>
          <p:cNvPr id="2062" name="Oval 14"/>
          <p:cNvSpPr>
            <a:spLocks noChangeArrowheads="1"/>
          </p:cNvSpPr>
          <p:nvPr/>
        </p:nvSpPr>
        <p:spPr bwMode="auto">
          <a:xfrm>
            <a:off x="10189352" y="1803965"/>
            <a:ext cx="307058" cy="307058"/>
          </a:xfrm>
          <a:prstGeom prst="ellipse">
            <a:avLst/>
          </a:prstGeom>
          <a:noFill/>
          <a:ln w="38100">
            <a:solidFill>
              <a:schemeClr val="tx1"/>
            </a:solidFill>
            <a:round/>
            <a:headEnd/>
            <a:tailEnd/>
          </a:ln>
          <a:effectLst/>
        </p:spPr>
        <p:txBody>
          <a:bodyPr wrap="none" anchor="ctr"/>
          <a:lstStyle/>
          <a:p>
            <a:endParaRPr lang="fr-FR" sz="3413"/>
          </a:p>
        </p:txBody>
      </p:sp>
      <p:sp>
        <p:nvSpPr>
          <p:cNvPr id="2063" name="Line 15"/>
          <p:cNvSpPr>
            <a:spLocks noChangeShapeType="1"/>
          </p:cNvSpPr>
          <p:nvPr/>
        </p:nvSpPr>
        <p:spPr bwMode="auto">
          <a:xfrm flipV="1">
            <a:off x="8958863" y="2212626"/>
            <a:ext cx="1230490" cy="1946204"/>
          </a:xfrm>
          <a:prstGeom prst="line">
            <a:avLst/>
          </a:prstGeom>
          <a:noFill/>
          <a:ln w="38100">
            <a:solidFill>
              <a:schemeClr val="tx1"/>
            </a:solidFill>
            <a:round/>
            <a:headEnd/>
            <a:tailEnd type="triangle" w="med" len="med"/>
          </a:ln>
          <a:effectLst/>
        </p:spPr>
        <p:txBody>
          <a:bodyPr/>
          <a:lstStyle/>
          <a:p>
            <a:endParaRPr lang="fr-FR" sz="3413"/>
          </a:p>
        </p:txBody>
      </p:sp>
      <p:sp>
        <p:nvSpPr>
          <p:cNvPr id="2064" name="Line 16"/>
          <p:cNvSpPr>
            <a:spLocks noChangeShapeType="1"/>
          </p:cNvSpPr>
          <p:nvPr/>
        </p:nvSpPr>
        <p:spPr bwMode="auto">
          <a:xfrm>
            <a:off x="9268180" y="7028463"/>
            <a:ext cx="1022773" cy="1228231"/>
          </a:xfrm>
          <a:prstGeom prst="line">
            <a:avLst/>
          </a:prstGeom>
          <a:noFill/>
          <a:ln w="38100">
            <a:solidFill>
              <a:schemeClr val="tx1"/>
            </a:solidFill>
            <a:round/>
            <a:headEnd/>
            <a:tailEnd type="triangle" w="med" len="med"/>
          </a:ln>
          <a:effectLst/>
        </p:spPr>
        <p:txBody>
          <a:bodyPr/>
          <a:lstStyle/>
          <a:p>
            <a:endParaRPr lang="fr-FR" sz="3413"/>
          </a:p>
        </p:txBody>
      </p:sp>
      <p:sp>
        <p:nvSpPr>
          <p:cNvPr id="2065" name="Text Box 17"/>
          <p:cNvSpPr txBox="1">
            <a:spLocks noChangeArrowheads="1"/>
          </p:cNvSpPr>
          <p:nvPr/>
        </p:nvSpPr>
        <p:spPr bwMode="auto">
          <a:xfrm>
            <a:off x="7321975" y="5091290"/>
            <a:ext cx="2357120" cy="1405385"/>
          </a:xfrm>
          <a:prstGeom prst="rect">
            <a:avLst/>
          </a:prstGeom>
          <a:noFill/>
          <a:ln w="9525">
            <a:noFill/>
            <a:miter lim="800000"/>
            <a:headEnd/>
            <a:tailEnd/>
          </a:ln>
          <a:effectLst/>
        </p:spPr>
        <p:txBody>
          <a:bodyPr>
            <a:spAutoFit/>
          </a:bodyPr>
          <a:lstStyle/>
          <a:p>
            <a:pPr algn="ctr">
              <a:spcBef>
                <a:spcPct val="50000"/>
              </a:spcBef>
            </a:pPr>
            <a:r>
              <a:rPr lang="fr-FR" sz="3413" dirty="0" err="1"/>
              <a:t>Primary</a:t>
            </a:r>
            <a:endParaRPr lang="fr-FR" sz="3413" dirty="0"/>
          </a:p>
          <a:p>
            <a:pPr algn="ctr">
              <a:spcBef>
                <a:spcPct val="50000"/>
              </a:spcBef>
            </a:pPr>
            <a:r>
              <a:rPr lang="fr-FR" sz="3413" dirty="0" err="1"/>
              <a:t>Tumor</a:t>
            </a:r>
            <a:endParaRPr lang="fr-FR" sz="3413" dirty="0"/>
          </a:p>
        </p:txBody>
      </p:sp>
      <p:sp>
        <p:nvSpPr>
          <p:cNvPr id="2066" name="Text Box 18"/>
          <p:cNvSpPr txBox="1">
            <a:spLocks noChangeArrowheads="1"/>
          </p:cNvSpPr>
          <p:nvPr/>
        </p:nvSpPr>
        <p:spPr bwMode="auto">
          <a:xfrm>
            <a:off x="1688818" y="4651511"/>
            <a:ext cx="5120640" cy="1405385"/>
          </a:xfrm>
          <a:prstGeom prst="rect">
            <a:avLst/>
          </a:prstGeom>
          <a:noFill/>
          <a:ln w="9525">
            <a:noFill/>
            <a:miter lim="800000"/>
            <a:headEnd/>
            <a:tailEnd/>
          </a:ln>
          <a:effectLst/>
        </p:spPr>
        <p:txBody>
          <a:bodyPr wrap="square">
            <a:spAutoFit/>
          </a:bodyPr>
          <a:lstStyle/>
          <a:p>
            <a:pPr algn="ctr">
              <a:spcBef>
                <a:spcPct val="50000"/>
              </a:spcBef>
            </a:pPr>
            <a:r>
              <a:rPr lang="fr-FR" sz="3413" dirty="0" err="1"/>
              <a:t>Gompertz</a:t>
            </a:r>
            <a:r>
              <a:rPr lang="fr-FR" sz="3413" dirty="0"/>
              <a:t> </a:t>
            </a:r>
            <a:r>
              <a:rPr lang="fr-FR" sz="3413" dirty="0" err="1"/>
              <a:t>Growth</a:t>
            </a:r>
            <a:endParaRPr lang="fr-FR" sz="3413" dirty="0"/>
          </a:p>
          <a:p>
            <a:pPr algn="ctr">
              <a:spcBef>
                <a:spcPct val="50000"/>
              </a:spcBef>
            </a:pPr>
            <a:r>
              <a:rPr lang="fr-FR" sz="3413" dirty="0" err="1"/>
              <a:t>a,b</a:t>
            </a:r>
            <a:endParaRPr lang="fr-FR" sz="3413" dirty="0"/>
          </a:p>
        </p:txBody>
      </p:sp>
      <p:sp>
        <p:nvSpPr>
          <p:cNvPr id="2067" name="Text Box 19"/>
          <p:cNvSpPr txBox="1">
            <a:spLocks noChangeArrowheads="1"/>
          </p:cNvSpPr>
          <p:nvPr/>
        </p:nvSpPr>
        <p:spPr bwMode="auto">
          <a:xfrm>
            <a:off x="9882294" y="1307233"/>
            <a:ext cx="2661920" cy="617541"/>
          </a:xfrm>
          <a:prstGeom prst="rect">
            <a:avLst/>
          </a:prstGeom>
          <a:noFill/>
          <a:ln w="9525">
            <a:noFill/>
            <a:miter lim="800000"/>
            <a:headEnd/>
            <a:tailEnd/>
          </a:ln>
          <a:effectLst/>
        </p:spPr>
        <p:txBody>
          <a:bodyPr wrap="square">
            <a:spAutoFit/>
          </a:bodyPr>
          <a:lstStyle/>
          <a:p>
            <a:pPr algn="ctr">
              <a:spcBef>
                <a:spcPct val="50000"/>
              </a:spcBef>
            </a:pPr>
            <a:r>
              <a:rPr lang="fr-FR" sz="3413" dirty="0" err="1"/>
              <a:t>metastases</a:t>
            </a:r>
            <a:endParaRPr lang="fr-FR" sz="3413" dirty="0"/>
          </a:p>
        </p:txBody>
      </p:sp>
      <p:sp>
        <p:nvSpPr>
          <p:cNvPr id="2071" name="Text Box 23"/>
          <p:cNvSpPr txBox="1">
            <a:spLocks noChangeArrowheads="1"/>
          </p:cNvSpPr>
          <p:nvPr/>
        </p:nvSpPr>
        <p:spPr bwMode="auto">
          <a:xfrm>
            <a:off x="9915316" y="8737629"/>
            <a:ext cx="2628898" cy="617541"/>
          </a:xfrm>
          <a:prstGeom prst="rect">
            <a:avLst/>
          </a:prstGeom>
          <a:noFill/>
          <a:ln w="9525">
            <a:noFill/>
            <a:miter lim="800000"/>
            <a:headEnd/>
            <a:tailEnd/>
          </a:ln>
          <a:effectLst/>
        </p:spPr>
        <p:txBody>
          <a:bodyPr wrap="square">
            <a:spAutoFit/>
          </a:bodyPr>
          <a:lstStyle/>
          <a:p>
            <a:pPr algn="ctr">
              <a:spcBef>
                <a:spcPct val="50000"/>
              </a:spcBef>
            </a:pPr>
            <a:r>
              <a:rPr lang="fr-FR" sz="3413" dirty="0" err="1"/>
              <a:t>metastases</a:t>
            </a:r>
            <a:endParaRPr lang="fr-FR" sz="3413" dirty="0"/>
          </a:p>
        </p:txBody>
      </p:sp>
      <p:sp>
        <p:nvSpPr>
          <p:cNvPr id="2072" name="Text Box 24"/>
          <p:cNvSpPr txBox="1">
            <a:spLocks noChangeArrowheads="1"/>
          </p:cNvSpPr>
          <p:nvPr/>
        </p:nvSpPr>
        <p:spPr bwMode="auto">
          <a:xfrm>
            <a:off x="-1" y="7028465"/>
            <a:ext cx="2844776" cy="1405385"/>
          </a:xfrm>
          <a:prstGeom prst="rect">
            <a:avLst/>
          </a:prstGeom>
          <a:noFill/>
          <a:ln w="9525">
            <a:noFill/>
            <a:miter lim="800000"/>
            <a:headEnd/>
            <a:tailEnd/>
          </a:ln>
          <a:effectLst/>
        </p:spPr>
        <p:txBody>
          <a:bodyPr wrap="square">
            <a:spAutoFit/>
          </a:bodyPr>
          <a:lstStyle/>
          <a:p>
            <a:pPr algn="ctr"/>
            <a:r>
              <a:rPr lang="fr-FR" sz="2844" dirty="0"/>
              <a:t>First cancer </a:t>
            </a:r>
            <a:r>
              <a:rPr lang="fr-FR" sz="2844" dirty="0" err="1"/>
              <a:t>cell</a:t>
            </a:r>
            <a:endParaRPr lang="fr-FR" sz="2844" dirty="0"/>
          </a:p>
          <a:p>
            <a:pPr algn="ctr"/>
            <a:r>
              <a:rPr lang="fr-FR" sz="2844" dirty="0"/>
              <a:t>t=0</a:t>
            </a:r>
          </a:p>
        </p:txBody>
      </p:sp>
      <p:sp>
        <p:nvSpPr>
          <p:cNvPr id="2073" name="Line 25"/>
          <p:cNvSpPr>
            <a:spLocks noChangeShapeType="1"/>
          </p:cNvSpPr>
          <p:nvPr/>
        </p:nvSpPr>
        <p:spPr bwMode="auto">
          <a:xfrm flipH="1" flipV="1">
            <a:off x="869245" y="5696374"/>
            <a:ext cx="0" cy="1228231"/>
          </a:xfrm>
          <a:prstGeom prst="line">
            <a:avLst/>
          </a:prstGeom>
          <a:noFill/>
          <a:ln w="28575">
            <a:solidFill>
              <a:schemeClr val="tx1"/>
            </a:solidFill>
            <a:round/>
            <a:headEnd/>
            <a:tailEnd type="triangle" w="med" len="med"/>
          </a:ln>
          <a:effectLst/>
        </p:spPr>
        <p:txBody>
          <a:bodyPr/>
          <a:lstStyle/>
          <a:p>
            <a:endParaRPr lang="fr-FR" sz="3413"/>
          </a:p>
        </p:txBody>
      </p:sp>
      <p:sp>
        <p:nvSpPr>
          <p:cNvPr id="2074" name="Text Box 26"/>
          <p:cNvSpPr txBox="1">
            <a:spLocks noChangeArrowheads="1"/>
          </p:cNvSpPr>
          <p:nvPr/>
        </p:nvSpPr>
        <p:spPr bwMode="auto">
          <a:xfrm>
            <a:off x="9687913" y="2749975"/>
            <a:ext cx="1099980" cy="617541"/>
          </a:xfrm>
          <a:prstGeom prst="rect">
            <a:avLst/>
          </a:prstGeom>
          <a:noFill/>
          <a:ln w="9525">
            <a:noFill/>
            <a:miter lim="800000"/>
            <a:headEnd/>
            <a:tailEnd/>
          </a:ln>
          <a:effectLst/>
        </p:spPr>
        <p:txBody>
          <a:bodyPr wrap="none">
            <a:spAutoFit/>
          </a:bodyPr>
          <a:lstStyle/>
          <a:p>
            <a:r>
              <a:rPr lang="fr-FR" sz="3413"/>
              <a:t>m, </a:t>
            </a:r>
            <a:r>
              <a:rPr lang="fr-FR" sz="3413">
                <a:latin typeface="Symbol" pitchFamily="18" charset="2"/>
              </a:rPr>
              <a:t>a</a:t>
            </a:r>
            <a:endParaRPr lang="fr-FR" sz="3413"/>
          </a:p>
        </p:txBody>
      </p:sp>
      <p:sp>
        <p:nvSpPr>
          <p:cNvPr id="2076" name="Text Box 28"/>
          <p:cNvSpPr txBox="1">
            <a:spLocks noChangeArrowheads="1"/>
          </p:cNvSpPr>
          <p:nvPr/>
        </p:nvSpPr>
        <p:spPr bwMode="auto">
          <a:xfrm>
            <a:off x="9791771" y="7222632"/>
            <a:ext cx="1099980" cy="617541"/>
          </a:xfrm>
          <a:prstGeom prst="rect">
            <a:avLst/>
          </a:prstGeom>
          <a:noFill/>
          <a:ln w="9525">
            <a:noFill/>
            <a:miter lim="800000"/>
            <a:headEnd/>
            <a:tailEnd/>
          </a:ln>
          <a:effectLst/>
        </p:spPr>
        <p:txBody>
          <a:bodyPr wrap="none">
            <a:spAutoFit/>
          </a:bodyPr>
          <a:lstStyle/>
          <a:p>
            <a:r>
              <a:rPr lang="fr-FR" sz="3413"/>
              <a:t>m, </a:t>
            </a:r>
            <a:r>
              <a:rPr lang="fr-FR" sz="3413">
                <a:latin typeface="Symbol" pitchFamily="18" charset="2"/>
              </a:rPr>
              <a:t>a</a:t>
            </a:r>
            <a:endParaRPr lang="fr-FR" sz="3413"/>
          </a:p>
        </p:txBody>
      </p:sp>
      <p:sp>
        <p:nvSpPr>
          <p:cNvPr id="2077" name="Line 29"/>
          <p:cNvSpPr>
            <a:spLocks noChangeShapeType="1"/>
          </p:cNvSpPr>
          <p:nvPr/>
        </p:nvSpPr>
        <p:spPr bwMode="auto">
          <a:xfrm>
            <a:off x="325831" y="1803965"/>
            <a:ext cx="9465940" cy="0"/>
          </a:xfrm>
          <a:prstGeom prst="line">
            <a:avLst/>
          </a:prstGeom>
          <a:noFill/>
          <a:ln w="38100">
            <a:solidFill>
              <a:schemeClr val="tx1"/>
            </a:solidFill>
            <a:round/>
            <a:headEnd type="triangle" w="med" len="med"/>
            <a:tailEnd type="triangle" w="med" len="med"/>
          </a:ln>
          <a:effectLst/>
        </p:spPr>
        <p:txBody>
          <a:bodyPr/>
          <a:lstStyle/>
          <a:p>
            <a:endParaRPr lang="fr-FR" sz="3413"/>
          </a:p>
        </p:txBody>
      </p:sp>
      <p:sp>
        <p:nvSpPr>
          <p:cNvPr id="2078" name="Text Box 30"/>
          <p:cNvSpPr txBox="1">
            <a:spLocks noChangeArrowheads="1"/>
          </p:cNvSpPr>
          <p:nvPr/>
        </p:nvSpPr>
        <p:spPr bwMode="auto">
          <a:xfrm>
            <a:off x="-15131" y="769905"/>
            <a:ext cx="10462062" cy="707886"/>
          </a:xfrm>
          <a:prstGeom prst="rect">
            <a:avLst/>
          </a:prstGeom>
          <a:noFill/>
          <a:ln w="9525">
            <a:noFill/>
            <a:miter lim="800000"/>
            <a:headEnd/>
            <a:tailEnd/>
          </a:ln>
          <a:effectLst/>
        </p:spPr>
        <p:txBody>
          <a:bodyPr wrap="square">
            <a:spAutoFit/>
          </a:bodyPr>
          <a:lstStyle/>
          <a:p>
            <a:pPr algn="ctr"/>
            <a:r>
              <a:rPr lang="fr-FR" sz="3413" dirty="0"/>
              <a:t> </a:t>
            </a:r>
            <a:r>
              <a:rPr lang="fr-FR" sz="4000" dirty="0" err="1">
                <a:latin typeface="Times" charset="0"/>
                <a:ea typeface="Times" charset="0"/>
                <a:cs typeface="Times" charset="0"/>
              </a:rPr>
              <a:t>Infraclinical</a:t>
            </a:r>
            <a:r>
              <a:rPr lang="fr-FR" sz="4000" dirty="0">
                <a:latin typeface="Times" charset="0"/>
                <a:ea typeface="Times" charset="0"/>
                <a:cs typeface="Times" charset="0"/>
              </a:rPr>
              <a:t> phase (</a:t>
            </a:r>
            <a:r>
              <a:rPr lang="fr-FR" sz="4000" dirty="0" err="1">
                <a:latin typeface="Times" charset="0"/>
                <a:ea typeface="Times" charset="0"/>
                <a:cs typeface="Times" charset="0"/>
              </a:rPr>
              <a:t>hidden</a:t>
            </a:r>
            <a:r>
              <a:rPr lang="fr-FR" sz="4000" dirty="0">
                <a:latin typeface="Times" charset="0"/>
                <a:ea typeface="Times" charset="0"/>
                <a:cs typeface="Times" charset="0"/>
              </a:rPr>
              <a:t> phase) duration </a:t>
            </a:r>
            <a:r>
              <a:rPr lang="fr-FR" sz="4000" i="1" dirty="0">
                <a:latin typeface="Times" charset="0"/>
                <a:ea typeface="Times" charset="0"/>
                <a:cs typeface="Times" charset="0"/>
              </a:rPr>
              <a:t>T</a:t>
            </a:r>
            <a:r>
              <a:rPr lang="fr-FR" sz="4000" i="1" dirty="0" smtClean="0">
                <a:latin typeface="Times" charset="0"/>
                <a:ea typeface="Times" charset="0"/>
                <a:cs typeface="Times" charset="0"/>
              </a:rPr>
              <a:t>0</a:t>
            </a:r>
            <a:endParaRPr lang="fr-FR" sz="4000" i="1" dirty="0">
              <a:latin typeface="Times" charset="0"/>
              <a:ea typeface="Times" charset="0"/>
              <a:cs typeface="Times" charset="0"/>
            </a:endParaRPr>
          </a:p>
        </p:txBody>
      </p:sp>
    </p:spTree>
    <p:extLst>
      <p:ext uri="{BB962C8B-B14F-4D97-AF65-F5344CB8AC3E}">
        <p14:creationId xmlns:p14="http://schemas.microsoft.com/office/powerpoint/2010/main" val="34451942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27329" y="228036"/>
            <a:ext cx="8890658" cy="1702343"/>
          </a:xfrm>
        </p:spPr>
        <p:txBody>
          <a:bodyPr>
            <a:normAutofit fontScale="90000"/>
          </a:bodyPr>
          <a:lstStyle/>
          <a:p>
            <a:r>
              <a:rPr lang="fr-FR" sz="5689" dirty="0">
                <a:latin typeface="Times New Roman" pitchFamily="18" charset="0"/>
                <a:cs typeface="Times New Roman" pitchFamily="18" charset="0"/>
              </a:rPr>
              <a:t>Tumoral </a:t>
            </a:r>
            <a:r>
              <a:rPr lang="fr-FR" sz="5689" dirty="0" err="1">
                <a:latin typeface="Times New Roman" pitchFamily="18" charset="0"/>
                <a:cs typeface="Times New Roman" pitchFamily="18" charset="0"/>
              </a:rPr>
              <a:t>Kinetic</a:t>
            </a:r>
            <a:r>
              <a:rPr lang="fr-FR" sz="5689" dirty="0">
                <a:latin typeface="Times New Roman" pitchFamily="18" charset="0"/>
                <a:cs typeface="Times New Roman" pitchFamily="18" charset="0"/>
              </a:rPr>
              <a:t>  : </a:t>
            </a:r>
            <a:r>
              <a:rPr lang="fr-FR" sz="5689" dirty="0" err="1">
                <a:latin typeface="Times New Roman" pitchFamily="18" charset="0"/>
                <a:cs typeface="Times New Roman" pitchFamily="18" charset="0"/>
              </a:rPr>
              <a:t>some</a:t>
            </a:r>
            <a:r>
              <a:rPr lang="fr-FR" sz="5689" dirty="0">
                <a:latin typeface="Times New Roman" pitchFamily="18" charset="0"/>
                <a:cs typeface="Times New Roman" pitchFamily="18" charset="0"/>
              </a:rPr>
              <a:t> </a:t>
            </a:r>
            <a:r>
              <a:rPr lang="fr-FR" sz="5689" dirty="0" err="1">
                <a:latin typeface="Times New Roman" pitchFamily="18" charset="0"/>
                <a:cs typeface="Times New Roman" pitchFamily="18" charset="0"/>
              </a:rPr>
              <a:t>numbers</a:t>
            </a:r>
            <a:endParaRPr lang="fr-FR" sz="5689" dirty="0">
              <a:latin typeface="Times New Roman" pitchFamily="18" charset="0"/>
              <a:cs typeface="Times New Roman" pitchFamily="18" charset="0"/>
            </a:endParaRPr>
          </a:p>
        </p:txBody>
      </p:sp>
      <p:sp>
        <p:nvSpPr>
          <p:cNvPr id="3" name="Espace réservé du contenu 2"/>
          <p:cNvSpPr>
            <a:spLocks noGrp="1"/>
          </p:cNvSpPr>
          <p:nvPr>
            <p:ph idx="1"/>
          </p:nvPr>
        </p:nvSpPr>
        <p:spPr>
          <a:xfrm>
            <a:off x="345189" y="2235181"/>
            <a:ext cx="12388722" cy="6809458"/>
          </a:xfrm>
        </p:spPr>
        <p:txBody>
          <a:bodyPr/>
          <a:lstStyle/>
          <a:p>
            <a:pPr>
              <a:buNone/>
            </a:pPr>
            <a:r>
              <a:rPr lang="fr-FR" sz="5120" dirty="0" err="1">
                <a:latin typeface="Times" pitchFamily="18" charset="0"/>
                <a:cs typeface="Times" pitchFamily="18" charset="0"/>
              </a:rPr>
              <a:t>Smaller</a:t>
            </a:r>
            <a:r>
              <a:rPr lang="fr-FR" sz="5120" dirty="0">
                <a:latin typeface="Times" pitchFamily="18" charset="0"/>
                <a:cs typeface="Times" pitchFamily="18" charset="0"/>
              </a:rPr>
              <a:t> </a:t>
            </a:r>
            <a:r>
              <a:rPr lang="fr-FR" sz="5120" dirty="0" err="1">
                <a:latin typeface="Times" pitchFamily="18" charset="0"/>
                <a:cs typeface="Times" pitchFamily="18" charset="0"/>
              </a:rPr>
              <a:t>tumor</a:t>
            </a:r>
            <a:r>
              <a:rPr lang="fr-FR" sz="5120" dirty="0">
                <a:latin typeface="Times" pitchFamily="18" charset="0"/>
                <a:cs typeface="Times" pitchFamily="18" charset="0"/>
              </a:rPr>
              <a:t> </a:t>
            </a:r>
            <a:r>
              <a:rPr lang="fr-FR" sz="5120" dirty="0" err="1">
                <a:latin typeface="Times" pitchFamily="18" charset="0"/>
                <a:cs typeface="Times" pitchFamily="18" charset="0"/>
              </a:rPr>
              <a:t>detectable</a:t>
            </a:r>
            <a:r>
              <a:rPr lang="fr-FR" sz="5120" dirty="0">
                <a:latin typeface="Times" pitchFamily="18" charset="0"/>
                <a:cs typeface="Times" pitchFamily="18" charset="0"/>
              </a:rPr>
              <a:t> by scanner        </a:t>
            </a:r>
            <a:r>
              <a:rPr lang="fr-FR" sz="5120" dirty="0" err="1">
                <a:latin typeface="Times" pitchFamily="18" charset="0"/>
                <a:cs typeface="Times" pitchFamily="18" charset="0"/>
              </a:rPr>
              <a:t>cells</a:t>
            </a:r>
            <a:endParaRPr lang="fr-FR" sz="5120" dirty="0">
              <a:latin typeface="Times" pitchFamily="18" charset="0"/>
              <a:cs typeface="Times" pitchFamily="18" charset="0"/>
            </a:endParaRPr>
          </a:p>
          <a:p>
            <a:pPr>
              <a:buNone/>
            </a:pPr>
            <a:r>
              <a:rPr lang="fr-FR" sz="5120" dirty="0" smtClean="0">
                <a:latin typeface="Times" pitchFamily="18" charset="0"/>
                <a:cs typeface="Times" pitchFamily="18" charset="0"/>
              </a:rPr>
              <a:t>         </a:t>
            </a:r>
            <a:r>
              <a:rPr lang="fr-FR" sz="5120" dirty="0" err="1" smtClean="0">
                <a:latin typeface="Times" pitchFamily="18" charset="0"/>
                <a:cs typeface="Times" pitchFamily="18" charset="0"/>
              </a:rPr>
              <a:t>cells</a:t>
            </a:r>
            <a:r>
              <a:rPr lang="fr-FR" sz="5120" dirty="0" smtClean="0">
                <a:latin typeface="Times" pitchFamily="18" charset="0"/>
                <a:cs typeface="Times" pitchFamily="18" charset="0"/>
              </a:rPr>
              <a:t> = 1 gr,</a:t>
            </a:r>
            <a:endParaRPr lang="fr-FR" sz="5120" dirty="0">
              <a:latin typeface="Times" pitchFamily="18" charset="0"/>
              <a:cs typeface="Times" pitchFamily="18" charset="0"/>
            </a:endParaRPr>
          </a:p>
          <a:p>
            <a:pPr>
              <a:buNone/>
            </a:pPr>
            <a:r>
              <a:rPr lang="fr-FR" sz="5120" dirty="0" smtClean="0">
                <a:latin typeface="Times" pitchFamily="18" charset="0"/>
                <a:cs typeface="Times" pitchFamily="18" charset="0"/>
              </a:rPr>
              <a:t>1 </a:t>
            </a:r>
            <a:r>
              <a:rPr lang="fr-FR" sz="5689" dirty="0">
                <a:latin typeface="Times New Roman" pitchFamily="18" charset="0"/>
                <a:cs typeface="Times New Roman" pitchFamily="18" charset="0"/>
              </a:rPr>
              <a:t>mm</a:t>
            </a:r>
            <a:r>
              <a:rPr lang="fr-FR" sz="5689" baseline="30000" dirty="0">
                <a:latin typeface="Times New Roman" pitchFamily="18" charset="0"/>
                <a:cs typeface="Times New Roman" pitchFamily="18" charset="0"/>
              </a:rPr>
              <a:t>3</a:t>
            </a:r>
            <a:r>
              <a:rPr lang="fr-FR" sz="5120" dirty="0">
                <a:latin typeface="Times" pitchFamily="18" charset="0"/>
                <a:cs typeface="Times" pitchFamily="18" charset="0"/>
              </a:rPr>
              <a:t> </a:t>
            </a:r>
            <a:r>
              <a:rPr lang="fr-FR" sz="5120" dirty="0" err="1">
                <a:latin typeface="Times" pitchFamily="18" charset="0"/>
                <a:cs typeface="Times" pitchFamily="18" charset="0"/>
              </a:rPr>
              <a:t>contains</a:t>
            </a:r>
            <a:r>
              <a:rPr lang="fr-FR" sz="5120" dirty="0">
                <a:latin typeface="Times" pitchFamily="18" charset="0"/>
                <a:cs typeface="Times" pitchFamily="18" charset="0"/>
              </a:rPr>
              <a:t> about            </a:t>
            </a:r>
            <a:r>
              <a:rPr lang="fr-FR" sz="5120" dirty="0" err="1">
                <a:latin typeface="Times" pitchFamily="18" charset="0"/>
                <a:cs typeface="Times" pitchFamily="18" charset="0"/>
              </a:rPr>
              <a:t>cells</a:t>
            </a:r>
            <a:r>
              <a:rPr lang="fr-FR" sz="5120" dirty="0">
                <a:latin typeface="Times" pitchFamily="18" charset="0"/>
                <a:cs typeface="Times" pitchFamily="18" charset="0"/>
              </a:rPr>
              <a:t> </a:t>
            </a:r>
          </a:p>
          <a:p>
            <a:pPr>
              <a:buNone/>
            </a:pPr>
            <a:r>
              <a:rPr lang="fr-FR" sz="5120" dirty="0">
                <a:latin typeface="Times" pitchFamily="18" charset="0"/>
                <a:cs typeface="Times" pitchFamily="18" charset="0"/>
              </a:rPr>
              <a:t> </a:t>
            </a:r>
          </a:p>
        </p:txBody>
      </p:sp>
      <p:graphicFrame>
        <p:nvGraphicFramePr>
          <p:cNvPr id="150533" name="Object 2"/>
          <p:cNvGraphicFramePr>
            <a:graphicFrameLocks noChangeAspect="1"/>
          </p:cNvGraphicFramePr>
          <p:nvPr>
            <p:extLst>
              <p:ext uri="{D42A27DB-BD31-4B8C-83A1-F6EECF244321}">
                <p14:modId xmlns:p14="http://schemas.microsoft.com/office/powerpoint/2010/main" val="667284954"/>
              </p:ext>
            </p:extLst>
          </p:nvPr>
        </p:nvGraphicFramePr>
        <p:xfrm>
          <a:off x="10205181" y="3217037"/>
          <a:ext cx="812806" cy="722489"/>
        </p:xfrm>
        <a:graphic>
          <a:graphicData uri="http://schemas.openxmlformats.org/presentationml/2006/ole">
            <mc:AlternateContent xmlns:mc="http://schemas.openxmlformats.org/markup-compatibility/2006">
              <mc:Choice xmlns:v="urn:schemas-microsoft-com:vml" Requires="v">
                <p:oleObj spid="_x0000_s1203" name="Équation" r:id="rId4" imgW="228600" imgH="203040" progId="Equation.3">
                  <p:embed/>
                </p:oleObj>
              </mc:Choice>
              <mc:Fallback>
                <p:oleObj name="Équation" r:id="rId4" imgW="22860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5181" y="3217037"/>
                        <a:ext cx="812806" cy="7224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930100257"/>
              </p:ext>
            </p:extLst>
          </p:nvPr>
        </p:nvGraphicFramePr>
        <p:xfrm>
          <a:off x="573341" y="4559458"/>
          <a:ext cx="907628" cy="722489"/>
        </p:xfrm>
        <a:graphic>
          <a:graphicData uri="http://schemas.openxmlformats.org/presentationml/2006/ole">
            <mc:AlternateContent xmlns:mc="http://schemas.openxmlformats.org/markup-compatibility/2006">
              <mc:Choice xmlns:v="urn:schemas-microsoft-com:vml" Requires="v">
                <p:oleObj spid="_x0000_s1204" name="Équation" r:id="rId6" imgW="228600" imgH="203040" progId="Equation.3">
                  <p:embed/>
                </p:oleObj>
              </mc:Choice>
              <mc:Fallback>
                <p:oleObj name="Équation" r:id="rId6" imgW="228600" imgH="203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341" y="4559458"/>
                        <a:ext cx="907628" cy="7224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7"/>
          <p:cNvGraphicFramePr>
            <a:graphicFrameLocks noChangeAspect="1"/>
          </p:cNvGraphicFramePr>
          <p:nvPr>
            <p:extLst>
              <p:ext uri="{D42A27DB-BD31-4B8C-83A1-F6EECF244321}">
                <p14:modId xmlns:p14="http://schemas.microsoft.com/office/powerpoint/2010/main" val="1347718797"/>
              </p:ext>
            </p:extLst>
          </p:nvPr>
        </p:nvGraphicFramePr>
        <p:xfrm>
          <a:off x="6719385" y="6020404"/>
          <a:ext cx="914406" cy="722489"/>
        </p:xfrm>
        <a:graphic>
          <a:graphicData uri="http://schemas.openxmlformats.org/presentationml/2006/ole">
            <mc:AlternateContent xmlns:mc="http://schemas.openxmlformats.org/markup-compatibility/2006">
              <mc:Choice xmlns:v="urn:schemas-microsoft-com:vml" Requires="v">
                <p:oleObj spid="_x0000_s1205" name="Équation" r:id="rId8" imgW="228600" imgH="203040" progId="Equation.3">
                  <p:embed/>
                </p:oleObj>
              </mc:Choice>
              <mc:Fallback>
                <p:oleObj name="Équation" r:id="rId8" imgW="228600" imgH="2030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9385" y="6020404"/>
                        <a:ext cx="914406" cy="7224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2197962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title"/>
          </p:nvPr>
        </p:nvSpPr>
        <p:spPr>
          <a:xfrm>
            <a:off x="0" y="209656"/>
            <a:ext cx="13004800" cy="1314321"/>
          </a:xfrm>
        </p:spPr>
        <p:txBody>
          <a:bodyPr/>
          <a:lstStyle/>
          <a:p>
            <a:pPr eaLnBrk="1" hangingPunct="1"/>
            <a:r>
              <a:rPr lang="fr-FR" sz="6258" dirty="0">
                <a:latin typeface="Times New Roman" pitchFamily="18" charset="0"/>
              </a:rPr>
              <a:t>The first </a:t>
            </a:r>
            <a:r>
              <a:rPr lang="fr-FR" sz="6258" dirty="0" err="1">
                <a:latin typeface="Times New Roman" pitchFamily="18" charset="0"/>
              </a:rPr>
              <a:t>work</a:t>
            </a:r>
            <a:r>
              <a:rPr lang="fr-FR" sz="6258" dirty="0">
                <a:latin typeface="Times New Roman" pitchFamily="18" charset="0"/>
              </a:rPr>
              <a:t> (2009)</a:t>
            </a:r>
          </a:p>
        </p:txBody>
      </p:sp>
      <p:sp>
        <p:nvSpPr>
          <p:cNvPr id="45060" name="Line 9"/>
          <p:cNvSpPr>
            <a:spLocks noChangeShapeType="1"/>
          </p:cNvSpPr>
          <p:nvPr/>
        </p:nvSpPr>
        <p:spPr bwMode="auto">
          <a:xfrm>
            <a:off x="1280412" y="3544711"/>
            <a:ext cx="2047051" cy="0"/>
          </a:xfrm>
          <a:prstGeom prst="line">
            <a:avLst/>
          </a:prstGeom>
          <a:noFill/>
          <a:ln w="9525">
            <a:solidFill>
              <a:srgbClr val="FF0000"/>
            </a:solidFill>
            <a:round/>
            <a:headEnd/>
            <a:tailEnd/>
          </a:ln>
        </p:spPr>
        <p:txBody>
          <a:bodyPr/>
          <a:lstStyle/>
          <a:p>
            <a:endParaRPr lang="fr-FR" sz="3413"/>
          </a:p>
        </p:txBody>
      </p:sp>
      <p:sp>
        <p:nvSpPr>
          <p:cNvPr id="45061" name="Rectangle 11"/>
          <p:cNvSpPr>
            <a:spLocks noChangeArrowheads="1"/>
          </p:cNvSpPr>
          <p:nvPr/>
        </p:nvSpPr>
        <p:spPr bwMode="auto">
          <a:xfrm>
            <a:off x="1176051" y="3544711"/>
            <a:ext cx="9217755" cy="614116"/>
          </a:xfrm>
          <a:prstGeom prst="rect">
            <a:avLst/>
          </a:prstGeom>
          <a:solidFill>
            <a:schemeClr val="bg1"/>
          </a:solidFill>
          <a:ln w="9525">
            <a:noFill/>
            <a:miter lim="800000"/>
            <a:headEnd/>
            <a:tailEnd/>
          </a:ln>
        </p:spPr>
        <p:txBody>
          <a:bodyPr wrap="none" anchor="ctr"/>
          <a:lstStyle/>
          <a:p>
            <a:endParaRPr lang="fr-FR" sz="3413"/>
          </a:p>
        </p:txBody>
      </p:sp>
      <p:pic>
        <p:nvPicPr>
          <p:cNvPr id="77825" name="Picture 1"/>
          <p:cNvPicPr>
            <a:picLocks noChangeAspect="1" noChangeArrowheads="1"/>
          </p:cNvPicPr>
          <p:nvPr/>
        </p:nvPicPr>
        <p:blipFill>
          <a:blip r:embed="rId2" cstate="print"/>
          <a:srcRect/>
          <a:stretch>
            <a:fillRect/>
          </a:stretch>
        </p:blipFill>
        <p:spPr bwMode="auto">
          <a:xfrm>
            <a:off x="0" y="2133581"/>
            <a:ext cx="13004800" cy="6197642"/>
          </a:xfrm>
          <a:prstGeom prst="rect">
            <a:avLst/>
          </a:prstGeom>
          <a:noFill/>
          <a:ln w="9525">
            <a:noFill/>
            <a:miter lim="800000"/>
            <a:headEnd/>
            <a:tailEnd/>
          </a:ln>
          <a:effectLst/>
        </p:spPr>
      </p:pic>
      <p:cxnSp>
        <p:nvCxnSpPr>
          <p:cNvPr id="7" name="Connecteur droit 6"/>
          <p:cNvCxnSpPr/>
          <p:nvPr/>
        </p:nvCxnSpPr>
        <p:spPr bwMode="auto">
          <a:xfrm>
            <a:off x="3589367" y="8153964"/>
            <a:ext cx="1911679" cy="0"/>
          </a:xfrm>
          <a:prstGeom prst="line">
            <a:avLst/>
          </a:prstGeom>
          <a:solidFill>
            <a:schemeClr val="bg1"/>
          </a:solidFill>
          <a:ln w="50800" cap="flat" cmpd="sng" algn="ctr">
            <a:solidFill>
              <a:srgbClr val="C00000"/>
            </a:solidFill>
            <a:prstDash val="solid"/>
            <a:round/>
            <a:headEnd type="none" w="med" len="med"/>
            <a:tailEnd type="none" w="med" len="med"/>
          </a:ln>
          <a:effectLst>
            <a:outerShdw dist="107763" dir="2700000" algn="ctr" rotWithShape="0">
              <a:srgbClr val="A0A0C0"/>
            </a:outerShdw>
          </a:effectLst>
        </p:spPr>
      </p:cxnSp>
      <p:cxnSp>
        <p:nvCxnSpPr>
          <p:cNvPr id="8" name="Connecteur droit 7"/>
          <p:cNvCxnSpPr/>
          <p:nvPr/>
        </p:nvCxnSpPr>
        <p:spPr bwMode="auto">
          <a:xfrm>
            <a:off x="5865174" y="8153964"/>
            <a:ext cx="1911679" cy="0"/>
          </a:xfrm>
          <a:prstGeom prst="line">
            <a:avLst/>
          </a:prstGeom>
          <a:solidFill>
            <a:schemeClr val="bg1"/>
          </a:solidFill>
          <a:ln w="50800" cap="flat" cmpd="sng" algn="ctr">
            <a:solidFill>
              <a:srgbClr val="C00000"/>
            </a:solidFill>
            <a:prstDash val="solid"/>
            <a:round/>
            <a:headEnd type="none" w="med" len="med"/>
            <a:tailEnd type="none" w="med" len="med"/>
          </a:ln>
          <a:effectLst>
            <a:outerShdw dist="107763" dir="2700000" algn="ctr" rotWithShape="0">
              <a:srgbClr val="A0A0C0"/>
            </a:outerShdw>
          </a:effectLst>
        </p:spPr>
      </p:cxnSp>
    </p:spTree>
    <p:extLst>
      <p:ext uri="{BB962C8B-B14F-4D97-AF65-F5344CB8AC3E}">
        <p14:creationId xmlns:p14="http://schemas.microsoft.com/office/powerpoint/2010/main" val="23194214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0" y="0"/>
            <a:ext cx="13004800" cy="2133601"/>
          </a:xfrm>
        </p:spPr>
        <p:txBody>
          <a:bodyPr/>
          <a:lstStyle/>
          <a:p>
            <a:pPr eaLnBrk="1" hangingPunct="1"/>
            <a:r>
              <a:rPr lang="fr-FR" sz="6258" dirty="0">
                <a:latin typeface="Times New Roman" pitchFamily="18" charset="0"/>
              </a:rPr>
              <a:t>On établit alors l’équation de transport:</a:t>
            </a:r>
          </a:p>
        </p:txBody>
      </p:sp>
      <p:graphicFrame>
        <p:nvGraphicFramePr>
          <p:cNvPr id="307203" name="Object 3"/>
          <p:cNvGraphicFramePr>
            <a:graphicFrameLocks noGrp="1" noChangeAspect="1"/>
          </p:cNvGraphicFramePr>
          <p:nvPr>
            <p:ph idx="1"/>
          </p:nvPr>
        </p:nvGraphicFramePr>
        <p:xfrm>
          <a:off x="711159" y="3962394"/>
          <a:ext cx="10980085" cy="5486420"/>
        </p:xfrm>
        <a:graphic>
          <a:graphicData uri="http://schemas.openxmlformats.org/presentationml/2006/ole">
            <mc:AlternateContent xmlns:mc="http://schemas.openxmlformats.org/markup-compatibility/2006">
              <mc:Choice xmlns:v="urn:schemas-microsoft-com:vml" Requires="v">
                <p:oleObj spid="_x0000_s2109" name="Équation" r:id="rId4" imgW="2361960" imgH="1650960" progId="Equation.3">
                  <p:embed/>
                </p:oleObj>
              </mc:Choice>
              <mc:Fallback>
                <p:oleObj name="Équation" r:id="rId4" imgW="2361960" imgH="16509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159" y="3962394"/>
                        <a:ext cx="10980085" cy="54864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2"/>
          <p:cNvSpPr txBox="1">
            <a:spLocks noChangeArrowheads="1"/>
          </p:cNvSpPr>
          <p:nvPr/>
        </p:nvSpPr>
        <p:spPr bwMode="auto">
          <a:xfrm>
            <a:off x="0" y="2"/>
            <a:ext cx="13004800" cy="1803965"/>
          </a:xfrm>
          <a:prstGeom prst="rect">
            <a:avLst/>
          </a:prstGeom>
          <a:solidFill>
            <a:srgbClr val="CECECE"/>
          </a:solidFill>
          <a:ln w="6350">
            <a:noFill/>
            <a:miter lim="800000"/>
            <a:headEnd/>
            <a:tailEnd/>
          </a:ln>
        </p:spPr>
        <p:txBody>
          <a:bodyPr vert="horz" wrap="square" lIns="128694" tIns="63218" rIns="128694" bIns="63218" numCol="1" anchor="ctr" anchorCtr="0" compatLnSpc="1">
            <a:prstTxWarp prst="textNoShape">
              <a:avLst/>
            </a:prstTxWarp>
          </a:bodyPr>
          <a:lstStyle/>
          <a:p>
            <a:pPr lvl="0" algn="ctr">
              <a:lnSpc>
                <a:spcPct val="90000"/>
              </a:lnSpc>
              <a:defRPr/>
            </a:pPr>
            <a:r>
              <a:rPr lang="en-US" sz="4400" b="0" i="1" dirty="0">
                <a:solidFill>
                  <a:schemeClr val="tx2"/>
                </a:solidFill>
                <a:latin typeface="Times" charset="0"/>
                <a:ea typeface="Times" charset="0"/>
                <a:cs typeface="Times" charset="0"/>
              </a:rPr>
              <a:t>The proposed model for evolution of both number and size  of metastatic sites</a:t>
            </a:r>
            <a:endParaRPr lang="fr-FR" sz="4400" b="0" i="1" dirty="0">
              <a:solidFill>
                <a:schemeClr val="tx2"/>
              </a:solidFill>
              <a:latin typeface="Times" charset="0"/>
              <a:ea typeface="Times" charset="0"/>
              <a:cs typeface="Times" charset="0"/>
            </a:endParaRPr>
          </a:p>
        </p:txBody>
      </p:sp>
      <p:sp>
        <p:nvSpPr>
          <p:cNvPr id="5" name="Rectangle 4"/>
          <p:cNvSpPr/>
          <p:nvPr/>
        </p:nvSpPr>
        <p:spPr>
          <a:xfrm>
            <a:off x="711159" y="7924821"/>
            <a:ext cx="8229658" cy="711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13"/>
          </a:p>
        </p:txBody>
      </p:sp>
      <p:sp>
        <p:nvSpPr>
          <p:cNvPr id="6" name="ZoneTexte 5"/>
          <p:cNvSpPr txBox="1"/>
          <p:nvPr/>
        </p:nvSpPr>
        <p:spPr>
          <a:xfrm>
            <a:off x="609558" y="7877836"/>
            <a:ext cx="1746183" cy="617541"/>
          </a:xfrm>
          <a:prstGeom prst="rect">
            <a:avLst/>
          </a:prstGeom>
          <a:noFill/>
        </p:spPr>
        <p:txBody>
          <a:bodyPr wrap="square" rtlCol="0">
            <a:spAutoFit/>
          </a:bodyPr>
          <a:lstStyle/>
          <a:p>
            <a:r>
              <a:rPr lang="fr-FR" sz="3413" b="0" dirty="0" err="1">
                <a:latin typeface="Times" charset="0"/>
                <a:ea typeface="Times" charset="0"/>
                <a:cs typeface="Times" charset="0"/>
              </a:rPr>
              <a:t>where</a:t>
            </a:r>
            <a:endParaRPr lang="fr-FR" sz="3413" b="0" dirty="0">
              <a:latin typeface="Times" charset="0"/>
              <a:ea typeface="Times" charset="0"/>
              <a:cs typeface="Times" charset="0"/>
            </a:endParaRPr>
          </a:p>
        </p:txBody>
      </p:sp>
      <p:sp>
        <p:nvSpPr>
          <p:cNvPr id="7" name="Rectangle 6"/>
          <p:cNvSpPr/>
          <p:nvPr/>
        </p:nvSpPr>
        <p:spPr>
          <a:xfrm>
            <a:off x="812760" y="5384804"/>
            <a:ext cx="9245665" cy="711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13"/>
          </a:p>
        </p:txBody>
      </p:sp>
      <p:sp>
        <p:nvSpPr>
          <p:cNvPr id="8" name="ZoneTexte 7"/>
          <p:cNvSpPr txBox="1"/>
          <p:nvPr/>
        </p:nvSpPr>
        <p:spPr>
          <a:xfrm>
            <a:off x="866142" y="5486405"/>
            <a:ext cx="6824034" cy="617541"/>
          </a:xfrm>
          <a:prstGeom prst="rect">
            <a:avLst/>
          </a:prstGeom>
          <a:noFill/>
        </p:spPr>
        <p:txBody>
          <a:bodyPr wrap="square" rtlCol="0">
            <a:spAutoFit/>
          </a:bodyPr>
          <a:lstStyle/>
          <a:p>
            <a:pPr algn="l"/>
            <a:r>
              <a:rPr lang="fr-FR" sz="3413" b="0" dirty="0" err="1">
                <a:latin typeface="Times" charset="0"/>
                <a:ea typeface="Times" charset="0"/>
                <a:cs typeface="Times" charset="0"/>
              </a:rPr>
              <a:t>With</a:t>
            </a:r>
            <a:r>
              <a:rPr lang="fr-FR" sz="3413" b="0" dirty="0">
                <a:latin typeface="Times" charset="0"/>
                <a:ea typeface="Times" charset="0"/>
                <a:cs typeface="Times" charset="0"/>
              </a:rPr>
              <a:t> the </a:t>
            </a:r>
            <a:r>
              <a:rPr lang="fr-FR" sz="3413" b="0" dirty="0" err="1">
                <a:latin typeface="Times" charset="0"/>
                <a:ea typeface="Times" charset="0"/>
                <a:cs typeface="Times" charset="0"/>
              </a:rPr>
              <a:t>limit</a:t>
            </a:r>
            <a:r>
              <a:rPr lang="fr-FR" sz="3413" b="0" dirty="0">
                <a:latin typeface="Times" charset="0"/>
                <a:ea typeface="Times" charset="0"/>
                <a:cs typeface="Times" charset="0"/>
              </a:rPr>
              <a:t> condition </a:t>
            </a:r>
          </a:p>
        </p:txBody>
      </p:sp>
      <p:sp>
        <p:nvSpPr>
          <p:cNvPr id="9" name="Rectangle 8"/>
          <p:cNvSpPr/>
          <p:nvPr/>
        </p:nvSpPr>
        <p:spPr>
          <a:xfrm>
            <a:off x="507958" y="4267196"/>
            <a:ext cx="2336816" cy="711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13"/>
          </a:p>
        </p:txBody>
      </p:sp>
      <p:sp>
        <p:nvSpPr>
          <p:cNvPr id="10" name="ZoneTexte 9"/>
          <p:cNvSpPr txBox="1"/>
          <p:nvPr/>
        </p:nvSpPr>
        <p:spPr>
          <a:xfrm>
            <a:off x="507958" y="4267196"/>
            <a:ext cx="2540018" cy="617541"/>
          </a:xfrm>
          <a:prstGeom prst="rect">
            <a:avLst/>
          </a:prstGeom>
          <a:noFill/>
        </p:spPr>
        <p:txBody>
          <a:bodyPr wrap="square" rtlCol="0">
            <a:spAutoFit/>
          </a:bodyPr>
          <a:lstStyle/>
          <a:p>
            <a:r>
              <a:rPr lang="fr-FR" sz="3413" b="0" dirty="0">
                <a:latin typeface="Times" charset="0"/>
                <a:ea typeface="Times" charset="0"/>
                <a:cs typeface="Times" charset="0"/>
              </a:rPr>
              <a:t>The EDP</a:t>
            </a:r>
          </a:p>
        </p:txBody>
      </p:sp>
      <p:pic>
        <p:nvPicPr>
          <p:cNvPr id="9219" name="Picture 3"/>
          <p:cNvPicPr>
            <a:picLocks noChangeAspect="1" noChangeArrowheads="1"/>
          </p:cNvPicPr>
          <p:nvPr/>
        </p:nvPicPr>
        <p:blipFill>
          <a:blip r:embed="rId6"/>
          <a:srcRect/>
          <a:stretch>
            <a:fillRect/>
          </a:stretch>
        </p:blipFill>
        <p:spPr bwMode="auto">
          <a:xfrm>
            <a:off x="609559" y="2133581"/>
            <a:ext cx="11176078" cy="1381760"/>
          </a:xfrm>
          <a:prstGeom prst="rect">
            <a:avLst/>
          </a:prstGeom>
          <a:noFill/>
          <a:ln w="9525">
            <a:noFill/>
            <a:miter lim="800000"/>
            <a:headEnd/>
            <a:tailEnd/>
          </a:ln>
          <a:effectLst/>
        </p:spPr>
      </p:pic>
    </p:spTree>
    <p:extLst>
      <p:ext uri="{BB962C8B-B14F-4D97-AF65-F5344CB8AC3E}">
        <p14:creationId xmlns:p14="http://schemas.microsoft.com/office/powerpoint/2010/main" val="5688117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re 1"/>
          <p:cNvSpPr>
            <a:spLocks noGrp="1"/>
          </p:cNvSpPr>
          <p:nvPr>
            <p:ph type="title"/>
          </p:nvPr>
        </p:nvSpPr>
        <p:spPr>
          <a:xfrm>
            <a:off x="975360" y="101567"/>
            <a:ext cx="11054080" cy="1625600"/>
          </a:xfrm>
        </p:spPr>
        <p:txBody>
          <a:bodyPr/>
          <a:lstStyle/>
          <a:p>
            <a:r>
              <a:rPr lang="fr-FR" sz="5689" dirty="0"/>
              <a:t> </a:t>
            </a:r>
            <a:r>
              <a:rPr lang="fr-FR" sz="4400" dirty="0" err="1">
                <a:latin typeface="Times" charset="0"/>
                <a:ea typeface="Times" charset="0"/>
                <a:cs typeface="Times" charset="0"/>
              </a:rPr>
              <a:t>Metastatic</a:t>
            </a:r>
            <a:r>
              <a:rPr lang="fr-FR" sz="4400" dirty="0">
                <a:latin typeface="Times" charset="0"/>
                <a:ea typeface="Times" charset="0"/>
                <a:cs typeface="Times" charset="0"/>
              </a:rPr>
              <a:t> index</a:t>
            </a:r>
          </a:p>
        </p:txBody>
      </p:sp>
      <p:pic>
        <p:nvPicPr>
          <p:cNvPr id="6146" name="Picture 2"/>
          <p:cNvPicPr>
            <a:picLocks noGrp="1" noChangeAspect="1" noChangeArrowheads="1"/>
          </p:cNvPicPr>
          <p:nvPr>
            <p:ph idx="1"/>
          </p:nvPr>
        </p:nvPicPr>
        <p:blipFill>
          <a:blip r:embed="rId3" cstate="print"/>
          <a:srcRect/>
          <a:stretch>
            <a:fillRect/>
          </a:stretch>
        </p:blipFill>
        <p:spPr>
          <a:xfrm>
            <a:off x="507958" y="1476747"/>
            <a:ext cx="11988884" cy="4416060"/>
          </a:xfrm>
        </p:spPr>
      </p:pic>
      <p:pic>
        <p:nvPicPr>
          <p:cNvPr id="6147" name="Picture 3"/>
          <p:cNvPicPr>
            <a:picLocks noChangeAspect="1" noChangeArrowheads="1"/>
          </p:cNvPicPr>
          <p:nvPr/>
        </p:nvPicPr>
        <p:blipFill>
          <a:blip r:embed="rId4" cstate="print"/>
          <a:srcRect/>
          <a:stretch>
            <a:fillRect/>
          </a:stretch>
        </p:blipFill>
        <p:spPr bwMode="auto">
          <a:xfrm>
            <a:off x="915153" y="6299200"/>
            <a:ext cx="10937680" cy="2865121"/>
          </a:xfrm>
          <a:prstGeom prst="rect">
            <a:avLst/>
          </a:prstGeom>
          <a:noFill/>
          <a:ln w="9525">
            <a:noFill/>
            <a:miter lim="800000"/>
            <a:headEnd/>
            <a:tailEnd/>
          </a:ln>
        </p:spPr>
      </p:pic>
      <p:sp>
        <p:nvSpPr>
          <p:cNvPr id="5" name="Rectangle 4"/>
          <p:cNvSpPr/>
          <p:nvPr/>
        </p:nvSpPr>
        <p:spPr bwMode="auto">
          <a:xfrm>
            <a:off x="3431822" y="4064002"/>
            <a:ext cx="6683022" cy="2336801"/>
          </a:xfrm>
          <a:prstGeom prst="rect">
            <a:avLst/>
          </a:prstGeom>
          <a:noFill/>
          <a:ln w="50800" cap="flat" cmpd="sng" algn="ctr">
            <a:solidFill>
              <a:srgbClr val="FF0000"/>
            </a:solidFill>
            <a:prstDash val="solid"/>
            <a:round/>
            <a:headEnd type="none" w="med" len="med"/>
            <a:tailEnd type="none" w="med" len="med"/>
          </a:ln>
          <a:effectLst>
            <a:outerShdw dist="107763" dir="2700000" algn="ctr" rotWithShape="0">
              <a:srgbClr val="A0A0C0"/>
            </a:outerShdw>
          </a:effectLst>
        </p:spPr>
        <p:txBody>
          <a:bodyPr/>
          <a:lstStyle/>
          <a:p>
            <a:pPr>
              <a:defRPr/>
            </a:pPr>
            <a:endParaRPr lang="fr-FR" sz="3413"/>
          </a:p>
        </p:txBody>
      </p:sp>
    </p:spTree>
    <p:extLst>
      <p:ext uri="{BB962C8B-B14F-4D97-AF65-F5344CB8AC3E}">
        <p14:creationId xmlns:p14="http://schemas.microsoft.com/office/powerpoint/2010/main" val="4366523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strVal val="#ppt_w*0.70"/>
                                          </p:val>
                                        </p:tav>
                                        <p:tav tm="100000">
                                          <p:val>
                                            <p:strVal val="#ppt_w"/>
                                          </p:val>
                                        </p:tav>
                                      </p:tavLst>
                                    </p:anim>
                                    <p:anim calcmode="lin" valueType="num">
                                      <p:cBhvr>
                                        <p:cTn id="8" dur="1000" fill="hold"/>
                                        <p:tgtEl>
                                          <p:spTgt spid="6146"/>
                                        </p:tgtEl>
                                        <p:attrNameLst>
                                          <p:attrName>ppt_h</p:attrName>
                                        </p:attrNameLst>
                                      </p:cBhvr>
                                      <p:tavLst>
                                        <p:tav tm="0">
                                          <p:val>
                                            <p:strVal val="#ppt_h"/>
                                          </p:val>
                                        </p:tav>
                                        <p:tav tm="100000">
                                          <p:val>
                                            <p:strVal val="#ppt_h"/>
                                          </p:val>
                                        </p:tav>
                                      </p:tavLst>
                                    </p:anim>
                                    <p:animEffect transition="in" filter="fade">
                                      <p:cBhvr>
                                        <p:cTn id="9" dur="1000"/>
                                        <p:tgtEl>
                                          <p:spTgt spid="614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 calcmode="lin" valueType="num">
                                      <p:cBhvr>
                                        <p:cTn id="14" dur="1000" fill="hold"/>
                                        <p:tgtEl>
                                          <p:spTgt spid="6147"/>
                                        </p:tgtEl>
                                        <p:attrNameLst>
                                          <p:attrName>ppt_w</p:attrName>
                                        </p:attrNameLst>
                                      </p:cBhvr>
                                      <p:tavLst>
                                        <p:tav tm="0">
                                          <p:val>
                                            <p:strVal val="#ppt_w*0.70"/>
                                          </p:val>
                                        </p:tav>
                                        <p:tav tm="100000">
                                          <p:val>
                                            <p:strVal val="#ppt_w"/>
                                          </p:val>
                                        </p:tav>
                                      </p:tavLst>
                                    </p:anim>
                                    <p:anim calcmode="lin" valueType="num">
                                      <p:cBhvr>
                                        <p:cTn id="15" dur="1000" fill="hold"/>
                                        <p:tgtEl>
                                          <p:spTgt spid="6147"/>
                                        </p:tgtEl>
                                        <p:attrNameLst>
                                          <p:attrName>ppt_h</p:attrName>
                                        </p:attrNameLst>
                                      </p:cBhvr>
                                      <p:tavLst>
                                        <p:tav tm="0">
                                          <p:val>
                                            <p:strVal val="#ppt_h"/>
                                          </p:val>
                                        </p:tav>
                                        <p:tav tm="100000">
                                          <p:val>
                                            <p:strVal val="#ppt_h"/>
                                          </p:val>
                                        </p:tav>
                                      </p:tavLst>
                                    </p:anim>
                                    <p:animEffect transition="in" filter="fade">
                                      <p:cBhvr>
                                        <p:cTn id="16" dur="1000"/>
                                        <p:tgtEl>
                                          <p:spTgt spid="614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6098" y="790414"/>
            <a:ext cx="12550986" cy="1642820"/>
          </a:xfrm>
        </p:spPr>
        <p:txBody>
          <a:bodyPr>
            <a:normAutofit fontScale="90000"/>
          </a:bodyPr>
          <a:lstStyle/>
          <a:p>
            <a:pPr algn="ctr">
              <a:defRPr/>
            </a:pPr>
            <a:r>
              <a:rPr lang="fr-FR" sz="4400" dirty="0" smtClean="0">
                <a:solidFill>
                  <a:schemeClr val="tx1">
                    <a:lumMod val="95000"/>
                    <a:lumOff val="5000"/>
                  </a:schemeClr>
                </a:solidFill>
              </a:rPr>
              <a:t/>
            </a:r>
            <a:br>
              <a:rPr lang="fr-FR" sz="4400" dirty="0" smtClean="0">
                <a:solidFill>
                  <a:schemeClr val="tx1">
                    <a:lumMod val="95000"/>
                    <a:lumOff val="5000"/>
                  </a:schemeClr>
                </a:solidFill>
              </a:rPr>
            </a:br>
            <a:r>
              <a:rPr lang="fr-FR" sz="4400" dirty="0">
                <a:solidFill>
                  <a:schemeClr val="tx1">
                    <a:lumMod val="95000"/>
                    <a:lumOff val="5000"/>
                  </a:schemeClr>
                </a:solidFill>
              </a:rPr>
              <a:t/>
            </a:r>
            <a:br>
              <a:rPr lang="fr-FR" sz="4400" dirty="0">
                <a:solidFill>
                  <a:schemeClr val="tx1">
                    <a:lumMod val="95000"/>
                    <a:lumOff val="5000"/>
                  </a:schemeClr>
                </a:solidFill>
              </a:rPr>
            </a:br>
            <a:r>
              <a:rPr lang="fr-FR" sz="4400" dirty="0" smtClean="0">
                <a:solidFill>
                  <a:schemeClr val="tx1">
                    <a:lumMod val="95000"/>
                    <a:lumOff val="5000"/>
                  </a:schemeClr>
                </a:solidFill>
              </a:rPr>
              <a:t/>
            </a:r>
            <a:br>
              <a:rPr lang="fr-FR" sz="4400" dirty="0" smtClean="0">
                <a:solidFill>
                  <a:schemeClr val="tx1">
                    <a:lumMod val="95000"/>
                    <a:lumOff val="5000"/>
                  </a:schemeClr>
                </a:solidFill>
              </a:rPr>
            </a:br>
            <a:r>
              <a:rPr lang="fr-FR" sz="4900" dirty="0" smtClean="0">
                <a:solidFill>
                  <a:schemeClr val="tx1">
                    <a:lumMod val="95000"/>
                    <a:lumOff val="5000"/>
                  </a:schemeClr>
                </a:solidFill>
                <a:latin typeface="Times" charset="0"/>
                <a:ea typeface="Times" charset="0"/>
                <a:cs typeface="Times" charset="0"/>
              </a:rPr>
              <a:t>How </a:t>
            </a:r>
            <a:r>
              <a:rPr lang="fr-FR" sz="4900" dirty="0" smtClean="0">
                <a:solidFill>
                  <a:schemeClr val="tx1">
                    <a:lumMod val="95000"/>
                    <a:lumOff val="5000"/>
                  </a:schemeClr>
                </a:solidFill>
                <a:latin typeface="Times" charset="0"/>
                <a:ea typeface="Times" charset="0"/>
                <a:cs typeface="Times" charset="0"/>
              </a:rPr>
              <a:t>to </a:t>
            </a:r>
            <a:r>
              <a:rPr lang="fr-FR" sz="4900" dirty="0" err="1" smtClean="0">
                <a:solidFill>
                  <a:schemeClr val="tx1">
                    <a:lumMod val="95000"/>
                    <a:lumOff val="5000"/>
                  </a:schemeClr>
                </a:solidFill>
                <a:latin typeface="Times" charset="0"/>
                <a:ea typeface="Times" charset="0"/>
                <a:cs typeface="Times" charset="0"/>
              </a:rPr>
              <a:t>better</a:t>
            </a:r>
            <a:r>
              <a:rPr lang="fr-FR" sz="4900" dirty="0" smtClean="0">
                <a:solidFill>
                  <a:schemeClr val="tx1">
                    <a:lumMod val="95000"/>
                    <a:lumOff val="5000"/>
                  </a:schemeClr>
                </a:solidFill>
                <a:latin typeface="Times" charset="0"/>
                <a:ea typeface="Times" charset="0"/>
                <a:cs typeface="Times" charset="0"/>
              </a:rPr>
              <a:t> </a:t>
            </a:r>
            <a:r>
              <a:rPr lang="fr-FR" sz="4900" dirty="0" err="1" smtClean="0">
                <a:solidFill>
                  <a:schemeClr val="tx1">
                    <a:lumMod val="95000"/>
                    <a:lumOff val="5000"/>
                  </a:schemeClr>
                </a:solidFill>
                <a:latin typeface="Times" charset="0"/>
                <a:ea typeface="Times" charset="0"/>
                <a:cs typeface="Times" charset="0"/>
              </a:rPr>
              <a:t>quantify</a:t>
            </a:r>
            <a:r>
              <a:rPr lang="fr-FR" sz="4900" dirty="0" smtClean="0">
                <a:solidFill>
                  <a:schemeClr val="tx1">
                    <a:lumMod val="95000"/>
                    <a:lumOff val="5000"/>
                  </a:schemeClr>
                </a:solidFill>
                <a:latin typeface="Times" charset="0"/>
                <a:ea typeface="Times" charset="0"/>
                <a:cs typeface="Times" charset="0"/>
              </a:rPr>
              <a:t> FDG-fixation </a:t>
            </a:r>
            <a:r>
              <a:rPr lang="fr-FR" sz="4900" dirty="0" smtClean="0">
                <a:solidFill>
                  <a:schemeClr val="tx1">
                    <a:lumMod val="95000"/>
                    <a:lumOff val="5000"/>
                  </a:schemeClr>
                </a:solidFill>
                <a:latin typeface="Times" charset="0"/>
                <a:ea typeface="Times" charset="0"/>
                <a:cs typeface="Times" charset="0"/>
              </a:rPr>
              <a:t>?</a:t>
            </a:r>
            <a:r>
              <a:rPr lang="fr-FR" sz="4900" dirty="0" smtClean="0">
                <a:solidFill>
                  <a:schemeClr val="tx1">
                    <a:lumMod val="95000"/>
                    <a:lumOff val="5000"/>
                  </a:schemeClr>
                </a:solidFill>
                <a:latin typeface="Times" charset="0"/>
                <a:ea typeface="Times" charset="0"/>
                <a:cs typeface="Times" charset="0"/>
              </a:rPr>
              <a:t/>
            </a:r>
            <a:br>
              <a:rPr lang="fr-FR" sz="4900" dirty="0" smtClean="0">
                <a:solidFill>
                  <a:schemeClr val="tx1">
                    <a:lumMod val="95000"/>
                    <a:lumOff val="5000"/>
                  </a:schemeClr>
                </a:solidFill>
                <a:latin typeface="Times" charset="0"/>
                <a:ea typeface="Times" charset="0"/>
                <a:cs typeface="Times" charset="0"/>
              </a:rPr>
            </a:br>
            <a:r>
              <a:rPr lang="fr-FR" sz="4900" dirty="0" smtClean="0">
                <a:solidFill>
                  <a:schemeClr val="tx1">
                    <a:lumMod val="95000"/>
                    <a:lumOff val="5000"/>
                  </a:schemeClr>
                </a:solidFill>
                <a:latin typeface="Times" charset="0"/>
                <a:ea typeface="Times" charset="0"/>
                <a:cs typeface="Times" charset="0"/>
              </a:rPr>
              <a:t/>
            </a:r>
            <a:br>
              <a:rPr lang="fr-FR" sz="4900" dirty="0" smtClean="0">
                <a:solidFill>
                  <a:schemeClr val="tx1">
                    <a:lumMod val="95000"/>
                    <a:lumOff val="5000"/>
                  </a:schemeClr>
                </a:solidFill>
                <a:latin typeface="Times" charset="0"/>
                <a:ea typeface="Times" charset="0"/>
                <a:cs typeface="Times" charset="0"/>
              </a:rPr>
            </a:br>
            <a:endParaRPr lang="fr-FR" sz="4900" dirty="0">
              <a:solidFill>
                <a:schemeClr val="tx1">
                  <a:lumMod val="95000"/>
                  <a:lumOff val="5000"/>
                </a:schemeClr>
              </a:solidFill>
              <a:latin typeface="Times" charset="0"/>
              <a:ea typeface="Times" charset="0"/>
              <a:cs typeface="Times" charset="0"/>
            </a:endParaRPr>
          </a:p>
        </p:txBody>
      </p:sp>
      <p:pic>
        <p:nvPicPr>
          <p:cNvPr id="129025" name="Picture 1"/>
          <p:cNvPicPr>
            <a:picLocks noChangeAspect="1" noChangeArrowheads="1"/>
          </p:cNvPicPr>
          <p:nvPr/>
        </p:nvPicPr>
        <p:blipFill>
          <a:blip r:embed="rId2"/>
          <a:srcRect/>
          <a:stretch>
            <a:fillRect/>
          </a:stretch>
        </p:blipFill>
        <p:spPr bwMode="auto">
          <a:xfrm>
            <a:off x="1643662" y="3020340"/>
            <a:ext cx="10297109" cy="4647782"/>
          </a:xfrm>
          <a:prstGeom prst="rect">
            <a:avLst/>
          </a:prstGeom>
          <a:noFill/>
          <a:ln w="9525">
            <a:noFill/>
            <a:miter lim="800000"/>
            <a:headEnd/>
            <a:tailEnd/>
          </a:ln>
          <a:effectLst/>
        </p:spPr>
      </p:pic>
    </p:spTree>
    <p:extLst>
      <p:ext uri="{BB962C8B-B14F-4D97-AF65-F5344CB8AC3E}">
        <p14:creationId xmlns:p14="http://schemas.microsoft.com/office/powerpoint/2010/main" val="16799105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15962" y="228036"/>
            <a:ext cx="10871276" cy="1781245"/>
          </a:xfrm>
        </p:spPr>
        <p:txBody>
          <a:bodyPr>
            <a:normAutofit fontScale="90000"/>
          </a:bodyPr>
          <a:lstStyle/>
          <a:p>
            <a:r>
              <a:rPr lang="fr-FR" sz="5689" dirty="0"/>
              <a:t>Un </a:t>
            </a:r>
            <a:r>
              <a:rPr lang="fr-FR" sz="5689" dirty="0" err="1"/>
              <a:t>example</a:t>
            </a:r>
            <a:r>
              <a:rPr lang="fr-FR" sz="5689" dirty="0"/>
              <a:t> in the </a:t>
            </a:r>
            <a:r>
              <a:rPr lang="fr-FR" sz="5689" dirty="0" err="1"/>
              <a:t>breast</a:t>
            </a:r>
            <a:r>
              <a:rPr lang="fr-FR" sz="5689" dirty="0"/>
              <a:t> cancer : </a:t>
            </a:r>
            <a:r>
              <a:rPr lang="fr-FR" sz="5689" dirty="0" err="1"/>
              <a:t>Predictions</a:t>
            </a:r>
            <a:r>
              <a:rPr lang="fr-FR" sz="5689" dirty="0"/>
              <a:t> vs observations</a:t>
            </a:r>
          </a:p>
        </p:txBody>
      </p:sp>
      <p:pic>
        <p:nvPicPr>
          <p:cNvPr id="159746" name="Picture 2"/>
          <p:cNvPicPr>
            <a:picLocks noGrp="1" noChangeAspect="1" noChangeArrowheads="1"/>
          </p:cNvPicPr>
          <p:nvPr>
            <p:ph idx="1"/>
          </p:nvPr>
        </p:nvPicPr>
        <p:blipFill>
          <a:blip r:embed="rId3" cstate="print"/>
          <a:srcRect/>
          <a:stretch>
            <a:fillRect/>
          </a:stretch>
        </p:blipFill>
        <p:spPr bwMode="auto">
          <a:xfrm>
            <a:off x="507959" y="3342393"/>
            <a:ext cx="11617815" cy="3566421"/>
          </a:xfrm>
          <a:prstGeom prst="rect">
            <a:avLst/>
          </a:prstGeom>
          <a:noFill/>
          <a:ln w="9525">
            <a:noFill/>
            <a:miter lim="800000"/>
            <a:headEnd/>
            <a:tailEnd/>
          </a:ln>
          <a:effectLst/>
        </p:spPr>
      </p:pic>
      <p:sp>
        <p:nvSpPr>
          <p:cNvPr id="4" name="Rectangle 3"/>
          <p:cNvSpPr/>
          <p:nvPr/>
        </p:nvSpPr>
        <p:spPr bwMode="auto">
          <a:xfrm>
            <a:off x="7586141" y="3352790"/>
            <a:ext cx="4244652" cy="3352823"/>
          </a:xfrm>
          <a:prstGeom prst="rect">
            <a:avLst/>
          </a:prstGeom>
          <a:noFill/>
          <a:ln w="50800" cap="flat" cmpd="sng" algn="ctr">
            <a:solidFill>
              <a:srgbClr val="FF0000"/>
            </a:solidFill>
            <a:prstDash val="solid"/>
            <a:round/>
            <a:headEnd type="none" w="med" len="med"/>
            <a:tailEnd type="none" w="med" len="med"/>
          </a:ln>
          <a:effectLst>
            <a:outerShdw dist="107763" dir="2700000" algn="ctr" rotWithShape="0">
              <a:srgbClr val="A0A0C0"/>
            </a:outerShdw>
          </a:effectLst>
        </p:spPr>
        <p:txBody>
          <a:bodyPr vert="horz" wrap="square" lIns="130048" tIns="65024" rIns="130048" bIns="65024" numCol="1" rtlCol="0" anchor="t" anchorCtr="0" compatLnSpc="1">
            <a:prstTxWarp prst="textNoShape">
              <a:avLst/>
            </a:prstTxWarp>
          </a:bodyPr>
          <a:lstStyle/>
          <a:p>
            <a:pPr algn="l" defTabSz="1300460" eaLnBrk="0" fontAlgn="base">
              <a:spcBef>
                <a:spcPct val="0"/>
              </a:spcBef>
              <a:spcAft>
                <a:spcPct val="0"/>
              </a:spcAft>
            </a:pPr>
            <a:endParaRPr lang="fr-FR" sz="2560" b="0">
              <a:solidFill>
                <a:schemeClr val="tx1"/>
              </a:solidFill>
              <a:latin typeface="Book Antiqua" pitchFamily="18" charset="0"/>
            </a:endParaRPr>
          </a:p>
        </p:txBody>
      </p:sp>
      <p:sp>
        <p:nvSpPr>
          <p:cNvPr id="3" name="Rectangle 2"/>
          <p:cNvSpPr/>
          <p:nvPr/>
        </p:nvSpPr>
        <p:spPr>
          <a:xfrm>
            <a:off x="1150375" y="3598681"/>
            <a:ext cx="2890684" cy="44114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200" b="0" i="0" u="none" strike="noStrike" cap="none" spc="0" normalizeH="0" baseline="0" dirty="0" smtClean="0">
                <a:ln>
                  <a:noFill/>
                </a:ln>
                <a:solidFill>
                  <a:schemeClr val="tx1"/>
                </a:solidFill>
                <a:effectLst/>
                <a:uFillTx/>
                <a:latin typeface="Times" charset="0"/>
                <a:ea typeface="Times" charset="0"/>
                <a:cs typeface="Times" charset="0"/>
                <a:sym typeface="Helvetica Neue Medium"/>
              </a:rPr>
              <a:t>Size of </a:t>
            </a:r>
            <a:r>
              <a:rPr kumimoji="0" lang="fr-FR" sz="2200" b="0" i="0" u="none" strike="noStrike" cap="none" spc="0" normalizeH="0" baseline="0" dirty="0" err="1" smtClean="0">
                <a:ln>
                  <a:noFill/>
                </a:ln>
                <a:solidFill>
                  <a:schemeClr val="tx1"/>
                </a:solidFill>
                <a:effectLst/>
                <a:uFillTx/>
                <a:latin typeface="Times" charset="0"/>
                <a:ea typeface="Times" charset="0"/>
                <a:cs typeface="Times" charset="0"/>
                <a:sym typeface="Helvetica Neue Medium"/>
              </a:rPr>
              <a:t>primary</a:t>
            </a:r>
            <a:r>
              <a:rPr kumimoji="0" lang="fr-FR" sz="2200" b="0" i="0" u="none" strike="noStrike" cap="none" spc="0" normalizeH="0" baseline="0" dirty="0" smtClean="0">
                <a:ln>
                  <a:noFill/>
                </a:ln>
                <a:solidFill>
                  <a:schemeClr val="tx1"/>
                </a:solidFill>
                <a:effectLst/>
                <a:uFillTx/>
                <a:latin typeface="Times" charset="0"/>
                <a:ea typeface="Times" charset="0"/>
                <a:cs typeface="Times" charset="0"/>
                <a:sym typeface="Helvetica Neue Medium"/>
              </a:rPr>
              <a:t> </a:t>
            </a:r>
            <a:r>
              <a:rPr kumimoji="0" lang="fr-FR" sz="2200" b="0" i="0" u="none" strike="noStrike" cap="none" spc="0" normalizeH="0" baseline="0" dirty="0" err="1" smtClean="0">
                <a:ln>
                  <a:noFill/>
                </a:ln>
                <a:solidFill>
                  <a:schemeClr val="tx1"/>
                </a:solidFill>
                <a:effectLst/>
                <a:uFillTx/>
                <a:latin typeface="Times" charset="0"/>
                <a:ea typeface="Times" charset="0"/>
                <a:cs typeface="Times" charset="0"/>
                <a:sym typeface="Helvetica Neue Medium"/>
              </a:rPr>
              <a:t>tumor</a:t>
            </a:r>
            <a:endParaRPr kumimoji="0" lang="fr-FR" sz="2200" b="0" i="0" u="none" strike="noStrike" cap="none" spc="0" normalizeH="0" baseline="0" dirty="0">
              <a:ln>
                <a:noFill/>
              </a:ln>
              <a:solidFill>
                <a:schemeClr val="tx1"/>
              </a:solidFill>
              <a:effectLst/>
              <a:uFillTx/>
              <a:latin typeface="Times" charset="0"/>
              <a:ea typeface="Times" charset="0"/>
              <a:cs typeface="Times" charset="0"/>
              <a:sym typeface="Helvetica Neue Medium"/>
            </a:endParaRPr>
          </a:p>
        </p:txBody>
      </p:sp>
      <p:sp>
        <p:nvSpPr>
          <p:cNvPr id="6" name="Rectangle 5"/>
          <p:cNvSpPr/>
          <p:nvPr/>
        </p:nvSpPr>
        <p:spPr>
          <a:xfrm>
            <a:off x="4262284" y="3655309"/>
            <a:ext cx="3218032" cy="45589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FR" sz="2200" b="0" dirty="0" err="1" smtClean="0">
                <a:solidFill>
                  <a:schemeClr val="tx1"/>
                </a:solidFill>
                <a:latin typeface="Times" charset="0"/>
                <a:ea typeface="Times" charset="0"/>
                <a:cs typeface="Times" charset="0"/>
                <a:sym typeface="Helvetica Neue Medium"/>
              </a:rPr>
              <a:t>Estimated</a:t>
            </a:r>
            <a:r>
              <a:rPr lang="fr-FR" sz="2200" b="0" dirty="0" smtClean="0">
                <a:solidFill>
                  <a:schemeClr val="tx1"/>
                </a:solidFill>
                <a:latin typeface="Times" charset="0"/>
                <a:ea typeface="Times" charset="0"/>
                <a:cs typeface="Times" charset="0"/>
                <a:sym typeface="Helvetica Neue Medium"/>
              </a:rPr>
              <a:t> </a:t>
            </a:r>
            <a:r>
              <a:rPr lang="fr-FR" sz="2200" b="0" dirty="0" err="1" smtClean="0">
                <a:solidFill>
                  <a:schemeClr val="tx1"/>
                </a:solidFill>
                <a:latin typeface="Times" charset="0"/>
                <a:ea typeface="Times" charset="0"/>
                <a:cs typeface="Times" charset="0"/>
                <a:sym typeface="Helvetica Neue Medium"/>
              </a:rPr>
              <a:t>percentage</a:t>
            </a:r>
            <a:r>
              <a:rPr lang="fr-FR" sz="2200" b="0" dirty="0" smtClean="0">
                <a:solidFill>
                  <a:schemeClr val="tx1"/>
                </a:solidFill>
                <a:latin typeface="Times" charset="0"/>
                <a:ea typeface="Times" charset="0"/>
                <a:cs typeface="Times" charset="0"/>
                <a:sym typeface="Helvetica Neue Medium"/>
              </a:rPr>
              <a:t> </a:t>
            </a:r>
            <a:endParaRPr kumimoji="0" lang="fr-FR" sz="2200" b="0" i="0" u="none" strike="noStrike" cap="none" spc="0" normalizeH="0" baseline="0" dirty="0">
              <a:ln>
                <a:noFill/>
              </a:ln>
              <a:solidFill>
                <a:schemeClr val="tx1"/>
              </a:solidFill>
              <a:effectLst/>
              <a:uFillTx/>
              <a:latin typeface="Times" charset="0"/>
              <a:ea typeface="Times" charset="0"/>
              <a:cs typeface="Times" charset="0"/>
              <a:sym typeface="Helvetica Neue Medium"/>
            </a:endParaRPr>
          </a:p>
        </p:txBody>
      </p:sp>
      <p:sp>
        <p:nvSpPr>
          <p:cNvPr id="7" name="Rectangle 6"/>
          <p:cNvSpPr/>
          <p:nvPr/>
        </p:nvSpPr>
        <p:spPr>
          <a:xfrm>
            <a:off x="7686239" y="3655309"/>
            <a:ext cx="4144554" cy="45589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FR" sz="2200" b="0" dirty="0" err="1" smtClean="0">
                <a:solidFill>
                  <a:schemeClr val="tx1"/>
                </a:solidFill>
                <a:latin typeface="Times" charset="0"/>
                <a:ea typeface="Times" charset="0"/>
                <a:cs typeface="Times" charset="0"/>
                <a:sym typeface="Helvetica Neue Medium"/>
              </a:rPr>
              <a:t>Observed</a:t>
            </a:r>
            <a:r>
              <a:rPr lang="fr-FR" sz="2200" b="0" dirty="0" smtClean="0">
                <a:solidFill>
                  <a:schemeClr val="tx1"/>
                </a:solidFill>
                <a:latin typeface="Times" charset="0"/>
                <a:ea typeface="Times" charset="0"/>
                <a:cs typeface="Times" charset="0"/>
                <a:sym typeface="Helvetica Neue Medium"/>
              </a:rPr>
              <a:t> </a:t>
            </a:r>
            <a:r>
              <a:rPr lang="fr-FR" sz="2200" b="0" dirty="0" err="1" smtClean="0">
                <a:solidFill>
                  <a:schemeClr val="tx1"/>
                </a:solidFill>
                <a:latin typeface="Times" charset="0"/>
                <a:ea typeface="Times" charset="0"/>
                <a:cs typeface="Times" charset="0"/>
                <a:sym typeface="Helvetica Neue Medium"/>
              </a:rPr>
              <a:t>percentage</a:t>
            </a:r>
            <a:endParaRPr kumimoji="0" lang="fr-FR" sz="2200" b="0" i="0" u="none" strike="noStrike" cap="none" spc="0" normalizeH="0" baseline="0" dirty="0">
              <a:ln>
                <a:noFill/>
              </a:ln>
              <a:solidFill>
                <a:schemeClr val="tx1"/>
              </a:solidFill>
              <a:effectLst/>
              <a:uFillTx/>
              <a:latin typeface="Times" charset="0"/>
              <a:ea typeface="Times" charset="0"/>
              <a:cs typeface="Times" charset="0"/>
              <a:sym typeface="Helvetica Neue Medium"/>
            </a:endParaRPr>
          </a:p>
        </p:txBody>
      </p:sp>
      <p:sp>
        <p:nvSpPr>
          <p:cNvPr id="5" name="ZoneTexte 4"/>
          <p:cNvSpPr txBox="1"/>
          <p:nvPr/>
        </p:nvSpPr>
        <p:spPr>
          <a:xfrm>
            <a:off x="3841405" y="9148262"/>
            <a:ext cx="891590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400" b="0" i="0" u="none" strike="noStrike" cap="none" spc="0" normalizeH="0" baseline="0" dirty="0" err="1" smtClean="0">
                <a:ln>
                  <a:noFill/>
                </a:ln>
                <a:solidFill>
                  <a:srgbClr val="000000"/>
                </a:solidFill>
                <a:effectLst/>
                <a:uFillTx/>
                <a:latin typeface="Helvetica Neue"/>
                <a:ea typeface="Helvetica Neue"/>
                <a:cs typeface="Helvetica Neue"/>
                <a:sym typeface="Helvetica Neue"/>
              </a:rPr>
              <a:t>Koscielny</a:t>
            </a:r>
            <a:r>
              <a:rPr kumimoji="0" lang="fr-FR" sz="2400" b="0" i="0" u="none" strike="noStrike" cap="none" spc="0" normalizeH="0" dirty="0" smtClean="0">
                <a:ln>
                  <a:noFill/>
                </a:ln>
                <a:solidFill>
                  <a:srgbClr val="000000"/>
                </a:solidFill>
                <a:effectLst/>
                <a:uFillTx/>
                <a:latin typeface="Helvetica Neue"/>
                <a:ea typeface="Helvetica Neue"/>
                <a:cs typeface="Helvetica Neue"/>
                <a:sym typeface="Helvetica Neue"/>
              </a:rPr>
              <a:t> S, Tubiana M, and al. (1984). Br J Cancer 49 : 709-15</a:t>
            </a:r>
            <a:r>
              <a:rPr kumimoji="0" lang="fr-FR" sz="2400" b="1" i="0" u="none" strike="noStrike" cap="none" spc="0" normalizeH="0" dirty="0" smtClean="0">
                <a:ln>
                  <a:noFill/>
                </a:ln>
                <a:solidFill>
                  <a:srgbClr val="000000"/>
                </a:solidFill>
                <a:effectLst/>
                <a:uFillTx/>
                <a:latin typeface="Helvetica Neue"/>
                <a:ea typeface="Helvetica Neue"/>
                <a:cs typeface="Helvetica Neue"/>
                <a:sym typeface="Helvetica Neue"/>
              </a:rPr>
              <a:t> </a:t>
            </a:r>
            <a:endParaRPr kumimoji="0" lang="fr-FR"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7847796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http://upload.wikimedia.org/wikipedia/fr/b/b9/Lofo_Aix-Marseille_Universit%C3%A9.png"/>
          <p:cNvPicPr>
            <a:picLocks noChangeAspect="1" noChangeArrowheads="1"/>
          </p:cNvPicPr>
          <p:nvPr/>
        </p:nvPicPr>
        <p:blipFill>
          <a:blip r:embed="rId2"/>
          <a:srcRect/>
          <a:stretch>
            <a:fillRect/>
          </a:stretch>
        </p:blipFill>
        <p:spPr bwMode="auto">
          <a:xfrm>
            <a:off x="10871201" y="9013049"/>
            <a:ext cx="1828800" cy="659271"/>
          </a:xfrm>
          <a:prstGeom prst="rect">
            <a:avLst/>
          </a:prstGeom>
          <a:noFill/>
          <a:ln w="9525">
            <a:noFill/>
            <a:miter lim="800000"/>
            <a:headEnd/>
            <a:tailEnd/>
          </a:ln>
        </p:spPr>
      </p:pic>
      <p:cxnSp>
        <p:nvCxnSpPr>
          <p:cNvPr id="9" name="Connecteur droit 8"/>
          <p:cNvCxnSpPr/>
          <p:nvPr/>
        </p:nvCxnSpPr>
        <p:spPr>
          <a:xfrm>
            <a:off x="0" y="8938544"/>
            <a:ext cx="13004800" cy="225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1619" name="Picture 5"/>
          <p:cNvPicPr>
            <a:picLocks noChangeAspect="1" noChangeArrowheads="1"/>
          </p:cNvPicPr>
          <p:nvPr/>
        </p:nvPicPr>
        <p:blipFill>
          <a:blip r:embed="rId3"/>
          <a:srcRect/>
          <a:stretch>
            <a:fillRect/>
          </a:stretch>
        </p:blipFill>
        <p:spPr bwMode="auto">
          <a:xfrm>
            <a:off x="203200" y="9042401"/>
            <a:ext cx="2323254" cy="666044"/>
          </a:xfrm>
          <a:prstGeom prst="rect">
            <a:avLst/>
          </a:prstGeom>
          <a:noFill/>
          <a:ln w="9525">
            <a:noFill/>
            <a:miter lim="800000"/>
            <a:headEnd/>
            <a:tailEnd/>
          </a:ln>
        </p:spPr>
      </p:pic>
      <p:sp>
        <p:nvSpPr>
          <p:cNvPr id="111620" name="ZoneTexte 68"/>
          <p:cNvSpPr txBox="1">
            <a:spLocks noChangeArrowheads="1"/>
          </p:cNvSpPr>
          <p:nvPr/>
        </p:nvSpPr>
        <p:spPr bwMode="auto">
          <a:xfrm>
            <a:off x="3454400" y="8936285"/>
            <a:ext cx="6502400" cy="748859"/>
          </a:xfrm>
          <a:prstGeom prst="rect">
            <a:avLst/>
          </a:prstGeom>
          <a:noFill/>
          <a:ln w="9525">
            <a:noFill/>
            <a:miter lim="800000"/>
            <a:headEnd/>
            <a:tailEnd/>
          </a:ln>
        </p:spPr>
        <p:txBody>
          <a:bodyPr>
            <a:spAutoFit/>
          </a:bodyPr>
          <a:lstStyle/>
          <a:p>
            <a:pPr algn="ctr"/>
            <a:r>
              <a:rPr lang="fr-FR" sz="1422" i="1">
                <a:latin typeface="Calibri" pitchFamily="34" charset="0"/>
              </a:rPr>
              <a:t>Multidisciplinary Oncology &amp; Therapeutic Innovations</a:t>
            </a:r>
          </a:p>
          <a:p>
            <a:pPr algn="ctr"/>
            <a:r>
              <a:rPr lang="fr-FR" sz="1422" i="1">
                <a:latin typeface="Calibri" pitchFamily="34" charset="0"/>
              </a:rPr>
              <a:t>INSERM U911 – CRO2</a:t>
            </a:r>
          </a:p>
          <a:p>
            <a:pPr algn="ctr"/>
            <a:r>
              <a:rPr lang="fr-FR" sz="1422" i="1">
                <a:latin typeface="Calibri" pitchFamily="34" charset="0"/>
              </a:rPr>
              <a:t>Marseille - France</a:t>
            </a:r>
          </a:p>
        </p:txBody>
      </p:sp>
      <p:sp>
        <p:nvSpPr>
          <p:cNvPr id="111621" name="Text Box 7"/>
          <p:cNvSpPr txBox="1">
            <a:spLocks noChangeArrowheads="1"/>
          </p:cNvSpPr>
          <p:nvPr/>
        </p:nvSpPr>
        <p:spPr bwMode="auto">
          <a:xfrm>
            <a:off x="0" y="264160"/>
            <a:ext cx="13004800" cy="785689"/>
          </a:xfrm>
          <a:prstGeom prst="rect">
            <a:avLst/>
          </a:prstGeom>
          <a:noFill/>
          <a:ln w="9525">
            <a:noFill/>
            <a:miter lim="800000"/>
            <a:headEnd/>
            <a:tailEnd/>
          </a:ln>
        </p:spPr>
        <p:txBody>
          <a:bodyPr lIns="128000" tIns="66560" rIns="128000" bIns="66560">
            <a:spAutoFit/>
          </a:bodyPr>
          <a:lstStyle/>
          <a:p>
            <a:pPr>
              <a:lnSpc>
                <a:spcPct val="93000"/>
              </a:lnSpc>
              <a:spcBef>
                <a:spcPts val="2844"/>
              </a:spcBef>
              <a:buClr>
                <a:srgbClr val="000000"/>
              </a:buClr>
              <a:tabLst>
                <a:tab pos="0"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pPr>
            <a:r>
              <a:rPr lang="fr-FR" sz="4551">
                <a:latin typeface="Arial" pitchFamily="34" charset="0"/>
              </a:rPr>
              <a:t>Modélisation des process métastatiques</a:t>
            </a:r>
          </a:p>
        </p:txBody>
      </p:sp>
      <p:cxnSp>
        <p:nvCxnSpPr>
          <p:cNvPr id="13" name="Connecteur droit 12"/>
          <p:cNvCxnSpPr/>
          <p:nvPr/>
        </p:nvCxnSpPr>
        <p:spPr>
          <a:xfrm>
            <a:off x="0" y="1320801"/>
            <a:ext cx="13004800" cy="225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Espace réservé du contenu 3"/>
          <p:cNvSpPr>
            <a:spLocks noGrp="1"/>
          </p:cNvSpPr>
          <p:nvPr>
            <p:ph idx="10"/>
          </p:nvPr>
        </p:nvSpPr>
        <p:spPr>
          <a:xfrm>
            <a:off x="49672" y="8410223"/>
            <a:ext cx="5633156" cy="460587"/>
          </a:xfrm>
        </p:spPr>
        <p:txBody>
          <a:bodyPr rtlCol="0">
            <a:noAutofit/>
          </a:bodyPr>
          <a:lstStyle/>
          <a:p>
            <a:pPr marL="0" indent="0">
              <a:buNone/>
              <a:defRPr/>
            </a:pPr>
            <a:r>
              <a:rPr lang="fr-FR" sz="2276" i="1" dirty="0" err="1">
                <a:solidFill>
                  <a:srgbClr val="000000"/>
                </a:solidFill>
                <a:latin typeface="Arial"/>
                <a:ea typeface="+mn-ea"/>
                <a:cs typeface="Arial"/>
              </a:rPr>
              <a:t>Benzekry</a:t>
            </a:r>
            <a:r>
              <a:rPr lang="fr-FR" sz="2276" i="1" dirty="0">
                <a:solidFill>
                  <a:srgbClr val="000000"/>
                </a:solidFill>
                <a:latin typeface="Arial"/>
                <a:ea typeface="+mn-ea"/>
                <a:cs typeface="Arial"/>
              </a:rPr>
              <a:t> S et al, Cancer </a:t>
            </a:r>
            <a:r>
              <a:rPr lang="fr-FR" sz="2276" i="1" dirty="0" err="1">
                <a:solidFill>
                  <a:srgbClr val="000000"/>
                </a:solidFill>
                <a:latin typeface="Arial"/>
                <a:ea typeface="+mn-ea"/>
                <a:cs typeface="Arial"/>
              </a:rPr>
              <a:t>Res</a:t>
            </a:r>
            <a:r>
              <a:rPr lang="fr-FR" sz="2276" i="1" dirty="0">
                <a:solidFill>
                  <a:srgbClr val="000000"/>
                </a:solidFill>
                <a:latin typeface="Arial"/>
                <a:ea typeface="+mn-ea"/>
                <a:cs typeface="Arial"/>
              </a:rPr>
              <a:t> 2015</a:t>
            </a:r>
            <a:endParaRPr lang="fr-FR" sz="2276" i="1" dirty="0">
              <a:solidFill>
                <a:srgbClr val="000000"/>
              </a:solidFill>
              <a:latin typeface="Arial"/>
              <a:ea typeface="+mn-ea"/>
              <a:cs typeface="Arial"/>
            </a:endParaRPr>
          </a:p>
        </p:txBody>
      </p:sp>
      <p:pic>
        <p:nvPicPr>
          <p:cNvPr id="2" name="Image 1"/>
          <p:cNvPicPr>
            <a:picLocks noChangeAspect="1"/>
          </p:cNvPicPr>
          <p:nvPr/>
        </p:nvPicPr>
        <p:blipFill>
          <a:blip r:embed="rId4"/>
          <a:srcRect/>
          <a:stretch>
            <a:fillRect/>
          </a:stretch>
        </p:blipFill>
        <p:spPr bwMode="auto">
          <a:xfrm>
            <a:off x="0" y="1395307"/>
            <a:ext cx="13004800" cy="3174436"/>
          </a:xfrm>
          <a:prstGeom prst="rect">
            <a:avLst/>
          </a:prstGeom>
          <a:noFill/>
          <a:ln w="9525">
            <a:noFill/>
            <a:miter lim="800000"/>
            <a:headEnd/>
            <a:tailEnd/>
          </a:ln>
          <a:effectLst>
            <a:outerShdw dist="139700" dir="2700000" algn="tl" rotWithShape="0">
              <a:srgbClr val="333333">
                <a:alpha val="64999"/>
              </a:srgbClr>
            </a:outerShdw>
          </a:effectLst>
        </p:spPr>
      </p:pic>
      <p:pic>
        <p:nvPicPr>
          <p:cNvPr id="111625" name="Image 2"/>
          <p:cNvPicPr>
            <a:picLocks noChangeAspect="1"/>
          </p:cNvPicPr>
          <p:nvPr/>
        </p:nvPicPr>
        <p:blipFill>
          <a:blip r:embed="rId5"/>
          <a:srcRect/>
          <a:stretch>
            <a:fillRect/>
          </a:stretch>
        </p:blipFill>
        <p:spPr bwMode="auto">
          <a:xfrm>
            <a:off x="7321974" y="4474916"/>
            <a:ext cx="5563164" cy="4395894"/>
          </a:xfrm>
          <a:prstGeom prst="rect">
            <a:avLst/>
          </a:prstGeom>
          <a:noFill/>
          <a:ln w="9525">
            <a:noFill/>
            <a:miter lim="800000"/>
            <a:headEnd/>
            <a:tailEnd/>
          </a:ln>
        </p:spPr>
      </p:pic>
      <p:pic>
        <p:nvPicPr>
          <p:cNvPr id="111626" name="Image 3"/>
          <p:cNvPicPr>
            <a:picLocks noChangeAspect="1"/>
          </p:cNvPicPr>
          <p:nvPr/>
        </p:nvPicPr>
        <p:blipFill>
          <a:blip r:embed="rId6"/>
          <a:srcRect/>
          <a:stretch>
            <a:fillRect/>
          </a:stretch>
        </p:blipFill>
        <p:spPr bwMode="auto">
          <a:xfrm>
            <a:off x="666045" y="5490915"/>
            <a:ext cx="5924409" cy="1962010"/>
          </a:xfrm>
          <a:prstGeom prst="rect">
            <a:avLst/>
          </a:prstGeom>
          <a:noFill/>
          <a:ln w="9525">
            <a:noFill/>
            <a:miter lim="800000"/>
            <a:headEnd/>
            <a:tailEnd/>
          </a:ln>
        </p:spPr>
      </p:pic>
    </p:spTree>
    <p:extLst>
      <p:ext uri="{BB962C8B-B14F-4D97-AF65-F5344CB8AC3E}">
        <p14:creationId xmlns:p14="http://schemas.microsoft.com/office/powerpoint/2010/main" val="13473076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Data of a NSCLC patient with brain mets"/>
          <p:cNvSpPr txBox="1">
            <a:spLocks noGrp="1"/>
          </p:cNvSpPr>
          <p:nvPr>
            <p:ph type="title"/>
          </p:nvPr>
        </p:nvSpPr>
        <p:spPr>
          <a:xfrm>
            <a:off x="1142435" y="404142"/>
            <a:ext cx="10719930" cy="800778"/>
          </a:xfrm>
          <a:prstGeom prst="rect">
            <a:avLst/>
          </a:prstGeom>
        </p:spPr>
        <p:txBody>
          <a:bodyPr/>
          <a:lstStyle/>
          <a:p>
            <a:r>
              <a:t>Data of a NSCLC patient with brain mets</a:t>
            </a:r>
          </a:p>
        </p:txBody>
      </p:sp>
      <p:sp>
        <p:nvSpPr>
          <p:cNvPr id="128" name="Institut Bergonié, Bordeaux, FR"/>
          <p:cNvSpPr txBox="1"/>
          <p:nvPr/>
        </p:nvSpPr>
        <p:spPr>
          <a:xfrm rot="16200000">
            <a:off x="11105478" y="7350104"/>
            <a:ext cx="2992176" cy="366451"/>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lgn="l" defTabSz="638951">
              <a:lnSpc>
                <a:spcPct val="116999"/>
              </a:lnSpc>
              <a:spcBef>
                <a:spcPts val="2000"/>
              </a:spcBef>
              <a:buClr>
                <a:srgbClr val="000000"/>
              </a:buClr>
              <a:buFont typeface="Arial"/>
              <a:defRPr sz="1600" b="0" i="1">
                <a:solidFill>
                  <a:srgbClr val="0365C0"/>
                </a:solidFill>
                <a:uFill>
                  <a:solidFill>
                    <a:srgbClr val="929292"/>
                  </a:solidFill>
                </a:uFill>
                <a:latin typeface="Arial"/>
                <a:ea typeface="Arial"/>
                <a:cs typeface="Arial"/>
                <a:sym typeface="Arial"/>
              </a:defRPr>
            </a:lvl1pPr>
          </a:lstStyle>
          <a:p>
            <a:pPr>
              <a:defRPr i="0">
                <a:solidFill>
                  <a:srgbClr val="000000"/>
                </a:solidFill>
              </a:defRPr>
            </a:pPr>
            <a:r>
              <a:rPr i="1">
                <a:solidFill>
                  <a:srgbClr val="0365C0"/>
                </a:solidFill>
              </a:rPr>
              <a:t>Institut Bergonié, Bordeaux, FR</a:t>
            </a:r>
          </a:p>
        </p:txBody>
      </p:sp>
      <p:sp>
        <p:nvSpPr>
          <p:cNvPr id="129" name="Primary tumor size"/>
          <p:cNvSpPr txBox="1"/>
          <p:nvPr/>
        </p:nvSpPr>
        <p:spPr>
          <a:xfrm>
            <a:off x="1075688" y="1286186"/>
            <a:ext cx="2215380" cy="403720"/>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lgn="l" defTabSz="638951">
              <a:lnSpc>
                <a:spcPct val="116999"/>
              </a:lnSpc>
              <a:spcBef>
                <a:spcPts val="2000"/>
              </a:spcBef>
              <a:buClr>
                <a:srgbClr val="000000"/>
              </a:buClr>
              <a:buFont typeface="Arial"/>
              <a:defRPr sz="1800">
                <a:solidFill>
                  <a:srgbClr val="164F86"/>
                </a:solidFill>
                <a:uFill>
                  <a:solidFill>
                    <a:srgbClr val="929292"/>
                  </a:solidFill>
                </a:uFill>
                <a:latin typeface="Arial"/>
                <a:ea typeface="Arial"/>
                <a:cs typeface="Arial"/>
                <a:sym typeface="Arial"/>
              </a:defRPr>
            </a:lvl1pPr>
          </a:lstStyle>
          <a:p>
            <a:pPr>
              <a:defRPr b="0">
                <a:solidFill>
                  <a:srgbClr val="000000"/>
                </a:solidFill>
              </a:defRPr>
            </a:pPr>
            <a:r>
              <a:rPr b="1">
                <a:solidFill>
                  <a:srgbClr val="164F86"/>
                </a:solidFill>
              </a:rPr>
              <a:t>Primary tumor size</a:t>
            </a:r>
          </a:p>
        </p:txBody>
      </p:sp>
      <p:pic>
        <p:nvPicPr>
          <p:cNvPr id="130" name="BM_patient1.pdf" descr="BM_patient1.pdf"/>
          <p:cNvPicPr>
            <a:picLocks noChangeAspect="1"/>
          </p:cNvPicPr>
          <p:nvPr/>
        </p:nvPicPr>
        <p:blipFill>
          <a:blip r:embed="rId2">
            <a:extLst/>
          </a:blip>
          <a:stretch>
            <a:fillRect/>
          </a:stretch>
        </p:blipFill>
        <p:spPr>
          <a:xfrm>
            <a:off x="7403455" y="5699737"/>
            <a:ext cx="3760601" cy="3384489"/>
          </a:xfrm>
          <a:prstGeom prst="rect">
            <a:avLst/>
          </a:prstGeom>
          <a:ln w="12700"/>
        </p:spPr>
      </p:pic>
      <p:sp>
        <p:nvSpPr>
          <p:cNvPr id="131" name="Brain CT scan"/>
          <p:cNvSpPr txBox="1"/>
          <p:nvPr/>
        </p:nvSpPr>
        <p:spPr>
          <a:xfrm>
            <a:off x="8445796" y="4992671"/>
            <a:ext cx="1694333" cy="403721"/>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lgn="l" defTabSz="638951">
              <a:lnSpc>
                <a:spcPct val="116999"/>
              </a:lnSpc>
              <a:spcBef>
                <a:spcPts val="2000"/>
              </a:spcBef>
              <a:buClr>
                <a:srgbClr val="000000"/>
              </a:buClr>
              <a:buFont typeface="Arial"/>
              <a:defRPr sz="1800">
                <a:solidFill>
                  <a:srgbClr val="164F86"/>
                </a:solidFill>
                <a:uFill>
                  <a:solidFill>
                    <a:srgbClr val="929292"/>
                  </a:solidFill>
                </a:uFill>
                <a:latin typeface="Arial"/>
                <a:ea typeface="Arial"/>
                <a:cs typeface="Arial"/>
                <a:sym typeface="Arial"/>
              </a:defRPr>
            </a:lvl1pPr>
          </a:lstStyle>
          <a:p>
            <a:pPr>
              <a:defRPr b="0">
                <a:solidFill>
                  <a:srgbClr val="000000"/>
                </a:solidFill>
              </a:defRPr>
            </a:pPr>
            <a:r>
              <a:rPr b="1">
                <a:solidFill>
                  <a:srgbClr val="164F86"/>
                </a:solidFill>
              </a:rPr>
              <a:t>Brain CT scan</a:t>
            </a:r>
          </a:p>
        </p:txBody>
      </p:sp>
      <p:sp>
        <p:nvSpPr>
          <p:cNvPr id="132" name="Metastases size"/>
          <p:cNvSpPr txBox="1"/>
          <p:nvPr/>
        </p:nvSpPr>
        <p:spPr>
          <a:xfrm>
            <a:off x="5448615" y="1286186"/>
            <a:ext cx="1885428" cy="403720"/>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lgn="l" defTabSz="638951">
              <a:lnSpc>
                <a:spcPct val="116999"/>
              </a:lnSpc>
              <a:spcBef>
                <a:spcPts val="2000"/>
              </a:spcBef>
              <a:buClr>
                <a:srgbClr val="000000"/>
              </a:buClr>
              <a:buFont typeface="Arial"/>
              <a:defRPr sz="1800">
                <a:solidFill>
                  <a:srgbClr val="164F86"/>
                </a:solidFill>
                <a:uFill>
                  <a:solidFill>
                    <a:srgbClr val="929292"/>
                  </a:solidFill>
                </a:uFill>
                <a:latin typeface="Arial"/>
                <a:ea typeface="Arial"/>
                <a:cs typeface="Arial"/>
                <a:sym typeface="Arial"/>
              </a:defRPr>
            </a:lvl1pPr>
          </a:lstStyle>
          <a:p>
            <a:pPr>
              <a:defRPr b="0">
                <a:solidFill>
                  <a:srgbClr val="000000"/>
                </a:solidFill>
              </a:defRPr>
            </a:pPr>
            <a:r>
              <a:rPr b="1">
                <a:solidFill>
                  <a:srgbClr val="164F86"/>
                </a:solidFill>
              </a:rPr>
              <a:t>Metastases size</a:t>
            </a:r>
          </a:p>
        </p:txBody>
      </p:sp>
      <p:pic>
        <p:nvPicPr>
          <p:cNvPr id="133" name="all_plots.pdf" descr="all_plots.pdf"/>
          <p:cNvPicPr>
            <a:picLocks noChangeAspect="1"/>
          </p:cNvPicPr>
          <p:nvPr/>
        </p:nvPicPr>
        <p:blipFill>
          <a:blip r:embed="rId3">
            <a:extLst/>
          </a:blip>
          <a:stretch>
            <a:fillRect/>
          </a:stretch>
        </p:blipFill>
        <p:spPr>
          <a:xfrm>
            <a:off x="8607465" y="1889680"/>
            <a:ext cx="3732861" cy="2799646"/>
          </a:xfrm>
          <a:prstGeom prst="rect">
            <a:avLst/>
          </a:prstGeom>
          <a:ln w="12700"/>
        </p:spPr>
      </p:pic>
      <p:sp>
        <p:nvSpPr>
          <p:cNvPr id="134" name="Number of visible mets"/>
          <p:cNvSpPr txBox="1"/>
          <p:nvPr/>
        </p:nvSpPr>
        <p:spPr>
          <a:xfrm>
            <a:off x="9001453" y="1286186"/>
            <a:ext cx="2672469" cy="403720"/>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lgn="l" defTabSz="638951">
              <a:lnSpc>
                <a:spcPct val="116999"/>
              </a:lnSpc>
              <a:spcBef>
                <a:spcPts val="2000"/>
              </a:spcBef>
              <a:buClr>
                <a:srgbClr val="000000"/>
              </a:buClr>
              <a:buFont typeface="Arial"/>
              <a:defRPr sz="1800">
                <a:solidFill>
                  <a:srgbClr val="164F86"/>
                </a:solidFill>
                <a:uFill>
                  <a:solidFill>
                    <a:srgbClr val="929292"/>
                  </a:solidFill>
                </a:uFill>
                <a:latin typeface="Arial"/>
                <a:ea typeface="Arial"/>
                <a:cs typeface="Arial"/>
                <a:sym typeface="Arial"/>
              </a:defRPr>
            </a:lvl1pPr>
          </a:lstStyle>
          <a:p>
            <a:pPr>
              <a:defRPr b="0">
                <a:solidFill>
                  <a:srgbClr val="000000"/>
                </a:solidFill>
              </a:defRPr>
            </a:pPr>
            <a:r>
              <a:rPr b="1">
                <a:solidFill>
                  <a:srgbClr val="164F86"/>
                </a:solidFill>
              </a:rPr>
              <a:t>Number of visible mets</a:t>
            </a:r>
          </a:p>
        </p:txBody>
      </p:sp>
      <p:pic>
        <p:nvPicPr>
          <p:cNvPr id="135" name="Image" descr="Image"/>
          <p:cNvPicPr>
            <a:picLocks noChangeAspect="1"/>
          </p:cNvPicPr>
          <p:nvPr/>
        </p:nvPicPr>
        <p:blipFill>
          <a:blip r:embed="rId4">
            <a:extLst/>
          </a:blip>
          <a:stretch>
            <a:fillRect/>
          </a:stretch>
        </p:blipFill>
        <p:spPr>
          <a:xfrm>
            <a:off x="517783" y="5871015"/>
            <a:ext cx="5643300" cy="3231245"/>
          </a:xfrm>
          <a:prstGeom prst="rect">
            <a:avLst/>
          </a:prstGeom>
          <a:ln w="12700"/>
        </p:spPr>
      </p:pic>
      <p:sp>
        <p:nvSpPr>
          <p:cNvPr id="136" name="Lung CT"/>
          <p:cNvSpPr txBox="1"/>
          <p:nvPr/>
        </p:nvSpPr>
        <p:spPr>
          <a:xfrm>
            <a:off x="2714051" y="5019056"/>
            <a:ext cx="1083989" cy="403721"/>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lgn="l" defTabSz="638951">
              <a:lnSpc>
                <a:spcPct val="116999"/>
              </a:lnSpc>
              <a:spcBef>
                <a:spcPts val="2000"/>
              </a:spcBef>
              <a:buClr>
                <a:srgbClr val="000000"/>
              </a:buClr>
              <a:buFont typeface="Arial"/>
              <a:defRPr sz="1800">
                <a:solidFill>
                  <a:srgbClr val="164F86"/>
                </a:solidFill>
                <a:uFill>
                  <a:solidFill>
                    <a:srgbClr val="929292"/>
                  </a:solidFill>
                </a:uFill>
                <a:latin typeface="Arial"/>
                <a:ea typeface="Arial"/>
                <a:cs typeface="Arial"/>
                <a:sym typeface="Arial"/>
              </a:defRPr>
            </a:lvl1pPr>
          </a:lstStyle>
          <a:p>
            <a:r>
              <a:t>Lung CT</a:t>
            </a:r>
          </a:p>
        </p:txBody>
      </p:sp>
      <p:pic>
        <p:nvPicPr>
          <p:cNvPr id="137" name="all_plots.pdf" descr="all_plots.pdf"/>
          <p:cNvPicPr>
            <a:picLocks noChangeAspect="1"/>
          </p:cNvPicPr>
          <p:nvPr/>
        </p:nvPicPr>
        <p:blipFill>
          <a:blip r:embed="rId5">
            <a:extLst/>
          </a:blip>
          <a:stretch>
            <a:fillRect/>
          </a:stretch>
        </p:blipFill>
        <p:spPr>
          <a:xfrm>
            <a:off x="556918" y="1954659"/>
            <a:ext cx="3478559" cy="2799645"/>
          </a:xfrm>
          <a:prstGeom prst="rect">
            <a:avLst/>
          </a:prstGeom>
          <a:ln w="12700"/>
        </p:spPr>
      </p:pic>
      <p:pic>
        <p:nvPicPr>
          <p:cNvPr id="2" name="Image 1">
            <a:extLst>
              <a:ext uri="{FF2B5EF4-FFF2-40B4-BE49-F238E27FC236}">
                <a16:creationId xmlns="" xmlns:a16="http://schemas.microsoft.com/office/drawing/2014/main" id="{BA16ED56-068B-3142-8D72-23A2740FEA9E}"/>
              </a:ext>
            </a:extLst>
          </p:cNvPr>
          <p:cNvPicPr>
            <a:picLocks noChangeAspect="1"/>
          </p:cNvPicPr>
          <p:nvPr/>
        </p:nvPicPr>
        <p:blipFill>
          <a:blip r:embed="rId6"/>
          <a:stretch>
            <a:fillRect/>
          </a:stretch>
        </p:blipFill>
        <p:spPr>
          <a:xfrm>
            <a:off x="4572001" y="1698870"/>
            <a:ext cx="3695699" cy="3127130"/>
          </a:xfrm>
          <a:prstGeom prst="rect">
            <a:avLst/>
          </a:prstGeom>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figure_4.pdf" descr="figure_4.pdf"/>
          <p:cNvPicPr>
            <a:picLocks noChangeAspect="1"/>
          </p:cNvPicPr>
          <p:nvPr/>
        </p:nvPicPr>
        <p:blipFill>
          <a:blip r:embed="rId2">
            <a:extLst/>
          </a:blip>
          <a:stretch>
            <a:fillRect/>
          </a:stretch>
        </p:blipFill>
        <p:spPr>
          <a:xfrm>
            <a:off x="199405" y="190734"/>
            <a:ext cx="12702322" cy="9526742"/>
          </a:xfrm>
          <a:prstGeom prst="rect">
            <a:avLst/>
          </a:prstGeom>
          <a:ln w="12700"/>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he model with dormancy could describe best the data"/>
          <p:cNvSpPr txBox="1">
            <a:spLocks noGrp="1"/>
          </p:cNvSpPr>
          <p:nvPr>
            <p:ph type="title"/>
          </p:nvPr>
        </p:nvSpPr>
        <p:spPr>
          <a:prstGeom prst="rect">
            <a:avLst/>
          </a:prstGeom>
        </p:spPr>
        <p:txBody>
          <a:bodyPr/>
          <a:lstStyle/>
          <a:p>
            <a:r>
              <a:t>The model with dormancy could describe best the data</a:t>
            </a:r>
          </a:p>
        </p:txBody>
      </p:sp>
      <p:sp>
        <p:nvSpPr>
          <p:cNvPr id="145" name="Model"/>
          <p:cNvSpPr txBox="1"/>
          <p:nvPr/>
        </p:nvSpPr>
        <p:spPr>
          <a:xfrm>
            <a:off x="379103" y="6726954"/>
            <a:ext cx="1037666" cy="490127"/>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lgn="l" defTabSz="638951">
              <a:lnSpc>
                <a:spcPct val="116999"/>
              </a:lnSpc>
              <a:spcBef>
                <a:spcPts val="2000"/>
              </a:spcBef>
              <a:buClr>
                <a:srgbClr val="000000"/>
              </a:buClr>
              <a:buFont typeface="Arial"/>
              <a:defRPr>
                <a:solidFill>
                  <a:srgbClr val="164F86"/>
                </a:solidFill>
                <a:uFill>
                  <a:solidFill>
                    <a:srgbClr val="929292"/>
                  </a:solidFill>
                </a:uFill>
                <a:latin typeface="Arial"/>
                <a:ea typeface="Arial"/>
                <a:cs typeface="Arial"/>
                <a:sym typeface="Arial"/>
              </a:defRPr>
            </a:lvl1pPr>
          </a:lstStyle>
          <a:p>
            <a:pPr>
              <a:defRPr b="0">
                <a:solidFill>
                  <a:srgbClr val="000000"/>
                </a:solidFill>
              </a:defRPr>
            </a:pPr>
            <a:r>
              <a:rPr b="1">
                <a:solidFill>
                  <a:srgbClr val="164F86"/>
                </a:solidFill>
              </a:rPr>
              <a:t>Model</a:t>
            </a:r>
          </a:p>
        </p:txBody>
      </p:sp>
      <p:sp>
        <p:nvSpPr>
          <p:cNvPr id="146" name="Data"/>
          <p:cNvSpPr txBox="1"/>
          <p:nvPr/>
        </p:nvSpPr>
        <p:spPr>
          <a:xfrm>
            <a:off x="451352" y="8063559"/>
            <a:ext cx="817847" cy="490127"/>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lgn="l" defTabSz="638951">
              <a:lnSpc>
                <a:spcPct val="116999"/>
              </a:lnSpc>
              <a:spcBef>
                <a:spcPts val="2000"/>
              </a:spcBef>
              <a:buClr>
                <a:srgbClr val="000000"/>
              </a:buClr>
              <a:buFont typeface="Arial"/>
              <a:defRPr>
                <a:solidFill>
                  <a:srgbClr val="164F86"/>
                </a:solidFill>
                <a:uFill>
                  <a:solidFill>
                    <a:srgbClr val="929292"/>
                  </a:solidFill>
                </a:uFill>
                <a:latin typeface="Arial"/>
                <a:ea typeface="Arial"/>
                <a:cs typeface="Arial"/>
                <a:sym typeface="Arial"/>
              </a:defRPr>
            </a:lvl1pPr>
          </a:lstStyle>
          <a:p>
            <a:pPr>
              <a:defRPr b="0">
                <a:solidFill>
                  <a:srgbClr val="000000"/>
                </a:solidFill>
              </a:defRPr>
            </a:pPr>
            <a:r>
              <a:rPr b="1">
                <a:solidFill>
                  <a:srgbClr val="164F86"/>
                </a:solidFill>
              </a:rPr>
              <a:t>Data</a:t>
            </a:r>
          </a:p>
        </p:txBody>
      </p:sp>
      <p:sp>
        <p:nvSpPr>
          <p:cNvPr id="148" name="Bilous et al. (Benzekry), biorXiv, 2018"/>
          <p:cNvSpPr txBox="1"/>
          <p:nvPr/>
        </p:nvSpPr>
        <p:spPr>
          <a:xfrm>
            <a:off x="8963208" y="9310287"/>
            <a:ext cx="3530339" cy="366451"/>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lgn="l" defTabSz="638951">
              <a:lnSpc>
                <a:spcPct val="116999"/>
              </a:lnSpc>
              <a:spcBef>
                <a:spcPts val="2000"/>
              </a:spcBef>
              <a:buClr>
                <a:srgbClr val="000000"/>
              </a:buClr>
              <a:buFont typeface="Arial"/>
              <a:defRPr sz="1600" b="0" i="1">
                <a:solidFill>
                  <a:srgbClr val="0365C0"/>
                </a:solidFill>
                <a:uFill>
                  <a:solidFill>
                    <a:srgbClr val="929292"/>
                  </a:solidFill>
                </a:uFill>
                <a:latin typeface="Arial"/>
                <a:ea typeface="Arial"/>
                <a:cs typeface="Arial"/>
                <a:sym typeface="Arial"/>
              </a:defRPr>
            </a:lvl1pPr>
          </a:lstStyle>
          <a:p>
            <a:pPr>
              <a:defRPr sz="2000" i="0">
                <a:solidFill>
                  <a:srgbClr val="000000"/>
                </a:solidFill>
              </a:defRPr>
            </a:pPr>
            <a:r>
              <a:rPr sz="1600" i="1">
                <a:solidFill>
                  <a:srgbClr val="0365C0"/>
                </a:solidFill>
              </a:rPr>
              <a:t>Bilous et al. (Benzekry), biorXiv, 2018</a:t>
            </a:r>
          </a:p>
        </p:txBody>
      </p:sp>
      <p:sp>
        <p:nvSpPr>
          <p:cNvPr id="150" name="Objective function"/>
          <p:cNvSpPr txBox="1"/>
          <p:nvPr/>
        </p:nvSpPr>
        <p:spPr>
          <a:xfrm>
            <a:off x="9950609" y="2170069"/>
            <a:ext cx="2372878" cy="42828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lgn="l" defTabSz="638951">
              <a:lnSpc>
                <a:spcPct val="116999"/>
              </a:lnSpc>
              <a:spcBef>
                <a:spcPts val="2000"/>
              </a:spcBef>
              <a:buClr>
                <a:srgbClr val="000000"/>
              </a:buClr>
              <a:buFont typeface="Arial"/>
              <a:defRPr sz="2000">
                <a:solidFill>
                  <a:srgbClr val="164F86"/>
                </a:solidFill>
                <a:uFill>
                  <a:solidFill>
                    <a:srgbClr val="929292"/>
                  </a:solidFill>
                </a:uFill>
                <a:latin typeface="Arial"/>
                <a:ea typeface="Arial"/>
                <a:cs typeface="Arial"/>
                <a:sym typeface="Arial"/>
              </a:defRPr>
            </a:lvl1pPr>
          </a:lstStyle>
          <a:p>
            <a:pPr>
              <a:defRPr b="0">
                <a:solidFill>
                  <a:srgbClr val="000000"/>
                </a:solidFill>
              </a:defRPr>
            </a:pPr>
            <a:r>
              <a:rPr b="1">
                <a:solidFill>
                  <a:srgbClr val="164F86"/>
                </a:solidFill>
              </a:rPr>
              <a:t>Objective function</a:t>
            </a:r>
          </a:p>
        </p:txBody>
      </p:sp>
      <p:sp>
        <p:nvSpPr>
          <p:cNvPr id="151" name="Rectangle"/>
          <p:cNvSpPr/>
          <p:nvPr/>
        </p:nvSpPr>
        <p:spPr>
          <a:xfrm>
            <a:off x="9404397" y="3764219"/>
            <a:ext cx="3300778" cy="248733"/>
          </a:xfrm>
          <a:prstGeom prst="rect">
            <a:avLst/>
          </a:prstGeom>
          <a:ln w="25400">
            <a:solidFill>
              <a:srgbClr val="FF2500"/>
            </a:solidFill>
            <a:miter lim="400000"/>
          </a:ln>
        </p:spPr>
        <p:txBody>
          <a:bodyPr lIns="72248" tIns="72248" rIns="72248" bIns="72248" anchor="ctr"/>
          <a:lstStyle/>
          <a:p>
            <a:pPr marL="55751" marR="55751" defTabSz="638951">
              <a:buClr>
                <a:srgbClr val="000000"/>
              </a:buClr>
              <a:buFont typeface="Arial"/>
              <a:tabLst>
                <a:tab pos="1079500" algn="l"/>
                <a:tab pos="2108200" algn="l"/>
                <a:tab pos="2616200" algn="l"/>
              </a:tabLst>
              <a:defRPr sz="3000">
                <a:solidFill>
                  <a:srgbClr val="E92221"/>
                </a:solidFill>
                <a:uFill>
                  <a:solidFill>
                    <a:srgbClr val="E92221"/>
                  </a:solidFill>
                </a:uFill>
                <a:latin typeface="Arial"/>
                <a:ea typeface="Arial"/>
                <a:cs typeface="Arial"/>
                <a:sym typeface="Arial"/>
              </a:defRPr>
            </a:pPr>
            <a:endParaRPr/>
          </a:p>
        </p:txBody>
      </p:sp>
      <p:sp>
        <p:nvSpPr>
          <p:cNvPr id="152" name="Dormancy estimated to 133 days ± 4.2%"/>
          <p:cNvSpPr txBox="1"/>
          <p:nvPr/>
        </p:nvSpPr>
        <p:spPr>
          <a:xfrm>
            <a:off x="6675327" y="5776013"/>
            <a:ext cx="4729695" cy="42828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lgn="l" defTabSz="638951">
              <a:lnSpc>
                <a:spcPct val="116999"/>
              </a:lnSpc>
              <a:spcBef>
                <a:spcPts val="2000"/>
              </a:spcBef>
              <a:buClr>
                <a:srgbClr val="000000"/>
              </a:buClr>
              <a:buFont typeface="Arial"/>
              <a:defRPr sz="2000" b="0">
                <a:uFill>
                  <a:solidFill>
                    <a:srgbClr val="929292"/>
                  </a:solidFill>
                </a:uFill>
                <a:latin typeface="Arial"/>
                <a:ea typeface="Arial"/>
                <a:cs typeface="Arial"/>
                <a:sym typeface="Arial"/>
              </a:defRPr>
            </a:lvl1pPr>
          </a:lstStyle>
          <a:p>
            <a:r>
              <a:t>Dormancy estimated to 133 days ± 4.2%</a:t>
            </a:r>
          </a:p>
        </p:txBody>
      </p:sp>
      <p:pic>
        <p:nvPicPr>
          <p:cNvPr id="2" name="Image 1">
            <a:extLst>
              <a:ext uri="{FF2B5EF4-FFF2-40B4-BE49-F238E27FC236}">
                <a16:creationId xmlns="" xmlns:a16="http://schemas.microsoft.com/office/drawing/2014/main" id="{BF57FFE6-3F76-2646-B735-F3E1C9BB983F}"/>
              </a:ext>
            </a:extLst>
          </p:cNvPr>
          <p:cNvPicPr>
            <a:picLocks noChangeAspect="1"/>
          </p:cNvPicPr>
          <p:nvPr/>
        </p:nvPicPr>
        <p:blipFill>
          <a:blip r:embed="rId2"/>
          <a:stretch>
            <a:fillRect/>
          </a:stretch>
        </p:blipFill>
        <p:spPr>
          <a:xfrm>
            <a:off x="419100" y="1784349"/>
            <a:ext cx="4254500" cy="3312047"/>
          </a:xfrm>
          <a:prstGeom prst="rect">
            <a:avLst/>
          </a:prstGeom>
        </p:spPr>
      </p:pic>
      <p:pic>
        <p:nvPicPr>
          <p:cNvPr id="3" name="Image 2">
            <a:extLst>
              <a:ext uri="{FF2B5EF4-FFF2-40B4-BE49-F238E27FC236}">
                <a16:creationId xmlns="" xmlns:a16="http://schemas.microsoft.com/office/drawing/2014/main" id="{D2D789C0-2655-E043-926C-A12BFE0F99AF}"/>
              </a:ext>
            </a:extLst>
          </p:cNvPr>
          <p:cNvPicPr>
            <a:picLocks noChangeAspect="1"/>
          </p:cNvPicPr>
          <p:nvPr/>
        </p:nvPicPr>
        <p:blipFill>
          <a:blip r:embed="rId3"/>
          <a:stretch>
            <a:fillRect/>
          </a:stretch>
        </p:blipFill>
        <p:spPr>
          <a:xfrm>
            <a:off x="4838700" y="1661851"/>
            <a:ext cx="4229100" cy="3399340"/>
          </a:xfrm>
          <a:prstGeom prst="rect">
            <a:avLst/>
          </a:prstGeom>
        </p:spPr>
      </p:pic>
      <p:pic>
        <p:nvPicPr>
          <p:cNvPr id="5" name="Image 4">
            <a:extLst>
              <a:ext uri="{FF2B5EF4-FFF2-40B4-BE49-F238E27FC236}">
                <a16:creationId xmlns="" xmlns:a16="http://schemas.microsoft.com/office/drawing/2014/main" id="{E67002EE-E69B-EA44-A04B-CAA62DF1F206}"/>
              </a:ext>
            </a:extLst>
          </p:cNvPr>
          <p:cNvPicPr>
            <a:picLocks noChangeAspect="1"/>
          </p:cNvPicPr>
          <p:nvPr/>
        </p:nvPicPr>
        <p:blipFill>
          <a:blip r:embed="rId4"/>
          <a:stretch>
            <a:fillRect/>
          </a:stretch>
        </p:blipFill>
        <p:spPr>
          <a:xfrm>
            <a:off x="9010650" y="2667000"/>
            <a:ext cx="3994150" cy="1869602"/>
          </a:xfrm>
          <a:prstGeom prst="rect">
            <a:avLst/>
          </a:prstGeom>
        </p:spPr>
      </p:pic>
      <p:pic>
        <p:nvPicPr>
          <p:cNvPr id="6" name="Image 5">
            <a:extLst>
              <a:ext uri="{FF2B5EF4-FFF2-40B4-BE49-F238E27FC236}">
                <a16:creationId xmlns="" xmlns:a16="http://schemas.microsoft.com/office/drawing/2014/main" id="{ECEAEF5C-80FC-3946-99BA-6D6A9016B1F5}"/>
              </a:ext>
            </a:extLst>
          </p:cNvPr>
          <p:cNvPicPr>
            <a:picLocks noChangeAspect="1"/>
          </p:cNvPicPr>
          <p:nvPr/>
        </p:nvPicPr>
        <p:blipFill>
          <a:blip r:embed="rId5"/>
          <a:stretch>
            <a:fillRect/>
          </a:stretch>
        </p:blipFill>
        <p:spPr>
          <a:xfrm>
            <a:off x="2254250" y="6597649"/>
            <a:ext cx="9163050" cy="2240843"/>
          </a:xfrm>
          <a:prstGeom prst="rect">
            <a:avLst/>
          </a:prstGeom>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T_star_visible_star_wo_SD_3fps.avi" descr="PT_star_visible_star_wo_SD_3fps.avi"/>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086769" y="-38900"/>
            <a:ext cx="11326562" cy="9753601"/>
          </a:xfrm>
          <a:prstGeom prst="rect">
            <a:avLst/>
          </a:prstGeom>
          <a:ln w="12700">
            <a:miter lim="400000"/>
          </a:ln>
        </p:spPr>
      </p:pic>
      <p:sp>
        <p:nvSpPr>
          <p:cNvPr id="155" name="Bilous et al. (Benzekry), biorXiv, 2018"/>
          <p:cNvSpPr txBox="1"/>
          <p:nvPr/>
        </p:nvSpPr>
        <p:spPr>
          <a:xfrm>
            <a:off x="8963208" y="9310287"/>
            <a:ext cx="3530339" cy="366451"/>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lgn="l" defTabSz="638951">
              <a:lnSpc>
                <a:spcPct val="116999"/>
              </a:lnSpc>
              <a:spcBef>
                <a:spcPts val="2000"/>
              </a:spcBef>
              <a:buClr>
                <a:srgbClr val="000000"/>
              </a:buClr>
              <a:buFont typeface="Arial"/>
              <a:defRPr sz="1600" b="0" i="1">
                <a:solidFill>
                  <a:srgbClr val="0365C0"/>
                </a:solidFill>
                <a:uFill>
                  <a:solidFill>
                    <a:srgbClr val="929292"/>
                  </a:solidFill>
                </a:uFill>
                <a:latin typeface="Arial"/>
                <a:ea typeface="Arial"/>
                <a:cs typeface="Arial"/>
                <a:sym typeface="Arial"/>
              </a:defRPr>
            </a:lvl1pPr>
          </a:lstStyle>
          <a:p>
            <a:pPr>
              <a:defRPr sz="2000" i="0">
                <a:solidFill>
                  <a:srgbClr val="000000"/>
                </a:solidFill>
              </a:defRPr>
            </a:pPr>
            <a:r>
              <a:rPr sz="1600" i="1">
                <a:solidFill>
                  <a:srgbClr val="0365C0"/>
                </a:solidFill>
              </a:rPr>
              <a:t>Bilous et al. (Benzekry), biorXiv, 2018</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99982" fill="hold"/>
                                        <p:tgtEl>
                                          <p:spTgt spid="15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5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hist_movie.mov" descr="hist_movie.mov"/>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778276" y="50077"/>
            <a:ext cx="11177136" cy="5530707"/>
          </a:xfrm>
          <a:prstGeom prst="rect">
            <a:avLst/>
          </a:prstGeom>
          <a:ln w="12700">
            <a:miter lim="400000"/>
          </a:ln>
        </p:spPr>
      </p:pic>
      <p:pic>
        <p:nvPicPr>
          <p:cNvPr id="158" name="birth_times.pdf" descr="birth_times.pdf"/>
          <p:cNvPicPr>
            <a:picLocks noChangeAspect="1"/>
          </p:cNvPicPr>
          <p:nvPr/>
        </p:nvPicPr>
        <p:blipFill>
          <a:blip r:embed="rId5">
            <a:extLst/>
          </a:blip>
          <a:stretch>
            <a:fillRect/>
          </a:stretch>
        </p:blipFill>
        <p:spPr>
          <a:xfrm>
            <a:off x="1427393" y="5550368"/>
            <a:ext cx="4665118" cy="4176291"/>
          </a:xfrm>
          <a:prstGeom prst="rect">
            <a:avLst/>
          </a:prstGeom>
          <a:ln w="12700"/>
        </p:spPr>
      </p:pic>
      <p:pic>
        <p:nvPicPr>
          <p:cNvPr id="159" name="growth_mets.pdf" descr="growth_mets.pdf"/>
          <p:cNvPicPr>
            <a:picLocks noChangeAspect="1"/>
          </p:cNvPicPr>
          <p:nvPr/>
        </p:nvPicPr>
        <p:blipFill>
          <a:blip r:embed="rId6">
            <a:extLst/>
          </a:blip>
          <a:stretch>
            <a:fillRect/>
          </a:stretch>
        </p:blipFill>
        <p:spPr>
          <a:xfrm>
            <a:off x="6962986" y="5640528"/>
            <a:ext cx="5165246" cy="4089575"/>
          </a:xfrm>
          <a:prstGeom prst="rect">
            <a:avLst/>
          </a:prstGeom>
          <a:ln w="12700"/>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15000" fill="hold"/>
                                        <p:tgtEl>
                                          <p:spTgt spid="15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5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oneTexte 2"/>
          <p:cNvSpPr txBox="1">
            <a:spLocks noChangeArrowheads="1"/>
          </p:cNvSpPr>
          <p:nvPr/>
        </p:nvSpPr>
        <p:spPr bwMode="auto">
          <a:xfrm>
            <a:off x="970339" y="2251006"/>
            <a:ext cx="2552301" cy="705129"/>
          </a:xfrm>
          <a:prstGeom prst="rect">
            <a:avLst/>
          </a:prstGeom>
          <a:noFill/>
          <a:ln w="9525">
            <a:noFill/>
            <a:miter lim="800000"/>
            <a:headEnd/>
            <a:tailEnd/>
          </a:ln>
        </p:spPr>
        <p:txBody>
          <a:bodyPr wrap="none">
            <a:spAutoFit/>
          </a:bodyPr>
          <a:lstStyle/>
          <a:p>
            <a:r>
              <a:rPr lang="fr-FR" sz="3982">
                <a:latin typeface="AR DARLING"/>
              </a:rPr>
              <a:t>Fake News</a:t>
            </a:r>
          </a:p>
        </p:txBody>
      </p:sp>
      <p:sp>
        <p:nvSpPr>
          <p:cNvPr id="4" name="ZoneTexte 3"/>
          <p:cNvSpPr txBox="1">
            <a:spLocks noChangeArrowheads="1"/>
          </p:cNvSpPr>
          <p:nvPr/>
        </p:nvSpPr>
        <p:spPr bwMode="auto">
          <a:xfrm>
            <a:off x="856067" y="4337193"/>
            <a:ext cx="1561646" cy="705129"/>
          </a:xfrm>
          <a:prstGeom prst="rect">
            <a:avLst/>
          </a:prstGeom>
          <a:noFill/>
          <a:ln w="9525">
            <a:noFill/>
            <a:miter lim="800000"/>
            <a:headEnd/>
            <a:tailEnd/>
          </a:ln>
        </p:spPr>
        <p:txBody>
          <a:bodyPr wrap="none">
            <a:spAutoFit/>
          </a:bodyPr>
          <a:lstStyle/>
          <a:p>
            <a:r>
              <a:rPr lang="fr-FR" sz="3982">
                <a:latin typeface="Cooper Black" pitchFamily="18" charset="0"/>
              </a:rPr>
              <a:t>Facts</a:t>
            </a:r>
          </a:p>
        </p:txBody>
      </p:sp>
      <p:pic>
        <p:nvPicPr>
          <p:cNvPr id="10" name="Picture 4"/>
          <p:cNvPicPr>
            <a:picLocks noChangeAspect="1" noChangeArrowheads="1"/>
          </p:cNvPicPr>
          <p:nvPr/>
        </p:nvPicPr>
        <p:blipFill>
          <a:blip r:embed="rId2"/>
          <a:srcRect/>
          <a:stretch>
            <a:fillRect/>
          </a:stretch>
        </p:blipFill>
        <p:spPr bwMode="auto">
          <a:xfrm>
            <a:off x="4955367" y="1011485"/>
            <a:ext cx="3773567" cy="3421970"/>
          </a:xfrm>
          <a:prstGeom prst="rect">
            <a:avLst/>
          </a:prstGeom>
          <a:ln>
            <a:noFill/>
          </a:ln>
          <a:effectLst>
            <a:outerShdw blurRad="292100" dist="139700" dir="2700000" algn="tl" rotWithShape="0">
              <a:srgbClr val="333333">
                <a:alpha val="65000"/>
              </a:srgbClr>
            </a:outerShdw>
          </a:effectLst>
        </p:spPr>
      </p:pic>
      <p:sp>
        <p:nvSpPr>
          <p:cNvPr id="13" name="ZoneTexte 12"/>
          <p:cNvSpPr txBox="1">
            <a:spLocks noChangeArrowheads="1"/>
          </p:cNvSpPr>
          <p:nvPr/>
        </p:nvSpPr>
        <p:spPr bwMode="auto">
          <a:xfrm>
            <a:off x="1061156" y="5974081"/>
            <a:ext cx="11185031" cy="1142749"/>
          </a:xfrm>
          <a:prstGeom prst="rect">
            <a:avLst/>
          </a:prstGeom>
          <a:noFill/>
          <a:ln w="9525">
            <a:noFill/>
            <a:miter lim="800000"/>
            <a:headEnd/>
            <a:tailEnd/>
          </a:ln>
        </p:spPr>
        <p:txBody>
          <a:bodyPr>
            <a:spAutoFit/>
          </a:bodyPr>
          <a:lstStyle/>
          <a:p>
            <a:r>
              <a:rPr lang="fr-FR" sz="3413">
                <a:sym typeface="Wingdings" pitchFamily="2" charset="2"/>
              </a:rPr>
              <a:t> </a:t>
            </a:r>
            <a:r>
              <a:rPr lang="fr-FR" sz="3413"/>
              <a:t> efficacy only in melanoma, lung, head&amp;neck and kidney cancers</a:t>
            </a:r>
          </a:p>
        </p:txBody>
      </p:sp>
      <p:sp>
        <p:nvSpPr>
          <p:cNvPr id="14" name="ZoneTexte 13"/>
          <p:cNvSpPr txBox="1">
            <a:spLocks noChangeArrowheads="1"/>
          </p:cNvSpPr>
          <p:nvPr/>
        </p:nvSpPr>
        <p:spPr bwMode="auto">
          <a:xfrm>
            <a:off x="1061156" y="7046526"/>
            <a:ext cx="11185031" cy="1142749"/>
          </a:xfrm>
          <a:prstGeom prst="rect">
            <a:avLst/>
          </a:prstGeom>
          <a:noFill/>
          <a:ln w="9525">
            <a:noFill/>
            <a:miter lim="800000"/>
            <a:headEnd/>
            <a:tailEnd/>
          </a:ln>
        </p:spPr>
        <p:txBody>
          <a:bodyPr>
            <a:spAutoFit/>
          </a:bodyPr>
          <a:lstStyle/>
          <a:p>
            <a:r>
              <a:rPr lang="fr-FR" sz="3413" dirty="0">
                <a:sym typeface="Wingdings" pitchFamily="2" charset="2"/>
              </a:rPr>
              <a:t> </a:t>
            </a:r>
            <a:r>
              <a:rPr lang="fr-FR" sz="3413" dirty="0"/>
              <a:t> </a:t>
            </a:r>
            <a:r>
              <a:rPr lang="fr-FR" sz="3413" dirty="0" err="1"/>
              <a:t>sustained</a:t>
            </a:r>
            <a:r>
              <a:rPr lang="fr-FR" sz="3413" dirty="0"/>
              <a:t> </a:t>
            </a:r>
            <a:r>
              <a:rPr lang="fr-FR" sz="3413" dirty="0" err="1"/>
              <a:t>response</a:t>
            </a:r>
            <a:r>
              <a:rPr lang="fr-FR" sz="3413" dirty="0"/>
              <a:t> in about 20% of patients (in </a:t>
            </a:r>
            <a:r>
              <a:rPr lang="fr-FR" sz="3413" dirty="0" err="1"/>
              <a:t>monotherapy</a:t>
            </a:r>
            <a:r>
              <a:rPr lang="fr-FR" sz="3413" dirty="0"/>
              <a:t>)</a:t>
            </a:r>
          </a:p>
        </p:txBody>
      </p:sp>
    </p:spTree>
    <p:extLst>
      <p:ext uri="{BB962C8B-B14F-4D97-AF65-F5344CB8AC3E}">
        <p14:creationId xmlns:p14="http://schemas.microsoft.com/office/powerpoint/2010/main" val="66942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texte 3"/>
          <p:cNvSpPr>
            <a:spLocks noGrp="1"/>
          </p:cNvSpPr>
          <p:nvPr>
            <p:ph type="body" sz="quarter" idx="11"/>
          </p:nvPr>
        </p:nvSpPr>
        <p:spPr>
          <a:xfrm>
            <a:off x="167076" y="9475896"/>
            <a:ext cx="11550791" cy="277705"/>
          </a:xfrm>
        </p:spPr>
        <p:txBody>
          <a:bodyPr/>
          <a:lstStyle/>
          <a:p>
            <a:pPr>
              <a:spcBef>
                <a:spcPct val="0"/>
              </a:spcBef>
              <a:buFont typeface="+mj-lt" charset="0"/>
              <a:buNone/>
            </a:pPr>
            <a:endParaRPr lang="fr-FR" smtClean="0">
              <a:solidFill>
                <a:srgbClr val="7F7F7F"/>
              </a:solidFill>
              <a:latin typeface="Gill Sans Std Light" charset="0"/>
            </a:endParaRPr>
          </a:p>
        </p:txBody>
      </p:sp>
      <p:sp>
        <p:nvSpPr>
          <p:cNvPr id="7" name="Rectangle 2"/>
          <p:cNvSpPr>
            <a:spLocks noChangeArrowheads="1"/>
          </p:cNvSpPr>
          <p:nvPr/>
        </p:nvSpPr>
        <p:spPr bwMode="auto">
          <a:xfrm>
            <a:off x="2589672" y="501227"/>
            <a:ext cx="9317848" cy="819574"/>
          </a:xfrm>
          <a:prstGeom prst="rect">
            <a:avLst/>
          </a:prstGeom>
          <a:noFill/>
          <a:ln w="9525">
            <a:noFill/>
            <a:miter lim="800000"/>
            <a:headEnd/>
            <a:tailEnd/>
          </a:ln>
        </p:spPr>
        <p:txBody>
          <a:bodyPr anchor="ctr"/>
          <a:lstStyle/>
          <a:p>
            <a:pPr algn="ctr" eaLnBrk="1" hangingPunct="1">
              <a:defRPr/>
            </a:pPr>
            <a:endParaRPr lang="fr-FR" altLang="fr-FR" sz="3982" dirty="0">
              <a:solidFill>
                <a:schemeClr val="tx2">
                  <a:lumMod val="60000"/>
                  <a:lumOff val="40000"/>
                </a:schemeClr>
              </a:solidFill>
              <a:latin typeface="Comic Sans MS" pitchFamily="66" charset="0"/>
            </a:endParaRPr>
          </a:p>
        </p:txBody>
      </p:sp>
      <p:sp>
        <p:nvSpPr>
          <p:cNvPr id="13316" name="ZoneTexte 7"/>
          <p:cNvSpPr txBox="1">
            <a:spLocks noChangeArrowheads="1"/>
          </p:cNvSpPr>
          <p:nvPr/>
        </p:nvSpPr>
        <p:spPr bwMode="auto">
          <a:xfrm>
            <a:off x="7191023" y="5276428"/>
            <a:ext cx="5156764" cy="398699"/>
          </a:xfrm>
          <a:prstGeom prst="rect">
            <a:avLst/>
          </a:prstGeom>
          <a:noFill/>
          <a:ln w="9525">
            <a:noFill/>
            <a:miter lim="800000"/>
            <a:headEnd/>
            <a:tailEnd/>
          </a:ln>
        </p:spPr>
        <p:txBody>
          <a:bodyPr>
            <a:spAutoFit/>
          </a:bodyPr>
          <a:lstStyle/>
          <a:p>
            <a:pPr algn="ctr"/>
            <a:r>
              <a:rPr lang="fr-FR" altLang="fr-FR" sz="1991"/>
              <a:t>Susan Topalian, MD.  ASCO , June 2016</a:t>
            </a:r>
          </a:p>
        </p:txBody>
      </p:sp>
      <p:pic>
        <p:nvPicPr>
          <p:cNvPr id="70660" name="Picture 4"/>
          <p:cNvPicPr>
            <a:picLocks noChangeAspect="1" noChangeArrowheads="1"/>
          </p:cNvPicPr>
          <p:nvPr/>
        </p:nvPicPr>
        <p:blipFill>
          <a:blip r:embed="rId2"/>
          <a:srcRect/>
          <a:stretch>
            <a:fillRect/>
          </a:stretch>
        </p:blipFill>
        <p:spPr bwMode="auto">
          <a:xfrm>
            <a:off x="6380481" y="6136641"/>
            <a:ext cx="5624125" cy="3282809"/>
          </a:xfrm>
          <a:prstGeom prst="rect">
            <a:avLst/>
          </a:prstGeom>
          <a:noFill/>
          <a:ln>
            <a:noFill/>
          </a:ln>
          <a:effectLst>
            <a:outerShdw blurRad="63500" dist="139700" dir="2700000" algn="tl" rotWithShape="0">
              <a:srgbClr val="333333">
                <a:alpha val="64998"/>
              </a:srgbClr>
            </a:outerShdw>
          </a:effectLst>
          <a:extLst/>
        </p:spPr>
      </p:pic>
      <p:pic>
        <p:nvPicPr>
          <p:cNvPr id="13318" name="Picture 6"/>
          <p:cNvPicPr>
            <a:picLocks noChangeAspect="1" noChangeArrowheads="1"/>
          </p:cNvPicPr>
          <p:nvPr/>
        </p:nvPicPr>
        <p:blipFill>
          <a:blip r:embed="rId3"/>
          <a:srcRect/>
          <a:stretch>
            <a:fillRect/>
          </a:stretch>
        </p:blipFill>
        <p:spPr bwMode="auto">
          <a:xfrm>
            <a:off x="627662" y="2641600"/>
            <a:ext cx="5915378" cy="2768036"/>
          </a:xfrm>
          <a:prstGeom prst="rect">
            <a:avLst/>
          </a:prstGeom>
          <a:noFill/>
          <a:ln w="9525">
            <a:noFill/>
            <a:miter lim="800000"/>
            <a:headEnd/>
            <a:tailEnd/>
          </a:ln>
        </p:spPr>
      </p:pic>
      <p:pic>
        <p:nvPicPr>
          <p:cNvPr id="70663" name="Picture 7"/>
          <p:cNvPicPr>
            <a:picLocks noChangeAspect="1" noChangeArrowheads="1"/>
          </p:cNvPicPr>
          <p:nvPr/>
        </p:nvPicPr>
        <p:blipFill>
          <a:blip r:embed="rId4" cstate="print"/>
          <a:srcRect/>
          <a:stretch>
            <a:fillRect/>
          </a:stretch>
        </p:blipFill>
        <p:spPr bwMode="auto">
          <a:xfrm>
            <a:off x="687609" y="6158595"/>
            <a:ext cx="5261712" cy="2959713"/>
          </a:xfrm>
          <a:prstGeom prst="rect">
            <a:avLst/>
          </a:prstGeom>
          <a:ln>
            <a:noFill/>
          </a:ln>
          <a:effectLst>
            <a:softEdge rad="112500"/>
          </a:effectLst>
        </p:spPr>
      </p:pic>
      <p:pic>
        <p:nvPicPr>
          <p:cNvPr id="70664" name="Picture 8"/>
          <p:cNvPicPr>
            <a:picLocks noChangeAspect="1" noChangeArrowheads="1"/>
          </p:cNvPicPr>
          <p:nvPr/>
        </p:nvPicPr>
        <p:blipFill>
          <a:blip r:embed="rId5" cstate="print"/>
          <a:srcRect/>
          <a:stretch>
            <a:fillRect/>
          </a:stretch>
        </p:blipFill>
        <p:spPr bwMode="auto">
          <a:xfrm>
            <a:off x="7115270" y="2331897"/>
            <a:ext cx="5341431" cy="3004555"/>
          </a:xfrm>
          <a:prstGeom prst="rect">
            <a:avLst/>
          </a:prstGeom>
          <a:ln>
            <a:noFill/>
          </a:ln>
          <a:effectLst>
            <a:softEdge rad="112500"/>
          </a:effectLst>
        </p:spPr>
      </p:pic>
    </p:spTree>
    <p:extLst>
      <p:ext uri="{BB962C8B-B14F-4D97-AF65-F5344CB8AC3E}">
        <p14:creationId xmlns:p14="http://schemas.microsoft.com/office/powerpoint/2010/main" val="5990800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649217" y="1511071"/>
            <a:ext cx="11694080" cy="1215104"/>
          </a:xfrm>
          <a:prstGeom prst="rect">
            <a:avLst/>
          </a:prstGeom>
          <a:noFill/>
          <a:ln w="9525" cap="flat">
            <a:noFill/>
            <a:round/>
            <a:headEnd/>
            <a:tailEnd/>
          </a:ln>
          <a:effectLst/>
        </p:spPr>
        <p:txBody>
          <a:bodyPr wrap="none" lIns="88475" tIns="44238" rIns="88475" bIns="44238" anchor="ctr"/>
          <a:lstStyle/>
          <a:p>
            <a:endParaRPr lang="fr-FR" sz="2560"/>
          </a:p>
        </p:txBody>
      </p:sp>
      <p:sp>
        <p:nvSpPr>
          <p:cNvPr id="8194" name="Rectangle 2"/>
          <p:cNvSpPr>
            <a:spLocks noChangeArrowheads="1"/>
          </p:cNvSpPr>
          <p:nvPr/>
        </p:nvSpPr>
        <p:spPr bwMode="auto">
          <a:xfrm>
            <a:off x="649217" y="2930486"/>
            <a:ext cx="11694080" cy="4822011"/>
          </a:xfrm>
          <a:prstGeom prst="rect">
            <a:avLst/>
          </a:prstGeom>
          <a:noFill/>
          <a:ln w="9525" cap="flat">
            <a:noFill/>
            <a:round/>
            <a:headEnd/>
            <a:tailEnd/>
          </a:ln>
          <a:effectLst/>
        </p:spPr>
        <p:txBody>
          <a:bodyPr wrap="none" lIns="88475" tIns="44238" rIns="88475" bIns="44238" anchor="ctr"/>
          <a:lstStyle/>
          <a:p>
            <a:endParaRPr lang="fr-FR" sz="2560"/>
          </a:p>
        </p:txBody>
      </p:sp>
      <p:pic>
        <p:nvPicPr>
          <p:cNvPr id="8195" name="Picture 3"/>
          <p:cNvPicPr>
            <a:picLocks noChangeAspect="1" noChangeArrowheads="1"/>
          </p:cNvPicPr>
          <p:nvPr/>
        </p:nvPicPr>
        <p:blipFill>
          <a:blip r:embed="rId3"/>
          <a:srcRect/>
          <a:stretch>
            <a:fillRect/>
          </a:stretch>
        </p:blipFill>
        <p:spPr bwMode="auto">
          <a:xfrm>
            <a:off x="278528" y="1358991"/>
            <a:ext cx="11520000" cy="2142944"/>
          </a:xfrm>
          <a:prstGeom prst="rect">
            <a:avLst/>
          </a:prstGeom>
          <a:noFill/>
          <a:ln w="9525" cap="flat">
            <a:noFill/>
            <a:round/>
            <a:headEnd/>
            <a:tailEnd/>
          </a:ln>
          <a:effectLst/>
        </p:spPr>
      </p:pic>
      <p:pic>
        <p:nvPicPr>
          <p:cNvPr id="8196" name="Picture 4"/>
          <p:cNvPicPr>
            <a:picLocks noChangeAspect="1" noChangeArrowheads="1"/>
          </p:cNvPicPr>
          <p:nvPr/>
        </p:nvPicPr>
        <p:blipFill>
          <a:blip r:embed="rId4"/>
          <a:srcRect/>
          <a:stretch>
            <a:fillRect/>
          </a:stretch>
        </p:blipFill>
        <p:spPr bwMode="auto">
          <a:xfrm>
            <a:off x="391169" y="4068780"/>
            <a:ext cx="10848256" cy="3210577"/>
          </a:xfrm>
          <a:prstGeom prst="rect">
            <a:avLst/>
          </a:prstGeom>
          <a:noFill/>
          <a:ln w="9525" cap="flat">
            <a:noFill/>
            <a:round/>
            <a:headEnd/>
            <a:tailEnd/>
          </a:ln>
          <a:effectLst/>
        </p:spPr>
      </p:pic>
      <p:sp>
        <p:nvSpPr>
          <p:cNvPr id="2" name="ZoneTexte 1"/>
          <p:cNvSpPr txBox="1"/>
          <p:nvPr/>
        </p:nvSpPr>
        <p:spPr>
          <a:xfrm>
            <a:off x="1379349" y="-54228"/>
            <a:ext cx="10073897"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FR" sz="4400" b="0" dirty="0" err="1" smtClean="0">
                <a:latin typeface="Times" charset="0"/>
                <a:ea typeface="Times" charset="0"/>
                <a:cs typeface="Times" charset="0"/>
              </a:rPr>
              <a:t>Metastatic</a:t>
            </a:r>
            <a:r>
              <a:rPr lang="fr-FR" sz="4400" b="0" dirty="0" smtClean="0">
                <a:latin typeface="Times" charset="0"/>
                <a:ea typeface="Times" charset="0"/>
                <a:cs typeface="Times" charset="0"/>
              </a:rPr>
              <a:t> index </a:t>
            </a:r>
            <a:r>
              <a:rPr lang="fr-FR" sz="4400" b="0" dirty="0" err="1" smtClean="0">
                <a:latin typeface="Times" charset="0"/>
                <a:ea typeface="Times" charset="0"/>
                <a:cs typeface="Times" charset="0"/>
              </a:rPr>
              <a:t>could</a:t>
            </a:r>
            <a:r>
              <a:rPr lang="fr-FR" sz="4400" b="0" dirty="0" smtClean="0">
                <a:latin typeface="Times" charset="0"/>
                <a:ea typeface="Times" charset="0"/>
                <a:cs typeface="Times" charset="0"/>
              </a:rPr>
              <a:t> </a:t>
            </a:r>
            <a:r>
              <a:rPr lang="fr-FR" sz="4400" b="0" dirty="0" err="1" smtClean="0">
                <a:latin typeface="Times" charset="0"/>
                <a:ea typeface="Times" charset="0"/>
                <a:cs typeface="Times" charset="0"/>
              </a:rPr>
              <a:t>be</a:t>
            </a:r>
            <a:r>
              <a:rPr lang="fr-FR" sz="4400" b="0" dirty="0" smtClean="0">
                <a:latin typeface="Times" charset="0"/>
                <a:ea typeface="Times" charset="0"/>
                <a:cs typeface="Times" charset="0"/>
              </a:rPr>
              <a:t> a </a:t>
            </a:r>
            <a:r>
              <a:rPr lang="fr-FR" sz="4400" b="0" dirty="0" err="1" smtClean="0">
                <a:latin typeface="Times" charset="0"/>
                <a:ea typeface="Times" charset="0"/>
                <a:cs typeface="Times" charset="0"/>
              </a:rPr>
              <a:t>predictive</a:t>
            </a:r>
            <a:r>
              <a:rPr lang="fr-FR" sz="4400" b="0" dirty="0" smtClean="0">
                <a:latin typeface="Times" charset="0"/>
                <a:ea typeface="Times" charset="0"/>
                <a:cs typeface="Times" charset="0"/>
              </a:rPr>
              <a:t> factor of </a:t>
            </a:r>
            <a:r>
              <a:rPr lang="fr-FR" sz="4400" b="0" dirty="0" err="1" smtClean="0">
                <a:latin typeface="Times" charset="0"/>
                <a:ea typeface="Times" charset="0"/>
                <a:cs typeface="Times" charset="0"/>
              </a:rPr>
              <a:t>response</a:t>
            </a:r>
            <a:r>
              <a:rPr lang="fr-FR" sz="4400" b="0" dirty="0" smtClean="0">
                <a:latin typeface="Times" charset="0"/>
                <a:ea typeface="Times" charset="0"/>
                <a:cs typeface="Times" charset="0"/>
              </a:rPr>
              <a:t> to the </a:t>
            </a:r>
            <a:r>
              <a:rPr lang="fr-FR" sz="4400" b="0" dirty="0" err="1" smtClean="0">
                <a:latin typeface="Times" charset="0"/>
                <a:ea typeface="Times" charset="0"/>
                <a:cs typeface="Times" charset="0"/>
              </a:rPr>
              <a:t>immunotherapy</a:t>
            </a:r>
            <a:r>
              <a:rPr lang="fr-FR" sz="4400" b="0" dirty="0" smtClean="0">
                <a:latin typeface="Times" charset="0"/>
                <a:ea typeface="Times" charset="0"/>
                <a:cs typeface="Times" charset="0"/>
              </a:rPr>
              <a:t>?</a:t>
            </a:r>
            <a:endParaRPr kumimoji="0" lang="fr-FR" sz="4400" b="0" i="0" u="none" strike="noStrike" cap="none" spc="0" normalizeH="0" baseline="0" dirty="0">
              <a:ln>
                <a:noFill/>
              </a:ln>
              <a:solidFill>
                <a:srgbClr val="000000"/>
              </a:solidFill>
              <a:effectLst/>
              <a:uFillTx/>
              <a:latin typeface="Times" charset="0"/>
              <a:ea typeface="Times" charset="0"/>
              <a:cs typeface="Times" charset="0"/>
              <a:sym typeface="Helvetica Neue"/>
            </a:endParaRPr>
          </a:p>
        </p:txBody>
      </p:sp>
    </p:spTree>
    <p:extLst>
      <p:ext uri="{BB962C8B-B14F-4D97-AF65-F5344CB8AC3E}">
        <p14:creationId xmlns:p14="http://schemas.microsoft.com/office/powerpoint/2010/main" val="543378195"/>
      </p:ext>
    </p:extLst>
  </p:cSld>
  <p:clrMapOvr>
    <a:masterClrMapping/>
  </p:clrMapOvr>
  <p:transition spd="slow">
    <p:wip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1152881" y="201478"/>
            <a:ext cx="10812498" cy="1596325"/>
          </a:xfrm>
        </p:spPr>
        <p:txBody>
          <a:bodyPr>
            <a:noAutofit/>
          </a:bodyPr>
          <a:lstStyle/>
          <a:p>
            <a:r>
              <a:rPr lang="fr-FR" sz="4400" dirty="0" smtClean="0">
                <a:solidFill>
                  <a:schemeClr val="tx1"/>
                </a:solidFill>
                <a:latin typeface="Times New Roman" pitchFamily="18" charset="0"/>
                <a:cs typeface="Times New Roman" pitchFamily="18" charset="0"/>
              </a:rPr>
              <a:t>PET (positron </a:t>
            </a:r>
            <a:r>
              <a:rPr lang="fr-FR" sz="4400" dirty="0" err="1" smtClean="0">
                <a:solidFill>
                  <a:schemeClr val="tx1"/>
                </a:solidFill>
                <a:latin typeface="Times New Roman" pitchFamily="18" charset="0"/>
                <a:cs typeface="Times New Roman" pitchFamily="18" charset="0"/>
              </a:rPr>
              <a:t>emission</a:t>
            </a:r>
            <a:r>
              <a:rPr lang="fr-FR" sz="4400" dirty="0" smtClean="0">
                <a:solidFill>
                  <a:schemeClr val="tx1"/>
                </a:solidFill>
                <a:latin typeface="Times New Roman" pitchFamily="18" charset="0"/>
                <a:cs typeface="Times New Roman" pitchFamily="18" charset="0"/>
              </a:rPr>
              <a:t> </a:t>
            </a:r>
            <a:r>
              <a:rPr lang="fr-FR" sz="4400" dirty="0" err="1" smtClean="0">
                <a:solidFill>
                  <a:schemeClr val="tx1"/>
                </a:solidFill>
                <a:latin typeface="Times New Roman" pitchFamily="18" charset="0"/>
                <a:cs typeface="Times New Roman" pitchFamily="18" charset="0"/>
              </a:rPr>
              <a:t>tomography</a:t>
            </a:r>
            <a:r>
              <a:rPr lang="fr-FR" sz="4400" dirty="0" smtClean="0">
                <a:solidFill>
                  <a:schemeClr val="tx1"/>
                </a:solidFill>
                <a:latin typeface="Times New Roman" pitchFamily="18" charset="0"/>
                <a:cs typeface="Times New Roman" pitchFamily="18" charset="0"/>
              </a:rPr>
              <a:t>, </a:t>
            </a:r>
            <a:r>
              <a:rPr lang="fr-FR" sz="4400" dirty="0" err="1" smtClean="0">
                <a:solidFill>
                  <a:schemeClr val="tx1"/>
                </a:solidFill>
                <a:latin typeface="Times New Roman" pitchFamily="18" charset="0"/>
                <a:cs typeface="Times New Roman" pitchFamily="18" charset="0"/>
              </a:rPr>
              <a:t>functional</a:t>
            </a:r>
            <a:r>
              <a:rPr lang="fr-FR" sz="4400" dirty="0" smtClean="0">
                <a:solidFill>
                  <a:schemeClr val="tx1"/>
                </a:solidFill>
                <a:latin typeface="Times New Roman" pitchFamily="18" charset="0"/>
                <a:cs typeface="Times New Roman" pitchFamily="18" charset="0"/>
              </a:rPr>
              <a:t> </a:t>
            </a:r>
            <a:r>
              <a:rPr lang="fr-FR" sz="4400" dirty="0" err="1" smtClean="0">
                <a:solidFill>
                  <a:schemeClr val="tx1"/>
                </a:solidFill>
                <a:latin typeface="Times New Roman" pitchFamily="18" charset="0"/>
                <a:cs typeface="Times New Roman" pitchFamily="18" charset="0"/>
              </a:rPr>
              <a:t>imagery</a:t>
            </a:r>
            <a:r>
              <a:rPr lang="fr-FR" sz="4400" dirty="0" smtClean="0">
                <a:solidFill>
                  <a:schemeClr val="tx1"/>
                </a:solidFill>
                <a:latin typeface="Times New Roman" pitchFamily="18" charset="0"/>
                <a:cs typeface="Times New Roman" pitchFamily="18" charset="0"/>
              </a:rPr>
              <a:t>)</a:t>
            </a:r>
            <a:r>
              <a:rPr lang="fr-FR" sz="4400" dirty="0" smtClean="0">
                <a:latin typeface="Nixie One" pitchFamily="-108" charset="0"/>
              </a:rPr>
              <a:t/>
            </a:r>
            <a:br>
              <a:rPr lang="fr-FR" sz="4400" dirty="0" smtClean="0">
                <a:latin typeface="Nixie One" pitchFamily="-108" charset="0"/>
              </a:rPr>
            </a:br>
            <a:endParaRPr lang="fr-FR" sz="4400" dirty="0" smtClean="0">
              <a:latin typeface="Nixie One" pitchFamily="-108" charset="0"/>
            </a:endParaRPr>
          </a:p>
        </p:txBody>
      </p:sp>
      <p:pic>
        <p:nvPicPr>
          <p:cNvPr id="32771" name="Picture 2"/>
          <p:cNvPicPr>
            <a:picLocks noGrp="1" noChangeAspect="1" noChangeArrowheads="1"/>
          </p:cNvPicPr>
          <p:nvPr>
            <p:ph idx="1"/>
          </p:nvPr>
        </p:nvPicPr>
        <p:blipFill>
          <a:blip r:embed="rId2"/>
          <a:srcRect/>
          <a:stretch>
            <a:fillRect/>
          </a:stretch>
        </p:blipFill>
        <p:spPr>
          <a:xfrm>
            <a:off x="1984587" y="2343573"/>
            <a:ext cx="9889067" cy="7380676"/>
          </a:xfrm>
        </p:spPr>
      </p:pic>
    </p:spTree>
    <p:extLst>
      <p:ext uri="{BB962C8B-B14F-4D97-AF65-F5344CB8AC3E}">
        <p14:creationId xmlns:p14="http://schemas.microsoft.com/office/powerpoint/2010/main" val="19865079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4233" y="4117450"/>
            <a:ext cx="3495825" cy="2911994"/>
          </a:xfrm>
          <a:effectLst>
            <a:innerShdw blurRad="114300">
              <a:prstClr val="black"/>
            </a:innerShdw>
          </a:effectLst>
        </p:spPr>
      </p:pic>
      <p:sp>
        <p:nvSpPr>
          <p:cNvPr id="7" name="Right Arrow 6"/>
          <p:cNvSpPr/>
          <p:nvPr/>
        </p:nvSpPr>
        <p:spPr>
          <a:xfrm>
            <a:off x="4323646" y="5359401"/>
            <a:ext cx="1259840" cy="47243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sz="2560">
              <a:solidFill>
                <a:srgbClr val="FFFFFF"/>
              </a:solidFill>
            </a:endParaRPr>
          </a:p>
        </p:txBody>
      </p:sp>
      <p:pic>
        <p:nvPicPr>
          <p:cNvPr id="18435" name="Picture 8"/>
          <p:cNvPicPr>
            <a:picLocks noChangeAspect="1"/>
          </p:cNvPicPr>
          <p:nvPr/>
        </p:nvPicPr>
        <p:blipFill>
          <a:blip r:embed="rId4"/>
          <a:srcRect/>
          <a:stretch>
            <a:fillRect/>
          </a:stretch>
        </p:blipFill>
        <p:spPr bwMode="auto">
          <a:xfrm>
            <a:off x="3334740" y="2162387"/>
            <a:ext cx="5836355" cy="1639147"/>
          </a:xfrm>
          <a:prstGeom prst="rect">
            <a:avLst/>
          </a:prstGeom>
          <a:noFill/>
          <a:ln w="9525">
            <a:noFill/>
            <a:miter lim="800000"/>
            <a:headEnd/>
            <a:tailEnd/>
          </a:ln>
        </p:spPr>
      </p:pic>
      <p:grpSp>
        <p:nvGrpSpPr>
          <p:cNvPr id="2" name="Group 5"/>
          <p:cNvGrpSpPr>
            <a:grpSpLocks/>
          </p:cNvGrpSpPr>
          <p:nvPr/>
        </p:nvGrpSpPr>
        <p:grpSpPr bwMode="auto">
          <a:xfrm>
            <a:off x="5743787" y="4604174"/>
            <a:ext cx="6836551" cy="1937173"/>
            <a:chOff x="4044462" y="1788238"/>
            <a:chExt cx="4806462" cy="1815825"/>
          </a:xfrm>
        </p:grpSpPr>
        <p:pic>
          <p:nvPicPr>
            <p:cNvPr id="18437" name="Picture 2"/>
            <p:cNvPicPr>
              <a:picLocks noChangeAspect="1"/>
            </p:cNvPicPr>
            <p:nvPr/>
          </p:nvPicPr>
          <p:blipFill>
            <a:blip r:embed="rId5"/>
            <a:srcRect/>
            <a:stretch>
              <a:fillRect/>
            </a:stretch>
          </p:blipFill>
          <p:spPr bwMode="auto">
            <a:xfrm>
              <a:off x="4044462" y="1788238"/>
              <a:ext cx="4806462" cy="707416"/>
            </a:xfrm>
            <a:prstGeom prst="rect">
              <a:avLst/>
            </a:prstGeom>
            <a:noFill/>
            <a:ln w="9525">
              <a:noFill/>
              <a:miter lim="800000"/>
              <a:headEnd/>
              <a:tailEnd/>
            </a:ln>
          </p:spPr>
        </p:pic>
        <p:pic>
          <p:nvPicPr>
            <p:cNvPr id="18438" name="Picture 3"/>
            <p:cNvPicPr>
              <a:picLocks noChangeAspect="1"/>
            </p:cNvPicPr>
            <p:nvPr/>
          </p:nvPicPr>
          <p:blipFill>
            <a:blip r:embed="rId6"/>
            <a:srcRect/>
            <a:stretch>
              <a:fillRect/>
            </a:stretch>
          </p:blipFill>
          <p:spPr bwMode="auto">
            <a:xfrm>
              <a:off x="4050044" y="2495654"/>
              <a:ext cx="4800880" cy="1108409"/>
            </a:xfrm>
            <a:prstGeom prst="rect">
              <a:avLst/>
            </a:prstGeom>
            <a:noFill/>
            <a:ln w="9525">
              <a:noFill/>
              <a:miter lim="800000"/>
              <a:headEnd/>
              <a:tailEnd/>
            </a:ln>
          </p:spPr>
        </p:pic>
      </p:grpSp>
    </p:spTree>
    <p:extLst>
      <p:ext uri="{BB962C8B-B14F-4D97-AF65-F5344CB8AC3E}">
        <p14:creationId xmlns:p14="http://schemas.microsoft.com/office/powerpoint/2010/main" val="3428080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2589672" y="501227"/>
            <a:ext cx="9317848" cy="819574"/>
          </a:xfrm>
          <a:prstGeom prst="rect">
            <a:avLst/>
          </a:prstGeom>
          <a:noFill/>
          <a:ln w="9525">
            <a:noFill/>
            <a:miter lim="800000"/>
            <a:headEnd/>
            <a:tailEnd/>
          </a:ln>
        </p:spPr>
        <p:txBody>
          <a:bodyPr anchor="ctr"/>
          <a:lstStyle/>
          <a:p>
            <a:pPr algn="ctr" eaLnBrk="1" hangingPunct="1">
              <a:defRPr/>
            </a:pPr>
            <a:r>
              <a:rPr lang="fr-FR" altLang="fr-FR" sz="3982" dirty="0" err="1">
                <a:latin typeface="Times" charset="0"/>
                <a:ea typeface="Times" charset="0"/>
                <a:cs typeface="Times" charset="0"/>
              </a:rPr>
              <a:t>Take</a:t>
            </a:r>
            <a:r>
              <a:rPr lang="fr-FR" altLang="fr-FR" sz="3982" dirty="0">
                <a:latin typeface="Times" charset="0"/>
                <a:ea typeface="Times" charset="0"/>
                <a:cs typeface="Times" charset="0"/>
              </a:rPr>
              <a:t>-Home Message</a:t>
            </a:r>
          </a:p>
        </p:txBody>
      </p:sp>
      <p:sp>
        <p:nvSpPr>
          <p:cNvPr id="9" name="ZoneTexte 8"/>
          <p:cNvSpPr txBox="1"/>
          <p:nvPr/>
        </p:nvSpPr>
        <p:spPr>
          <a:xfrm>
            <a:off x="729059" y="5648801"/>
            <a:ext cx="11970325" cy="1930721"/>
          </a:xfrm>
          <a:prstGeom prst="rect">
            <a:avLst/>
          </a:prstGeom>
          <a:noFill/>
        </p:spPr>
        <p:txBody>
          <a:bodyPr wrap="square" rtlCol="0">
            <a:spAutoFit/>
          </a:bodyPr>
          <a:lstStyle/>
          <a:p>
            <a:r>
              <a:rPr lang="fr-FR" sz="3982" dirty="0"/>
              <a:t>«</a:t>
            </a:r>
            <a:r>
              <a:rPr lang="fr-FR" sz="3982" i="1" dirty="0"/>
              <a:t> </a:t>
            </a:r>
            <a:r>
              <a:rPr lang="fr-FR" sz="3982" i="1" dirty="0" err="1">
                <a:latin typeface="Times" charset="0"/>
                <a:ea typeface="Times" charset="0"/>
                <a:cs typeface="Times" charset="0"/>
              </a:rPr>
              <a:t>Everything</a:t>
            </a:r>
            <a:r>
              <a:rPr lang="fr-FR" sz="3982" i="1" dirty="0">
                <a:latin typeface="Times" charset="0"/>
                <a:ea typeface="Times" charset="0"/>
                <a:cs typeface="Times" charset="0"/>
              </a:rPr>
              <a:t> simple </a:t>
            </a:r>
            <a:r>
              <a:rPr lang="fr-FR" sz="3982" i="1" dirty="0" err="1">
                <a:latin typeface="Times" charset="0"/>
                <a:ea typeface="Times" charset="0"/>
                <a:cs typeface="Times" charset="0"/>
              </a:rPr>
              <a:t>is</a:t>
            </a:r>
            <a:r>
              <a:rPr lang="fr-FR" sz="3982" i="1" dirty="0">
                <a:latin typeface="Times" charset="0"/>
                <a:ea typeface="Times" charset="0"/>
                <a:cs typeface="Times" charset="0"/>
              </a:rPr>
              <a:t> false, </a:t>
            </a:r>
            <a:r>
              <a:rPr lang="fr-FR" sz="3982" i="1" dirty="0" err="1">
                <a:latin typeface="Times" charset="0"/>
                <a:ea typeface="Times" charset="0"/>
                <a:cs typeface="Times" charset="0"/>
              </a:rPr>
              <a:t>everything</a:t>
            </a:r>
            <a:r>
              <a:rPr lang="fr-FR" sz="3982" i="1" dirty="0">
                <a:latin typeface="Times" charset="0"/>
                <a:ea typeface="Times" charset="0"/>
                <a:cs typeface="Times" charset="0"/>
              </a:rPr>
              <a:t> </a:t>
            </a:r>
            <a:r>
              <a:rPr lang="fr-FR" sz="3982" i="1" dirty="0" err="1">
                <a:latin typeface="Times" charset="0"/>
                <a:ea typeface="Times" charset="0"/>
                <a:cs typeface="Times" charset="0"/>
              </a:rPr>
              <a:t>complex</a:t>
            </a:r>
            <a:r>
              <a:rPr lang="fr-FR" sz="3982" i="1" dirty="0">
                <a:latin typeface="Times" charset="0"/>
                <a:ea typeface="Times" charset="0"/>
                <a:cs typeface="Times" charset="0"/>
              </a:rPr>
              <a:t> </a:t>
            </a:r>
            <a:r>
              <a:rPr lang="fr-FR" sz="3982" i="1" dirty="0" err="1">
                <a:latin typeface="Times" charset="0"/>
                <a:ea typeface="Times" charset="0"/>
                <a:cs typeface="Times" charset="0"/>
              </a:rPr>
              <a:t>is</a:t>
            </a:r>
            <a:r>
              <a:rPr lang="fr-FR" sz="3982" i="1" dirty="0">
                <a:latin typeface="Times" charset="0"/>
                <a:ea typeface="Times" charset="0"/>
                <a:cs typeface="Times" charset="0"/>
              </a:rPr>
              <a:t> </a:t>
            </a:r>
            <a:r>
              <a:rPr lang="fr-FR" sz="3982" i="1" dirty="0" err="1">
                <a:latin typeface="Times" charset="0"/>
                <a:ea typeface="Times" charset="0"/>
                <a:cs typeface="Times" charset="0"/>
              </a:rPr>
              <a:t>unusable</a:t>
            </a:r>
            <a:r>
              <a:rPr lang="fr-FR" sz="3982" dirty="0">
                <a:latin typeface="Times" charset="0"/>
                <a:ea typeface="Times" charset="0"/>
                <a:cs typeface="Times" charset="0"/>
              </a:rPr>
              <a:t> »</a:t>
            </a:r>
          </a:p>
          <a:p>
            <a:pPr algn="r"/>
            <a:r>
              <a:rPr lang="fr-FR" sz="3982" dirty="0">
                <a:latin typeface="Times" charset="0"/>
                <a:ea typeface="Times" charset="0"/>
                <a:cs typeface="Times" charset="0"/>
              </a:rPr>
              <a:t>Paul Valéry</a:t>
            </a:r>
            <a:endParaRPr lang="fr-FR" sz="3982" dirty="0">
              <a:latin typeface="Times" charset="0"/>
              <a:ea typeface="Times" charset="0"/>
              <a:cs typeface="Times" charset="0"/>
            </a:endParaRPr>
          </a:p>
        </p:txBody>
      </p:sp>
      <p:pic>
        <p:nvPicPr>
          <p:cNvPr id="8" name="Image 7" descr="362.jpg"/>
          <p:cNvPicPr>
            <a:picLocks noChangeAspect="1"/>
          </p:cNvPicPr>
          <p:nvPr/>
        </p:nvPicPr>
        <p:blipFill>
          <a:blip r:embed="rId2" cstate="print"/>
          <a:stretch>
            <a:fillRect/>
          </a:stretch>
        </p:blipFill>
        <p:spPr>
          <a:xfrm>
            <a:off x="5147734" y="1986348"/>
            <a:ext cx="2709333" cy="2709333"/>
          </a:xfrm>
          <a:prstGeom prst="rect">
            <a:avLst/>
          </a:prstGeom>
        </p:spPr>
      </p:pic>
    </p:spTree>
    <p:extLst>
      <p:ext uri="{BB962C8B-B14F-4D97-AF65-F5344CB8AC3E}">
        <p14:creationId xmlns:p14="http://schemas.microsoft.com/office/powerpoint/2010/main" val="7476305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649217" y="1069427"/>
            <a:ext cx="11694080" cy="1620139"/>
          </a:xfrm>
          <a:prstGeom prst="rect">
            <a:avLst/>
          </a:prstGeom>
          <a:noFill/>
          <a:ln w="9525" cap="flat">
            <a:noFill/>
            <a:round/>
            <a:headEnd/>
            <a:tailEnd/>
          </a:ln>
          <a:effectLst/>
        </p:spPr>
        <p:txBody>
          <a:bodyPr lIns="0" tIns="0" rIns="0" bIns="0" anchor="ctr"/>
          <a:lstStyle/>
          <a:p>
            <a:pPr>
              <a:tabLst>
                <a:tab pos="0" algn="l"/>
                <a:tab pos="577536" algn="l"/>
                <a:tab pos="1157119" algn="l"/>
                <a:tab pos="1736702" algn="l"/>
                <a:tab pos="2316286" algn="l"/>
                <a:tab pos="2895869" algn="l"/>
                <a:tab pos="3475454" algn="l"/>
                <a:tab pos="4055036" algn="l"/>
                <a:tab pos="4634621" algn="l"/>
                <a:tab pos="5214203" algn="l"/>
                <a:tab pos="5793788" algn="l"/>
                <a:tab pos="6373370" algn="l"/>
                <a:tab pos="6952955" algn="l"/>
                <a:tab pos="7532537" algn="l"/>
                <a:tab pos="8112122" algn="l"/>
                <a:tab pos="8691704" algn="l"/>
                <a:tab pos="9271289" algn="l"/>
                <a:tab pos="9850871" algn="l"/>
                <a:tab pos="10430456" algn="l"/>
                <a:tab pos="11010038" algn="l"/>
                <a:tab pos="11589623" algn="l"/>
              </a:tabLst>
            </a:pPr>
            <a:r>
              <a:rPr lang="it-IT" sz="5689" dirty="0"/>
              <a:t>Grazie per la vostra attenzione</a:t>
            </a:r>
            <a:r>
              <a:rPr lang="fr-FR" sz="5689" dirty="0"/>
              <a:t>.</a:t>
            </a:r>
            <a:endParaRPr lang="fr-FR" sz="5689" dirty="0"/>
          </a:p>
          <a:p>
            <a:pPr>
              <a:tabLst>
                <a:tab pos="0" algn="l"/>
                <a:tab pos="577536" algn="l"/>
                <a:tab pos="1157119" algn="l"/>
                <a:tab pos="1736702" algn="l"/>
                <a:tab pos="2316286" algn="l"/>
                <a:tab pos="2895869" algn="l"/>
                <a:tab pos="3475454" algn="l"/>
                <a:tab pos="4055036" algn="l"/>
                <a:tab pos="4634621" algn="l"/>
                <a:tab pos="5214203" algn="l"/>
                <a:tab pos="5793788" algn="l"/>
                <a:tab pos="6373370" algn="l"/>
                <a:tab pos="6952955" algn="l"/>
                <a:tab pos="7532537" algn="l"/>
                <a:tab pos="8112122" algn="l"/>
                <a:tab pos="8691704" algn="l"/>
                <a:tab pos="9271289" algn="l"/>
                <a:tab pos="9850871" algn="l"/>
                <a:tab pos="10430456" algn="l"/>
                <a:tab pos="11010038" algn="l"/>
                <a:tab pos="11589623" algn="l"/>
              </a:tabLst>
            </a:pPr>
            <a:endParaRPr lang="fr-FR" sz="5689" dirty="0"/>
          </a:p>
        </p:txBody>
      </p:sp>
      <p:sp>
        <p:nvSpPr>
          <p:cNvPr id="22530" name="Rectangle 2"/>
          <p:cNvSpPr>
            <a:spLocks noChangeArrowheads="1"/>
          </p:cNvSpPr>
          <p:nvPr/>
        </p:nvSpPr>
        <p:spPr bwMode="auto">
          <a:xfrm>
            <a:off x="649217" y="2281713"/>
            <a:ext cx="11694080" cy="6429348"/>
          </a:xfrm>
          <a:prstGeom prst="rect">
            <a:avLst/>
          </a:prstGeom>
          <a:noFill/>
          <a:ln w="9525" cap="flat">
            <a:noFill/>
            <a:round/>
            <a:headEnd/>
            <a:tailEnd/>
          </a:ln>
          <a:effectLst/>
        </p:spPr>
        <p:txBody>
          <a:bodyPr wrap="none" lIns="117966" tIns="58984" rIns="117966" bIns="58984" anchor="ctr"/>
          <a:lstStyle/>
          <a:p>
            <a:endParaRPr lang="fr-FR" sz="3413"/>
          </a:p>
        </p:txBody>
      </p:sp>
      <p:pic>
        <p:nvPicPr>
          <p:cNvPr id="22531" name="Picture 3"/>
          <p:cNvPicPr>
            <a:picLocks noChangeAspect="1" noChangeArrowheads="1"/>
          </p:cNvPicPr>
          <p:nvPr/>
        </p:nvPicPr>
        <p:blipFill>
          <a:blip r:embed="rId3"/>
          <a:srcRect/>
          <a:stretch>
            <a:fillRect/>
          </a:stretch>
        </p:blipFill>
        <p:spPr bwMode="auto">
          <a:xfrm>
            <a:off x="401408" y="3260759"/>
            <a:ext cx="12201984" cy="3232084"/>
          </a:xfrm>
          <a:prstGeom prst="rect">
            <a:avLst/>
          </a:prstGeom>
          <a:noFill/>
          <a:ln w="9525" cap="flat">
            <a:noFill/>
            <a:round/>
            <a:headEnd/>
            <a:tailEnd/>
          </a:ln>
          <a:effectLst/>
        </p:spPr>
      </p:pic>
      <p:sp>
        <p:nvSpPr>
          <p:cNvPr id="5" name="Text Box 1"/>
          <p:cNvSpPr txBox="1">
            <a:spLocks noChangeArrowheads="1"/>
          </p:cNvSpPr>
          <p:nvPr/>
        </p:nvSpPr>
        <p:spPr bwMode="auto">
          <a:xfrm>
            <a:off x="845825" y="7127815"/>
            <a:ext cx="11694080" cy="1620139"/>
          </a:xfrm>
          <a:prstGeom prst="rect">
            <a:avLst/>
          </a:prstGeom>
          <a:noFill/>
          <a:ln w="9525" cap="flat">
            <a:noFill/>
            <a:round/>
            <a:headEnd/>
            <a:tailEnd/>
          </a:ln>
          <a:effectLst/>
        </p:spPr>
        <p:txBody>
          <a:bodyPr lIns="0" tIns="0" rIns="0" bIns="0" anchor="ctr"/>
          <a:lstStyle/>
          <a:p>
            <a:pPr>
              <a:tabLst>
                <a:tab pos="0" algn="l"/>
                <a:tab pos="577536" algn="l"/>
                <a:tab pos="1157119" algn="l"/>
                <a:tab pos="1736702" algn="l"/>
                <a:tab pos="2316286" algn="l"/>
                <a:tab pos="2895869" algn="l"/>
                <a:tab pos="3475454" algn="l"/>
                <a:tab pos="4055036" algn="l"/>
                <a:tab pos="4634621" algn="l"/>
                <a:tab pos="5214203" algn="l"/>
                <a:tab pos="5793788" algn="l"/>
                <a:tab pos="6373370" algn="l"/>
                <a:tab pos="6952955" algn="l"/>
                <a:tab pos="7532537" algn="l"/>
                <a:tab pos="8112122" algn="l"/>
                <a:tab pos="8691704" algn="l"/>
                <a:tab pos="9271289" algn="l"/>
                <a:tab pos="9850871" algn="l"/>
                <a:tab pos="10430456" algn="l"/>
                <a:tab pos="11010038" algn="l"/>
                <a:tab pos="11589623" algn="l"/>
              </a:tabLst>
            </a:pPr>
            <a:endParaRPr lang="fr-FR" sz="5689" dirty="0"/>
          </a:p>
        </p:txBody>
      </p:sp>
    </p:spTree>
    <p:extLst>
      <p:ext uri="{BB962C8B-B14F-4D97-AF65-F5344CB8AC3E}">
        <p14:creationId xmlns:p14="http://schemas.microsoft.com/office/powerpoint/2010/main" val="8668144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Acknowledgments"/>
          <p:cNvSpPr txBox="1">
            <a:spLocks noGrp="1"/>
          </p:cNvSpPr>
          <p:nvPr>
            <p:ph type="title"/>
          </p:nvPr>
        </p:nvSpPr>
        <p:spPr>
          <a:xfrm>
            <a:off x="952500" y="254000"/>
            <a:ext cx="11099800" cy="423658"/>
          </a:xfrm>
          <a:prstGeom prst="rect">
            <a:avLst/>
          </a:prstGeom>
        </p:spPr>
        <p:txBody>
          <a:bodyPr>
            <a:normAutofit fontScale="90000"/>
          </a:bodyPr>
          <a:lstStyle/>
          <a:p>
            <a:r>
              <a:rPr lang="fr-FR" dirty="0" smtClean="0"/>
              <a:t>                   </a:t>
            </a:r>
            <a:r>
              <a:rPr dirty="0" smtClean="0"/>
              <a:t>Acknowledgments</a:t>
            </a:r>
            <a:endParaRPr dirty="0"/>
          </a:p>
        </p:txBody>
      </p:sp>
      <p:sp>
        <p:nvSpPr>
          <p:cNvPr id="129" name="Modeling &amp; Simulation"/>
          <p:cNvSpPr txBox="1"/>
          <p:nvPr/>
        </p:nvSpPr>
        <p:spPr>
          <a:xfrm>
            <a:off x="21716" y="1798655"/>
            <a:ext cx="4866747" cy="760367"/>
          </a:xfrm>
          <a:prstGeom prst="rect">
            <a:avLst/>
          </a:prstGeom>
          <a:ln w="12700">
            <a:miter lim="400000"/>
          </a:ln>
          <a:extLst>
            <a:ext uri="{C572A759-6A51-4108-AA02-DFA0A04FC94B}">
              <ma14:wrappingTextBoxFlag xmlns:ma14="http://schemas.microsoft.com/office/mac/drawingml/2011/main" val="1"/>
            </a:ext>
          </a:extLst>
        </p:spPr>
        <p:txBody>
          <a:bodyPr wrap="none" lIns="72246" tIns="72246" rIns="72246" bIns="72246" anchor="ctr">
            <a:spAutoFit/>
          </a:bodyPr>
          <a:lstStyle>
            <a:lvl1pPr algn="l" defTabSz="638951">
              <a:lnSpc>
                <a:spcPct val="116999"/>
              </a:lnSpc>
              <a:spcBef>
                <a:spcPts val="2000"/>
              </a:spcBef>
              <a:buClr>
                <a:srgbClr val="000000"/>
              </a:buClr>
              <a:buFont typeface="Arial"/>
              <a:defRPr>
                <a:uFill>
                  <a:solidFill>
                    <a:srgbClr val="929292"/>
                  </a:solidFill>
                </a:uFill>
                <a:latin typeface="Arial"/>
                <a:ea typeface="Arial"/>
                <a:cs typeface="Arial"/>
                <a:sym typeface="Arial"/>
              </a:defRPr>
            </a:lvl1pPr>
          </a:lstStyle>
          <a:p>
            <a:r>
              <a:rPr sz="3413" dirty="0"/>
              <a:t>Modeling &amp; Simulation</a:t>
            </a:r>
          </a:p>
        </p:txBody>
      </p:sp>
      <p:sp>
        <p:nvSpPr>
          <p:cNvPr id="130" name="Translational/Bedside - Lung cancer"/>
          <p:cNvSpPr txBox="1"/>
          <p:nvPr/>
        </p:nvSpPr>
        <p:spPr>
          <a:xfrm>
            <a:off x="5162709" y="1798655"/>
            <a:ext cx="7692841" cy="760367"/>
          </a:xfrm>
          <a:prstGeom prst="rect">
            <a:avLst/>
          </a:prstGeom>
          <a:ln w="12700">
            <a:miter lim="400000"/>
          </a:ln>
          <a:extLst>
            <a:ext uri="{C572A759-6A51-4108-AA02-DFA0A04FC94B}">
              <ma14:wrappingTextBoxFlag xmlns:ma14="http://schemas.microsoft.com/office/mac/drawingml/2011/main" val="1"/>
            </a:ext>
          </a:extLst>
        </p:spPr>
        <p:txBody>
          <a:bodyPr wrap="none" lIns="72246" tIns="72246" rIns="72246" bIns="72246" anchor="ctr">
            <a:spAutoFit/>
          </a:bodyPr>
          <a:lstStyle>
            <a:lvl1pPr algn="l" defTabSz="638951">
              <a:lnSpc>
                <a:spcPct val="116999"/>
              </a:lnSpc>
              <a:spcBef>
                <a:spcPts val="2000"/>
              </a:spcBef>
              <a:buClr>
                <a:srgbClr val="000000"/>
              </a:buClr>
              <a:buFont typeface="Arial"/>
              <a:defRPr>
                <a:uFill>
                  <a:solidFill>
                    <a:srgbClr val="929292"/>
                  </a:solidFill>
                </a:uFill>
                <a:latin typeface="Arial"/>
                <a:ea typeface="Arial"/>
                <a:cs typeface="Arial"/>
                <a:sym typeface="Arial"/>
              </a:defRPr>
            </a:lvl1pPr>
          </a:lstStyle>
          <a:p>
            <a:r>
              <a:rPr sz="3413"/>
              <a:t>Translational/Bedside - Lung cancer</a:t>
            </a:r>
          </a:p>
        </p:txBody>
      </p:sp>
      <p:sp>
        <p:nvSpPr>
          <p:cNvPr id="131" name="Translational/Bench"/>
          <p:cNvSpPr txBox="1"/>
          <p:nvPr/>
        </p:nvSpPr>
        <p:spPr>
          <a:xfrm>
            <a:off x="693387" y="6838015"/>
            <a:ext cx="4332947" cy="760367"/>
          </a:xfrm>
          <a:prstGeom prst="rect">
            <a:avLst/>
          </a:prstGeom>
          <a:ln w="12700">
            <a:miter lim="400000"/>
          </a:ln>
          <a:extLst>
            <a:ext uri="{C572A759-6A51-4108-AA02-DFA0A04FC94B}">
              <ma14:wrappingTextBoxFlag xmlns:ma14="http://schemas.microsoft.com/office/mac/drawingml/2011/main" val="1"/>
            </a:ext>
          </a:extLst>
        </p:spPr>
        <p:txBody>
          <a:bodyPr wrap="none" lIns="72246" tIns="72246" rIns="72246" bIns="72246" anchor="ctr">
            <a:spAutoFit/>
          </a:bodyPr>
          <a:lstStyle>
            <a:lvl1pPr algn="l" defTabSz="638951">
              <a:lnSpc>
                <a:spcPct val="116999"/>
              </a:lnSpc>
              <a:spcBef>
                <a:spcPts val="2000"/>
              </a:spcBef>
              <a:buClr>
                <a:srgbClr val="000000"/>
              </a:buClr>
              <a:buFont typeface="Arial"/>
              <a:defRPr>
                <a:uFill>
                  <a:solidFill>
                    <a:srgbClr val="929292"/>
                  </a:solidFill>
                </a:uFill>
                <a:latin typeface="Arial"/>
                <a:ea typeface="Arial"/>
                <a:cs typeface="Arial"/>
                <a:sym typeface="Arial"/>
              </a:defRPr>
            </a:lvl1pPr>
          </a:lstStyle>
          <a:p>
            <a:r>
              <a:rPr sz="3413"/>
              <a:t>Translational/Bench</a:t>
            </a:r>
          </a:p>
        </p:txBody>
      </p:sp>
      <p:pic>
        <p:nvPicPr>
          <p:cNvPr id="132" name="Image" descr="Image"/>
          <p:cNvPicPr>
            <a:picLocks noChangeAspect="1"/>
          </p:cNvPicPr>
          <p:nvPr/>
        </p:nvPicPr>
        <p:blipFill>
          <a:blip r:embed="rId2">
            <a:extLst/>
          </a:blip>
          <a:srcRect t="48077"/>
          <a:stretch>
            <a:fillRect/>
          </a:stretch>
        </p:blipFill>
        <p:spPr>
          <a:xfrm>
            <a:off x="989147" y="7753151"/>
            <a:ext cx="3339224" cy="1928034"/>
          </a:xfrm>
          <a:prstGeom prst="rect">
            <a:avLst/>
          </a:prstGeom>
          <a:ln w="12700"/>
        </p:spPr>
      </p:pic>
      <p:pic>
        <p:nvPicPr>
          <p:cNvPr id="134" name="Photo_Guatemala.png" descr="Photo_Guatemala.png"/>
          <p:cNvPicPr>
            <a:picLocks noChangeAspect="1"/>
          </p:cNvPicPr>
          <p:nvPr/>
        </p:nvPicPr>
        <p:blipFill>
          <a:blip r:embed="rId3" cstate="print">
            <a:extLst/>
          </a:blip>
          <a:stretch>
            <a:fillRect/>
          </a:stretch>
        </p:blipFill>
        <p:spPr>
          <a:xfrm>
            <a:off x="1264580" y="2821044"/>
            <a:ext cx="1181375" cy="1147163"/>
          </a:xfrm>
          <a:prstGeom prst="rect">
            <a:avLst/>
          </a:prstGeom>
          <a:ln w="12700"/>
        </p:spPr>
      </p:pic>
      <p:sp>
        <p:nvSpPr>
          <p:cNvPr id="135" name="Dr S. Benzekry"/>
          <p:cNvSpPr txBox="1"/>
          <p:nvPr/>
        </p:nvSpPr>
        <p:spPr>
          <a:xfrm>
            <a:off x="2603411" y="2405652"/>
            <a:ext cx="2029432" cy="1888240"/>
          </a:xfrm>
          <a:prstGeom prst="rect">
            <a:avLst/>
          </a:prstGeom>
          <a:ln w="12700">
            <a:miter lim="400000"/>
          </a:ln>
          <a:extLst>
            <a:ext uri="{C572A759-6A51-4108-AA02-DFA0A04FC94B}">
              <ma14:wrappingTextBoxFlag xmlns:ma14="http://schemas.microsoft.com/office/mac/drawingml/2011/main" val="1"/>
            </a:ext>
          </a:extLst>
        </p:spPr>
        <p:txBody>
          <a:bodyPr wrap="none" lIns="72246" tIns="72246" rIns="72246" bIns="72246" anchor="ctr">
            <a:spAutoFit/>
          </a:bodyPr>
          <a:lstStyle>
            <a:lvl1pPr algn="l" defTabSz="638951">
              <a:lnSpc>
                <a:spcPct val="116999"/>
              </a:lnSpc>
              <a:spcBef>
                <a:spcPts val="2000"/>
              </a:spcBef>
              <a:buClr>
                <a:srgbClr val="000000"/>
              </a:buClr>
              <a:buFont typeface="Arial"/>
              <a:defRPr sz="1600" b="0">
                <a:uFill>
                  <a:solidFill>
                    <a:srgbClr val="929292"/>
                  </a:solidFill>
                </a:uFill>
                <a:latin typeface="Arial"/>
                <a:ea typeface="Arial"/>
                <a:cs typeface="Arial"/>
                <a:sym typeface="Arial"/>
              </a:defRPr>
            </a:lvl1pPr>
          </a:lstStyle>
          <a:p>
            <a:r>
              <a:rPr sz="2276" dirty="0" smtClean="0">
                <a:latin typeface="Times" charset="0"/>
                <a:ea typeface="Times" charset="0"/>
                <a:cs typeface="Times" charset="0"/>
              </a:rPr>
              <a:t>Dr</a:t>
            </a:r>
            <a:r>
              <a:rPr lang="fr-FR" sz="2276" dirty="0" smtClean="0">
                <a:latin typeface="Times" charset="0"/>
                <a:ea typeface="Times" charset="0"/>
                <a:cs typeface="Times" charset="0"/>
              </a:rPr>
              <a:t>.</a:t>
            </a:r>
            <a:r>
              <a:rPr sz="2276" dirty="0" smtClean="0">
                <a:latin typeface="Times" charset="0"/>
                <a:ea typeface="Times" charset="0"/>
                <a:cs typeface="Times" charset="0"/>
              </a:rPr>
              <a:t> </a:t>
            </a:r>
            <a:r>
              <a:rPr sz="2276" dirty="0">
                <a:latin typeface="Times" charset="0"/>
                <a:ea typeface="Times" charset="0"/>
                <a:cs typeface="Times" charset="0"/>
              </a:rPr>
              <a:t>S. </a:t>
            </a:r>
            <a:r>
              <a:rPr sz="2276" dirty="0" smtClean="0">
                <a:latin typeface="Times" charset="0"/>
                <a:ea typeface="Times" charset="0"/>
                <a:cs typeface="Times" charset="0"/>
              </a:rPr>
              <a:t>Benzekry</a:t>
            </a:r>
            <a:endParaRPr lang="fr-FR" sz="2276" dirty="0" smtClean="0">
              <a:latin typeface="Times" charset="0"/>
              <a:ea typeface="Times" charset="0"/>
              <a:cs typeface="Times" charset="0"/>
            </a:endParaRPr>
          </a:p>
          <a:p>
            <a:r>
              <a:rPr lang="fr-FR" sz="2276" dirty="0" smtClean="0">
                <a:latin typeface="Times" charset="0"/>
                <a:ea typeface="Times" charset="0"/>
                <a:cs typeface="Times" charset="0"/>
              </a:rPr>
              <a:t>Dr. R. Serre</a:t>
            </a:r>
          </a:p>
          <a:p>
            <a:r>
              <a:rPr lang="fr-FR" sz="2276" dirty="0" smtClean="0">
                <a:latin typeface="Times" charset="0"/>
                <a:ea typeface="Times" charset="0"/>
                <a:cs typeface="Times" charset="0"/>
              </a:rPr>
              <a:t>Dr. C. </a:t>
            </a:r>
            <a:r>
              <a:rPr lang="fr-FR" sz="2276" dirty="0" err="1" smtClean="0">
                <a:latin typeface="Times" charset="0"/>
                <a:ea typeface="Times" charset="0"/>
                <a:cs typeface="Times" charset="0"/>
              </a:rPr>
              <a:t>Meille</a:t>
            </a:r>
            <a:endParaRPr sz="2276" dirty="0">
              <a:latin typeface="Times" charset="0"/>
              <a:ea typeface="Times" charset="0"/>
              <a:cs typeface="Times" charset="0"/>
            </a:endParaRPr>
          </a:p>
        </p:txBody>
      </p:sp>
      <p:pic>
        <p:nvPicPr>
          <p:cNvPr id="136" name="Image" descr="Image"/>
          <p:cNvPicPr>
            <a:picLocks noChangeAspect="1"/>
          </p:cNvPicPr>
          <p:nvPr/>
        </p:nvPicPr>
        <p:blipFill>
          <a:blip r:embed="rId4">
            <a:extLst/>
          </a:blip>
          <a:stretch>
            <a:fillRect/>
          </a:stretch>
        </p:blipFill>
        <p:spPr>
          <a:xfrm>
            <a:off x="7137907" y="2821044"/>
            <a:ext cx="5225105" cy="3734739"/>
          </a:xfrm>
          <a:prstGeom prst="rect">
            <a:avLst/>
          </a:prstGeom>
          <a:ln w="12700"/>
        </p:spPr>
      </p:pic>
      <p:pic>
        <p:nvPicPr>
          <p:cNvPr id="137" name="Image" descr="Image"/>
          <p:cNvPicPr>
            <a:picLocks noChangeAspect="1"/>
          </p:cNvPicPr>
          <p:nvPr/>
        </p:nvPicPr>
        <p:blipFill>
          <a:blip r:embed="rId2">
            <a:extLst/>
          </a:blip>
          <a:srcRect b="51693"/>
          <a:stretch>
            <a:fillRect/>
          </a:stretch>
        </p:blipFill>
        <p:spPr>
          <a:xfrm>
            <a:off x="4142062" y="7791570"/>
            <a:ext cx="3589232" cy="1928053"/>
          </a:xfrm>
          <a:prstGeom prst="rect">
            <a:avLst/>
          </a:prstGeom>
          <a:ln w="12700"/>
        </p:spPr>
      </p:pic>
      <p:pic>
        <p:nvPicPr>
          <p:cNvPr id="138" name="AAEAAQAAAAAAAAl9AAAAJDNhMzdhZDkwLWQxNTQtNDM5My04MGI3LWE0YzBjOGM3Y2IxZA.jpg" descr="AAEAAQAAAAAAAAl9AAAAJDNhMzdhZDkwLWQxNTQtNDM5My04MGI3LWE0YzBjOGM3Y2IxZA.jpg"/>
          <p:cNvPicPr>
            <a:picLocks noChangeAspect="1"/>
          </p:cNvPicPr>
          <p:nvPr/>
        </p:nvPicPr>
        <p:blipFill>
          <a:blip r:embed="rId5">
            <a:extLst/>
          </a:blip>
          <a:stretch>
            <a:fillRect/>
          </a:stretch>
        </p:blipFill>
        <p:spPr>
          <a:xfrm>
            <a:off x="2983879" y="4773909"/>
            <a:ext cx="1303231" cy="1303231"/>
          </a:xfrm>
          <a:prstGeom prst="rect">
            <a:avLst/>
          </a:prstGeom>
          <a:ln w="12700"/>
        </p:spPr>
      </p:pic>
      <p:sp>
        <p:nvSpPr>
          <p:cNvPr id="139" name="Dr R. El Cheikh"/>
          <p:cNvSpPr txBox="1"/>
          <p:nvPr/>
        </p:nvSpPr>
        <p:spPr>
          <a:xfrm>
            <a:off x="2839179" y="6394895"/>
            <a:ext cx="2236219" cy="519723"/>
          </a:xfrm>
          <a:prstGeom prst="rect">
            <a:avLst/>
          </a:prstGeom>
          <a:ln w="12700">
            <a:miter lim="400000"/>
          </a:ln>
          <a:extLst>
            <a:ext uri="{C572A759-6A51-4108-AA02-DFA0A04FC94B}">
              <ma14:wrappingTextBoxFlag xmlns:ma14="http://schemas.microsoft.com/office/mac/drawingml/2011/main" val="1"/>
            </a:ext>
          </a:extLst>
        </p:spPr>
        <p:txBody>
          <a:bodyPr wrap="none" lIns="72246" tIns="72246" rIns="72246" bIns="72246" anchor="ctr">
            <a:spAutoFit/>
          </a:bodyPr>
          <a:lstStyle>
            <a:lvl1pPr algn="l" defTabSz="638951">
              <a:lnSpc>
                <a:spcPct val="116999"/>
              </a:lnSpc>
              <a:spcBef>
                <a:spcPts val="2000"/>
              </a:spcBef>
              <a:buClr>
                <a:srgbClr val="000000"/>
              </a:buClr>
              <a:buFont typeface="Arial"/>
              <a:defRPr sz="1600" b="0">
                <a:uFill>
                  <a:solidFill>
                    <a:srgbClr val="929292"/>
                  </a:solidFill>
                </a:uFill>
                <a:latin typeface="Arial"/>
                <a:ea typeface="Arial"/>
                <a:cs typeface="Arial"/>
                <a:sym typeface="Arial"/>
              </a:defRPr>
            </a:lvl1pPr>
          </a:lstStyle>
          <a:p>
            <a:r>
              <a:rPr sz="2276" dirty="0" smtClean="0"/>
              <a:t>Dr</a:t>
            </a:r>
            <a:r>
              <a:rPr lang="fr-FR" sz="2276" dirty="0" smtClean="0"/>
              <a:t>.</a:t>
            </a:r>
            <a:r>
              <a:rPr sz="2276" dirty="0" smtClean="0"/>
              <a:t> </a:t>
            </a:r>
            <a:r>
              <a:rPr sz="2276" dirty="0"/>
              <a:t>R. El Cheikh</a:t>
            </a:r>
          </a:p>
        </p:txBody>
      </p:sp>
      <p:pic>
        <p:nvPicPr>
          <p:cNvPr id="140" name="diane_charlotte.jpg" descr="diane_charlotte.jpg"/>
          <p:cNvPicPr>
            <a:picLocks noChangeAspect="1"/>
          </p:cNvPicPr>
          <p:nvPr/>
        </p:nvPicPr>
        <p:blipFill>
          <a:blip r:embed="rId6" cstate="print">
            <a:extLst/>
          </a:blip>
          <a:stretch>
            <a:fillRect/>
          </a:stretch>
        </p:blipFill>
        <p:spPr>
          <a:xfrm>
            <a:off x="895886" y="4773909"/>
            <a:ext cx="1303231" cy="1303231"/>
          </a:xfrm>
          <a:prstGeom prst="rect">
            <a:avLst/>
          </a:prstGeom>
          <a:ln w="12700"/>
        </p:spPr>
      </p:pic>
      <p:sp>
        <p:nvSpPr>
          <p:cNvPr id="141" name="Dr DC Imbs"/>
          <p:cNvSpPr txBox="1"/>
          <p:nvPr/>
        </p:nvSpPr>
        <p:spPr>
          <a:xfrm>
            <a:off x="848723" y="6386358"/>
            <a:ext cx="1752112" cy="555695"/>
          </a:xfrm>
          <a:prstGeom prst="rect">
            <a:avLst/>
          </a:prstGeom>
          <a:ln w="12700">
            <a:miter lim="400000"/>
          </a:ln>
          <a:extLst>
            <a:ext uri="{C572A759-6A51-4108-AA02-DFA0A04FC94B}">
              <ma14:wrappingTextBoxFlag xmlns:ma14="http://schemas.microsoft.com/office/mac/drawingml/2011/main" val="1"/>
            </a:ext>
          </a:extLst>
        </p:spPr>
        <p:txBody>
          <a:bodyPr wrap="none" lIns="72246" tIns="72246" rIns="72246" bIns="72246" anchor="ctr">
            <a:spAutoFit/>
          </a:bodyPr>
          <a:lstStyle>
            <a:lvl1pPr algn="l" defTabSz="638951">
              <a:lnSpc>
                <a:spcPct val="116999"/>
              </a:lnSpc>
              <a:spcBef>
                <a:spcPts val="2000"/>
              </a:spcBef>
              <a:buClr>
                <a:srgbClr val="000000"/>
              </a:buClr>
              <a:buFont typeface="Arial"/>
              <a:defRPr sz="1600" b="0">
                <a:uFill>
                  <a:solidFill>
                    <a:srgbClr val="929292"/>
                  </a:solidFill>
                </a:uFill>
                <a:latin typeface="Arial"/>
                <a:ea typeface="Arial"/>
                <a:cs typeface="Arial"/>
                <a:sym typeface="Arial"/>
              </a:defRPr>
            </a:lvl1pPr>
          </a:lstStyle>
          <a:p>
            <a:r>
              <a:rPr sz="2276" dirty="0" smtClean="0"/>
              <a:t>Dr</a:t>
            </a:r>
            <a:r>
              <a:rPr lang="fr-FR" sz="2276" dirty="0" smtClean="0"/>
              <a:t>.</a:t>
            </a:r>
            <a:r>
              <a:rPr sz="2276" dirty="0" smtClean="0"/>
              <a:t> </a:t>
            </a:r>
            <a:r>
              <a:rPr sz="2276" dirty="0"/>
              <a:t>DC Imbs</a:t>
            </a:r>
          </a:p>
        </p:txBody>
      </p:sp>
      <p:sp>
        <p:nvSpPr>
          <p:cNvPr id="19" name="ZoneTexte 18"/>
          <p:cNvSpPr txBox="1"/>
          <p:nvPr/>
        </p:nvSpPr>
        <p:spPr>
          <a:xfrm>
            <a:off x="8432122" y="4921527"/>
            <a:ext cx="2358014" cy="19492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98" tIns="50798" rIns="50798" bIns="50798" numCol="1" spcCol="26788" rtlCol="0" anchor="ctr">
            <a:spAutoFit/>
          </a:bodyPr>
          <a:lstStyle/>
          <a:p>
            <a:pPr defTabSz="584170"/>
            <a:r>
              <a:rPr lang="fr-FR" b="0" dirty="0">
                <a:latin typeface="Times" charset="0"/>
                <a:ea typeface="Times" charset="0"/>
                <a:cs typeface="Times" charset="0"/>
              </a:rPr>
              <a:t>Pr. N. André</a:t>
            </a:r>
          </a:p>
          <a:p>
            <a:pPr defTabSz="584170"/>
            <a:r>
              <a:rPr lang="fr-FR" b="0" dirty="0">
                <a:latin typeface="Times" charset="0"/>
                <a:ea typeface="Times" charset="0"/>
                <a:cs typeface="Times" charset="0"/>
              </a:rPr>
              <a:t>Pr. D. Taieb</a:t>
            </a:r>
          </a:p>
          <a:p>
            <a:pPr defTabSz="584170"/>
            <a:r>
              <a:rPr lang="fr-FR" b="0" dirty="0">
                <a:latin typeface="Times" charset="0"/>
                <a:ea typeface="Times" charset="0"/>
                <a:cs typeface="Times" charset="0"/>
              </a:rPr>
              <a:t>Dr. L. Padovani</a:t>
            </a:r>
          </a:p>
          <a:p>
            <a:pPr defTabSz="584170"/>
            <a:r>
              <a:rPr lang="fr-FR" b="0" dirty="0">
                <a:latin typeface="Times" charset="0"/>
                <a:ea typeface="Times" charset="0"/>
                <a:cs typeface="Times" charset="0"/>
              </a:rPr>
              <a:t>Dr. X, </a:t>
            </a:r>
            <a:r>
              <a:rPr lang="fr-FR" b="0" dirty="0" err="1">
                <a:latin typeface="Times" charset="0"/>
                <a:ea typeface="Times" charset="0"/>
                <a:cs typeface="Times" charset="0"/>
              </a:rPr>
              <a:t>Muracciole</a:t>
            </a:r>
            <a:endParaRPr lang="fr-FR" b="0" dirty="0">
              <a:latin typeface="Times" charset="0"/>
              <a:ea typeface="Times" charset="0"/>
              <a:cs typeface="Times" charset="0"/>
            </a:endParaRPr>
          </a:p>
          <a:p>
            <a:pPr defTabSz="584170"/>
            <a:endParaRPr lang="fr-FR" dirty="0"/>
          </a:p>
        </p:txBody>
      </p:sp>
    </p:spTree>
    <p:extLst>
      <p:ext uri="{BB962C8B-B14F-4D97-AF65-F5344CB8AC3E}">
        <p14:creationId xmlns:p14="http://schemas.microsoft.com/office/powerpoint/2010/main" val="1232791017"/>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3"/>
          <p:cNvPicPr>
            <a:picLocks noChangeAspect="1" noChangeArrowheads="1"/>
          </p:cNvPicPr>
          <p:nvPr/>
        </p:nvPicPr>
        <p:blipFill>
          <a:blip r:embed="rId2" cstate="print"/>
          <a:srcRect/>
          <a:stretch>
            <a:fillRect/>
          </a:stretch>
        </p:blipFill>
        <p:spPr bwMode="auto">
          <a:xfrm>
            <a:off x="950525" y="1574800"/>
            <a:ext cx="11376942" cy="6233161"/>
          </a:xfrm>
          <a:prstGeom prst="rect">
            <a:avLst/>
          </a:prstGeom>
          <a:noFill/>
          <a:ln w="9525">
            <a:noFill/>
            <a:miter lim="800000"/>
            <a:headEnd/>
            <a:tailEnd/>
          </a:ln>
        </p:spPr>
      </p:pic>
      <p:sp>
        <p:nvSpPr>
          <p:cNvPr id="3" name="Rectangle 2"/>
          <p:cNvSpPr/>
          <p:nvPr/>
        </p:nvSpPr>
        <p:spPr>
          <a:xfrm>
            <a:off x="1894277" y="6258560"/>
            <a:ext cx="9627165" cy="2074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sz="2560"/>
          </a:p>
        </p:txBody>
      </p:sp>
    </p:spTree>
    <p:extLst>
      <p:ext uri="{BB962C8B-B14F-4D97-AF65-F5344CB8AC3E}">
        <p14:creationId xmlns:p14="http://schemas.microsoft.com/office/powerpoint/2010/main" val="1794764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idx="4294967295"/>
          </p:nvPr>
        </p:nvSpPr>
        <p:spPr bwMode="auto">
          <a:xfrm>
            <a:off x="2329525" y="1370757"/>
            <a:ext cx="9122427" cy="58589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altLang="x-none" sz="2987" dirty="0">
                <a:solidFill>
                  <a:schemeClr val="accent6"/>
                </a:solidFill>
                <a:latin typeface="Arial" charset="0"/>
              </a:rPr>
              <a:t>SUV: approximations </a:t>
            </a:r>
            <a:r>
              <a:rPr lang="en-GB" altLang="x-none" sz="2987" dirty="0" smtClean="0">
                <a:solidFill>
                  <a:schemeClr val="accent6"/>
                </a:solidFill>
                <a:latin typeface="Arial" charset="0"/>
              </a:rPr>
              <a:t>and </a:t>
            </a:r>
            <a:r>
              <a:rPr lang="en-GB" altLang="x-none" sz="2987" dirty="0">
                <a:solidFill>
                  <a:schemeClr val="accent6"/>
                </a:solidFill>
                <a:latin typeface="Arial" charset="0"/>
              </a:rPr>
              <a:t>simplifications </a:t>
            </a:r>
            <a:endParaRPr lang="en-GB" altLang="x-none" sz="2987" dirty="0">
              <a:solidFill>
                <a:schemeClr val="accent6"/>
              </a:solidFill>
              <a:latin typeface="Arial" charset="0"/>
            </a:endParaRPr>
          </a:p>
        </p:txBody>
      </p:sp>
      <p:sp>
        <p:nvSpPr>
          <p:cNvPr id="233492" name="Text Box 20"/>
          <p:cNvSpPr txBox="1">
            <a:spLocks noChangeArrowheads="1"/>
          </p:cNvSpPr>
          <p:nvPr/>
        </p:nvSpPr>
        <p:spPr bwMode="auto">
          <a:xfrm>
            <a:off x="1897536" y="2595034"/>
            <a:ext cx="3251200" cy="39121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519" tIns="47413" rIns="96519" bIns="47413">
            <a:spAutoFit/>
          </a:bodyPr>
          <a:lstStyle>
            <a:lvl1pPr>
              <a:defRPr sz="2400">
                <a:solidFill>
                  <a:schemeClr val="tx1"/>
                </a:solidFill>
                <a:latin typeface="Times" charset="0"/>
              </a:defRPr>
            </a:lvl1pPr>
            <a:lvl2pPr marL="571500">
              <a:defRPr sz="2400">
                <a:solidFill>
                  <a:schemeClr val="tx1"/>
                </a:solidFill>
                <a:latin typeface="Times" charset="0"/>
              </a:defRPr>
            </a:lvl2pPr>
            <a:lvl3pPr marL="1143000">
              <a:defRPr sz="2400">
                <a:solidFill>
                  <a:schemeClr val="tx1"/>
                </a:solidFill>
                <a:latin typeface="Times" charset="0"/>
              </a:defRPr>
            </a:lvl3pPr>
            <a:lvl4pPr marL="1714500">
              <a:defRPr sz="2400">
                <a:solidFill>
                  <a:schemeClr val="tx1"/>
                </a:solidFill>
                <a:latin typeface="Times" charset="0"/>
              </a:defRPr>
            </a:lvl4pPr>
            <a:lvl5pPr marL="2286000">
              <a:defRPr sz="2400">
                <a:solidFill>
                  <a:schemeClr val="tx1"/>
                </a:solidFill>
                <a:latin typeface="Times" charset="0"/>
              </a:defRPr>
            </a:lvl5pPr>
            <a:lvl6pPr marL="2743200" eaLnBrk="0" fontAlgn="base" hangingPunct="0">
              <a:spcBef>
                <a:spcPct val="0"/>
              </a:spcBef>
              <a:spcAft>
                <a:spcPct val="0"/>
              </a:spcAft>
              <a:defRPr sz="2400">
                <a:solidFill>
                  <a:schemeClr val="tx1"/>
                </a:solidFill>
                <a:latin typeface="Times" charset="0"/>
              </a:defRPr>
            </a:lvl6pPr>
            <a:lvl7pPr marL="3200400" eaLnBrk="0" fontAlgn="base" hangingPunct="0">
              <a:spcBef>
                <a:spcPct val="0"/>
              </a:spcBef>
              <a:spcAft>
                <a:spcPct val="0"/>
              </a:spcAft>
              <a:defRPr sz="2400">
                <a:solidFill>
                  <a:schemeClr val="tx1"/>
                </a:solidFill>
                <a:latin typeface="Times" charset="0"/>
              </a:defRPr>
            </a:lvl7pPr>
            <a:lvl8pPr marL="3657600" eaLnBrk="0" fontAlgn="base" hangingPunct="0">
              <a:spcBef>
                <a:spcPct val="0"/>
              </a:spcBef>
              <a:spcAft>
                <a:spcPct val="0"/>
              </a:spcAft>
              <a:defRPr sz="2400">
                <a:solidFill>
                  <a:schemeClr val="tx1"/>
                </a:solidFill>
                <a:latin typeface="Times" charset="0"/>
              </a:defRPr>
            </a:lvl8pPr>
            <a:lvl9pPr marL="4114800" eaLnBrk="0" fontAlgn="base" hangingPunct="0">
              <a:spcBef>
                <a:spcPct val="0"/>
              </a:spcBef>
              <a:spcAft>
                <a:spcPct val="0"/>
              </a:spcAft>
              <a:defRPr sz="2400">
                <a:solidFill>
                  <a:schemeClr val="tx1"/>
                </a:solidFill>
                <a:latin typeface="Times" charset="0"/>
              </a:defRPr>
            </a:lvl9pPr>
          </a:lstStyle>
          <a:p>
            <a:pPr algn="ctr">
              <a:spcBef>
                <a:spcPct val="50000"/>
              </a:spcBef>
            </a:pPr>
            <a:r>
              <a:rPr lang="en-US" altLang="x-none" sz="1920" b="0" dirty="0">
                <a:solidFill>
                  <a:srgbClr val="000000"/>
                </a:solidFill>
                <a:latin typeface="Arial" charset="0"/>
              </a:rPr>
              <a:t>Tumor FDG (t)</a:t>
            </a:r>
            <a:endParaRPr lang="en-US" altLang="x-none" sz="1920" b="0" baseline="-25000" dirty="0">
              <a:solidFill>
                <a:srgbClr val="000000"/>
              </a:solidFill>
              <a:latin typeface="Arial" charset="0"/>
            </a:endParaRPr>
          </a:p>
        </p:txBody>
      </p:sp>
      <p:sp>
        <p:nvSpPr>
          <p:cNvPr id="233493" name="Rectangle 21"/>
          <p:cNvSpPr>
            <a:spLocks noChangeArrowheads="1"/>
          </p:cNvSpPr>
          <p:nvPr/>
        </p:nvSpPr>
        <p:spPr bwMode="auto">
          <a:xfrm>
            <a:off x="6824692" y="2591649"/>
            <a:ext cx="2860078"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x-none" sz="1920" b="0" dirty="0"/>
              <a:t>+ unmetabolized FDG (t)</a:t>
            </a:r>
            <a:endParaRPr lang="fr-FR" altLang="x-none" sz="1920" b="0" dirty="0"/>
          </a:p>
        </p:txBody>
      </p:sp>
      <p:sp>
        <p:nvSpPr>
          <p:cNvPr id="233501" name="Line 29"/>
          <p:cNvSpPr>
            <a:spLocks noChangeShapeType="1"/>
          </p:cNvSpPr>
          <p:nvPr/>
        </p:nvSpPr>
        <p:spPr bwMode="auto">
          <a:xfrm>
            <a:off x="4909917" y="4681220"/>
            <a:ext cx="2604974"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sz="2560" dirty="0"/>
          </a:p>
        </p:txBody>
      </p:sp>
      <p:sp>
        <p:nvSpPr>
          <p:cNvPr id="233502" name="Text Box 30"/>
          <p:cNvSpPr txBox="1">
            <a:spLocks noChangeArrowheads="1"/>
          </p:cNvSpPr>
          <p:nvPr/>
        </p:nvSpPr>
        <p:spPr bwMode="auto">
          <a:xfrm>
            <a:off x="6572949" y="5024967"/>
            <a:ext cx="3759362"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ltLang="x-none" sz="1920" b="0" dirty="0">
                <a:latin typeface="Helvetica" charset="0"/>
              </a:rPr>
              <a:t>~ injected dose / dilution volume </a:t>
            </a:r>
          </a:p>
          <a:p>
            <a:r>
              <a:rPr lang="fr-FR" altLang="x-none" sz="1920" b="0" dirty="0">
                <a:solidFill>
                  <a:srgbClr val="FF0000"/>
                </a:solidFill>
                <a:latin typeface="Helvetica" charset="0"/>
              </a:rPr>
              <a:t>~ injected </a:t>
            </a:r>
            <a:r>
              <a:rPr lang="fr-FR" altLang="x-none" sz="1920" b="0" dirty="0">
                <a:solidFill>
                  <a:srgbClr val="FF0000"/>
                </a:solidFill>
                <a:latin typeface="Helvetica" charset="0"/>
              </a:rPr>
              <a:t>dose/patient </a:t>
            </a:r>
            <a:r>
              <a:rPr lang="fr-FR" altLang="x-none" sz="1920" b="0" dirty="0">
                <a:solidFill>
                  <a:srgbClr val="FF0000"/>
                </a:solidFill>
                <a:latin typeface="Helvetica" charset="0"/>
              </a:rPr>
              <a:t>weight</a:t>
            </a:r>
          </a:p>
        </p:txBody>
      </p:sp>
      <p:grpSp>
        <p:nvGrpSpPr>
          <p:cNvPr id="2" name="Group 46"/>
          <p:cNvGrpSpPr>
            <a:grpSpLocks/>
          </p:cNvGrpSpPr>
          <p:nvPr/>
        </p:nvGrpSpPr>
        <p:grpSpPr bwMode="auto">
          <a:xfrm>
            <a:off x="2553798" y="4472946"/>
            <a:ext cx="6454234" cy="1415628"/>
            <a:chOff x="813" y="3053"/>
            <a:chExt cx="3216" cy="836"/>
          </a:xfrm>
        </p:grpSpPr>
        <p:sp>
          <p:nvSpPr>
            <p:cNvPr id="233498" name="Line 26"/>
            <p:cNvSpPr>
              <a:spLocks noChangeShapeType="1"/>
            </p:cNvSpPr>
            <p:nvPr/>
          </p:nvSpPr>
          <p:spPr bwMode="auto">
            <a:xfrm flipH="1" flipV="1">
              <a:off x="1197" y="3295"/>
              <a:ext cx="2210"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fr-FR" sz="2560" dirty="0">
                <a:solidFill>
                  <a:srgbClr val="000000"/>
                </a:solidFill>
              </a:endParaRPr>
            </a:p>
          </p:txBody>
        </p:sp>
        <p:sp>
          <p:nvSpPr>
            <p:cNvPr id="233499" name="Text Box 27"/>
            <p:cNvSpPr txBox="1">
              <a:spLocks noChangeArrowheads="1"/>
            </p:cNvSpPr>
            <p:nvPr/>
          </p:nvSpPr>
          <p:spPr bwMode="auto">
            <a:xfrm>
              <a:off x="1179" y="3053"/>
              <a:ext cx="2850" cy="229"/>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a:defRPr sz="2400">
                  <a:solidFill>
                    <a:schemeClr val="tx1"/>
                  </a:solidFill>
                  <a:latin typeface="Times" charset="0"/>
                </a:defRPr>
              </a:lvl1pPr>
              <a:lvl2pPr marL="571500">
                <a:defRPr sz="2400">
                  <a:solidFill>
                    <a:schemeClr val="tx1"/>
                  </a:solidFill>
                  <a:latin typeface="Times" charset="0"/>
                </a:defRPr>
              </a:lvl2pPr>
              <a:lvl3pPr marL="1143000">
                <a:defRPr sz="2400">
                  <a:solidFill>
                    <a:schemeClr val="tx1"/>
                  </a:solidFill>
                  <a:latin typeface="Times" charset="0"/>
                </a:defRPr>
              </a:lvl3pPr>
              <a:lvl4pPr marL="1714500">
                <a:defRPr sz="2400">
                  <a:solidFill>
                    <a:schemeClr val="tx1"/>
                  </a:solidFill>
                  <a:latin typeface="Times" charset="0"/>
                </a:defRPr>
              </a:lvl4pPr>
              <a:lvl5pPr marL="2286000">
                <a:defRPr sz="2400">
                  <a:solidFill>
                    <a:schemeClr val="tx1"/>
                  </a:solidFill>
                  <a:latin typeface="Times" charset="0"/>
                </a:defRPr>
              </a:lvl5pPr>
              <a:lvl6pPr marL="2743200" eaLnBrk="0" fontAlgn="base" hangingPunct="0">
                <a:spcBef>
                  <a:spcPct val="0"/>
                </a:spcBef>
                <a:spcAft>
                  <a:spcPct val="0"/>
                </a:spcAft>
                <a:defRPr sz="2400">
                  <a:solidFill>
                    <a:schemeClr val="tx1"/>
                  </a:solidFill>
                  <a:latin typeface="Times" charset="0"/>
                </a:defRPr>
              </a:lvl6pPr>
              <a:lvl7pPr marL="3200400" eaLnBrk="0" fontAlgn="base" hangingPunct="0">
                <a:spcBef>
                  <a:spcPct val="0"/>
                </a:spcBef>
                <a:spcAft>
                  <a:spcPct val="0"/>
                </a:spcAft>
                <a:defRPr sz="2400">
                  <a:solidFill>
                    <a:schemeClr val="tx1"/>
                  </a:solidFill>
                  <a:latin typeface="Times" charset="0"/>
                </a:defRPr>
              </a:lvl7pPr>
              <a:lvl8pPr marL="3657600" eaLnBrk="0" fontAlgn="base" hangingPunct="0">
                <a:spcBef>
                  <a:spcPct val="0"/>
                </a:spcBef>
                <a:spcAft>
                  <a:spcPct val="0"/>
                </a:spcAft>
                <a:defRPr sz="2400">
                  <a:solidFill>
                    <a:schemeClr val="tx1"/>
                  </a:solidFill>
                  <a:latin typeface="Times" charset="0"/>
                </a:defRPr>
              </a:lvl8pPr>
              <a:lvl9pPr marL="4114800" eaLnBrk="0" fontAlgn="base" hangingPunct="0">
                <a:spcBef>
                  <a:spcPct val="0"/>
                </a:spcBef>
                <a:spcAft>
                  <a:spcPct val="0"/>
                </a:spcAft>
                <a:defRPr sz="2400">
                  <a:solidFill>
                    <a:schemeClr val="tx1"/>
                  </a:solidFill>
                  <a:latin typeface="Times" charset="0"/>
                </a:defRPr>
              </a:lvl9pPr>
            </a:lstStyle>
            <a:p>
              <a:pPr>
                <a:spcBef>
                  <a:spcPct val="50000"/>
                </a:spcBef>
              </a:pPr>
              <a:r>
                <a:rPr lang="en-US" altLang="x-none" sz="1920" b="0" dirty="0" smtClean="0">
                  <a:solidFill>
                    <a:srgbClr val="000000"/>
                  </a:solidFill>
                  <a:latin typeface="Arial" charset="0"/>
                </a:rPr>
                <a:t>Tumor (t). – </a:t>
              </a:r>
              <a:r>
                <a:rPr lang="en-US" altLang="x-none" sz="1920" b="0" dirty="0" err="1" smtClean="0">
                  <a:solidFill>
                    <a:srgbClr val="FF0000"/>
                  </a:solidFill>
                  <a:latin typeface="Arial" charset="0"/>
                </a:rPr>
                <a:t>unmetabolized</a:t>
              </a:r>
              <a:r>
                <a:rPr lang="en-US" altLang="x-none" sz="1920" b="0" dirty="0" smtClean="0">
                  <a:solidFill>
                    <a:srgbClr val="FF0000"/>
                  </a:solidFill>
                  <a:latin typeface="Arial" charset="0"/>
                </a:rPr>
                <a:t> FDG </a:t>
              </a:r>
              <a:endParaRPr lang="en-US" altLang="x-none" sz="1920" b="0" dirty="0">
                <a:solidFill>
                  <a:srgbClr val="FF0000"/>
                </a:solidFill>
                <a:latin typeface="Arial" charset="0"/>
              </a:endParaRPr>
            </a:p>
          </p:txBody>
        </p:sp>
        <p:sp>
          <p:nvSpPr>
            <p:cNvPr id="233500" name="Text Box 28"/>
            <p:cNvSpPr txBox="1">
              <a:spLocks noChangeArrowheads="1"/>
            </p:cNvSpPr>
            <p:nvPr/>
          </p:nvSpPr>
          <p:spPr bwMode="auto">
            <a:xfrm>
              <a:off x="813" y="3195"/>
              <a:ext cx="389"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519" tIns="47413" rIns="96519" bIns="47413">
              <a:spAutoFit/>
            </a:bodyPr>
            <a:lstStyle>
              <a:lvl1pPr>
                <a:defRPr sz="2400">
                  <a:solidFill>
                    <a:schemeClr val="tx1"/>
                  </a:solidFill>
                  <a:latin typeface="Times" charset="0"/>
                </a:defRPr>
              </a:lvl1pPr>
              <a:lvl2pPr marL="571500">
                <a:defRPr sz="2400">
                  <a:solidFill>
                    <a:schemeClr val="tx1"/>
                  </a:solidFill>
                  <a:latin typeface="Times" charset="0"/>
                </a:defRPr>
              </a:lvl2pPr>
              <a:lvl3pPr marL="1143000">
                <a:defRPr sz="2400">
                  <a:solidFill>
                    <a:schemeClr val="tx1"/>
                  </a:solidFill>
                  <a:latin typeface="Times" charset="0"/>
                </a:defRPr>
              </a:lvl3pPr>
              <a:lvl4pPr marL="1714500">
                <a:defRPr sz="2400">
                  <a:solidFill>
                    <a:schemeClr val="tx1"/>
                  </a:solidFill>
                  <a:latin typeface="Times" charset="0"/>
                </a:defRPr>
              </a:lvl4pPr>
              <a:lvl5pPr marL="2286000">
                <a:defRPr sz="2400">
                  <a:solidFill>
                    <a:schemeClr val="tx1"/>
                  </a:solidFill>
                  <a:latin typeface="Times" charset="0"/>
                </a:defRPr>
              </a:lvl5pPr>
              <a:lvl6pPr marL="2743200" eaLnBrk="0" fontAlgn="base" hangingPunct="0">
                <a:spcBef>
                  <a:spcPct val="0"/>
                </a:spcBef>
                <a:spcAft>
                  <a:spcPct val="0"/>
                </a:spcAft>
                <a:defRPr sz="2400">
                  <a:solidFill>
                    <a:schemeClr val="tx1"/>
                  </a:solidFill>
                  <a:latin typeface="Times" charset="0"/>
                </a:defRPr>
              </a:lvl6pPr>
              <a:lvl7pPr marL="3200400" eaLnBrk="0" fontAlgn="base" hangingPunct="0">
                <a:spcBef>
                  <a:spcPct val="0"/>
                </a:spcBef>
                <a:spcAft>
                  <a:spcPct val="0"/>
                </a:spcAft>
                <a:defRPr sz="2400">
                  <a:solidFill>
                    <a:schemeClr val="tx1"/>
                  </a:solidFill>
                  <a:latin typeface="Times" charset="0"/>
                </a:defRPr>
              </a:lvl7pPr>
              <a:lvl8pPr marL="3657600" eaLnBrk="0" fontAlgn="base" hangingPunct="0">
                <a:spcBef>
                  <a:spcPct val="0"/>
                </a:spcBef>
                <a:spcAft>
                  <a:spcPct val="0"/>
                </a:spcAft>
                <a:defRPr sz="2400">
                  <a:solidFill>
                    <a:schemeClr val="tx1"/>
                  </a:solidFill>
                  <a:latin typeface="Times" charset="0"/>
                </a:defRPr>
              </a:lvl8pPr>
              <a:lvl9pPr marL="4114800" eaLnBrk="0" fontAlgn="base" hangingPunct="0">
                <a:spcBef>
                  <a:spcPct val="0"/>
                </a:spcBef>
                <a:spcAft>
                  <a:spcPct val="0"/>
                </a:spcAft>
                <a:defRPr sz="2400">
                  <a:solidFill>
                    <a:schemeClr val="tx1"/>
                  </a:solidFill>
                  <a:latin typeface="Times" charset="0"/>
                </a:defRPr>
              </a:lvl9pPr>
            </a:lstStyle>
            <a:p>
              <a:pPr algn="ctr">
                <a:spcBef>
                  <a:spcPct val="50000"/>
                </a:spcBef>
              </a:pPr>
              <a:r>
                <a:rPr lang="en-US" altLang="x-none" sz="1920" b="0" dirty="0">
                  <a:solidFill>
                    <a:srgbClr val="000000"/>
                  </a:solidFill>
                  <a:latin typeface="Arial" charset="0"/>
                </a:rPr>
                <a:t>K</a:t>
              </a:r>
              <a:r>
                <a:rPr lang="en-US" altLang="x-none" sz="1920" b="0" baseline="-25000" dirty="0">
                  <a:solidFill>
                    <a:srgbClr val="000000"/>
                  </a:solidFill>
                  <a:latin typeface="Arial" charset="0"/>
                </a:rPr>
                <a:t>i</a:t>
              </a:r>
              <a:r>
                <a:rPr lang="en-US" altLang="x-none" sz="1920" b="0" dirty="0">
                  <a:solidFill>
                    <a:srgbClr val="000000"/>
                  </a:solidFill>
                  <a:latin typeface="Arial" charset="0"/>
                </a:rPr>
                <a:t> = </a:t>
              </a:r>
            </a:p>
          </p:txBody>
        </p:sp>
        <p:sp>
          <p:nvSpPr>
            <p:cNvPr id="233508" name="Freeform 36"/>
            <p:cNvSpPr>
              <a:spLocks/>
            </p:cNvSpPr>
            <p:nvPr/>
          </p:nvSpPr>
          <p:spPr bwMode="auto">
            <a:xfrm>
              <a:off x="1812" y="3376"/>
              <a:ext cx="163" cy="366"/>
            </a:xfrm>
            <a:custGeom>
              <a:avLst/>
              <a:gdLst>
                <a:gd name="T0" fmla="*/ 0 w 144"/>
                <a:gd name="T1" fmla="*/ 282 h 293"/>
                <a:gd name="T2" fmla="*/ 33 w 144"/>
                <a:gd name="T3" fmla="*/ 282 h 293"/>
                <a:gd name="T4" fmla="*/ 57 w 144"/>
                <a:gd name="T5" fmla="*/ 216 h 293"/>
                <a:gd name="T6" fmla="*/ 105 w 144"/>
                <a:gd name="T7" fmla="*/ 33 h 293"/>
                <a:gd name="T8" fmla="*/ 144 w 144"/>
                <a:gd name="T9" fmla="*/ 18 h 293"/>
              </a:gdLst>
              <a:ahLst/>
              <a:cxnLst>
                <a:cxn ang="0">
                  <a:pos x="T0" y="T1"/>
                </a:cxn>
                <a:cxn ang="0">
                  <a:pos x="T2" y="T3"/>
                </a:cxn>
                <a:cxn ang="0">
                  <a:pos x="T4" y="T5"/>
                </a:cxn>
                <a:cxn ang="0">
                  <a:pos x="T6" y="T7"/>
                </a:cxn>
                <a:cxn ang="0">
                  <a:pos x="T8" y="T9"/>
                </a:cxn>
              </a:cxnLst>
              <a:rect l="0" t="0" r="r" b="b"/>
              <a:pathLst>
                <a:path w="144" h="293">
                  <a:moveTo>
                    <a:pt x="0" y="282"/>
                  </a:moveTo>
                  <a:cubicBezTo>
                    <a:pt x="11" y="287"/>
                    <a:pt x="23" y="293"/>
                    <a:pt x="33" y="282"/>
                  </a:cubicBezTo>
                  <a:cubicBezTo>
                    <a:pt x="43" y="271"/>
                    <a:pt x="45" y="257"/>
                    <a:pt x="57" y="216"/>
                  </a:cubicBezTo>
                  <a:cubicBezTo>
                    <a:pt x="69" y="175"/>
                    <a:pt x="91" y="66"/>
                    <a:pt x="105" y="33"/>
                  </a:cubicBezTo>
                  <a:cubicBezTo>
                    <a:pt x="119" y="0"/>
                    <a:pt x="138" y="19"/>
                    <a:pt x="144" y="18"/>
                  </a:cubicBezTo>
                </a:path>
              </a:pathLst>
            </a:custGeom>
            <a:noFill/>
            <a:ln w="28575" cap="flat" cmpd="sng">
              <a:solidFill>
                <a:schemeClr val="bg2"/>
              </a:solidFill>
              <a:prstDash val="solid"/>
              <a:round/>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fr-FR" sz="2560" dirty="0"/>
            </a:p>
          </p:txBody>
        </p:sp>
        <p:sp>
          <p:nvSpPr>
            <p:cNvPr id="233509" name="Text Box 37"/>
            <p:cNvSpPr txBox="1">
              <a:spLocks noChangeArrowheads="1"/>
            </p:cNvSpPr>
            <p:nvPr/>
          </p:nvSpPr>
          <p:spPr bwMode="auto">
            <a:xfrm>
              <a:off x="1673" y="3699"/>
              <a:ext cx="237" cy="19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a:defRPr sz="2400">
                  <a:solidFill>
                    <a:schemeClr val="tx1"/>
                  </a:solidFill>
                  <a:latin typeface="Times" charset="0"/>
                </a:defRPr>
              </a:lvl1pPr>
              <a:lvl2pPr marL="571500">
                <a:defRPr sz="2400">
                  <a:solidFill>
                    <a:schemeClr val="tx1"/>
                  </a:solidFill>
                  <a:latin typeface="Times" charset="0"/>
                </a:defRPr>
              </a:lvl2pPr>
              <a:lvl3pPr marL="1143000">
                <a:defRPr sz="2400">
                  <a:solidFill>
                    <a:schemeClr val="tx1"/>
                  </a:solidFill>
                  <a:latin typeface="Times" charset="0"/>
                </a:defRPr>
              </a:lvl3pPr>
              <a:lvl4pPr marL="1714500">
                <a:defRPr sz="2400">
                  <a:solidFill>
                    <a:schemeClr val="tx1"/>
                  </a:solidFill>
                  <a:latin typeface="Times" charset="0"/>
                </a:defRPr>
              </a:lvl4pPr>
              <a:lvl5pPr marL="2286000">
                <a:defRPr sz="2400">
                  <a:solidFill>
                    <a:schemeClr val="tx1"/>
                  </a:solidFill>
                  <a:latin typeface="Times" charset="0"/>
                </a:defRPr>
              </a:lvl5pPr>
              <a:lvl6pPr marL="2743200" eaLnBrk="0" fontAlgn="base" hangingPunct="0">
                <a:spcBef>
                  <a:spcPct val="0"/>
                </a:spcBef>
                <a:spcAft>
                  <a:spcPct val="0"/>
                </a:spcAft>
                <a:defRPr sz="2400">
                  <a:solidFill>
                    <a:schemeClr val="tx1"/>
                  </a:solidFill>
                  <a:latin typeface="Times" charset="0"/>
                </a:defRPr>
              </a:lvl6pPr>
              <a:lvl7pPr marL="3200400" eaLnBrk="0" fontAlgn="base" hangingPunct="0">
                <a:spcBef>
                  <a:spcPct val="0"/>
                </a:spcBef>
                <a:spcAft>
                  <a:spcPct val="0"/>
                </a:spcAft>
                <a:defRPr sz="2400">
                  <a:solidFill>
                    <a:schemeClr val="tx1"/>
                  </a:solidFill>
                  <a:latin typeface="Times" charset="0"/>
                </a:defRPr>
              </a:lvl7pPr>
              <a:lvl8pPr marL="3657600" eaLnBrk="0" fontAlgn="base" hangingPunct="0">
                <a:spcBef>
                  <a:spcPct val="0"/>
                </a:spcBef>
                <a:spcAft>
                  <a:spcPct val="0"/>
                </a:spcAft>
                <a:defRPr sz="2400">
                  <a:solidFill>
                    <a:schemeClr val="tx1"/>
                  </a:solidFill>
                  <a:latin typeface="Times" charset="0"/>
                </a:defRPr>
              </a:lvl8pPr>
              <a:lvl9pPr marL="4114800" eaLnBrk="0" fontAlgn="base" hangingPunct="0">
                <a:spcBef>
                  <a:spcPct val="0"/>
                </a:spcBef>
                <a:spcAft>
                  <a:spcPct val="0"/>
                </a:spcAft>
                <a:defRPr sz="2400">
                  <a:solidFill>
                    <a:schemeClr val="tx1"/>
                  </a:solidFill>
                  <a:latin typeface="Times" charset="0"/>
                </a:defRPr>
              </a:lvl9pPr>
            </a:lstStyle>
            <a:p>
              <a:pPr algn="ctr">
                <a:spcBef>
                  <a:spcPct val="50000"/>
                </a:spcBef>
              </a:pPr>
              <a:r>
                <a:rPr lang="en-US" altLang="x-none" sz="1493" b="0" dirty="0">
                  <a:solidFill>
                    <a:srgbClr val="000000"/>
                  </a:solidFill>
                  <a:latin typeface="Arial" charset="0"/>
                </a:rPr>
                <a:t>0</a:t>
              </a:r>
            </a:p>
          </p:txBody>
        </p:sp>
        <p:sp>
          <p:nvSpPr>
            <p:cNvPr id="233510" name="Text Box 38"/>
            <p:cNvSpPr txBox="1">
              <a:spLocks noChangeArrowheads="1"/>
            </p:cNvSpPr>
            <p:nvPr/>
          </p:nvSpPr>
          <p:spPr bwMode="auto">
            <a:xfrm>
              <a:off x="1901" y="3346"/>
              <a:ext cx="237" cy="19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a:defRPr sz="2400">
                  <a:solidFill>
                    <a:schemeClr val="tx1"/>
                  </a:solidFill>
                  <a:latin typeface="Times" charset="0"/>
                </a:defRPr>
              </a:lvl1pPr>
              <a:lvl2pPr marL="571500">
                <a:defRPr sz="2400">
                  <a:solidFill>
                    <a:schemeClr val="tx1"/>
                  </a:solidFill>
                  <a:latin typeface="Times" charset="0"/>
                </a:defRPr>
              </a:lvl2pPr>
              <a:lvl3pPr marL="1143000">
                <a:defRPr sz="2400">
                  <a:solidFill>
                    <a:schemeClr val="tx1"/>
                  </a:solidFill>
                  <a:latin typeface="Times" charset="0"/>
                </a:defRPr>
              </a:lvl3pPr>
              <a:lvl4pPr marL="1714500">
                <a:defRPr sz="2400">
                  <a:solidFill>
                    <a:schemeClr val="tx1"/>
                  </a:solidFill>
                  <a:latin typeface="Times" charset="0"/>
                </a:defRPr>
              </a:lvl4pPr>
              <a:lvl5pPr marL="2286000">
                <a:defRPr sz="2400">
                  <a:solidFill>
                    <a:schemeClr val="tx1"/>
                  </a:solidFill>
                  <a:latin typeface="Times" charset="0"/>
                </a:defRPr>
              </a:lvl5pPr>
              <a:lvl6pPr marL="2743200" eaLnBrk="0" fontAlgn="base" hangingPunct="0">
                <a:spcBef>
                  <a:spcPct val="0"/>
                </a:spcBef>
                <a:spcAft>
                  <a:spcPct val="0"/>
                </a:spcAft>
                <a:defRPr sz="2400">
                  <a:solidFill>
                    <a:schemeClr val="tx1"/>
                  </a:solidFill>
                  <a:latin typeface="Times" charset="0"/>
                </a:defRPr>
              </a:lvl6pPr>
              <a:lvl7pPr marL="3200400" eaLnBrk="0" fontAlgn="base" hangingPunct="0">
                <a:spcBef>
                  <a:spcPct val="0"/>
                </a:spcBef>
                <a:spcAft>
                  <a:spcPct val="0"/>
                </a:spcAft>
                <a:defRPr sz="2400">
                  <a:solidFill>
                    <a:schemeClr val="tx1"/>
                  </a:solidFill>
                  <a:latin typeface="Times" charset="0"/>
                </a:defRPr>
              </a:lvl7pPr>
              <a:lvl8pPr marL="3657600" eaLnBrk="0" fontAlgn="base" hangingPunct="0">
                <a:spcBef>
                  <a:spcPct val="0"/>
                </a:spcBef>
                <a:spcAft>
                  <a:spcPct val="0"/>
                </a:spcAft>
                <a:defRPr sz="2400">
                  <a:solidFill>
                    <a:schemeClr val="tx1"/>
                  </a:solidFill>
                  <a:latin typeface="Times" charset="0"/>
                </a:defRPr>
              </a:lvl8pPr>
              <a:lvl9pPr marL="4114800" eaLnBrk="0" fontAlgn="base" hangingPunct="0">
                <a:spcBef>
                  <a:spcPct val="0"/>
                </a:spcBef>
                <a:spcAft>
                  <a:spcPct val="0"/>
                </a:spcAft>
                <a:defRPr sz="2400">
                  <a:solidFill>
                    <a:schemeClr val="tx1"/>
                  </a:solidFill>
                  <a:latin typeface="Times" charset="0"/>
                </a:defRPr>
              </a:lvl9pPr>
            </a:lstStyle>
            <a:p>
              <a:pPr algn="ctr">
                <a:spcBef>
                  <a:spcPct val="50000"/>
                </a:spcBef>
              </a:pPr>
              <a:r>
                <a:rPr lang="en-US" altLang="x-none" sz="1493" b="0" dirty="0">
                  <a:solidFill>
                    <a:srgbClr val="000000"/>
                  </a:solidFill>
                  <a:latin typeface="Arial" charset="0"/>
                </a:rPr>
                <a:t>t</a:t>
              </a:r>
            </a:p>
          </p:txBody>
        </p:sp>
        <p:sp>
          <p:nvSpPr>
            <p:cNvPr id="233511" name="Text Box 39"/>
            <p:cNvSpPr txBox="1">
              <a:spLocks noChangeArrowheads="1"/>
            </p:cNvSpPr>
            <p:nvPr/>
          </p:nvSpPr>
          <p:spPr bwMode="auto">
            <a:xfrm>
              <a:off x="1908" y="3466"/>
              <a:ext cx="924" cy="229"/>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a:defRPr sz="2400">
                  <a:solidFill>
                    <a:schemeClr val="tx1"/>
                  </a:solidFill>
                  <a:latin typeface="Times" charset="0"/>
                </a:defRPr>
              </a:lvl1pPr>
              <a:lvl2pPr marL="571500">
                <a:defRPr sz="2400">
                  <a:solidFill>
                    <a:schemeClr val="tx1"/>
                  </a:solidFill>
                  <a:latin typeface="Times" charset="0"/>
                </a:defRPr>
              </a:lvl2pPr>
              <a:lvl3pPr marL="1143000">
                <a:defRPr sz="2400">
                  <a:solidFill>
                    <a:schemeClr val="tx1"/>
                  </a:solidFill>
                  <a:latin typeface="Times" charset="0"/>
                </a:defRPr>
              </a:lvl3pPr>
              <a:lvl4pPr marL="1714500">
                <a:defRPr sz="2400">
                  <a:solidFill>
                    <a:schemeClr val="tx1"/>
                  </a:solidFill>
                  <a:latin typeface="Times" charset="0"/>
                </a:defRPr>
              </a:lvl4pPr>
              <a:lvl5pPr marL="2286000">
                <a:defRPr sz="2400">
                  <a:solidFill>
                    <a:schemeClr val="tx1"/>
                  </a:solidFill>
                  <a:latin typeface="Times" charset="0"/>
                </a:defRPr>
              </a:lvl5pPr>
              <a:lvl6pPr marL="2743200" eaLnBrk="0" fontAlgn="base" hangingPunct="0">
                <a:spcBef>
                  <a:spcPct val="0"/>
                </a:spcBef>
                <a:spcAft>
                  <a:spcPct val="0"/>
                </a:spcAft>
                <a:defRPr sz="2400">
                  <a:solidFill>
                    <a:schemeClr val="tx1"/>
                  </a:solidFill>
                  <a:latin typeface="Times" charset="0"/>
                </a:defRPr>
              </a:lvl6pPr>
              <a:lvl7pPr marL="3200400" eaLnBrk="0" fontAlgn="base" hangingPunct="0">
                <a:spcBef>
                  <a:spcPct val="0"/>
                </a:spcBef>
                <a:spcAft>
                  <a:spcPct val="0"/>
                </a:spcAft>
                <a:defRPr sz="2400">
                  <a:solidFill>
                    <a:schemeClr val="tx1"/>
                  </a:solidFill>
                  <a:latin typeface="Times" charset="0"/>
                </a:defRPr>
              </a:lvl7pPr>
              <a:lvl8pPr marL="3657600" eaLnBrk="0" fontAlgn="base" hangingPunct="0">
                <a:spcBef>
                  <a:spcPct val="0"/>
                </a:spcBef>
                <a:spcAft>
                  <a:spcPct val="0"/>
                </a:spcAft>
                <a:defRPr sz="2400">
                  <a:solidFill>
                    <a:schemeClr val="tx1"/>
                  </a:solidFill>
                  <a:latin typeface="Times" charset="0"/>
                </a:defRPr>
              </a:lvl8pPr>
              <a:lvl9pPr marL="4114800" eaLnBrk="0" fontAlgn="base" hangingPunct="0">
                <a:spcBef>
                  <a:spcPct val="0"/>
                </a:spcBef>
                <a:spcAft>
                  <a:spcPct val="0"/>
                </a:spcAft>
                <a:defRPr sz="2400">
                  <a:solidFill>
                    <a:schemeClr val="tx1"/>
                  </a:solidFill>
                  <a:latin typeface="Times" charset="0"/>
                </a:defRPr>
              </a:lvl9pPr>
            </a:lstStyle>
            <a:p>
              <a:pPr algn="ctr">
                <a:spcBef>
                  <a:spcPct val="50000"/>
                </a:spcBef>
              </a:pPr>
              <a:r>
                <a:rPr lang="en-US" altLang="x-none" sz="1920" b="0" dirty="0">
                  <a:solidFill>
                    <a:srgbClr val="000000"/>
                  </a:solidFill>
                  <a:latin typeface="Arial" charset="0"/>
                </a:rPr>
                <a:t>AIF(</a:t>
              </a:r>
              <a:r>
                <a:rPr lang="el-GR" altLang="x-none" sz="1920" b="0" dirty="0">
                  <a:solidFill>
                    <a:srgbClr val="000000"/>
                  </a:solidFill>
                  <a:latin typeface="Symbol" charset="2"/>
                  <a:ea typeface="Arial" charset="0"/>
                  <a:cs typeface="Arial" charset="0"/>
                </a:rPr>
                <a:t>q</a:t>
              </a:r>
              <a:r>
                <a:rPr lang="en-US" altLang="x-none" sz="1920" b="0" dirty="0">
                  <a:solidFill>
                    <a:srgbClr val="000000"/>
                  </a:solidFill>
                  <a:latin typeface="Arial" charset="0"/>
                </a:rPr>
                <a:t>)d</a:t>
              </a:r>
              <a:r>
                <a:rPr lang="el-GR" altLang="x-none" sz="1920" b="0" dirty="0">
                  <a:solidFill>
                    <a:srgbClr val="000000"/>
                  </a:solidFill>
                  <a:latin typeface="Symbol" charset="2"/>
                  <a:ea typeface="Arial" charset="0"/>
                  <a:cs typeface="Arial" charset="0"/>
                </a:rPr>
                <a:t>q</a:t>
              </a:r>
              <a:endParaRPr lang="en-US" altLang="x-none" sz="1920" b="0" dirty="0">
                <a:solidFill>
                  <a:srgbClr val="000000"/>
                </a:solidFill>
                <a:latin typeface="Symbol" charset="2"/>
                <a:ea typeface="Arial" charset="0"/>
                <a:cs typeface="Arial" charset="0"/>
              </a:endParaRPr>
            </a:p>
          </p:txBody>
        </p:sp>
      </p:grpSp>
      <p:sp>
        <p:nvSpPr>
          <p:cNvPr id="233515" name="Text Box 43"/>
          <p:cNvSpPr txBox="1">
            <a:spLocks noChangeArrowheads="1"/>
          </p:cNvSpPr>
          <p:nvPr/>
        </p:nvSpPr>
        <p:spPr bwMode="auto">
          <a:xfrm>
            <a:off x="2114284" y="4660900"/>
            <a:ext cx="1149962" cy="391218"/>
          </a:xfrm>
          <a:prstGeom prst="rect">
            <a:avLst/>
          </a:prstGeom>
          <a:solidFill>
            <a:srgbClr val="FFFFC7"/>
          </a:solidFill>
          <a:ln>
            <a:noFill/>
          </a:ln>
          <a:effectLst/>
          <a:extLst>
            <a:ext uri="{91240B29-F687-4F45-9708-019B960494DF}">
              <a14:hiddenLine xmlns:a14="http://schemas.microsoft.com/office/drawing/2010/main" w="1905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519" tIns="47413" rIns="96519" bIns="47413">
            <a:spAutoFit/>
          </a:bodyPr>
          <a:lstStyle>
            <a:lvl1pPr>
              <a:defRPr sz="2400">
                <a:solidFill>
                  <a:schemeClr val="tx1"/>
                </a:solidFill>
                <a:latin typeface="Times" charset="0"/>
              </a:defRPr>
            </a:lvl1pPr>
            <a:lvl2pPr marL="571500">
              <a:defRPr sz="2400">
                <a:solidFill>
                  <a:schemeClr val="tx1"/>
                </a:solidFill>
                <a:latin typeface="Times" charset="0"/>
              </a:defRPr>
            </a:lvl2pPr>
            <a:lvl3pPr marL="1143000">
              <a:defRPr sz="2400">
                <a:solidFill>
                  <a:schemeClr val="tx1"/>
                </a:solidFill>
                <a:latin typeface="Times" charset="0"/>
              </a:defRPr>
            </a:lvl3pPr>
            <a:lvl4pPr marL="1714500">
              <a:defRPr sz="2400">
                <a:solidFill>
                  <a:schemeClr val="tx1"/>
                </a:solidFill>
                <a:latin typeface="Times" charset="0"/>
              </a:defRPr>
            </a:lvl4pPr>
            <a:lvl5pPr marL="2286000">
              <a:defRPr sz="2400">
                <a:solidFill>
                  <a:schemeClr val="tx1"/>
                </a:solidFill>
                <a:latin typeface="Times" charset="0"/>
              </a:defRPr>
            </a:lvl5pPr>
            <a:lvl6pPr marL="2743200" eaLnBrk="0" fontAlgn="base" hangingPunct="0">
              <a:spcBef>
                <a:spcPct val="0"/>
              </a:spcBef>
              <a:spcAft>
                <a:spcPct val="0"/>
              </a:spcAft>
              <a:defRPr sz="2400">
                <a:solidFill>
                  <a:schemeClr val="tx1"/>
                </a:solidFill>
                <a:latin typeface="Times" charset="0"/>
              </a:defRPr>
            </a:lvl6pPr>
            <a:lvl7pPr marL="3200400" eaLnBrk="0" fontAlgn="base" hangingPunct="0">
              <a:spcBef>
                <a:spcPct val="0"/>
              </a:spcBef>
              <a:spcAft>
                <a:spcPct val="0"/>
              </a:spcAft>
              <a:defRPr sz="2400">
                <a:solidFill>
                  <a:schemeClr val="tx1"/>
                </a:solidFill>
                <a:latin typeface="Times" charset="0"/>
              </a:defRPr>
            </a:lvl7pPr>
            <a:lvl8pPr marL="3657600" eaLnBrk="0" fontAlgn="base" hangingPunct="0">
              <a:spcBef>
                <a:spcPct val="0"/>
              </a:spcBef>
              <a:spcAft>
                <a:spcPct val="0"/>
              </a:spcAft>
              <a:defRPr sz="2400">
                <a:solidFill>
                  <a:schemeClr val="tx1"/>
                </a:solidFill>
                <a:latin typeface="Times" charset="0"/>
              </a:defRPr>
            </a:lvl8pPr>
            <a:lvl9pPr marL="4114800" eaLnBrk="0" fontAlgn="base" hangingPunct="0">
              <a:spcBef>
                <a:spcPct val="0"/>
              </a:spcBef>
              <a:spcAft>
                <a:spcPct val="0"/>
              </a:spcAft>
              <a:defRPr sz="2400">
                <a:solidFill>
                  <a:schemeClr val="tx1"/>
                </a:solidFill>
                <a:latin typeface="Times" charset="0"/>
              </a:defRPr>
            </a:lvl9pPr>
          </a:lstStyle>
          <a:p>
            <a:pPr algn="ctr">
              <a:spcBef>
                <a:spcPct val="50000"/>
              </a:spcBef>
            </a:pPr>
            <a:r>
              <a:rPr lang="en-US" altLang="x-none" sz="1920" b="0" dirty="0">
                <a:solidFill>
                  <a:srgbClr val="000000"/>
                </a:solidFill>
                <a:latin typeface="Arial" charset="0"/>
              </a:rPr>
              <a:t>SUV = </a:t>
            </a:r>
          </a:p>
        </p:txBody>
      </p:sp>
      <p:grpSp>
        <p:nvGrpSpPr>
          <p:cNvPr id="3" name="Group 47"/>
          <p:cNvGrpSpPr>
            <a:grpSpLocks/>
          </p:cNvGrpSpPr>
          <p:nvPr/>
        </p:nvGrpSpPr>
        <p:grpSpPr bwMode="auto">
          <a:xfrm>
            <a:off x="2128332" y="2412154"/>
            <a:ext cx="8661840" cy="1676401"/>
            <a:chOff x="913" y="1836"/>
            <a:chExt cx="4316" cy="990"/>
          </a:xfrm>
        </p:grpSpPr>
        <p:sp>
          <p:nvSpPr>
            <p:cNvPr id="233489" name="Text Box 17"/>
            <p:cNvSpPr txBox="1">
              <a:spLocks noChangeArrowheads="1"/>
            </p:cNvSpPr>
            <p:nvPr/>
          </p:nvSpPr>
          <p:spPr bwMode="auto">
            <a:xfrm>
              <a:off x="2276" y="2189"/>
              <a:ext cx="237" cy="19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a:defRPr sz="2400">
                  <a:solidFill>
                    <a:schemeClr val="tx1"/>
                  </a:solidFill>
                  <a:latin typeface="Times" charset="0"/>
                </a:defRPr>
              </a:lvl1pPr>
              <a:lvl2pPr marL="571500">
                <a:defRPr sz="2400">
                  <a:solidFill>
                    <a:schemeClr val="tx1"/>
                  </a:solidFill>
                  <a:latin typeface="Times" charset="0"/>
                </a:defRPr>
              </a:lvl2pPr>
              <a:lvl3pPr marL="1143000">
                <a:defRPr sz="2400">
                  <a:solidFill>
                    <a:schemeClr val="tx1"/>
                  </a:solidFill>
                  <a:latin typeface="Times" charset="0"/>
                </a:defRPr>
              </a:lvl3pPr>
              <a:lvl4pPr marL="1714500">
                <a:defRPr sz="2400">
                  <a:solidFill>
                    <a:schemeClr val="tx1"/>
                  </a:solidFill>
                  <a:latin typeface="Times" charset="0"/>
                </a:defRPr>
              </a:lvl4pPr>
              <a:lvl5pPr marL="2286000">
                <a:defRPr sz="2400">
                  <a:solidFill>
                    <a:schemeClr val="tx1"/>
                  </a:solidFill>
                  <a:latin typeface="Times" charset="0"/>
                </a:defRPr>
              </a:lvl5pPr>
              <a:lvl6pPr marL="2743200" eaLnBrk="0" fontAlgn="base" hangingPunct="0">
                <a:spcBef>
                  <a:spcPct val="0"/>
                </a:spcBef>
                <a:spcAft>
                  <a:spcPct val="0"/>
                </a:spcAft>
                <a:defRPr sz="2400">
                  <a:solidFill>
                    <a:schemeClr val="tx1"/>
                  </a:solidFill>
                  <a:latin typeface="Times" charset="0"/>
                </a:defRPr>
              </a:lvl6pPr>
              <a:lvl7pPr marL="3200400" eaLnBrk="0" fontAlgn="base" hangingPunct="0">
                <a:spcBef>
                  <a:spcPct val="0"/>
                </a:spcBef>
                <a:spcAft>
                  <a:spcPct val="0"/>
                </a:spcAft>
                <a:defRPr sz="2400">
                  <a:solidFill>
                    <a:schemeClr val="tx1"/>
                  </a:solidFill>
                  <a:latin typeface="Times" charset="0"/>
                </a:defRPr>
              </a:lvl7pPr>
              <a:lvl8pPr marL="3657600" eaLnBrk="0" fontAlgn="base" hangingPunct="0">
                <a:spcBef>
                  <a:spcPct val="0"/>
                </a:spcBef>
                <a:spcAft>
                  <a:spcPct val="0"/>
                </a:spcAft>
                <a:defRPr sz="2400">
                  <a:solidFill>
                    <a:schemeClr val="tx1"/>
                  </a:solidFill>
                  <a:latin typeface="Times" charset="0"/>
                </a:defRPr>
              </a:lvl8pPr>
              <a:lvl9pPr marL="4114800" eaLnBrk="0" fontAlgn="base" hangingPunct="0">
                <a:spcBef>
                  <a:spcPct val="0"/>
                </a:spcBef>
                <a:spcAft>
                  <a:spcPct val="0"/>
                </a:spcAft>
                <a:defRPr sz="2400">
                  <a:solidFill>
                    <a:schemeClr val="tx1"/>
                  </a:solidFill>
                  <a:latin typeface="Times" charset="0"/>
                </a:defRPr>
              </a:lvl9pPr>
            </a:lstStyle>
            <a:p>
              <a:pPr algn="ctr">
                <a:spcBef>
                  <a:spcPct val="50000"/>
                </a:spcBef>
              </a:pPr>
              <a:r>
                <a:rPr lang="en-US" altLang="x-none" sz="1493" b="0" dirty="0">
                  <a:solidFill>
                    <a:srgbClr val="000000"/>
                  </a:solidFill>
                  <a:latin typeface="Arial" charset="0"/>
                </a:rPr>
                <a:t>0</a:t>
              </a:r>
            </a:p>
          </p:txBody>
        </p:sp>
        <p:grpSp>
          <p:nvGrpSpPr>
            <p:cNvPr id="4" name="Group 45"/>
            <p:cNvGrpSpPr>
              <a:grpSpLocks/>
            </p:cNvGrpSpPr>
            <p:nvPr/>
          </p:nvGrpSpPr>
          <p:grpSpPr bwMode="auto">
            <a:xfrm>
              <a:off x="913" y="1836"/>
              <a:ext cx="4316" cy="990"/>
              <a:chOff x="913" y="1836"/>
              <a:chExt cx="4316" cy="990"/>
            </a:xfrm>
          </p:grpSpPr>
          <p:sp>
            <p:nvSpPr>
              <p:cNvPr id="233488" name="Freeform 16"/>
              <p:cNvSpPr>
                <a:spLocks/>
              </p:cNvSpPr>
              <p:nvPr/>
            </p:nvSpPr>
            <p:spPr bwMode="auto">
              <a:xfrm>
                <a:off x="2415" y="1866"/>
                <a:ext cx="163" cy="366"/>
              </a:xfrm>
              <a:custGeom>
                <a:avLst/>
                <a:gdLst>
                  <a:gd name="T0" fmla="*/ 0 w 144"/>
                  <a:gd name="T1" fmla="*/ 282 h 293"/>
                  <a:gd name="T2" fmla="*/ 33 w 144"/>
                  <a:gd name="T3" fmla="*/ 282 h 293"/>
                  <a:gd name="T4" fmla="*/ 57 w 144"/>
                  <a:gd name="T5" fmla="*/ 216 h 293"/>
                  <a:gd name="T6" fmla="*/ 105 w 144"/>
                  <a:gd name="T7" fmla="*/ 33 h 293"/>
                  <a:gd name="T8" fmla="*/ 144 w 144"/>
                  <a:gd name="T9" fmla="*/ 18 h 293"/>
                </a:gdLst>
                <a:ahLst/>
                <a:cxnLst>
                  <a:cxn ang="0">
                    <a:pos x="T0" y="T1"/>
                  </a:cxn>
                  <a:cxn ang="0">
                    <a:pos x="T2" y="T3"/>
                  </a:cxn>
                  <a:cxn ang="0">
                    <a:pos x="T4" y="T5"/>
                  </a:cxn>
                  <a:cxn ang="0">
                    <a:pos x="T6" y="T7"/>
                  </a:cxn>
                  <a:cxn ang="0">
                    <a:pos x="T8" y="T9"/>
                  </a:cxn>
                </a:cxnLst>
                <a:rect l="0" t="0" r="r" b="b"/>
                <a:pathLst>
                  <a:path w="144" h="293">
                    <a:moveTo>
                      <a:pt x="0" y="282"/>
                    </a:moveTo>
                    <a:cubicBezTo>
                      <a:pt x="11" y="287"/>
                      <a:pt x="23" y="293"/>
                      <a:pt x="33" y="282"/>
                    </a:cubicBezTo>
                    <a:cubicBezTo>
                      <a:pt x="43" y="271"/>
                      <a:pt x="45" y="257"/>
                      <a:pt x="57" y="216"/>
                    </a:cubicBezTo>
                    <a:cubicBezTo>
                      <a:pt x="69" y="175"/>
                      <a:pt x="91" y="66"/>
                      <a:pt x="105" y="33"/>
                    </a:cubicBezTo>
                    <a:cubicBezTo>
                      <a:pt x="119" y="0"/>
                      <a:pt x="138" y="19"/>
                      <a:pt x="144" y="18"/>
                    </a:cubicBezTo>
                  </a:path>
                </a:pathLst>
              </a:custGeom>
              <a:noFill/>
              <a:ln w="28575" cap="flat" cmpd="sng">
                <a:solidFill>
                  <a:schemeClr val="bg2"/>
                </a:solidFill>
                <a:prstDash val="solid"/>
                <a:round/>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fr-FR" sz="2560" b="0" dirty="0">
                  <a:ln w="0"/>
                  <a:solidFill>
                    <a:schemeClr val="tx1"/>
                  </a:solidFill>
                  <a:effectLst>
                    <a:outerShdw blurRad="38100" dist="19050" dir="2700000" algn="tl" rotWithShape="0">
                      <a:schemeClr val="dk1">
                        <a:alpha val="40000"/>
                      </a:schemeClr>
                    </a:outerShdw>
                  </a:effectLst>
                </a:endParaRPr>
              </a:p>
            </p:txBody>
          </p:sp>
          <p:sp>
            <p:nvSpPr>
              <p:cNvPr id="233490" name="Text Box 18"/>
              <p:cNvSpPr txBox="1">
                <a:spLocks noChangeArrowheads="1"/>
              </p:cNvSpPr>
              <p:nvPr/>
            </p:nvSpPr>
            <p:spPr bwMode="auto">
              <a:xfrm>
                <a:off x="2504" y="1836"/>
                <a:ext cx="237" cy="19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a:defRPr sz="2400">
                    <a:solidFill>
                      <a:schemeClr val="tx1"/>
                    </a:solidFill>
                    <a:latin typeface="Times" charset="0"/>
                  </a:defRPr>
                </a:lvl1pPr>
                <a:lvl2pPr marL="571500">
                  <a:defRPr sz="2400">
                    <a:solidFill>
                      <a:schemeClr val="tx1"/>
                    </a:solidFill>
                    <a:latin typeface="Times" charset="0"/>
                  </a:defRPr>
                </a:lvl2pPr>
                <a:lvl3pPr marL="1143000">
                  <a:defRPr sz="2400">
                    <a:solidFill>
                      <a:schemeClr val="tx1"/>
                    </a:solidFill>
                    <a:latin typeface="Times" charset="0"/>
                  </a:defRPr>
                </a:lvl3pPr>
                <a:lvl4pPr marL="1714500">
                  <a:defRPr sz="2400">
                    <a:solidFill>
                      <a:schemeClr val="tx1"/>
                    </a:solidFill>
                    <a:latin typeface="Times" charset="0"/>
                  </a:defRPr>
                </a:lvl4pPr>
                <a:lvl5pPr marL="2286000">
                  <a:defRPr sz="2400">
                    <a:solidFill>
                      <a:schemeClr val="tx1"/>
                    </a:solidFill>
                    <a:latin typeface="Times" charset="0"/>
                  </a:defRPr>
                </a:lvl5pPr>
                <a:lvl6pPr marL="2743200" eaLnBrk="0" fontAlgn="base" hangingPunct="0">
                  <a:spcBef>
                    <a:spcPct val="0"/>
                  </a:spcBef>
                  <a:spcAft>
                    <a:spcPct val="0"/>
                  </a:spcAft>
                  <a:defRPr sz="2400">
                    <a:solidFill>
                      <a:schemeClr val="tx1"/>
                    </a:solidFill>
                    <a:latin typeface="Times" charset="0"/>
                  </a:defRPr>
                </a:lvl6pPr>
                <a:lvl7pPr marL="3200400" eaLnBrk="0" fontAlgn="base" hangingPunct="0">
                  <a:spcBef>
                    <a:spcPct val="0"/>
                  </a:spcBef>
                  <a:spcAft>
                    <a:spcPct val="0"/>
                  </a:spcAft>
                  <a:defRPr sz="2400">
                    <a:solidFill>
                      <a:schemeClr val="tx1"/>
                    </a:solidFill>
                    <a:latin typeface="Times" charset="0"/>
                  </a:defRPr>
                </a:lvl7pPr>
                <a:lvl8pPr marL="3657600" eaLnBrk="0" fontAlgn="base" hangingPunct="0">
                  <a:spcBef>
                    <a:spcPct val="0"/>
                  </a:spcBef>
                  <a:spcAft>
                    <a:spcPct val="0"/>
                  </a:spcAft>
                  <a:defRPr sz="2400">
                    <a:solidFill>
                      <a:schemeClr val="tx1"/>
                    </a:solidFill>
                    <a:latin typeface="Times" charset="0"/>
                  </a:defRPr>
                </a:lvl8pPr>
                <a:lvl9pPr marL="4114800" eaLnBrk="0" fontAlgn="base" hangingPunct="0">
                  <a:spcBef>
                    <a:spcPct val="0"/>
                  </a:spcBef>
                  <a:spcAft>
                    <a:spcPct val="0"/>
                  </a:spcAft>
                  <a:defRPr sz="2400">
                    <a:solidFill>
                      <a:schemeClr val="tx1"/>
                    </a:solidFill>
                    <a:latin typeface="Times" charset="0"/>
                  </a:defRPr>
                </a:lvl9pPr>
              </a:lstStyle>
              <a:p>
                <a:pPr algn="ctr">
                  <a:spcBef>
                    <a:spcPct val="50000"/>
                  </a:spcBef>
                </a:pPr>
                <a:r>
                  <a:rPr lang="en-US" altLang="x-none" sz="1493" b="0" dirty="0">
                    <a:solidFill>
                      <a:srgbClr val="000000"/>
                    </a:solidFill>
                    <a:latin typeface="Arial" charset="0"/>
                  </a:rPr>
                  <a:t>t</a:t>
                </a:r>
              </a:p>
            </p:txBody>
          </p:sp>
          <p:sp>
            <p:nvSpPr>
              <p:cNvPr id="233491" name="Text Box 19"/>
              <p:cNvSpPr txBox="1">
                <a:spLocks noChangeArrowheads="1"/>
              </p:cNvSpPr>
              <p:nvPr/>
            </p:nvSpPr>
            <p:spPr bwMode="auto">
              <a:xfrm>
                <a:off x="2511" y="1956"/>
                <a:ext cx="924" cy="229"/>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a:defRPr sz="2400">
                    <a:solidFill>
                      <a:schemeClr val="tx1"/>
                    </a:solidFill>
                    <a:latin typeface="Times" charset="0"/>
                  </a:defRPr>
                </a:lvl1pPr>
                <a:lvl2pPr marL="571500">
                  <a:defRPr sz="2400">
                    <a:solidFill>
                      <a:schemeClr val="tx1"/>
                    </a:solidFill>
                    <a:latin typeface="Times" charset="0"/>
                  </a:defRPr>
                </a:lvl2pPr>
                <a:lvl3pPr marL="1143000">
                  <a:defRPr sz="2400">
                    <a:solidFill>
                      <a:schemeClr val="tx1"/>
                    </a:solidFill>
                    <a:latin typeface="Times" charset="0"/>
                  </a:defRPr>
                </a:lvl3pPr>
                <a:lvl4pPr marL="1714500">
                  <a:defRPr sz="2400">
                    <a:solidFill>
                      <a:schemeClr val="tx1"/>
                    </a:solidFill>
                    <a:latin typeface="Times" charset="0"/>
                  </a:defRPr>
                </a:lvl4pPr>
                <a:lvl5pPr marL="2286000">
                  <a:defRPr sz="2400">
                    <a:solidFill>
                      <a:schemeClr val="tx1"/>
                    </a:solidFill>
                    <a:latin typeface="Times" charset="0"/>
                  </a:defRPr>
                </a:lvl5pPr>
                <a:lvl6pPr marL="2743200" eaLnBrk="0" fontAlgn="base" hangingPunct="0">
                  <a:spcBef>
                    <a:spcPct val="0"/>
                  </a:spcBef>
                  <a:spcAft>
                    <a:spcPct val="0"/>
                  </a:spcAft>
                  <a:defRPr sz="2400">
                    <a:solidFill>
                      <a:schemeClr val="tx1"/>
                    </a:solidFill>
                    <a:latin typeface="Times" charset="0"/>
                  </a:defRPr>
                </a:lvl6pPr>
                <a:lvl7pPr marL="3200400" eaLnBrk="0" fontAlgn="base" hangingPunct="0">
                  <a:spcBef>
                    <a:spcPct val="0"/>
                  </a:spcBef>
                  <a:spcAft>
                    <a:spcPct val="0"/>
                  </a:spcAft>
                  <a:defRPr sz="2400">
                    <a:solidFill>
                      <a:schemeClr val="tx1"/>
                    </a:solidFill>
                    <a:latin typeface="Times" charset="0"/>
                  </a:defRPr>
                </a:lvl7pPr>
                <a:lvl8pPr marL="3657600" eaLnBrk="0" fontAlgn="base" hangingPunct="0">
                  <a:spcBef>
                    <a:spcPct val="0"/>
                  </a:spcBef>
                  <a:spcAft>
                    <a:spcPct val="0"/>
                  </a:spcAft>
                  <a:defRPr sz="2400">
                    <a:solidFill>
                      <a:schemeClr val="tx1"/>
                    </a:solidFill>
                    <a:latin typeface="Times" charset="0"/>
                  </a:defRPr>
                </a:lvl8pPr>
                <a:lvl9pPr marL="4114800" eaLnBrk="0" fontAlgn="base" hangingPunct="0">
                  <a:spcBef>
                    <a:spcPct val="0"/>
                  </a:spcBef>
                  <a:spcAft>
                    <a:spcPct val="0"/>
                  </a:spcAft>
                  <a:defRPr sz="2400">
                    <a:solidFill>
                      <a:schemeClr val="tx1"/>
                    </a:solidFill>
                    <a:latin typeface="Times" charset="0"/>
                  </a:defRPr>
                </a:lvl9pPr>
              </a:lstStyle>
              <a:p>
                <a:pPr algn="ctr">
                  <a:spcBef>
                    <a:spcPct val="50000"/>
                  </a:spcBef>
                </a:pPr>
                <a:r>
                  <a:rPr lang="en-US" altLang="x-none" sz="1920" b="0" dirty="0">
                    <a:solidFill>
                      <a:srgbClr val="000000"/>
                    </a:solidFill>
                    <a:latin typeface="Arial" charset="0"/>
                  </a:rPr>
                  <a:t>AIF(</a:t>
                </a:r>
                <a:r>
                  <a:rPr lang="el-GR" altLang="x-none" sz="1920" b="0" dirty="0">
                    <a:solidFill>
                      <a:srgbClr val="000000"/>
                    </a:solidFill>
                    <a:latin typeface="Symbol" charset="2"/>
                    <a:ea typeface="Arial" charset="0"/>
                    <a:cs typeface="Arial" charset="0"/>
                  </a:rPr>
                  <a:t>q</a:t>
                </a:r>
                <a:r>
                  <a:rPr lang="en-US" altLang="x-none" sz="1920" b="0" dirty="0">
                    <a:solidFill>
                      <a:srgbClr val="000000"/>
                    </a:solidFill>
                    <a:latin typeface="Arial" charset="0"/>
                  </a:rPr>
                  <a:t>)d</a:t>
                </a:r>
                <a:r>
                  <a:rPr lang="el-GR" altLang="x-none" sz="1920" b="0" dirty="0">
                    <a:solidFill>
                      <a:srgbClr val="000000"/>
                    </a:solidFill>
                    <a:latin typeface="Symbol" charset="2"/>
                    <a:ea typeface="Arial" charset="0"/>
                    <a:cs typeface="Arial" charset="0"/>
                  </a:rPr>
                  <a:t>q</a:t>
                </a:r>
                <a:endParaRPr lang="en-US" altLang="x-none" sz="1920" b="0" dirty="0">
                  <a:solidFill>
                    <a:srgbClr val="000000"/>
                  </a:solidFill>
                  <a:latin typeface="Symbol" charset="2"/>
                  <a:ea typeface="Arial" charset="0"/>
                  <a:cs typeface="Arial" charset="0"/>
                </a:endParaRPr>
              </a:p>
            </p:txBody>
          </p:sp>
          <p:sp>
            <p:nvSpPr>
              <p:cNvPr id="233494" name="Rectangle 22"/>
              <p:cNvSpPr>
                <a:spLocks noChangeArrowheads="1"/>
              </p:cNvSpPr>
              <p:nvPr/>
            </p:nvSpPr>
            <p:spPr bwMode="auto">
              <a:xfrm>
                <a:off x="913" y="2597"/>
                <a:ext cx="2700" cy="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sz="1920" b="0" dirty="0"/>
                  <a:t>Glucose metabolic rate</a:t>
                </a:r>
                <a:endParaRPr lang="fr-FR" altLang="x-none" sz="1920" b="0" dirty="0"/>
              </a:p>
            </p:txBody>
          </p:sp>
          <p:sp>
            <p:nvSpPr>
              <p:cNvPr id="233495" name="Line 23"/>
              <p:cNvSpPr>
                <a:spLocks noChangeShapeType="1"/>
              </p:cNvSpPr>
              <p:nvPr/>
            </p:nvSpPr>
            <p:spPr bwMode="auto">
              <a:xfrm flipV="1">
                <a:off x="2257" y="2182"/>
                <a:ext cx="0" cy="416"/>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endParaRPr lang="fr-FR" sz="2560" dirty="0">
                  <a:solidFill>
                    <a:srgbClr val="000000"/>
                  </a:solidFill>
                </a:endParaRPr>
              </a:p>
            </p:txBody>
          </p:sp>
          <p:sp>
            <p:nvSpPr>
              <p:cNvPr id="233496" name="Rectangle 24"/>
              <p:cNvSpPr>
                <a:spLocks noChangeArrowheads="1"/>
              </p:cNvSpPr>
              <p:nvPr/>
            </p:nvSpPr>
            <p:spPr bwMode="auto">
              <a:xfrm>
                <a:off x="2529" y="2381"/>
                <a:ext cx="2700" cy="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sz="1920" b="0" dirty="0"/>
                  <a:t>FDG made available to tumor</a:t>
                </a:r>
                <a:endParaRPr lang="fr-FR" altLang="x-none" sz="1920" b="0" dirty="0"/>
              </a:p>
            </p:txBody>
          </p:sp>
          <p:sp>
            <p:nvSpPr>
              <p:cNvPr id="233497" name="Line 25"/>
              <p:cNvSpPr>
                <a:spLocks noChangeShapeType="1"/>
              </p:cNvSpPr>
              <p:nvPr/>
            </p:nvSpPr>
            <p:spPr bwMode="auto">
              <a:xfrm flipV="1">
                <a:off x="2952" y="2185"/>
                <a:ext cx="0" cy="228"/>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sz="2560" dirty="0"/>
              </a:p>
            </p:txBody>
          </p:sp>
          <p:sp>
            <p:nvSpPr>
              <p:cNvPr id="233516" name="Text Box 44"/>
              <p:cNvSpPr txBox="1">
                <a:spLocks noChangeArrowheads="1"/>
              </p:cNvSpPr>
              <p:nvPr/>
            </p:nvSpPr>
            <p:spPr bwMode="auto">
              <a:xfrm>
                <a:off x="2018" y="1946"/>
                <a:ext cx="478"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519" tIns="47413" rIns="96519" bIns="47413">
                <a:spAutoFit/>
              </a:bodyPr>
              <a:lstStyle>
                <a:lvl1pPr>
                  <a:defRPr sz="2400">
                    <a:solidFill>
                      <a:schemeClr val="tx1"/>
                    </a:solidFill>
                    <a:latin typeface="Times" charset="0"/>
                  </a:defRPr>
                </a:lvl1pPr>
                <a:lvl2pPr marL="571500">
                  <a:defRPr sz="2400">
                    <a:solidFill>
                      <a:schemeClr val="tx1"/>
                    </a:solidFill>
                    <a:latin typeface="Times" charset="0"/>
                  </a:defRPr>
                </a:lvl2pPr>
                <a:lvl3pPr marL="1143000">
                  <a:defRPr sz="2400">
                    <a:solidFill>
                      <a:schemeClr val="tx1"/>
                    </a:solidFill>
                    <a:latin typeface="Times" charset="0"/>
                  </a:defRPr>
                </a:lvl3pPr>
                <a:lvl4pPr marL="1714500">
                  <a:defRPr sz="2400">
                    <a:solidFill>
                      <a:schemeClr val="tx1"/>
                    </a:solidFill>
                    <a:latin typeface="Times" charset="0"/>
                  </a:defRPr>
                </a:lvl4pPr>
                <a:lvl5pPr marL="2286000">
                  <a:defRPr sz="2400">
                    <a:solidFill>
                      <a:schemeClr val="tx1"/>
                    </a:solidFill>
                    <a:latin typeface="Times" charset="0"/>
                  </a:defRPr>
                </a:lvl5pPr>
                <a:lvl6pPr marL="2743200" eaLnBrk="0" fontAlgn="base" hangingPunct="0">
                  <a:spcBef>
                    <a:spcPct val="0"/>
                  </a:spcBef>
                  <a:spcAft>
                    <a:spcPct val="0"/>
                  </a:spcAft>
                  <a:defRPr sz="2400">
                    <a:solidFill>
                      <a:schemeClr val="tx1"/>
                    </a:solidFill>
                    <a:latin typeface="Times" charset="0"/>
                  </a:defRPr>
                </a:lvl6pPr>
                <a:lvl7pPr marL="3200400" eaLnBrk="0" fontAlgn="base" hangingPunct="0">
                  <a:spcBef>
                    <a:spcPct val="0"/>
                  </a:spcBef>
                  <a:spcAft>
                    <a:spcPct val="0"/>
                  </a:spcAft>
                  <a:defRPr sz="2400">
                    <a:solidFill>
                      <a:schemeClr val="tx1"/>
                    </a:solidFill>
                    <a:latin typeface="Times" charset="0"/>
                  </a:defRPr>
                </a:lvl7pPr>
                <a:lvl8pPr marL="3657600" eaLnBrk="0" fontAlgn="base" hangingPunct="0">
                  <a:spcBef>
                    <a:spcPct val="0"/>
                  </a:spcBef>
                  <a:spcAft>
                    <a:spcPct val="0"/>
                  </a:spcAft>
                  <a:defRPr sz="2400">
                    <a:solidFill>
                      <a:schemeClr val="tx1"/>
                    </a:solidFill>
                    <a:latin typeface="Times" charset="0"/>
                  </a:defRPr>
                </a:lvl8pPr>
                <a:lvl9pPr marL="4114800" eaLnBrk="0" fontAlgn="base" hangingPunct="0">
                  <a:spcBef>
                    <a:spcPct val="0"/>
                  </a:spcBef>
                  <a:spcAft>
                    <a:spcPct val="0"/>
                  </a:spcAft>
                  <a:defRPr sz="2400">
                    <a:solidFill>
                      <a:schemeClr val="tx1"/>
                    </a:solidFill>
                    <a:latin typeface="Times" charset="0"/>
                  </a:defRPr>
                </a:lvl9pPr>
              </a:lstStyle>
              <a:p>
                <a:pPr algn="ctr">
                  <a:spcBef>
                    <a:spcPct val="50000"/>
                  </a:spcBef>
                </a:pPr>
                <a:r>
                  <a:rPr lang="en-US" altLang="x-none" sz="1920" b="0" dirty="0">
                    <a:solidFill>
                      <a:srgbClr val="000000"/>
                    </a:solidFill>
                    <a:latin typeface="Arial" charset="0"/>
                  </a:rPr>
                  <a:t>= K</a:t>
                </a:r>
                <a:r>
                  <a:rPr lang="en-US" altLang="x-none" sz="1920" b="0" baseline="-25000" dirty="0">
                    <a:solidFill>
                      <a:srgbClr val="000000"/>
                    </a:solidFill>
                    <a:latin typeface="Arial" charset="0"/>
                  </a:rPr>
                  <a:t>i</a:t>
                </a:r>
              </a:p>
            </p:txBody>
          </p:sp>
        </p:grpSp>
      </p:grpSp>
      <p:pic>
        <p:nvPicPr>
          <p:cNvPr id="2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702" y="6162888"/>
            <a:ext cx="4152303" cy="1472092"/>
          </a:xfrm>
          <a:prstGeom prst="rect">
            <a:avLst/>
          </a:prstGeom>
          <a:noFill/>
          <a:extLst>
            <a:ext uri="{909E8E84-426E-40DD-AFC4-6F175D3DCCD1}">
              <a14:hiddenFill xmlns:a14="http://schemas.microsoft.com/office/drawing/2010/main">
                <a:solidFill>
                  <a:srgbClr val="FFFFFF"/>
                </a:solidFill>
              </a14:hiddenFill>
            </a:ext>
          </a:extLst>
        </p:spPr>
      </p:pic>
      <p:sp>
        <p:nvSpPr>
          <p:cNvPr id="30" name="Flèche droite 29"/>
          <p:cNvSpPr/>
          <p:nvPr/>
        </p:nvSpPr>
        <p:spPr>
          <a:xfrm>
            <a:off x="4558705" y="6793653"/>
            <a:ext cx="1043635" cy="516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560" dirty="0"/>
          </a:p>
        </p:txBody>
      </p:sp>
      <p:sp>
        <p:nvSpPr>
          <p:cNvPr id="36" name="ZoneTexte 35"/>
          <p:cNvSpPr txBox="1"/>
          <p:nvPr/>
        </p:nvSpPr>
        <p:spPr>
          <a:xfrm>
            <a:off x="5371505" y="8328150"/>
            <a:ext cx="7426545" cy="523220"/>
          </a:xfrm>
          <a:prstGeom prst="rect">
            <a:avLst/>
          </a:prstGeom>
          <a:noFill/>
        </p:spPr>
        <p:txBody>
          <a:bodyPr wrap="square" rtlCol="0">
            <a:spAutoFit/>
          </a:bodyPr>
          <a:lstStyle/>
          <a:p>
            <a:r>
              <a:rPr lang="fr-FR" sz="2800" dirty="0">
                <a:latin typeface="Times New Roman" pitchFamily="18" charset="0"/>
                <a:cs typeface="Times New Roman" pitchFamily="18" charset="0"/>
              </a:rPr>
              <a:t>T80 = </a:t>
            </a:r>
            <a:r>
              <a:rPr lang="fr-FR" sz="2800" dirty="0" smtClean="0">
                <a:latin typeface="Times New Roman" pitchFamily="18" charset="0"/>
                <a:cs typeface="Times New Roman" pitchFamily="18" charset="0"/>
              </a:rPr>
              <a:t>Time for </a:t>
            </a:r>
            <a:r>
              <a:rPr lang="fr-FR" sz="2800" dirty="0">
                <a:latin typeface="Times New Roman" pitchFamily="18" charset="0"/>
                <a:cs typeface="Times New Roman" pitchFamily="18" charset="0"/>
              </a:rPr>
              <a:t>80% </a:t>
            </a:r>
            <a:r>
              <a:rPr lang="fr-FR" sz="2800" dirty="0" smtClean="0">
                <a:latin typeface="Times New Roman" pitchFamily="18" charset="0"/>
                <a:cs typeface="Times New Roman" pitchFamily="18" charset="0"/>
              </a:rPr>
              <a:t>of the </a:t>
            </a:r>
            <a:r>
              <a:rPr lang="fr-FR" sz="2800" dirty="0">
                <a:latin typeface="Times New Roman" pitchFamily="18" charset="0"/>
                <a:cs typeface="Times New Roman" pitchFamily="18" charset="0"/>
              </a:rPr>
              <a:t>FDG </a:t>
            </a:r>
            <a:r>
              <a:rPr lang="fr-FR" sz="2800" dirty="0" err="1" smtClean="0">
                <a:latin typeface="Times New Roman" pitchFamily="18" charset="0"/>
                <a:cs typeface="Times New Roman" pitchFamily="18" charset="0"/>
              </a:rPr>
              <a:t>is</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metabolized</a:t>
            </a:r>
            <a:endParaRPr lang="fr-FR" sz="2800" dirty="0">
              <a:latin typeface="Times New Roman" pitchFamily="18" charset="0"/>
              <a:cs typeface="Times New Roman" pitchFamily="18" charset="0"/>
            </a:endParaRPr>
          </a:p>
        </p:txBody>
      </p:sp>
      <p:sp>
        <p:nvSpPr>
          <p:cNvPr id="37" name="ZoneTexte 36"/>
          <p:cNvSpPr txBox="1"/>
          <p:nvPr/>
        </p:nvSpPr>
        <p:spPr>
          <a:xfrm>
            <a:off x="5825563" y="6793653"/>
            <a:ext cx="3395481" cy="523220"/>
          </a:xfrm>
          <a:prstGeom prst="rect">
            <a:avLst/>
          </a:prstGeom>
          <a:noFill/>
        </p:spPr>
        <p:txBody>
          <a:bodyPr wrap="none" rtlCol="0">
            <a:spAutoFit/>
          </a:bodyPr>
          <a:lstStyle/>
          <a:p>
            <a:r>
              <a:rPr lang="fr-FR" sz="2800" dirty="0" smtClean="0">
                <a:latin typeface="Times New Roman" pitchFamily="18" charset="0"/>
                <a:cs typeface="Times New Roman" pitchFamily="18" charset="0"/>
              </a:rPr>
              <a:t>Not </a:t>
            </a:r>
            <a:r>
              <a:rPr lang="fr-FR" sz="2800" dirty="0" err="1" smtClean="0">
                <a:latin typeface="Times New Roman" pitchFamily="18" charset="0"/>
                <a:cs typeface="Times New Roman" pitchFamily="18" charset="0"/>
              </a:rPr>
              <a:t>very</a:t>
            </a:r>
            <a:r>
              <a:rPr lang="fr-FR" sz="2800" dirty="0" smtClean="0">
                <a:latin typeface="Times New Roman" pitchFamily="18" charset="0"/>
                <a:cs typeface="Times New Roman" pitchFamily="18" charset="0"/>
              </a:rPr>
              <a:t> informative</a:t>
            </a:r>
            <a:endParaRPr lang="fr-FR" sz="2800" dirty="0">
              <a:latin typeface="Times New Roman" pitchFamily="18" charset="0"/>
              <a:cs typeface="Times New Roman" pitchFamily="18" charset="0"/>
            </a:endParaRPr>
          </a:p>
        </p:txBody>
      </p:sp>
      <p:sp>
        <p:nvSpPr>
          <p:cNvPr id="38" name="Flèche droite 37"/>
          <p:cNvSpPr/>
          <p:nvPr/>
        </p:nvSpPr>
        <p:spPr>
          <a:xfrm>
            <a:off x="2600568" y="7885696"/>
            <a:ext cx="2338095" cy="14302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60" smtClean="0">
                <a:solidFill>
                  <a:schemeClr val="tx1"/>
                </a:solidFill>
                <a:latin typeface="Times New Roman" pitchFamily="18" charset="0"/>
                <a:cs typeface="Times New Roman" pitchFamily="18" charset="0"/>
              </a:rPr>
              <a:t>More informative</a:t>
            </a:r>
            <a:endParaRPr lang="fr-FR" sz="256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046776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checkerboard(across)">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checkerboard(across)">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checkerboard(across)">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6" grpId="0"/>
      <p:bldP spid="37" grpId="0"/>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p:cNvSpPr>
            <a:spLocks noGrp="1"/>
          </p:cNvSpPr>
          <p:nvPr>
            <p:ph type="title"/>
          </p:nvPr>
        </p:nvSpPr>
        <p:spPr>
          <a:xfrm>
            <a:off x="1115343" y="250615"/>
            <a:ext cx="11437902" cy="1223716"/>
          </a:xfrm>
        </p:spPr>
        <p:txBody>
          <a:bodyPr/>
          <a:lstStyle/>
          <a:p>
            <a:r>
              <a:rPr lang="fr-FR" sz="4551" b="1">
                <a:latin typeface="Times New Roman" pitchFamily="18" charset="0"/>
                <a:cs typeface="Times New Roman" pitchFamily="18" charset="0"/>
              </a:rPr>
              <a:t>Le       </a:t>
            </a:r>
            <a:r>
              <a:rPr lang="fr-FR" sz="4551" b="1">
                <a:solidFill>
                  <a:schemeClr val="tx1"/>
                </a:solidFill>
                <a:latin typeface="Times New Roman" pitchFamily="18" charset="0"/>
                <a:cs typeface="Times New Roman" pitchFamily="18" charset="0"/>
              </a:rPr>
              <a:t>T80% a discriminant parameter</a:t>
            </a:r>
          </a:p>
        </p:txBody>
      </p:sp>
      <p:sp>
        <p:nvSpPr>
          <p:cNvPr id="3" name="Rectangle 2"/>
          <p:cNvSpPr/>
          <p:nvPr/>
        </p:nvSpPr>
        <p:spPr>
          <a:xfrm>
            <a:off x="368018" y="2036822"/>
            <a:ext cx="12264249" cy="1142749"/>
          </a:xfrm>
          <a:prstGeom prst="rect">
            <a:avLst/>
          </a:prstGeom>
        </p:spPr>
        <p:txBody>
          <a:bodyPr>
            <a:spAutoFit/>
          </a:bodyPr>
          <a:lstStyle/>
          <a:p>
            <a:pPr marL="406394" indent="-406394">
              <a:buClr>
                <a:schemeClr val="accent1">
                  <a:lumMod val="60000"/>
                  <a:lumOff val="40000"/>
                </a:schemeClr>
              </a:buClr>
              <a:buSzPct val="110000"/>
              <a:defRPr/>
            </a:pPr>
            <a:r>
              <a:rPr lang="fr-FR" sz="3413" dirty="0">
                <a:latin typeface="Times New Roman"/>
                <a:cs typeface="Times New Roman"/>
              </a:rPr>
              <a:t> </a:t>
            </a:r>
            <a:r>
              <a:rPr lang="fr-FR" sz="3413" dirty="0">
                <a:solidFill>
                  <a:srgbClr val="FF0000"/>
                </a:solidFill>
                <a:latin typeface="Times New Roman"/>
                <a:cs typeface="Times New Roman"/>
              </a:rPr>
              <a:t>T80% : </a:t>
            </a:r>
            <a:r>
              <a:rPr lang="en-US" sz="3413" dirty="0">
                <a:solidFill>
                  <a:srgbClr val="FF0000"/>
                </a:solidFill>
                <a:latin typeface="Times New Roman"/>
                <a:cs typeface="Times New Roman"/>
              </a:rPr>
              <a:t> times required to reach 80 % of the amount of </a:t>
            </a:r>
            <a:r>
              <a:rPr lang="en-US" sz="3413" dirty="0" err="1">
                <a:solidFill>
                  <a:srgbClr val="FF0000"/>
                </a:solidFill>
                <a:latin typeface="Times New Roman"/>
                <a:cs typeface="Times New Roman"/>
              </a:rPr>
              <a:t>metabolised</a:t>
            </a:r>
            <a:r>
              <a:rPr lang="en-US" sz="3413" dirty="0">
                <a:solidFill>
                  <a:srgbClr val="FF0000"/>
                </a:solidFill>
                <a:latin typeface="Times New Roman"/>
                <a:cs typeface="Times New Roman"/>
              </a:rPr>
              <a:t> 18F-FDG</a:t>
            </a:r>
            <a:endParaRPr lang="fr-FR" sz="3413" dirty="0">
              <a:solidFill>
                <a:srgbClr val="FF0000"/>
              </a:solidFill>
              <a:latin typeface="Times New Roman"/>
              <a:cs typeface="Times New Roman"/>
            </a:endParaRPr>
          </a:p>
        </p:txBody>
      </p:sp>
      <p:pic>
        <p:nvPicPr>
          <p:cNvPr id="37892" name="Picture 2"/>
          <p:cNvPicPr>
            <a:picLocks noChangeAspect="1" noChangeArrowheads="1"/>
          </p:cNvPicPr>
          <p:nvPr/>
        </p:nvPicPr>
        <p:blipFill>
          <a:blip r:embed="rId2"/>
          <a:srcRect/>
          <a:stretch>
            <a:fillRect/>
          </a:stretch>
        </p:blipFill>
        <p:spPr bwMode="auto">
          <a:xfrm>
            <a:off x="2655147" y="5307584"/>
            <a:ext cx="7640320" cy="2844800"/>
          </a:xfrm>
          <a:prstGeom prst="rect">
            <a:avLst/>
          </a:prstGeom>
          <a:noFill/>
          <a:ln w="9525">
            <a:noFill/>
            <a:miter lim="800000"/>
            <a:headEnd/>
            <a:tailEnd/>
          </a:ln>
        </p:spPr>
      </p:pic>
      <p:sp>
        <p:nvSpPr>
          <p:cNvPr id="37893" name="ZoneTexte 7"/>
          <p:cNvSpPr txBox="1">
            <a:spLocks noChangeArrowheads="1"/>
          </p:cNvSpPr>
          <p:nvPr/>
        </p:nvSpPr>
        <p:spPr bwMode="auto">
          <a:xfrm>
            <a:off x="626199" y="8535201"/>
            <a:ext cx="12314589" cy="617541"/>
          </a:xfrm>
          <a:prstGeom prst="rect">
            <a:avLst/>
          </a:prstGeom>
          <a:noFill/>
          <a:ln w="9525">
            <a:noFill/>
            <a:miter lim="800000"/>
            <a:headEnd/>
            <a:tailEnd/>
          </a:ln>
        </p:spPr>
        <p:txBody>
          <a:bodyPr wrap="none">
            <a:spAutoFit/>
          </a:bodyPr>
          <a:lstStyle/>
          <a:p>
            <a:pPr algn="ctr"/>
            <a:r>
              <a:rPr lang="fr-FR" sz="3413" dirty="0">
                <a:solidFill>
                  <a:srgbClr val="FF0000"/>
                </a:solidFill>
              </a:rPr>
              <a:t>T80% </a:t>
            </a:r>
            <a:r>
              <a:rPr lang="fr-FR" sz="3413" dirty="0" err="1">
                <a:solidFill>
                  <a:srgbClr val="FF0000"/>
                </a:solidFill>
              </a:rPr>
              <a:t>is</a:t>
            </a:r>
            <a:r>
              <a:rPr lang="fr-FR" sz="3413" dirty="0">
                <a:solidFill>
                  <a:srgbClr val="FF0000"/>
                </a:solidFill>
              </a:rPr>
              <a:t> </a:t>
            </a:r>
            <a:r>
              <a:rPr lang="fr-FR" sz="3413" dirty="0" err="1">
                <a:solidFill>
                  <a:srgbClr val="FF0000"/>
                </a:solidFill>
              </a:rPr>
              <a:t>obtained</a:t>
            </a:r>
            <a:r>
              <a:rPr lang="fr-FR" sz="3413" dirty="0">
                <a:solidFill>
                  <a:srgbClr val="FF0000"/>
                </a:solidFill>
              </a:rPr>
              <a:t> by </a:t>
            </a:r>
            <a:r>
              <a:rPr lang="fr-FR" sz="3413" dirty="0" err="1">
                <a:solidFill>
                  <a:srgbClr val="FF0000"/>
                </a:solidFill>
              </a:rPr>
              <a:t>solving</a:t>
            </a:r>
            <a:r>
              <a:rPr lang="fr-FR" sz="3413" dirty="0">
                <a:solidFill>
                  <a:srgbClr val="FF0000"/>
                </a:solidFill>
              </a:rPr>
              <a:t> the </a:t>
            </a:r>
            <a:r>
              <a:rPr lang="fr-FR" sz="3413" dirty="0" err="1">
                <a:solidFill>
                  <a:srgbClr val="FF0000"/>
                </a:solidFill>
              </a:rPr>
              <a:t>equation</a:t>
            </a:r>
            <a:r>
              <a:rPr lang="fr-FR" sz="3413" dirty="0">
                <a:solidFill>
                  <a:srgbClr val="FF0000"/>
                </a:solidFill>
              </a:rPr>
              <a:t>:          </a:t>
            </a:r>
            <a:r>
              <a:rPr lang="fr-FR" sz="3413" dirty="0">
                <a:solidFill>
                  <a:srgbClr val="FF0000"/>
                </a:solidFill>
              </a:rPr>
              <a:t>PM(t</a:t>
            </a:r>
            <a:r>
              <a:rPr lang="fr-FR" sz="3413" dirty="0">
                <a:solidFill>
                  <a:srgbClr val="FF0000"/>
                </a:solidFill>
              </a:rPr>
              <a:t>) = 0.8</a:t>
            </a:r>
          </a:p>
        </p:txBody>
      </p:sp>
      <p:pic>
        <p:nvPicPr>
          <p:cNvPr id="142339" name="Picture 3"/>
          <p:cNvPicPr>
            <a:picLocks noChangeAspect="1" noChangeArrowheads="1"/>
          </p:cNvPicPr>
          <p:nvPr/>
        </p:nvPicPr>
        <p:blipFill>
          <a:blip r:embed="rId3"/>
          <a:srcRect/>
          <a:stretch>
            <a:fillRect/>
          </a:stretch>
        </p:blipFill>
        <p:spPr bwMode="auto">
          <a:xfrm>
            <a:off x="1132994" y="3812771"/>
            <a:ext cx="10137833" cy="1520100"/>
          </a:xfrm>
          <a:prstGeom prst="rect">
            <a:avLst/>
          </a:prstGeom>
          <a:noFill/>
          <a:ln w="9525">
            <a:noFill/>
            <a:miter lim="800000"/>
            <a:headEnd/>
            <a:tailEnd/>
          </a:ln>
          <a:effectLst/>
        </p:spPr>
      </p:pic>
    </p:spTree>
    <p:extLst>
      <p:ext uri="{BB962C8B-B14F-4D97-AF65-F5344CB8AC3E}">
        <p14:creationId xmlns:p14="http://schemas.microsoft.com/office/powerpoint/2010/main" val="111884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6987" y="1348354"/>
            <a:ext cx="11020251" cy="1296622"/>
          </a:xfrm>
        </p:spPr>
        <p:txBody>
          <a:bodyPr lIns="864000" tIns="50800" rIns="50800" bIns="50800" anchor="ctr">
            <a:normAutofit fontScale="90000"/>
          </a:bodyPr>
          <a:lstStyle/>
          <a:p>
            <a:pPr algn="ctr"/>
            <a:r>
              <a:rPr lang="fr-FR" sz="4267" dirty="0"/>
              <a:t/>
            </a:r>
            <a:br>
              <a:rPr lang="fr-FR" sz="4267" dirty="0"/>
            </a:br>
            <a:r>
              <a:rPr lang="fr-FR" sz="4900" dirty="0">
                <a:latin typeface="Times" charset="0"/>
                <a:ea typeface="Times" charset="0"/>
                <a:cs typeface="Times" charset="0"/>
              </a:rPr>
              <a:t>Classification </a:t>
            </a:r>
            <a:r>
              <a:rPr lang="fr-FR" sz="4900" dirty="0" smtClean="0">
                <a:latin typeface="Times" charset="0"/>
                <a:ea typeface="Times" charset="0"/>
                <a:cs typeface="Times" charset="0"/>
              </a:rPr>
              <a:t>of hyperfixation </a:t>
            </a:r>
            <a:r>
              <a:rPr lang="fr-FR" sz="4900" dirty="0" err="1" smtClean="0">
                <a:latin typeface="Times" charset="0"/>
                <a:ea typeface="Times" charset="0"/>
                <a:cs typeface="Times" charset="0"/>
              </a:rPr>
              <a:t>with</a:t>
            </a:r>
            <a:r>
              <a:rPr lang="fr-FR" sz="4900" dirty="0" smtClean="0">
                <a:latin typeface="Times" charset="0"/>
                <a:ea typeface="Times" charset="0"/>
                <a:cs typeface="Times" charset="0"/>
              </a:rPr>
              <a:t> </a:t>
            </a:r>
            <a:r>
              <a:rPr lang="fr-FR" sz="4900" dirty="0">
                <a:latin typeface="Times" charset="0"/>
                <a:ea typeface="Times" charset="0"/>
                <a:cs typeface="Times" charset="0"/>
              </a:rPr>
              <a:t>PET-Scan </a:t>
            </a:r>
            <a:r>
              <a:rPr lang="fr-FR" sz="4900" dirty="0" smtClean="0">
                <a:latin typeface="Times" charset="0"/>
                <a:ea typeface="Times" charset="0"/>
                <a:cs typeface="Times" charset="0"/>
              </a:rPr>
              <a:t>by </a:t>
            </a:r>
            <a:r>
              <a:rPr lang="fr-FR" sz="4900" dirty="0" err="1" smtClean="0">
                <a:latin typeface="Times" charset="0"/>
                <a:ea typeface="Times" charset="0"/>
                <a:cs typeface="Times" charset="0"/>
              </a:rPr>
              <a:t>calculation</a:t>
            </a:r>
            <a:r>
              <a:rPr lang="fr-FR" sz="4900" dirty="0" smtClean="0">
                <a:latin typeface="Times" charset="0"/>
                <a:ea typeface="Times" charset="0"/>
                <a:cs typeface="Times" charset="0"/>
              </a:rPr>
              <a:t> of </a:t>
            </a:r>
            <a:r>
              <a:rPr lang="fr-FR" sz="4900" b="1" dirty="0" smtClean="0">
                <a:latin typeface="Times" charset="0"/>
                <a:ea typeface="Times" charset="0"/>
                <a:cs typeface="Times" charset="0"/>
              </a:rPr>
              <a:t>T80</a:t>
            </a:r>
            <a:r>
              <a:rPr lang="fr-FR" sz="4900" b="1" dirty="0">
                <a:latin typeface="Times" charset="0"/>
                <a:ea typeface="Times" charset="0"/>
                <a:cs typeface="Times" charset="0"/>
              </a:rPr>
              <a:t/>
            </a:r>
            <a:br>
              <a:rPr lang="fr-FR" sz="4900" b="1" dirty="0">
                <a:latin typeface="Times" charset="0"/>
                <a:ea typeface="Times" charset="0"/>
                <a:cs typeface="Times" charset="0"/>
              </a:rPr>
            </a:br>
            <a:endParaRPr lang="fr-FR" sz="4900" b="1" dirty="0">
              <a:latin typeface="Times" charset="0"/>
              <a:ea typeface="Times" charset="0"/>
              <a:cs typeface="Times" charset="0"/>
            </a:endParaRPr>
          </a:p>
        </p:txBody>
      </p:sp>
      <p:sp>
        <p:nvSpPr>
          <p:cNvPr id="5" name="Espace réservé du pied de page 4"/>
          <p:cNvSpPr>
            <a:spLocks noGrp="1"/>
          </p:cNvSpPr>
          <p:nvPr>
            <p:ph type="ftr" sz="quarter" idx="11"/>
          </p:nvPr>
        </p:nvSpPr>
        <p:spPr/>
        <p:txBody>
          <a:bodyPr/>
          <a:lstStyle/>
          <a:p>
            <a:endParaRPr lang="fr-FR" dirty="0"/>
          </a:p>
        </p:txBody>
      </p:sp>
      <p:sp>
        <p:nvSpPr>
          <p:cNvPr id="7" name="Rectangle 6"/>
          <p:cNvSpPr/>
          <p:nvPr/>
        </p:nvSpPr>
        <p:spPr>
          <a:xfrm>
            <a:off x="1422364" y="2895612"/>
            <a:ext cx="10464874" cy="6096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560"/>
          </a:p>
        </p:txBody>
      </p:sp>
      <p:sp>
        <p:nvSpPr>
          <p:cNvPr id="8" name="ZoneTexte 7"/>
          <p:cNvSpPr txBox="1"/>
          <p:nvPr/>
        </p:nvSpPr>
        <p:spPr>
          <a:xfrm>
            <a:off x="1517192" y="2895588"/>
            <a:ext cx="10927414" cy="617541"/>
          </a:xfrm>
          <a:prstGeom prst="rect">
            <a:avLst/>
          </a:prstGeom>
          <a:noFill/>
        </p:spPr>
        <p:txBody>
          <a:bodyPr wrap="square" rtlCol="0">
            <a:spAutoFit/>
          </a:bodyPr>
          <a:lstStyle/>
          <a:p>
            <a:pPr algn="ctr"/>
            <a:r>
              <a:rPr lang="fr-FR" sz="3413" dirty="0">
                <a:latin typeface="Times New Roman" pitchFamily="18" charset="0"/>
                <a:cs typeface="Times New Roman" pitchFamily="18" charset="0"/>
              </a:rPr>
              <a:t>T80= 50 </a:t>
            </a:r>
            <a:r>
              <a:rPr lang="fr-FR" sz="3413" dirty="0" smtClean="0">
                <a:latin typeface="Times New Roman" pitchFamily="18" charset="0"/>
                <a:cs typeface="Times New Roman" pitchFamily="18" charset="0"/>
              </a:rPr>
              <a:t>mn ( slow </a:t>
            </a:r>
            <a:r>
              <a:rPr lang="fr-FR" sz="3413" dirty="0" err="1" smtClean="0">
                <a:latin typeface="Times New Roman" pitchFamily="18" charset="0"/>
                <a:cs typeface="Times New Roman" pitchFamily="18" charset="0"/>
              </a:rPr>
              <a:t>metabolism</a:t>
            </a:r>
            <a:r>
              <a:rPr lang="fr-FR" sz="3413" dirty="0" smtClean="0">
                <a:latin typeface="Times New Roman" pitchFamily="18" charset="0"/>
                <a:cs typeface="Times New Roman" pitchFamily="18" charset="0"/>
              </a:rPr>
              <a:t> </a:t>
            </a:r>
            <a:r>
              <a:rPr lang="fr-FR" sz="3413" dirty="0">
                <a:latin typeface="Times New Roman" pitchFamily="18" charset="0"/>
                <a:cs typeface="Times New Roman" pitchFamily="18" charset="0"/>
              </a:rPr>
              <a:t>= </a:t>
            </a:r>
            <a:r>
              <a:rPr lang="fr-FR" sz="3413" dirty="0" err="1" smtClean="0">
                <a:latin typeface="Times New Roman" pitchFamily="18" charset="0"/>
                <a:cs typeface="Times New Roman" pitchFamily="18" charset="0"/>
              </a:rPr>
              <a:t>benign</a:t>
            </a:r>
            <a:r>
              <a:rPr lang="fr-FR" sz="2560" dirty="0" smtClean="0"/>
              <a:t>)</a:t>
            </a:r>
            <a:endParaRPr lang="fr-FR" sz="2560" dirty="0"/>
          </a:p>
        </p:txBody>
      </p:sp>
      <p:pic>
        <p:nvPicPr>
          <p:cNvPr id="10" name="Espace réservé du contenu 3" descr="figure_1_20121024.tif"/>
          <p:cNvPicPr>
            <a:picLocks noChangeAspect="1"/>
          </p:cNvPicPr>
          <p:nvPr/>
        </p:nvPicPr>
        <p:blipFill>
          <a:blip r:embed="rId2" cstate="print"/>
          <a:stretch>
            <a:fillRect/>
          </a:stretch>
        </p:blipFill>
        <p:spPr>
          <a:xfrm>
            <a:off x="1747706" y="4118187"/>
            <a:ext cx="7604045" cy="4077547"/>
          </a:xfrm>
          <a:prstGeom prst="rect">
            <a:avLst/>
          </a:prstGeom>
        </p:spPr>
      </p:pic>
    </p:spTree>
    <p:extLst>
      <p:ext uri="{BB962C8B-B14F-4D97-AF65-F5344CB8AC3E}">
        <p14:creationId xmlns:p14="http://schemas.microsoft.com/office/powerpoint/2010/main" val="138449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figure2_20121014.tif"/>
          <p:cNvPicPr>
            <a:picLocks noGrp="1" noChangeAspect="1"/>
          </p:cNvPicPr>
          <p:nvPr>
            <p:ph idx="1"/>
          </p:nvPr>
        </p:nvPicPr>
        <p:blipFill>
          <a:blip r:embed="rId2" cstate="print"/>
          <a:stretch>
            <a:fillRect/>
          </a:stretch>
        </p:blipFill>
        <p:spPr>
          <a:xfrm>
            <a:off x="1279420" y="2265310"/>
            <a:ext cx="10036315" cy="6067874"/>
          </a:xfrm>
        </p:spPr>
      </p:pic>
      <p:sp>
        <p:nvSpPr>
          <p:cNvPr id="6" name="Espace réservé du pied de page 5"/>
          <p:cNvSpPr>
            <a:spLocks noGrp="1"/>
          </p:cNvSpPr>
          <p:nvPr>
            <p:ph type="ftr" sz="quarter" idx="11"/>
          </p:nvPr>
        </p:nvSpPr>
        <p:spPr/>
        <p:txBody>
          <a:bodyPr/>
          <a:lstStyle/>
          <a:p>
            <a:endParaRPr lang="fr-FR" dirty="0"/>
          </a:p>
        </p:txBody>
      </p:sp>
      <p:sp>
        <p:nvSpPr>
          <p:cNvPr id="7" name="Rectangle 6"/>
          <p:cNvSpPr/>
          <p:nvPr/>
        </p:nvSpPr>
        <p:spPr>
          <a:xfrm>
            <a:off x="1422364" y="1371576"/>
            <a:ext cx="10464874" cy="6096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560"/>
          </a:p>
        </p:txBody>
      </p:sp>
      <p:sp>
        <p:nvSpPr>
          <p:cNvPr id="8" name="ZoneTexte 7"/>
          <p:cNvSpPr txBox="1"/>
          <p:nvPr/>
        </p:nvSpPr>
        <p:spPr>
          <a:xfrm>
            <a:off x="1523966" y="1371576"/>
            <a:ext cx="10927414" cy="617541"/>
          </a:xfrm>
          <a:prstGeom prst="rect">
            <a:avLst/>
          </a:prstGeom>
          <a:noFill/>
        </p:spPr>
        <p:txBody>
          <a:bodyPr wrap="square" rtlCol="0">
            <a:spAutoFit/>
          </a:bodyPr>
          <a:lstStyle/>
          <a:p>
            <a:pPr algn="ctr"/>
            <a:r>
              <a:rPr lang="fr-FR" sz="3413" dirty="0">
                <a:latin typeface="Times New Roman" pitchFamily="18" charset="0"/>
                <a:cs typeface="Times New Roman" pitchFamily="18" charset="0"/>
              </a:rPr>
              <a:t>T80= 20 </a:t>
            </a:r>
            <a:r>
              <a:rPr lang="fr-FR" sz="3413" dirty="0" smtClean="0">
                <a:latin typeface="Times New Roman" pitchFamily="18" charset="0"/>
                <a:cs typeface="Times New Roman" pitchFamily="18" charset="0"/>
              </a:rPr>
              <a:t>mn (</a:t>
            </a:r>
            <a:r>
              <a:rPr lang="fr-FR" sz="3413" dirty="0" err="1" smtClean="0">
                <a:latin typeface="Times New Roman" pitchFamily="18" charset="0"/>
                <a:cs typeface="Times New Roman" pitchFamily="18" charset="0"/>
              </a:rPr>
              <a:t>fast</a:t>
            </a:r>
            <a:r>
              <a:rPr lang="fr-FR" sz="3413" dirty="0" smtClean="0">
                <a:latin typeface="Times New Roman" pitchFamily="18" charset="0"/>
                <a:cs typeface="Times New Roman" pitchFamily="18" charset="0"/>
              </a:rPr>
              <a:t> </a:t>
            </a:r>
            <a:r>
              <a:rPr lang="fr-FR" sz="3413" dirty="0" err="1" smtClean="0">
                <a:latin typeface="Times New Roman" pitchFamily="18" charset="0"/>
                <a:cs typeface="Times New Roman" pitchFamily="18" charset="0"/>
              </a:rPr>
              <a:t>metabolization</a:t>
            </a:r>
            <a:r>
              <a:rPr lang="fr-FR" sz="3413" dirty="0" smtClean="0">
                <a:latin typeface="Times New Roman" pitchFamily="18" charset="0"/>
                <a:cs typeface="Times New Roman" pitchFamily="18" charset="0"/>
              </a:rPr>
              <a:t>=</a:t>
            </a:r>
            <a:r>
              <a:rPr lang="fr-FR" sz="3413" dirty="0" err="1" smtClean="0">
                <a:latin typeface="Times New Roman" pitchFamily="18" charset="0"/>
                <a:cs typeface="Times New Roman" pitchFamily="18" charset="0"/>
              </a:rPr>
              <a:t>malignant</a:t>
            </a:r>
            <a:r>
              <a:rPr lang="fr-FR" sz="2560" dirty="0" smtClean="0">
                <a:latin typeface="Times New Roman" pitchFamily="18" charset="0"/>
                <a:cs typeface="Times New Roman" pitchFamily="18" charset="0"/>
              </a:rPr>
              <a:t>)</a:t>
            </a:r>
            <a:endParaRPr lang="fr-FR" sz="2560" dirty="0">
              <a:latin typeface="Times New Roman" pitchFamily="18" charset="0"/>
              <a:cs typeface="Times New Roman" pitchFamily="18" charset="0"/>
            </a:endParaRPr>
          </a:p>
        </p:txBody>
      </p:sp>
    </p:spTree>
    <p:extLst>
      <p:ext uri="{BB962C8B-B14F-4D97-AF65-F5344CB8AC3E}">
        <p14:creationId xmlns:p14="http://schemas.microsoft.com/office/powerpoint/2010/main" val="115892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7"/>
          <p:cNvGrpSpPr>
            <a:grpSpLocks/>
          </p:cNvGrpSpPr>
          <p:nvPr/>
        </p:nvGrpSpPr>
        <p:grpSpPr bwMode="auto">
          <a:xfrm>
            <a:off x="1022774" y="3194756"/>
            <a:ext cx="11196319" cy="3738880"/>
            <a:chOff x="719713" y="2246828"/>
            <a:chExt cx="7871838" cy="2627689"/>
          </a:xfrm>
        </p:grpSpPr>
        <p:pic>
          <p:nvPicPr>
            <p:cNvPr id="39947" name="Image 2"/>
            <p:cNvPicPr>
              <a:picLocks noChangeAspect="1"/>
            </p:cNvPicPr>
            <p:nvPr/>
          </p:nvPicPr>
          <p:blipFill>
            <a:blip r:embed="rId2"/>
            <a:srcRect/>
            <a:stretch>
              <a:fillRect/>
            </a:stretch>
          </p:blipFill>
          <p:spPr bwMode="auto">
            <a:xfrm>
              <a:off x="722699" y="2246828"/>
              <a:ext cx="7868852" cy="1047955"/>
            </a:xfrm>
            <a:prstGeom prst="rect">
              <a:avLst/>
            </a:prstGeom>
            <a:noFill/>
            <a:ln w="9525">
              <a:noFill/>
              <a:miter lim="800000"/>
              <a:headEnd/>
              <a:tailEnd/>
            </a:ln>
          </p:spPr>
        </p:pic>
        <p:pic>
          <p:nvPicPr>
            <p:cNvPr id="39948" name="Image 3"/>
            <p:cNvPicPr>
              <a:picLocks noChangeAspect="1"/>
            </p:cNvPicPr>
            <p:nvPr/>
          </p:nvPicPr>
          <p:blipFill>
            <a:blip r:embed="rId3"/>
            <a:srcRect/>
            <a:stretch>
              <a:fillRect/>
            </a:stretch>
          </p:blipFill>
          <p:spPr bwMode="auto">
            <a:xfrm>
              <a:off x="719713" y="3826563"/>
              <a:ext cx="7868852" cy="1047954"/>
            </a:xfrm>
            <a:prstGeom prst="rect">
              <a:avLst/>
            </a:prstGeom>
            <a:noFill/>
            <a:ln w="9525">
              <a:noFill/>
              <a:miter lim="800000"/>
              <a:headEnd/>
              <a:tailEnd/>
            </a:ln>
          </p:spPr>
        </p:pic>
      </p:grpSp>
      <p:grpSp>
        <p:nvGrpSpPr>
          <p:cNvPr id="3" name="Grouper 8"/>
          <p:cNvGrpSpPr>
            <a:grpSpLocks/>
          </p:cNvGrpSpPr>
          <p:nvPr/>
        </p:nvGrpSpPr>
        <p:grpSpPr bwMode="auto">
          <a:xfrm>
            <a:off x="3944339" y="3944339"/>
            <a:ext cx="1237262" cy="2237457"/>
            <a:chOff x="2773694" y="2774116"/>
            <a:chExt cx="868868" cy="1573114"/>
          </a:xfrm>
        </p:grpSpPr>
        <p:sp>
          <p:nvSpPr>
            <p:cNvPr id="5" name="Ellipse 4"/>
            <p:cNvSpPr/>
            <p:nvPr/>
          </p:nvSpPr>
          <p:spPr>
            <a:xfrm>
              <a:off x="2773694" y="2774116"/>
              <a:ext cx="868868" cy="520668"/>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3413"/>
            </a:p>
          </p:txBody>
        </p:sp>
        <p:sp>
          <p:nvSpPr>
            <p:cNvPr id="6" name="Ellipse 5"/>
            <p:cNvSpPr/>
            <p:nvPr/>
          </p:nvSpPr>
          <p:spPr>
            <a:xfrm>
              <a:off x="2773694" y="3826562"/>
              <a:ext cx="868868" cy="520668"/>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3413"/>
            </a:p>
          </p:txBody>
        </p:sp>
      </p:grpSp>
      <p:grpSp>
        <p:nvGrpSpPr>
          <p:cNvPr id="4" name="Grouper 11"/>
          <p:cNvGrpSpPr>
            <a:grpSpLocks/>
          </p:cNvGrpSpPr>
          <p:nvPr/>
        </p:nvGrpSpPr>
        <p:grpSpPr bwMode="auto">
          <a:xfrm>
            <a:off x="10543892" y="3904324"/>
            <a:ext cx="1815253" cy="2237457"/>
            <a:chOff x="4995992" y="2774116"/>
            <a:chExt cx="3595559" cy="1573114"/>
          </a:xfrm>
        </p:grpSpPr>
        <p:sp>
          <p:nvSpPr>
            <p:cNvPr id="10" name="Ellipse 9"/>
            <p:cNvSpPr/>
            <p:nvPr/>
          </p:nvSpPr>
          <p:spPr>
            <a:xfrm>
              <a:off x="4995992" y="2774116"/>
              <a:ext cx="3592384" cy="520668"/>
            </a:xfrm>
            <a:prstGeom prst="ellipse">
              <a:avLst/>
            </a:prstGeom>
            <a:noFill/>
            <a:ln w="28575" cmpd="sng">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3413"/>
            </a:p>
          </p:txBody>
        </p:sp>
        <p:sp>
          <p:nvSpPr>
            <p:cNvPr id="11" name="Ellipse 10"/>
            <p:cNvSpPr/>
            <p:nvPr/>
          </p:nvSpPr>
          <p:spPr>
            <a:xfrm>
              <a:off x="4999167" y="3826562"/>
              <a:ext cx="3592384" cy="520668"/>
            </a:xfrm>
            <a:prstGeom prst="ellipse">
              <a:avLst/>
            </a:prstGeom>
            <a:noFill/>
            <a:ln w="28575" cmpd="sng">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3413"/>
            </a:p>
          </p:txBody>
        </p:sp>
      </p:grpSp>
      <p:sp>
        <p:nvSpPr>
          <p:cNvPr id="16" name="ZoneTexte 15"/>
          <p:cNvSpPr txBox="1"/>
          <p:nvPr/>
        </p:nvSpPr>
        <p:spPr>
          <a:xfrm>
            <a:off x="2280355" y="7771272"/>
            <a:ext cx="8626970" cy="617541"/>
          </a:xfrm>
          <a:prstGeom prst="rect">
            <a:avLst/>
          </a:prstGeom>
          <a:noFill/>
          <a:ln w="38100" cmpd="sng"/>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fr-FR" sz="3413" dirty="0">
                <a:latin typeface="Times New Roman"/>
                <a:cs typeface="Times New Roman"/>
              </a:rPr>
              <a:t>T80%  </a:t>
            </a:r>
            <a:r>
              <a:rPr lang="fr-FR" sz="3413" dirty="0" err="1">
                <a:latin typeface="Times New Roman"/>
                <a:cs typeface="Times New Roman"/>
              </a:rPr>
              <a:t>is</a:t>
            </a:r>
            <a:r>
              <a:rPr lang="fr-FR" sz="3413" dirty="0">
                <a:latin typeface="Times New Roman"/>
                <a:cs typeface="Times New Roman"/>
              </a:rPr>
              <a:t> discriminant ! </a:t>
            </a:r>
          </a:p>
        </p:txBody>
      </p:sp>
      <p:sp>
        <p:nvSpPr>
          <p:cNvPr id="13" name="ZoneTexte 46"/>
          <p:cNvSpPr txBox="1">
            <a:spLocks noChangeArrowheads="1"/>
          </p:cNvSpPr>
          <p:nvPr/>
        </p:nvSpPr>
        <p:spPr bwMode="auto">
          <a:xfrm>
            <a:off x="2069766" y="303981"/>
            <a:ext cx="11625298" cy="1317925"/>
          </a:xfrm>
          <a:prstGeom prst="rect">
            <a:avLst/>
          </a:prstGeom>
          <a:noFill/>
          <a:ln w="9525">
            <a:noFill/>
            <a:miter lim="800000"/>
            <a:headEnd/>
            <a:tailEnd/>
          </a:ln>
        </p:spPr>
        <p:txBody>
          <a:bodyPr>
            <a:spAutoFit/>
          </a:bodyPr>
          <a:lstStyle/>
          <a:p>
            <a:r>
              <a:rPr lang="fr-FR" sz="3982" dirty="0">
                <a:latin typeface="Times New Roman" pitchFamily="18" charset="0"/>
                <a:cs typeface="Times New Roman" pitchFamily="18" charset="0"/>
              </a:rPr>
              <a:t>Use of speed of FDG </a:t>
            </a:r>
            <a:r>
              <a:rPr lang="fr-FR" sz="3982" dirty="0" err="1">
                <a:latin typeface="Times New Roman" pitchFamily="18" charset="0"/>
                <a:cs typeface="Times New Roman" pitchFamily="18" charset="0"/>
              </a:rPr>
              <a:t>metabolization</a:t>
            </a:r>
            <a:r>
              <a:rPr lang="fr-FR" sz="3982" dirty="0">
                <a:latin typeface="Times New Roman" pitchFamily="18" charset="0"/>
                <a:cs typeface="Times New Roman" pitchFamily="18" charset="0"/>
              </a:rPr>
              <a:t> (T80%)</a:t>
            </a:r>
          </a:p>
          <a:p>
            <a:pPr algn="ctr"/>
            <a:r>
              <a:rPr lang="fr-FR" sz="3982" dirty="0">
                <a:latin typeface="Times New Roman" pitchFamily="18" charset="0"/>
                <a:cs typeface="Times New Roman" pitchFamily="18" charset="0"/>
              </a:rPr>
              <a:t>to </a:t>
            </a:r>
            <a:r>
              <a:rPr lang="fr-FR" sz="3982" dirty="0" err="1">
                <a:latin typeface="Times New Roman" pitchFamily="18" charset="0"/>
                <a:cs typeface="Times New Roman" pitchFamily="18" charset="0"/>
              </a:rPr>
              <a:t>discriminate</a:t>
            </a:r>
            <a:r>
              <a:rPr lang="fr-FR" sz="3982" dirty="0">
                <a:latin typeface="Times New Roman" pitchFamily="18" charset="0"/>
                <a:cs typeface="Times New Roman" pitchFamily="18" charset="0"/>
              </a:rPr>
              <a:t> </a:t>
            </a:r>
            <a:r>
              <a:rPr lang="fr-FR" sz="3982" dirty="0" err="1">
                <a:latin typeface="Times New Roman" pitchFamily="18" charset="0"/>
                <a:cs typeface="Times New Roman" pitchFamily="18" charset="0"/>
              </a:rPr>
              <a:t>benign</a:t>
            </a:r>
            <a:r>
              <a:rPr lang="fr-FR" sz="3982" dirty="0">
                <a:latin typeface="Times New Roman" pitchFamily="18" charset="0"/>
                <a:cs typeface="Times New Roman" pitchFamily="18" charset="0"/>
              </a:rPr>
              <a:t> vs </a:t>
            </a:r>
            <a:r>
              <a:rPr lang="fr-FR" sz="3982" dirty="0" err="1">
                <a:latin typeface="Times New Roman" pitchFamily="18" charset="0"/>
                <a:cs typeface="Times New Roman" pitchFamily="18" charset="0"/>
              </a:rPr>
              <a:t>malignant</a:t>
            </a:r>
            <a:r>
              <a:rPr lang="fr-FR" sz="3982" dirty="0">
                <a:latin typeface="Times New Roman" pitchFamily="18" charset="0"/>
                <a:cs typeface="Times New Roman" pitchFamily="18" charset="0"/>
              </a:rPr>
              <a:t> </a:t>
            </a:r>
            <a:r>
              <a:rPr lang="fr-FR" sz="3982" dirty="0" err="1">
                <a:latin typeface="Times New Roman" pitchFamily="18" charset="0"/>
                <a:cs typeface="Times New Roman" pitchFamily="18" charset="0"/>
              </a:rPr>
              <a:t>lesions</a:t>
            </a:r>
            <a:endParaRPr lang="fr-FR" sz="3982" dirty="0">
              <a:latin typeface="Times New Roman" pitchFamily="18" charset="0"/>
              <a:cs typeface="Times New Roman" pitchFamily="18" charset="0"/>
            </a:endParaRPr>
          </a:p>
        </p:txBody>
      </p:sp>
    </p:spTree>
    <p:extLst>
      <p:ext uri="{BB962C8B-B14F-4D97-AF65-F5344CB8AC3E}">
        <p14:creationId xmlns:p14="http://schemas.microsoft.com/office/powerpoint/2010/main" val="93173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2815</TotalTime>
  <Words>1083</Words>
  <Application>Microsoft Macintosh PowerPoint</Application>
  <PresentationFormat>Personnalisé</PresentationFormat>
  <Paragraphs>161</Paragraphs>
  <Slides>33</Slides>
  <Notes>14</Notes>
  <HiddenSlides>0</HiddenSlides>
  <MMClips>2</MMClips>
  <ScaleCrop>false</ScaleCrop>
  <HeadingPairs>
    <vt:vector size="8" baseType="variant">
      <vt:variant>
        <vt:lpstr>Polices utilisées</vt:lpstr>
      </vt:variant>
      <vt:variant>
        <vt:i4>18</vt:i4>
      </vt:variant>
      <vt:variant>
        <vt:lpstr>Thème</vt:lpstr>
      </vt:variant>
      <vt:variant>
        <vt:i4>1</vt:i4>
      </vt:variant>
      <vt:variant>
        <vt:lpstr>Serveurs OLE incorporés</vt:lpstr>
      </vt:variant>
      <vt:variant>
        <vt:i4>1</vt:i4>
      </vt:variant>
      <vt:variant>
        <vt:lpstr>Titres des diapositives</vt:lpstr>
      </vt:variant>
      <vt:variant>
        <vt:i4>33</vt:i4>
      </vt:variant>
    </vt:vector>
  </HeadingPairs>
  <TitlesOfParts>
    <vt:vector size="53" baseType="lpstr">
      <vt:lpstr>AR DARLING</vt:lpstr>
      <vt:lpstr>Book Antiqua</vt:lpstr>
      <vt:lpstr>Calibri</vt:lpstr>
      <vt:lpstr>Comic Sans MS</vt:lpstr>
      <vt:lpstr>Cooper Black</vt:lpstr>
      <vt:lpstr>Gill Sans Std Light</vt:lpstr>
      <vt:lpstr>Helvetica</vt:lpstr>
      <vt:lpstr>Helvetica Light</vt:lpstr>
      <vt:lpstr>Helvetica Neue</vt:lpstr>
      <vt:lpstr>Helvetica Neue Light</vt:lpstr>
      <vt:lpstr>Helvetica Neue Medium</vt:lpstr>
      <vt:lpstr>Helvetica Neue Thin</vt:lpstr>
      <vt:lpstr>Nixie One</vt:lpstr>
      <vt:lpstr>Symbol</vt:lpstr>
      <vt:lpstr>Times</vt:lpstr>
      <vt:lpstr>Times New Roman</vt:lpstr>
      <vt:lpstr>Wingdings</vt:lpstr>
      <vt:lpstr>Arial</vt:lpstr>
      <vt:lpstr>White</vt:lpstr>
      <vt:lpstr>Équation</vt:lpstr>
      <vt:lpstr>Présentation PowerPoint</vt:lpstr>
      <vt:lpstr>   How to better quantify FDG-fixation ?  </vt:lpstr>
      <vt:lpstr>PET (positron emission tomography, functional imagery) </vt:lpstr>
      <vt:lpstr>Présentation PowerPoint</vt:lpstr>
      <vt:lpstr>SUV: approximations and simplifications </vt:lpstr>
      <vt:lpstr>Le       T80% a discriminant parameter</vt:lpstr>
      <vt:lpstr> Classification of hyperfixation with PET-Scan by calculation of T80 </vt:lpstr>
      <vt:lpstr>Présentation PowerPoint</vt:lpstr>
      <vt:lpstr>Présentation PowerPoint</vt:lpstr>
      <vt:lpstr>Présentation PowerPoint</vt:lpstr>
      <vt:lpstr>  T80% could be early markers of relapse? L. Padovani,…., D. Barbolosi. Br J Radiol 2016 </vt:lpstr>
      <vt:lpstr>Présentation PowerPoint</vt:lpstr>
      <vt:lpstr>The problem of  metastases</vt:lpstr>
      <vt:lpstr>2 questions remain open to prevent the therapeutic failure</vt:lpstr>
      <vt:lpstr>Présentation PowerPoint</vt:lpstr>
      <vt:lpstr>Tumoral Kinetic  : some numbers</vt:lpstr>
      <vt:lpstr>The first work (2009)</vt:lpstr>
      <vt:lpstr>On établit alors l’équation de transport:</vt:lpstr>
      <vt:lpstr> Metastatic index</vt:lpstr>
      <vt:lpstr>Un example in the breast cancer : Predictions vs observations</vt:lpstr>
      <vt:lpstr>Présentation PowerPoint</vt:lpstr>
      <vt:lpstr>Data of a NSCLC patient with brain mets</vt:lpstr>
      <vt:lpstr>Présentation PowerPoint</vt:lpstr>
      <vt:lpstr>The model with dormancy could describe best the data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Acknowledgments</vt:lpstr>
    </vt:vector>
  </TitlesOfParts>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of a NSCLC patient with brain mets</dc:title>
  <cp:lastModifiedBy>Dominique BARBOLOSI</cp:lastModifiedBy>
  <cp:revision>47</cp:revision>
  <dcterms:modified xsi:type="dcterms:W3CDTF">2019-05-09T23:35:27Z</dcterms:modified>
</cp:coreProperties>
</file>