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21" r:id="rId2"/>
    <p:sldId id="489" r:id="rId3"/>
    <p:sldId id="546" r:id="rId4"/>
    <p:sldId id="550" r:id="rId5"/>
    <p:sldId id="495" r:id="rId6"/>
    <p:sldId id="496" r:id="rId7"/>
    <p:sldId id="497" r:id="rId8"/>
    <p:sldId id="498" r:id="rId9"/>
    <p:sldId id="499" r:id="rId10"/>
    <p:sldId id="500" r:id="rId11"/>
    <p:sldId id="509" r:id="rId12"/>
    <p:sldId id="515" r:id="rId13"/>
    <p:sldId id="518" r:id="rId14"/>
    <p:sldId id="516" r:id="rId15"/>
    <p:sldId id="517" r:id="rId16"/>
    <p:sldId id="520" r:id="rId17"/>
    <p:sldId id="529" r:id="rId18"/>
    <p:sldId id="531" r:id="rId19"/>
    <p:sldId id="532" r:id="rId20"/>
    <p:sldId id="533" r:id="rId21"/>
    <p:sldId id="488" r:id="rId22"/>
    <p:sldId id="549" r:id="rId23"/>
    <p:sldId id="494" r:id="rId24"/>
    <p:sldId id="270" r:id="rId25"/>
    <p:sldId id="430" r:id="rId26"/>
    <p:sldId id="409" r:id="rId27"/>
    <p:sldId id="269" r:id="rId28"/>
    <p:sldId id="271" r:id="rId29"/>
    <p:sldId id="477" r:id="rId30"/>
    <p:sldId id="411" r:id="rId31"/>
    <p:sldId id="412" r:id="rId32"/>
    <p:sldId id="277" r:id="rId33"/>
    <p:sldId id="335" r:id="rId34"/>
    <p:sldId id="294" r:id="rId35"/>
    <p:sldId id="463" r:id="rId36"/>
    <p:sldId id="470" r:id="rId37"/>
    <p:sldId id="337" r:id="rId38"/>
    <p:sldId id="413" r:id="rId39"/>
    <p:sldId id="400" r:id="rId40"/>
    <p:sldId id="450" r:id="rId41"/>
    <p:sldId id="459" r:id="rId42"/>
    <p:sldId id="473" r:id="rId43"/>
    <p:sldId id="537" r:id="rId44"/>
    <p:sldId id="540" r:id="rId45"/>
    <p:sldId id="538" r:id="rId46"/>
    <p:sldId id="555" r:id="rId47"/>
    <p:sldId id="543" r:id="rId48"/>
    <p:sldId id="539" r:id="rId49"/>
    <p:sldId id="544" r:id="rId50"/>
    <p:sldId id="542" r:id="rId51"/>
    <p:sldId id="557" r:id="rId52"/>
    <p:sldId id="554" r:id="rId53"/>
    <p:sldId id="553" r:id="rId54"/>
    <p:sldId id="552" r:id="rId55"/>
    <p:sldId id="556" r:id="rId56"/>
    <p:sldId id="551" r:id="rId57"/>
    <p:sldId id="460" r:id="rId5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4F8"/>
    <a:srgbClr val="442E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87900" autoAdjust="0"/>
  </p:normalViewPr>
  <p:slideViewPr>
    <p:cSldViewPr>
      <p:cViewPr>
        <p:scale>
          <a:sx n="60" d="100"/>
          <a:sy n="60" d="100"/>
        </p:scale>
        <p:origin x="-1638"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BAF30-4DB0-4FF1-8993-3BA5E31554B2}" type="datetimeFigureOut">
              <a:rPr lang="it-IT" smtClean="0"/>
              <a:t>19/06/2019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6EB522-EE19-405E-8396-8974ABE5C5F9}" type="slidenum">
              <a:rPr lang="it-IT" smtClean="0"/>
              <a:t>‹N›</a:t>
            </a:fld>
            <a:endParaRPr lang="it-IT"/>
          </a:p>
        </p:txBody>
      </p:sp>
    </p:spTree>
    <p:extLst>
      <p:ext uri="{BB962C8B-B14F-4D97-AF65-F5344CB8AC3E}">
        <p14:creationId xmlns:p14="http://schemas.microsoft.com/office/powerpoint/2010/main" val="152644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ciencedirect.com/science/article/pii/S104366181630135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34A9A-5A66-9C4E-96D0-3915DA00DD09}" type="slidenum">
              <a:rPr lang="it-IT"/>
              <a:pPr/>
              <a:t>1</a:t>
            </a:fld>
            <a:endParaRPr lang="it-IT"/>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a:xfrm>
            <a:off x="914400" y="4343400"/>
            <a:ext cx="5029200" cy="4114800"/>
          </a:xfrm>
        </p:spPr>
        <p:txBody>
          <a:bodyPr/>
          <a:lstStyle/>
          <a:p>
            <a:endParaRPr lang="it-IT" sz="1000" dirty="0"/>
          </a:p>
        </p:txBody>
      </p:sp>
    </p:spTree>
    <p:extLst>
      <p:ext uri="{BB962C8B-B14F-4D97-AF65-F5344CB8AC3E}">
        <p14:creationId xmlns:p14="http://schemas.microsoft.com/office/powerpoint/2010/main" val="91640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sz="1200" b="1" kern="1200" dirty="0" smtClean="0">
                <a:solidFill>
                  <a:schemeClr val="tx1"/>
                </a:solidFill>
                <a:effectLst/>
                <a:latin typeface="+mn-lt"/>
                <a:ea typeface="+mn-ea"/>
                <a:cs typeface="+mn-cs"/>
              </a:rPr>
              <a:t>Si </a:t>
            </a:r>
            <a:r>
              <a:rPr lang="en-US" sz="1200" b="1" kern="1200" dirty="0" err="1" smtClean="0">
                <a:solidFill>
                  <a:schemeClr val="tx1"/>
                </a:solidFill>
                <a:effectLst/>
                <a:latin typeface="+mn-lt"/>
                <a:ea typeface="+mn-ea"/>
                <a:cs typeface="+mn-cs"/>
              </a:rPr>
              <a:t>distinguono</a:t>
            </a:r>
            <a:r>
              <a:rPr lang="en-US" sz="1200" b="1" kern="1200" dirty="0" smtClean="0">
                <a:solidFill>
                  <a:schemeClr val="tx1"/>
                </a:solidFill>
                <a:effectLst/>
                <a:latin typeface="+mn-lt"/>
                <a:ea typeface="+mn-ea"/>
                <a:cs typeface="+mn-cs"/>
              </a:rPr>
              <a:t> 3</a:t>
            </a:r>
            <a:r>
              <a:rPr lang="en-US" sz="1200" b="1" kern="1200" baseline="0" dirty="0" smtClean="0">
                <a:solidFill>
                  <a:schemeClr val="tx1"/>
                </a:solidFill>
                <a:effectLst/>
                <a:latin typeface="+mn-lt"/>
                <a:ea typeface="+mn-ea"/>
                <a:cs typeface="+mn-cs"/>
              </a:rPr>
              <a:t> </a:t>
            </a:r>
            <a:r>
              <a:rPr lang="en-US" sz="1200" b="1" kern="1200" baseline="0" dirty="0" err="1" smtClean="0">
                <a:solidFill>
                  <a:schemeClr val="tx1"/>
                </a:solidFill>
                <a:effectLst/>
                <a:latin typeface="+mn-lt"/>
                <a:ea typeface="+mn-ea"/>
                <a:cs typeface="+mn-cs"/>
              </a:rPr>
              <a:t>condizioni</a:t>
            </a:r>
            <a:r>
              <a:rPr lang="en-US" sz="1200" b="1" kern="1200" baseline="0" dirty="0" smtClean="0">
                <a:solidFill>
                  <a:schemeClr val="tx1"/>
                </a:solidFill>
                <a:effectLst/>
                <a:latin typeface="+mn-lt"/>
                <a:ea typeface="+mn-ea"/>
                <a:cs typeface="+mn-cs"/>
              </a:rPr>
              <a:t>: hereditary melanoma, BAP syndrome and MITF, </a:t>
            </a:r>
            <a:r>
              <a:rPr lang="en-US" sz="1200" b="1" kern="1200" baseline="0" dirty="0" err="1" smtClean="0">
                <a:solidFill>
                  <a:schemeClr val="tx1"/>
                </a:solidFill>
                <a:effectLst/>
                <a:latin typeface="+mn-lt"/>
                <a:ea typeface="+mn-ea"/>
                <a:cs typeface="+mn-cs"/>
              </a:rPr>
              <a:t>caratterizzate</a:t>
            </a:r>
            <a:r>
              <a:rPr lang="en-US" sz="1200" b="1" kern="1200" baseline="0" dirty="0" smtClean="0">
                <a:solidFill>
                  <a:schemeClr val="tx1"/>
                </a:solidFill>
                <a:effectLst/>
                <a:latin typeface="+mn-lt"/>
                <a:ea typeface="+mn-ea"/>
                <a:cs typeface="+mn-cs"/>
              </a:rPr>
              <a:t> da </a:t>
            </a:r>
            <a:r>
              <a:rPr lang="en-US" sz="1200" b="1" kern="1200" baseline="0" dirty="0" err="1" smtClean="0">
                <a:solidFill>
                  <a:schemeClr val="tx1"/>
                </a:solidFill>
                <a:effectLst/>
                <a:latin typeface="+mn-lt"/>
                <a:ea typeface="+mn-ea"/>
                <a:cs typeface="+mn-cs"/>
              </a:rPr>
              <a:t>alterazioni</a:t>
            </a:r>
            <a:r>
              <a:rPr lang="en-US" sz="1200" b="1" kern="1200" baseline="0" dirty="0" smtClean="0">
                <a:solidFill>
                  <a:schemeClr val="tx1"/>
                </a:solidFill>
                <a:effectLst/>
                <a:latin typeface="+mn-lt"/>
                <a:ea typeface="+mn-ea"/>
                <a:cs typeface="+mn-cs"/>
              </a:rPr>
              <a:t> </a:t>
            </a:r>
            <a:r>
              <a:rPr lang="en-US" sz="1200" b="1" kern="1200" baseline="0" dirty="0" err="1" smtClean="0">
                <a:solidFill>
                  <a:schemeClr val="tx1"/>
                </a:solidFill>
                <a:effectLst/>
                <a:latin typeface="+mn-lt"/>
                <a:ea typeface="+mn-ea"/>
                <a:cs typeface="+mn-cs"/>
              </a:rPr>
              <a:t>genetiche</a:t>
            </a:r>
            <a:r>
              <a:rPr lang="en-US" sz="1200" b="1" kern="1200" baseline="0" dirty="0" smtClean="0">
                <a:solidFill>
                  <a:schemeClr val="tx1"/>
                </a:solidFill>
                <a:effectLst/>
                <a:latin typeface="+mn-lt"/>
                <a:ea typeface="+mn-ea"/>
                <a:cs typeface="+mn-cs"/>
              </a:rPr>
              <a:t> diverse.</a:t>
            </a:r>
          </a:p>
          <a:p>
            <a:endParaRPr lang="en-US" sz="1200" b="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Syndromes in which melanoma is a predominant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cancer type are considered melanoma dominant, although other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cancers, such as mesothelioma or pancreatic cancers, may also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 observed. These syndromes are associated with defects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CDKN2A, CDK4, BAP1, MITF, and POT1. </a:t>
            </a:r>
          </a:p>
          <a:p>
            <a:r>
              <a:rPr lang="en-US" sz="1200" kern="1200" dirty="0" smtClean="0">
                <a:solidFill>
                  <a:schemeClr val="tx1"/>
                </a:solidFill>
                <a:effectLst/>
                <a:latin typeface="+mn-lt"/>
                <a:ea typeface="+mn-ea"/>
                <a:cs typeface="+mn-cs"/>
              </a:rPr>
              <a:t>Melanoma subordinate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syndromes have an increased but lower risk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melanoma than that of other cancer(s) seen in the syndrome,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such as breast and ovarian cancer or Cowden syndrome. Many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these melanoma-subordinate syndromes are associated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well-established predisposition genes (e.g., BRCA1/2, PTEN).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is likely that these predisposition genes are responsible for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increased susceptibility to melanoma as well but with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penetrance than that observed for the dominant cancer(s)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those syndromes.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Individuals with hereditary melanoma may have an increased risk of internal cancer, such as pancreatic carcinoma and central nervous system tumors. </a:t>
            </a:r>
          </a:p>
          <a:p>
            <a:r>
              <a:rPr lang="en-US" sz="1200" b="1" i="0" u="none" strike="noStrike" kern="1200" baseline="0" dirty="0" smtClean="0">
                <a:solidFill>
                  <a:schemeClr val="tx1"/>
                </a:solidFill>
                <a:latin typeface="+mn-lt"/>
                <a:ea typeface="+mn-ea"/>
                <a:cs typeface="+mn-cs"/>
              </a:rPr>
              <a:t>Pathogenic germline mutations at CDKN2A have been associated with malignancies other than melanoma, including breast and pancreatic cancers </a:t>
            </a:r>
            <a:r>
              <a:rPr lang="en-US" sz="1200" b="0" i="0" u="none" strike="noStrike" kern="1200" baseline="0" dirty="0" smtClean="0">
                <a:solidFill>
                  <a:schemeClr val="tx1"/>
                </a:solidFill>
                <a:latin typeface="+mn-lt"/>
                <a:ea typeface="+mn-ea"/>
                <a:cs typeface="+mn-cs"/>
              </a:rPr>
              <a:t>(Borg et al., 2000; de </a:t>
            </a:r>
            <a:r>
              <a:rPr lang="en-US" sz="1200" b="0" i="0" u="none" strike="noStrike" kern="1200" baseline="0" dirty="0" err="1" smtClean="0">
                <a:solidFill>
                  <a:schemeClr val="tx1"/>
                </a:solidFill>
                <a:latin typeface="+mn-lt"/>
                <a:ea typeface="+mn-ea"/>
                <a:cs typeface="+mn-cs"/>
              </a:rPr>
              <a:t>Snoo</a:t>
            </a:r>
            <a:r>
              <a:rPr lang="en-US" sz="1200" b="0" i="0" u="none" strike="noStrike" kern="1200" baseline="0" dirty="0" smtClean="0">
                <a:solidFill>
                  <a:schemeClr val="tx1"/>
                </a:solidFill>
                <a:latin typeface="+mn-lt"/>
                <a:ea typeface="+mn-ea"/>
                <a:cs typeface="+mn-cs"/>
              </a:rPr>
              <a:t> et al., 2008; </a:t>
            </a:r>
            <a:r>
              <a:rPr lang="en-US" sz="1200" b="0" i="0" u="none" strike="noStrike" kern="1200" baseline="0" dirty="0" err="1" smtClean="0">
                <a:solidFill>
                  <a:schemeClr val="tx1"/>
                </a:solidFill>
                <a:latin typeface="+mn-lt"/>
                <a:ea typeface="+mn-ea"/>
                <a:cs typeface="+mn-cs"/>
              </a:rPr>
              <a:t>Ghiorzo</a:t>
            </a:r>
            <a:r>
              <a:rPr lang="en-US" sz="1200" b="0" i="0" u="none" strike="noStrike" kern="1200" baseline="0" dirty="0" smtClean="0">
                <a:solidFill>
                  <a:schemeClr val="tx1"/>
                </a:solidFill>
                <a:latin typeface="+mn-lt"/>
                <a:ea typeface="+mn-ea"/>
                <a:cs typeface="+mn-cs"/>
              </a:rPr>
              <a:t> et al., 2012; Goldstein et al., 2006; </a:t>
            </a:r>
            <a:r>
              <a:rPr lang="en-US" sz="1200" b="0" i="0" u="none" strike="noStrike" kern="1200" baseline="0" dirty="0" err="1" smtClean="0">
                <a:solidFill>
                  <a:schemeClr val="tx1"/>
                </a:solidFill>
                <a:latin typeface="+mn-lt"/>
                <a:ea typeface="+mn-ea"/>
                <a:cs typeface="+mn-cs"/>
              </a:rPr>
              <a:t>Potrony</a:t>
            </a:r>
            <a:r>
              <a:rPr lang="en-US" sz="1200" b="0" i="0" u="none" strike="noStrike" kern="1200" baseline="0" dirty="0" smtClean="0">
                <a:solidFill>
                  <a:schemeClr val="tx1"/>
                </a:solidFill>
                <a:latin typeface="+mn-lt"/>
                <a:ea typeface="+mn-ea"/>
                <a:cs typeface="+mn-cs"/>
              </a:rPr>
              <a:t> et al., 2014), </a:t>
            </a:r>
            <a:r>
              <a:rPr lang="en-US" sz="1200" b="1" i="0" u="none" strike="noStrike" kern="1200" baseline="0" dirty="0" smtClean="0">
                <a:solidFill>
                  <a:schemeClr val="tx1"/>
                </a:solidFill>
                <a:latin typeface="+mn-lt"/>
                <a:ea typeface="+mn-ea"/>
                <a:cs typeface="+mn-cs"/>
              </a:rPr>
              <a:t>smoking-related cancers of the head and neck, lung cancer, and gastroesophageal carcinomas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Helgadottir</a:t>
            </a:r>
            <a:r>
              <a:rPr lang="en-US" sz="1200" b="0" i="0" u="none" strike="noStrike" kern="1200" baseline="0" dirty="0" smtClean="0">
                <a:solidFill>
                  <a:schemeClr val="tx1"/>
                </a:solidFill>
                <a:latin typeface="+mn-lt"/>
                <a:ea typeface="+mn-ea"/>
                <a:cs typeface="+mn-cs"/>
              </a:rPr>
              <a:t> et al., 2014; </a:t>
            </a:r>
            <a:r>
              <a:rPr lang="en-US" sz="1200" b="0" i="0" u="none" strike="noStrike" kern="1200" baseline="0" dirty="0" err="1" smtClean="0">
                <a:solidFill>
                  <a:schemeClr val="tx1"/>
                </a:solidFill>
                <a:latin typeface="+mn-lt"/>
                <a:ea typeface="+mn-ea"/>
                <a:cs typeface="+mn-cs"/>
              </a:rPr>
              <a:t>Potjer</a:t>
            </a:r>
            <a:r>
              <a:rPr lang="en-US" sz="1200" b="0" i="0" u="none" strike="noStrike" kern="1200" baseline="0" dirty="0" smtClean="0">
                <a:solidFill>
                  <a:schemeClr val="tx1"/>
                </a:solidFill>
                <a:latin typeface="+mn-lt"/>
                <a:ea typeface="+mn-ea"/>
                <a:cs typeface="+mn-cs"/>
              </a:rPr>
              <a:t> et al., 2015), </a:t>
            </a:r>
            <a:r>
              <a:rPr lang="en-US" sz="1200" b="1" i="0" u="none" strike="noStrike" kern="1200" baseline="0" dirty="0" smtClean="0">
                <a:solidFill>
                  <a:schemeClr val="tx1"/>
                </a:solidFill>
                <a:latin typeface="+mn-lt"/>
                <a:ea typeface="+mn-ea"/>
                <a:cs typeface="+mn-cs"/>
              </a:rPr>
              <a:t>as well as central nervous system tumors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Pasmant</a:t>
            </a:r>
            <a:r>
              <a:rPr lang="en-US" sz="1200" b="0" i="0" u="none" strike="noStrike" kern="1200" baseline="0" dirty="0" smtClean="0">
                <a:solidFill>
                  <a:schemeClr val="tx1"/>
                </a:solidFill>
                <a:latin typeface="+mn-lt"/>
                <a:ea typeface="+mn-ea"/>
                <a:cs typeface="+mn-cs"/>
              </a:rPr>
              <a:t> et al., 2007; </a:t>
            </a:r>
            <a:r>
              <a:rPr lang="en-US" sz="1200" b="0" i="0" u="none" strike="noStrike" kern="1200" baseline="0" dirty="0" err="1" smtClean="0">
                <a:solidFill>
                  <a:schemeClr val="tx1"/>
                </a:solidFill>
                <a:latin typeface="+mn-lt"/>
                <a:ea typeface="+mn-ea"/>
                <a:cs typeface="+mn-cs"/>
              </a:rPr>
              <a:t>Petronzelli</a:t>
            </a:r>
            <a:r>
              <a:rPr lang="en-US" sz="1200" b="0" i="0" u="none" strike="noStrike" kern="1200" baseline="0" dirty="0" smtClean="0">
                <a:solidFill>
                  <a:schemeClr val="tx1"/>
                </a:solidFill>
                <a:latin typeface="+mn-lt"/>
                <a:ea typeface="+mn-ea"/>
                <a:cs typeface="+mn-cs"/>
              </a:rPr>
              <a:t> et al., 2001, </a:t>
            </a:r>
            <a:r>
              <a:rPr lang="en-US" sz="1200" b="0" i="0" u="none" strike="noStrike" kern="1200" baseline="0" dirty="0" err="1" smtClean="0">
                <a:solidFill>
                  <a:schemeClr val="tx1"/>
                </a:solidFill>
                <a:latin typeface="+mn-lt"/>
                <a:ea typeface="+mn-ea"/>
                <a:cs typeface="+mn-cs"/>
              </a:rPr>
              <a:t>Sargen</a:t>
            </a:r>
            <a:r>
              <a:rPr lang="en-US" sz="1200" b="0" i="0" u="none" strike="noStrike" kern="1200" baseline="0" dirty="0" smtClean="0">
                <a:solidFill>
                  <a:schemeClr val="tx1"/>
                </a:solidFill>
                <a:latin typeface="+mn-lt"/>
                <a:ea typeface="+mn-ea"/>
                <a:cs typeface="+mn-cs"/>
              </a:rPr>
              <a:t> et al, 2016). Moreover, there is recent evidence to suggest that familial melanoma cases who are wild type for CDKN2A are not at increased risk for </a:t>
            </a:r>
            <a:r>
              <a:rPr lang="en-US" sz="1200" b="1" i="0" u="none" strike="noStrike" kern="1200" baseline="0" dirty="0" smtClean="0">
                <a:solidFill>
                  <a:schemeClr val="tx1"/>
                </a:solidFill>
                <a:latin typeface="+mn-lt"/>
                <a:ea typeface="+mn-ea"/>
                <a:cs typeface="+mn-cs"/>
              </a:rPr>
              <a:t>non-melanoma cancers </a:t>
            </a:r>
            <a:r>
              <a:rPr lang="en-US" sz="1200" b="0" i="0" u="none" strike="noStrike" kern="1200" baseline="0" dirty="0" smtClean="0">
                <a:solidFill>
                  <a:schemeClr val="tx1"/>
                </a:solidFill>
                <a:latin typeface="+mn-lt"/>
                <a:ea typeface="+mn-ea"/>
                <a:cs typeface="+mn-cs"/>
              </a:rPr>
              <a:t>in contrast to pathogenic mutation carriers (</a:t>
            </a:r>
            <a:r>
              <a:rPr lang="en-US" sz="1200" b="0" i="0" u="none" strike="noStrike" kern="1200" baseline="0" dirty="0" err="1" smtClean="0">
                <a:solidFill>
                  <a:schemeClr val="tx1"/>
                </a:solidFill>
                <a:latin typeface="+mn-lt"/>
                <a:ea typeface="+mn-ea"/>
                <a:cs typeface="+mn-cs"/>
              </a:rPr>
              <a:t>Helgadottir</a:t>
            </a:r>
            <a:r>
              <a:rPr lang="en-US" sz="1200" b="0" i="0" u="none" strike="noStrike" kern="1200" baseline="0" dirty="0" smtClean="0">
                <a:solidFill>
                  <a:schemeClr val="tx1"/>
                </a:solidFill>
                <a:latin typeface="+mn-lt"/>
                <a:ea typeface="+mn-ea"/>
                <a:cs typeface="+mn-cs"/>
              </a:rPr>
              <a:t> et al.,  2015). </a:t>
            </a:r>
          </a:p>
          <a:p>
            <a:r>
              <a:rPr lang="en-US" sz="1200" b="1" i="0" u="none" strike="noStrike" kern="1200" baseline="0" dirty="0" smtClean="0">
                <a:solidFill>
                  <a:schemeClr val="tx1"/>
                </a:solidFill>
                <a:latin typeface="+mn-lt"/>
                <a:ea typeface="+mn-ea"/>
                <a:cs typeface="+mn-cs"/>
              </a:rPr>
              <a:t>Distinguishing familial melanoma cases with and without pathogenic CDKN2A mutations may serve to heighten awareness of increased risk for other cancers among carriers in melanoma families</a:t>
            </a:r>
            <a:r>
              <a:rPr lang="en-US" sz="1200" b="0" i="0" u="none" strike="noStrik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noProof="0" dirty="0" smtClean="0"/>
              <a:t>An increased risk of breast cancer was observed in CDKN2A.mutated pedigrees</a:t>
            </a:r>
            <a:r>
              <a:rPr lang="en-US" baseline="0" noProof="0" dirty="0" smtClean="0"/>
              <a:t> (Borg JNCI 2000). </a:t>
            </a:r>
          </a:p>
          <a:p>
            <a:pPr marL="171450" indent="-171450">
              <a:buFont typeface="Arial"/>
              <a:buChar char="•"/>
            </a:pPr>
            <a:r>
              <a:rPr lang="en-US" b="1" baseline="0" noProof="0" dirty="0" err="1" smtClean="0"/>
              <a:t>Potrony</a:t>
            </a:r>
            <a:r>
              <a:rPr lang="en-US" b="1" baseline="0" noProof="0" dirty="0" smtClean="0"/>
              <a:t> et al.: </a:t>
            </a:r>
            <a:r>
              <a:rPr lang="en-US" baseline="0" noProof="0" dirty="0" smtClean="0"/>
              <a:t>The Authors observed an increased prevalence of pancreatic, lung and breast cancer in CDKN2A mutated melanoma families. </a:t>
            </a:r>
            <a:r>
              <a:rPr lang="en-US" sz="1200" b="0" i="0" u="none" strike="noStrike" kern="1200" baseline="0" dirty="0" smtClean="0">
                <a:solidFill>
                  <a:schemeClr val="tx1"/>
                </a:solidFill>
                <a:latin typeface="+mn-lt"/>
                <a:ea typeface="+mn-ea"/>
                <a:cs typeface="+mn-cs"/>
              </a:rPr>
              <a:t>The effects of cigarette smoking on lung cancer risk is well documented, but also pancreatic cancer and breast cancer have been associated with this risk factor. Furthermore, it has been reported that pancreatic cancer penetrance is higher in smoking CDKN2A  mutation carriers than in nonsmoker carriers. Our results indicated that the increased prevalence of these cancers observed in CDKN2A -mutated families could be explained by genetic factors, when they are exposed to the same environmental factors as the general population. </a:t>
            </a:r>
          </a:p>
          <a:p>
            <a:pPr marL="171450" indent="-171450">
              <a:buFont typeface="Arial"/>
              <a:buChar char="•"/>
            </a:pPr>
            <a:r>
              <a:rPr lang="en-US" sz="1200" b="1" i="0" u="none" strike="noStrike" kern="1200" baseline="0" dirty="0" err="1" smtClean="0">
                <a:solidFill>
                  <a:schemeClr val="tx1"/>
                </a:solidFill>
                <a:latin typeface="+mn-lt"/>
                <a:ea typeface="+mn-ea"/>
                <a:cs typeface="+mn-cs"/>
              </a:rPr>
              <a:t>Helgadottir</a:t>
            </a:r>
            <a:r>
              <a:rPr lang="en-US" sz="1200" b="1" i="0" u="none" strike="noStrike" kern="1200" baseline="0" dirty="0" smtClean="0">
                <a:solidFill>
                  <a:schemeClr val="tx1"/>
                </a:solidFill>
                <a:latin typeface="+mn-lt"/>
                <a:ea typeface="+mn-ea"/>
                <a:cs typeface="+mn-cs"/>
              </a:rPr>
              <a:t> et al: </a:t>
            </a:r>
            <a:r>
              <a:rPr lang="en-US" sz="1200" b="0" i="0" u="none" strike="noStrike" kern="1200" baseline="0" dirty="0" smtClean="0">
                <a:solidFill>
                  <a:schemeClr val="tx1"/>
                </a:solidFill>
                <a:latin typeface="+mn-lt"/>
                <a:ea typeface="+mn-ea"/>
                <a:cs typeface="+mn-cs"/>
              </a:rPr>
              <a:t>CDKN2A p.Arg112dup founder mutation carriers from melanoma-prone families (Sweden) and their First DRs and Second DRs have elevated risk for </a:t>
            </a:r>
            <a:r>
              <a:rPr lang="en-US" sz="1200" b="1" i="0" u="none" strike="noStrike" kern="1200" baseline="0" dirty="0" smtClean="0">
                <a:solidFill>
                  <a:schemeClr val="tx1"/>
                </a:solidFill>
                <a:latin typeface="+mn-lt"/>
                <a:ea typeface="+mn-ea"/>
                <a:cs typeface="+mn-cs"/>
              </a:rPr>
              <a:t>pancreatic, respiratory and upper digestive cancers</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The risk for these cancers was significantly elevated among carriers that has ever smoked cigarettes compared with non-smokers. </a:t>
            </a:r>
            <a:r>
              <a:rPr lang="en-US" sz="1200" b="0" i="0" u="none" strike="noStrike" kern="1200" baseline="0" dirty="0" err="1" smtClean="0">
                <a:solidFill>
                  <a:schemeClr val="tx1"/>
                </a:solidFill>
                <a:latin typeface="+mn-lt"/>
                <a:ea typeface="+mn-ea"/>
                <a:cs typeface="+mn-cs"/>
              </a:rPr>
              <a:t>Germline</a:t>
            </a:r>
            <a:r>
              <a:rPr lang="en-US" sz="1200" b="0" i="0" u="none" strike="noStrike" kern="1200" baseline="0" dirty="0" smtClean="0">
                <a:solidFill>
                  <a:schemeClr val="tx1"/>
                </a:solidFill>
                <a:latin typeface="+mn-lt"/>
                <a:ea typeface="+mn-ea"/>
                <a:cs typeface="+mn-cs"/>
              </a:rPr>
              <a:t> CDKN2A mutations may confer an increased sensitivity to carcinogens in tobacco smoke. CDKN2A mutation carriers should be </a:t>
            </a:r>
            <a:r>
              <a:rPr lang="en-US" sz="1200" b="1" i="0" u="none" strike="noStrike" kern="1200" baseline="0" dirty="0" err="1" smtClean="0">
                <a:solidFill>
                  <a:schemeClr val="tx1"/>
                </a:solidFill>
                <a:latin typeface="+mn-lt"/>
                <a:ea typeface="+mn-ea"/>
                <a:cs typeface="+mn-cs"/>
              </a:rPr>
              <a:t>counselled</a:t>
            </a:r>
            <a:r>
              <a:rPr lang="en-US" sz="1200" b="1" i="0" u="none" strike="noStrike" kern="1200" baseline="0" dirty="0" smtClean="0">
                <a:solidFill>
                  <a:schemeClr val="tx1"/>
                </a:solidFill>
                <a:latin typeface="+mn-lt"/>
                <a:ea typeface="+mn-ea"/>
                <a:cs typeface="+mn-cs"/>
              </a:rPr>
              <a:t> to abstain from smoking</a:t>
            </a:r>
            <a:r>
              <a:rPr lang="en-US" sz="1200" b="0" i="0" u="none" strike="noStrike" kern="1200" baseline="0" dirty="0" smtClean="0">
                <a:solidFill>
                  <a:schemeClr val="tx1"/>
                </a:solidFill>
                <a:latin typeface="+mn-lt"/>
                <a:ea typeface="+mn-ea"/>
                <a:cs typeface="+mn-cs"/>
              </a:rPr>
              <a:t>.</a:t>
            </a:r>
          </a:p>
          <a:p>
            <a:pPr marL="171450" indent="-171450">
              <a:buFont typeface="Arial"/>
              <a:buChar char="•"/>
            </a:pPr>
            <a:r>
              <a:rPr lang="en-US" sz="1200" b="1" i="0" u="none" strike="noStrike" kern="1200" baseline="0" dirty="0" err="1" smtClean="0">
                <a:solidFill>
                  <a:schemeClr val="tx1"/>
                </a:solidFill>
                <a:latin typeface="+mn-lt"/>
                <a:ea typeface="+mn-ea"/>
                <a:cs typeface="+mn-cs"/>
              </a:rPr>
              <a:t>Sargen</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article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highlights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importance</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considering</a:t>
            </a:r>
            <a:r>
              <a:rPr lang="it-IT" sz="1200" b="0" i="0" u="none" strike="noStrike" kern="1200" baseline="0" dirty="0" smtClean="0">
                <a:solidFill>
                  <a:schemeClr val="tx1"/>
                </a:solidFill>
                <a:latin typeface="+mn-lt"/>
                <a:ea typeface="+mn-ea"/>
                <a:cs typeface="+mn-cs"/>
              </a:rPr>
              <a:t> CDKN2A  </a:t>
            </a:r>
            <a:r>
              <a:rPr lang="it-IT" sz="1200" b="0" i="0" u="none" strike="noStrike" kern="1200" baseline="0" dirty="0" err="1" smtClean="0">
                <a:solidFill>
                  <a:schemeClr val="tx1"/>
                </a:solidFill>
                <a:latin typeface="+mn-lt"/>
                <a:ea typeface="+mn-ea"/>
                <a:cs typeface="+mn-cs"/>
              </a:rPr>
              <a:t>mutations</a:t>
            </a:r>
            <a:r>
              <a:rPr lang="it-IT" sz="1200" b="0" i="0" u="none" strike="noStrike" kern="1200" baseline="0" dirty="0" smtClean="0">
                <a:solidFill>
                  <a:schemeClr val="tx1"/>
                </a:solidFill>
                <a:latin typeface="+mn-lt"/>
                <a:ea typeface="+mn-ea"/>
                <a:cs typeface="+mn-cs"/>
              </a:rPr>
              <a:t> in </a:t>
            </a:r>
            <a:r>
              <a:rPr lang="it-IT" sz="1200" b="0" i="0" u="none" strike="noStrike" kern="1200" baseline="0" dirty="0" err="1" smtClean="0">
                <a:solidFill>
                  <a:schemeClr val="tx1"/>
                </a:solidFill>
                <a:latin typeface="+mn-lt"/>
                <a:ea typeface="+mn-ea"/>
                <a:cs typeface="+mn-cs"/>
              </a:rPr>
              <a:t>patients</a:t>
            </a:r>
            <a:r>
              <a:rPr lang="it-IT" sz="1200" b="0" i="0" u="none" strike="noStrike" kern="1200" baseline="0" dirty="0" smtClean="0">
                <a:solidFill>
                  <a:schemeClr val="tx1"/>
                </a:solidFill>
                <a:latin typeface="+mn-lt"/>
                <a:ea typeface="+mn-ea"/>
                <a:cs typeface="+mn-cs"/>
              </a:rPr>
              <a:t> with </a:t>
            </a:r>
            <a:r>
              <a:rPr lang="it-IT" sz="1200" b="0" i="0" u="none" strike="noStrike" kern="1200" baseline="0" dirty="0" err="1" smtClean="0">
                <a:solidFill>
                  <a:schemeClr val="tx1"/>
                </a:solidFill>
                <a:latin typeface="+mn-lt"/>
                <a:ea typeface="+mn-ea"/>
                <a:cs typeface="+mn-cs"/>
              </a:rPr>
              <a:t>dysplastic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naevi</a:t>
            </a:r>
            <a:r>
              <a:rPr lang="it-IT" sz="1200" b="0" i="0" u="none" strike="noStrike" kern="1200" baseline="0" dirty="0" smtClean="0">
                <a:solidFill>
                  <a:schemeClr val="tx1"/>
                </a:solidFill>
                <a:latin typeface="+mn-lt"/>
                <a:ea typeface="+mn-ea"/>
                <a:cs typeface="+mn-cs"/>
              </a:rPr>
              <a:t>, melanoma and </a:t>
            </a:r>
            <a:r>
              <a:rPr lang="it-IT" sz="1200" b="1" i="0" u="none" strike="noStrike" kern="1200" baseline="0" dirty="0" smtClean="0">
                <a:solidFill>
                  <a:schemeClr val="tx1"/>
                </a:solidFill>
                <a:latin typeface="+mn-lt"/>
                <a:ea typeface="+mn-ea"/>
                <a:cs typeface="+mn-cs"/>
              </a:rPr>
              <a:t>multiple </a:t>
            </a:r>
            <a:r>
              <a:rPr lang="it-IT" sz="1200" b="1" i="0" u="none" strike="noStrike" kern="1200" baseline="0" dirty="0" err="1" smtClean="0">
                <a:solidFill>
                  <a:schemeClr val="tx1"/>
                </a:solidFill>
                <a:latin typeface="+mn-lt"/>
                <a:ea typeface="+mn-ea"/>
                <a:cs typeface="+mn-cs"/>
              </a:rPr>
              <a:t>nerve</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sheath</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tumours</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specifically</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those</a:t>
            </a:r>
            <a:r>
              <a:rPr lang="it-IT" sz="1200" b="1" i="0" u="none" strike="noStrike" kern="1200" baseline="0" dirty="0" smtClean="0">
                <a:solidFill>
                  <a:schemeClr val="tx1"/>
                </a:solidFill>
                <a:latin typeface="+mn-lt"/>
                <a:ea typeface="+mn-ea"/>
                <a:cs typeface="+mn-cs"/>
              </a:rPr>
              <a:t> with </a:t>
            </a:r>
            <a:r>
              <a:rPr lang="it-IT" sz="1200" b="1" i="0" u="none" strike="noStrike" kern="1200" baseline="0" dirty="0" err="1" smtClean="0">
                <a:solidFill>
                  <a:schemeClr val="tx1"/>
                </a:solidFill>
                <a:latin typeface="+mn-lt"/>
                <a:ea typeface="+mn-ea"/>
                <a:cs typeface="+mn-cs"/>
              </a:rPr>
              <a:t>histological</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features</a:t>
            </a:r>
            <a:r>
              <a:rPr lang="it-IT" sz="1200" b="1" i="0" u="none" strike="noStrike" kern="1200" baseline="0" dirty="0" smtClean="0">
                <a:solidFill>
                  <a:schemeClr val="tx1"/>
                </a:solidFill>
                <a:latin typeface="+mn-lt"/>
                <a:ea typeface="+mn-ea"/>
                <a:cs typeface="+mn-cs"/>
              </a:rPr>
              <a:t> of </a:t>
            </a:r>
            <a:r>
              <a:rPr lang="it-IT" sz="1200" b="1" i="0" u="none" strike="noStrike" kern="1200" baseline="0" dirty="0" err="1" smtClean="0">
                <a:solidFill>
                  <a:schemeClr val="tx1"/>
                </a:solidFill>
                <a:latin typeface="+mn-lt"/>
                <a:ea typeface="+mn-ea"/>
                <a:cs typeface="+mn-cs"/>
              </a:rPr>
              <a:t>both</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neurofibromas</a:t>
            </a:r>
            <a:r>
              <a:rPr lang="it-IT" sz="1200" b="1" i="0" u="none" strike="noStrike" kern="1200" baseline="0" dirty="0" smtClean="0">
                <a:solidFill>
                  <a:schemeClr val="tx1"/>
                </a:solidFill>
                <a:latin typeface="+mn-lt"/>
                <a:ea typeface="+mn-ea"/>
                <a:cs typeface="+mn-cs"/>
              </a:rPr>
              <a:t> and </a:t>
            </a:r>
            <a:r>
              <a:rPr lang="it-IT" sz="1200" b="1" i="0" u="none" strike="noStrike" kern="1200" baseline="0" dirty="0" err="1" smtClean="0">
                <a:solidFill>
                  <a:schemeClr val="tx1"/>
                </a:solidFill>
                <a:latin typeface="+mn-lt"/>
                <a:ea typeface="+mn-ea"/>
                <a:cs typeface="+mn-cs"/>
              </a:rPr>
              <a:t>schwannomas</a:t>
            </a:r>
            <a:r>
              <a:rPr lang="it-IT" sz="1200" b="1" i="0" u="none" strike="noStrike" kern="1200" baseline="0" dirty="0" smtClean="0">
                <a:solidFill>
                  <a:schemeClr val="tx1"/>
                </a:solidFill>
                <a:latin typeface="+mn-lt"/>
                <a:ea typeface="+mn-ea"/>
                <a:cs typeface="+mn-cs"/>
              </a:rPr>
              <a:t>.</a:t>
            </a:r>
            <a:endParaRPr lang="en-US" sz="1200" b="1" i="0" u="none" strike="noStrike" kern="1200" baseline="0" dirty="0" smtClean="0">
              <a:solidFill>
                <a:schemeClr val="tx1"/>
              </a:solidFill>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to conferring a risk of cutaneous melanoma, some melanoma susceptibility genes have been linked to </a:t>
            </a:r>
            <a:r>
              <a:rPr lang="en-US" sz="1200" b="1" kern="1200" dirty="0" smtClean="0">
                <a:solidFill>
                  <a:schemeClr val="tx1"/>
                </a:solidFill>
                <a:effectLst/>
                <a:latin typeface="+mn-lt"/>
                <a:ea typeface="+mn-ea"/>
                <a:cs typeface="+mn-cs"/>
              </a:rPr>
              <a:t>risk of other cancers</a:t>
            </a:r>
            <a:r>
              <a:rPr lang="en-US" sz="1200" kern="1200" dirty="0" smtClean="0">
                <a:solidFill>
                  <a:schemeClr val="tx1"/>
                </a:solidFill>
                <a:effectLst/>
                <a:latin typeface="+mn-lt"/>
                <a:ea typeface="+mn-ea"/>
                <a:cs typeface="+mn-cs"/>
              </a:rPr>
              <a:t>, with occurrence of specific cancers in melanoma families at greater rates than expected. </a:t>
            </a:r>
            <a:endParaRPr lang="it-IT"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 most extensively reported association is between </a:t>
            </a:r>
            <a:r>
              <a:rPr lang="en-US" sz="1200" i="1" kern="1200" dirty="0" smtClean="0">
                <a:solidFill>
                  <a:schemeClr val="tx1"/>
                </a:solidFill>
                <a:effectLst/>
                <a:latin typeface="+mn-lt"/>
                <a:ea typeface="+mn-ea"/>
                <a:cs typeface="+mn-cs"/>
              </a:rPr>
              <a:t>CDKN2A</a:t>
            </a:r>
            <a:r>
              <a:rPr lang="en-US" sz="1200" kern="1200" dirty="0" smtClean="0">
                <a:solidFill>
                  <a:schemeClr val="tx1"/>
                </a:solidFill>
                <a:effectLst/>
                <a:latin typeface="+mn-lt"/>
                <a:ea typeface="+mn-ea"/>
                <a:cs typeface="+mn-cs"/>
              </a:rPr>
              <a:t> and pancreatic cancer</a:t>
            </a:r>
            <a:r>
              <a:rPr lang="en-US" sz="1200" kern="1200" baseline="300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although an increased prevalence of </a:t>
            </a:r>
            <a:r>
              <a:rPr lang="en-US" sz="1200" b="1" kern="1200" dirty="0" smtClean="0">
                <a:solidFill>
                  <a:schemeClr val="tx1"/>
                </a:solidFill>
                <a:effectLst/>
                <a:latin typeface="+mn-lt"/>
                <a:ea typeface="+mn-ea"/>
                <a:cs typeface="+mn-cs"/>
              </a:rPr>
              <a:t>other tobacco-associated cancers, in particular respiratory and upper digestive cancers</a:t>
            </a:r>
            <a:r>
              <a:rPr lang="en-US" sz="1200" kern="1200" dirty="0" smtClean="0">
                <a:solidFill>
                  <a:schemeClr val="tx1"/>
                </a:solidFill>
                <a:effectLst/>
                <a:latin typeface="+mn-lt"/>
                <a:ea typeface="+mn-ea"/>
                <a:cs typeface="+mn-cs"/>
              </a:rPr>
              <a:t>, has been recently reported in </a:t>
            </a:r>
            <a:r>
              <a:rPr lang="en-US" sz="1200" i="1" kern="1200" dirty="0" smtClean="0">
                <a:solidFill>
                  <a:schemeClr val="tx1"/>
                </a:solidFill>
                <a:effectLst/>
                <a:latin typeface="+mn-lt"/>
                <a:ea typeface="+mn-ea"/>
                <a:cs typeface="+mn-cs"/>
              </a:rPr>
              <a:t>CDKN2A</a:t>
            </a:r>
            <a:r>
              <a:rPr lang="en-US" sz="1200" kern="1200" dirty="0" smtClean="0">
                <a:solidFill>
                  <a:schemeClr val="tx1"/>
                </a:solidFill>
                <a:effectLst/>
                <a:latin typeface="+mn-lt"/>
                <a:ea typeface="+mn-ea"/>
                <a:cs typeface="+mn-cs"/>
              </a:rPr>
              <a:t>-mutated families.</a:t>
            </a:r>
            <a:r>
              <a:rPr lang="en-US" sz="1200" kern="1200" baseline="30000" dirty="0" smtClean="0">
                <a:solidFill>
                  <a:schemeClr val="tx1"/>
                </a:solidFill>
                <a:effectLst/>
                <a:latin typeface="+mn-lt"/>
                <a:ea typeface="+mn-ea"/>
                <a:cs typeface="+mn-cs"/>
              </a:rPr>
              <a:t>17-36</a:t>
            </a:r>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Several evidences have suggested that p14</a:t>
            </a:r>
            <a:r>
              <a:rPr lang="en-US" sz="1200" kern="1200" baseline="30000" dirty="0" smtClean="0">
                <a:solidFill>
                  <a:schemeClr val="tx1"/>
                </a:solidFill>
                <a:effectLst/>
                <a:latin typeface="+mn-lt"/>
                <a:ea typeface="+mn-ea"/>
                <a:cs typeface="+mn-cs"/>
              </a:rPr>
              <a:t>ARF </a:t>
            </a:r>
            <a:r>
              <a:rPr lang="en-US" sz="1200" kern="1200" dirty="0" smtClean="0">
                <a:solidFill>
                  <a:schemeClr val="tx1"/>
                </a:solidFill>
                <a:effectLst/>
                <a:latin typeface="+mn-lt"/>
                <a:ea typeface="+mn-ea"/>
                <a:cs typeface="+mn-cs"/>
              </a:rPr>
              <a:t>mutations predispose to neural system tumors.</a:t>
            </a:r>
            <a:r>
              <a:rPr lang="en-US" sz="1200" kern="1200" baseline="30000" dirty="0" smtClean="0">
                <a:solidFill>
                  <a:schemeClr val="tx1"/>
                </a:solidFill>
                <a:effectLst/>
                <a:latin typeface="+mn-lt"/>
                <a:ea typeface="+mn-ea"/>
                <a:cs typeface="+mn-cs"/>
              </a:rPr>
              <a:t>37,38</a:t>
            </a:r>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A cancer syndrome including atypical melanocytic lesions, cutaneous/</a:t>
            </a:r>
            <a:r>
              <a:rPr lang="en-US" sz="1200" kern="1200" dirty="0" err="1" smtClean="0">
                <a:solidFill>
                  <a:schemeClr val="tx1"/>
                </a:solidFill>
                <a:effectLst/>
                <a:latin typeface="+mn-lt"/>
                <a:ea typeface="+mn-ea"/>
                <a:cs typeface="+mn-cs"/>
              </a:rPr>
              <a:t>uveal</a:t>
            </a:r>
            <a:r>
              <a:rPr lang="en-US" sz="1200" kern="1200" dirty="0" smtClean="0">
                <a:solidFill>
                  <a:schemeClr val="tx1"/>
                </a:solidFill>
                <a:effectLst/>
                <a:latin typeface="+mn-lt"/>
                <a:ea typeface="+mn-ea"/>
                <a:cs typeface="+mn-cs"/>
              </a:rPr>
              <a:t> melanoma and mesothelioma has been initially described in </a:t>
            </a:r>
            <a:r>
              <a:rPr lang="en-US" sz="1200" i="1" kern="1200" dirty="0" smtClean="0">
                <a:solidFill>
                  <a:schemeClr val="tx1"/>
                </a:solidFill>
                <a:effectLst/>
                <a:latin typeface="+mn-lt"/>
                <a:ea typeface="+mn-ea"/>
                <a:cs typeface="+mn-cs"/>
              </a:rPr>
              <a:t>BAP1</a:t>
            </a:r>
            <a:r>
              <a:rPr lang="en-US" sz="1200" kern="1200" dirty="0" smtClean="0">
                <a:solidFill>
                  <a:schemeClr val="tx1"/>
                </a:solidFill>
                <a:effectLst/>
                <a:latin typeface="+mn-lt"/>
                <a:ea typeface="+mn-ea"/>
                <a:cs typeface="+mn-cs"/>
              </a:rPr>
              <a:t>-mutated families, although additional cancers such as renal cell carcinoma and basal cell carcinoma are now considered as part of the </a:t>
            </a:r>
            <a:r>
              <a:rPr lang="en-US" sz="1200" i="1" kern="1200" dirty="0" smtClean="0">
                <a:solidFill>
                  <a:schemeClr val="tx1"/>
                </a:solidFill>
                <a:effectLst/>
                <a:latin typeface="+mn-lt"/>
                <a:ea typeface="+mn-ea"/>
                <a:cs typeface="+mn-cs"/>
              </a:rPr>
              <a:t>BAP1</a:t>
            </a:r>
            <a:r>
              <a:rPr lang="en-US" sz="1200" kern="1200" dirty="0" smtClean="0">
                <a:solidFill>
                  <a:schemeClr val="tx1"/>
                </a:solidFill>
                <a:effectLst/>
                <a:latin typeface="+mn-lt"/>
                <a:ea typeface="+mn-ea"/>
                <a:cs typeface="+mn-cs"/>
              </a:rPr>
              <a:t> spectrum.</a:t>
            </a:r>
            <a:r>
              <a:rPr lang="en-US" sz="1200" kern="1200" baseline="30000" dirty="0" smtClean="0">
                <a:solidFill>
                  <a:schemeClr val="tx1"/>
                </a:solidFill>
                <a:effectLst/>
                <a:latin typeface="+mn-lt"/>
                <a:ea typeface="+mn-ea"/>
                <a:cs typeface="+mn-cs"/>
              </a:rPr>
              <a:t>22-25</a:t>
            </a:r>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An association with renal cell carcinoma has been observed also for </a:t>
            </a:r>
            <a:r>
              <a:rPr lang="en-US" sz="1200" i="1" kern="1200" dirty="0" smtClean="0">
                <a:solidFill>
                  <a:schemeClr val="tx1"/>
                </a:solidFill>
                <a:effectLst/>
                <a:latin typeface="+mn-lt"/>
                <a:ea typeface="+mn-ea"/>
                <a:cs typeface="+mn-cs"/>
              </a:rPr>
              <a:t>MITF</a:t>
            </a:r>
            <a:r>
              <a:rPr lang="en-US" sz="1200" kern="1200" baseline="30000" dirty="0" smtClean="0">
                <a:solidFill>
                  <a:schemeClr val="tx1"/>
                </a:solidFill>
                <a:effectLst/>
                <a:latin typeface="+mn-lt"/>
                <a:ea typeface="+mn-ea"/>
                <a:cs typeface="+mn-cs"/>
              </a:rPr>
              <a:t>34,35 </a:t>
            </a:r>
            <a:r>
              <a:rPr lang="en-US" sz="1200" kern="1200" dirty="0" smtClean="0">
                <a:solidFill>
                  <a:schemeClr val="tx1"/>
                </a:solidFill>
                <a:effectLst/>
                <a:latin typeface="+mn-lt"/>
                <a:ea typeface="+mn-ea"/>
                <a:cs typeface="+mn-cs"/>
              </a:rPr>
              <a:t>and more recently the </a:t>
            </a:r>
            <a:r>
              <a:rPr lang="en-US" sz="1200" i="1" kern="1200" dirty="0" smtClean="0">
                <a:solidFill>
                  <a:schemeClr val="tx1"/>
                </a:solidFill>
                <a:effectLst/>
                <a:latin typeface="+mn-lt"/>
                <a:ea typeface="+mn-ea"/>
                <a:cs typeface="+mn-cs"/>
              </a:rPr>
              <a:t>POT1 </a:t>
            </a:r>
            <a:r>
              <a:rPr lang="en-US" sz="1200" kern="1200" dirty="0" smtClean="0">
                <a:solidFill>
                  <a:schemeClr val="tx1"/>
                </a:solidFill>
                <a:effectLst/>
                <a:latin typeface="+mn-lt"/>
                <a:ea typeface="+mn-ea"/>
                <a:cs typeface="+mn-cs"/>
              </a:rPr>
              <a:t>gene has been implicated in the development of glioma.</a:t>
            </a:r>
            <a:r>
              <a:rPr lang="en-US" sz="1200" kern="1200" baseline="30000" dirty="0" smtClean="0">
                <a:solidFill>
                  <a:schemeClr val="tx1"/>
                </a:solidFill>
                <a:effectLst/>
                <a:latin typeface="+mn-lt"/>
                <a:ea typeface="+mn-ea"/>
                <a:cs typeface="+mn-cs"/>
              </a:rPr>
              <a:t>39</a:t>
            </a:r>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10</a:t>
            </a:fld>
            <a:endParaRPr lang="it-IT"/>
          </a:p>
        </p:txBody>
      </p:sp>
    </p:spTree>
    <p:extLst>
      <p:ext uri="{BB962C8B-B14F-4D97-AF65-F5344CB8AC3E}">
        <p14:creationId xmlns:p14="http://schemas.microsoft.com/office/powerpoint/2010/main" val="400133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indent="0">
              <a:buFont typeface="Arial"/>
              <a:buNone/>
            </a:pPr>
            <a:r>
              <a:rPr lang="en-US" sz="1200" b="1" i="0" u="none" strike="noStrike" kern="1200" baseline="0" dirty="0" smtClean="0">
                <a:solidFill>
                  <a:schemeClr val="tx1"/>
                </a:solidFill>
                <a:latin typeface="+mn-lt"/>
                <a:ea typeface="+mn-ea"/>
                <a:cs typeface="+mn-cs"/>
              </a:rPr>
              <a:t>The dominant molecular pathway involved in familial melanoma is:</a:t>
            </a:r>
          </a:p>
          <a:p>
            <a:pPr marL="171450" indent="-171450">
              <a:buFont typeface="Arial"/>
              <a:buChar char="•"/>
            </a:pPr>
            <a:r>
              <a:rPr lang="en-US" sz="1200" b="0" i="0" u="none" strike="noStrike" kern="1200" baseline="0" dirty="0" smtClean="0">
                <a:solidFill>
                  <a:schemeClr val="tx1"/>
                </a:solidFill>
                <a:latin typeface="+mn-lt"/>
                <a:ea typeface="+mn-ea"/>
                <a:cs typeface="+mn-cs"/>
              </a:rPr>
              <a:t>CDKN2A pathway. CDKN2A encodes 2 proteins that are translated from alternate reading frames:</a:t>
            </a:r>
          </a:p>
          <a:p>
            <a:pPr marL="171450" indent="-171450">
              <a:buFont typeface="Arial"/>
              <a:buChar char="•"/>
            </a:pPr>
            <a:r>
              <a:rPr lang="en-US" sz="1200" b="0" i="0" u="none" strike="noStrike" kern="1200" baseline="0" dirty="0" smtClean="0">
                <a:solidFill>
                  <a:schemeClr val="tx1"/>
                </a:solidFill>
                <a:latin typeface="+mn-lt"/>
                <a:ea typeface="+mn-ea"/>
                <a:cs typeface="+mn-cs"/>
              </a:rPr>
              <a:t>p16INK4A (P16), encoded by the alfa transcript, and p14ARF (P14), encoded by the beta transcript. Both P16 and P14 proteins are tumor suppressors important for cell cycle inhibition, specifically acting at the G1 to S transition.</a:t>
            </a:r>
          </a:p>
          <a:p>
            <a:pPr marL="171450" indent="-171450">
              <a:buFont typeface="Arial"/>
              <a:buChar char="•"/>
            </a:pPr>
            <a:r>
              <a:rPr lang="en-US" sz="1200" b="0" i="0" u="none" strike="noStrike" kern="1200" baseline="0" dirty="0" smtClean="0">
                <a:solidFill>
                  <a:schemeClr val="tx1"/>
                </a:solidFill>
                <a:latin typeface="+mn-lt"/>
                <a:ea typeface="+mn-ea"/>
                <a:cs typeface="+mn-cs"/>
              </a:rPr>
              <a:t>CDKN2A/p16 regulates function of the </a:t>
            </a:r>
            <a:r>
              <a:rPr lang="en-US" sz="1200" b="0" i="0" u="none" strike="noStrike" kern="1200" baseline="0" dirty="0" err="1" smtClean="0">
                <a:solidFill>
                  <a:schemeClr val="tx1"/>
                </a:solidFill>
                <a:latin typeface="+mn-lt"/>
                <a:ea typeface="+mn-ea"/>
                <a:cs typeface="+mn-cs"/>
              </a:rPr>
              <a:t>Rb</a:t>
            </a:r>
            <a:r>
              <a:rPr lang="en-US" sz="1200" b="0" i="0" u="none" strike="noStrike" kern="1200" baseline="0" dirty="0" smtClean="0">
                <a:solidFill>
                  <a:schemeClr val="tx1"/>
                </a:solidFill>
                <a:latin typeface="+mn-lt"/>
                <a:ea typeface="+mn-ea"/>
                <a:cs typeface="+mn-cs"/>
              </a:rPr>
              <a:t> pathway </a:t>
            </a:r>
            <a:r>
              <a:rPr lang="mr-IN"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CDKN2A/p14 regulates function of the p53 pathway</a:t>
            </a:r>
          </a:p>
          <a:p>
            <a:pPr marL="171450" indent="-171450">
              <a:buFont typeface="Arial"/>
              <a:buChar char="•"/>
            </a:pPr>
            <a:r>
              <a:rPr lang="en-US" sz="1200" b="1" i="0" u="none" strike="noStrike" kern="1200" baseline="0" dirty="0" smtClean="0">
                <a:solidFill>
                  <a:schemeClr val="tx1"/>
                </a:solidFill>
                <a:latin typeface="+mn-lt"/>
                <a:ea typeface="+mn-ea"/>
                <a:cs typeface="+mn-cs"/>
              </a:rPr>
              <a:t>Loss of such cell cycle suppressors allow cells with damaged DNA to proliferate and divide, leading to oncogenesis.</a:t>
            </a:r>
          </a:p>
          <a:p>
            <a:pPr marL="171450" indent="-171450">
              <a:buFont typeface="Arial"/>
              <a:buChar char="•"/>
            </a:pPr>
            <a:r>
              <a:rPr lang="en-US" sz="1200" b="1" i="0" u="none" strike="noStrike" kern="1200" baseline="0" dirty="0" smtClean="0">
                <a:solidFill>
                  <a:schemeClr val="tx1"/>
                </a:solidFill>
                <a:latin typeface="+mn-lt"/>
                <a:ea typeface="+mn-ea"/>
                <a:cs typeface="+mn-cs"/>
              </a:rPr>
              <a:t>CDKN2A mutations impair the inhibitory functions of p16 and/or p14. </a:t>
            </a:r>
          </a:p>
          <a:p>
            <a:pPr marL="171450" indent="-171450">
              <a:buFont typeface="Arial"/>
              <a:buChar char="•"/>
            </a:pPr>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CDK4 pathway. Mutations in CDK4 change an arginine residue such that p16 can no longer bind. Subsequently, </a:t>
            </a:r>
            <a:r>
              <a:rPr lang="it-IT" sz="1200" b="0" i="0" u="none" strike="noStrike" kern="1200" baseline="0" dirty="0" err="1" smtClean="0">
                <a:solidFill>
                  <a:schemeClr val="tx1"/>
                </a:solidFill>
                <a:latin typeface="+mn-lt"/>
                <a:ea typeface="+mn-ea"/>
                <a:cs typeface="+mn-cs"/>
              </a:rPr>
              <a:t>there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increased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phosphorylation</a:t>
            </a:r>
            <a:r>
              <a:rPr lang="it-IT"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retinoblastoma-bound E2F promotes the G1 to S phase transition, promoting cell growth and proliferation.</a:t>
            </a:r>
          </a:p>
          <a:p>
            <a:pPr marL="171450" indent="-171450">
              <a:buFont typeface="Arial"/>
              <a:buChar char="•"/>
            </a:pP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0" u="none" strike="noStrike" kern="1200" baseline="0" dirty="0" smtClean="0">
                <a:solidFill>
                  <a:schemeClr val="tx1"/>
                </a:solidFill>
                <a:latin typeface="+mn-lt"/>
                <a:ea typeface="+mn-ea"/>
                <a:cs typeface="+mn-cs"/>
              </a:rPr>
              <a:t>CDKN2A encodes two different proteins p16INK4a and p14ARF. p16INK4a is an inhibitor of the cyclinD1/CDK4 complex and induces the arrest of the cell cycle in G1. When p16INK4a can perform its function correctly, if a cell is damaged it can induce senescence. </a:t>
            </a:r>
          </a:p>
          <a:p>
            <a:pPr marL="171450" indent="-171450">
              <a:buFont typeface="Arial"/>
              <a:buChar char="•"/>
            </a:pPr>
            <a:r>
              <a:rPr lang="en-US" sz="1200" b="0" i="0" u="none" strike="noStrike" kern="1200" baseline="0" dirty="0" smtClean="0">
                <a:solidFill>
                  <a:schemeClr val="tx1"/>
                </a:solidFill>
                <a:latin typeface="+mn-lt"/>
                <a:ea typeface="+mn-ea"/>
                <a:cs typeface="+mn-cs"/>
              </a:rPr>
              <a:t>However when CDKN2A is mutated, the cyclinD1/CDK4 complex is not inhibited and phosphorylated </a:t>
            </a:r>
            <a:r>
              <a:rPr lang="en-US" sz="1200" b="0" i="0" u="none" strike="noStrike" kern="1200" baseline="0" dirty="0" err="1" smtClean="0">
                <a:solidFill>
                  <a:schemeClr val="tx1"/>
                </a:solidFill>
                <a:latin typeface="+mn-lt"/>
                <a:ea typeface="+mn-ea"/>
                <a:cs typeface="+mn-cs"/>
              </a:rPr>
              <a:t>pRb</a:t>
            </a:r>
            <a:r>
              <a:rPr lang="en-US" sz="1200" b="0" i="0" u="none" strike="noStrike" kern="1200" baseline="0" dirty="0" smtClean="0">
                <a:solidFill>
                  <a:schemeClr val="tx1"/>
                </a:solidFill>
                <a:latin typeface="+mn-lt"/>
                <a:ea typeface="+mn-ea"/>
                <a:cs typeface="+mn-cs"/>
              </a:rPr>
              <a:t>, releasing E2F transcription factor that can induce a cell cycle progression. If a cell is damaged the release of E2F can favor an aberrant proliferation that can lead to tumor development. </a:t>
            </a:r>
          </a:p>
          <a:p>
            <a:pPr marL="171450" indent="-171450">
              <a:buFont typeface="Arial"/>
              <a:buChar char="•"/>
            </a:pPr>
            <a:r>
              <a:rPr lang="en-US" sz="1200" b="0" i="0" u="none" strike="noStrike" kern="1200" baseline="0" dirty="0" smtClean="0">
                <a:solidFill>
                  <a:schemeClr val="tx1"/>
                </a:solidFill>
                <a:latin typeface="+mn-lt"/>
                <a:ea typeface="+mn-ea"/>
                <a:cs typeface="+mn-cs"/>
              </a:rPr>
              <a:t>In the same way, when CDK4 is mutated, p16INK4a cannot interact with it and cannot inhibit the release of E2F.</a:t>
            </a:r>
          </a:p>
          <a:p>
            <a:pPr marL="171450" indent="-171450">
              <a:buFont typeface="Arial"/>
              <a:buChar char="•"/>
            </a:pPr>
            <a:r>
              <a:rPr lang="en-US" sz="1200" b="0" i="0" u="none" strike="noStrike" kern="1200" baseline="0" dirty="0" smtClean="0">
                <a:solidFill>
                  <a:schemeClr val="tx1"/>
                </a:solidFill>
                <a:latin typeface="+mn-lt"/>
                <a:ea typeface="+mn-ea"/>
                <a:cs typeface="+mn-cs"/>
              </a:rPr>
              <a:t> p14ARF in front of a damaged cell induces apoptosis through the p53 pathway. If p14ARF is mutated, MDM2 can promote p53 </a:t>
            </a:r>
            <a:r>
              <a:rPr lang="en-US" sz="1200" b="0" i="0" u="none" strike="noStrike" kern="1200" baseline="0" dirty="0" err="1" smtClean="0">
                <a:solidFill>
                  <a:schemeClr val="tx1"/>
                </a:solidFill>
                <a:latin typeface="+mn-lt"/>
                <a:ea typeface="+mn-ea"/>
                <a:cs typeface="+mn-cs"/>
              </a:rPr>
              <a:t>ubiquitination</a:t>
            </a:r>
            <a:r>
              <a:rPr lang="en-US" sz="1200" b="0" i="0" u="none" strike="noStrike" kern="1200" baseline="0" dirty="0" smtClean="0">
                <a:solidFill>
                  <a:schemeClr val="tx1"/>
                </a:solidFill>
                <a:latin typeface="+mn-lt"/>
                <a:ea typeface="+mn-ea"/>
                <a:cs typeface="+mn-cs"/>
              </a:rPr>
              <a:t> and p53 is degraded in the proteasome. Thus when a cell is damaged, the lack of activation of p53 can allow that cell to </a:t>
            </a:r>
            <a:r>
              <a:rPr lang="fi-FI" sz="1200" b="0" i="0" u="none" strike="noStrike" kern="1200" baseline="0" dirty="0" err="1" smtClean="0">
                <a:solidFill>
                  <a:schemeClr val="tx1"/>
                </a:solidFill>
                <a:latin typeface="+mn-lt"/>
                <a:ea typeface="+mn-ea"/>
                <a:cs typeface="+mn-cs"/>
              </a:rPr>
              <a:t>avoid</a:t>
            </a:r>
            <a:r>
              <a:rPr lang="fi-FI" sz="1200" b="0" i="0" u="none" strike="noStrike" kern="1200" baseline="0" dirty="0" smtClean="0">
                <a:solidFill>
                  <a:schemeClr val="tx1"/>
                </a:solidFill>
                <a:latin typeface="+mn-lt"/>
                <a:ea typeface="+mn-ea"/>
                <a:cs typeface="+mn-cs"/>
              </a:rPr>
              <a:t> </a:t>
            </a:r>
            <a:r>
              <a:rPr lang="fi-FI" sz="1200" b="0" i="0" u="none" strike="noStrike" kern="1200" baseline="0" dirty="0" err="1" smtClean="0">
                <a:solidFill>
                  <a:schemeClr val="tx1"/>
                </a:solidFill>
                <a:latin typeface="+mn-lt"/>
                <a:ea typeface="+mn-ea"/>
                <a:cs typeface="+mn-cs"/>
              </a:rPr>
              <a:t>apoptosis</a:t>
            </a:r>
            <a:endParaRPr lang="fi-FI" sz="1200" b="0" i="0" u="none" strike="noStrike" kern="1200" baseline="0" dirty="0" smtClean="0">
              <a:solidFill>
                <a:schemeClr val="tx1"/>
              </a:solidFill>
              <a:latin typeface="+mn-lt"/>
              <a:ea typeface="+mn-ea"/>
              <a:cs typeface="+mn-cs"/>
            </a:endParaRPr>
          </a:p>
          <a:p>
            <a:pPr marL="171450" indent="-171450">
              <a:buFont typeface="Arial"/>
              <a:buChar char="•"/>
            </a:pPr>
            <a:r>
              <a:rPr lang="en-US" sz="1200" b="0" i="0" u="none" strike="noStrike" kern="1200" baseline="0" dirty="0" smtClean="0">
                <a:solidFill>
                  <a:schemeClr val="tx1"/>
                </a:solidFill>
                <a:latin typeface="+mn-lt"/>
                <a:ea typeface="+mn-ea"/>
                <a:cs typeface="+mn-cs"/>
              </a:rPr>
              <a:t>CDK4 was the second high risk melanoma susceptibility gene identified. CDK4 is an oncogene located within the 12q14 chromosomal region and encodes a protein that controls cell cycle progression through the G1 phase. To date mutations in this gene have been described in 17 melanoma-prone families and in all of them the mutation affects the same amino acid (Arginine 42). This amino acid is located in the p16INK4A binding domain of the CDK4 protein. Thus, when CDK4 is mutated, p16INK4A cannot inhibit the CDK4 kinase activity resulting in the progression of the cell cycle. CDK4 mutation carriers phenotypically behave similarly to p16INK4A mutation carriers. </a:t>
            </a:r>
          </a:p>
          <a:p>
            <a:pPr marL="171450" indent="-171450">
              <a:buFont typeface="Arial"/>
              <a:buChar char="•"/>
            </a:pPr>
            <a:r>
              <a:rPr lang="en-US" sz="1200" b="0" i="0" u="none" strike="noStrike" kern="1200" baseline="0" dirty="0" smtClean="0">
                <a:solidFill>
                  <a:schemeClr val="tx1"/>
                </a:solidFill>
                <a:latin typeface="+mn-lt"/>
                <a:ea typeface="+mn-ea"/>
                <a:cs typeface="+mn-cs"/>
              </a:rPr>
              <a:t>This is consistent with the functional impact that mutations in both genes have at the cellular level, which results in the activation of the same pathway.</a:t>
            </a:r>
            <a:endParaRPr lang="it-IT"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11</a:t>
            </a:fld>
            <a:endParaRPr lang="it-IT"/>
          </a:p>
        </p:txBody>
      </p:sp>
    </p:spTree>
    <p:extLst>
      <p:ext uri="{BB962C8B-B14F-4D97-AF65-F5344CB8AC3E}">
        <p14:creationId xmlns:p14="http://schemas.microsoft.com/office/powerpoint/2010/main" val="241616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171450" indent="-171450">
              <a:buFont typeface="Arial"/>
              <a:buChar char="•"/>
            </a:pPr>
            <a:r>
              <a:rPr lang="en-US" sz="1200" b="0" i="0" u="none" strike="noStrike" kern="1200" baseline="0" dirty="0" smtClean="0">
                <a:solidFill>
                  <a:schemeClr val="tx1"/>
                </a:solidFill>
                <a:latin typeface="+mn-lt"/>
                <a:ea typeface="+mn-ea"/>
                <a:cs typeface="+mn-cs"/>
              </a:rPr>
              <a:t>To date, CDKN2A is the main high risk gene involved in melanoma susceptibility.</a:t>
            </a:r>
          </a:p>
          <a:p>
            <a:pPr marL="171450" indent="-171450">
              <a:buFont typeface="Arial"/>
              <a:buChar char="•"/>
            </a:pPr>
            <a:r>
              <a:rPr lang="en-US" sz="1200" b="0" i="0" u="none" strike="noStrike" kern="1200" baseline="0" dirty="0" smtClean="0">
                <a:solidFill>
                  <a:schemeClr val="tx1"/>
                </a:solidFill>
                <a:latin typeface="+mn-lt"/>
                <a:ea typeface="+mn-ea"/>
                <a:cs typeface="+mn-cs"/>
              </a:rPr>
              <a:t>Mutations in that gene are found in around 20% of melanoma-prone families but the CDKN2A mutation frequency can range from 5% to 72% depending on the selection criteria used and the geographical areas. </a:t>
            </a:r>
          </a:p>
          <a:p>
            <a:pPr marL="171450" indent="-171450">
              <a:buFont typeface="Arial"/>
              <a:buChar char="•"/>
            </a:pPr>
            <a:r>
              <a:rPr lang="en-US" sz="1200" b="0" i="0" u="none" strike="noStrike" kern="1200" baseline="0" dirty="0" smtClean="0">
                <a:solidFill>
                  <a:schemeClr val="tx1"/>
                </a:solidFill>
                <a:latin typeface="+mn-lt"/>
                <a:ea typeface="+mn-ea"/>
                <a:cs typeface="+mn-cs"/>
              </a:rPr>
              <a:t>The CDKN2A mutation detection rate increases with the number of cases in the family. </a:t>
            </a:r>
          </a:p>
          <a:p>
            <a:pPr marL="171450" indent="-171450">
              <a:buFont typeface="Arial"/>
              <a:buChar char="•"/>
            </a:pPr>
            <a:r>
              <a:rPr lang="en-US" sz="1200" b="0" i="0" u="none" strike="noStrike" kern="1200" baseline="0" dirty="0" smtClean="0">
                <a:solidFill>
                  <a:schemeClr val="tx1"/>
                </a:solidFill>
                <a:latin typeface="+mn-lt"/>
                <a:ea typeface="+mn-ea"/>
                <a:cs typeface="+mn-cs"/>
              </a:rPr>
              <a:t>Mutations in CDKN2A are also detected in sporadic multiple primary melanoma patients (SMP). The CDKN2A mutation frequency in SMP with at least two primary melanoma is around 9%. </a:t>
            </a:r>
          </a:p>
          <a:p>
            <a:pPr marL="171450" indent="-171450">
              <a:buFont typeface="Arial"/>
              <a:buChar char="•"/>
            </a:pPr>
            <a:r>
              <a:rPr lang="en-US" sz="1200" b="0" i="0" u="none" strike="noStrike" kern="1200" baseline="0" dirty="0" smtClean="0">
                <a:solidFill>
                  <a:schemeClr val="tx1"/>
                </a:solidFill>
                <a:latin typeface="+mn-lt"/>
                <a:ea typeface="+mn-ea"/>
                <a:cs typeface="+mn-cs"/>
              </a:rPr>
              <a:t>As in familial studies, the probability to detect mutations in SMP increases with the number of total primaries.</a:t>
            </a:r>
          </a:p>
          <a:p>
            <a:pPr marL="171450" indent="-171450">
              <a:buFont typeface="Arial"/>
              <a:buChar char="•"/>
            </a:pPr>
            <a:r>
              <a:rPr lang="en-US" sz="1200" b="0" i="0" u="none" strike="noStrike" kern="1200" baseline="0" dirty="0" smtClean="0">
                <a:solidFill>
                  <a:schemeClr val="tx1"/>
                </a:solidFill>
                <a:latin typeface="+mn-lt"/>
                <a:ea typeface="+mn-ea"/>
                <a:cs typeface="+mn-cs"/>
              </a:rPr>
              <a:t>On the other hand, the probability to have CDKN2A mutations in sporadic melanoma patients with neither a family history nor multiple primaries is about 1%. </a:t>
            </a:r>
          </a:p>
          <a:p>
            <a:pPr marL="0" indent="0">
              <a:buFont typeface="Arial"/>
              <a:buNone/>
            </a:pPr>
            <a:r>
              <a:rPr lang="en-US" sz="1200" b="0" i="0" u="none" strike="noStrike" kern="1200" baseline="0" noProof="0" dirty="0" smtClean="0">
                <a:solidFill>
                  <a:schemeClr val="tx1"/>
                </a:solidFill>
                <a:latin typeface="+mn-lt"/>
                <a:ea typeface="+mn-ea"/>
                <a:cs typeface="+mn-cs"/>
              </a:rPr>
              <a:t>Harland et al, 2014: There is a low probability of detecting a germline mutation in people with melanoma except for those with a strong family history (&gt;= 2 affected relatives, 25%), 3 or more primaries (29%) or more than one primary who also have other affected relatives (27%). </a:t>
            </a:r>
            <a:endParaRPr lang="en-US" u="none" noProof="0" dirty="0" smtClean="0"/>
          </a:p>
          <a:p>
            <a:pPr marL="0" indent="0">
              <a:buFont typeface="Arial"/>
              <a:buNone/>
            </a:pPr>
            <a:endParaRPr lang="en-US" sz="1200" b="1" i="0" u="none" strike="noStrike" kern="1200" baseline="0" dirty="0" smtClean="0">
              <a:solidFill>
                <a:schemeClr val="tx1"/>
              </a:solidFill>
              <a:latin typeface="+mn-lt"/>
              <a:ea typeface="+mn-ea"/>
              <a:cs typeface="+mn-cs"/>
            </a:endParaRPr>
          </a:p>
          <a:p>
            <a:pPr marL="0" indent="0">
              <a:buFont typeface="Arial"/>
              <a:buNone/>
            </a:pPr>
            <a:r>
              <a:rPr lang="en-US" sz="1200" b="1" i="0" u="none" strike="noStrike" kern="1200" baseline="0" dirty="0" smtClean="0">
                <a:solidFill>
                  <a:schemeClr val="tx1"/>
                </a:solidFill>
                <a:latin typeface="+mn-lt"/>
                <a:ea typeface="+mn-ea"/>
                <a:cs typeface="+mn-cs"/>
              </a:rPr>
              <a:t>In 2009, international guidelines were published suggesting that individuals with an estimated 10% or greater pre-test probability of carrying a mutation in CDKN2A should be referred for genetic counseling</a:t>
            </a:r>
          </a:p>
          <a:p>
            <a:pPr marL="171450" indent="-171450">
              <a:buFont typeface="Arial"/>
              <a:buChar cha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CDKN2A mutation penetrance (or the likelihood of developing melanoma over time -) also varies by geography. The estimated penetrance rates are 30–91%, 50–76%, and 13–58% among patients ages 50–80 in Australia, the United States, and Europe, respectively.</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u="sng" dirty="0" smtClean="0"/>
              <a:t>Australia and North America: areas of high levels of UV exposure </a:t>
            </a:r>
            <a:r>
              <a:rPr lang="mr-IN" u="sng" dirty="0" smtClean="0"/>
              <a:t>–</a:t>
            </a:r>
            <a:r>
              <a:rPr lang="en-US" u="sng" dirty="0" smtClean="0"/>
              <a:t> Europe: areas of low levels of UV exposure</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u="sng" dirty="0" smtClean="0"/>
              <a:t>These differences</a:t>
            </a:r>
            <a:r>
              <a:rPr lang="en-US" u="sng" baseline="0" dirty="0" smtClean="0"/>
              <a:t> could be attributed to different sun exposure patterns or other risk factors in the families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u="sng"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u="none" baseline="0" dirty="0" smtClean="0"/>
              <a:t>28% of CDKN2A mutated families develop PC vs 6% of wild type (Goldstein). Mean age of onset 65-71 yrs. </a:t>
            </a:r>
            <a:endParaRPr lang="en-US" u="none"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u="none"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u="none" dirty="0" smtClean="0"/>
              <a:t>CDK4</a:t>
            </a:r>
            <a:r>
              <a:rPr lang="en-US" u="none" baseline="0" dirty="0" smtClean="0"/>
              <a:t> mutation carriers phenotypically behave similarly to CDKN2A mutation carriers. Mutations on both genes result in the activation of the same pathway</a:t>
            </a:r>
            <a:endParaRPr lang="it-IT" u="none" dirty="0" smtClean="0"/>
          </a:p>
          <a:p>
            <a:pPr marL="0" indent="0">
              <a:buFont typeface="Arial"/>
              <a:buNone/>
            </a:pPr>
            <a:endParaRPr lang="en-US" sz="1200" b="0" i="0" u="none" strike="noStrike" kern="1200" baseline="0" dirty="0" smtClean="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AF22DCAC-9F63-8944-9F9E-0A2B07AC560B}" type="slidenum">
              <a:rPr lang="it-IT" smtClean="0"/>
              <a:t>12</a:t>
            </a:fld>
            <a:endParaRPr lang="it-IT"/>
          </a:p>
        </p:txBody>
      </p:sp>
    </p:spTree>
    <p:extLst>
      <p:ext uri="{BB962C8B-B14F-4D97-AF65-F5344CB8AC3E}">
        <p14:creationId xmlns:p14="http://schemas.microsoft.com/office/powerpoint/2010/main" val="160841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171450" indent="-171450">
              <a:buFont typeface="Arial" charset="0"/>
              <a:buChar char="•"/>
            </a:pPr>
            <a:r>
              <a:rPr lang="en-US" sz="1200" b="1" i="0" u="none" strike="noStrike" kern="1200" baseline="0" dirty="0" smtClean="0">
                <a:solidFill>
                  <a:schemeClr val="tx1"/>
                </a:solidFill>
                <a:latin typeface="+mn-lt"/>
                <a:ea typeface="+mn-ea"/>
                <a:cs typeface="+mn-cs"/>
              </a:rPr>
              <a:t>After CDKN2A, the next most common mutated genes  (9%) are those involved in telomere maintenance. 1% of familial melanoma.  </a:t>
            </a:r>
          </a:p>
          <a:p>
            <a:pPr marL="171450" indent="-171450">
              <a:buFont typeface="Arial" charset="0"/>
              <a:buChar char="•"/>
            </a:pPr>
            <a:r>
              <a:rPr lang="en-US" sz="1200" b="1" i="0" u="none" strike="noStrike" kern="1200" baseline="0" dirty="0" smtClean="0">
                <a:solidFill>
                  <a:schemeClr val="tx1"/>
                </a:solidFill>
                <a:latin typeface="+mn-lt"/>
                <a:ea typeface="+mn-ea"/>
                <a:cs typeface="+mn-cs"/>
              </a:rPr>
              <a:t>Mutations in telomere-related genes, such as POT1, </a:t>
            </a:r>
            <a:r>
              <a:rPr lang="en-US" sz="1200" b="1" i="0" u="none" strike="noStrike" kern="1200" baseline="0" dirty="0" err="1" smtClean="0">
                <a:solidFill>
                  <a:schemeClr val="tx1"/>
                </a:solidFill>
                <a:latin typeface="+mn-lt"/>
                <a:ea typeface="+mn-ea"/>
                <a:cs typeface="+mn-cs"/>
              </a:rPr>
              <a:t>shelterin</a:t>
            </a:r>
            <a:r>
              <a:rPr lang="en-US" sz="1200" b="1" i="0" u="none" strike="noStrike" kern="1200" baseline="0" dirty="0" smtClean="0">
                <a:solidFill>
                  <a:schemeClr val="tx1"/>
                </a:solidFill>
                <a:latin typeface="+mn-lt"/>
                <a:ea typeface="+mn-ea"/>
                <a:cs typeface="+mn-cs"/>
              </a:rPr>
              <a:t> complex genes and TERT promoter have also been identified in classic appearing hereditary melanoma families. </a:t>
            </a:r>
          </a:p>
          <a:p>
            <a:pPr marL="171450" indent="-171450">
              <a:buFont typeface="Arial" charset="0"/>
              <a:buChar char="•"/>
            </a:pPr>
            <a:r>
              <a:rPr lang="en-US" sz="1200" b="1" i="0" u="none" strike="noStrike" kern="1200" baseline="0" dirty="0" smtClean="0">
                <a:solidFill>
                  <a:schemeClr val="tx1"/>
                </a:solidFill>
                <a:latin typeface="+mn-lt"/>
                <a:ea typeface="+mn-ea"/>
                <a:cs typeface="+mn-cs"/>
              </a:rPr>
              <a:t>POT1 founder mutations were identified in Italian families. POT1 helps to protect chromosomal ends form damage, degradation or inappropriate processing by DNA repair mechanisms.</a:t>
            </a:r>
          </a:p>
          <a:p>
            <a:pPr marL="171450" indent="-171450">
              <a:buFont typeface="Arial" charset="0"/>
              <a:buChar char="•"/>
            </a:pPr>
            <a:r>
              <a:rPr lang="en-US" sz="1200" b="1" i="0" u="none" strike="noStrike" kern="1200" baseline="0" dirty="0" smtClean="0">
                <a:solidFill>
                  <a:schemeClr val="tx1"/>
                </a:solidFill>
                <a:latin typeface="+mn-lt"/>
                <a:ea typeface="+mn-ea"/>
                <a:cs typeface="+mn-cs"/>
              </a:rPr>
              <a:t>Mutations in other </a:t>
            </a:r>
            <a:r>
              <a:rPr lang="en-US" sz="1200" b="1" i="0" u="none" strike="noStrike" kern="1200" baseline="0" dirty="0" err="1" smtClean="0">
                <a:solidFill>
                  <a:schemeClr val="tx1"/>
                </a:solidFill>
                <a:latin typeface="+mn-lt"/>
                <a:ea typeface="+mn-ea"/>
                <a:cs typeface="+mn-cs"/>
              </a:rPr>
              <a:t>shelterin</a:t>
            </a:r>
            <a:r>
              <a:rPr lang="en-US" sz="1200" b="1" i="0" u="none" strike="noStrike" kern="1200" baseline="0" dirty="0" smtClean="0">
                <a:solidFill>
                  <a:schemeClr val="tx1"/>
                </a:solidFill>
                <a:latin typeface="+mn-lt"/>
                <a:ea typeface="+mn-ea"/>
                <a:cs typeface="+mn-cs"/>
              </a:rPr>
              <a:t> complex components, ACD</a:t>
            </a:r>
            <a:r>
              <a:rPr lang="mr-IN" sz="1200" b="1" i="0" u="none" strike="noStrike" kern="1200" baseline="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TERF2IP, were also recently identified in familial cutaneous melanoma</a:t>
            </a:r>
          </a:p>
          <a:p>
            <a:pPr marL="171450" indent="-171450">
              <a:buFont typeface="Arial"/>
              <a:buChar char="•"/>
            </a:pPr>
            <a:endParaRPr lang="en-US" sz="1200" b="0" i="0" u="none" strike="noStrike" kern="1200" baseline="0" dirty="0" smtClean="0">
              <a:solidFill>
                <a:schemeClr val="tx1"/>
              </a:solidFill>
              <a:latin typeface="+mn-lt"/>
              <a:ea typeface="+mn-ea"/>
              <a:cs typeface="+mn-cs"/>
            </a:endParaRPr>
          </a:p>
          <a:p>
            <a:pPr marL="171450" indent="-171450">
              <a:buFont typeface="Arial"/>
              <a:buChar char="•"/>
            </a:pPr>
            <a:r>
              <a:rPr lang="en-US" sz="1200" b="0" i="0" u="none" strike="noStrike" kern="1200" baseline="0" dirty="0" smtClean="0">
                <a:solidFill>
                  <a:schemeClr val="tx1"/>
                </a:solidFill>
                <a:latin typeface="+mn-lt"/>
                <a:ea typeface="+mn-ea"/>
                <a:cs typeface="+mn-cs"/>
              </a:rPr>
              <a:t>Telomeres consist of tandem repeats of the 6 nucleotide unit sequence (</a:t>
            </a:r>
            <a:r>
              <a:rPr lang="en-US" sz="1200" b="0" i="0" u="none" strike="noStrike" kern="1200" baseline="0" dirty="0" err="1" smtClean="0">
                <a:solidFill>
                  <a:schemeClr val="tx1"/>
                </a:solidFill>
                <a:latin typeface="+mn-lt"/>
                <a:ea typeface="+mn-ea"/>
                <a:cs typeface="+mn-cs"/>
              </a:rPr>
              <a:t>TTAGGGlocated</a:t>
            </a:r>
            <a:r>
              <a:rPr lang="en-US" sz="1200" b="0" i="0" u="none" strike="noStrike" kern="1200" baseline="0" dirty="0" smtClean="0">
                <a:solidFill>
                  <a:schemeClr val="tx1"/>
                </a:solidFill>
                <a:latin typeface="+mn-lt"/>
                <a:ea typeface="+mn-ea"/>
                <a:cs typeface="+mn-cs"/>
              </a:rPr>
              <a:t> at the ends of chromosomes. </a:t>
            </a:r>
            <a:r>
              <a:rPr lang="en-US" altLang="ja-JP" sz="1200" dirty="0" smtClean="0">
                <a:latin typeface="Arial" pitchFamily="34" charset="0"/>
                <a:ea typeface="ＭＳ Ｐゴシック" pitchFamily="34" charset="-128"/>
              </a:rPr>
              <a:t>After a certain number of cell divisions, the telomeres become so short that they trigger the cell to stop dividing or to self-destruct (undergo apoptosis).</a:t>
            </a:r>
          </a:p>
          <a:p>
            <a:pPr marL="171450" indent="-171450">
              <a:buFont typeface="Arial"/>
              <a:buChar char="•"/>
            </a:pPr>
            <a:r>
              <a:rPr lang="en-US" sz="1200" b="0" i="0" u="none" strike="noStrike" kern="1200" baseline="0" dirty="0" smtClean="0">
                <a:solidFill>
                  <a:schemeClr val="tx1"/>
                </a:solidFill>
                <a:latin typeface="+mn-lt"/>
                <a:ea typeface="+mn-ea"/>
                <a:cs typeface="+mn-cs"/>
              </a:rPr>
              <a:t>Telomeres shorten both with age and following exposures associated with cancer risk, such as smoking and ultraviolet (UV) irradiation (68,69). </a:t>
            </a:r>
            <a:r>
              <a:rPr lang="en-US" sz="1200" b="0" i="0" u="none" strike="noStrike" kern="1200" baseline="0" dirty="0" err="1" smtClean="0">
                <a:solidFill>
                  <a:schemeClr val="tx1"/>
                </a:solidFill>
                <a:latin typeface="+mn-lt"/>
                <a:ea typeface="+mn-ea"/>
                <a:cs typeface="+mn-cs"/>
              </a:rPr>
              <a:t>Thus,telomere</a:t>
            </a:r>
            <a:r>
              <a:rPr lang="en-US" sz="1200" b="0" i="0" u="none" strike="noStrike" kern="1200" baseline="0" dirty="0" smtClean="0">
                <a:solidFill>
                  <a:schemeClr val="tx1"/>
                </a:solidFill>
                <a:latin typeface="+mn-lt"/>
                <a:ea typeface="+mn-ea"/>
                <a:cs typeface="+mn-cs"/>
              </a:rPr>
              <a:t> maintenance processes are natural candidates for explaining carcinogenesis.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latin typeface="+mn-lt"/>
                <a:ea typeface="+mn-ea"/>
                <a:cs typeface="+mn-cs"/>
              </a:rPr>
              <a:t>The telomerase enzyme, the </a:t>
            </a:r>
            <a:r>
              <a:rPr lang="en-US" sz="1200" b="0" i="0" u="none" strike="noStrike" kern="1200" baseline="0" dirty="0" err="1" smtClean="0">
                <a:solidFill>
                  <a:schemeClr val="tx1"/>
                </a:solidFill>
                <a:latin typeface="+mn-lt"/>
                <a:ea typeface="+mn-ea"/>
                <a:cs typeface="+mn-cs"/>
              </a:rPr>
              <a:t>shelterin</a:t>
            </a:r>
            <a:r>
              <a:rPr lang="en-US" sz="1200" b="0" i="0" u="none" strike="noStrike" kern="1200" baseline="0" dirty="0" smtClean="0">
                <a:solidFill>
                  <a:schemeClr val="tx1"/>
                </a:solidFill>
                <a:latin typeface="+mn-lt"/>
                <a:ea typeface="+mn-ea"/>
                <a:cs typeface="+mn-cs"/>
              </a:rPr>
              <a:t> protein complex and many other accessory proteins are also comprised in the telomeres. They maintain genomic stability and chromosomal integrity by protecting chromosome ends from degradation, end-to-end fusion, and atypical recombination</a:t>
            </a:r>
          </a:p>
          <a:p>
            <a:pPr marL="171450" indent="-171450">
              <a:buFont typeface="Arial"/>
              <a:buChar char="•"/>
            </a:pPr>
            <a:r>
              <a:rPr lang="en-US" sz="1200" b="0" i="0" u="none" strike="noStrike" kern="1200" baseline="0" dirty="0" smtClean="0">
                <a:solidFill>
                  <a:schemeClr val="tx1"/>
                </a:solidFill>
                <a:latin typeface="+mn-lt"/>
                <a:ea typeface="+mn-ea"/>
                <a:cs typeface="+mn-cs"/>
              </a:rPr>
              <a:t>Horn and colleagues identified a </a:t>
            </a:r>
            <a:r>
              <a:rPr lang="en-US" sz="1200" b="1" i="0" u="none" strike="noStrike" kern="1200" baseline="0" dirty="0" smtClean="0">
                <a:solidFill>
                  <a:schemeClr val="tx1"/>
                </a:solidFill>
                <a:latin typeface="+mn-lt"/>
                <a:ea typeface="+mn-ea"/>
                <a:cs typeface="+mn-cs"/>
              </a:rPr>
              <a:t>germline mutation in the promoter of </a:t>
            </a:r>
            <a:r>
              <a:rPr lang="ro-RO" sz="1200" b="1" i="0" u="none" strike="noStrike" kern="1200" baseline="0" dirty="0" smtClean="0">
                <a:solidFill>
                  <a:schemeClr val="tx1"/>
                </a:solidFill>
                <a:latin typeface="+mn-lt"/>
                <a:ea typeface="+mn-ea"/>
                <a:cs typeface="+mn-cs"/>
              </a:rPr>
              <a:t>telomerase reverse transcriptase (TERT) </a:t>
            </a:r>
            <a:r>
              <a:rPr lang="ro-RO" sz="1200" b="0" i="0" u="none" strike="noStrike" kern="1200" baseline="0" dirty="0" smtClean="0">
                <a:solidFill>
                  <a:schemeClr val="tx1"/>
                </a:solidFill>
                <a:latin typeface="+mn-lt"/>
                <a:ea typeface="+mn-ea"/>
                <a:cs typeface="+mn-cs"/>
              </a:rPr>
              <a:t>in a melanoma-prone </a:t>
            </a:r>
            <a:r>
              <a:rPr lang="en-US" sz="1200" b="0" i="0" u="none" strike="noStrike" kern="1200" baseline="0" dirty="0" smtClean="0">
                <a:solidFill>
                  <a:schemeClr val="tx1"/>
                </a:solidFill>
                <a:latin typeface="+mn-lt"/>
                <a:ea typeface="+mn-ea"/>
                <a:cs typeface="+mn-cs"/>
              </a:rPr>
              <a:t>family using multipoint linkage analyses and target enriched high-throughput sequencing. TERT is located in 5p15 and encodes the catalytic subunit of the telomerase (the other TERC, RNA template for telomere addition), which is the </a:t>
            </a:r>
            <a:r>
              <a:rPr lang="en-US" sz="1200" b="0" i="0" u="none" strike="noStrike" kern="1200" baseline="0" dirty="0" err="1" smtClean="0">
                <a:solidFill>
                  <a:schemeClr val="tx1"/>
                </a:solidFill>
                <a:latin typeface="+mn-lt"/>
                <a:ea typeface="+mn-ea"/>
                <a:cs typeface="+mn-cs"/>
              </a:rPr>
              <a:t>ribonucleoprotein</a:t>
            </a:r>
            <a:r>
              <a:rPr lang="en-US" sz="1200" b="0" i="0" u="none" strike="noStrike" kern="1200" baseline="0" dirty="0" smtClean="0">
                <a:solidFill>
                  <a:schemeClr val="tx1"/>
                </a:solidFill>
                <a:latin typeface="+mn-lt"/>
                <a:ea typeface="+mn-ea"/>
                <a:cs typeface="+mn-cs"/>
              </a:rPr>
              <a:t> complex that maintains telomere length</a:t>
            </a:r>
          </a:p>
          <a:p>
            <a:pPr marL="171450" indent="-171450">
              <a:buFont typeface="Arial"/>
              <a:buChar char="•"/>
            </a:pPr>
            <a:r>
              <a:rPr lang="en-US" altLang="ja-JP" sz="1200" b="0" i="0" u="none" strike="noStrike" kern="1200" baseline="0" dirty="0" smtClean="0">
                <a:solidFill>
                  <a:schemeClr val="tx1"/>
                </a:solidFill>
                <a:latin typeface="+mn-lt"/>
                <a:ea typeface="+mn-ea"/>
                <a:cs typeface="+mn-cs"/>
              </a:rPr>
              <a:t>Telomerase protects telomere by elongating them via a strict cell cycle-regulated process. </a:t>
            </a:r>
          </a:p>
          <a:p>
            <a:pPr marL="171450" indent="-171450">
              <a:buFont typeface="Arial"/>
              <a:buChar char="•"/>
            </a:pPr>
            <a:r>
              <a:rPr lang="en-US" sz="1200" b="0" i="0" u="none" strike="noStrike" kern="1200" baseline="0" dirty="0" smtClean="0">
                <a:solidFill>
                  <a:schemeClr val="tx1"/>
                </a:solidFill>
                <a:latin typeface="+mn-lt"/>
                <a:ea typeface="+mn-ea"/>
                <a:cs typeface="+mn-cs"/>
              </a:rPr>
              <a:t>Several studies have identified UV signature mutations at various positions in the TERT promoter. These alterations may </a:t>
            </a:r>
            <a:r>
              <a:rPr lang="en-US" sz="1200" b="1" i="0" u="none" strike="noStrike" kern="1200" baseline="0" dirty="0" smtClean="0">
                <a:solidFill>
                  <a:schemeClr val="tx1"/>
                </a:solidFill>
                <a:latin typeface="+mn-lt"/>
                <a:ea typeface="+mn-ea"/>
                <a:cs typeface="+mn-cs"/>
              </a:rPr>
              <a:t>increase the transcription of TERT  by creating novel </a:t>
            </a:r>
            <a:r>
              <a:rPr lang="en-US" sz="1200" b="1" i="0" u="none" strike="noStrike" kern="1200" baseline="0" dirty="0" err="1" smtClean="0">
                <a:solidFill>
                  <a:schemeClr val="tx1"/>
                </a:solidFill>
                <a:latin typeface="+mn-lt"/>
                <a:ea typeface="+mn-ea"/>
                <a:cs typeface="+mn-cs"/>
              </a:rPr>
              <a:t>Ets</a:t>
            </a:r>
            <a:r>
              <a:rPr lang="en-US" sz="1200" b="1" i="0" u="none" strike="noStrike" kern="1200" baseline="0" dirty="0" smtClean="0">
                <a:solidFill>
                  <a:schemeClr val="tx1"/>
                </a:solidFill>
                <a:latin typeface="+mn-lt"/>
                <a:ea typeface="+mn-ea"/>
                <a:cs typeface="+mn-cs"/>
              </a:rPr>
              <a:t> transcription factor binding sites</a:t>
            </a:r>
            <a:r>
              <a:rPr lang="en-US" sz="1200" b="0" i="0" u="none" strike="noStrike" kern="1200" baseline="0" dirty="0" smtClean="0">
                <a:solidFill>
                  <a:schemeClr val="tx1"/>
                </a:solidFill>
                <a:latin typeface="+mn-lt"/>
                <a:ea typeface="+mn-ea"/>
                <a:cs typeface="+mn-cs"/>
              </a:rPr>
              <a:t>. Melanomas with TERT promoter mutations are more likely to be nodular or SSM, increased thickness, high mitotic rate and frequent BRAFV600 mutations. It is uncertain whether these characteristics also apply to familial cases, but they do imply a more aggressive course for these CMMs.</a:t>
            </a:r>
            <a:endParaRPr lang="en-US" sz="1200" dirty="0" smtClean="0">
              <a:latin typeface="Arial" pitchFamily="34" charset="0"/>
              <a:ea typeface="ＭＳ Ｐゴシック" pitchFamily="34" charset="-128"/>
            </a:endParaRPr>
          </a:p>
          <a:p>
            <a:endParaRPr lang="en-US" dirty="0" smtClean="0"/>
          </a:p>
        </p:txBody>
      </p:sp>
      <p:sp>
        <p:nvSpPr>
          <p:cNvPr id="4" name="Segnaposto numero diapositiva 3"/>
          <p:cNvSpPr>
            <a:spLocks noGrp="1"/>
          </p:cNvSpPr>
          <p:nvPr>
            <p:ph type="sldNum" sz="quarter" idx="10"/>
          </p:nvPr>
        </p:nvSpPr>
        <p:spPr/>
        <p:txBody>
          <a:bodyPr/>
          <a:lstStyle/>
          <a:p>
            <a:fld id="{35A40C76-E98D-4AD3-8D7E-8BA3A382D480}" type="slidenum">
              <a:rPr lang="it-IT" smtClean="0"/>
              <a:t>13</a:t>
            </a:fld>
            <a:endParaRPr lang="it-IT"/>
          </a:p>
        </p:txBody>
      </p:sp>
    </p:spTree>
    <p:extLst>
      <p:ext uri="{BB962C8B-B14F-4D97-AF65-F5344CB8AC3E}">
        <p14:creationId xmlns:p14="http://schemas.microsoft.com/office/powerpoint/2010/main" val="1050763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696E47CE-8509-4C87-BBAC-F2247B1332AC}" type="slidenum">
              <a:rPr lang="it-IT" sz="1200" smtClean="0"/>
              <a:pPr eaLnBrk="1" hangingPunct="1">
                <a:defRPr/>
              </a:pPr>
              <a:t>15</a:t>
            </a:fld>
            <a:endParaRPr lang="it-IT" sz="1200" smtClean="0"/>
          </a:p>
        </p:txBody>
      </p:sp>
      <p:sp>
        <p:nvSpPr>
          <p:cNvPr id="159746" name="Segnaposto immagine diapositiva 1"/>
          <p:cNvSpPr>
            <a:spLocks noGrp="1" noRot="1" noChangeAspect="1" noTextEdit="1"/>
          </p:cNvSpPr>
          <p:nvPr>
            <p:ph type="sldImg"/>
          </p:nvPr>
        </p:nvSpPr>
        <p:spPr>
          <a:xfrm>
            <a:off x="1143000" y="685800"/>
            <a:ext cx="4572000" cy="3429000"/>
          </a:xfrm>
          <a:ln/>
          <a:extLst/>
        </p:spPr>
      </p:sp>
      <p:sp>
        <p:nvSpPr>
          <p:cNvPr id="159747" name="Segnaposto note 2"/>
          <p:cNvSpPr>
            <a:spLocks noGrp="1"/>
          </p:cNvSpPr>
          <p:nvPr>
            <p:ph type="body" idx="1"/>
          </p:nvPr>
        </p:nvSpPr>
        <p:spPr/>
        <p:txBody>
          <a:bodyPr lIns="91432" tIns="45716" rIns="91432" bIns="45716"/>
          <a:lstStyle/>
          <a:p>
            <a:pPr eaLnBrk="1" hangingPunct="1">
              <a:spcBef>
                <a:spcPct val="0"/>
              </a:spcBef>
              <a:defRPr/>
            </a:pPr>
            <a:r>
              <a:rPr lang="en-US" dirty="0" smtClean="0">
                <a:cs typeface="+mn-cs"/>
              </a:rPr>
              <a:t>a-MSH binds to </a:t>
            </a:r>
            <a:r>
              <a:rPr lang="en-US" dirty="0" err="1" smtClean="0">
                <a:cs typeface="+mn-cs"/>
              </a:rPr>
              <a:t>melanocortin</a:t>
            </a:r>
            <a:r>
              <a:rPr lang="en-US" dirty="0" smtClean="0">
                <a:cs typeface="+mn-cs"/>
              </a:rPr>
              <a:t> 1 receptor (MC1R), which induces the activation of adenylyl cyclase, followed by </a:t>
            </a:r>
            <a:r>
              <a:rPr lang="en-US" dirty="0" err="1" smtClean="0">
                <a:cs typeface="+mn-cs"/>
              </a:rPr>
              <a:t>cAMP</a:t>
            </a:r>
            <a:r>
              <a:rPr lang="en-US" dirty="0" smtClean="0">
                <a:cs typeface="+mn-cs"/>
              </a:rPr>
              <a:t> production. </a:t>
            </a:r>
            <a:r>
              <a:rPr lang="en-US" dirty="0" err="1" smtClean="0">
                <a:cs typeface="+mn-cs"/>
              </a:rPr>
              <a:t>cAMP</a:t>
            </a:r>
            <a:r>
              <a:rPr lang="en-US" dirty="0" smtClean="0">
                <a:cs typeface="+mn-cs"/>
              </a:rPr>
              <a:t> leads to phosphorylation of CREB transcription factors, which in turn stimulate </a:t>
            </a:r>
            <a:r>
              <a:rPr lang="en-US" i="1" dirty="0" smtClean="0">
                <a:cs typeface="+mn-cs"/>
              </a:rPr>
              <a:t>MITF</a:t>
            </a:r>
            <a:r>
              <a:rPr lang="en-US" dirty="0" smtClean="0">
                <a:cs typeface="+mn-cs"/>
              </a:rPr>
              <a:t>-M promoter activation [9].</a:t>
            </a:r>
          </a:p>
          <a:p>
            <a:pPr eaLnBrk="1" hangingPunct="1">
              <a:spcBef>
                <a:spcPct val="0"/>
              </a:spcBef>
              <a:defRPr/>
            </a:pPr>
            <a:endParaRPr lang="en-US" dirty="0" smtClean="0">
              <a:cs typeface="+mn-cs"/>
            </a:endParaRPr>
          </a:p>
          <a:p>
            <a:r>
              <a:rPr lang="en-US" sz="1200" kern="1200" dirty="0" smtClean="0">
                <a:solidFill>
                  <a:schemeClr val="tx1"/>
                </a:solidFill>
                <a:effectLst/>
                <a:latin typeface="+mn-lt"/>
                <a:ea typeface="+mn-ea"/>
                <a:cs typeface="+mn-cs"/>
              </a:rPr>
              <a:t>Based 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estimates of the burden of MITF mutations in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white population, approximately </a:t>
            </a:r>
            <a:r>
              <a:rPr lang="en-US" sz="1200" b="1" kern="1200" dirty="0" smtClean="0">
                <a:solidFill>
                  <a:schemeClr val="tx1"/>
                </a:solidFill>
                <a:effectLst/>
                <a:latin typeface="+mn-lt"/>
                <a:ea typeface="+mn-ea"/>
                <a:cs typeface="+mn-cs"/>
              </a:rPr>
              <a:t>1% of all</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melanomas are estimated to be caused by MITF</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mutations</a:t>
            </a:r>
          </a:p>
          <a:p>
            <a:pPr eaLnBrk="1" hangingPunct="1">
              <a:spcBef>
                <a:spcPct val="0"/>
              </a:spcBef>
              <a:defRPr/>
            </a:pPr>
            <a:endParaRPr lang="en-US" dirty="0" smtClean="0">
              <a:cs typeface="+mn-cs"/>
            </a:endParaRPr>
          </a:p>
          <a:p>
            <a:pPr eaLnBrk="1" hangingPunct="1">
              <a:spcBef>
                <a:spcPct val="0"/>
              </a:spcBef>
              <a:defRPr/>
            </a:pPr>
            <a:endParaRPr lang="en-US" dirty="0" smtClean="0">
              <a:cs typeface="+mn-cs"/>
            </a:endParaRPr>
          </a:p>
          <a:p>
            <a:pPr eaLnBrk="1" hangingPunct="1">
              <a:spcBef>
                <a:spcPct val="0"/>
              </a:spcBef>
              <a:defRPr/>
            </a:pPr>
            <a:endParaRPr lang="it-IT" dirty="0" smtClean="0">
              <a:cs typeface="+mn-cs"/>
            </a:endParaRPr>
          </a:p>
          <a:p>
            <a:pPr eaLnBrk="1" hangingPunct="1">
              <a:spcBef>
                <a:spcPct val="0"/>
              </a:spcBef>
              <a:defRPr/>
            </a:pPr>
            <a:endParaRPr lang="it-IT" dirty="0" smtClean="0">
              <a:cs typeface="+mn-cs"/>
            </a:endParaRPr>
          </a:p>
        </p:txBody>
      </p:sp>
      <p:sp>
        <p:nvSpPr>
          <p:cNvPr id="106501"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844550" eaLnBrk="0" hangingPunct="0">
              <a:defRPr sz="1600">
                <a:solidFill>
                  <a:schemeClr val="tx1"/>
                </a:solidFill>
                <a:latin typeface="Arial" pitchFamily="34" charset="0"/>
                <a:ea typeface="ＭＳ Ｐゴシック" pitchFamily="34" charset="-128"/>
              </a:defRPr>
            </a:lvl1pPr>
            <a:lvl2pPr marL="742950" indent="-285750" defTabSz="844550" eaLnBrk="0" hangingPunct="0">
              <a:defRPr sz="1600">
                <a:solidFill>
                  <a:schemeClr val="tx1"/>
                </a:solidFill>
                <a:latin typeface="Arial" pitchFamily="34" charset="0"/>
                <a:ea typeface="ＭＳ Ｐゴシック" pitchFamily="34" charset="-128"/>
              </a:defRPr>
            </a:lvl2pPr>
            <a:lvl3pPr marL="1143000" indent="-228600" defTabSz="844550" eaLnBrk="0" hangingPunct="0">
              <a:defRPr sz="1600">
                <a:solidFill>
                  <a:schemeClr val="tx1"/>
                </a:solidFill>
                <a:latin typeface="Arial" pitchFamily="34" charset="0"/>
                <a:ea typeface="ＭＳ Ｐゴシック" pitchFamily="34" charset="-128"/>
              </a:defRPr>
            </a:lvl3pPr>
            <a:lvl4pPr marL="1600200" indent="-228600" defTabSz="844550" eaLnBrk="0" hangingPunct="0">
              <a:defRPr sz="1600">
                <a:solidFill>
                  <a:schemeClr val="tx1"/>
                </a:solidFill>
                <a:latin typeface="Arial" pitchFamily="34" charset="0"/>
                <a:ea typeface="ＭＳ Ｐゴシック" pitchFamily="34" charset="-128"/>
              </a:defRPr>
            </a:lvl4pPr>
            <a:lvl5pPr marL="2057400" indent="-228600" defTabSz="844550" eaLnBrk="0" hangingPunct="0">
              <a:defRPr sz="1600">
                <a:solidFill>
                  <a:schemeClr val="tx1"/>
                </a:solidFill>
                <a:latin typeface="Arial" pitchFamily="34" charset="0"/>
                <a:ea typeface="ＭＳ Ｐゴシック" pitchFamily="34" charset="-128"/>
              </a:defRPr>
            </a:lvl5pPr>
            <a:lvl6pPr marL="2514600" indent="-228600" algn="ctr" defTabSz="8445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defTabSz="8445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defTabSz="8445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defTabSz="8445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hangingPunct="1"/>
            <a:fld id="{77F14D7F-9968-481A-AB74-09A1898EC762}" type="slidenum">
              <a:rPr lang="it-IT" sz="1200">
                <a:latin typeface="Calibri" pitchFamily="34" charset="0"/>
              </a:rPr>
              <a:pPr algn="r" eaLnBrk="1" hangingPunct="1"/>
              <a:t>15</a:t>
            </a:fld>
            <a:endParaRPr lang="it-IT"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2EF026B8-349B-D144-9B96-2D4D9C250B2F}" type="slidenum">
              <a:rPr lang="it-IT"/>
              <a:pPr>
                <a:defRPr/>
              </a:pPr>
              <a:t>16</a:t>
            </a:fld>
            <a:endParaRPr lang="it-IT"/>
          </a:p>
        </p:txBody>
      </p:sp>
      <p:sp>
        <p:nvSpPr>
          <p:cNvPr id="163842" name="Slide Image Placeholder 1"/>
          <p:cNvSpPr>
            <a:spLocks noGrp="1" noRot="1" noChangeAspect="1" noTextEdit="1"/>
          </p:cNvSpPr>
          <p:nvPr>
            <p:ph type="sldImg"/>
          </p:nvPr>
        </p:nvSpPr>
        <p:spPr>
          <a:xfrm>
            <a:off x="1143000" y="685800"/>
            <a:ext cx="4572000" cy="3429000"/>
          </a:xfrm>
          <a:ln/>
          <a:extLst>
            <a:ext uri="{909E8E84-426E-40DD-AFC4-6F175D3DCCD1}">
              <a14:hiddenFill xmlns:a14="http://schemas.microsoft.com/office/drawing/2010/main">
                <a:noFill/>
              </a14:hiddenFill>
            </a:ext>
            <a:ext uri="{FAA26D3D-D897-4be2-8F04-BA451C77F1D7}">
              <ma14:placeholderFlag xmlns:ma14="http://schemas.microsoft.com/office/mac/drawingml/2011/main" xmlns="" val="1"/>
            </a:ext>
          </a:extLst>
        </p:spPr>
      </p:sp>
      <p:sp>
        <p:nvSpPr>
          <p:cNvPr id="139266" name="Notes Placeholder 2"/>
          <p:cNvSpPr>
            <a:spLocks noGrp="1"/>
          </p:cNvSpPr>
          <p:nvPr>
            <p:ph type="body" idx="1"/>
          </p:nvPr>
        </p:nvSpPr>
        <p:spPr/>
        <p:txBody>
          <a:bodyPr lIns="91432" tIns="45716" rIns="91432" bIns="45716"/>
          <a:lstStyle/>
          <a:p>
            <a:r>
              <a:rPr lang="en-US" sz="1200" b="0" i="0" u="none" strike="noStrike" kern="1200" baseline="0" noProof="0" dirty="0" err="1" smtClean="0">
                <a:solidFill>
                  <a:schemeClr val="tx1"/>
                </a:solidFill>
                <a:latin typeface="+mn-lt"/>
                <a:ea typeface="+mn-ea"/>
                <a:cs typeface="+mn-cs"/>
              </a:rPr>
              <a:t>Microphthalmia</a:t>
            </a:r>
            <a:r>
              <a:rPr lang="en-US" sz="1200" b="0" i="0" u="none" strike="noStrike" kern="1200" baseline="0" noProof="0" dirty="0" smtClean="0">
                <a:solidFill>
                  <a:schemeClr val="tx1"/>
                </a:solidFill>
                <a:latin typeface="+mn-lt"/>
                <a:ea typeface="+mn-ea"/>
                <a:cs typeface="+mn-cs"/>
              </a:rPr>
              <a:t>-associated transcription factor (MITF) is also considered a moderate risk gene. Two independent groups identified the rare functional variant in MITF p.E318K (rs149617956) that increases melanoma risk and also predisposes to RCC.</a:t>
            </a:r>
          </a:p>
          <a:p>
            <a:r>
              <a:rPr lang="en-US" sz="1200" b="0" i="0" u="none" strike="noStrike" kern="1200" baseline="0" noProof="0" dirty="0" smtClean="0">
                <a:solidFill>
                  <a:schemeClr val="tx1"/>
                </a:solidFill>
                <a:latin typeface="+mn-lt"/>
                <a:ea typeface="+mn-ea"/>
                <a:cs typeface="+mn-cs"/>
              </a:rPr>
              <a:t>A </a:t>
            </a:r>
            <a:r>
              <a:rPr lang="en-US" noProof="0" dirty="0" smtClean="0">
                <a:cs typeface="+mn-cs"/>
              </a:rPr>
              <a:t>Germline mutation E318K leading to a substitution of glutamic acid 318 with lysine (E318K) in MITF. It is located in a small-ubiquitin-like modifier </a:t>
            </a:r>
            <a:r>
              <a:rPr lang="en-US" b="1" noProof="0" dirty="0" smtClean="0">
                <a:cs typeface="+mn-cs"/>
              </a:rPr>
              <a:t>(SUMO) consensus site</a:t>
            </a:r>
            <a:r>
              <a:rPr lang="en-US" noProof="0" dirty="0" smtClean="0">
                <a:cs typeface="+mn-cs"/>
              </a:rPr>
              <a:t> and the missense variant impairs the </a:t>
            </a:r>
            <a:r>
              <a:rPr lang="en-US" noProof="0" dirty="0" err="1" smtClean="0">
                <a:cs typeface="+mn-cs"/>
              </a:rPr>
              <a:t>SUMOylation</a:t>
            </a:r>
            <a:r>
              <a:rPr lang="en-US" noProof="0" dirty="0" smtClean="0">
                <a:cs typeface="+mn-cs"/>
              </a:rPr>
              <a:t> of </a:t>
            </a:r>
            <a:r>
              <a:rPr lang="en-US" i="1" noProof="0" dirty="0" smtClean="0">
                <a:cs typeface="+mn-cs"/>
              </a:rPr>
              <a:t>MITF </a:t>
            </a:r>
            <a:r>
              <a:rPr lang="en-US" noProof="0" dirty="0" smtClean="0">
                <a:cs typeface="+mn-cs"/>
              </a:rPr>
              <a:t>leading to</a:t>
            </a:r>
            <a:r>
              <a:rPr lang="en-US" i="1" noProof="0" dirty="0" smtClean="0">
                <a:cs typeface="+mn-cs"/>
              </a:rPr>
              <a:t> </a:t>
            </a:r>
            <a:r>
              <a:rPr lang="en-US" noProof="0" dirty="0" smtClean="0">
                <a:cs typeface="+mn-cs"/>
              </a:rPr>
              <a:t>binding of </a:t>
            </a:r>
            <a:r>
              <a:rPr lang="en-US" i="1" noProof="0" dirty="0" smtClean="0">
                <a:cs typeface="+mn-cs"/>
              </a:rPr>
              <a:t>MITF </a:t>
            </a:r>
            <a:r>
              <a:rPr lang="en-US" noProof="0" dirty="0" smtClean="0">
                <a:cs typeface="+mn-cs"/>
              </a:rPr>
              <a:t>and the transcriptional regulation of </a:t>
            </a:r>
            <a:r>
              <a:rPr lang="en-US" i="1" noProof="0" dirty="0" smtClean="0">
                <a:cs typeface="+mn-cs"/>
              </a:rPr>
              <a:t>MITF</a:t>
            </a:r>
            <a:r>
              <a:rPr lang="en-US" altLang="ja-JP" noProof="0" dirty="0" smtClean="0">
                <a:latin typeface="Arial"/>
                <a:cs typeface="+mn-cs"/>
              </a:rPr>
              <a:t>’</a:t>
            </a:r>
            <a:r>
              <a:rPr lang="en-US" noProof="0" dirty="0" smtClean="0">
                <a:cs typeface="+mn-cs"/>
              </a:rPr>
              <a:t>s target genes</a:t>
            </a:r>
            <a:endParaRPr lang="en-US" noProof="0" dirty="0" smtClean="0">
              <a:solidFill>
                <a:srgbClr val="FF0000"/>
              </a:solidFill>
              <a:cs typeface="+mn-cs"/>
            </a:endParaRPr>
          </a:p>
          <a:p>
            <a:pPr eaLnBrk="1" hangingPunct="1">
              <a:spcBef>
                <a:spcPct val="0"/>
              </a:spcBef>
              <a:defRPr/>
            </a:pPr>
            <a:r>
              <a:rPr lang="en-US" b="1" noProof="0" dirty="0" smtClean="0">
                <a:solidFill>
                  <a:srgbClr val="FF0000"/>
                </a:solidFill>
                <a:effectLst>
                  <a:outerShdw blurRad="38100" dist="38100" dir="2700000" algn="tl">
                    <a:srgbClr val="DDDDDD"/>
                  </a:outerShdw>
                </a:effectLst>
                <a:cs typeface="+mn-cs"/>
              </a:rPr>
              <a:t>FUNCTIONAL ANALYSIS: impaired </a:t>
            </a:r>
            <a:r>
              <a:rPr lang="en-US" b="1" noProof="0" dirty="0" err="1" smtClean="0">
                <a:solidFill>
                  <a:srgbClr val="FF0000"/>
                </a:solidFill>
                <a:effectLst>
                  <a:outerShdw blurRad="38100" dist="38100" dir="2700000" algn="tl">
                    <a:srgbClr val="DDDDDD"/>
                  </a:outerShdw>
                </a:effectLst>
                <a:cs typeface="+mn-cs"/>
              </a:rPr>
              <a:t>sumoylation</a:t>
            </a:r>
            <a:r>
              <a:rPr lang="en-US" b="1" noProof="0" dirty="0" smtClean="0">
                <a:solidFill>
                  <a:srgbClr val="FF0000"/>
                </a:solidFill>
                <a:effectLst>
                  <a:outerShdw blurRad="38100" dist="38100" dir="2700000" algn="tl">
                    <a:srgbClr val="DDDDDD"/>
                  </a:outerShdw>
                </a:effectLst>
                <a:cs typeface="+mn-cs"/>
              </a:rPr>
              <a:t> and </a:t>
            </a:r>
            <a:r>
              <a:rPr lang="en-US" b="1" noProof="0" dirty="0" err="1" smtClean="0">
                <a:solidFill>
                  <a:srgbClr val="FF0000"/>
                </a:solidFill>
                <a:effectLst>
                  <a:outerShdw blurRad="38100" dist="38100" dir="2700000" algn="tl">
                    <a:srgbClr val="DDDDDD"/>
                  </a:outerShdw>
                </a:effectLst>
                <a:cs typeface="+mn-cs"/>
              </a:rPr>
              <a:t>dysregulated</a:t>
            </a:r>
            <a:r>
              <a:rPr lang="en-US" b="1" noProof="0" dirty="0" smtClean="0">
                <a:solidFill>
                  <a:srgbClr val="FF0000"/>
                </a:solidFill>
                <a:effectLst>
                  <a:outerShdw blurRad="38100" dist="38100" dir="2700000" algn="tl">
                    <a:srgbClr val="DDDDDD"/>
                  </a:outerShdw>
                </a:effectLst>
                <a:cs typeface="+mn-cs"/>
              </a:rPr>
              <a:t> transcription of specific </a:t>
            </a:r>
            <a:r>
              <a:rPr lang="en-US" b="1" i="1" noProof="0" dirty="0" smtClean="0">
                <a:solidFill>
                  <a:srgbClr val="FF0000"/>
                </a:solidFill>
                <a:effectLst>
                  <a:outerShdw blurRad="38100" dist="38100" dir="2700000" algn="tl">
                    <a:srgbClr val="DDDDDD"/>
                  </a:outerShdw>
                </a:effectLst>
                <a:cs typeface="+mn-cs"/>
              </a:rPr>
              <a:t>MITF</a:t>
            </a:r>
            <a:r>
              <a:rPr lang="en-US" b="1" noProof="0" dirty="0" smtClean="0">
                <a:solidFill>
                  <a:srgbClr val="FF0000"/>
                </a:solidFill>
                <a:effectLst>
                  <a:outerShdw blurRad="38100" dist="38100" dir="2700000" algn="tl">
                    <a:srgbClr val="DDDDDD"/>
                  </a:outerShdw>
                </a:effectLst>
                <a:cs typeface="+mn-cs"/>
              </a:rPr>
              <a:t> target genes</a:t>
            </a:r>
          </a:p>
          <a:p>
            <a:r>
              <a:rPr lang="en-US" b="1" noProof="0" dirty="0" smtClean="0">
                <a:effectLst>
                  <a:outerShdw blurRad="38100" dist="38100" dir="2700000" algn="tl">
                    <a:srgbClr val="DDDDDD"/>
                  </a:outerShdw>
                </a:effectLst>
                <a:cs typeface="+mn-cs"/>
              </a:rPr>
              <a:t>The E318K severely impairs SUMO conjugation to MITF and increased </a:t>
            </a:r>
            <a:r>
              <a:rPr lang="en-US" b="1" i="1" noProof="0" dirty="0" smtClean="0">
                <a:effectLst>
                  <a:outerShdw blurRad="38100" dist="38100" dir="2700000" algn="tl">
                    <a:srgbClr val="DDDDDD"/>
                  </a:outerShdw>
                </a:effectLst>
                <a:cs typeface="+mn-cs"/>
              </a:rPr>
              <a:t>MITF</a:t>
            </a:r>
            <a:r>
              <a:rPr lang="en-US" b="1" noProof="0" dirty="0" smtClean="0">
                <a:effectLst>
                  <a:outerShdw blurRad="38100" dist="38100" dir="2700000" algn="tl">
                    <a:srgbClr val="DDDDDD"/>
                  </a:outerShdw>
                </a:effectLst>
                <a:cs typeface="+mn-cs"/>
              </a:rPr>
              <a:t> transcriptional activity. The mutant protein enhances melanocytic and renal cell </a:t>
            </a:r>
            <a:r>
              <a:rPr lang="en-US" b="1" noProof="0" dirty="0" err="1" smtClean="0">
                <a:effectLst>
                  <a:outerShdw blurRad="38100" dist="38100" dir="2700000" algn="tl">
                    <a:srgbClr val="DDDDDD"/>
                  </a:outerShdw>
                </a:effectLst>
                <a:cs typeface="+mn-cs"/>
              </a:rPr>
              <a:t>clonogenicity</a:t>
            </a:r>
            <a:r>
              <a:rPr lang="en-US" b="1" noProof="0" dirty="0" smtClean="0">
                <a:effectLst>
                  <a:outerShdw blurRad="38100" dist="38100" dir="2700000" algn="tl">
                    <a:srgbClr val="DDDDDD"/>
                  </a:outerShdw>
                </a:effectLst>
                <a:cs typeface="+mn-cs"/>
              </a:rPr>
              <a:t>, migration and invasion. </a:t>
            </a:r>
            <a:r>
              <a:rPr lang="en-US" sz="1200" b="0" i="0" u="none" strike="noStrike" kern="1200" baseline="0" noProof="0" dirty="0" smtClean="0">
                <a:solidFill>
                  <a:schemeClr val="tx1"/>
                </a:solidFill>
                <a:latin typeface="+mn-lt"/>
                <a:ea typeface="+mn-ea"/>
                <a:cs typeface="+mn-cs"/>
              </a:rPr>
              <a:t>Furthermore, this variant promotes invasive and tumorigenic behaviors in melanoma and RCC cells and might favor a phenotypic switch of melanoma cells towards a tumor-initiating cell phenotype.</a:t>
            </a:r>
            <a:endParaRPr lang="en-US" b="1" noProof="0" dirty="0" smtClean="0">
              <a:effectLst>
                <a:outerShdw blurRad="38100" dist="38100" dir="2700000" algn="tl">
                  <a:srgbClr val="DDDDDD"/>
                </a:outerShdw>
              </a:effectLst>
              <a:cs typeface="+mn-cs"/>
            </a:endParaRPr>
          </a:p>
          <a:p>
            <a:pPr eaLnBrk="1" hangingPunct="1">
              <a:spcBef>
                <a:spcPct val="0"/>
              </a:spcBef>
              <a:defRPr/>
            </a:pPr>
            <a:r>
              <a:rPr lang="en-US" sz="1300" noProof="0" dirty="0" smtClean="0">
                <a:cs typeface="+mn-cs"/>
              </a:rPr>
              <a:t>We next sought to evaluate whether the E318Kmutation alters MITF function. The E318K variant is located within one of two IKXE consensus sites on MITF previously shown to be post-</a:t>
            </a:r>
            <a:r>
              <a:rPr lang="en-US" sz="1300" noProof="0" dirty="0" err="1" smtClean="0">
                <a:cs typeface="+mn-cs"/>
              </a:rPr>
              <a:t>translationally</a:t>
            </a:r>
            <a:r>
              <a:rPr lang="en-US" sz="1300" noProof="0" dirty="0" smtClean="0">
                <a:cs typeface="+mn-cs"/>
              </a:rPr>
              <a:t> modified by the addition of the small ubiquitin-like-modifier SUMO.</a:t>
            </a:r>
          </a:p>
          <a:p>
            <a:endParaRPr lang="en-US" sz="1400" b="0" i="0" u="none" strike="noStrike" kern="1200" baseline="0" noProof="0" dirty="0" smtClean="0">
              <a:solidFill>
                <a:schemeClr val="tx1"/>
              </a:solidFill>
              <a:latin typeface="+mn-lt"/>
              <a:ea typeface="+mn-ea"/>
              <a:cs typeface="+mn-cs"/>
            </a:endParaRPr>
          </a:p>
          <a:p>
            <a:r>
              <a:rPr lang="en-US" sz="1400" b="0" i="0" u="none" strike="noStrike" kern="1200" baseline="0" noProof="0" dirty="0" smtClean="0">
                <a:solidFill>
                  <a:schemeClr val="tx1"/>
                </a:solidFill>
                <a:latin typeface="+mn-lt"/>
                <a:ea typeface="+mn-ea"/>
                <a:cs typeface="+mn-cs"/>
              </a:rPr>
              <a:t>The prevalence of p.E318K in melanoma patients ranges from 1.6% to 2.8%, whilst in a control population prevalence of this variant is 0.6% in French and Italian populations and 0.8% in UK and Australian populations (83,84,86). Furthermore, this variant has been associated with phenotypic features such as </a:t>
            </a:r>
            <a:r>
              <a:rPr lang="en-US" sz="1400" b="1" i="0" u="none" strike="noStrike" kern="1200" baseline="0" noProof="0" dirty="0" smtClean="0">
                <a:solidFill>
                  <a:schemeClr val="tx1"/>
                </a:solidFill>
                <a:latin typeface="+mn-lt"/>
                <a:ea typeface="+mn-ea"/>
                <a:cs typeface="+mn-cs"/>
              </a:rPr>
              <a:t>high nevi count, fair skin and non-blue eye color</a:t>
            </a:r>
            <a:r>
              <a:rPr lang="en-US" sz="1400" b="0" i="0" u="none" strike="noStrike" kern="1200" baseline="0" noProof="0" dirty="0" smtClean="0">
                <a:solidFill>
                  <a:schemeClr val="tx1"/>
                </a:solidFill>
                <a:latin typeface="+mn-lt"/>
                <a:ea typeface="+mn-ea"/>
                <a:cs typeface="+mn-cs"/>
              </a:rPr>
              <a:t>.</a:t>
            </a:r>
            <a:endParaRPr lang="en-US" sz="1300" noProof="0" dirty="0" smtClean="0">
              <a:cs typeface="+mn-cs"/>
            </a:endParaRPr>
          </a:p>
        </p:txBody>
      </p:sp>
      <p:sp>
        <p:nvSpPr>
          <p:cNvPr id="972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844550" eaLnBrk="0" hangingPunct="0">
              <a:defRPr sz="1600">
                <a:solidFill>
                  <a:schemeClr val="tx1"/>
                </a:solidFill>
                <a:latin typeface="Arial" charset="0"/>
                <a:ea typeface="ＭＳ Ｐゴシック" charset="0"/>
                <a:cs typeface="ＭＳ Ｐゴシック" charset="0"/>
              </a:defRPr>
            </a:lvl1pPr>
            <a:lvl2pPr marL="742950" indent="-285750" defTabSz="844550" eaLnBrk="0" hangingPunct="0">
              <a:defRPr sz="1600">
                <a:solidFill>
                  <a:schemeClr val="tx1"/>
                </a:solidFill>
                <a:latin typeface="Arial" charset="0"/>
                <a:ea typeface="ＭＳ Ｐゴシック" charset="0"/>
              </a:defRPr>
            </a:lvl2pPr>
            <a:lvl3pPr marL="1143000" indent="-228600" defTabSz="844550" eaLnBrk="0" hangingPunct="0">
              <a:defRPr sz="1600">
                <a:solidFill>
                  <a:schemeClr val="tx1"/>
                </a:solidFill>
                <a:latin typeface="Arial" charset="0"/>
                <a:ea typeface="ＭＳ Ｐゴシック" charset="0"/>
              </a:defRPr>
            </a:lvl3pPr>
            <a:lvl4pPr marL="1600200" indent="-228600" defTabSz="844550" eaLnBrk="0" hangingPunct="0">
              <a:defRPr sz="1600">
                <a:solidFill>
                  <a:schemeClr val="tx1"/>
                </a:solidFill>
                <a:latin typeface="Arial" charset="0"/>
                <a:ea typeface="ＭＳ Ｐゴシック" charset="0"/>
              </a:defRPr>
            </a:lvl4pPr>
            <a:lvl5pPr marL="2057400" indent="-228600" defTabSz="844550" eaLnBrk="0" hangingPunct="0">
              <a:defRPr sz="1600">
                <a:solidFill>
                  <a:schemeClr val="tx1"/>
                </a:solidFill>
                <a:latin typeface="Arial" charset="0"/>
                <a:ea typeface="ＭＳ Ｐゴシック" charset="0"/>
              </a:defRPr>
            </a:lvl5pPr>
            <a:lvl6pPr marL="2514600" indent="-228600" algn="ctr" defTabSz="844550"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defTabSz="844550"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defTabSz="844550"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defTabSz="84455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2C1148EF-9442-5F41-BAEC-15A94EC82A3C}" type="slidenum">
              <a:rPr lang="en-US" sz="1200">
                <a:latin typeface="Calibri" charset="0"/>
              </a:rPr>
              <a:pPr algn="r" eaLnBrk="1" hangingPunct="1"/>
              <a:t>16</a:t>
            </a:fld>
            <a:endParaRPr lang="en-US" sz="1200">
              <a:latin typeface="Calibri" charset="0"/>
            </a:endParaRPr>
          </a:p>
        </p:txBody>
      </p:sp>
    </p:spTree>
    <p:extLst>
      <p:ext uri="{BB962C8B-B14F-4D97-AF65-F5344CB8AC3E}">
        <p14:creationId xmlns:p14="http://schemas.microsoft.com/office/powerpoint/2010/main" val="1652261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b="0" kern="1200" dirty="0" smtClean="0">
                <a:solidFill>
                  <a:schemeClr val="tx1"/>
                </a:solidFill>
                <a:effectLst/>
                <a:latin typeface="+mn-lt"/>
                <a:ea typeface="+mn-ea"/>
                <a:cs typeface="+mn-cs"/>
              </a:rPr>
              <a:t>Especially in an era when reasonably priced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multi-gene panel tests are available, it no longer seems appropriate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to offer genetic testing to high-risk melanoma patients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for only CDKN2A when other genes are known to cause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melanoma-dominant syndromes.</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melanoma panel should include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BAP1, CDK4, and CDKN2A. </a:t>
            </a:r>
            <a:r>
              <a:rPr lang="en-US" sz="1200" b="0" u="sng" kern="1200" dirty="0" smtClean="0">
                <a:solidFill>
                  <a:schemeClr val="tx1"/>
                </a:solidFill>
                <a:effectLst/>
                <a:latin typeface="+mn-lt"/>
                <a:ea typeface="+mn-ea"/>
                <a:cs typeface="+mn-cs"/>
              </a:rPr>
              <a:t>Genes for which risk has not</a:t>
            </a:r>
            <a:r>
              <a:rPr lang="en-US" sz="1200" b="0" u="sng" kern="1200" baseline="0" dirty="0" smtClean="0">
                <a:solidFill>
                  <a:schemeClr val="tx1"/>
                </a:solidFill>
                <a:effectLst/>
                <a:latin typeface="+mn-lt"/>
                <a:ea typeface="+mn-ea"/>
                <a:cs typeface="+mn-cs"/>
              </a:rPr>
              <a:t> </a:t>
            </a:r>
            <a:r>
              <a:rPr lang="en-US" sz="1200" b="0" u="sng" kern="1200" dirty="0" smtClean="0">
                <a:solidFill>
                  <a:schemeClr val="tx1"/>
                </a:solidFill>
                <a:effectLst/>
                <a:latin typeface="+mn-lt"/>
                <a:ea typeface="+mn-ea"/>
                <a:cs typeface="+mn-cs"/>
              </a:rPr>
              <a:t>been established but for which studies suggest an elevated risk</a:t>
            </a:r>
            <a:r>
              <a:rPr lang="en-US" sz="1200" b="0" u="sng" kern="1200" baseline="0" dirty="0" smtClean="0">
                <a:solidFill>
                  <a:schemeClr val="tx1"/>
                </a:solidFill>
                <a:effectLst/>
                <a:latin typeface="+mn-lt"/>
                <a:ea typeface="+mn-ea"/>
                <a:cs typeface="+mn-cs"/>
              </a:rPr>
              <a:t> </a:t>
            </a:r>
            <a:r>
              <a:rPr lang="en-US" sz="1200" b="0" u="sng" kern="1200" dirty="0" smtClean="0">
                <a:solidFill>
                  <a:schemeClr val="tx1"/>
                </a:solidFill>
                <a:effectLst/>
                <a:latin typeface="+mn-lt"/>
                <a:ea typeface="+mn-ea"/>
                <a:cs typeface="+mn-cs"/>
              </a:rPr>
              <a:t>include MITF and POT1 </a:t>
            </a:r>
            <a:r>
              <a:rPr lang="en-US" sz="1200" b="0" kern="1200" dirty="0" smtClean="0">
                <a:solidFill>
                  <a:schemeClr val="tx1"/>
                </a:solidFill>
                <a:effectLst/>
                <a:latin typeface="+mn-lt"/>
                <a:ea typeface="+mn-ea"/>
                <a:cs typeface="+mn-cs"/>
              </a:rPr>
              <a:t>and we recommend including these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in the melanoma panel. </a:t>
            </a:r>
          </a:p>
          <a:p>
            <a:r>
              <a:rPr lang="en-US" sz="1200" b="0" kern="1200" dirty="0" smtClean="0">
                <a:solidFill>
                  <a:schemeClr val="tx1"/>
                </a:solidFill>
                <a:effectLst/>
                <a:latin typeface="+mn-lt"/>
                <a:ea typeface="+mn-ea"/>
                <a:cs typeface="+mn-cs"/>
              </a:rPr>
              <a:t>Genes with a preliminary clinical association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include ACD, BRCA1, BRCA2, MC1R, PTEN, RB1,</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TERT (with promoter), TERF2IP, and TP53 which may be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included for research purposes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411E41FB-3B73-4CDB-90C0-B8A61B6D13E8}" type="slidenum">
              <a:rPr lang="it-IT" smtClean="0"/>
              <a:t>17</a:t>
            </a:fld>
            <a:endParaRPr lang="it-IT"/>
          </a:p>
        </p:txBody>
      </p:sp>
    </p:spTree>
    <p:extLst>
      <p:ext uri="{BB962C8B-B14F-4D97-AF65-F5344CB8AC3E}">
        <p14:creationId xmlns:p14="http://schemas.microsoft.com/office/powerpoint/2010/main" val="183251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Melanoma is also observed at higher-than-expected rates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other hereditary cancer syndromes arising from germline mutations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tumor susceptibility genes (melanoma-subordinate syndromes).</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They have poorly defined but elevated risk of melanoma. These are the genes associated with</a:t>
            </a:r>
            <a:r>
              <a:rPr lang="en-US" sz="1200" kern="1200" baseline="0" noProof="0" dirty="0" smtClean="0">
                <a:solidFill>
                  <a:schemeClr val="tx1"/>
                </a:solidFill>
                <a:effectLst/>
                <a:latin typeface="+mn-lt"/>
                <a:ea typeface="+mn-ea"/>
                <a:cs typeface="+mn-cs"/>
              </a:rPr>
              <a:t> these other types of cancer syndromes.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noProof="0" dirty="0" smtClean="0">
                <a:solidFill>
                  <a:schemeClr val="tx1"/>
                </a:solidFill>
                <a:effectLst/>
                <a:latin typeface="+mn-lt"/>
                <a:ea typeface="+mn-ea"/>
                <a:cs typeface="+mn-cs"/>
              </a:rPr>
              <a:t>More specifically, increased risk for melanoma is seen in:</a:t>
            </a:r>
            <a:endParaRPr lang="en-US" sz="1200" kern="1200" noProof="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BRCA1 and  BRCA2 are DNA repair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involved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genes that accumulate near DNA strand breaks.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latin typeface="Calibri" pitchFamily="34" charset="0"/>
                <a:cs typeface="Calibri" pitchFamily="34" charset="0"/>
              </a:rPr>
              <a:t>Individuals with </a:t>
            </a:r>
            <a:r>
              <a:rPr lang="en-US" sz="1200" b="1" i="1" dirty="0" smtClean="0">
                <a:solidFill>
                  <a:prstClr val="black"/>
                </a:solidFill>
                <a:latin typeface="Calibri" pitchFamily="34" charset="0"/>
                <a:cs typeface="Calibri" pitchFamily="34" charset="0"/>
              </a:rPr>
              <a:t>BRCA1</a:t>
            </a:r>
            <a:r>
              <a:rPr lang="en-US" sz="1200" i="1" dirty="0" smtClean="0">
                <a:solidFill>
                  <a:prstClr val="black"/>
                </a:solidFill>
                <a:latin typeface="Calibri" pitchFamily="34" charset="0"/>
                <a:cs typeface="Calibri" pitchFamily="34" charset="0"/>
              </a:rPr>
              <a:t> </a:t>
            </a:r>
            <a:r>
              <a:rPr lang="en-US" sz="1200" dirty="0" smtClean="0">
                <a:solidFill>
                  <a:prstClr val="black"/>
                </a:solidFill>
                <a:latin typeface="Calibri" pitchFamily="34" charset="0"/>
                <a:cs typeface="Calibri" pitchFamily="34" charset="0"/>
              </a:rPr>
              <a:t>or </a:t>
            </a:r>
            <a:r>
              <a:rPr lang="en-US" sz="1200" b="1" i="1" dirty="0" smtClean="0">
                <a:solidFill>
                  <a:prstClr val="black"/>
                </a:solidFill>
                <a:latin typeface="Calibri" pitchFamily="34" charset="0"/>
                <a:cs typeface="Calibri" pitchFamily="34" charset="0"/>
              </a:rPr>
              <a:t>BRCA2</a:t>
            </a:r>
            <a:r>
              <a:rPr lang="en-US" sz="1200" dirty="0" smtClean="0">
                <a:solidFill>
                  <a:prstClr val="black"/>
                </a:solidFill>
                <a:latin typeface="Calibri" pitchFamily="34" charset="0"/>
                <a:cs typeface="Calibri" pitchFamily="34" charset="0"/>
              </a:rPr>
              <a:t> mutations have </a:t>
            </a:r>
            <a:r>
              <a:rPr lang="en-US" sz="1200" b="1" dirty="0" smtClean="0">
                <a:solidFill>
                  <a:prstClr val="black"/>
                </a:solidFill>
                <a:latin typeface="Calibri" pitchFamily="34" charset="0"/>
                <a:cs typeface="Calibri" pitchFamily="34" charset="0"/>
              </a:rPr>
              <a:t>increased risk </a:t>
            </a:r>
            <a:r>
              <a:rPr lang="en-US" sz="1200" dirty="0" smtClean="0">
                <a:solidFill>
                  <a:prstClr val="black"/>
                </a:solidFill>
                <a:latin typeface="Calibri" pitchFamily="34" charset="0"/>
                <a:cs typeface="Calibri" pitchFamily="34" charset="0"/>
              </a:rPr>
              <a:t>of breast, ovarian, prostate and pancreatic cancers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Mutations in  BRCA1 or  BRCA2 decrease ability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repair DNA damage, leading to increased susceptibility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DNA mutagens, particularly those that cause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double-stranded breaks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a:t>
            </a:r>
            <a:r>
              <a:rPr lang="en-US" sz="1200" kern="1200" dirty="0" err="1" smtClean="0">
                <a:solidFill>
                  <a:schemeClr val="tx1"/>
                </a:solidFill>
                <a:effectLst/>
                <a:latin typeface="+mn-lt"/>
                <a:ea typeface="+mn-ea"/>
                <a:cs typeface="+mn-cs"/>
              </a:rPr>
              <a:t>Fraumeni</a:t>
            </a:r>
            <a:r>
              <a:rPr lang="en-US" sz="1200" kern="1200" dirty="0" smtClean="0">
                <a:solidFill>
                  <a:schemeClr val="tx1"/>
                </a:solidFill>
                <a:effectLst/>
                <a:latin typeface="+mn-lt"/>
                <a:ea typeface="+mn-ea"/>
                <a:cs typeface="+mn-cs"/>
              </a:rPr>
              <a:t> syndrome (LFS) is an autosomal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dominant cancer syndrome defined clinically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early onset soft tissue and bone sarcomas, leukemia,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breast cancer, nervous system tumors, often occurring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before age 30. Germline mutations in TP53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present in 50-70% of LFS families. </a:t>
            </a:r>
          </a:p>
          <a:p>
            <a:r>
              <a:rPr lang="en-US" sz="1200" kern="1200" dirty="0" smtClean="0">
                <a:solidFill>
                  <a:schemeClr val="tx1"/>
                </a:solidFill>
                <a:effectLst/>
                <a:latin typeface="+mn-lt"/>
                <a:ea typeface="+mn-ea"/>
                <a:cs typeface="+mn-cs"/>
              </a:rPr>
              <a:t>TP53  is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tumor suppressor involved in ensuring genome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integrity and disruption of its activity allows unchecked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progression through the cell cycle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increased genome instability. TP53 mutations increase genome instability.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Xeroderma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pigmentosum</a:t>
            </a:r>
            <a:r>
              <a:rPr lang="en-US" sz="1200" kern="1200" dirty="0" smtClean="0">
                <a:solidFill>
                  <a:schemeClr val="tx1"/>
                </a:solidFill>
                <a:effectLst/>
                <a:latin typeface="+mn-lt"/>
                <a:ea typeface="+mn-ea"/>
                <a:cs typeface="+mn-cs"/>
              </a:rPr>
              <a:t> (XP) refers to a spectrum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autosomal recessive diseases caused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mutations in DNA repair genes (XPA-XPG )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encode proteins that repair UV-induced DNA damage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(nucleotide excision repair [NER]).  Of all of the NER genes, mutations in XPC  and XPD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strongest association with increased MM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a:t>
            </a:r>
          </a:p>
          <a:p>
            <a:r>
              <a:rPr lang="en-US" sz="1200" kern="1200" dirty="0" smtClean="0">
                <a:solidFill>
                  <a:schemeClr val="tx1"/>
                </a:solidFill>
                <a:effectLst/>
                <a:latin typeface="+mn-lt"/>
                <a:ea typeface="+mn-ea"/>
                <a:cs typeface="+mn-cs"/>
              </a:rPr>
              <a:t>Cutaneous findings.  Patients with XP have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extreme photosensitivity and freckling (at 1-2 years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age), a predisposition to the development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keratitis, iritis, and choroid melanoma, and basal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cell carcinoma, squamous cell carcinoma, and MM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early age. Other </a:t>
            </a:r>
            <a:r>
              <a:rPr lang="en-US" sz="1200" kern="1200" dirty="0" err="1" smtClean="0">
                <a:solidFill>
                  <a:schemeClr val="tx1"/>
                </a:solidFill>
                <a:effectLst/>
                <a:latin typeface="+mn-lt"/>
                <a:ea typeface="+mn-ea"/>
                <a:cs typeface="+mn-cs"/>
              </a:rPr>
              <a:t>noncutaneous</a:t>
            </a:r>
            <a:r>
              <a:rPr lang="en-US" sz="1200" kern="1200" dirty="0" smtClean="0">
                <a:solidFill>
                  <a:schemeClr val="tx1"/>
                </a:solidFill>
                <a:effectLst/>
                <a:latin typeface="+mn-lt"/>
                <a:ea typeface="+mn-ea"/>
                <a:cs typeface="+mn-cs"/>
              </a:rPr>
              <a:t> findings include</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hyporeflexia</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areflexia</a:t>
            </a:r>
            <a:r>
              <a:rPr lang="en-US" sz="1200" kern="1200" dirty="0" smtClean="0">
                <a:solidFill>
                  <a:schemeClr val="tx1"/>
                </a:solidFill>
                <a:effectLst/>
                <a:latin typeface="+mn-lt"/>
                <a:ea typeface="+mn-ea"/>
                <a:cs typeface="+mn-cs"/>
              </a:rPr>
              <a:t>, deafness, and intellectual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disability.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Phosphatase and </a:t>
            </a:r>
            <a:r>
              <a:rPr lang="en-US" sz="1200" kern="1200" dirty="0" err="1" smtClean="0">
                <a:solidFill>
                  <a:schemeClr val="tx1"/>
                </a:solidFill>
                <a:effectLst/>
                <a:latin typeface="+mn-lt"/>
                <a:ea typeface="+mn-ea"/>
                <a:cs typeface="+mn-cs"/>
              </a:rPr>
              <a:t>tensin</a:t>
            </a:r>
            <a:r>
              <a:rPr lang="en-US" sz="1200" kern="1200" dirty="0" smtClean="0">
                <a:solidFill>
                  <a:schemeClr val="tx1"/>
                </a:solidFill>
                <a:effectLst/>
                <a:latin typeface="+mn-lt"/>
                <a:ea typeface="+mn-ea"/>
                <a:cs typeface="+mn-cs"/>
              </a:rPr>
              <a:t> homolog hamartoma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tumor syndromes</a:t>
            </a:r>
          </a:p>
          <a:p>
            <a:r>
              <a:rPr lang="en-US" sz="1200" kern="1200" dirty="0" smtClean="0">
                <a:solidFill>
                  <a:schemeClr val="tx1"/>
                </a:solidFill>
                <a:effectLst/>
                <a:latin typeface="+mn-lt"/>
                <a:ea typeface="+mn-ea"/>
                <a:cs typeface="+mn-cs"/>
              </a:rPr>
              <a:t>Germline mutations in phosphatase and </a:t>
            </a:r>
            <a:r>
              <a:rPr lang="en-US" sz="1200" kern="1200" dirty="0" err="1" smtClean="0">
                <a:solidFill>
                  <a:schemeClr val="tx1"/>
                </a:solidFill>
                <a:effectLst/>
                <a:latin typeface="+mn-lt"/>
                <a:ea typeface="+mn-ea"/>
                <a:cs typeface="+mn-cs"/>
              </a:rPr>
              <a:t>tensin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homolog (PTEN ), a tumor suppressor gene, lead to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group of clinical syndromes in the umbrella category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PTEN hamartoma tumor syndromes. These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syndromes include Cowden syndrome, which </a:t>
            </a:r>
            <a:r>
              <a:rPr lang="en-US" sz="1200" kern="1200" dirty="0" err="1" smtClean="0">
                <a:solidFill>
                  <a:schemeClr val="tx1"/>
                </a:solidFill>
                <a:effectLst/>
                <a:latin typeface="+mn-lt"/>
                <a:ea typeface="+mn-ea"/>
                <a:cs typeface="+mn-cs"/>
              </a:rPr>
              <a:t>presentsin</a:t>
            </a:r>
            <a:r>
              <a:rPr lang="en-US" sz="1200" kern="1200" dirty="0" smtClean="0">
                <a:solidFill>
                  <a:schemeClr val="tx1"/>
                </a:solidFill>
                <a:effectLst/>
                <a:latin typeface="+mn-lt"/>
                <a:ea typeface="+mn-ea"/>
                <a:cs typeface="+mn-cs"/>
              </a:rPr>
              <a:t> adulthood, and </a:t>
            </a:r>
            <a:r>
              <a:rPr lang="en-US" sz="1200" kern="1200" dirty="0" err="1" smtClean="0">
                <a:solidFill>
                  <a:schemeClr val="tx1"/>
                </a:solidFill>
                <a:effectLst/>
                <a:latin typeface="+mn-lt"/>
                <a:ea typeface="+mn-ea"/>
                <a:cs typeface="+mn-cs"/>
              </a:rPr>
              <a:t>Bannayan</a:t>
            </a:r>
            <a:r>
              <a:rPr lang="en-US" sz="1200" kern="1200" dirty="0" smtClean="0">
                <a:solidFill>
                  <a:schemeClr val="tx1"/>
                </a:solidFill>
                <a:effectLst/>
                <a:latin typeface="+mn-lt"/>
                <a:ea typeface="+mn-ea"/>
                <a:cs typeface="+mn-cs"/>
              </a:rPr>
              <a:t>-Riley-</a:t>
            </a:r>
            <a:r>
              <a:rPr lang="en-US" sz="1200" kern="1200" dirty="0" err="1" smtClean="0">
                <a:solidFill>
                  <a:schemeClr val="tx1"/>
                </a:solidFill>
                <a:effectLst/>
                <a:latin typeface="+mn-lt"/>
                <a:ea typeface="+mn-ea"/>
                <a:cs typeface="+mn-cs"/>
              </a:rPr>
              <a:t>Ruvalcaba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syndrome, which presents in children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recent large study of individuals with genetically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proven Cowden syndrome found an increased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of numerous cancers, including melanoma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(standardized incidence ratio, 8.5 [95% CI,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4.1-15.6]) and breast, thyroid, endometrial, kidney,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colorectal cancer.76  Other studies have also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found an even greater magnitude of increased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melanoma risk (standardized incidence ratio, 28.3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[95% CI, 7.6-35.4]). Because individuals with Cowden syndrome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high risk for numerous cancers, including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melanoma, they should be aggressively screened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annual skin examinations.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285750" indent="-285750">
              <a:buClr>
                <a:schemeClr val="tx1"/>
              </a:buClr>
              <a:buFont typeface="Wingdings" pitchFamily="2" charset="2"/>
              <a:buChar char="§"/>
              <a:defRPr/>
            </a:pPr>
            <a:endParaRPr lang="en-US" b="1" dirty="0" smtClean="0">
              <a:solidFill>
                <a:srgbClr val="00682F"/>
              </a:solidFill>
              <a:latin typeface="Calibri" pitchFamily="34" charset="0"/>
              <a:ea typeface="ＭＳ Ｐゴシック" charset="0"/>
              <a:cs typeface="Calibri" pitchFamily="34" charset="0"/>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egnaposto numero diapositiva 3"/>
          <p:cNvSpPr>
            <a:spLocks noGrp="1"/>
          </p:cNvSpPr>
          <p:nvPr>
            <p:ph type="sldNum" sz="quarter" idx="10"/>
          </p:nvPr>
        </p:nvSpPr>
        <p:spPr/>
        <p:txBody>
          <a:bodyPr/>
          <a:lstStyle/>
          <a:p>
            <a:fld id="{411E41FB-3B73-4CDB-90C0-B8A61B6D13E8}" type="slidenum">
              <a:rPr lang="it-IT" smtClean="0"/>
              <a:t>18</a:t>
            </a:fld>
            <a:endParaRPr lang="it-IT"/>
          </a:p>
        </p:txBody>
      </p:sp>
    </p:spTree>
    <p:extLst>
      <p:ext uri="{BB962C8B-B14F-4D97-AF65-F5344CB8AC3E}">
        <p14:creationId xmlns:p14="http://schemas.microsoft.com/office/powerpoint/2010/main" val="2098447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The breast cancer linkage consortium</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reported a relative risk of MM of </a:t>
            </a:r>
            <a:r>
              <a:rPr lang="en-US" sz="1200" b="1" kern="1200" noProof="0" dirty="0" smtClean="0">
                <a:solidFill>
                  <a:schemeClr val="tx1"/>
                </a:solidFill>
                <a:effectLst/>
                <a:latin typeface="+mn-lt"/>
                <a:ea typeface="+mn-ea"/>
                <a:cs typeface="+mn-cs"/>
              </a:rPr>
              <a:t>2.6 in BRCA2</a:t>
            </a:r>
            <a:r>
              <a:rPr lang="en-US" sz="1200" b="1" kern="1200" baseline="0" noProof="0" dirty="0" smtClean="0">
                <a:solidFill>
                  <a:schemeClr val="tx1"/>
                </a:solidFill>
                <a:effectLst/>
                <a:latin typeface="+mn-lt"/>
                <a:ea typeface="+mn-ea"/>
                <a:cs typeface="+mn-cs"/>
              </a:rPr>
              <a:t> </a:t>
            </a:r>
            <a:r>
              <a:rPr lang="en-US" sz="1200" b="1" kern="1200" noProof="0" dirty="0" smtClean="0">
                <a:solidFill>
                  <a:schemeClr val="tx1"/>
                </a:solidFill>
                <a:effectLst/>
                <a:latin typeface="+mn-lt"/>
                <a:ea typeface="+mn-ea"/>
                <a:cs typeface="+mn-cs"/>
              </a:rPr>
              <a:t>carriers</a:t>
            </a:r>
            <a:r>
              <a:rPr lang="en-US" sz="1200" kern="1200" noProof="0" dirty="0" smtClean="0">
                <a:solidFill>
                  <a:schemeClr val="tx1"/>
                </a:solidFill>
                <a:effectLst/>
                <a:latin typeface="+mn-lt"/>
                <a:ea typeface="+mn-ea"/>
                <a:cs typeface="+mn-cs"/>
              </a:rPr>
              <a:t>.</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Data on BRCA1 and MM are sparser. One</a:t>
            </a:r>
          </a:p>
          <a:p>
            <a:r>
              <a:rPr lang="en-US" sz="1200" kern="1200" noProof="0" dirty="0" smtClean="0">
                <a:solidFill>
                  <a:schemeClr val="tx1"/>
                </a:solidFill>
                <a:effectLst/>
                <a:latin typeface="+mn-lt"/>
                <a:ea typeface="+mn-ea"/>
                <a:cs typeface="+mn-cs"/>
              </a:rPr>
              <a:t>large recent prospective study reported a trend in</a:t>
            </a:r>
            <a:r>
              <a:rPr lang="en-US" sz="1200" kern="1200" baseline="0" noProof="0" dirty="0" smtClean="0">
                <a:solidFill>
                  <a:schemeClr val="tx1"/>
                </a:solidFill>
                <a:effectLst/>
                <a:latin typeface="+mn-lt"/>
                <a:ea typeface="+mn-ea"/>
                <a:cs typeface="+mn-cs"/>
              </a:rPr>
              <a:t> </a:t>
            </a:r>
            <a:r>
              <a:rPr lang="en-US" sz="1200" b="1" kern="1200" noProof="0" dirty="0" smtClean="0">
                <a:solidFill>
                  <a:schemeClr val="tx1"/>
                </a:solidFill>
                <a:effectLst/>
                <a:latin typeface="+mn-lt"/>
                <a:ea typeface="+mn-ea"/>
                <a:cs typeface="+mn-cs"/>
              </a:rPr>
              <a:t>BRCA1</a:t>
            </a:r>
            <a:r>
              <a:rPr lang="en-US" sz="1200" b="1"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mutation carriers toward increased MM risk </a:t>
            </a:r>
            <a:r>
              <a:rPr lang="en-US" sz="1200" kern="1200" dirty="0" smtClean="0">
                <a:solidFill>
                  <a:schemeClr val="tx1"/>
                </a:solidFill>
                <a:effectLst/>
                <a:latin typeface="+mn-lt"/>
                <a:ea typeface="+mn-ea"/>
                <a:cs typeface="+mn-cs"/>
              </a:rPr>
              <a:t> (standardized incidence ratio, </a:t>
            </a:r>
            <a:r>
              <a:rPr lang="en-US" sz="1200" b="1" kern="1200" dirty="0" smtClean="0">
                <a:solidFill>
                  <a:schemeClr val="tx1"/>
                </a:solidFill>
                <a:effectLst/>
                <a:latin typeface="+mn-lt"/>
                <a:ea typeface="+mn-ea"/>
                <a:cs typeface="+mn-cs"/>
              </a:rPr>
              <a:t>3.31;</a:t>
            </a:r>
            <a:r>
              <a:rPr lang="en-US" sz="1200" kern="1200" dirty="0" smtClean="0">
                <a:solidFill>
                  <a:schemeClr val="tx1"/>
                </a:solidFill>
                <a:effectLst/>
                <a:latin typeface="+mn-lt"/>
                <a:ea typeface="+mn-ea"/>
                <a:cs typeface="+mn-cs"/>
              </a:rPr>
              <a:t> P  = .004).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addition, melanoma and breast cancer have been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reported to co-occur in numerous pedigrees.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Current recommendations for MM screening for</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BRCA  carriers include annual clinical examinations of</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skin and eyes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More recently, case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reports of multiple cutaneous MM or clustering of</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MM in LFS families have been reported.</a:t>
            </a:r>
          </a:p>
          <a:p>
            <a:pPr marL="0" indent="0">
              <a:buClr>
                <a:schemeClr val="tx1"/>
              </a:buClr>
              <a:buFont typeface="Wingdings" pitchFamily="2" charset="2"/>
              <a:buNone/>
              <a:defRPr/>
            </a:pPr>
            <a:r>
              <a:rPr lang="en-US" b="0" dirty="0" smtClean="0">
                <a:solidFill>
                  <a:srgbClr val="FF0000"/>
                </a:solidFill>
                <a:latin typeface="Calibri" pitchFamily="34" charset="0"/>
                <a:cs typeface="Calibri" pitchFamily="34" charset="0"/>
              </a:rPr>
              <a:t>Melanoma</a:t>
            </a:r>
            <a:r>
              <a:rPr lang="en-US" b="0" dirty="0" smtClean="0">
                <a:solidFill>
                  <a:srgbClr val="00682F"/>
                </a:solidFill>
                <a:latin typeface="Calibri" pitchFamily="34" charset="0"/>
                <a:cs typeface="Calibri" pitchFamily="34" charset="0"/>
              </a:rPr>
              <a:t> </a:t>
            </a:r>
            <a:r>
              <a:rPr lang="en-US" b="0" dirty="0" smtClean="0">
                <a:latin typeface="Calibri" pitchFamily="34" charset="0"/>
                <a:cs typeface="Calibri" pitchFamily="34" charset="0"/>
              </a:rPr>
              <a:t>is considered </a:t>
            </a:r>
            <a:r>
              <a:rPr lang="en-US" b="0" dirty="0" smtClean="0">
                <a:solidFill>
                  <a:srgbClr val="FF0000"/>
                </a:solidFill>
                <a:latin typeface="Calibri" pitchFamily="34" charset="0"/>
                <a:cs typeface="Calibri" pitchFamily="34" charset="0"/>
              </a:rPr>
              <a:t>rare and controversial </a:t>
            </a:r>
            <a:r>
              <a:rPr lang="en-US" b="0" dirty="0" smtClean="0">
                <a:latin typeface="Calibri" pitchFamily="34" charset="0"/>
                <a:cs typeface="Calibri" pitchFamily="34" charset="0"/>
              </a:rPr>
              <a:t>component of LFS</a:t>
            </a:r>
          </a:p>
          <a:p>
            <a:pPr marL="0" indent="0">
              <a:buFont typeface="Wingdings" pitchFamily="2" charset="2"/>
              <a:buNone/>
            </a:pPr>
            <a:r>
              <a:rPr lang="en-US" b="0" dirty="0" smtClean="0">
                <a:latin typeface="Calibri" pitchFamily="34" charset="0"/>
                <a:cs typeface="Calibri" pitchFamily="34" charset="0"/>
              </a:rPr>
              <a:t>Genetic counseling is difﬁcult because of the uncertainty in morphology-, site-, age-, and sex-speciﬁc cancer incidence</a:t>
            </a:r>
          </a:p>
          <a:p>
            <a:pPr marL="0" indent="0">
              <a:buFont typeface="Wingdings" pitchFamily="2" charset="2"/>
              <a:buNone/>
            </a:pPr>
            <a:r>
              <a:rPr lang="en-US" b="0" dirty="0" smtClean="0">
                <a:latin typeface="Calibri" pitchFamily="34" charset="0"/>
                <a:cs typeface="Calibri" pitchFamily="34" charset="0"/>
              </a:rPr>
              <a:t>The</a:t>
            </a:r>
            <a:r>
              <a:rPr lang="en-US" b="0" dirty="0" smtClean="0">
                <a:solidFill>
                  <a:srgbClr val="00682F"/>
                </a:solidFill>
                <a:latin typeface="Calibri" pitchFamily="34" charset="0"/>
                <a:cs typeface="Calibri" pitchFamily="34" charset="0"/>
              </a:rPr>
              <a:t> </a:t>
            </a:r>
            <a:r>
              <a:rPr lang="en-US" b="0" dirty="0" smtClean="0">
                <a:solidFill>
                  <a:srgbClr val="FF0000"/>
                </a:solidFill>
                <a:latin typeface="Calibri" pitchFamily="34" charset="0"/>
                <a:cs typeface="Calibri" pitchFamily="34" charset="0"/>
              </a:rPr>
              <a:t>clinical beneﬁt </a:t>
            </a:r>
            <a:r>
              <a:rPr lang="en-US" b="0" dirty="0" smtClean="0">
                <a:latin typeface="Calibri" pitchFamily="34" charset="0"/>
                <a:cs typeface="Calibri" pitchFamily="34" charset="0"/>
              </a:rPr>
              <a:t>of </a:t>
            </a:r>
            <a:r>
              <a:rPr lang="en-US" b="0" dirty="0" err="1" smtClean="0">
                <a:latin typeface="Calibri" pitchFamily="34" charset="0"/>
                <a:cs typeface="Calibri" pitchFamily="34" charset="0"/>
              </a:rPr>
              <a:t>presymptomatic</a:t>
            </a:r>
            <a:r>
              <a:rPr lang="en-US" b="0" dirty="0" smtClean="0">
                <a:latin typeface="Calibri" pitchFamily="34" charset="0"/>
                <a:cs typeface="Calibri" pitchFamily="34" charset="0"/>
              </a:rPr>
              <a:t> </a:t>
            </a:r>
            <a:r>
              <a:rPr lang="en-US" b="0" dirty="0" smtClean="0">
                <a:solidFill>
                  <a:srgbClr val="FF0000"/>
                </a:solidFill>
                <a:latin typeface="Calibri" pitchFamily="34" charset="0"/>
                <a:cs typeface="Calibri" pitchFamily="34" charset="0"/>
              </a:rPr>
              <a:t>genetic testing  </a:t>
            </a:r>
            <a:r>
              <a:rPr lang="en-US" b="0" dirty="0" smtClean="0">
                <a:latin typeface="Calibri" pitchFamily="34" charset="0"/>
                <a:cs typeface="Calibri" pitchFamily="34" charset="0"/>
              </a:rPr>
              <a:t>for germline </a:t>
            </a:r>
            <a:r>
              <a:rPr lang="en-US" b="0" dirty="0" smtClean="0">
                <a:solidFill>
                  <a:srgbClr val="FF0000"/>
                </a:solidFill>
                <a:latin typeface="Calibri" pitchFamily="34" charset="0"/>
                <a:cs typeface="Calibri" pitchFamily="34" charset="0"/>
              </a:rPr>
              <a:t>TP53 is debated</a:t>
            </a:r>
            <a:r>
              <a:rPr lang="en-US" b="0" dirty="0" smtClean="0">
                <a:solidFill>
                  <a:srgbClr val="00682F"/>
                </a:solidFill>
                <a:latin typeface="Calibri" pitchFamily="34" charset="0"/>
                <a:cs typeface="Calibri" pitchFamily="34" charset="0"/>
              </a:rPr>
              <a:t> </a:t>
            </a:r>
            <a:endParaRPr lang="it-IT" b="0" dirty="0" smtClean="0">
              <a:solidFill>
                <a:srgbClr val="00682F"/>
              </a:solidFill>
              <a:latin typeface="Calibri" pitchFamily="34" charset="0"/>
              <a:cs typeface="Calibri" pitchFamily="34" charset="0"/>
            </a:endParaRPr>
          </a:p>
          <a:p>
            <a:r>
              <a:rPr lang="en-US" sz="1200" b="0" kern="1200" dirty="0" smtClean="0">
                <a:solidFill>
                  <a:schemeClr val="tx1"/>
                </a:solidFill>
                <a:effectLst/>
                <a:latin typeface="+mn-lt"/>
                <a:ea typeface="+mn-ea"/>
                <a:cs typeface="+mn-cs"/>
              </a:rPr>
              <a:t>NCCN guidelines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recommend yearly skin examination in LFS patients,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along with self-skin exam and </a:t>
            </a:r>
            <a:r>
              <a:rPr lang="en-US" sz="1200" b="0" kern="1200" dirty="0" err="1" smtClean="0">
                <a:solidFill>
                  <a:schemeClr val="tx1"/>
                </a:solidFill>
                <a:effectLst/>
                <a:latin typeface="+mn-lt"/>
                <a:ea typeface="+mn-ea"/>
                <a:cs typeface="+mn-cs"/>
              </a:rPr>
              <a:t>photoprotection</a:t>
            </a:r>
            <a:r>
              <a:rPr lang="en-US" sz="1200" b="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Individuals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XP have an estimated 600- to 8000-fold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increased risk of MM. The median age of skin cancer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diagnosis is 8 years. The lifetime risk of MM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patients with XP ranges from 5% to 20%.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incidence of XP is only 1 in 250,000 live births.70</a:t>
            </a:r>
          </a:p>
          <a:p>
            <a:r>
              <a:rPr lang="en-US" sz="1200" kern="1200" dirty="0" smtClean="0">
                <a:solidFill>
                  <a:schemeClr val="tx1"/>
                </a:solidFill>
                <a:effectLst/>
                <a:latin typeface="+mn-lt"/>
                <a:ea typeface="+mn-ea"/>
                <a:cs typeface="+mn-cs"/>
              </a:rPr>
              <a:t>These patients have an estimated 10,000-fold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increased risk of </a:t>
            </a:r>
            <a:r>
              <a:rPr lang="en-US" sz="1200" kern="1200" dirty="0" err="1" smtClean="0">
                <a:solidFill>
                  <a:schemeClr val="tx1"/>
                </a:solidFill>
                <a:effectLst/>
                <a:latin typeface="+mn-lt"/>
                <a:ea typeface="+mn-ea"/>
                <a:cs typeface="+mn-cs"/>
              </a:rPr>
              <a:t>nonmelanoma</a:t>
            </a:r>
            <a:r>
              <a:rPr lang="en-US" sz="1200" kern="1200" dirty="0" smtClean="0">
                <a:solidFill>
                  <a:schemeClr val="tx1"/>
                </a:solidFill>
                <a:effectLst/>
                <a:latin typeface="+mn-lt"/>
                <a:ea typeface="+mn-ea"/>
                <a:cs typeface="+mn-cs"/>
              </a:rPr>
              <a:t> skin cancer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 years of age.</a:t>
            </a:r>
          </a:p>
          <a:p>
            <a:r>
              <a:rPr lang="en-US" sz="1200" kern="1200" dirty="0" smtClean="0">
                <a:solidFill>
                  <a:schemeClr val="tx1"/>
                </a:solidFill>
                <a:effectLst/>
                <a:latin typeface="+mn-lt"/>
                <a:ea typeface="+mn-ea"/>
                <a:cs typeface="+mn-cs"/>
              </a:rPr>
              <a:t>Regular dermatologic follow-up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skin examination is essential, along with an eye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examination by an ophthalmologist.</a:t>
            </a:r>
          </a:p>
          <a:p>
            <a:endParaRPr lang="en-US" sz="1200" kern="1200" dirty="0" smtClean="0">
              <a:solidFill>
                <a:schemeClr val="tx1"/>
              </a:solidFill>
              <a:effectLst/>
              <a:latin typeface="+mn-lt"/>
              <a:ea typeface="+mn-ea"/>
              <a:cs typeface="+mn-cs"/>
            </a:endParaRPr>
          </a:p>
          <a:p>
            <a:endParaRPr lang="en-US" sz="1200" kern="1200" noProof="0" dirty="0" smtClean="0">
              <a:solidFill>
                <a:schemeClr val="tx1"/>
              </a:solidFill>
              <a:effectLst/>
              <a:latin typeface="+mn-lt"/>
              <a:ea typeface="+mn-ea"/>
              <a:cs typeface="+mn-cs"/>
            </a:endParaRPr>
          </a:p>
          <a:p>
            <a:endParaRPr lang="en-US" noProof="0" dirty="0"/>
          </a:p>
        </p:txBody>
      </p:sp>
      <p:sp>
        <p:nvSpPr>
          <p:cNvPr id="4" name="Segnaposto numero diapositiva 3"/>
          <p:cNvSpPr>
            <a:spLocks noGrp="1"/>
          </p:cNvSpPr>
          <p:nvPr>
            <p:ph type="sldNum" sz="quarter" idx="10"/>
          </p:nvPr>
        </p:nvSpPr>
        <p:spPr/>
        <p:txBody>
          <a:bodyPr/>
          <a:lstStyle/>
          <a:p>
            <a:fld id="{411E41FB-3B73-4CDB-90C0-B8A61B6D13E8}" type="slidenum">
              <a:rPr lang="it-IT" smtClean="0"/>
              <a:t>19</a:t>
            </a:fld>
            <a:endParaRPr lang="it-IT"/>
          </a:p>
        </p:txBody>
      </p:sp>
    </p:spTree>
    <p:extLst>
      <p:ext uri="{BB962C8B-B14F-4D97-AF65-F5344CB8AC3E}">
        <p14:creationId xmlns:p14="http://schemas.microsoft.com/office/powerpoint/2010/main" val="81327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There should</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likely be special consideration given to families that fail to</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meet the genetic testing criteria for a melanoma-dominant</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syndrome yet also have other cancers suggestive of a</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melanoma-subordinate” cancer syndrome.</a:t>
            </a:r>
          </a:p>
          <a:p>
            <a:endParaRPr lang="en-US" sz="1200" kern="1200" noProof="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Leachman</a:t>
            </a:r>
            <a:r>
              <a:rPr lang="en-US" sz="1200" kern="1200" baseline="0" dirty="0" smtClean="0">
                <a:solidFill>
                  <a:schemeClr val="tx1"/>
                </a:solidFill>
                <a:effectLst/>
                <a:latin typeface="+mn-lt"/>
                <a:ea typeface="+mn-ea"/>
                <a:cs typeface="+mn-cs"/>
              </a:rPr>
              <a:t> 2017: </a:t>
            </a:r>
            <a:r>
              <a:rPr lang="en-US" sz="1200" kern="1200" dirty="0" smtClean="0">
                <a:solidFill>
                  <a:schemeClr val="tx1"/>
                </a:solidFill>
                <a:effectLst/>
                <a:latin typeface="+mn-lt"/>
                <a:ea typeface="+mn-ea"/>
                <a:cs typeface="+mn-cs"/>
              </a:rPr>
              <a:t>The authors</a:t>
            </a:r>
            <a:r>
              <a:rPr lang="en-US" sz="1200" kern="1200" baseline="0" dirty="0" smtClean="0">
                <a:solidFill>
                  <a:schemeClr val="tx1"/>
                </a:solidFill>
                <a:effectLst/>
                <a:latin typeface="+mn-lt"/>
                <a:ea typeface="+mn-ea"/>
                <a:cs typeface="+mn-cs"/>
              </a:rPr>
              <a:t> updated </a:t>
            </a: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rule of twos and threes” that takes other non-melanoma cancer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types into consideration. To accomplish this task, we have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created a </a:t>
            </a:r>
            <a:r>
              <a:rPr lang="en-US" sz="1200" b="1" kern="1200" dirty="0" smtClean="0">
                <a:solidFill>
                  <a:schemeClr val="tx1"/>
                </a:solidFill>
                <a:effectLst/>
                <a:latin typeface="+mn-lt"/>
                <a:ea typeface="+mn-ea"/>
                <a:cs typeface="+mn-cs"/>
              </a:rPr>
              <a:t>simplified scoring system</a:t>
            </a:r>
            <a:r>
              <a:rPr lang="en-US" sz="1200" kern="1200" dirty="0" smtClean="0">
                <a:solidFill>
                  <a:schemeClr val="tx1"/>
                </a:solidFill>
                <a:effectLst/>
                <a:latin typeface="+mn-lt"/>
                <a:ea typeface="+mn-ea"/>
                <a:cs typeface="+mn-cs"/>
              </a:rPr>
              <a:t> that identifies individuals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families that have a pattern of cancer development suspicious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germline inheritance of a pathogenic mutation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authors </a:t>
            </a:r>
            <a:r>
              <a:rPr lang="en-US" sz="1200" kern="1200" dirty="0" smtClean="0">
                <a:solidFill>
                  <a:schemeClr val="tx1"/>
                </a:solidFill>
                <a:effectLst/>
                <a:latin typeface="+mn-lt"/>
                <a:ea typeface="+mn-ea"/>
                <a:cs typeface="+mn-cs"/>
              </a:rPr>
              <a:t>detail how their institutions design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personalized genetic panel based on the personal and family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history of a suspected hereditary cancer syndrome. This algorithmic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approach is summarized in Fig. 1. Once an individual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family has met criteria for genetic testing and has received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genetic counseling with informed consent, our centers create a</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tailored panel test that includes the genes that are most likely</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 be mutated, based on the other cancer types observed in the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pedigree.</a:t>
            </a:r>
          </a:p>
          <a:p>
            <a:endParaRPr lang="en-US" sz="1200" b="1" kern="1200" dirty="0" smtClean="0">
              <a:solidFill>
                <a:schemeClr val="tx1"/>
              </a:solidFill>
              <a:effectLst/>
              <a:latin typeface="+mn-lt"/>
              <a:ea typeface="+mn-ea"/>
              <a:cs typeface="+mn-cs"/>
            </a:endParaRPr>
          </a:p>
          <a:p>
            <a:r>
              <a:rPr lang="en-US" b="1" dirty="0" smtClean="0">
                <a:ea typeface="ＭＳ Ｐゴシック" pitchFamily="34" charset="-128"/>
              </a:rPr>
              <a:t>Costs associated with genetic testing and heightened surveillance</a:t>
            </a:r>
            <a:r>
              <a:rPr lang="en-US" b="1" baseline="0" dirty="0" smtClean="0">
                <a:ea typeface="ＭＳ Ｐゴシック" pitchFamily="34" charset="-128"/>
              </a:rPr>
              <a:t> (increased number of biopsies and other procedures)</a:t>
            </a:r>
          </a:p>
          <a:p>
            <a:r>
              <a:rPr lang="en-US" b="1" baseline="0" dirty="0" smtClean="0">
                <a:ea typeface="ＭＳ Ｐゴシック" pitchFamily="34" charset="-128"/>
              </a:rPr>
              <a:t>Follow-up and management recommendations for some gene mutations are not well developed</a:t>
            </a:r>
            <a:endParaRPr lang="en-US" b="1" dirty="0" smtClean="0">
              <a:ea typeface="ＭＳ Ｐゴシック" pitchFamily="34" charset="-128"/>
            </a:endParaRPr>
          </a:p>
          <a:p>
            <a:pPr>
              <a:lnSpc>
                <a:spcPct val="90000"/>
              </a:lnSpc>
            </a:pPr>
            <a:endParaRPr lang="it-IT" dirty="0" smtClean="0">
              <a:ea typeface="ＭＳ Ｐゴシック" pitchFamily="34" charset="-128"/>
            </a:endParaRP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noProof="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411E41FB-3B73-4CDB-90C0-B8A61B6D13E8}" type="slidenum">
              <a:rPr lang="it-IT" smtClean="0"/>
              <a:t>20</a:t>
            </a:fld>
            <a:endParaRPr lang="it-IT"/>
          </a:p>
        </p:txBody>
      </p:sp>
    </p:spTree>
    <p:extLst>
      <p:ext uri="{BB962C8B-B14F-4D97-AF65-F5344CB8AC3E}">
        <p14:creationId xmlns:p14="http://schemas.microsoft.com/office/powerpoint/2010/main" val="168886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5202A3-DD05-45CD-9EB9-B24CEC5CAE36}" type="slidenum">
              <a:rPr lang="it-IT" smtClean="0"/>
              <a:t>2</a:t>
            </a:fld>
            <a:endParaRPr lang="it-IT"/>
          </a:p>
        </p:txBody>
      </p:sp>
    </p:spTree>
    <p:extLst>
      <p:ext uri="{BB962C8B-B14F-4D97-AF65-F5344CB8AC3E}">
        <p14:creationId xmlns:p14="http://schemas.microsoft.com/office/powerpoint/2010/main" val="244222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Now</a:t>
            </a:r>
            <a:r>
              <a:rPr lang="it-IT" baseline="0" dirty="0" smtClean="0"/>
              <a:t> I </a:t>
            </a:r>
            <a:r>
              <a:rPr lang="it-IT" baseline="0" dirty="0" err="1" smtClean="0"/>
              <a:t>would</a:t>
            </a:r>
            <a:r>
              <a:rPr lang="it-IT" baseline="0" dirty="0" smtClean="0"/>
              <a:t> show </a:t>
            </a:r>
            <a:r>
              <a:rPr lang="it-IT" baseline="0" dirty="0" err="1" smtClean="0"/>
              <a:t>our</a:t>
            </a:r>
            <a:r>
              <a:rPr lang="it-IT" baseline="0" dirty="0" smtClean="0"/>
              <a:t> </a:t>
            </a:r>
            <a:r>
              <a:rPr lang="it-IT" baseline="0" dirty="0" err="1" smtClean="0"/>
              <a:t>resent</a:t>
            </a:r>
            <a:r>
              <a:rPr lang="it-IT" baseline="0" dirty="0" smtClean="0"/>
              <a:t> </a:t>
            </a:r>
            <a:r>
              <a:rPr lang="it-IT" baseline="0" dirty="0" err="1" smtClean="0"/>
              <a:t>projects</a:t>
            </a:r>
            <a:r>
              <a:rPr lang="it-IT" baseline="0" dirty="0" smtClean="0"/>
              <a:t> </a:t>
            </a:r>
            <a:r>
              <a:rPr lang="it-IT" baseline="0" dirty="0" err="1" smtClean="0"/>
              <a:t>investigating</a:t>
            </a:r>
            <a:r>
              <a:rPr lang="it-IT" baseline="0" dirty="0" smtClean="0"/>
              <a:t> the </a:t>
            </a:r>
            <a:r>
              <a:rPr lang="it-IT" baseline="0" dirty="0" err="1" smtClean="0"/>
              <a:t>moelcuar</a:t>
            </a:r>
            <a:r>
              <a:rPr lang="it-IT" baseline="0" dirty="0" smtClean="0"/>
              <a:t> </a:t>
            </a:r>
            <a:r>
              <a:rPr lang="it-IT" baseline="0" dirty="0" err="1" smtClean="0"/>
              <a:t>genetics</a:t>
            </a:r>
            <a:r>
              <a:rPr lang="it-IT" baseline="0" dirty="0" smtClean="0"/>
              <a:t> of melanoma </a:t>
            </a:r>
            <a:r>
              <a:rPr lang="it-IT" baseline="0" dirty="0" err="1" smtClean="0"/>
              <a:t>at</a:t>
            </a:r>
            <a:r>
              <a:rPr lang="it-IT" baseline="0" dirty="0" smtClean="0"/>
              <a:t> </a:t>
            </a:r>
            <a:r>
              <a:rPr lang="it-IT" baseline="0" dirty="0" err="1" smtClean="0"/>
              <a:t>somatic</a:t>
            </a:r>
            <a:r>
              <a:rPr lang="it-IT" baseline="0" dirty="0" smtClean="0"/>
              <a:t> </a:t>
            </a:r>
            <a:r>
              <a:rPr lang="it-IT" baseline="0" dirty="0" err="1" smtClean="0"/>
              <a:t>level</a:t>
            </a:r>
            <a:r>
              <a:rPr lang="it-IT" baseline="0" dirty="0" smtClean="0"/>
              <a:t>.</a:t>
            </a:r>
            <a:endParaRPr lang="en-US" dirty="0"/>
          </a:p>
        </p:txBody>
      </p:sp>
      <p:sp>
        <p:nvSpPr>
          <p:cNvPr id="4" name="Segnaposto numero diapositiva 3"/>
          <p:cNvSpPr>
            <a:spLocks noGrp="1"/>
          </p:cNvSpPr>
          <p:nvPr>
            <p:ph type="sldNum" sz="quarter" idx="10"/>
          </p:nvPr>
        </p:nvSpPr>
        <p:spPr/>
        <p:txBody>
          <a:bodyPr/>
          <a:lstStyle/>
          <a:p>
            <a:fld id="{793A96DC-36A3-4B38-801B-2E3F738D0A2D}" type="slidenum">
              <a:rPr lang="en-US" smtClean="0"/>
              <a:t>21</a:t>
            </a:fld>
            <a:endParaRPr lang="en-US"/>
          </a:p>
        </p:txBody>
      </p:sp>
    </p:spTree>
    <p:extLst>
      <p:ext uri="{BB962C8B-B14F-4D97-AF65-F5344CB8AC3E}">
        <p14:creationId xmlns:p14="http://schemas.microsoft.com/office/powerpoint/2010/main" val="824603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smtClean="0"/>
              <a:t>We now have strong evidence to support molecular testing in patients with melanoma, as part of routine clinical </a:t>
            </a:r>
            <a:r>
              <a:rPr lang="en-US" noProof="0" dirty="0" err="1" smtClean="0"/>
              <a:t>prac</a:t>
            </a:r>
            <a:r>
              <a:rPr lang="en-US" noProof="0" dirty="0" smtClean="0"/>
              <a:t> tice and standard of care.</a:t>
            </a:r>
          </a:p>
          <a:p>
            <a:pPr marL="171450" indent="-171450">
              <a:buFont typeface="Arial" charset="0"/>
              <a:buChar char="•"/>
            </a:pPr>
            <a:r>
              <a:rPr lang="en-US" noProof="0" dirty="0" smtClean="0"/>
              <a:t>Molecular testing of melanoma tumor tissue for the presence of targetable oncogenic mutations is part of routine practice. BRAF and MEK inhibitors for melanoma with BRAF V600E</a:t>
            </a:r>
            <a:endParaRPr lang="en-US" noProof="0" dirty="0"/>
          </a:p>
        </p:txBody>
      </p:sp>
      <p:sp>
        <p:nvSpPr>
          <p:cNvPr id="4" name="Segnaposto numero diapositiva 3"/>
          <p:cNvSpPr>
            <a:spLocks noGrp="1"/>
          </p:cNvSpPr>
          <p:nvPr>
            <p:ph type="sldNum" sz="quarter" idx="10"/>
          </p:nvPr>
        </p:nvSpPr>
        <p:spPr/>
        <p:txBody>
          <a:bodyPr/>
          <a:lstStyle/>
          <a:p>
            <a:fld id="{D19B2BF9-B288-6A4B-9FC2-CC7D9A5704A0}" type="slidenum">
              <a:rPr lang="it-IT" smtClean="0"/>
              <a:t>22</a:t>
            </a:fld>
            <a:endParaRPr lang="it-IT"/>
          </a:p>
        </p:txBody>
      </p:sp>
    </p:spTree>
    <p:extLst>
      <p:ext uri="{BB962C8B-B14F-4D97-AF65-F5344CB8AC3E}">
        <p14:creationId xmlns:p14="http://schemas.microsoft.com/office/powerpoint/2010/main" val="841073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829CD-3F06-DA4E-BF60-3F73E47A8F2D}" type="slidenum">
              <a:rPr lang="it-IT"/>
              <a:pPr/>
              <a:t>23</a:t>
            </a:fld>
            <a:endParaRPr lang="it-IT"/>
          </a:p>
        </p:txBody>
      </p:sp>
      <p:sp>
        <p:nvSpPr>
          <p:cNvPr id="74754" name="Rectangle 2"/>
          <p:cNvSpPr>
            <a:spLocks noGrp="1" noRot="1" noChangeAspect="1" noChangeArrowheads="1" noTextEdit="1"/>
          </p:cNvSpPr>
          <p:nvPr>
            <p:ph type="sldImg"/>
          </p:nvPr>
        </p:nvSpPr>
        <p:spPr>
          <a:xfrm>
            <a:off x="1152525" y="692150"/>
            <a:ext cx="4552950" cy="3414713"/>
          </a:xfrm>
          <a:ln/>
          <a:extLst>
            <a:ext uri="{FAA26D3D-D897-4be2-8F04-BA451C77F1D7}">
              <ma14:placeholderFlag xmlns="" xmlns:ma14="http://schemas.microsoft.com/office/mac/drawingml/2011/main" val="1"/>
            </a:ext>
          </a:extLst>
        </p:spPr>
      </p:sp>
      <p:sp>
        <p:nvSpPr>
          <p:cNvPr id="74755" name="Rectangle 3"/>
          <p:cNvSpPr>
            <a:spLocks noGrp="1" noChangeArrowheads="1"/>
          </p:cNvSpPr>
          <p:nvPr>
            <p:ph type="body" idx="1"/>
          </p:nvPr>
        </p:nvSpPr>
        <p:spPr>
          <a:xfrm>
            <a:off x="914400" y="4343400"/>
            <a:ext cx="5027613" cy="4114800"/>
          </a:xfrm>
        </p:spPr>
        <p:txBody>
          <a:bodyPr/>
          <a:lstStyle/>
          <a:p>
            <a:r>
              <a:rPr lang="en-US" b="1" dirty="0" smtClean="0"/>
              <a:t>Multiple signaling pathways are implicated</a:t>
            </a:r>
            <a:r>
              <a:rPr lang="en-US" b="1" baseline="0" dirty="0" smtClean="0"/>
              <a:t> in melanoma pathogenesis. A key advance in the understanding and treatment of this disease was the discovery of</a:t>
            </a:r>
            <a:r>
              <a:rPr lang="it-IT" b="1" baseline="0" dirty="0" smtClean="0"/>
              <a:t>…</a:t>
            </a:r>
          </a:p>
          <a:p>
            <a:pPr marL="0" indent="-171450">
              <a:spcAft>
                <a:spcPts val="600"/>
              </a:spcAft>
              <a:buFont typeface="Arial" charset="0"/>
              <a:buChar char="•"/>
            </a:pPr>
            <a:r>
              <a:rPr lang="en-US" sz="1200" b="0" i="0" u="none" strike="noStrike" kern="1200" baseline="0" noProof="0" dirty="0" smtClean="0">
                <a:solidFill>
                  <a:schemeClr val="tx1"/>
                </a:solidFill>
                <a:latin typeface="+mn-lt"/>
                <a:ea typeface="+mn-ea"/>
                <a:cs typeface="+mn-cs"/>
              </a:rPr>
              <a:t>Early events in the development of melanocytic tumors are often </a:t>
            </a:r>
            <a:r>
              <a:rPr lang="en-US" sz="1200" b="1" i="0" u="none" strike="noStrike" kern="1200" baseline="0" noProof="0" dirty="0" smtClean="0">
                <a:solidFill>
                  <a:schemeClr val="tx1"/>
                </a:solidFill>
                <a:latin typeface="+mn-lt"/>
                <a:ea typeface="+mn-ea"/>
                <a:cs typeface="+mn-cs"/>
              </a:rPr>
              <a:t>hotspot mutations in genes involved in the MAPK pathway</a:t>
            </a:r>
            <a:r>
              <a:rPr lang="en-US" sz="1200" b="0" i="0" u="none" strike="noStrike" kern="1200" baseline="0" noProof="0" dirty="0" smtClean="0">
                <a:solidFill>
                  <a:schemeClr val="tx1"/>
                </a:solidFill>
                <a:latin typeface="+mn-lt"/>
                <a:ea typeface="+mn-ea"/>
                <a:cs typeface="+mn-cs"/>
              </a:rPr>
              <a:t>, which is one of the most important pathways involved in melanocytic tumor development (</a:t>
            </a:r>
            <a:r>
              <a:rPr lang="en-US" sz="1200" b="1" i="0" u="none" strike="noStrike" kern="1200" baseline="0" noProof="0" dirty="0" smtClean="0">
                <a:solidFill>
                  <a:schemeClr val="tx1"/>
                </a:solidFill>
                <a:latin typeface="+mn-lt"/>
                <a:ea typeface="+mn-ea"/>
                <a:cs typeface="+mn-cs"/>
              </a:rPr>
              <a:t>Figure 1</a:t>
            </a:r>
            <a:r>
              <a:rPr lang="en-US" sz="1200" b="0" i="0" u="none" strike="noStrike" kern="1200" baseline="0" noProof="0" dirty="0" smtClean="0">
                <a:solidFill>
                  <a:schemeClr val="tx1"/>
                </a:solidFill>
                <a:latin typeface="+mn-lt"/>
                <a:ea typeface="+mn-ea"/>
                <a:cs typeface="+mn-cs"/>
              </a:rPr>
              <a:t>). </a:t>
            </a:r>
          </a:p>
          <a:p>
            <a:pPr marL="0" indent="-171450">
              <a:spcAft>
                <a:spcPts val="600"/>
              </a:spcAft>
              <a:buFont typeface="Arial" charset="0"/>
              <a:buChar char="•"/>
            </a:pPr>
            <a:r>
              <a:rPr lang="en-US" sz="1200" b="0" i="0" u="none" strike="noStrike" kern="1200" baseline="0" noProof="0" dirty="0" smtClean="0">
                <a:solidFill>
                  <a:schemeClr val="tx1"/>
                </a:solidFill>
                <a:latin typeface="+mn-lt"/>
                <a:ea typeface="+mn-ea"/>
                <a:cs typeface="+mn-cs"/>
              </a:rPr>
              <a:t>Important oncogenes in this pathway are </a:t>
            </a:r>
            <a:r>
              <a:rPr lang="en-US" sz="1200" b="0" i="1" u="none" strike="noStrike" kern="1200" baseline="0" noProof="0" dirty="0" smtClean="0">
                <a:solidFill>
                  <a:schemeClr val="tx1"/>
                </a:solidFill>
                <a:latin typeface="+mn-lt"/>
                <a:ea typeface="+mn-ea"/>
                <a:cs typeface="+mn-cs"/>
              </a:rPr>
              <a:t>BRAF </a:t>
            </a:r>
            <a:r>
              <a:rPr lang="en-US" sz="1200" b="0" i="0" u="none" strike="noStrike" kern="1200" baseline="0" noProof="0" dirty="0" smtClean="0">
                <a:solidFill>
                  <a:schemeClr val="tx1"/>
                </a:solidFill>
                <a:latin typeface="+mn-lt"/>
                <a:ea typeface="+mn-ea"/>
                <a:cs typeface="+mn-cs"/>
              </a:rPr>
              <a:t>(7q34), </a:t>
            </a:r>
            <a:r>
              <a:rPr lang="en-US" sz="1200" b="0" i="1" u="none" strike="noStrike" kern="1200" baseline="0" noProof="0" dirty="0" smtClean="0">
                <a:solidFill>
                  <a:schemeClr val="tx1"/>
                </a:solidFill>
                <a:latin typeface="+mn-lt"/>
                <a:ea typeface="+mn-ea"/>
                <a:cs typeface="+mn-cs"/>
              </a:rPr>
              <a:t>NRAS </a:t>
            </a:r>
            <a:r>
              <a:rPr lang="en-US" sz="1200" b="0" i="0" u="none" strike="noStrike" kern="1200" baseline="0" noProof="0" dirty="0" smtClean="0">
                <a:solidFill>
                  <a:schemeClr val="tx1"/>
                </a:solidFill>
                <a:latin typeface="+mn-lt"/>
                <a:ea typeface="+mn-ea"/>
                <a:cs typeface="+mn-cs"/>
              </a:rPr>
              <a:t>(1p13), </a:t>
            </a:r>
            <a:r>
              <a:rPr lang="en-US" sz="1200" b="0" i="1" u="none" strike="noStrike" kern="1200" baseline="0" noProof="0" dirty="0" smtClean="0">
                <a:solidFill>
                  <a:schemeClr val="tx1"/>
                </a:solidFill>
                <a:latin typeface="+mn-lt"/>
                <a:ea typeface="+mn-ea"/>
                <a:cs typeface="+mn-cs"/>
              </a:rPr>
              <a:t>HRAS </a:t>
            </a:r>
            <a:r>
              <a:rPr lang="en-US" sz="1200" b="0" i="0" u="none" strike="noStrike" kern="1200" baseline="0" noProof="0" dirty="0" smtClean="0">
                <a:solidFill>
                  <a:schemeClr val="tx1"/>
                </a:solidFill>
                <a:latin typeface="+mn-lt"/>
                <a:ea typeface="+mn-ea"/>
                <a:cs typeface="+mn-cs"/>
              </a:rPr>
              <a:t>(11p15), </a:t>
            </a:r>
            <a:r>
              <a:rPr lang="en-US" sz="1200" b="0" i="1" u="none" strike="noStrike" kern="1200" baseline="0" noProof="0" dirty="0" smtClean="0">
                <a:solidFill>
                  <a:schemeClr val="tx1"/>
                </a:solidFill>
                <a:latin typeface="+mn-lt"/>
                <a:ea typeface="+mn-ea"/>
                <a:cs typeface="+mn-cs"/>
              </a:rPr>
              <a:t>GNAQ </a:t>
            </a:r>
            <a:r>
              <a:rPr lang="en-US" sz="1200" b="0" i="0" u="none" strike="noStrike" kern="1200" baseline="0" noProof="0" dirty="0" smtClean="0">
                <a:solidFill>
                  <a:schemeClr val="tx1"/>
                </a:solidFill>
                <a:latin typeface="+mn-lt"/>
                <a:ea typeface="+mn-ea"/>
                <a:cs typeface="+mn-cs"/>
              </a:rPr>
              <a:t>(9p21),</a:t>
            </a:r>
            <a:r>
              <a:rPr lang="en-US" sz="1200" b="0" i="1" u="none" strike="noStrike" kern="1200" baseline="0" noProof="0" dirty="0" smtClean="0">
                <a:solidFill>
                  <a:schemeClr val="tx1"/>
                </a:solidFill>
                <a:latin typeface="+mn-lt"/>
                <a:ea typeface="+mn-ea"/>
                <a:cs typeface="+mn-cs"/>
              </a:rPr>
              <a:t>GNA11 </a:t>
            </a:r>
            <a:r>
              <a:rPr lang="en-US" sz="1200" b="0" i="0" u="none" strike="noStrike" kern="1200" baseline="0" noProof="0" dirty="0" smtClean="0">
                <a:solidFill>
                  <a:schemeClr val="tx1"/>
                </a:solidFill>
                <a:latin typeface="+mn-lt"/>
                <a:ea typeface="+mn-ea"/>
                <a:cs typeface="+mn-cs"/>
              </a:rPr>
              <a:t>(19p13), and </a:t>
            </a:r>
            <a:r>
              <a:rPr lang="en-US" sz="1200" b="0" i="1" u="none" strike="noStrike" kern="1200" baseline="0" noProof="0" dirty="0" smtClean="0">
                <a:solidFill>
                  <a:schemeClr val="tx1"/>
                </a:solidFill>
                <a:latin typeface="+mn-lt"/>
                <a:ea typeface="+mn-ea"/>
                <a:cs typeface="+mn-cs"/>
              </a:rPr>
              <a:t>KIT </a:t>
            </a:r>
            <a:r>
              <a:rPr lang="en-US" sz="1200" b="0" i="0" u="none" strike="noStrike" kern="1200" baseline="0" noProof="0" dirty="0" smtClean="0">
                <a:solidFill>
                  <a:schemeClr val="tx1"/>
                </a:solidFill>
                <a:latin typeface="+mn-lt"/>
                <a:ea typeface="+mn-ea"/>
                <a:cs typeface="+mn-cs"/>
              </a:rPr>
              <a:t>(4q12</a:t>
            </a:r>
            <a:r>
              <a:rPr lang="en-US" sz="1200" b="0" i="1" u="none" strike="noStrike" kern="1200" baseline="0" noProof="0" dirty="0" smtClean="0">
                <a:solidFill>
                  <a:schemeClr val="tx1"/>
                </a:solidFill>
                <a:latin typeface="+mn-lt"/>
                <a:ea typeface="+mn-ea"/>
                <a:cs typeface="+mn-cs"/>
              </a:rPr>
              <a:t>) </a:t>
            </a:r>
            <a:r>
              <a:rPr lang="en-US" sz="1200" b="0" i="0" u="none" strike="noStrike" kern="1200" baseline="0" noProof="0" dirty="0" smtClean="0">
                <a:solidFill>
                  <a:schemeClr val="tx1"/>
                </a:solidFill>
                <a:latin typeface="+mn-lt"/>
                <a:ea typeface="+mn-ea"/>
                <a:cs typeface="+mn-cs"/>
              </a:rPr>
              <a:t>(2–5). Mutations in these genes are mostly mutually exclusive, by themselves do not cause malignant progression, stay present with malignant progression, and activate the MAPK pathway. </a:t>
            </a:r>
            <a:endParaRPr lang="en-US" b="1" dirty="0" smtClean="0"/>
          </a:p>
          <a:p>
            <a:r>
              <a:rPr lang="en-US" dirty="0" smtClean="0"/>
              <a:t>BRAF </a:t>
            </a:r>
            <a:r>
              <a:rPr lang="en-US" dirty="0"/>
              <a:t>is a serine/threonine protein kinase, encoded on chromosome </a:t>
            </a:r>
            <a:r>
              <a:rPr lang="en-US" b="1" dirty="0"/>
              <a:t>7q34 (18 </a:t>
            </a:r>
            <a:r>
              <a:rPr lang="en-US" b="1" dirty="0" err="1"/>
              <a:t>esoni</a:t>
            </a:r>
            <a:r>
              <a:rPr lang="en-US" b="1" dirty="0"/>
              <a:t>)</a:t>
            </a:r>
            <a:r>
              <a:rPr lang="en-US" dirty="0"/>
              <a:t>, that activates the MAP kinase/</a:t>
            </a:r>
            <a:r>
              <a:rPr lang="en-US" dirty="0" err="1"/>
              <a:t>ERKsignaling</a:t>
            </a:r>
            <a:r>
              <a:rPr lang="en-US" dirty="0"/>
              <a:t> pathway.</a:t>
            </a:r>
          </a:p>
          <a:p>
            <a:r>
              <a:rPr lang="en-US" dirty="0"/>
              <a:t>Of particular importance in melanoma is the mitogen-activated protein kinase (MAPK) pathway, which normally regulates cell growth, proliferation and differentiation</a:t>
            </a:r>
          </a:p>
          <a:p>
            <a:r>
              <a:rPr lang="en-US" dirty="0"/>
              <a:t>Includes the cascade of BRAF, NRAS, MEK1/2, and ERK1/2 gene products, also plays a major role in the development and progression of melanoma</a:t>
            </a:r>
            <a:endParaRPr lang="en-US" sz="1400" dirty="0"/>
          </a:p>
          <a:p>
            <a:r>
              <a:rPr lang="en-US" sz="1400" dirty="0"/>
              <a:t>MAPK signaling is initiated at the cell membrane, either by </a:t>
            </a:r>
            <a:r>
              <a:rPr lang="en-US" sz="1400" b="1" dirty="0"/>
              <a:t>receptor tyrosine kinases (RTKs) binding ligand or integrin adhesion to extracellular matrix</a:t>
            </a:r>
            <a:r>
              <a:rPr lang="en-US" sz="1400" dirty="0"/>
              <a:t>, which transmits activation signals via the RAS </a:t>
            </a:r>
            <a:r>
              <a:rPr lang="en-US" sz="1400" dirty="0" err="1"/>
              <a:t>GTPase</a:t>
            </a:r>
            <a:r>
              <a:rPr lang="en-US" sz="1400" dirty="0"/>
              <a:t> on the cell membrane inner surface.</a:t>
            </a:r>
          </a:p>
          <a:p>
            <a:r>
              <a:rPr lang="en-US" sz="1400" dirty="0"/>
              <a:t>BRAF </a:t>
            </a:r>
            <a:r>
              <a:rPr lang="en-US" sz="1400" dirty="0" err="1"/>
              <a:t>agisce</a:t>
            </a:r>
            <a:r>
              <a:rPr lang="en-US" sz="1400" dirty="0"/>
              <a:t> </a:t>
            </a:r>
            <a:r>
              <a:rPr lang="en-US" sz="1400" u="sng" dirty="0"/>
              <a:t>in forma </a:t>
            </a:r>
            <a:r>
              <a:rPr lang="en-US" sz="1400" u="sng" dirty="0" err="1"/>
              <a:t>dimerica</a:t>
            </a:r>
            <a:r>
              <a:rPr lang="en-US" sz="1400" dirty="0"/>
              <a:t> con </a:t>
            </a:r>
            <a:r>
              <a:rPr lang="en-US" sz="1400" dirty="0" err="1"/>
              <a:t>altri</a:t>
            </a:r>
            <a:r>
              <a:rPr lang="en-US" sz="1400" dirty="0"/>
              <a:t> </a:t>
            </a:r>
            <a:r>
              <a:rPr lang="en-US" sz="1400" dirty="0" err="1"/>
              <a:t>membri</a:t>
            </a:r>
            <a:r>
              <a:rPr lang="en-US" sz="1400" dirty="0"/>
              <a:t> </a:t>
            </a:r>
            <a:r>
              <a:rPr lang="en-US" sz="1400" dirty="0" err="1"/>
              <a:t>della</a:t>
            </a:r>
            <a:r>
              <a:rPr lang="en-US" sz="1400" dirty="0"/>
              <a:t> </a:t>
            </a:r>
            <a:r>
              <a:rPr lang="en-US" sz="1400" dirty="0" err="1"/>
              <a:t>famiglia</a:t>
            </a:r>
            <a:r>
              <a:rPr lang="en-US" sz="1400" dirty="0"/>
              <a:t> RAF</a:t>
            </a:r>
          </a:p>
          <a:p>
            <a:endParaRPr lang="en-US" sz="1400" dirty="0"/>
          </a:p>
          <a:p>
            <a:endParaRPr lang="en-US" sz="1400" dirty="0"/>
          </a:p>
        </p:txBody>
      </p:sp>
    </p:spTree>
    <p:extLst>
      <p:ext uri="{BB962C8B-B14F-4D97-AF65-F5344CB8AC3E}">
        <p14:creationId xmlns:p14="http://schemas.microsoft.com/office/powerpoint/2010/main" val="878417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a:buNone/>
            </a:pPr>
            <a:r>
              <a:rPr lang="en-US" noProof="0" dirty="0" smtClean="0"/>
              <a:t>Recent genomic analyses have established </a:t>
            </a:r>
            <a:r>
              <a:rPr lang="en-US" b="1" noProof="0" dirty="0" smtClean="0"/>
              <a:t>the molecular classification of melanoma based on the most frequent driver</a:t>
            </a:r>
            <a:r>
              <a:rPr lang="en-US" b="1" baseline="0" noProof="0" dirty="0" smtClean="0"/>
              <a:t> </a:t>
            </a:r>
            <a:r>
              <a:rPr lang="en-US" b="1" noProof="0" dirty="0" smtClean="0"/>
              <a:t>oncogenic mutations (BRAF, NRAS, NF1) </a:t>
            </a:r>
            <a:r>
              <a:rPr lang="en-US" noProof="0" dirty="0" smtClean="0"/>
              <a:t>and have also revealed a long list of rare events, including mutations and</a:t>
            </a:r>
            <a:r>
              <a:rPr lang="en-US" baseline="0" noProof="0" dirty="0" smtClean="0"/>
              <a:t> </a:t>
            </a:r>
            <a:r>
              <a:rPr lang="en-US" noProof="0" dirty="0" smtClean="0"/>
              <a:t>amplifications as well as genetic </a:t>
            </a:r>
            <a:r>
              <a:rPr lang="en-US" noProof="0" dirty="0" err="1" smtClean="0"/>
              <a:t>microheterogeneity</a:t>
            </a:r>
            <a:endParaRPr lang="en-US" noProof="0" dirty="0" smtClean="0"/>
          </a:p>
          <a:p>
            <a:pPr marL="0" indent="0">
              <a:buFont typeface="Arial"/>
              <a:buNone/>
            </a:pPr>
            <a:endParaRPr lang="en-US" noProof="0" dirty="0" smtClean="0"/>
          </a:p>
          <a:p>
            <a:pPr marL="0" indent="0">
              <a:buFont typeface="Arial"/>
              <a:buNone/>
            </a:pPr>
            <a:r>
              <a:rPr lang="en-US" noProof="0" dirty="0" smtClean="0"/>
              <a:t>Largest</a:t>
            </a:r>
            <a:r>
              <a:rPr lang="en-US" baseline="0" noProof="0" dirty="0" smtClean="0"/>
              <a:t> i</a:t>
            </a:r>
            <a:r>
              <a:rPr lang="en-US" noProof="0" dirty="0" smtClean="0"/>
              <a:t>ntegrative analysis of cutaneous melanoma</a:t>
            </a:r>
            <a:r>
              <a:rPr lang="en-US" baseline="0" noProof="0" dirty="0" smtClean="0"/>
              <a:t> through DNA, RNA and protein-based analysis of 333 melanomas (primary 20% or metastatic 80%, mostly in then skin then distant sites) from 331 pts (with matched peripheral blood) to create a catalog of somatic alterations and describe their potential biological and clinical significance. </a:t>
            </a:r>
          </a:p>
          <a:p>
            <a:pPr marL="171450" indent="-171450">
              <a:buFont typeface="Arial"/>
              <a:buChar char="•"/>
            </a:pPr>
            <a:r>
              <a:rPr lang="en-US" baseline="0" noProof="0" dirty="0" smtClean="0"/>
              <a:t>Mean mutation rate (16.8 </a:t>
            </a:r>
            <a:r>
              <a:rPr lang="en-US" baseline="0" noProof="0" dirty="0" err="1" smtClean="0"/>
              <a:t>mut</a:t>
            </a:r>
            <a:r>
              <a:rPr lang="en-US" baseline="0" noProof="0" dirty="0" smtClean="0"/>
              <a:t>/Mb), the highest than other cancer analyzed by TCGA. High fraction of UV-signature mutations C to and CC to TT: 76% primary and 84% </a:t>
            </a:r>
            <a:r>
              <a:rPr lang="en-US" baseline="0" noProof="0" dirty="0" err="1" smtClean="0"/>
              <a:t>mets</a:t>
            </a:r>
            <a:endParaRPr lang="en-US" baseline="0" noProof="0" dirty="0" smtClean="0"/>
          </a:p>
          <a:p>
            <a:pPr marL="171450" indent="-171450">
              <a:buFont typeface="Arial"/>
              <a:buChar char="•"/>
            </a:pPr>
            <a:r>
              <a:rPr lang="en-US" b="1" baseline="0" noProof="0" dirty="0" smtClean="0"/>
              <a:t>Four subtypes based on the pattern of the most prevalent significantly mutated genes: mutant BRAF, mutant RAS, mutant NF1, triple wild-type. </a:t>
            </a:r>
          </a:p>
          <a:p>
            <a:pPr marL="0" indent="0">
              <a:buFont typeface="Arial"/>
              <a:buNone/>
            </a:pPr>
            <a:r>
              <a:rPr lang="en-US" b="1" baseline="0" noProof="0" dirty="0" smtClean="0"/>
              <a:t>BRAF subtype</a:t>
            </a:r>
            <a:r>
              <a:rPr lang="en-US" baseline="0" noProof="0" dirty="0" smtClean="0"/>
              <a:t>: 52% tumors, V600, less frequent K601; anti-correlated with NRAS; younger </a:t>
            </a:r>
            <a:r>
              <a:rPr lang="en-US" baseline="0" noProof="0" dirty="0" err="1" smtClean="0"/>
              <a:t>pts</a:t>
            </a:r>
            <a:r>
              <a:rPr lang="en-US" baseline="0" noProof="0" dirty="0" smtClean="0"/>
              <a:t>, 90% with UV signature</a:t>
            </a:r>
          </a:p>
          <a:p>
            <a:pPr marL="0" indent="0">
              <a:buFont typeface="Arial"/>
              <a:buNone/>
            </a:pPr>
            <a:r>
              <a:rPr lang="en-US" b="1" baseline="0" noProof="0" dirty="0" smtClean="0"/>
              <a:t>RAS subtype (N/H/K)</a:t>
            </a:r>
            <a:r>
              <a:rPr lang="en-US" baseline="0" noProof="0" dirty="0" smtClean="0"/>
              <a:t>: in all 3 RAS family members, 28% NRAD Q61, G12 and G13, less frequently HRAS and KRAS, anti-correlated with BRAF </a:t>
            </a:r>
            <a:r>
              <a:rPr lang="en-US" baseline="0" noProof="0" dirty="0" err="1" smtClean="0"/>
              <a:t>mut</a:t>
            </a:r>
            <a:r>
              <a:rPr lang="en-US" baseline="0" noProof="0" dirty="0" smtClean="0"/>
              <a:t> melanomas, 93% UV signature</a:t>
            </a:r>
          </a:p>
          <a:p>
            <a:pPr marL="0" indent="0">
              <a:buFont typeface="Arial"/>
              <a:buNone/>
            </a:pPr>
            <a:r>
              <a:rPr lang="en-US" b="1" baseline="0" noProof="0" dirty="0" smtClean="0"/>
              <a:t>NF1 subtype</a:t>
            </a:r>
            <a:r>
              <a:rPr lang="en-US" baseline="0" noProof="0" dirty="0" smtClean="0"/>
              <a:t>: 14% samples, highest mutation prevalence than other subtypes, 38.7% of non hot spot BRAF/NRAS melanomas, 92% with UV signature mutations</a:t>
            </a:r>
          </a:p>
          <a:p>
            <a:pPr marL="0" indent="0">
              <a:buFont typeface="Arial"/>
              <a:buNone/>
            </a:pPr>
            <a:r>
              <a:rPr lang="en-US" b="1" baseline="0" noProof="0" dirty="0" smtClean="0"/>
              <a:t>Triple WT</a:t>
            </a:r>
            <a:r>
              <a:rPr lang="en-US" baseline="0" noProof="0" dirty="0" smtClean="0"/>
              <a:t>: heterogeneous group, older </a:t>
            </a:r>
            <a:r>
              <a:rPr lang="en-US" baseline="0" noProof="0" dirty="0" err="1" smtClean="0"/>
              <a:t>pts</a:t>
            </a:r>
            <a:r>
              <a:rPr lang="en-US" baseline="0" noProof="0" dirty="0" smtClean="0"/>
              <a:t>, </a:t>
            </a:r>
            <a:r>
              <a:rPr lang="en-US" u="none" baseline="0" noProof="0" dirty="0" smtClean="0"/>
              <a:t>KIT mutations, </a:t>
            </a:r>
            <a:r>
              <a:rPr lang="en-US" baseline="0" noProof="0" dirty="0" smtClean="0"/>
              <a:t>30% UV signature, </a:t>
            </a:r>
            <a:r>
              <a:rPr lang="en-US" u="sng" baseline="0" noProof="0" dirty="0" smtClean="0"/>
              <a:t>enrichment of focal amplifications (copy number alterations) of known </a:t>
            </a:r>
            <a:r>
              <a:rPr lang="en-US" u="sng" baseline="0" noProof="0" dirty="0" err="1" smtClean="0"/>
              <a:t>oncogens</a:t>
            </a:r>
            <a:r>
              <a:rPr lang="en-US" u="sng" baseline="0" noProof="0" dirty="0" smtClean="0"/>
              <a:t> and complex structural rearrangements (fusion events)</a:t>
            </a:r>
            <a:r>
              <a:rPr lang="en-US" baseline="0" noProof="0" dirty="0" smtClean="0"/>
              <a:t>. Other mutational processes involving structural rearrangement of the genome as compared to other subtypes</a:t>
            </a:r>
          </a:p>
          <a:p>
            <a:pPr marL="171450" indent="-171450">
              <a:buFont typeface="Arial"/>
              <a:buChar char="•"/>
            </a:pPr>
            <a:r>
              <a:rPr lang="en-US" u="sng" baseline="0" noProof="0" dirty="0" smtClean="0"/>
              <a:t>No significant outcome correlation with subtypes</a:t>
            </a:r>
          </a:p>
          <a:p>
            <a:pPr marL="171450" indent="-171450">
              <a:buFont typeface="Arial"/>
              <a:buChar char="•"/>
            </a:pPr>
            <a:r>
              <a:rPr lang="en-US" baseline="0" noProof="0" dirty="0" smtClean="0"/>
              <a:t>Transcriptomic subclass enriched for immune gene expression associate with lymphocyte infiltrate and high LCK protein expression, a T cell marker, were associated with improved survival. Prognosis of melanoma patients with regional </a:t>
            </a:r>
            <a:r>
              <a:rPr lang="en-US" baseline="0" noProof="0" dirty="0" err="1" smtClean="0"/>
              <a:t>mets</a:t>
            </a:r>
            <a:r>
              <a:rPr lang="en-US" baseline="0" noProof="0" dirty="0" smtClean="0"/>
              <a:t> is influenced by tumor </a:t>
            </a:r>
            <a:r>
              <a:rPr lang="en-US" baseline="0" noProof="0" dirty="0" err="1" smtClean="0"/>
              <a:t>stroma</a:t>
            </a:r>
            <a:r>
              <a:rPr lang="en-US" baseline="0" noProof="0" dirty="0" smtClean="0"/>
              <a:t> biology. </a:t>
            </a:r>
            <a:endParaRPr lang="en-US" noProof="0"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24</a:t>
            </a:fld>
            <a:endParaRPr lang="it-IT"/>
          </a:p>
        </p:txBody>
      </p:sp>
    </p:spTree>
    <p:extLst>
      <p:ext uri="{BB962C8B-B14F-4D97-AF65-F5344CB8AC3E}">
        <p14:creationId xmlns:p14="http://schemas.microsoft.com/office/powerpoint/2010/main" val="2856815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829CD-3F06-DA4E-BF60-3F73E47A8F2D}" type="slidenum">
              <a:rPr lang="it-IT"/>
              <a:pPr/>
              <a:t>25</a:t>
            </a:fld>
            <a:endParaRPr lang="it-IT"/>
          </a:p>
        </p:txBody>
      </p:sp>
      <p:sp>
        <p:nvSpPr>
          <p:cNvPr id="74754" name="Rectangle 2"/>
          <p:cNvSpPr>
            <a:spLocks noGrp="1" noRot="1" noChangeAspect="1" noChangeArrowheads="1" noTextEdit="1"/>
          </p:cNvSpPr>
          <p:nvPr>
            <p:ph type="sldImg"/>
          </p:nvPr>
        </p:nvSpPr>
        <p:spPr>
          <a:xfrm>
            <a:off x="1152525" y="692150"/>
            <a:ext cx="4552950" cy="3414713"/>
          </a:xfrm>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a:xfrm>
            <a:off x="914400" y="4343400"/>
            <a:ext cx="5027613" cy="4114800"/>
          </a:xfrm>
        </p:spPr>
        <p:txBody>
          <a:bodyPr/>
          <a:lstStyle/>
          <a:p>
            <a:r>
              <a:rPr lang="en-US" b="1" dirty="0" smtClean="0"/>
              <a:t>Activating mutations of the proto-oncogene BRAF occur in many human cancers, including malignant melanoma, colorectal cancer, ovarian cancer, and thyroid cancer with the highest frequency in melanoma.</a:t>
            </a:r>
          </a:p>
          <a:p>
            <a:r>
              <a:rPr lang="en-US" b="0" u="sng" dirty="0" smtClean="0"/>
              <a:t>Constitutively activating somatic missense mutations in BRAF were discovered to be present in a wide variety of human cancers, </a:t>
            </a:r>
            <a:r>
              <a:rPr lang="en-US" b="0" dirty="0" smtClean="0"/>
              <a:t>including papillary thyroid cancer (39–69%), </a:t>
            </a:r>
            <a:r>
              <a:rPr lang="en-US" b="0" dirty="0" err="1" smtClean="0"/>
              <a:t>cholangiocarcinoma</a:t>
            </a:r>
            <a:r>
              <a:rPr lang="en-US" b="0" dirty="0" smtClean="0"/>
              <a:t> (22%), colorectal cancer (5–12%) and borderline ovarian cancer (30%)</a:t>
            </a:r>
          </a:p>
          <a:p>
            <a:r>
              <a:rPr lang="en-US" b="0" dirty="0" err="1" smtClean="0"/>
              <a:t>Marchetti</a:t>
            </a:r>
            <a:r>
              <a:rPr lang="en-US" b="0" dirty="0" smtClean="0"/>
              <a:t>: </a:t>
            </a:r>
            <a:r>
              <a:rPr lang="en-US" b="0" dirty="0" err="1" smtClean="0"/>
              <a:t>Tiroide</a:t>
            </a:r>
            <a:r>
              <a:rPr lang="en-US" b="0" dirty="0" smtClean="0"/>
              <a:t> (40-50%); </a:t>
            </a:r>
            <a:r>
              <a:rPr lang="en-US" b="0" dirty="0" err="1" smtClean="0"/>
              <a:t>ovarico</a:t>
            </a:r>
            <a:r>
              <a:rPr lang="en-US" b="0" dirty="0" smtClean="0"/>
              <a:t> (2-33%); </a:t>
            </a:r>
            <a:r>
              <a:rPr lang="en-US" b="0" dirty="0" err="1" smtClean="0"/>
              <a:t>polmone</a:t>
            </a:r>
            <a:r>
              <a:rPr lang="en-US" b="0" dirty="0" smtClean="0"/>
              <a:t> 3-5%; colon-</a:t>
            </a:r>
            <a:r>
              <a:rPr lang="en-US" b="0" dirty="0" err="1" smtClean="0"/>
              <a:t>retto</a:t>
            </a:r>
            <a:r>
              <a:rPr lang="en-US" b="0" dirty="0" smtClean="0"/>
              <a:t> (5-10%); hairy cell leukemia (100%?)</a:t>
            </a:r>
          </a:p>
          <a:p>
            <a:r>
              <a:rPr lang="en-US" b="1" dirty="0" smtClean="0"/>
              <a:t>Melanoma </a:t>
            </a:r>
            <a:r>
              <a:rPr lang="en-US" b="1" dirty="0" err="1" smtClean="0"/>
              <a:t>primario</a:t>
            </a:r>
            <a:r>
              <a:rPr lang="en-US" b="1" dirty="0" smtClean="0"/>
              <a:t>: 36-59% - </a:t>
            </a:r>
            <a:r>
              <a:rPr lang="en-US" b="1" dirty="0" err="1" smtClean="0"/>
              <a:t>metastatico</a:t>
            </a:r>
            <a:r>
              <a:rPr lang="en-US" b="1" dirty="0" smtClean="0"/>
              <a:t> 42-66% 20% </a:t>
            </a:r>
            <a:r>
              <a:rPr lang="en-US" b="1" dirty="0" err="1" smtClean="0"/>
              <a:t>oscillazione</a:t>
            </a:r>
            <a:r>
              <a:rPr lang="en-US" b="1" dirty="0" smtClean="0"/>
              <a:t>: </a:t>
            </a:r>
            <a:r>
              <a:rPr lang="en-US" b="1" dirty="0" err="1" smtClean="0"/>
              <a:t>popolazioni</a:t>
            </a:r>
            <a:r>
              <a:rPr lang="en-US" b="1" dirty="0" smtClean="0"/>
              <a:t> diverse o </a:t>
            </a:r>
            <a:r>
              <a:rPr lang="en-US" b="1" dirty="0" err="1" smtClean="0"/>
              <a:t>problemi</a:t>
            </a:r>
            <a:r>
              <a:rPr lang="en-US" b="1" dirty="0" smtClean="0"/>
              <a:t> </a:t>
            </a:r>
            <a:r>
              <a:rPr lang="en-US" b="1" dirty="0" err="1" smtClean="0"/>
              <a:t>tecnici</a:t>
            </a:r>
            <a:endParaRPr lang="en-US" b="1" dirty="0" smtClean="0"/>
          </a:p>
          <a:p>
            <a:endParaRPr lang="en-US" sz="1400" dirty="0"/>
          </a:p>
          <a:p>
            <a:endParaRPr lang="en-US" sz="1400" dirty="0"/>
          </a:p>
        </p:txBody>
      </p:sp>
    </p:spTree>
    <p:extLst>
      <p:ext uri="{BB962C8B-B14F-4D97-AF65-F5344CB8AC3E}">
        <p14:creationId xmlns:p14="http://schemas.microsoft.com/office/powerpoint/2010/main" val="45789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19DB99-5278-834E-B124-BD04FB0A29D6}" type="slidenum">
              <a:rPr lang="it-IT"/>
              <a:pPr/>
              <a:t>26</a:t>
            </a:fld>
            <a:endParaRPr lang="it-IT"/>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p:txBody>
          <a:bodyPr/>
          <a:lstStyle/>
          <a:p>
            <a:r>
              <a:rPr lang="en-US" sz="1200" b="1" dirty="0" smtClean="0"/>
              <a:t>The</a:t>
            </a:r>
            <a:r>
              <a:rPr lang="en-US" sz="1200" b="1" baseline="0" dirty="0" smtClean="0"/>
              <a:t> most common mutation in melanoma affects the BRAF gene.</a:t>
            </a:r>
            <a:endParaRPr lang="en-US" sz="1200" b="1" dirty="0" smtClean="0"/>
          </a:p>
          <a:p>
            <a:r>
              <a:rPr lang="en-US" sz="1200" dirty="0" smtClean="0"/>
              <a:t>The most frequently tested genes in melanoma at present are BRAF and NRAS,</a:t>
            </a:r>
            <a:r>
              <a:rPr lang="en-US" sz="1200" baseline="0" dirty="0" smtClean="0"/>
              <a:t> especially in those arising from the skin. </a:t>
            </a:r>
            <a:endParaRPr lang="en-US" sz="1200" dirty="0" smtClean="0"/>
          </a:p>
          <a:p>
            <a:endParaRPr lang="en-US" sz="1200" dirty="0" smtClean="0"/>
          </a:p>
          <a:p>
            <a:r>
              <a:rPr lang="en-US" sz="1200" dirty="0" smtClean="0"/>
              <a:t>One hypothesis for the mechanism of uncontrolled activation is the increased exposure of the activation segment for interaction when a small </a:t>
            </a:r>
            <a:r>
              <a:rPr lang="en-US" sz="1200" b="1" dirty="0" smtClean="0"/>
              <a:t>hydrophobic amino acid at 600 (Valine) is switched to a hydrophilic residue</a:t>
            </a:r>
            <a:r>
              <a:rPr lang="en-US" sz="1200" dirty="0" smtClean="0"/>
              <a:t>. Normally, the RAF kinase domain in the inactive conformation is hidden in a hydrophobic pocket (Wan et al, 2004). </a:t>
            </a:r>
            <a:r>
              <a:rPr lang="en-US" sz="1200" b="1" dirty="0" smtClean="0"/>
              <a:t>La </a:t>
            </a:r>
            <a:r>
              <a:rPr lang="en-US" sz="1200" b="1" dirty="0" err="1" smtClean="0"/>
              <a:t>mutazione</a:t>
            </a:r>
            <a:r>
              <a:rPr lang="en-US" sz="1200" b="1" dirty="0" smtClean="0"/>
              <a:t> </a:t>
            </a:r>
            <a:r>
              <a:rPr lang="en-US" sz="1200" b="1" dirty="0" err="1" smtClean="0"/>
              <a:t>blocca</a:t>
            </a:r>
            <a:r>
              <a:rPr lang="en-US" sz="1200" b="1" dirty="0" smtClean="0"/>
              <a:t> la </a:t>
            </a:r>
            <a:r>
              <a:rPr lang="en-US" sz="1200" b="1" dirty="0" err="1" smtClean="0"/>
              <a:t>chinasi</a:t>
            </a:r>
            <a:r>
              <a:rPr lang="en-US" sz="1200" b="1" dirty="0" smtClean="0"/>
              <a:t> in </a:t>
            </a:r>
            <a:r>
              <a:rPr lang="en-US" sz="1200" b="1" dirty="0" err="1" smtClean="0"/>
              <a:t>una</a:t>
            </a:r>
            <a:r>
              <a:rPr lang="en-US" sz="1200" b="1" dirty="0" smtClean="0"/>
              <a:t> </a:t>
            </a:r>
            <a:r>
              <a:rPr lang="en-US" sz="1200" b="1" dirty="0" err="1" smtClean="0"/>
              <a:t>conformazione</a:t>
            </a:r>
            <a:r>
              <a:rPr lang="en-US" sz="1200" b="1" dirty="0" smtClean="0"/>
              <a:t> </a:t>
            </a:r>
            <a:r>
              <a:rPr lang="en-US" sz="1200" b="1" dirty="0" err="1" smtClean="0"/>
              <a:t>attiva</a:t>
            </a:r>
            <a:endParaRPr lang="en-US" sz="1200" b="1" dirty="0" smtClean="0"/>
          </a:p>
          <a:p>
            <a:r>
              <a:rPr lang="en-US" sz="1200" dirty="0" smtClean="0"/>
              <a:t>Among V600 mutations, </a:t>
            </a:r>
            <a:r>
              <a:rPr lang="en-US" sz="1200" b="1" dirty="0" smtClean="0"/>
              <a:t>over 90%</a:t>
            </a:r>
            <a:r>
              <a:rPr lang="en-US" sz="1200" dirty="0" smtClean="0"/>
              <a:t> are a single nucleotide mutation resulting in substitution of glutamic acid for valine (</a:t>
            </a:r>
            <a:r>
              <a:rPr lang="en-US" sz="1200" b="1" dirty="0" smtClean="0"/>
              <a:t>BRAFV600E</a:t>
            </a:r>
            <a:r>
              <a:rPr lang="en-US" sz="1200" dirty="0" smtClean="0"/>
              <a:t>: nucleotide 1799 T&gt;A; codon GTG&gt;GAG). The second most common mutation is </a:t>
            </a:r>
            <a:r>
              <a:rPr lang="en-US" sz="1200" b="1" dirty="0" smtClean="0"/>
              <a:t>BRAFV600K</a:t>
            </a:r>
            <a:r>
              <a:rPr lang="en-US" sz="1200" dirty="0" smtClean="0"/>
              <a:t> substituting lysine for valine, that represents </a:t>
            </a:r>
            <a:r>
              <a:rPr lang="en-US" sz="1200" b="1" dirty="0" smtClean="0"/>
              <a:t>5-6 %</a:t>
            </a:r>
            <a:r>
              <a:rPr lang="en-US" sz="1200" dirty="0" smtClean="0"/>
              <a:t> (GTG&gt;AAG), followed by </a:t>
            </a:r>
            <a:r>
              <a:rPr lang="en-US" sz="1200" b="1" dirty="0" smtClean="0"/>
              <a:t>BRAFV600R</a:t>
            </a:r>
            <a:r>
              <a:rPr lang="en-US" sz="1200" dirty="0" smtClean="0"/>
              <a:t> (GTG&gt;AGG), an infrequent two-nucleotide variation of the predominant mutation, </a:t>
            </a:r>
            <a:r>
              <a:rPr lang="en-US" sz="1200" b="1" dirty="0" smtClean="0"/>
              <a:t>BRAF V600 ′E2′</a:t>
            </a:r>
            <a:r>
              <a:rPr lang="en-US" sz="1200" dirty="0" smtClean="0"/>
              <a:t> (GTG&gt;GAA), and </a:t>
            </a:r>
            <a:r>
              <a:rPr lang="en-US" sz="1200" b="1" dirty="0" smtClean="0"/>
              <a:t>BRAF V600D</a:t>
            </a:r>
            <a:r>
              <a:rPr lang="en-US" sz="1200" dirty="0" smtClean="0"/>
              <a:t> (GTG&gt;GAT) [6]. The prevalence of BRAFV600K has been reported as higher in some populations (Long JCO 2011).</a:t>
            </a:r>
          </a:p>
          <a:p>
            <a:r>
              <a:rPr lang="en-US" sz="1200" b="1" dirty="0" smtClean="0"/>
              <a:t>Long JCO 2012</a:t>
            </a:r>
            <a:r>
              <a:rPr lang="en-US" sz="1200" dirty="0" smtClean="0"/>
              <a:t>: 197 metastatic melanoma, Australia, 20% V600K. </a:t>
            </a:r>
            <a:r>
              <a:rPr lang="en-US" sz="1200" b="1" dirty="0" err="1" smtClean="0"/>
              <a:t>Implicazioni</a:t>
            </a:r>
            <a:r>
              <a:rPr lang="en-US" sz="1200" b="1" dirty="0" smtClean="0"/>
              <a:t> for clinical practice</a:t>
            </a:r>
          </a:p>
          <a:p>
            <a:endParaRPr lang="en-US" sz="1200" dirty="0" smtClean="0"/>
          </a:p>
          <a:p>
            <a:r>
              <a:rPr lang="en-US" sz="1200" dirty="0" smtClean="0"/>
              <a:t>Other mutations (G464E, G466V, D594V) decrease the </a:t>
            </a:r>
            <a:r>
              <a:rPr lang="en-US" sz="1200" dirty="0" err="1" smtClean="0"/>
              <a:t>catalyctic</a:t>
            </a:r>
            <a:r>
              <a:rPr lang="en-US" sz="1200" dirty="0" smtClean="0"/>
              <a:t> activity</a:t>
            </a:r>
            <a:r>
              <a:rPr lang="en-US" sz="1200" baseline="0" dirty="0" smtClean="0"/>
              <a:t> but promote dimerization with CRAF proteins and thus still increase activation of MEK and ERK. </a:t>
            </a:r>
            <a:endParaRPr lang="en-US" sz="1200" dirty="0" smtClean="0"/>
          </a:p>
          <a:p>
            <a:endParaRPr lang="en-US" dirty="0"/>
          </a:p>
        </p:txBody>
      </p:sp>
    </p:spTree>
    <p:extLst>
      <p:ext uri="{BB962C8B-B14F-4D97-AF65-F5344CB8AC3E}">
        <p14:creationId xmlns:p14="http://schemas.microsoft.com/office/powerpoint/2010/main" val="580243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478CA-BE63-0847-8F7D-2470C0DB4021}" type="slidenum">
              <a:rPr lang="it-IT"/>
              <a:pPr/>
              <a:t>27</a:t>
            </a:fld>
            <a:endParaRPr lang="it-IT"/>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r>
              <a:rPr lang="en-US" b="1" dirty="0"/>
              <a:t>The most frequent BRAF mutation, BRAFV600E, causes constitutive activation of the kinase as well as </a:t>
            </a:r>
            <a:r>
              <a:rPr lang="en-US" b="1" u="sng" dirty="0"/>
              <a:t>insensitivity to negative feedback mechanisms</a:t>
            </a:r>
            <a:r>
              <a:rPr lang="en-US" b="1" dirty="0"/>
              <a:t>. </a:t>
            </a:r>
            <a:r>
              <a:rPr lang="en-US" b="1" dirty="0" err="1"/>
              <a:t>Distruzione</a:t>
            </a:r>
            <a:r>
              <a:rPr lang="en-US" b="1" dirty="0"/>
              <a:t> </a:t>
            </a:r>
            <a:r>
              <a:rPr lang="en-US" b="1" dirty="0" err="1"/>
              <a:t>interazioni</a:t>
            </a:r>
            <a:r>
              <a:rPr lang="en-US" b="1" dirty="0"/>
              <a:t> </a:t>
            </a:r>
            <a:r>
              <a:rPr lang="en-US" b="1" dirty="0" err="1"/>
              <a:t>idrofobica</a:t>
            </a:r>
            <a:r>
              <a:rPr lang="en-US" b="1" dirty="0"/>
              <a:t> </a:t>
            </a:r>
            <a:r>
              <a:rPr lang="en-US" b="1" dirty="0" err="1"/>
              <a:t>tra</a:t>
            </a:r>
            <a:r>
              <a:rPr lang="en-US" b="1" dirty="0"/>
              <a:t> </a:t>
            </a:r>
            <a:r>
              <a:rPr lang="en-US" b="1" dirty="0" err="1"/>
              <a:t>il</a:t>
            </a:r>
            <a:r>
              <a:rPr lang="en-US" b="1" dirty="0"/>
              <a:t> </a:t>
            </a:r>
            <a:r>
              <a:rPr lang="en-US" b="1" dirty="0" err="1"/>
              <a:t>pLoop</a:t>
            </a:r>
            <a:r>
              <a:rPr lang="en-US" b="1" dirty="0"/>
              <a:t> e </a:t>
            </a:r>
            <a:r>
              <a:rPr lang="en-US" b="1" dirty="0" err="1"/>
              <a:t>il</a:t>
            </a:r>
            <a:r>
              <a:rPr lang="en-US" b="1" dirty="0"/>
              <a:t> </a:t>
            </a:r>
            <a:r>
              <a:rPr lang="en-US" b="1" dirty="0" err="1"/>
              <a:t>segmento</a:t>
            </a:r>
            <a:r>
              <a:rPr lang="en-US" b="1" dirty="0"/>
              <a:t> </a:t>
            </a:r>
            <a:r>
              <a:rPr lang="en-US" b="1" dirty="0" err="1"/>
              <a:t>attivatore</a:t>
            </a:r>
            <a:r>
              <a:rPr lang="en-US" b="1" dirty="0"/>
              <a:t> del </a:t>
            </a:r>
            <a:r>
              <a:rPr lang="en-US" b="1" dirty="0" err="1"/>
              <a:t>domincio</a:t>
            </a:r>
            <a:r>
              <a:rPr lang="en-US" b="1" dirty="0"/>
              <a:t> </a:t>
            </a:r>
            <a:r>
              <a:rPr lang="en-US" b="1" dirty="0" err="1"/>
              <a:t>chinasico</a:t>
            </a:r>
            <a:r>
              <a:rPr lang="en-US" b="1" dirty="0"/>
              <a:t> </a:t>
            </a:r>
            <a:r>
              <a:rPr lang="en-US" b="1" dirty="0">
                <a:cs typeface="Arial" charset="0"/>
              </a:rPr>
              <a:t>→ </a:t>
            </a:r>
            <a:r>
              <a:rPr lang="en-US" b="1" dirty="0" err="1">
                <a:cs typeface="Arial" charset="0"/>
              </a:rPr>
              <a:t>destabilizzazione</a:t>
            </a:r>
            <a:r>
              <a:rPr lang="en-US" b="1" dirty="0">
                <a:cs typeface="Arial" charset="0"/>
              </a:rPr>
              <a:t> </a:t>
            </a:r>
            <a:r>
              <a:rPr lang="en-US" b="1" dirty="0" err="1">
                <a:cs typeface="Arial" charset="0"/>
              </a:rPr>
              <a:t>della</a:t>
            </a:r>
            <a:r>
              <a:rPr lang="en-US" b="1" dirty="0">
                <a:cs typeface="Arial" charset="0"/>
              </a:rPr>
              <a:t> </a:t>
            </a:r>
            <a:r>
              <a:rPr lang="en-US" b="1" dirty="0" err="1">
                <a:cs typeface="Arial" charset="0"/>
              </a:rPr>
              <a:t>conformazione</a:t>
            </a:r>
            <a:r>
              <a:rPr lang="en-US" b="1" dirty="0">
                <a:cs typeface="Arial" charset="0"/>
              </a:rPr>
              <a:t> </a:t>
            </a:r>
            <a:r>
              <a:rPr lang="en-US" b="1" dirty="0" err="1">
                <a:cs typeface="Arial" charset="0"/>
              </a:rPr>
              <a:t>inattiva</a:t>
            </a:r>
            <a:r>
              <a:rPr lang="en-US" b="1" dirty="0">
                <a:cs typeface="Arial" charset="0"/>
              </a:rPr>
              <a:t> di BRAF e </a:t>
            </a:r>
            <a:r>
              <a:rPr lang="en-US" b="1" dirty="0" err="1">
                <a:cs typeface="Arial" charset="0"/>
              </a:rPr>
              <a:t>sua</a:t>
            </a:r>
            <a:r>
              <a:rPr lang="en-US" b="1" dirty="0">
                <a:cs typeface="Arial" charset="0"/>
              </a:rPr>
              <a:t> </a:t>
            </a:r>
            <a:r>
              <a:rPr lang="en-US" b="1" dirty="0" err="1">
                <a:cs typeface="Arial" charset="0"/>
              </a:rPr>
              <a:t>attivazione</a:t>
            </a:r>
            <a:r>
              <a:rPr lang="en-US" b="1" dirty="0">
                <a:cs typeface="Arial" charset="0"/>
              </a:rPr>
              <a:t> </a:t>
            </a:r>
            <a:r>
              <a:rPr lang="en-US" b="1" dirty="0" err="1">
                <a:cs typeface="Arial" charset="0"/>
              </a:rPr>
              <a:t>costitutiva</a:t>
            </a:r>
            <a:r>
              <a:rPr lang="en-US" b="1" dirty="0">
                <a:cs typeface="Arial" charset="0"/>
              </a:rPr>
              <a:t> → </a:t>
            </a:r>
            <a:r>
              <a:rPr lang="en-US" b="1" dirty="0" err="1">
                <a:cs typeface="Arial" charset="0"/>
              </a:rPr>
              <a:t>aumentata</a:t>
            </a:r>
            <a:r>
              <a:rPr lang="en-US" b="1" dirty="0">
                <a:cs typeface="Arial" charset="0"/>
              </a:rPr>
              <a:t> </a:t>
            </a:r>
            <a:r>
              <a:rPr lang="en-US" b="1" dirty="0" err="1">
                <a:cs typeface="Arial" charset="0"/>
              </a:rPr>
              <a:t>fosforilazione</a:t>
            </a:r>
            <a:r>
              <a:rPr lang="en-US" b="1" dirty="0">
                <a:cs typeface="Arial" charset="0"/>
              </a:rPr>
              <a:t> di ERK</a:t>
            </a:r>
          </a:p>
          <a:p>
            <a:r>
              <a:rPr lang="en-US" dirty="0"/>
              <a:t>A major advance of the past few years was the discovery that </a:t>
            </a:r>
            <a:r>
              <a:rPr lang="en-US" b="1" dirty="0"/>
              <a:t>RAF kinases can homo- and </a:t>
            </a:r>
            <a:r>
              <a:rPr lang="en-US" b="1" dirty="0" err="1"/>
              <a:t>heterodimerize</a:t>
            </a:r>
            <a:r>
              <a:rPr lang="en-US" dirty="0"/>
              <a:t>, and that, in fact, the structure of an </a:t>
            </a:r>
            <a:r>
              <a:rPr lang="en-US" b="1" dirty="0"/>
              <a:t>active RAF kinase is that of a side-to-side dimer</a:t>
            </a:r>
            <a:r>
              <a:rPr lang="en-US" dirty="0"/>
              <a:t> in which only one partner must have catalytic activity. </a:t>
            </a:r>
            <a:r>
              <a:rPr lang="en-US" u="sng" dirty="0"/>
              <a:t>Dimerization is enhanced by </a:t>
            </a:r>
            <a:r>
              <a:rPr lang="en-US" u="sng" dirty="0" err="1"/>
              <a:t>Ras</a:t>
            </a:r>
            <a:r>
              <a:rPr lang="en-US" u="sng" dirty="0"/>
              <a:t> and is subject to negative feedback regulation by ERK. </a:t>
            </a:r>
            <a:r>
              <a:rPr lang="en-US" b="1" dirty="0"/>
              <a:t>Mutated BRAF signals as a monomer, independent of upstream growth stimuli</a:t>
            </a:r>
            <a:r>
              <a:rPr lang="en-US" dirty="0"/>
              <a:t>.</a:t>
            </a:r>
          </a:p>
          <a:p>
            <a:r>
              <a:rPr lang="en-US" dirty="0"/>
              <a:t>BRAF </a:t>
            </a:r>
            <a:r>
              <a:rPr lang="en-US" dirty="0" err="1"/>
              <a:t>mutato</a:t>
            </a:r>
            <a:r>
              <a:rPr lang="en-US" dirty="0"/>
              <a:t>: </a:t>
            </a:r>
            <a:r>
              <a:rPr lang="en-US" dirty="0" err="1"/>
              <a:t>attività</a:t>
            </a:r>
            <a:r>
              <a:rPr lang="en-US" dirty="0"/>
              <a:t> </a:t>
            </a:r>
            <a:r>
              <a:rPr lang="en-US" dirty="0" err="1"/>
              <a:t>fosforilante</a:t>
            </a:r>
            <a:r>
              <a:rPr lang="en-US" dirty="0"/>
              <a:t> 700 volte </a:t>
            </a:r>
            <a:r>
              <a:rPr lang="en-US" dirty="0" err="1"/>
              <a:t>maggiore</a:t>
            </a:r>
            <a:r>
              <a:rPr lang="en-US" dirty="0"/>
              <a:t> del wt. </a:t>
            </a:r>
            <a:endParaRPr lang="en-US" dirty="0" smtClean="0"/>
          </a:p>
          <a:p>
            <a:endParaRPr lang="en-US" dirty="0" smtClean="0"/>
          </a:p>
          <a:p>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is a potent inhibitor of the kinase domain of mutant BRAF, and leads to decreased proliferation through reductions of phosphorylated ERK and </a:t>
            </a:r>
            <a:r>
              <a:rPr lang="pl-PL" sz="1200" b="0" i="0" u="none" strike="noStrike" kern="1200" baseline="0" dirty="0" err="1" smtClean="0">
                <a:solidFill>
                  <a:schemeClr val="tx1"/>
                </a:solidFill>
                <a:latin typeface="+mn-lt"/>
                <a:ea typeface="+mn-ea"/>
                <a:cs typeface="+mn-cs"/>
              </a:rPr>
              <a:t>cyclin</a:t>
            </a:r>
            <a:r>
              <a:rPr lang="pl-PL" sz="1200" b="0" i="0" u="none" strike="noStrike" kern="1200" baseline="0" dirty="0" smtClean="0">
                <a:solidFill>
                  <a:schemeClr val="tx1"/>
                </a:solidFill>
                <a:latin typeface="+mn-lt"/>
                <a:ea typeface="+mn-ea"/>
                <a:cs typeface="+mn-cs"/>
              </a:rPr>
              <a:t> D1</a:t>
            </a:r>
          </a:p>
          <a:p>
            <a:r>
              <a:rPr lang="en-US" sz="1200" b="0" i="0" u="none" strike="noStrike" kern="1200" baseline="0" dirty="0" err="1" smtClean="0">
                <a:solidFill>
                  <a:schemeClr val="tx1"/>
                </a:solidFill>
                <a:latin typeface="+mn-lt"/>
                <a:ea typeface="+mn-ea"/>
                <a:cs typeface="+mn-cs"/>
              </a:rPr>
              <a:t>Dabrafenib</a:t>
            </a:r>
            <a:r>
              <a:rPr lang="en-US" sz="1200" b="0" i="0" u="none" strike="noStrike" kern="1200" baseline="0" dirty="0" smtClean="0">
                <a:solidFill>
                  <a:schemeClr val="tx1"/>
                </a:solidFill>
                <a:latin typeface="+mn-lt"/>
                <a:ea typeface="+mn-ea"/>
                <a:cs typeface="+mn-cs"/>
              </a:rPr>
              <a:t> is a reversible, ATP-competitive inhibitor that selectively inhibits BRAF Val600Glu. </a:t>
            </a:r>
            <a:r>
              <a:rPr lang="en-US" sz="1200" b="0" i="0" u="none" strike="noStrike" kern="1200" baseline="0" dirty="0" err="1" smtClean="0">
                <a:solidFill>
                  <a:schemeClr val="tx1"/>
                </a:solidFill>
                <a:latin typeface="+mn-lt"/>
                <a:ea typeface="+mn-ea"/>
                <a:cs typeface="+mn-cs"/>
              </a:rPr>
              <a:t>Dabrafenib</a:t>
            </a:r>
            <a:r>
              <a:rPr lang="en-US" sz="1200" b="0" i="0" u="none" strike="noStrike" kern="1200" baseline="0" dirty="0" smtClean="0">
                <a:solidFill>
                  <a:schemeClr val="tx1"/>
                </a:solidFill>
                <a:latin typeface="+mn-lt"/>
                <a:ea typeface="+mn-ea"/>
                <a:cs typeface="+mn-cs"/>
              </a:rPr>
              <a:t> has shorter half-life than does </a:t>
            </a:r>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(5.2 h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50 h), but is otherwise similar to </a:t>
            </a:r>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in mode of action and </a:t>
            </a:r>
            <a:r>
              <a:rPr lang="en-US" sz="1200" b="0" i="0" u="none" strike="noStrike" kern="1200" baseline="0" dirty="0" err="1" smtClean="0">
                <a:solidFill>
                  <a:schemeClr val="tx1"/>
                </a:solidFill>
                <a:latin typeface="+mn-lt"/>
                <a:ea typeface="+mn-ea"/>
                <a:cs typeface="+mn-cs"/>
              </a:rPr>
              <a:t>pharmacodynamic</a:t>
            </a:r>
            <a:r>
              <a:rPr lang="en-US" sz="1200" b="0" i="0" u="none" strike="noStrike" kern="1200" baseline="0" dirty="0" smtClean="0">
                <a:solidFill>
                  <a:schemeClr val="tx1"/>
                </a:solidFill>
                <a:latin typeface="+mn-lt"/>
                <a:ea typeface="+mn-ea"/>
                <a:cs typeface="+mn-cs"/>
              </a:rPr>
              <a:t> effects</a:t>
            </a:r>
          </a:p>
          <a:p>
            <a:r>
              <a:rPr lang="en-US" sz="1200" b="0" i="0" u="none" strike="noStrike" kern="1200" baseline="0" dirty="0" err="1" smtClean="0">
                <a:solidFill>
                  <a:schemeClr val="tx1"/>
                </a:solidFill>
                <a:latin typeface="+mn-lt"/>
                <a:ea typeface="+mn-ea"/>
                <a:cs typeface="+mn-cs"/>
              </a:rPr>
              <a:t>Trametinib</a:t>
            </a:r>
            <a:r>
              <a:rPr lang="en-US" sz="1200" b="0" i="0" u="none" strike="noStrike" kern="1200" baseline="0" dirty="0" smtClean="0">
                <a:solidFill>
                  <a:schemeClr val="tx1"/>
                </a:solidFill>
                <a:latin typeface="+mn-lt"/>
                <a:ea typeface="+mn-ea"/>
                <a:cs typeface="+mn-cs"/>
              </a:rPr>
              <a:t> is an orally available, small-molecule, selective inhibitor of MEK1 and MEK2.</a:t>
            </a:r>
            <a:endParaRPr lang="en-US" dirty="0"/>
          </a:p>
        </p:txBody>
      </p:sp>
    </p:spTree>
    <p:extLst>
      <p:ext uri="{BB962C8B-B14F-4D97-AF65-F5344CB8AC3E}">
        <p14:creationId xmlns:p14="http://schemas.microsoft.com/office/powerpoint/2010/main" val="579000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smtClean="0"/>
              <a:t>BRAF mutation is one of the best defined molecular alterations contributing to the pathogenesis of melanoma. Mutations of BRAF induced hyperactivity of MAPK signaling pathway, which promotes the proliferation of tumor cells. The most prevalent mutation is a T1799A  </a:t>
            </a:r>
            <a:r>
              <a:rPr lang="en-US" noProof="0" dirty="0" err="1" smtClean="0"/>
              <a:t>transversion</a:t>
            </a:r>
            <a:r>
              <a:rPr lang="en-US" baseline="0" noProof="0" dirty="0" smtClean="0"/>
              <a:t> in exon 15 </a:t>
            </a:r>
            <a:r>
              <a:rPr lang="en-US" noProof="0" dirty="0" smtClean="0"/>
              <a:t>(V600E, Val</a:t>
            </a:r>
            <a:r>
              <a:rPr lang="en-US" baseline="0" noProof="0" dirty="0" smtClean="0"/>
              <a:t>600Glu</a:t>
            </a:r>
            <a:r>
              <a:rPr lang="en-US" noProof="0" dirty="0" smtClean="0"/>
              <a:t>) </a:t>
            </a:r>
            <a:r>
              <a:rPr lang="en-US" noProof="0" dirty="0" err="1" smtClean="0"/>
              <a:t>aa</a:t>
            </a:r>
            <a:r>
              <a:rPr lang="en-US" noProof="0" dirty="0" smtClean="0"/>
              <a:t> substitution.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1" noProof="0" dirty="0" smtClean="0"/>
              <a:t>The</a:t>
            </a:r>
            <a:r>
              <a:rPr lang="en-US" b="1" baseline="0" noProof="0" dirty="0" smtClean="0"/>
              <a:t> Authors performed a </a:t>
            </a:r>
            <a:r>
              <a:rPr lang="en-US" b="1" baseline="0" noProof="0" dirty="0" err="1" smtClean="0"/>
              <a:t>metaanalysis</a:t>
            </a:r>
            <a:r>
              <a:rPr lang="en-US" b="1" baseline="0" noProof="0" dirty="0" smtClean="0"/>
              <a:t> (up to N</a:t>
            </a:r>
            <a:r>
              <a:rPr lang="it-IT" b="1" baseline="0" noProof="0" dirty="0" smtClean="0"/>
              <a:t>o</a:t>
            </a:r>
            <a:r>
              <a:rPr lang="en-US" b="1" baseline="0" noProof="0" dirty="0" smtClean="0"/>
              <a:t>v 2013, 45 studies met eligibility criteria including 8 articles on Asians) of BRAF mutations and their association with </a:t>
            </a:r>
            <a:r>
              <a:rPr lang="en-US" b="1" baseline="0" noProof="0" dirty="0" err="1" smtClean="0"/>
              <a:t>clinico</a:t>
            </a:r>
            <a:r>
              <a:rPr lang="en-US" b="1" baseline="0" noProof="0" dirty="0" smtClean="0"/>
              <a:t>-pathologic characteristics of primary melanoma, with a subgroup analysis to compare Asian (</a:t>
            </a:r>
            <a:r>
              <a:rPr lang="en-US" b="1" noProof="0" dirty="0" smtClean="0"/>
              <a:t>few studies of Asian patients)</a:t>
            </a:r>
            <a:r>
              <a:rPr lang="en-US" b="1" baseline="0" noProof="0" dirty="0" smtClean="0"/>
              <a:t> and white patients.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noProof="0" dirty="0" smtClean="0"/>
              <a:t>BRAF mutations are associated with distinct </a:t>
            </a:r>
            <a:r>
              <a:rPr lang="en-US" b="1" baseline="0" noProof="0" dirty="0" err="1" smtClean="0"/>
              <a:t>clinico</a:t>
            </a:r>
            <a:r>
              <a:rPr lang="en-US" b="1" baseline="0" noProof="0" dirty="0" smtClean="0"/>
              <a:t>-pathologic characteristics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baseline="0" noProof="0" dirty="0" smtClean="0"/>
              <a:t>BRAF mutations: 40.3% white </a:t>
            </a:r>
            <a:r>
              <a:rPr lang="en-US" b="0" baseline="0" noProof="0" dirty="0" err="1" smtClean="0"/>
              <a:t>pts</a:t>
            </a:r>
            <a:r>
              <a:rPr lang="en-US" b="0" baseline="0" noProof="0" dirty="0" smtClean="0"/>
              <a:t> and 19.5% Asian pts. 36.4% overall.</a:t>
            </a:r>
          </a:p>
          <a:p>
            <a:pPr marL="171450" indent="-171450">
              <a:buFont typeface="Arial"/>
              <a:buChar char="•"/>
            </a:pPr>
            <a:r>
              <a:rPr lang="en-US" sz="1200" b="0" i="0" u="none" strike="noStrike" kern="1200" baseline="0" dirty="0" smtClean="0">
                <a:solidFill>
                  <a:schemeClr val="tx1"/>
                </a:solidFill>
                <a:latin typeface="+mn-lt"/>
                <a:ea typeface="+mn-ea"/>
                <a:cs typeface="+mn-cs"/>
              </a:rPr>
              <a:t>BRAF mutation was associated with younger age (OR = 1.734; P &lt;.001), </a:t>
            </a:r>
            <a:r>
              <a:rPr lang="en-US" sz="1200" b="0" i="0" u="sng" strike="noStrike" kern="1200" baseline="0" dirty="0" smtClean="0">
                <a:solidFill>
                  <a:schemeClr val="tx1"/>
                </a:solidFill>
                <a:latin typeface="+mn-lt"/>
                <a:ea typeface="+mn-ea"/>
                <a:cs typeface="+mn-cs"/>
              </a:rPr>
              <a:t>trunk location (intermittently exposed) (</a:t>
            </a:r>
            <a:r>
              <a:rPr lang="en-US" sz="1200" b="0" i="0" u="none" strike="noStrike" kern="1200" baseline="0" dirty="0" smtClean="0">
                <a:solidFill>
                  <a:schemeClr val="tx1"/>
                </a:solidFill>
                <a:latin typeface="+mn-lt"/>
                <a:ea typeface="+mn-ea"/>
                <a:cs typeface="+mn-cs"/>
              </a:rPr>
              <a:t>OR = 2.272; P &lt; .001), non-chronically sun damaged skin at the primary site, evaluated histologically (OR = 2.833; P &lt; .001), superficial spreading melanoma (OR = 2.081; P&lt;.001), and advanced melanoma stage (OR = 1.551; P = .003) but not with ulceration or tumor thickness (&lt; and &gt; 1 mm). </a:t>
            </a:r>
          </a:p>
          <a:p>
            <a:pPr marL="171450" indent="-171450">
              <a:buFont typeface="Arial"/>
              <a:buChar char="•"/>
            </a:pPr>
            <a:r>
              <a:rPr lang="en-US" sz="1200" b="0" i="0" u="none" strike="noStrike" kern="1200" baseline="0" dirty="0" smtClean="0">
                <a:solidFill>
                  <a:schemeClr val="tx1"/>
                </a:solidFill>
                <a:latin typeface="+mn-lt"/>
                <a:ea typeface="+mn-ea"/>
                <a:cs typeface="+mn-cs"/>
              </a:rPr>
              <a:t>Trunk is commonly considered non-CSD</a:t>
            </a:r>
          </a:p>
        </p:txBody>
      </p:sp>
      <p:sp>
        <p:nvSpPr>
          <p:cNvPr id="4" name="Segnaposto numero diapositiva 3"/>
          <p:cNvSpPr>
            <a:spLocks noGrp="1"/>
          </p:cNvSpPr>
          <p:nvPr>
            <p:ph type="sldNum" sz="quarter" idx="10"/>
          </p:nvPr>
        </p:nvSpPr>
        <p:spPr/>
        <p:txBody>
          <a:bodyPr/>
          <a:lstStyle/>
          <a:p>
            <a:fld id="{AF22DCAC-9F63-8944-9F9E-0A2B07AC560B}" type="slidenum">
              <a:rPr lang="it-IT" smtClean="0"/>
              <a:t>28</a:t>
            </a:fld>
            <a:endParaRPr lang="it-IT"/>
          </a:p>
        </p:txBody>
      </p:sp>
    </p:spTree>
    <p:extLst>
      <p:ext uri="{BB962C8B-B14F-4D97-AF65-F5344CB8AC3E}">
        <p14:creationId xmlns:p14="http://schemas.microsoft.com/office/powerpoint/2010/main" val="388800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a:buNone/>
            </a:pPr>
            <a:r>
              <a:rPr lang="en-US" noProof="0" dirty="0" smtClean="0"/>
              <a:t>Recent genomic analyses have established </a:t>
            </a:r>
            <a:r>
              <a:rPr lang="en-US" b="1" noProof="0" dirty="0" smtClean="0"/>
              <a:t>the molecular classification of melanoma based on the most frequent driver</a:t>
            </a:r>
            <a:r>
              <a:rPr lang="en-US" b="1" baseline="0" noProof="0" dirty="0" smtClean="0"/>
              <a:t> </a:t>
            </a:r>
            <a:r>
              <a:rPr lang="en-US" b="1" noProof="0" dirty="0" smtClean="0"/>
              <a:t>oncogenic mutations (BRAF, NRAS, NF1) </a:t>
            </a:r>
            <a:r>
              <a:rPr lang="en-US" noProof="0" dirty="0" smtClean="0"/>
              <a:t>and have also revealed a long list of rare events, including mutations and</a:t>
            </a:r>
            <a:r>
              <a:rPr lang="en-US" baseline="0" noProof="0" dirty="0" smtClean="0"/>
              <a:t> </a:t>
            </a:r>
            <a:r>
              <a:rPr lang="en-US" noProof="0" dirty="0" smtClean="0"/>
              <a:t>amplifications as well as genetic </a:t>
            </a:r>
            <a:r>
              <a:rPr lang="en-US" noProof="0" dirty="0" err="1" smtClean="0"/>
              <a:t>microheterogeneity</a:t>
            </a:r>
            <a:endParaRPr lang="en-US" noProof="0" dirty="0" smtClean="0"/>
          </a:p>
          <a:p>
            <a:pPr marL="0" indent="0">
              <a:buFont typeface="Arial"/>
              <a:buNone/>
            </a:pPr>
            <a:endParaRPr lang="en-US" noProof="0" dirty="0" smtClean="0"/>
          </a:p>
          <a:p>
            <a:pPr marL="0" indent="0">
              <a:buFont typeface="Arial"/>
              <a:buNone/>
            </a:pPr>
            <a:r>
              <a:rPr lang="en-US" noProof="0" dirty="0" smtClean="0"/>
              <a:t>Largest</a:t>
            </a:r>
            <a:r>
              <a:rPr lang="en-US" baseline="0" noProof="0" dirty="0" smtClean="0"/>
              <a:t> i</a:t>
            </a:r>
            <a:r>
              <a:rPr lang="en-US" noProof="0" dirty="0" smtClean="0"/>
              <a:t>ntegrative analysis of cutaneous melanoma</a:t>
            </a:r>
            <a:r>
              <a:rPr lang="en-US" baseline="0" noProof="0" dirty="0" smtClean="0"/>
              <a:t> through DNA, RNA and protein-based analysis of 333 melanomas (primary 20% or metastatic 80%, mostly in then skin then distant sites) from 331 pts (with matched peripheral blood) to create a catalog of somatic alterations and describe their potential biological and clinical significance. </a:t>
            </a:r>
          </a:p>
          <a:p>
            <a:pPr marL="171450" indent="-171450">
              <a:buFont typeface="Arial"/>
              <a:buChar char="•"/>
            </a:pPr>
            <a:r>
              <a:rPr lang="en-US" baseline="0" noProof="0" dirty="0" smtClean="0"/>
              <a:t>Mean mutation rate (16.8 </a:t>
            </a:r>
            <a:r>
              <a:rPr lang="en-US" baseline="0" noProof="0" dirty="0" err="1" smtClean="0"/>
              <a:t>mut</a:t>
            </a:r>
            <a:r>
              <a:rPr lang="en-US" baseline="0" noProof="0" dirty="0" smtClean="0"/>
              <a:t>/Mb), the highest than other cancer analyzed by TCGA. High fraction of UV-signature mutations C to and CC to TT: 76% primary and 84% </a:t>
            </a:r>
            <a:r>
              <a:rPr lang="en-US" baseline="0" noProof="0" dirty="0" err="1" smtClean="0"/>
              <a:t>mets</a:t>
            </a:r>
            <a:endParaRPr lang="en-US" baseline="0" noProof="0" dirty="0" smtClean="0"/>
          </a:p>
          <a:p>
            <a:pPr marL="171450" indent="-171450">
              <a:buFont typeface="Arial"/>
              <a:buChar char="•"/>
            </a:pPr>
            <a:r>
              <a:rPr lang="en-US" b="1" baseline="0" noProof="0" dirty="0" smtClean="0"/>
              <a:t>Four subtypes based on the pattern of the most prevalent significantly mutated genes: mutant BRAF, mutant RAS, mutant NF1, triple wild-type. </a:t>
            </a:r>
          </a:p>
          <a:p>
            <a:pPr marL="0" indent="0">
              <a:buFont typeface="Arial"/>
              <a:buNone/>
            </a:pPr>
            <a:r>
              <a:rPr lang="en-US" b="1" baseline="0" noProof="0" dirty="0" smtClean="0"/>
              <a:t>BRAF subtype</a:t>
            </a:r>
            <a:r>
              <a:rPr lang="en-US" baseline="0" noProof="0" dirty="0" smtClean="0"/>
              <a:t>: 52% tumors, V600, less frequent K601; anti-correlated with NRAS; younger </a:t>
            </a:r>
            <a:r>
              <a:rPr lang="en-US" baseline="0" noProof="0" dirty="0" err="1" smtClean="0"/>
              <a:t>pts</a:t>
            </a:r>
            <a:r>
              <a:rPr lang="en-US" baseline="0" noProof="0" dirty="0" smtClean="0"/>
              <a:t>, 90% with UV signature</a:t>
            </a:r>
          </a:p>
          <a:p>
            <a:pPr marL="0" indent="0">
              <a:buFont typeface="Arial"/>
              <a:buNone/>
            </a:pPr>
            <a:r>
              <a:rPr lang="en-US" b="1" baseline="0" noProof="0" dirty="0" smtClean="0"/>
              <a:t>RAS subtype (N/H/K)</a:t>
            </a:r>
            <a:r>
              <a:rPr lang="en-US" baseline="0" noProof="0" dirty="0" smtClean="0"/>
              <a:t>: in all 3 RAS family members, 28% NRAD Q61, G12 and G13, less frequently HRAS and KRAS, anti-correlated with BRAF </a:t>
            </a:r>
            <a:r>
              <a:rPr lang="en-US" baseline="0" noProof="0" dirty="0" err="1" smtClean="0"/>
              <a:t>mut</a:t>
            </a:r>
            <a:r>
              <a:rPr lang="en-US" baseline="0" noProof="0" dirty="0" smtClean="0"/>
              <a:t> melanomas, 93% UV signature</a:t>
            </a:r>
          </a:p>
          <a:p>
            <a:pPr marL="0" indent="0">
              <a:buFont typeface="Arial"/>
              <a:buNone/>
            </a:pPr>
            <a:r>
              <a:rPr lang="en-US" b="1" baseline="0" noProof="0" dirty="0" smtClean="0"/>
              <a:t>NF1 subtype</a:t>
            </a:r>
            <a:r>
              <a:rPr lang="en-US" baseline="0" noProof="0" dirty="0" smtClean="0"/>
              <a:t>: 14% samples, highest mutation prevalence than other subtypes, 38.7% of non hot spot BRAF/NRAS melanomas, 92% with UV signature mutations</a:t>
            </a:r>
          </a:p>
          <a:p>
            <a:pPr marL="0" indent="0">
              <a:buFont typeface="Arial"/>
              <a:buNone/>
            </a:pPr>
            <a:r>
              <a:rPr lang="en-US" b="1" baseline="0" noProof="0" dirty="0" smtClean="0"/>
              <a:t>Triple WT</a:t>
            </a:r>
            <a:r>
              <a:rPr lang="en-US" baseline="0" noProof="0" dirty="0" smtClean="0"/>
              <a:t>: heterogeneous group, older </a:t>
            </a:r>
            <a:r>
              <a:rPr lang="en-US" baseline="0" noProof="0" dirty="0" err="1" smtClean="0"/>
              <a:t>pts</a:t>
            </a:r>
            <a:r>
              <a:rPr lang="en-US" baseline="0" noProof="0" dirty="0" smtClean="0"/>
              <a:t>, </a:t>
            </a:r>
            <a:r>
              <a:rPr lang="en-US" u="none" baseline="0" noProof="0" dirty="0" smtClean="0"/>
              <a:t>KIT mutations, </a:t>
            </a:r>
            <a:r>
              <a:rPr lang="en-US" baseline="0" noProof="0" dirty="0" smtClean="0"/>
              <a:t>30% UV signature, </a:t>
            </a:r>
            <a:r>
              <a:rPr lang="en-US" u="sng" baseline="0" noProof="0" dirty="0" smtClean="0"/>
              <a:t>enrichment of focal amplifications (copy number alterations) of known </a:t>
            </a:r>
            <a:r>
              <a:rPr lang="en-US" u="sng" baseline="0" noProof="0" dirty="0" err="1" smtClean="0"/>
              <a:t>oncogens</a:t>
            </a:r>
            <a:r>
              <a:rPr lang="en-US" u="sng" baseline="0" noProof="0" dirty="0" smtClean="0"/>
              <a:t> and complex structural rearrangements (fusion events)</a:t>
            </a:r>
            <a:r>
              <a:rPr lang="en-US" baseline="0" noProof="0" dirty="0" smtClean="0"/>
              <a:t>. Other mutational processes involving structural rearrangement of the genome as compared to other subtypes</a:t>
            </a:r>
          </a:p>
          <a:p>
            <a:pPr marL="171450" indent="-171450">
              <a:buFont typeface="Arial"/>
              <a:buChar char="•"/>
            </a:pPr>
            <a:r>
              <a:rPr lang="en-US" u="sng" baseline="0" noProof="0" dirty="0" smtClean="0"/>
              <a:t>No significant outcome correlation with subtypes</a:t>
            </a:r>
          </a:p>
          <a:p>
            <a:pPr marL="171450" indent="-171450">
              <a:buFont typeface="Arial"/>
              <a:buChar char="•"/>
            </a:pPr>
            <a:r>
              <a:rPr lang="en-US" baseline="0" noProof="0" dirty="0" smtClean="0"/>
              <a:t>Transcriptomic subclass enriched for immune gene expression associate with lymphocyte infiltrate and high LCK protein expression, a T cell marker, were associated with improved survival. Prognosis of melanoma patients with regional </a:t>
            </a:r>
            <a:r>
              <a:rPr lang="en-US" baseline="0" noProof="0" dirty="0" err="1" smtClean="0"/>
              <a:t>mets</a:t>
            </a:r>
            <a:r>
              <a:rPr lang="en-US" baseline="0" noProof="0" dirty="0" smtClean="0"/>
              <a:t> is influenced by tumor </a:t>
            </a:r>
            <a:r>
              <a:rPr lang="en-US" baseline="0" noProof="0" dirty="0" err="1" smtClean="0"/>
              <a:t>stroma</a:t>
            </a:r>
            <a:r>
              <a:rPr lang="en-US" baseline="0" noProof="0" dirty="0" smtClean="0"/>
              <a:t> biology. </a:t>
            </a:r>
            <a:endParaRPr lang="en-US" noProof="0"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29</a:t>
            </a:fld>
            <a:endParaRPr lang="it-IT"/>
          </a:p>
        </p:txBody>
      </p:sp>
    </p:spTree>
    <p:extLst>
      <p:ext uri="{BB962C8B-B14F-4D97-AF65-F5344CB8AC3E}">
        <p14:creationId xmlns:p14="http://schemas.microsoft.com/office/powerpoint/2010/main" val="285681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The</a:t>
            </a:r>
            <a:r>
              <a:rPr lang="en-US" sz="1200" b="1" i="0" kern="1200" baseline="0" dirty="0" smtClean="0">
                <a:solidFill>
                  <a:schemeClr val="tx1"/>
                </a:solidFill>
                <a:effectLst/>
                <a:latin typeface="+mn-lt"/>
                <a:ea typeface="+mn-ea"/>
                <a:cs typeface="+mn-cs"/>
              </a:rPr>
              <a:t> second most prevalent mutation in melanoma is in the NRAS gene, which account for approximately 20-30% of mutations driving melanoma. Mutations target aa residues 12, 13 and 61. </a:t>
            </a:r>
            <a:r>
              <a:rPr lang="en-US" sz="1200" b="0" i="0" kern="1200" baseline="0" dirty="0" smtClean="0">
                <a:solidFill>
                  <a:schemeClr val="tx1"/>
                </a:solidFill>
                <a:effectLst/>
                <a:latin typeface="+mn-lt"/>
                <a:ea typeface="+mn-ea"/>
                <a:cs typeface="+mn-cs"/>
              </a:rPr>
              <a:t>The most prevalent mutation occurs in </a:t>
            </a:r>
            <a:r>
              <a:rPr lang="en-US" sz="1200" b="1" i="0" kern="1200" baseline="0" dirty="0" smtClean="0">
                <a:solidFill>
                  <a:schemeClr val="tx1"/>
                </a:solidFill>
                <a:effectLst/>
                <a:latin typeface="+mn-lt"/>
                <a:ea typeface="+mn-ea"/>
                <a:cs typeface="+mn-cs"/>
              </a:rPr>
              <a:t>position 61 </a:t>
            </a:r>
            <a:r>
              <a:rPr lang="en-US" sz="1200" b="0" i="0" kern="1200" baseline="0" dirty="0" smtClean="0">
                <a:solidFill>
                  <a:schemeClr val="tx1"/>
                </a:solidFill>
                <a:effectLst/>
                <a:latin typeface="+mn-lt"/>
                <a:ea typeface="+mn-ea"/>
                <a:cs typeface="+mn-cs"/>
              </a:rPr>
              <a:t>and results in the substitution of glutamine to arginine Q61R, and glutamine to lysine Q61K with less frequent alterations leading to glutamine to leucine Q61L. </a:t>
            </a:r>
            <a:endParaRPr lang="en-US" sz="1200" b="1" i="0"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rPr>
              <a:t>In normal cells, RAS proteins switch between active GTP-bound forms and inactive GDP-bound forms. The transition between the active and inactive state is mediated by </a:t>
            </a:r>
            <a:r>
              <a:rPr lang="en-US" sz="1200" b="0" i="0" u="sng" kern="1200" dirty="0" err="1" smtClean="0">
                <a:solidFill>
                  <a:schemeClr val="tx1"/>
                </a:solidFill>
                <a:effectLst/>
                <a:latin typeface="+mn-lt"/>
                <a:ea typeface="+mn-ea"/>
                <a:cs typeface="+mn-cs"/>
              </a:rPr>
              <a:t>GTPase</a:t>
            </a:r>
            <a:r>
              <a:rPr lang="en-US" sz="1200" b="0" i="0" u="sng" kern="1200" dirty="0" smtClean="0">
                <a:solidFill>
                  <a:schemeClr val="tx1"/>
                </a:solidFill>
                <a:effectLst/>
                <a:latin typeface="+mn-lt"/>
                <a:ea typeface="+mn-ea"/>
                <a:cs typeface="+mn-cs"/>
              </a:rPr>
              <a:t>-activating proteins (GAPs). </a:t>
            </a:r>
            <a:r>
              <a:rPr lang="en-US" sz="1200" b="0" i="0" kern="1200" dirty="0" smtClean="0">
                <a:solidFill>
                  <a:schemeClr val="tx1"/>
                </a:solidFill>
                <a:effectLst/>
                <a:latin typeface="+mn-lt"/>
                <a:ea typeface="+mn-ea"/>
                <a:cs typeface="+mn-cs"/>
              </a:rPr>
              <a:t>When examining the types of mutations within NRAS in melanoma patients, approximately 80–90% occur at the Q61 locus and less frequently at the G12 or G13 loci </a:t>
            </a:r>
            <a:r>
              <a:rPr lang="en-US" sz="1200" b="0" i="0" u="none" strike="noStrike" kern="1200" dirty="0" smtClean="0">
                <a:solidFill>
                  <a:schemeClr val="tx1"/>
                </a:solidFill>
                <a:effectLst/>
                <a:latin typeface="+mn-lt"/>
                <a:ea typeface="+mn-ea"/>
                <a:cs typeface="+mn-cs"/>
                <a:hlinkClick r:id="rId3"/>
              </a:rPr>
              <a:t>[10]</a:t>
            </a:r>
            <a:r>
              <a:rPr lang="en-US" sz="1200" b="0" i="0" kern="1200" dirty="0" smtClean="0">
                <a:solidFill>
                  <a:schemeClr val="tx1"/>
                </a:solidFill>
                <a:effectLst/>
                <a:latin typeface="+mn-lt"/>
                <a:ea typeface="+mn-ea"/>
                <a:cs typeface="+mn-cs"/>
              </a:rPr>
              <a:t>. Oncogenic NRAS mutations of Q61 impair the GTP hydrolysis reaction.</a:t>
            </a:r>
          </a:p>
          <a:p>
            <a:r>
              <a:rPr lang="en-US" sz="1200" b="0" i="0" kern="1200" dirty="0" smtClean="0">
                <a:solidFill>
                  <a:schemeClr val="tx1"/>
                </a:solidFill>
                <a:effectLst/>
                <a:latin typeface="+mn-lt"/>
                <a:ea typeface="+mn-ea"/>
                <a:cs typeface="+mn-cs"/>
              </a:rPr>
              <a:t>Thus, the outcome of these substitutions is the </a:t>
            </a:r>
            <a:r>
              <a:rPr lang="en-US" sz="1200" b="1" i="0" kern="1200" dirty="0" smtClean="0">
                <a:solidFill>
                  <a:schemeClr val="tx1"/>
                </a:solidFill>
                <a:effectLst/>
                <a:latin typeface="+mn-lt"/>
                <a:ea typeface="+mn-ea"/>
                <a:cs typeface="+mn-cs"/>
              </a:rPr>
              <a:t>persistence of the GTP-bound state of NRAS</a:t>
            </a:r>
            <a:r>
              <a:rPr lang="en-US" sz="1200" b="0" i="0" kern="1200" dirty="0" smtClean="0">
                <a:solidFill>
                  <a:schemeClr val="tx1"/>
                </a:solidFill>
                <a:effectLst/>
                <a:latin typeface="+mn-lt"/>
                <a:ea typeface="+mn-ea"/>
                <a:cs typeface="+mn-cs"/>
              </a:rPr>
              <a:t> that drives melanoma by promoting cell growth, survival and invasion </a:t>
            </a:r>
            <a:r>
              <a:rPr lang="en-US" sz="1200" b="0" i="0" u="none" strike="noStrike" kern="1200" dirty="0" smtClean="0">
                <a:solidFill>
                  <a:schemeClr val="tx1"/>
                </a:solidFill>
                <a:effectLst/>
                <a:latin typeface="+mn-lt"/>
                <a:ea typeface="+mn-ea"/>
                <a:cs typeface="+mn-cs"/>
                <a:hlinkClick r:id="rId3"/>
              </a:rPr>
              <a:t>[55]</a:t>
            </a:r>
            <a:r>
              <a:rPr lang="en-US" sz="1200" b="0" i="0" kern="1200" dirty="0" smtClean="0">
                <a:solidFill>
                  <a:schemeClr val="tx1"/>
                </a:solidFill>
                <a:effectLst/>
                <a:latin typeface="+mn-lt"/>
                <a:ea typeface="+mn-ea"/>
                <a:cs typeface="+mn-cs"/>
              </a:rPr>
              <a:t>. </a:t>
            </a:r>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smtClean="0">
                <a:solidFill>
                  <a:schemeClr val="tx1"/>
                </a:solidFill>
                <a:effectLst/>
                <a:latin typeface="+mn-lt"/>
                <a:ea typeface="+mn-ea"/>
                <a:cs typeface="+mn-cs"/>
              </a:rPr>
              <a:t>Model of NRAS signaling in melanoma: </a:t>
            </a:r>
            <a:r>
              <a:rPr lang="en-US" sz="1200" b="0" i="0" kern="1200" noProof="0" dirty="0" smtClean="0">
                <a:solidFill>
                  <a:schemeClr val="tx1"/>
                </a:solidFill>
                <a:effectLst/>
                <a:latin typeface="+mn-lt"/>
                <a:ea typeface="+mn-ea"/>
                <a:cs typeface="+mn-cs"/>
              </a:rPr>
              <a:t>Wild type NRAS (top left) cycles between an inactive GDP-bound and active GTP-bound state, whereas mutations in G12, G13 and Q61 </a:t>
            </a:r>
            <a:r>
              <a:rPr lang="en-US" sz="1200" b="1" i="0" kern="1200" noProof="0" dirty="0" smtClean="0">
                <a:solidFill>
                  <a:schemeClr val="tx1"/>
                </a:solidFill>
                <a:effectLst/>
                <a:latin typeface="+mn-lt"/>
                <a:ea typeface="+mn-ea"/>
                <a:cs typeface="+mn-cs"/>
              </a:rPr>
              <a:t>prevent hydrolysis of GTP</a:t>
            </a:r>
            <a:r>
              <a:rPr lang="en-US" sz="1200" b="0" i="0" kern="1200" noProof="0" dirty="0" smtClean="0">
                <a:solidFill>
                  <a:schemeClr val="tx1"/>
                </a:solidFill>
                <a:effectLst/>
                <a:latin typeface="+mn-lt"/>
                <a:ea typeface="+mn-ea"/>
                <a:cs typeface="+mn-cs"/>
              </a:rPr>
              <a:t>, </a:t>
            </a:r>
            <a:r>
              <a:rPr lang="en-US" sz="1200" b="1" i="0" kern="1200" noProof="0" dirty="0" smtClean="0">
                <a:solidFill>
                  <a:schemeClr val="tx1"/>
                </a:solidFill>
                <a:effectLst/>
                <a:latin typeface="+mn-lt"/>
                <a:ea typeface="+mn-ea"/>
                <a:cs typeface="+mn-cs"/>
              </a:rPr>
              <a:t>locking mutant NRAS in its GTP-bound, active state </a:t>
            </a:r>
            <a:r>
              <a:rPr lang="en-US" sz="1200" b="0" i="0" kern="1200" noProof="0" dirty="0" smtClean="0">
                <a:solidFill>
                  <a:schemeClr val="tx1"/>
                </a:solidFill>
                <a:effectLst/>
                <a:latin typeface="+mn-lt"/>
                <a:ea typeface="+mn-ea"/>
                <a:cs typeface="+mn-cs"/>
              </a:rPr>
              <a:t>(top right) which results in permanent, stimulus independent downstream signaling. </a:t>
            </a:r>
            <a:r>
              <a:rPr lang="en-US" sz="1200" b="1" i="0" kern="1200" noProof="0" dirty="0" smtClean="0">
                <a:solidFill>
                  <a:schemeClr val="tx1"/>
                </a:solidFill>
                <a:effectLst/>
                <a:latin typeface="+mn-lt"/>
                <a:ea typeface="+mn-ea"/>
                <a:cs typeface="+mn-cs"/>
              </a:rPr>
              <a:t>NRAS-GTP activates downstream effectors of the MAPK and PI3K/</a:t>
            </a:r>
            <a:r>
              <a:rPr lang="en-US" sz="1200" b="1" i="0" kern="1200" noProof="0" dirty="0" err="1" smtClean="0">
                <a:solidFill>
                  <a:schemeClr val="tx1"/>
                </a:solidFill>
                <a:effectLst/>
                <a:latin typeface="+mn-lt"/>
                <a:ea typeface="+mn-ea"/>
                <a:cs typeface="+mn-cs"/>
              </a:rPr>
              <a:t>mTOR</a:t>
            </a:r>
            <a:r>
              <a:rPr lang="en-US" sz="1200" b="1" i="0" kern="1200" noProof="0" dirty="0" smtClean="0">
                <a:solidFill>
                  <a:schemeClr val="tx1"/>
                </a:solidFill>
                <a:effectLst/>
                <a:latin typeface="+mn-lt"/>
                <a:ea typeface="+mn-ea"/>
                <a:cs typeface="+mn-cs"/>
              </a:rPr>
              <a:t> pathway (dark blue boxes)</a:t>
            </a:r>
            <a:r>
              <a:rPr lang="en-US" sz="1200" b="0" i="0" kern="1200" noProof="0" dirty="0" smtClean="0">
                <a:solidFill>
                  <a:schemeClr val="tx1"/>
                </a:solidFill>
                <a:effectLst/>
                <a:latin typeface="+mn-lt"/>
                <a:ea typeface="+mn-ea"/>
                <a:cs typeface="+mn-cs"/>
              </a:rPr>
              <a:t>. Schematic of the cell cycle pathway (light blue) and interaction sites of the specific inhibitors in the different cascades (red lines). (RTK: receptor tyrosine kinases, GAP: </a:t>
            </a:r>
            <a:r>
              <a:rPr lang="en-US" sz="1200" b="0" i="0" kern="1200" noProof="0" dirty="0" err="1" smtClean="0">
                <a:solidFill>
                  <a:schemeClr val="tx1"/>
                </a:solidFill>
                <a:effectLst/>
                <a:latin typeface="+mn-lt"/>
                <a:ea typeface="+mn-ea"/>
                <a:cs typeface="+mn-cs"/>
              </a:rPr>
              <a:t>GAPase</a:t>
            </a:r>
            <a:r>
              <a:rPr lang="en-US" sz="1200" b="0" i="0" kern="1200" noProof="0" dirty="0" smtClean="0">
                <a:solidFill>
                  <a:schemeClr val="tx1"/>
                </a:solidFill>
                <a:effectLst/>
                <a:latin typeface="+mn-lt"/>
                <a:ea typeface="+mn-ea"/>
                <a:cs typeface="+mn-cs"/>
              </a:rPr>
              <a:t> activating protein, GEF: guanosine exchange factor, </a:t>
            </a:r>
            <a:r>
              <a:rPr lang="en-US" sz="1200" b="0" i="0" kern="1200" noProof="0" dirty="0" err="1" smtClean="0">
                <a:solidFill>
                  <a:schemeClr val="tx1"/>
                </a:solidFill>
                <a:effectLst/>
                <a:latin typeface="+mn-lt"/>
                <a:ea typeface="+mn-ea"/>
                <a:cs typeface="+mn-cs"/>
              </a:rPr>
              <a:t>MEKi</a:t>
            </a:r>
            <a:r>
              <a:rPr lang="en-US" sz="1200" b="0" i="0" kern="1200" noProof="0" dirty="0" smtClean="0">
                <a:solidFill>
                  <a:schemeClr val="tx1"/>
                </a:solidFill>
                <a:effectLst/>
                <a:latin typeface="+mn-lt"/>
                <a:ea typeface="+mn-ea"/>
                <a:cs typeface="+mn-cs"/>
              </a:rPr>
              <a:t>: MEK inhibitor, PI3K/</a:t>
            </a:r>
            <a:r>
              <a:rPr lang="en-US" sz="1200" b="0" i="0" kern="1200" noProof="0" dirty="0" err="1" smtClean="0">
                <a:solidFill>
                  <a:schemeClr val="tx1"/>
                </a:solidFill>
                <a:effectLst/>
                <a:latin typeface="+mn-lt"/>
                <a:ea typeface="+mn-ea"/>
                <a:cs typeface="+mn-cs"/>
              </a:rPr>
              <a:t>mTORi</a:t>
            </a:r>
            <a:r>
              <a:rPr lang="en-US" sz="1200" b="0" i="0" kern="1200" noProof="0" dirty="0" smtClean="0">
                <a:solidFill>
                  <a:schemeClr val="tx1"/>
                </a:solidFill>
                <a:effectLst/>
                <a:latin typeface="+mn-lt"/>
                <a:ea typeface="+mn-ea"/>
                <a:cs typeface="+mn-cs"/>
              </a:rPr>
              <a:t>: PI3K/</a:t>
            </a:r>
            <a:r>
              <a:rPr lang="en-US" sz="1200" b="0" i="0" kern="1200" noProof="0" dirty="0" err="1" smtClean="0">
                <a:solidFill>
                  <a:schemeClr val="tx1"/>
                </a:solidFill>
                <a:effectLst/>
                <a:latin typeface="+mn-lt"/>
                <a:ea typeface="+mn-ea"/>
                <a:cs typeface="+mn-cs"/>
              </a:rPr>
              <a:t>mTOR</a:t>
            </a:r>
            <a:r>
              <a:rPr lang="en-US" sz="1200" b="0" i="0" kern="1200" noProof="0" dirty="0" smtClean="0">
                <a:solidFill>
                  <a:schemeClr val="tx1"/>
                </a:solidFill>
                <a:effectLst/>
                <a:latin typeface="+mn-lt"/>
                <a:ea typeface="+mn-ea"/>
                <a:cs typeface="+mn-cs"/>
              </a:rPr>
              <a:t> inhibitor, CDKi</a:t>
            </a:r>
            <a:r>
              <a:rPr lang="en-US" sz="1200" b="0" i="0" kern="1200" baseline="-25000" noProof="0" dirty="0" smtClean="0">
                <a:solidFill>
                  <a:schemeClr val="tx1"/>
                </a:solidFill>
                <a:effectLst/>
                <a:latin typeface="+mn-lt"/>
                <a:ea typeface="+mn-ea"/>
                <a:cs typeface="+mn-cs"/>
              </a:rPr>
              <a:t>4,6</a:t>
            </a:r>
            <a:r>
              <a:rPr lang="en-US" sz="1200" b="0" i="0" kern="1200" noProof="0" dirty="0" smtClean="0">
                <a:solidFill>
                  <a:schemeClr val="tx1"/>
                </a:solidFill>
                <a:effectLst/>
                <a:latin typeface="+mn-lt"/>
                <a:ea typeface="+mn-ea"/>
                <a:cs typeface="+mn-cs"/>
              </a:rPr>
              <a:t>: CDK</a:t>
            </a:r>
            <a:r>
              <a:rPr lang="en-US" sz="1200" b="0" i="0" kern="1200" baseline="-25000" noProof="0" dirty="0" smtClean="0">
                <a:solidFill>
                  <a:schemeClr val="tx1"/>
                </a:solidFill>
                <a:effectLst/>
                <a:latin typeface="+mn-lt"/>
                <a:ea typeface="+mn-ea"/>
                <a:cs typeface="+mn-cs"/>
              </a:rPr>
              <a:t>4,6</a:t>
            </a:r>
            <a:r>
              <a:rPr lang="en-US" sz="1200" b="0" i="0" kern="1200" noProof="0" dirty="0" smtClean="0">
                <a:solidFill>
                  <a:schemeClr val="tx1"/>
                </a:solidFill>
                <a:effectLst/>
                <a:latin typeface="+mn-lt"/>
                <a:ea typeface="+mn-ea"/>
                <a:cs typeface="+mn-cs"/>
              </a:rPr>
              <a:t> inhibitor)</a:t>
            </a:r>
          </a:p>
          <a:p>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Woodman</a:t>
            </a:r>
            <a:r>
              <a:rPr lang="it-IT" sz="1200" b="0" i="0" u="none" strike="noStrike" kern="1200" baseline="0" dirty="0" smtClean="0">
                <a:solidFill>
                  <a:schemeClr val="tx1"/>
                </a:solidFill>
                <a:latin typeface="+mn-lt"/>
                <a:ea typeface="+mn-ea"/>
                <a:cs typeface="+mn-cs"/>
              </a:rPr>
              <a:t> S.E, et al, 2012: </a:t>
            </a:r>
            <a:r>
              <a:rPr lang="it-IT" sz="1200" b="0" i="0" u="none" strike="noStrike" kern="1200" baseline="0" dirty="0" err="1" smtClean="0">
                <a:solidFill>
                  <a:schemeClr val="tx1"/>
                </a:solidFill>
                <a:latin typeface="+mn-lt"/>
                <a:ea typeface="+mn-ea"/>
                <a:cs typeface="+mn-cs"/>
              </a:rPr>
              <a:t>Th</a:t>
            </a:r>
            <a:r>
              <a:rPr lang="en-US" sz="1200" b="0" i="0" u="none" strike="noStrike" kern="1200" baseline="0" dirty="0" smtClean="0">
                <a:solidFill>
                  <a:schemeClr val="tx1"/>
                </a:solidFill>
                <a:latin typeface="+mn-lt"/>
                <a:ea typeface="+mn-ea"/>
                <a:cs typeface="+mn-cs"/>
              </a:rPr>
              <a:t>e RAS–RAF–MEK–ERK pathway is also activated in melanoma by point mutations in NRAS (Fig. 1). NRAS mutations are most prevalent in cutaneous tumors without CSD, and they are not detected in </a:t>
            </a:r>
            <a:r>
              <a:rPr lang="en-US" sz="1200" b="0" i="0" u="none" strike="noStrike" kern="1200" baseline="0" dirty="0" err="1" smtClean="0">
                <a:solidFill>
                  <a:schemeClr val="tx1"/>
                </a:solidFill>
                <a:latin typeface="+mn-lt"/>
                <a:ea typeface="+mn-ea"/>
                <a:cs typeface="+mn-cs"/>
              </a:rPr>
              <a:t>uveal</a:t>
            </a:r>
            <a:r>
              <a:rPr lang="en-US" sz="1200" b="0" i="0" u="none" strike="noStrike" kern="1200" baseline="0" dirty="0" smtClean="0">
                <a:solidFill>
                  <a:schemeClr val="tx1"/>
                </a:solidFill>
                <a:latin typeface="+mn-lt"/>
                <a:ea typeface="+mn-ea"/>
                <a:cs typeface="+mn-cs"/>
              </a:rPr>
              <a:t> melanomas (Table 1). The majority of mutations affect residues Q60 and Q61 in exon 2 (80%), with most other mutations affecting G12 and G13 in exon 1 [20% (4, 6)].</a:t>
            </a:r>
          </a:p>
          <a:p>
            <a:r>
              <a:rPr lang="en-US" sz="1200" b="0" i="0" u="none" strike="noStrike" kern="1200" baseline="0" dirty="0" smtClean="0">
                <a:solidFill>
                  <a:schemeClr val="tx1"/>
                </a:solidFill>
                <a:latin typeface="+mn-lt"/>
                <a:ea typeface="+mn-ea"/>
                <a:cs typeface="+mn-cs"/>
              </a:rPr>
              <a:t>Activating mutations in NRAS are generally mutually exclusive with activating BRAF V600 mutations, with co-occurrence observed in less than 1% of treatment-naïve cutaneous melanomas (6). </a:t>
            </a:r>
          </a:p>
          <a:p>
            <a:r>
              <a:rPr lang="en-US" sz="1200" b="0" i="0" u="none" strike="noStrike" kern="1200" baseline="0" dirty="0" smtClean="0">
                <a:solidFill>
                  <a:schemeClr val="tx1"/>
                </a:solidFill>
                <a:latin typeface="+mn-lt"/>
                <a:ea typeface="+mn-ea"/>
                <a:cs typeface="+mn-cs"/>
              </a:rPr>
              <a:t>In 2 independent series of more than 200 consecutive melanoma patients, NRAS mutations were associated with an increased </a:t>
            </a:r>
            <a:r>
              <a:rPr lang="en-US" sz="1200" b="0" i="0" u="none" strike="noStrike" kern="1200" baseline="0" dirty="0" err="1" smtClean="0">
                <a:solidFill>
                  <a:schemeClr val="tx1"/>
                </a:solidFill>
                <a:latin typeface="+mn-lt"/>
                <a:ea typeface="+mn-ea"/>
                <a:cs typeface="+mn-cs"/>
              </a:rPr>
              <a:t>Breslow</a:t>
            </a:r>
            <a:r>
              <a:rPr lang="en-US" sz="1200" b="0" i="0" u="none" strike="noStrike" kern="1200" baseline="0" dirty="0" smtClean="0">
                <a:solidFill>
                  <a:schemeClr val="tx1"/>
                </a:solidFill>
                <a:latin typeface="+mn-lt"/>
                <a:ea typeface="+mn-ea"/>
                <a:cs typeface="+mn-cs"/>
              </a:rPr>
              <a:t> thickness of primary melanomas (11, 25). One series also reported significantly shorter relapse-free survival and overall survival from primary melanoma diagnosis among patients with an NRAS mutation (25). A retrospective study of metastatic melanoma patients</a:t>
            </a:r>
          </a:p>
          <a:p>
            <a:r>
              <a:rPr lang="en-US" sz="1200" b="0" i="0" u="none" strike="noStrike" kern="1200" baseline="0" dirty="0" smtClean="0">
                <a:solidFill>
                  <a:schemeClr val="tx1"/>
                </a:solidFill>
                <a:latin typeface="+mn-lt"/>
                <a:ea typeface="+mn-ea"/>
                <a:cs typeface="+mn-cs"/>
              </a:rPr>
              <a:t>also identified shorter overall survival from stage IV diagnosis for patients with NRAS melanomas compared with patients with wild-type BRAF and NRAS genes, with similar outcomes in patients with BRAF mutations who were not treated with BRAF inhibitors (6).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Somatic </a:t>
            </a:r>
            <a:r>
              <a:rPr lang="en-US" sz="1200" b="0" i="1" u="none" strike="noStrike" kern="1200" baseline="0" dirty="0" smtClean="0">
                <a:solidFill>
                  <a:schemeClr val="tx1"/>
                </a:solidFill>
                <a:latin typeface="+mn-lt"/>
                <a:ea typeface="+mn-ea"/>
                <a:cs typeface="+mn-cs"/>
              </a:rPr>
              <a:t>RAS </a:t>
            </a:r>
            <a:r>
              <a:rPr lang="en-US" sz="1200" b="0" i="0" u="none" strike="noStrike" kern="1200" baseline="0" dirty="0" smtClean="0">
                <a:solidFill>
                  <a:schemeClr val="tx1"/>
                </a:solidFill>
                <a:latin typeface="+mn-lt"/>
                <a:ea typeface="+mn-ea"/>
                <a:cs typeface="+mn-cs"/>
              </a:rPr>
              <a:t>mutations typically occur at </a:t>
            </a:r>
            <a:r>
              <a:rPr lang="en-US" sz="1200" b="1" i="0" u="none" strike="noStrike" kern="1200" baseline="0" dirty="0" smtClean="0">
                <a:solidFill>
                  <a:schemeClr val="tx1"/>
                </a:solidFill>
                <a:latin typeface="+mn-lt"/>
                <a:ea typeface="+mn-ea"/>
                <a:cs typeface="+mn-cs"/>
              </a:rPr>
              <a:t>codons 12, 13, or 61 (glutamine Q to Arginine R; Glutamine to Lysine K, Glutamine to </a:t>
            </a:r>
            <a:r>
              <a:rPr lang="en-US" sz="1200" b="1" i="0" u="none" strike="noStrike" kern="1200" baseline="0" dirty="0" err="1" smtClean="0">
                <a:solidFill>
                  <a:schemeClr val="tx1"/>
                </a:solidFill>
                <a:latin typeface="+mn-lt"/>
                <a:ea typeface="+mn-ea"/>
                <a:cs typeface="+mn-cs"/>
              </a:rPr>
              <a:t>leucine</a:t>
            </a:r>
            <a:r>
              <a:rPr lang="en-US" sz="1200" b="1" i="0" u="none" strike="noStrike" kern="1200" baseline="0" dirty="0" smtClean="0">
                <a:solidFill>
                  <a:schemeClr val="tx1"/>
                </a:solidFill>
                <a:latin typeface="+mn-lt"/>
                <a:ea typeface="+mn-ea"/>
                <a:cs typeface="+mn-cs"/>
              </a:rPr>
              <a:t> L) </a:t>
            </a:r>
            <a:r>
              <a:rPr lang="en-US" sz="1200" b="0" i="0" u="none" strike="noStrike" kern="1200" baseline="0" dirty="0" smtClean="0">
                <a:solidFill>
                  <a:schemeClr val="tx1"/>
                </a:solidFill>
                <a:latin typeface="+mn-lt"/>
                <a:ea typeface="+mn-ea"/>
                <a:cs typeface="+mn-cs"/>
              </a:rPr>
              <a:t>and </a:t>
            </a:r>
            <a:r>
              <a:rPr lang="en-US" sz="1200" b="0" i="0" u="sng" strike="noStrike" kern="1200" baseline="0" dirty="0" smtClean="0">
                <a:solidFill>
                  <a:schemeClr val="tx1"/>
                </a:solidFill>
                <a:latin typeface="+mn-lt"/>
                <a:ea typeface="+mn-ea"/>
                <a:cs typeface="+mn-cs"/>
              </a:rPr>
              <a:t>maintain RAS in a constitutively active state</a:t>
            </a:r>
            <a:r>
              <a:rPr lang="en-US" sz="1200" b="0" i="0" u="none" strike="noStrike" kern="1200" baseline="0" dirty="0" smtClean="0">
                <a:solidFill>
                  <a:schemeClr val="tx1"/>
                </a:solidFill>
                <a:latin typeface="+mn-lt"/>
                <a:ea typeface="+mn-ea"/>
                <a:cs typeface="+mn-cs"/>
              </a:rPr>
              <a:t>. Although </a:t>
            </a:r>
            <a:r>
              <a:rPr lang="en-US" sz="1200" b="0" i="1" u="none" strike="noStrike" kern="1200" baseline="0" dirty="0" smtClean="0">
                <a:solidFill>
                  <a:schemeClr val="tx1"/>
                </a:solidFill>
                <a:latin typeface="+mn-lt"/>
                <a:ea typeface="+mn-ea"/>
                <a:cs typeface="+mn-cs"/>
              </a:rPr>
              <a:t>K-RAS </a:t>
            </a:r>
            <a:r>
              <a:rPr lang="en-US" sz="1200" b="0" i="0" u="none" strike="noStrike" kern="1200" baseline="0" dirty="0" smtClean="0">
                <a:solidFill>
                  <a:schemeClr val="tx1"/>
                </a:solidFill>
                <a:latin typeface="+mn-lt"/>
                <a:ea typeface="+mn-ea"/>
                <a:cs typeface="+mn-cs"/>
              </a:rPr>
              <a:t>mutants are the most frequent in human malignancies, mutations of </a:t>
            </a:r>
            <a:r>
              <a:rPr lang="en-US" sz="1200" b="0" i="1" u="none" strike="noStrike" kern="1200" baseline="0" dirty="0" smtClean="0">
                <a:solidFill>
                  <a:schemeClr val="tx1"/>
                </a:solidFill>
                <a:latin typeface="+mn-lt"/>
                <a:ea typeface="+mn-ea"/>
                <a:cs typeface="+mn-cs"/>
              </a:rPr>
              <a:t>RAS </a:t>
            </a:r>
            <a:r>
              <a:rPr lang="en-US" sz="1200" b="0" i="0" u="none" strike="noStrike" kern="1200" baseline="0" dirty="0" smtClean="0">
                <a:solidFill>
                  <a:schemeClr val="tx1"/>
                </a:solidFill>
                <a:latin typeface="+mn-lt"/>
                <a:ea typeface="+mn-ea"/>
                <a:cs typeface="+mn-cs"/>
              </a:rPr>
              <a:t>isoforms other than </a:t>
            </a:r>
            <a:r>
              <a:rPr lang="en-US" sz="1200" b="0" i="1" u="none" strike="noStrike" kern="1200" baseline="0" dirty="0" smtClean="0">
                <a:solidFill>
                  <a:schemeClr val="tx1"/>
                </a:solidFill>
                <a:latin typeface="+mn-lt"/>
                <a:ea typeface="+mn-ea"/>
                <a:cs typeface="+mn-cs"/>
              </a:rPr>
              <a:t>N-RAS </a:t>
            </a:r>
            <a:r>
              <a:rPr lang="en-US" sz="1200" b="0" i="0" u="none" strike="noStrike" kern="1200" baseline="0" dirty="0" smtClean="0">
                <a:solidFill>
                  <a:schemeClr val="tx1"/>
                </a:solidFill>
                <a:latin typeface="+mn-lt"/>
                <a:ea typeface="+mn-ea"/>
                <a:cs typeface="+mn-cs"/>
              </a:rPr>
              <a:t>are rare in melanomas. Although MAPK activation is characteristic of melanomas, </a:t>
            </a:r>
            <a:r>
              <a:rPr lang="en-US" sz="1200" b="0" i="1" u="none" strike="noStrike" kern="1200" baseline="0" dirty="0" smtClean="0">
                <a:solidFill>
                  <a:schemeClr val="tx1"/>
                </a:solidFill>
                <a:latin typeface="+mn-lt"/>
                <a:ea typeface="+mn-ea"/>
                <a:cs typeface="+mn-cs"/>
              </a:rPr>
              <a:t>RAS </a:t>
            </a:r>
            <a:r>
              <a:rPr lang="en-US" sz="1200" b="0" i="0" u="none" strike="noStrike" kern="1200" baseline="0" dirty="0" smtClean="0">
                <a:solidFill>
                  <a:schemeClr val="tx1"/>
                </a:solidFill>
                <a:latin typeface="+mn-lt"/>
                <a:ea typeface="+mn-ea"/>
                <a:cs typeface="+mn-cs"/>
              </a:rPr>
              <a:t>mutations are present in only 15% of cutaneous melanomas.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Therapeutic approaches targeting mutant NRAS directly have not been successful. Combination treatments targeting the downstream effectors of NRAS remain a viable option </a:t>
            </a:r>
            <a:endParaRPr lang="it-IT"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30</a:t>
            </a:fld>
            <a:endParaRPr lang="it-IT"/>
          </a:p>
        </p:txBody>
      </p:sp>
    </p:spTree>
    <p:extLst>
      <p:ext uri="{BB962C8B-B14F-4D97-AF65-F5344CB8AC3E}">
        <p14:creationId xmlns:p14="http://schemas.microsoft.com/office/powerpoint/2010/main" val="29791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smtClean="0"/>
              <a:t>We now have strong evidence to support molecular testing in patients with melanoma, as part of routine clinical </a:t>
            </a:r>
            <a:r>
              <a:rPr lang="en-US" noProof="0" dirty="0" err="1" smtClean="0"/>
              <a:t>prac</a:t>
            </a:r>
            <a:r>
              <a:rPr lang="en-US" noProof="0" dirty="0" smtClean="0"/>
              <a:t> tice and standard of care.</a:t>
            </a:r>
          </a:p>
          <a:p>
            <a:pPr marL="171450" indent="-171450">
              <a:buFont typeface="Arial" charset="0"/>
              <a:buChar char="•"/>
            </a:pPr>
            <a:r>
              <a:rPr lang="en-US" noProof="0" dirty="0" smtClean="0"/>
              <a:t>Molecular testing of melanoma tumor tissue for the presence of targetable oncogenic mutations is part of routine practice. BRAF and MEK inhibitors for melanoma with BRAF V600E</a:t>
            </a:r>
            <a:endParaRPr lang="en-US" noProof="0" dirty="0"/>
          </a:p>
        </p:txBody>
      </p:sp>
      <p:sp>
        <p:nvSpPr>
          <p:cNvPr id="4" name="Segnaposto numero diapositiva 3"/>
          <p:cNvSpPr>
            <a:spLocks noGrp="1"/>
          </p:cNvSpPr>
          <p:nvPr>
            <p:ph type="sldNum" sz="quarter" idx="10"/>
          </p:nvPr>
        </p:nvSpPr>
        <p:spPr/>
        <p:txBody>
          <a:bodyPr/>
          <a:lstStyle/>
          <a:p>
            <a:fld id="{D19B2BF9-B288-6A4B-9FC2-CC7D9A5704A0}" type="slidenum">
              <a:rPr lang="it-IT" smtClean="0"/>
              <a:t>3</a:t>
            </a:fld>
            <a:endParaRPr lang="it-IT"/>
          </a:p>
        </p:txBody>
      </p:sp>
    </p:spTree>
    <p:extLst>
      <p:ext uri="{BB962C8B-B14F-4D97-AF65-F5344CB8AC3E}">
        <p14:creationId xmlns:p14="http://schemas.microsoft.com/office/powerpoint/2010/main" val="841073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31</a:t>
            </a:fld>
            <a:endParaRPr lang="it-IT"/>
          </a:p>
        </p:txBody>
      </p:sp>
    </p:spTree>
    <p:extLst>
      <p:ext uri="{BB962C8B-B14F-4D97-AF65-F5344CB8AC3E}">
        <p14:creationId xmlns:p14="http://schemas.microsoft.com/office/powerpoint/2010/main" val="2007254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000" noProof="0" dirty="0" smtClean="0"/>
              <a:t>Activating</a:t>
            </a:r>
            <a:r>
              <a:rPr lang="en-US" sz="1000" baseline="0" noProof="0" dirty="0" smtClean="0"/>
              <a:t> mutations in NRAS, KRAS and HRAS leading to constitutive </a:t>
            </a:r>
            <a:r>
              <a:rPr lang="en-US" sz="1000" baseline="0" noProof="0" dirty="0" err="1" smtClean="0"/>
              <a:t>Ras</a:t>
            </a:r>
            <a:r>
              <a:rPr lang="en-US" sz="1000" baseline="0" noProof="0" dirty="0" smtClean="0"/>
              <a:t> signaling have been reported in a variety of human malignancies. </a:t>
            </a:r>
          </a:p>
          <a:p>
            <a:r>
              <a:rPr lang="en-US" sz="1000" baseline="0" noProof="0" dirty="0" smtClean="0"/>
              <a:t>The most common </a:t>
            </a:r>
            <a:r>
              <a:rPr lang="en-US" sz="1000" b="1" baseline="0" noProof="0" dirty="0" smtClean="0"/>
              <a:t>NRAS codon 61 mutations in cutaneous melanoma are G61R and Q61K</a:t>
            </a:r>
            <a:r>
              <a:rPr lang="en-US" sz="1000" baseline="0" noProof="0" dirty="0" smtClean="0"/>
              <a:t>, which lead to substitution of glutamine to arginine or to lysine. In contrast activating mutations of KRAS or HRAS in melanoma are very rare events. </a:t>
            </a:r>
          </a:p>
          <a:p>
            <a:r>
              <a:rPr lang="en-US" sz="1000" baseline="0" noProof="0" dirty="0" err="1" smtClean="0"/>
              <a:t>Metaanalysis</a:t>
            </a:r>
            <a:r>
              <a:rPr lang="en-US" sz="1000" baseline="0" noProof="0" dirty="0" smtClean="0"/>
              <a:t> Lee et al, BJD 2011- BRAF (36 studies, 2521 </a:t>
            </a:r>
            <a:r>
              <a:rPr lang="en-US" sz="1000" baseline="0" noProof="0" dirty="0" err="1" smtClean="0"/>
              <a:t>pts</a:t>
            </a:r>
            <a:r>
              <a:rPr lang="en-US" sz="1000" baseline="0" noProof="0" dirty="0" smtClean="0"/>
              <a:t>) and NRAS (31 studies, 1972 </a:t>
            </a:r>
            <a:r>
              <a:rPr lang="en-US" sz="1000" baseline="0" noProof="0" dirty="0" err="1" smtClean="0"/>
              <a:t>pts</a:t>
            </a:r>
            <a:r>
              <a:rPr lang="en-US" sz="1000" baseline="0" noProof="0" dirty="0" smtClean="0"/>
              <a:t>) </a:t>
            </a:r>
            <a:r>
              <a:rPr lang="it-IT" sz="1000" baseline="0" noProof="0" dirty="0" smtClean="0"/>
              <a:t>–</a:t>
            </a:r>
            <a:r>
              <a:rPr lang="en-US" sz="1000" baseline="0" noProof="0" dirty="0" smtClean="0"/>
              <a:t> Primary melanomas</a:t>
            </a:r>
          </a:p>
          <a:p>
            <a:r>
              <a:rPr lang="en-US" sz="1000" b="1" baseline="0" noProof="0" dirty="0" smtClean="0"/>
              <a:t>BRAF mutations: 41%; NRAS mutations 18%. </a:t>
            </a:r>
          </a:p>
          <a:p>
            <a:r>
              <a:rPr lang="en-US" sz="1000" b="0" u="sng" baseline="0" noProof="0" dirty="0" smtClean="0"/>
              <a:t>Histological type</a:t>
            </a:r>
          </a:p>
          <a:p>
            <a:pPr marL="171450" indent="-171450">
              <a:buFont typeface="Arial"/>
              <a:buChar char="•"/>
            </a:pPr>
            <a:r>
              <a:rPr lang="en-US" sz="1000" baseline="0" noProof="0" dirty="0" smtClean="0"/>
              <a:t>BRAF was closely associated with SSM OR 2.021 (1.440-2.835), p&lt;.001). NM was not associated with BRAF mutations. </a:t>
            </a:r>
          </a:p>
          <a:p>
            <a:pPr marL="171450" indent="-171450">
              <a:buFont typeface="Arial"/>
              <a:buChar char="•"/>
            </a:pPr>
            <a:r>
              <a:rPr lang="en-US" sz="1000" b="1" baseline="0" noProof="0" dirty="0" smtClean="0"/>
              <a:t>NRAS mutation was significantly related to NM </a:t>
            </a:r>
            <a:r>
              <a:rPr lang="en-US" sz="1000" baseline="0" noProof="0" dirty="0" smtClean="0"/>
              <a:t>OR 1.894 (1.336-2.687), p&lt;.001. NRAS was not associated with SSM, ALM, LMM.  </a:t>
            </a:r>
          </a:p>
          <a:p>
            <a:pPr marL="0" indent="0">
              <a:buFont typeface="Arial"/>
              <a:buNone/>
            </a:pPr>
            <a:r>
              <a:rPr lang="en-US" sz="1000" u="sng" baseline="0" noProof="0" dirty="0" smtClean="0"/>
              <a:t>Tumor location</a:t>
            </a:r>
          </a:p>
          <a:p>
            <a:pPr marL="171450" indent="-171450">
              <a:buFont typeface="Arial"/>
              <a:buChar char="•"/>
            </a:pPr>
            <a:r>
              <a:rPr lang="en-US" sz="1000" baseline="0" noProof="0" dirty="0" smtClean="0"/>
              <a:t>BRAF mutations were significantly related to the tumor site. OR for the trunk was 2.113 (1.674-2.667), p&lt;.001. and with non-CSD OR: 2.043 (1.353-3.085), p=0.001. </a:t>
            </a:r>
            <a:r>
              <a:rPr lang="en-US" sz="1000" u="sng" baseline="0" noProof="0" dirty="0" smtClean="0"/>
              <a:t>NRAS codon 61 has a UV hot spot and BRAF codon 600 does not. </a:t>
            </a:r>
          </a:p>
          <a:p>
            <a:pPr marL="171450" indent="-171450">
              <a:buFont typeface="Arial"/>
              <a:buChar char="•"/>
            </a:pPr>
            <a:r>
              <a:rPr lang="en-US" sz="1000" b="1" baseline="0" noProof="0" dirty="0" smtClean="0"/>
              <a:t>NRAS mutations was significantly associated with extremities</a:t>
            </a:r>
            <a:r>
              <a:rPr lang="en-US" sz="1000" baseline="0" noProof="0" dirty="0" smtClean="0"/>
              <a:t>. OR 1.561 (1.059-2.301), p=0.025. </a:t>
            </a:r>
            <a:r>
              <a:rPr lang="en-US" sz="1000" b="1" baseline="0" noProof="0" dirty="0" smtClean="0"/>
              <a:t>and with CSD </a:t>
            </a:r>
            <a:r>
              <a:rPr lang="en-US" sz="1000" baseline="0" noProof="0" dirty="0" smtClean="0"/>
              <a:t>OR: 1.887 (1.114-3.197), p=0.018.</a:t>
            </a:r>
          </a:p>
          <a:p>
            <a:pPr marL="0" indent="0">
              <a:buFont typeface="Arial"/>
              <a:buNone/>
            </a:pPr>
            <a:r>
              <a:rPr lang="en-US" sz="1000" baseline="0" noProof="0" dirty="0" smtClean="0"/>
              <a:t>NO relationship between BRAF and NRAS mutations and sex and age (&lt; 50 and &gt; 50).</a:t>
            </a:r>
          </a:p>
          <a:p>
            <a:pPr marL="0" indent="0">
              <a:buFont typeface="Arial"/>
              <a:buNone/>
            </a:pPr>
            <a:r>
              <a:rPr lang="en-US" sz="1000" u="sng" baseline="0" noProof="0" dirty="0" err="1" smtClean="0"/>
              <a:t>Schlaak</a:t>
            </a:r>
            <a:r>
              <a:rPr lang="en-US" sz="1000" u="sng" baseline="0" noProof="0" dirty="0" smtClean="0"/>
              <a:t> et al, BJD 2013: NRAS mutations in </a:t>
            </a:r>
            <a:r>
              <a:rPr lang="en-US" sz="1000" u="sng" baseline="0" noProof="0" dirty="0" err="1" smtClean="0"/>
              <a:t>pts</a:t>
            </a:r>
            <a:r>
              <a:rPr lang="en-US" sz="1000" u="sng" baseline="0" noProof="0" dirty="0" smtClean="0"/>
              <a:t> aged &gt; 60 yrs. Also T</a:t>
            </a:r>
            <a:r>
              <a:rPr lang="it-IT" sz="1000" u="sng" baseline="0" noProof="0" dirty="0" smtClean="0"/>
              <a:t>h</a:t>
            </a:r>
            <a:r>
              <a:rPr lang="en-US" sz="1000" u="sng" baseline="0" noProof="0" dirty="0" err="1" smtClean="0"/>
              <a:t>omas</a:t>
            </a:r>
            <a:r>
              <a:rPr lang="en-US" sz="1000" u="sng" baseline="0" noProof="0" dirty="0" smtClean="0"/>
              <a:t> et al 2007.</a:t>
            </a:r>
          </a:p>
          <a:p>
            <a:pPr marL="0" indent="0">
              <a:buFont typeface="Arial"/>
              <a:buNone/>
            </a:pPr>
            <a:r>
              <a:rPr lang="en-US" sz="1000" baseline="0" noProof="0" dirty="0" smtClean="0"/>
              <a:t>BRAF mutations were associated with tumor depth &lt; 1mm and was rarely detected &gt; 4 mm. NRAS was not associated with tumor depth. BRAF and NRAS mutations were not associated with T1, T2 vs T3 and T4. </a:t>
            </a:r>
          </a:p>
          <a:p>
            <a:pPr marL="0" indent="0">
              <a:buFont typeface="Arial"/>
              <a:buNone/>
            </a:pPr>
            <a:r>
              <a:rPr lang="en-US" sz="1000" b="1" baseline="0" noProof="0" dirty="0" smtClean="0"/>
              <a:t>Jacob 2012</a:t>
            </a:r>
            <a:r>
              <a:rPr lang="en-US" sz="1000" baseline="0" noProof="0" dirty="0" smtClean="0"/>
              <a:t>: patients with advanced stage (IV). BRAF or NRAS mutations were more likely than WT to have CNS </a:t>
            </a:r>
            <a:r>
              <a:rPr lang="en-US" sz="1000" baseline="0" noProof="0" dirty="0" err="1" smtClean="0"/>
              <a:t>mets</a:t>
            </a:r>
            <a:r>
              <a:rPr lang="en-US" sz="1000" baseline="0" noProof="0" dirty="0" smtClean="0"/>
              <a:t>. Shorter median survival for NRAS mutant </a:t>
            </a:r>
            <a:r>
              <a:rPr lang="en-US" sz="1000" baseline="0" noProof="0" dirty="0" err="1" smtClean="0"/>
              <a:t>pts</a:t>
            </a:r>
            <a:r>
              <a:rPr lang="en-US" sz="1000" baseline="0" noProof="0" dirty="0" smtClean="0"/>
              <a:t> from stage IV diagnosis. </a:t>
            </a:r>
            <a:endParaRPr lang="en-US" sz="1000" noProof="0"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32</a:t>
            </a:fld>
            <a:endParaRPr lang="it-IT"/>
          </a:p>
        </p:txBody>
      </p:sp>
    </p:spTree>
    <p:extLst>
      <p:ext uri="{BB962C8B-B14F-4D97-AF65-F5344CB8AC3E}">
        <p14:creationId xmlns:p14="http://schemas.microsoft.com/office/powerpoint/2010/main" val="2339900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a:buNone/>
            </a:pPr>
            <a:r>
              <a:rPr lang="en-US" sz="1200" noProof="0" dirty="0" smtClean="0"/>
              <a:t>Largest</a:t>
            </a:r>
            <a:r>
              <a:rPr lang="en-US" sz="1200" baseline="0" noProof="0" dirty="0" smtClean="0"/>
              <a:t> i</a:t>
            </a:r>
            <a:r>
              <a:rPr lang="en-US" sz="1200" noProof="0" dirty="0" smtClean="0"/>
              <a:t>ntegrative analysis of cutaneous melanoma</a:t>
            </a:r>
            <a:r>
              <a:rPr lang="en-US" sz="1200" baseline="0" noProof="0" dirty="0" smtClean="0"/>
              <a:t> through DNA, RNA and protein-based analysis of 333 melanomas (primary 20% or metastatic 80%, mostly in then skin then distant sites) from 331 pts (with matched peripheral blood) to create a catalog of somatic alterations and describe their potential biological and clinical significance. </a:t>
            </a:r>
          </a:p>
          <a:p>
            <a:pPr marL="171450" indent="-171450">
              <a:buFont typeface="Arial"/>
              <a:buChar char="•"/>
            </a:pPr>
            <a:r>
              <a:rPr lang="en-US" sz="1200" baseline="0" noProof="0" dirty="0" smtClean="0"/>
              <a:t>Mean mutation rate (16.8 </a:t>
            </a:r>
            <a:r>
              <a:rPr lang="en-US" sz="1200" baseline="0" noProof="0" dirty="0" err="1" smtClean="0"/>
              <a:t>mut</a:t>
            </a:r>
            <a:r>
              <a:rPr lang="en-US" sz="1200" baseline="0" noProof="0" dirty="0" smtClean="0"/>
              <a:t>/Mb), the highest than other cancer analyzed by TCGA. High fraction of UV-signature mutations C to and CC to TT: 76% primary and 84% </a:t>
            </a:r>
            <a:r>
              <a:rPr lang="en-US" sz="1200" baseline="0" noProof="0" dirty="0" err="1" smtClean="0"/>
              <a:t>mets</a:t>
            </a:r>
            <a:endParaRPr lang="en-US" sz="1200" baseline="0" noProof="0" dirty="0" smtClean="0"/>
          </a:p>
          <a:p>
            <a:pPr marL="171450" indent="-171450">
              <a:buFont typeface="Arial"/>
              <a:buChar char="•"/>
            </a:pPr>
            <a:r>
              <a:rPr lang="en-US" sz="1200" baseline="0" noProof="0" dirty="0" smtClean="0"/>
              <a:t>Four subtypes based on the pattern of the most prevalent significantly mutated genes: mutant BRAF, mutant RAS, mutant NF1, triple wild-type. </a:t>
            </a:r>
          </a:p>
          <a:p>
            <a:pPr marL="0" indent="0">
              <a:buFont typeface="Arial"/>
              <a:buNone/>
            </a:pPr>
            <a:endParaRPr lang="en-US" sz="1200" b="1" baseline="0" noProof="0" dirty="0" smtClean="0"/>
          </a:p>
          <a:p>
            <a:pPr marL="0" indent="0">
              <a:buFont typeface="Arial"/>
              <a:buNone/>
            </a:pPr>
            <a:r>
              <a:rPr lang="en-US" sz="1200" b="1" baseline="0" noProof="0" dirty="0" smtClean="0"/>
              <a:t>NF1 subtype</a:t>
            </a:r>
            <a:r>
              <a:rPr lang="en-US" sz="1200" baseline="0" noProof="0" dirty="0" smtClean="0"/>
              <a:t>: 14% samples, highest mutation prevalence than other subtypes, 38.7% of non hot spot BRAF/NRAS melanomas, 92% with UV signature mutations</a:t>
            </a:r>
          </a:p>
          <a:p>
            <a:pPr marL="0" indent="0">
              <a:buFont typeface="Arial"/>
              <a:buNone/>
            </a:pPr>
            <a:r>
              <a:rPr lang="en-US" sz="1200" b="1" baseline="0" noProof="0" dirty="0" smtClean="0"/>
              <a:t>Triple WT</a:t>
            </a:r>
            <a:r>
              <a:rPr lang="en-US" sz="1200" baseline="0" noProof="0" dirty="0" smtClean="0"/>
              <a:t>: heterogeneous group, older </a:t>
            </a:r>
            <a:r>
              <a:rPr lang="en-US" sz="1200" baseline="0" noProof="0" dirty="0" err="1" smtClean="0"/>
              <a:t>pts</a:t>
            </a:r>
            <a:r>
              <a:rPr lang="en-US" sz="1200" baseline="0" noProof="0" dirty="0" smtClean="0"/>
              <a:t>, </a:t>
            </a:r>
            <a:r>
              <a:rPr lang="en-US" sz="1200" u="none" baseline="0" noProof="0" dirty="0" smtClean="0"/>
              <a:t>KIT mutations, </a:t>
            </a:r>
            <a:r>
              <a:rPr lang="en-US" sz="1200" baseline="0" noProof="0" dirty="0" smtClean="0"/>
              <a:t>30% UV signature, </a:t>
            </a:r>
            <a:r>
              <a:rPr lang="en-US" sz="1200" u="sng" baseline="0" noProof="0" dirty="0" smtClean="0"/>
              <a:t>enrichment of focal amplifications (copy number alterations) of known </a:t>
            </a:r>
            <a:r>
              <a:rPr lang="en-US" sz="1200" u="sng" baseline="0" noProof="0" dirty="0" err="1" smtClean="0"/>
              <a:t>oncogens</a:t>
            </a:r>
            <a:r>
              <a:rPr lang="en-US" sz="1200" u="sng" baseline="0" noProof="0" dirty="0" smtClean="0"/>
              <a:t> and complex structural rearrangements (fusion events)</a:t>
            </a:r>
            <a:r>
              <a:rPr lang="en-US" sz="1200" baseline="0" noProof="0" dirty="0" smtClean="0"/>
              <a:t>. Other mutational processes involving structural rearrangement of the genome as compared to other subtypes</a:t>
            </a:r>
          </a:p>
          <a:p>
            <a:pPr marL="171450" indent="-171450">
              <a:buFont typeface="Arial"/>
              <a:buChar char="•"/>
            </a:pPr>
            <a:r>
              <a:rPr lang="en-US" sz="1200" baseline="0" noProof="0" dirty="0" smtClean="0"/>
              <a:t>No significant outcome correlation with subtypes</a:t>
            </a:r>
          </a:p>
          <a:p>
            <a:pPr marL="171450" indent="-171450">
              <a:buFont typeface="Arial"/>
              <a:buChar char="•"/>
            </a:pPr>
            <a:r>
              <a:rPr lang="en-US" sz="1200" baseline="0" noProof="0" dirty="0" err="1" smtClean="0"/>
              <a:t>Transcriptomic</a:t>
            </a:r>
            <a:r>
              <a:rPr lang="en-US" sz="1200" baseline="0" noProof="0" dirty="0" smtClean="0"/>
              <a:t> subclass enriched for immune gene expression associate  with lymphocyte infiltrate and high LCK protein expression, a T cell marker, were associated with improved survival. Prognosis of melanoma patients with regional </a:t>
            </a:r>
            <a:r>
              <a:rPr lang="en-US" sz="1200" baseline="0" noProof="0" dirty="0" err="1" smtClean="0"/>
              <a:t>mets</a:t>
            </a:r>
            <a:r>
              <a:rPr lang="en-US" sz="1200" baseline="0" noProof="0" dirty="0" smtClean="0"/>
              <a:t> is influenced by tumor </a:t>
            </a:r>
            <a:r>
              <a:rPr lang="en-US" sz="1200" baseline="0" noProof="0" dirty="0" err="1" smtClean="0"/>
              <a:t>stroma</a:t>
            </a:r>
            <a:r>
              <a:rPr lang="en-US" sz="1200" baseline="0" noProof="0" dirty="0" smtClean="0"/>
              <a:t> biology. </a:t>
            </a:r>
            <a:endParaRPr lang="en-US" sz="1200" noProof="0"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33</a:t>
            </a:fld>
            <a:endParaRPr lang="it-IT"/>
          </a:p>
        </p:txBody>
      </p:sp>
    </p:spTree>
    <p:extLst>
      <p:ext uri="{BB962C8B-B14F-4D97-AF65-F5344CB8AC3E}">
        <p14:creationId xmlns:p14="http://schemas.microsoft.com/office/powerpoint/2010/main" val="2856815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a:buChar char="•"/>
            </a:pPr>
            <a:r>
              <a:rPr lang="en-US" sz="1000" noProof="0" dirty="0" smtClean="0"/>
              <a:t>Neurofibromatosis type 1 (NF1) is common </a:t>
            </a:r>
            <a:r>
              <a:rPr lang="en-US" sz="1000" u="sng" noProof="0" dirty="0" smtClean="0"/>
              <a:t>tumor predisposition syndrome </a:t>
            </a:r>
            <a:r>
              <a:rPr lang="en-US" sz="1000" noProof="0" dirty="0" smtClean="0"/>
              <a:t>related</a:t>
            </a:r>
            <a:r>
              <a:rPr lang="en-US" sz="1000" baseline="0" noProof="0" dirty="0" smtClean="0"/>
              <a:t> to germline aberrations of </a:t>
            </a:r>
            <a:r>
              <a:rPr lang="en-US" sz="1000" b="1" baseline="0" noProof="0" dirty="0" smtClean="0"/>
              <a:t>NF1, a tumor suppressor gene (</a:t>
            </a:r>
            <a:r>
              <a:rPr lang="en-US" sz="1000" b="1" baseline="0" noProof="0" dirty="0" err="1" smtClean="0"/>
              <a:t>ch</a:t>
            </a:r>
            <a:r>
              <a:rPr lang="en-US" sz="1000" b="1" baseline="0" noProof="0" dirty="0" smtClean="0"/>
              <a:t> 17), </a:t>
            </a:r>
            <a:r>
              <a:rPr lang="en-US" sz="1000" b="0" baseline="0" noProof="0" dirty="0" smtClean="0"/>
              <a:t>both copies need to be inactivated</a:t>
            </a:r>
            <a:r>
              <a:rPr lang="en-US" sz="1000" b="1" baseline="0" noProof="0" dirty="0" smtClean="0"/>
              <a:t>. </a:t>
            </a:r>
          </a:p>
          <a:p>
            <a:pPr marL="171450" indent="-171450">
              <a:buFont typeface="Arial"/>
              <a:buChar char="•"/>
            </a:pPr>
            <a:r>
              <a:rPr lang="en-US" sz="1000" baseline="0" noProof="0" dirty="0" smtClean="0"/>
              <a:t>The gene product </a:t>
            </a:r>
            <a:r>
              <a:rPr lang="en-US" sz="1000" b="1" baseline="0" noProof="0" dirty="0" err="1" smtClean="0"/>
              <a:t>neurofibromin</a:t>
            </a:r>
            <a:r>
              <a:rPr lang="en-US" sz="1000" baseline="0" noProof="0" dirty="0" smtClean="0"/>
              <a:t> (327 </a:t>
            </a:r>
            <a:r>
              <a:rPr lang="en-US" sz="1000" baseline="0" noProof="0" dirty="0" err="1" smtClean="0"/>
              <a:t>KdA</a:t>
            </a:r>
            <a:r>
              <a:rPr lang="en-US" sz="1000" baseline="0" noProof="0" dirty="0" smtClean="0"/>
              <a:t>, 2818 </a:t>
            </a:r>
            <a:r>
              <a:rPr lang="en-US" sz="1000" baseline="0" noProof="0" dirty="0" err="1" smtClean="0"/>
              <a:t>aa</a:t>
            </a:r>
            <a:r>
              <a:rPr lang="en-US" sz="1000" baseline="0" noProof="0" dirty="0" smtClean="0"/>
              <a:t>) is a negative regulator of the </a:t>
            </a:r>
            <a:r>
              <a:rPr lang="en-US" sz="1000" baseline="0" noProof="0" dirty="0" err="1" smtClean="0"/>
              <a:t>Ras</a:t>
            </a:r>
            <a:r>
              <a:rPr lang="en-US" sz="1000" baseline="0" noProof="0" dirty="0" smtClean="0"/>
              <a:t> cellular proliferation pathway, and also exerts tumor suppression via other mechanisms. G-protein coupled receptors (GPCRs) and receptor tyrosine kinases receptors (RTKs) when activated by a ligand promote the formation of activated </a:t>
            </a:r>
            <a:r>
              <a:rPr lang="en-US" sz="1000" baseline="0" noProof="0" dirty="0" err="1" smtClean="0"/>
              <a:t>Ras</a:t>
            </a:r>
            <a:r>
              <a:rPr lang="en-US" sz="1000" baseline="0" noProof="0" dirty="0" smtClean="0"/>
              <a:t>-GTP complex. </a:t>
            </a:r>
            <a:r>
              <a:rPr lang="en-US" sz="1000" b="1" baseline="0" noProof="0" dirty="0" err="1" smtClean="0"/>
              <a:t>Neurofibromin</a:t>
            </a:r>
            <a:r>
              <a:rPr lang="en-US" sz="1000" b="1" baseline="0" noProof="0" dirty="0" smtClean="0"/>
              <a:t> inactivates </a:t>
            </a:r>
            <a:r>
              <a:rPr lang="en-US" sz="1000" b="1" baseline="0" noProof="0" dirty="0" err="1" smtClean="0"/>
              <a:t>Ras</a:t>
            </a:r>
            <a:r>
              <a:rPr lang="en-US" sz="1000" b="1" baseline="0" noProof="0" dirty="0" smtClean="0"/>
              <a:t> by accelerating the conversion of active </a:t>
            </a:r>
            <a:r>
              <a:rPr lang="en-US" sz="1000" b="1" baseline="0" noProof="0" dirty="0" err="1" smtClean="0"/>
              <a:t>Ras</a:t>
            </a:r>
            <a:r>
              <a:rPr lang="en-US" sz="1000" b="1" baseline="0" noProof="0" dirty="0" smtClean="0"/>
              <a:t>-GTP to inactive </a:t>
            </a:r>
            <a:r>
              <a:rPr lang="en-US" sz="1000" b="1" baseline="0" noProof="0" dirty="0" err="1" smtClean="0"/>
              <a:t>Ras</a:t>
            </a:r>
            <a:r>
              <a:rPr lang="en-US" sz="1000" b="1" baseline="0" noProof="0" dirty="0" smtClean="0"/>
              <a:t>-GDP with its </a:t>
            </a:r>
            <a:r>
              <a:rPr lang="en-US" sz="1000" b="1" baseline="0" noProof="0" dirty="0" err="1" smtClean="0"/>
              <a:t>Ras-GTPase</a:t>
            </a:r>
            <a:r>
              <a:rPr lang="en-US" sz="1000" b="1" baseline="0" noProof="0" dirty="0" smtClean="0"/>
              <a:t> activity. </a:t>
            </a:r>
            <a:r>
              <a:rPr lang="en-US" sz="1000" baseline="0" noProof="0" dirty="0" smtClean="0"/>
              <a:t>C</a:t>
            </a:r>
            <a:r>
              <a:rPr lang="it-IT" sz="1000" baseline="0" noProof="0" dirty="0" smtClean="0"/>
              <a:t>o</a:t>
            </a:r>
            <a:r>
              <a:rPr lang="en-US" sz="1000" baseline="0" noProof="0" dirty="0" err="1" smtClean="0"/>
              <a:t>nsequently</a:t>
            </a:r>
            <a:r>
              <a:rPr lang="en-US" sz="1000" baseline="0" noProof="0" dirty="0" smtClean="0"/>
              <a:t>, </a:t>
            </a:r>
            <a:r>
              <a:rPr lang="en-US" sz="1000" baseline="0" noProof="0" dirty="0" err="1" smtClean="0"/>
              <a:t>neurofibromin</a:t>
            </a:r>
            <a:r>
              <a:rPr lang="en-US" sz="1000" baseline="0" noProof="0" dirty="0" smtClean="0"/>
              <a:t> suppresses activation of the downstream effectors of </a:t>
            </a:r>
            <a:r>
              <a:rPr lang="en-US" sz="1000" baseline="0" noProof="0" dirty="0" err="1" smtClean="0"/>
              <a:t>Ras</a:t>
            </a:r>
            <a:r>
              <a:rPr lang="en-US" sz="1000" baseline="0" noProof="0" dirty="0" smtClean="0"/>
              <a:t>, including PI3K, </a:t>
            </a:r>
            <a:r>
              <a:rPr lang="en-US" sz="1000" baseline="0" noProof="0" dirty="0" err="1" smtClean="0"/>
              <a:t>Akt</a:t>
            </a:r>
            <a:r>
              <a:rPr lang="en-US" sz="1000" baseline="0" noProof="0" dirty="0" smtClean="0"/>
              <a:t>, </a:t>
            </a:r>
            <a:r>
              <a:rPr lang="en-US" sz="1000" baseline="0" noProof="0" dirty="0" err="1" smtClean="0"/>
              <a:t>mTOR</a:t>
            </a:r>
            <a:r>
              <a:rPr lang="en-US" sz="1000" baseline="0" noProof="0" dirty="0" smtClean="0"/>
              <a:t> and RAF, MEK, ERK </a:t>
            </a:r>
          </a:p>
          <a:p>
            <a:pPr marL="171450" indent="-171450">
              <a:buFont typeface="Arial"/>
              <a:buChar char="•"/>
            </a:pPr>
            <a:r>
              <a:rPr lang="en-US" sz="1000" baseline="0" noProof="0" dirty="0" smtClean="0"/>
              <a:t>NGS revealed somatic </a:t>
            </a:r>
            <a:r>
              <a:rPr lang="en-US" sz="1000" b="1" baseline="0" noProof="0" dirty="0" smtClean="0"/>
              <a:t>NF1 aberrations in several sporadic tumors (</a:t>
            </a:r>
            <a:r>
              <a:rPr lang="en-US" sz="1000" b="0" baseline="0" noProof="0" dirty="0" smtClean="0"/>
              <a:t>brain, lung, breast, ovarian tumors, melanoma and leukemia)</a:t>
            </a:r>
            <a:r>
              <a:rPr lang="en-US" sz="1000" baseline="0" noProof="0" dirty="0" smtClean="0"/>
              <a:t>. They appear to be associated with </a:t>
            </a:r>
            <a:r>
              <a:rPr lang="en-US" sz="1000" b="1" baseline="0" noProof="0" dirty="0" smtClean="0"/>
              <a:t>resistance to therapy (</a:t>
            </a:r>
            <a:r>
              <a:rPr lang="en-US" sz="1000" b="1" baseline="0" noProof="0" dirty="0" err="1" smtClean="0"/>
              <a:t>BRAFi</a:t>
            </a:r>
            <a:r>
              <a:rPr lang="en-US" sz="1000" b="1" baseline="0" noProof="0" dirty="0" smtClean="0"/>
              <a:t>) </a:t>
            </a:r>
            <a:r>
              <a:rPr lang="en-US" sz="1000" baseline="0" noProof="0" dirty="0" smtClean="0"/>
              <a:t>and adverse outcome. Relevant to the advent of novel molecular therapies. </a:t>
            </a:r>
          </a:p>
          <a:p>
            <a:pPr marL="171450" indent="-171450">
              <a:buFont typeface="Arial"/>
              <a:buChar char="•"/>
            </a:pPr>
            <a:r>
              <a:rPr lang="en-US" sz="1000" baseline="0" noProof="0" dirty="0" smtClean="0"/>
              <a:t>NF1 mutations and loss of NF1 protein expression occur in &gt;90% of NF1 associated- and in &gt; 40% sporadic malignant peripheral nerve sheath tumors.</a:t>
            </a:r>
          </a:p>
          <a:p>
            <a:pPr marL="171450" indent="-171450">
              <a:buFont typeface="Arial"/>
              <a:buChar char="•"/>
            </a:pPr>
            <a:r>
              <a:rPr lang="en-US" sz="1000" baseline="0" noProof="0" dirty="0" smtClean="0"/>
              <a:t>Identification of  germline and somatic NF1 aberrations is challenging since </a:t>
            </a:r>
            <a:r>
              <a:rPr lang="en-US" sz="1000" b="1" baseline="0" noProof="0" dirty="0" smtClean="0"/>
              <a:t>NF1 is one of the largest human gene (60 exons)</a:t>
            </a:r>
            <a:r>
              <a:rPr lang="en-US" sz="1000" baseline="0" noProof="0" dirty="0" smtClean="0"/>
              <a:t>, absence of hot spots, presence of pseudogenes, epigenetic inactivation (miRNA, DNA methylation) limited utility of IHC). </a:t>
            </a:r>
          </a:p>
          <a:p>
            <a:pPr marL="171450" indent="-171450">
              <a:buFont typeface="Arial"/>
              <a:buChar char="•"/>
            </a:pPr>
            <a:r>
              <a:rPr lang="en-US" sz="1000" baseline="0" noProof="0" dirty="0" smtClean="0"/>
              <a:t>Clinical trials of NF-1 therapeutic approaches are currently limited. Preclinical studies mainly on malignant peripheral nerve sheath tumor cell lines. Now development of NF-1 based </a:t>
            </a:r>
            <a:r>
              <a:rPr lang="en-US" sz="1000" baseline="0" noProof="0" dirty="0" err="1" smtClean="0"/>
              <a:t>txs</a:t>
            </a:r>
            <a:r>
              <a:rPr lang="en-US" sz="1000" baseline="0" noProof="0" dirty="0" smtClean="0"/>
              <a:t> for other tumor types. NF1 mutant melanomas are unlikely to respond to </a:t>
            </a:r>
            <a:r>
              <a:rPr lang="en-US" sz="1000" baseline="0" noProof="0" dirty="0" err="1" smtClean="0"/>
              <a:t>BRAFi</a:t>
            </a:r>
            <a:r>
              <a:rPr lang="en-US" sz="1000" baseline="0" noProof="0" dirty="0" smtClean="0"/>
              <a:t> but may benefit from drugs targeting MEK and PI3K pathways. </a:t>
            </a:r>
            <a:endParaRPr lang="en-US" sz="1000" noProof="0"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34</a:t>
            </a:fld>
            <a:endParaRPr lang="it-IT"/>
          </a:p>
        </p:txBody>
      </p:sp>
    </p:spTree>
    <p:extLst>
      <p:ext uri="{BB962C8B-B14F-4D97-AF65-F5344CB8AC3E}">
        <p14:creationId xmlns:p14="http://schemas.microsoft.com/office/powerpoint/2010/main" val="1370736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a:buChar char="•"/>
            </a:pPr>
            <a:r>
              <a:rPr lang="en-US" sz="1000" noProof="0" dirty="0" smtClean="0"/>
              <a:t>Neurofibromatosis type 1 (NF1) is common </a:t>
            </a:r>
            <a:r>
              <a:rPr lang="en-US" sz="1000" u="sng" noProof="0" dirty="0" smtClean="0"/>
              <a:t>tumor predisposition syndrome </a:t>
            </a:r>
            <a:r>
              <a:rPr lang="en-US" sz="1000" noProof="0" dirty="0" smtClean="0"/>
              <a:t>related</a:t>
            </a:r>
            <a:r>
              <a:rPr lang="en-US" sz="1000" baseline="0" noProof="0" dirty="0" smtClean="0"/>
              <a:t> to germline aberrations of </a:t>
            </a:r>
            <a:r>
              <a:rPr lang="en-US" sz="1000" b="1" baseline="0" noProof="0" dirty="0" smtClean="0"/>
              <a:t>NF1, a tumor suppressor gene (</a:t>
            </a:r>
            <a:r>
              <a:rPr lang="en-US" sz="1000" b="1" baseline="0" noProof="0" dirty="0" err="1" smtClean="0"/>
              <a:t>ch</a:t>
            </a:r>
            <a:r>
              <a:rPr lang="en-US" sz="1000" b="1" baseline="0" noProof="0" dirty="0" smtClean="0"/>
              <a:t> 17), </a:t>
            </a:r>
            <a:r>
              <a:rPr lang="en-US" sz="1000" b="0" baseline="0" noProof="0" dirty="0" smtClean="0"/>
              <a:t>both copies need to be inactivated</a:t>
            </a:r>
            <a:r>
              <a:rPr lang="en-US" sz="1000" b="1" baseline="0" noProof="0" dirty="0" smtClean="0"/>
              <a:t>. </a:t>
            </a:r>
          </a:p>
          <a:p>
            <a:pPr marL="171450" indent="-171450">
              <a:buFont typeface="Arial"/>
              <a:buChar char="•"/>
            </a:pPr>
            <a:r>
              <a:rPr lang="en-US" sz="1000" baseline="0" noProof="0" dirty="0" smtClean="0"/>
              <a:t>The gene product </a:t>
            </a:r>
            <a:r>
              <a:rPr lang="en-US" sz="1000" b="1" baseline="0" noProof="0" dirty="0" err="1" smtClean="0"/>
              <a:t>neurofibromin</a:t>
            </a:r>
            <a:r>
              <a:rPr lang="en-US" sz="1000" baseline="0" noProof="0" dirty="0" smtClean="0"/>
              <a:t> (327 </a:t>
            </a:r>
            <a:r>
              <a:rPr lang="en-US" sz="1000" baseline="0" noProof="0" dirty="0" err="1" smtClean="0"/>
              <a:t>KdA</a:t>
            </a:r>
            <a:r>
              <a:rPr lang="en-US" sz="1000" baseline="0" noProof="0" dirty="0" smtClean="0"/>
              <a:t>, 2818 </a:t>
            </a:r>
            <a:r>
              <a:rPr lang="en-US" sz="1000" baseline="0" noProof="0" dirty="0" err="1" smtClean="0"/>
              <a:t>aa</a:t>
            </a:r>
            <a:r>
              <a:rPr lang="en-US" sz="1000" baseline="0" noProof="0" dirty="0" smtClean="0"/>
              <a:t>) is a negative regulator of the </a:t>
            </a:r>
            <a:r>
              <a:rPr lang="en-US" sz="1000" baseline="0" noProof="0" dirty="0" err="1" smtClean="0"/>
              <a:t>Ras</a:t>
            </a:r>
            <a:r>
              <a:rPr lang="en-US" sz="1000" baseline="0" noProof="0" dirty="0" smtClean="0"/>
              <a:t> cellular proliferation pathway, and also exerts tumor suppression via other mechanisms. G-protein coupled receptors (GPCRs) and receptor tyrosine kinases receptors (RTKs) when activated by a ligand promote the formation of activated </a:t>
            </a:r>
            <a:r>
              <a:rPr lang="en-US" sz="1000" baseline="0" noProof="0" dirty="0" err="1" smtClean="0"/>
              <a:t>Ras</a:t>
            </a:r>
            <a:r>
              <a:rPr lang="en-US" sz="1000" baseline="0" noProof="0" dirty="0" smtClean="0"/>
              <a:t>-GTP complex. </a:t>
            </a:r>
            <a:r>
              <a:rPr lang="en-US" sz="1000" b="1" baseline="0" noProof="0" dirty="0" err="1" smtClean="0"/>
              <a:t>Neurofibromin</a:t>
            </a:r>
            <a:r>
              <a:rPr lang="en-US" sz="1000" b="1" baseline="0" noProof="0" dirty="0" smtClean="0"/>
              <a:t> inactivates </a:t>
            </a:r>
            <a:r>
              <a:rPr lang="en-US" sz="1000" b="1" baseline="0" noProof="0" dirty="0" err="1" smtClean="0"/>
              <a:t>Ras</a:t>
            </a:r>
            <a:r>
              <a:rPr lang="en-US" sz="1000" b="1" baseline="0" noProof="0" dirty="0" smtClean="0"/>
              <a:t> by accelerating the conversion of active </a:t>
            </a:r>
            <a:r>
              <a:rPr lang="en-US" sz="1000" b="1" baseline="0" noProof="0" dirty="0" err="1" smtClean="0"/>
              <a:t>Ras</a:t>
            </a:r>
            <a:r>
              <a:rPr lang="en-US" sz="1000" b="1" baseline="0" noProof="0" dirty="0" smtClean="0"/>
              <a:t>-GTP to inactive </a:t>
            </a:r>
            <a:r>
              <a:rPr lang="en-US" sz="1000" b="1" baseline="0" noProof="0" dirty="0" err="1" smtClean="0"/>
              <a:t>Ras</a:t>
            </a:r>
            <a:r>
              <a:rPr lang="en-US" sz="1000" b="1" baseline="0" noProof="0" dirty="0" smtClean="0"/>
              <a:t>-GDP with its </a:t>
            </a:r>
            <a:r>
              <a:rPr lang="en-US" sz="1000" b="1" baseline="0" noProof="0" dirty="0" err="1" smtClean="0"/>
              <a:t>Ras-GTPase</a:t>
            </a:r>
            <a:r>
              <a:rPr lang="en-US" sz="1000" b="1" baseline="0" noProof="0" dirty="0" smtClean="0"/>
              <a:t> activity. </a:t>
            </a:r>
            <a:r>
              <a:rPr lang="en-US" sz="1000" baseline="0" noProof="0" dirty="0" smtClean="0"/>
              <a:t>C</a:t>
            </a:r>
            <a:r>
              <a:rPr lang="it-IT" sz="1000" baseline="0" noProof="0" dirty="0" smtClean="0"/>
              <a:t>o</a:t>
            </a:r>
            <a:r>
              <a:rPr lang="en-US" sz="1000" baseline="0" noProof="0" dirty="0" err="1" smtClean="0"/>
              <a:t>nsequently</a:t>
            </a:r>
            <a:r>
              <a:rPr lang="en-US" sz="1000" baseline="0" noProof="0" dirty="0" smtClean="0"/>
              <a:t>, </a:t>
            </a:r>
            <a:r>
              <a:rPr lang="en-US" sz="1000" baseline="0" noProof="0" dirty="0" err="1" smtClean="0"/>
              <a:t>neurofibromin</a:t>
            </a:r>
            <a:r>
              <a:rPr lang="en-US" sz="1000" baseline="0" noProof="0" dirty="0" smtClean="0"/>
              <a:t> suppresses activation of the downstream effectors of </a:t>
            </a:r>
            <a:r>
              <a:rPr lang="en-US" sz="1000" baseline="0" noProof="0" dirty="0" err="1" smtClean="0"/>
              <a:t>Ras</a:t>
            </a:r>
            <a:r>
              <a:rPr lang="en-US" sz="1000" baseline="0" noProof="0" dirty="0" smtClean="0"/>
              <a:t>, including PI3K, </a:t>
            </a:r>
            <a:r>
              <a:rPr lang="en-US" sz="1000" baseline="0" noProof="0" dirty="0" err="1" smtClean="0"/>
              <a:t>Akt</a:t>
            </a:r>
            <a:r>
              <a:rPr lang="en-US" sz="1000" baseline="0" noProof="0" dirty="0" smtClean="0"/>
              <a:t>, </a:t>
            </a:r>
            <a:r>
              <a:rPr lang="en-US" sz="1000" baseline="0" noProof="0" dirty="0" err="1" smtClean="0"/>
              <a:t>mTOR</a:t>
            </a:r>
            <a:r>
              <a:rPr lang="en-US" sz="1000" baseline="0" noProof="0" dirty="0" smtClean="0"/>
              <a:t> and RAF, MEK, ERK </a:t>
            </a:r>
          </a:p>
          <a:p>
            <a:pPr marL="171450" indent="-171450">
              <a:buFont typeface="Arial"/>
              <a:buChar char="•"/>
            </a:pPr>
            <a:r>
              <a:rPr lang="en-US" sz="1000" baseline="0" noProof="0" dirty="0" smtClean="0"/>
              <a:t>NGS revealed somatic </a:t>
            </a:r>
            <a:r>
              <a:rPr lang="en-US" sz="1000" b="1" baseline="0" noProof="0" dirty="0" smtClean="0"/>
              <a:t>NF1 aberrations in several sporadic tumors (</a:t>
            </a:r>
            <a:r>
              <a:rPr lang="en-US" sz="1000" b="0" baseline="0" noProof="0" dirty="0" smtClean="0"/>
              <a:t>brain, lung, breast, ovarian tumors, melanoma and leukemia)</a:t>
            </a:r>
            <a:r>
              <a:rPr lang="en-US" sz="1000" baseline="0" noProof="0" dirty="0" smtClean="0"/>
              <a:t>. They appear to be associated with </a:t>
            </a:r>
            <a:r>
              <a:rPr lang="en-US" sz="1000" b="1" baseline="0" noProof="0" dirty="0" smtClean="0"/>
              <a:t>resistance to therapy (</a:t>
            </a:r>
            <a:r>
              <a:rPr lang="en-US" sz="1000" b="1" baseline="0" noProof="0" dirty="0" err="1" smtClean="0"/>
              <a:t>BRAFi</a:t>
            </a:r>
            <a:r>
              <a:rPr lang="en-US" sz="1000" b="1" baseline="0" noProof="0" dirty="0" smtClean="0"/>
              <a:t>) </a:t>
            </a:r>
            <a:r>
              <a:rPr lang="en-US" sz="1000" baseline="0" noProof="0" dirty="0" smtClean="0"/>
              <a:t>and adverse outcome. Relevant to the advent of novel molecular therapies. </a:t>
            </a:r>
          </a:p>
          <a:p>
            <a:pPr marL="171450" indent="-171450">
              <a:buFont typeface="Arial"/>
              <a:buChar char="•"/>
            </a:pPr>
            <a:r>
              <a:rPr lang="en-US" sz="1000" baseline="0" noProof="0" dirty="0" smtClean="0"/>
              <a:t>NF1 mutations and loss of NF1 protein expression occur in &gt;90% of NF1 associated- and in &gt; 40% sporadic malignant peripheral nerve sheath tumors.</a:t>
            </a:r>
          </a:p>
          <a:p>
            <a:pPr marL="171450" indent="-171450">
              <a:buFont typeface="Arial"/>
              <a:buChar char="•"/>
            </a:pPr>
            <a:r>
              <a:rPr lang="en-US" sz="1000" baseline="0" noProof="0" dirty="0" smtClean="0"/>
              <a:t>Identification of  germline and somatic NF1 aberrations is challenging since </a:t>
            </a:r>
            <a:r>
              <a:rPr lang="en-US" sz="1000" b="1" baseline="0" noProof="0" dirty="0" smtClean="0"/>
              <a:t>NF1 is one of the largest human gene (60 exons)</a:t>
            </a:r>
            <a:r>
              <a:rPr lang="en-US" sz="1000" baseline="0" noProof="0" dirty="0" smtClean="0"/>
              <a:t>, absence of hot spots, presence of pseudogenes, epigenetic inactivation (miRNA, DNA methylation) limited utility of IHC). </a:t>
            </a:r>
          </a:p>
          <a:p>
            <a:pPr marL="171450" indent="-171450">
              <a:buFont typeface="Arial"/>
              <a:buChar char="•"/>
            </a:pPr>
            <a:r>
              <a:rPr lang="en-US" sz="1000" baseline="0" noProof="0" dirty="0" smtClean="0"/>
              <a:t>Clinical trials of NF-1 therapeutic approaches are currently limited. Preclinical studies mainly on malignant peripheral nerve sheath tumor cell lines. Now development of NF-1 based </a:t>
            </a:r>
            <a:r>
              <a:rPr lang="en-US" sz="1000" baseline="0" noProof="0" dirty="0" err="1" smtClean="0"/>
              <a:t>txs</a:t>
            </a:r>
            <a:r>
              <a:rPr lang="en-US" sz="1000" baseline="0" noProof="0" dirty="0" smtClean="0"/>
              <a:t> for other tumor types. NF1 mutant melanomas are unlikely to respond to </a:t>
            </a:r>
            <a:r>
              <a:rPr lang="en-US" sz="1000" baseline="0" noProof="0" dirty="0" err="1" smtClean="0"/>
              <a:t>BRAFi</a:t>
            </a:r>
            <a:r>
              <a:rPr lang="en-US" sz="1000" baseline="0" noProof="0" dirty="0" smtClean="0"/>
              <a:t> but may benefit from drugs targeting MEK and PI3K pathways. </a:t>
            </a:r>
            <a:endParaRPr lang="en-US" sz="1000" noProof="0"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35</a:t>
            </a:fld>
            <a:endParaRPr lang="it-IT"/>
          </a:p>
        </p:txBody>
      </p:sp>
    </p:spTree>
    <p:extLst>
      <p:ext uri="{BB962C8B-B14F-4D97-AF65-F5344CB8AC3E}">
        <p14:creationId xmlns:p14="http://schemas.microsoft.com/office/powerpoint/2010/main" val="1370736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a:buChar char="•"/>
            </a:pPr>
            <a:r>
              <a:rPr lang="en-US" noProof="0" dirty="0" smtClean="0"/>
              <a:t>Whole </a:t>
            </a:r>
            <a:r>
              <a:rPr lang="en-US" noProof="0" dirty="0" err="1" smtClean="0"/>
              <a:t>exome</a:t>
            </a:r>
            <a:r>
              <a:rPr lang="en-US" noProof="0" dirty="0" smtClean="0"/>
              <a:t> sequencing of 213 melanomas</a:t>
            </a:r>
            <a:r>
              <a:rPr lang="en-US" baseline="0" noProof="0" dirty="0" smtClean="0"/>
              <a:t> (matched DNA from 133 of them).</a:t>
            </a:r>
          </a:p>
          <a:p>
            <a:pPr marL="171450" indent="-171450">
              <a:buFont typeface="Arial"/>
              <a:buChar char="•"/>
            </a:pPr>
            <a:r>
              <a:rPr lang="en-US" baseline="0" noProof="0" dirty="0" smtClean="0"/>
              <a:t>3 genes were mutated with an incidence &gt; 10%: BRAF and NRAS with recurrent activating mutations, and NF1 with inactivating mutations (LOH or compound heterozygotes with 2 NF1 mutations)</a:t>
            </a:r>
          </a:p>
          <a:p>
            <a:pPr marL="171450" indent="-171450">
              <a:buFont typeface="Arial"/>
              <a:buChar char="•"/>
            </a:pPr>
            <a:r>
              <a:rPr lang="en-US" baseline="0" noProof="0" dirty="0" smtClean="0"/>
              <a:t>BRAF mutations (38.5%), RAS mutations (28.6%) </a:t>
            </a:r>
          </a:p>
          <a:p>
            <a:pPr marL="171450" indent="-171450">
              <a:buFont typeface="Arial"/>
              <a:buChar char="•"/>
            </a:pPr>
            <a:r>
              <a:rPr lang="en-US" baseline="0" noProof="0" dirty="0" smtClean="0"/>
              <a:t>NF1 mutations in melanomas with BRAF and RAS </a:t>
            </a:r>
            <a:r>
              <a:rPr lang="en-US" baseline="0" noProof="0" dirty="0" err="1" smtClean="0"/>
              <a:t>wt</a:t>
            </a:r>
            <a:r>
              <a:rPr lang="en-US" baseline="0" noProof="0" dirty="0" smtClean="0"/>
              <a:t>: 46.4% NF1 mutants were BRAF and RAS </a:t>
            </a:r>
            <a:r>
              <a:rPr lang="en-US" baseline="0" noProof="0" dirty="0" err="1" smtClean="0"/>
              <a:t>wt</a:t>
            </a:r>
            <a:endParaRPr lang="en-US" baseline="0" noProof="0" dirty="0" smtClean="0"/>
          </a:p>
          <a:p>
            <a:pPr marL="171450" indent="-171450">
              <a:buFont typeface="Arial"/>
              <a:buChar char="•"/>
            </a:pPr>
            <a:r>
              <a:rPr lang="en-US" baseline="0" noProof="0" dirty="0" smtClean="0"/>
              <a:t>NF1 mutant melanomas: harbored more somatic mutations, older patients, similar overall patient survival compared to BRAF-mutant, RAS-mutant and triple </a:t>
            </a:r>
            <a:r>
              <a:rPr lang="en-US" baseline="0" noProof="0" dirty="0" err="1" smtClean="0"/>
              <a:t>wt</a:t>
            </a:r>
            <a:r>
              <a:rPr lang="en-US" baseline="0" noProof="0" dirty="0" smtClean="0"/>
              <a:t> melanomas</a:t>
            </a:r>
          </a:p>
          <a:p>
            <a:pPr marL="171450" indent="-171450">
              <a:buFont typeface="Arial"/>
              <a:buChar char="•"/>
            </a:pPr>
            <a:r>
              <a:rPr lang="en-US" baseline="0" noProof="0" dirty="0" smtClean="0"/>
              <a:t>NF-1 mutant melanoma (BRAF and NRAS </a:t>
            </a:r>
            <a:r>
              <a:rPr lang="en-US" baseline="0" noProof="0" dirty="0" err="1" smtClean="0"/>
              <a:t>wt</a:t>
            </a:r>
            <a:r>
              <a:rPr lang="en-US" baseline="0" noProof="0" dirty="0" smtClean="0"/>
              <a:t>) about 60% show a distinct pattern of co-mutation with </a:t>
            </a:r>
            <a:r>
              <a:rPr lang="en-US" baseline="0" noProof="0" dirty="0" err="1" smtClean="0"/>
              <a:t>Rasopathy</a:t>
            </a:r>
            <a:r>
              <a:rPr lang="en-US" baseline="0" noProof="0" dirty="0" smtClean="0"/>
              <a:t> genes: particularly RASA2, PTPN!!, SOS1, RAF1 and SPRED1</a:t>
            </a:r>
          </a:p>
          <a:p>
            <a:pPr marL="0" indent="0">
              <a:buFont typeface="Arial"/>
              <a:buNone/>
            </a:pPr>
            <a:r>
              <a:rPr lang="en-US" b="1" baseline="0" noProof="0" dirty="0" smtClean="0"/>
              <a:t>NF1 is a key tumor suppressor gene in melanoma and that concurrent </a:t>
            </a:r>
            <a:r>
              <a:rPr lang="en-US" b="1" baseline="0" noProof="0" dirty="0" err="1" smtClean="0"/>
              <a:t>RASopathy</a:t>
            </a:r>
            <a:r>
              <a:rPr lang="en-US" b="1" baseline="0" noProof="0" dirty="0" smtClean="0"/>
              <a:t> genes mutations may enhance its role in </a:t>
            </a:r>
            <a:r>
              <a:rPr lang="en-US" b="1" baseline="0" noProof="0" dirty="0" err="1" smtClean="0"/>
              <a:t>melanomagenesis</a:t>
            </a:r>
            <a:r>
              <a:rPr lang="en-US" b="1" baseline="0" noProof="0" dirty="0" smtClean="0"/>
              <a:t> (may require additional changes for robust MAPK activation</a:t>
            </a:r>
            <a:r>
              <a:rPr lang="en-US" baseline="0" noProof="0" dirty="0" smtClean="0"/>
              <a:t>. </a:t>
            </a:r>
          </a:p>
        </p:txBody>
      </p:sp>
      <p:sp>
        <p:nvSpPr>
          <p:cNvPr id="4" name="Segnaposto numero diapositiva 3"/>
          <p:cNvSpPr>
            <a:spLocks noGrp="1"/>
          </p:cNvSpPr>
          <p:nvPr>
            <p:ph type="sldNum" sz="quarter" idx="10"/>
          </p:nvPr>
        </p:nvSpPr>
        <p:spPr/>
        <p:txBody>
          <a:bodyPr/>
          <a:lstStyle/>
          <a:p>
            <a:fld id="{AF22DCAC-9F63-8944-9F9E-0A2B07AC560B}" type="slidenum">
              <a:rPr lang="it-IT" smtClean="0"/>
              <a:t>36</a:t>
            </a:fld>
            <a:endParaRPr lang="it-IT"/>
          </a:p>
        </p:txBody>
      </p:sp>
    </p:spTree>
    <p:extLst>
      <p:ext uri="{BB962C8B-B14F-4D97-AF65-F5344CB8AC3E}">
        <p14:creationId xmlns:p14="http://schemas.microsoft.com/office/powerpoint/2010/main" val="3066411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a:buNone/>
            </a:pPr>
            <a:r>
              <a:rPr lang="en-US" sz="1200" b="1" baseline="0" noProof="0" dirty="0" smtClean="0"/>
              <a:t>Triple WT: </a:t>
            </a:r>
            <a:r>
              <a:rPr lang="en-US" sz="1200" b="0" baseline="0" noProof="0" dirty="0" smtClean="0"/>
              <a:t>heterogeneous group, older </a:t>
            </a:r>
            <a:r>
              <a:rPr lang="en-US" sz="1200" b="0" baseline="0" noProof="0" dirty="0" err="1" smtClean="0"/>
              <a:t>pts</a:t>
            </a:r>
            <a:r>
              <a:rPr lang="en-US" sz="1200" b="0" baseline="0" noProof="0" dirty="0" smtClean="0"/>
              <a:t>, </a:t>
            </a:r>
            <a:r>
              <a:rPr lang="en-US" sz="1200" b="0" u="none" baseline="0" noProof="0" dirty="0" smtClean="0"/>
              <a:t>KIT mutations, </a:t>
            </a:r>
            <a:r>
              <a:rPr lang="en-US" sz="1200" b="0" baseline="0" noProof="0" dirty="0" smtClean="0"/>
              <a:t>30% UV signature, </a:t>
            </a:r>
            <a:r>
              <a:rPr lang="en-US" sz="1200" b="0" u="sng" baseline="0" noProof="0" dirty="0" smtClean="0"/>
              <a:t>enrichment of focal amplifications (copy number alterations) of known </a:t>
            </a:r>
            <a:r>
              <a:rPr lang="en-US" sz="1200" b="0" u="sng" baseline="0" noProof="0" dirty="0" err="1" smtClean="0"/>
              <a:t>oncogens</a:t>
            </a:r>
            <a:r>
              <a:rPr lang="en-US" sz="1200" b="0" u="sng" baseline="0" noProof="0" dirty="0" smtClean="0"/>
              <a:t> and complex structural rearrangements (fusion events)</a:t>
            </a:r>
            <a:r>
              <a:rPr lang="en-US" sz="1200" b="0" baseline="0" noProof="0" dirty="0" smtClean="0"/>
              <a:t>. Other mutational processes involving structural rearrangement of the genome as compared to other subtypes</a:t>
            </a:r>
          </a:p>
          <a:p>
            <a:pPr marL="171450" indent="-171450">
              <a:buFont typeface="Arial"/>
              <a:buChar char="•"/>
            </a:pPr>
            <a:r>
              <a:rPr lang="en-US" sz="1200" b="0" baseline="0" noProof="0" dirty="0" smtClean="0"/>
              <a:t>No significant outcome correlation with subtypes</a:t>
            </a:r>
          </a:p>
          <a:p>
            <a:pPr marL="171450" indent="-171450">
              <a:buFont typeface="Arial"/>
              <a:buChar char="•"/>
            </a:pPr>
            <a:r>
              <a:rPr lang="en-US" sz="1200" b="0" baseline="0" noProof="0" dirty="0" err="1" smtClean="0"/>
              <a:t>Transcriptomic</a:t>
            </a:r>
            <a:r>
              <a:rPr lang="en-US" sz="1200" b="0" baseline="0" noProof="0" dirty="0" smtClean="0"/>
              <a:t> subclass enriched for immune gene expression associate  with lymphocyte infiltrate and high LCK protein expression, a T cell marker, were associated with improved survival. Prognosis of melanoma patients with regional </a:t>
            </a:r>
            <a:r>
              <a:rPr lang="en-US" sz="1200" b="0" baseline="0" noProof="0" dirty="0" err="1" smtClean="0"/>
              <a:t>mets</a:t>
            </a:r>
            <a:r>
              <a:rPr lang="en-US" sz="1200" b="0" baseline="0" noProof="0" dirty="0" smtClean="0"/>
              <a:t> is influenced by tumor </a:t>
            </a:r>
            <a:r>
              <a:rPr lang="en-US" sz="1200" b="0" baseline="0" noProof="0" dirty="0" err="1" smtClean="0"/>
              <a:t>stroma</a:t>
            </a:r>
            <a:r>
              <a:rPr lang="en-US" sz="1200" b="0" baseline="0" noProof="0" dirty="0" smtClean="0"/>
              <a:t> biology. </a:t>
            </a:r>
            <a:endParaRPr lang="en-US" sz="1200" b="0" noProof="0" dirty="0" smtClean="0"/>
          </a:p>
        </p:txBody>
      </p:sp>
      <p:sp>
        <p:nvSpPr>
          <p:cNvPr id="4" name="Segnaposto numero diapositiva 3"/>
          <p:cNvSpPr>
            <a:spLocks noGrp="1"/>
          </p:cNvSpPr>
          <p:nvPr>
            <p:ph type="sldNum" sz="quarter" idx="10"/>
          </p:nvPr>
        </p:nvSpPr>
        <p:spPr/>
        <p:txBody>
          <a:bodyPr/>
          <a:lstStyle/>
          <a:p>
            <a:fld id="{AF22DCAC-9F63-8944-9F9E-0A2B07AC560B}" type="slidenum">
              <a:rPr lang="it-IT" smtClean="0"/>
              <a:t>37</a:t>
            </a:fld>
            <a:endParaRPr lang="it-IT"/>
          </a:p>
        </p:txBody>
      </p:sp>
    </p:spTree>
    <p:extLst>
      <p:ext uri="{BB962C8B-B14F-4D97-AF65-F5344CB8AC3E}">
        <p14:creationId xmlns:p14="http://schemas.microsoft.com/office/powerpoint/2010/main" val="2856815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Anomalies found in the KIT gene include both amplification and mutations and are not mutually exclusive [51]. KIT mutations are present in only 3% of melanomas overall but are found in 23% of those melanomas arising in chronically sun-damaged skin and </a:t>
            </a:r>
            <a:r>
              <a:rPr lang="en-US" dirty="0" err="1" smtClean="0"/>
              <a:t>acral</a:t>
            </a:r>
            <a:r>
              <a:rPr lang="en-US" dirty="0" smtClean="0"/>
              <a:t> and mucosal sites [51-54].</a:t>
            </a:r>
          </a:p>
          <a:p>
            <a:r>
              <a:rPr lang="en-US" sz="1200" b="0" i="0" u="none" strike="noStrike" kern="1200" baseline="0" dirty="0" smtClean="0">
                <a:solidFill>
                  <a:schemeClr val="tx1"/>
                </a:solidFill>
                <a:latin typeface="+mn-lt"/>
                <a:ea typeface="+mn-ea"/>
                <a:cs typeface="+mn-cs"/>
              </a:rPr>
              <a:t>KIT is necessary for the proper development and survival of melanocytes, and it is hypothesized that, in melanoma containing other mutations such as BRAF or NRAS, KIT plays a role in tumor suppression [52]. </a:t>
            </a:r>
          </a:p>
          <a:p>
            <a:r>
              <a:rPr lang="en-US" sz="1200" b="1" i="0" u="none" strike="noStrike" kern="1200" baseline="0" dirty="0" smtClean="0">
                <a:solidFill>
                  <a:schemeClr val="tx1"/>
                </a:solidFill>
                <a:latin typeface="+mn-lt"/>
                <a:ea typeface="+mn-ea"/>
                <a:cs typeface="+mn-cs"/>
              </a:rPr>
              <a:t>KIT loss has been demonstrated during progression of melanoma and the development of metastatic disease</a:t>
            </a:r>
            <a:r>
              <a:rPr lang="en-US" sz="1200" b="0" i="0" u="none" strike="noStrike" kern="1200" baseline="0" dirty="0" smtClean="0">
                <a:solidFill>
                  <a:schemeClr val="tx1"/>
                </a:solidFill>
                <a:latin typeface="+mn-lt"/>
                <a:ea typeface="+mn-ea"/>
                <a:cs typeface="+mn-cs"/>
              </a:rPr>
              <a:t> [55]. </a:t>
            </a:r>
          </a:p>
          <a:p>
            <a:r>
              <a:rPr lang="en-US" sz="1200" b="0" i="0" u="none" strike="noStrike" kern="1200" baseline="0" dirty="0" smtClean="0">
                <a:solidFill>
                  <a:schemeClr val="tx1"/>
                </a:solidFill>
                <a:latin typeface="+mn-lt"/>
                <a:ea typeface="+mn-ea"/>
                <a:cs typeface="+mn-cs"/>
              </a:rPr>
              <a:t>The most common KIT mutations in melanoma are </a:t>
            </a:r>
            <a:r>
              <a:rPr lang="en-US" sz="1200" b="0" i="0" u="sng" strike="noStrike" kern="1200" baseline="0" dirty="0" smtClean="0">
                <a:solidFill>
                  <a:schemeClr val="tx1"/>
                </a:solidFill>
                <a:latin typeface="+mn-lt"/>
                <a:ea typeface="+mn-ea"/>
                <a:cs typeface="+mn-cs"/>
              </a:rPr>
              <a:t>L576P (exon 11) and K642E (exon 13); </a:t>
            </a:r>
            <a:r>
              <a:rPr lang="en-US" sz="1200" b="0" i="0" u="none" strike="noStrike" kern="1200" baseline="0" dirty="0" smtClean="0">
                <a:solidFill>
                  <a:schemeClr val="tx1"/>
                </a:solidFill>
                <a:latin typeface="+mn-lt"/>
                <a:ea typeface="+mn-ea"/>
                <a:cs typeface="+mn-cs"/>
              </a:rPr>
              <a:t>however, there is a wide array of possible KIT aberrations in melanoma, and therefore, sequencing the relevant exons, including 9, 11, 13, 17, and 18, is necessary to detect all KIT mutations (Table 4)[51,56-59]. </a:t>
            </a:r>
            <a:r>
              <a:rPr lang="en-US" sz="1200" b="1" i="0" u="none" strike="noStrike" kern="1200" baseline="0" dirty="0" smtClean="0">
                <a:solidFill>
                  <a:schemeClr val="tx1"/>
                </a:solidFill>
                <a:latin typeface="+mn-lt"/>
                <a:ea typeface="+mn-ea"/>
                <a:cs typeface="+mn-cs"/>
              </a:rPr>
              <a:t>Evidence suggests that only those mutations in exons 11 and 13, which contain the 2 most common mutations L576P (exon 11) and K642E (exon 13) are responsive to KIT inhibition</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Determining which patients are appropriate</a:t>
            </a:r>
            <a:r>
              <a:rPr lang="en-US" sz="1200" b="0" i="0" u="none" strike="noStrike" kern="1200" baseline="0" dirty="0" smtClean="0">
                <a:solidFill>
                  <a:schemeClr val="tx1"/>
                </a:solidFill>
                <a:latin typeface="+mn-lt"/>
                <a:ea typeface="+mn-ea"/>
                <a:cs typeface="+mn-cs"/>
              </a:rPr>
              <a:t> for the arduous task of sequencing KIT exons for detection of KIT mutations is important for proper allocation of resources.</a:t>
            </a:r>
          </a:p>
          <a:p>
            <a:r>
              <a:rPr lang="en-US" sz="1200" b="1" i="0" u="none" strike="noStrike" kern="1200" baseline="0" dirty="0" smtClean="0">
                <a:solidFill>
                  <a:schemeClr val="tx1"/>
                </a:solidFill>
                <a:latin typeface="+mn-lt"/>
                <a:ea typeface="+mn-ea"/>
                <a:cs typeface="+mn-cs"/>
              </a:rPr>
              <a:t>It has been recommended that, after a patient with a mucosal or </a:t>
            </a:r>
            <a:r>
              <a:rPr lang="en-US" sz="1200" b="1" i="0" u="none" strike="noStrike" kern="1200" baseline="0" dirty="0" err="1" smtClean="0">
                <a:solidFill>
                  <a:schemeClr val="tx1"/>
                </a:solidFill>
                <a:latin typeface="+mn-lt"/>
                <a:ea typeface="+mn-ea"/>
                <a:cs typeface="+mn-cs"/>
              </a:rPr>
              <a:t>acral</a:t>
            </a:r>
            <a:r>
              <a:rPr lang="en-US" sz="1200" b="1" i="0" u="none" strike="noStrike" kern="1200" baseline="0" dirty="0" smtClean="0">
                <a:solidFill>
                  <a:schemeClr val="tx1"/>
                </a:solidFill>
                <a:latin typeface="+mn-lt"/>
                <a:ea typeface="+mn-ea"/>
                <a:cs typeface="+mn-cs"/>
              </a:rPr>
              <a:t> melanoma has been determined to be BRAF mutation negative, only then should they be tested for a KIT exon mutation [51].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Currently, testing usually consists of exons 9, 11, 13, 17, and 18.  Amplification of the KIT gene also has some response to inhibition.</a:t>
            </a:r>
            <a:endParaRPr lang="it-IT"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38</a:t>
            </a:fld>
            <a:endParaRPr lang="it-IT"/>
          </a:p>
        </p:txBody>
      </p:sp>
    </p:spTree>
    <p:extLst>
      <p:ext uri="{BB962C8B-B14F-4D97-AF65-F5344CB8AC3E}">
        <p14:creationId xmlns:p14="http://schemas.microsoft.com/office/powerpoint/2010/main" val="75441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39</a:t>
            </a:fld>
            <a:endParaRPr lang="it-IT"/>
          </a:p>
        </p:txBody>
      </p:sp>
    </p:spTree>
    <p:extLst>
      <p:ext uri="{BB962C8B-B14F-4D97-AF65-F5344CB8AC3E}">
        <p14:creationId xmlns:p14="http://schemas.microsoft.com/office/powerpoint/2010/main" val="3833153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importance for proper molecular</a:t>
            </a:r>
            <a:r>
              <a:rPr lang="en-US" baseline="0" dirty="0" smtClean="0"/>
              <a:t> </a:t>
            </a:r>
            <a:r>
              <a:rPr lang="en-US" dirty="0" smtClean="0"/>
              <a:t>classification of melanomas is due to the advent of target</a:t>
            </a:r>
            <a:r>
              <a:rPr lang="en-US" baseline="0" dirty="0" smtClean="0"/>
              <a:t> therapies, especially molecular target therapies as</a:t>
            </a:r>
            <a:r>
              <a:rPr lang="it-IT" sz="1200" b="0" i="0" u="none" strike="noStrike" kern="1200" baseline="0" dirty="0" smtClean="0">
                <a:solidFill>
                  <a:schemeClr val="tx1"/>
                </a:solidFill>
                <a:latin typeface="+mn-lt"/>
                <a:ea typeface="+mn-ea"/>
                <a:cs typeface="+mn-cs"/>
              </a:rPr>
              <a:t> competitive, </a:t>
            </a:r>
            <a:r>
              <a:rPr lang="it-IT" sz="1200" b="0" i="0" u="none" strike="noStrike" kern="1200" baseline="0" dirty="0" err="1" smtClean="0">
                <a:solidFill>
                  <a:schemeClr val="tx1"/>
                </a:solidFill>
                <a:latin typeface="+mn-lt"/>
                <a:ea typeface="+mn-ea"/>
                <a:cs typeface="+mn-cs"/>
              </a:rPr>
              <a:t>selective</a:t>
            </a:r>
            <a:r>
              <a:rPr lang="it-IT" sz="1200" b="0" i="0" u="none" strike="noStrike" kern="1200" baseline="0" dirty="0" smtClean="0">
                <a:solidFill>
                  <a:schemeClr val="tx1"/>
                </a:solidFill>
                <a:latin typeface="+mn-lt"/>
                <a:ea typeface="+mn-ea"/>
                <a:cs typeface="+mn-cs"/>
              </a:rPr>
              <a:t> BRAF </a:t>
            </a:r>
            <a:r>
              <a:rPr lang="it-IT" sz="1200" b="0" i="0" u="none" strike="noStrike" kern="1200" baseline="0" dirty="0" err="1" smtClean="0">
                <a:solidFill>
                  <a:schemeClr val="tx1"/>
                </a:solidFill>
                <a:latin typeface="+mn-lt"/>
                <a:ea typeface="+mn-ea"/>
                <a:cs typeface="+mn-cs"/>
              </a:rPr>
              <a:t>inhibitors</a:t>
            </a:r>
            <a:r>
              <a:rPr lang="it-IT" sz="1200" b="0" i="0" u="none" strike="noStrike" kern="1200" baseline="0" dirty="0" smtClean="0">
                <a:solidFill>
                  <a:schemeClr val="tx1"/>
                </a:solidFill>
                <a:latin typeface="+mn-lt"/>
                <a:ea typeface="+mn-ea"/>
                <a:cs typeface="+mn-cs"/>
              </a:rPr>
              <a:t>.</a:t>
            </a: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sz="1200" b="0" i="0" u="none" strike="noStrike" kern="1200" baseline="0" dirty="0" smtClean="0">
                <a:solidFill>
                  <a:schemeClr val="tx1"/>
                </a:solidFill>
                <a:latin typeface="+mn-lt"/>
                <a:ea typeface="+mn-ea"/>
                <a:cs typeface="+mn-cs"/>
              </a:rPr>
              <a:t>The first targeted therapy to demonstrate substantial efficacy against melanoma was </a:t>
            </a:r>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a:t>
            </a:r>
            <a:r>
              <a:rPr lang="it-IT" sz="1200" b="0"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BRAF inhibitor (40). In the phase III clinical trial, </a:t>
            </a:r>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conferred a survival advantage compared to </a:t>
            </a:r>
            <a:r>
              <a:rPr lang="en-US" sz="1200" b="0" i="0" u="none" strike="noStrike" kern="1200" baseline="0" dirty="0" err="1" smtClean="0">
                <a:solidFill>
                  <a:schemeClr val="tx1"/>
                </a:solidFill>
                <a:latin typeface="+mn-lt"/>
                <a:ea typeface="+mn-ea"/>
                <a:cs typeface="+mn-cs"/>
              </a:rPr>
              <a:t>dacarbazine</a:t>
            </a:r>
            <a:r>
              <a:rPr lang="en-US" sz="1200" b="0" i="0" u="none" strike="noStrike" kern="1200" baseline="0" dirty="0" smtClean="0">
                <a:solidFill>
                  <a:schemeClr val="tx1"/>
                </a:solidFill>
                <a:latin typeface="+mn-lt"/>
                <a:ea typeface="+mn-ea"/>
                <a:cs typeface="+mn-cs"/>
              </a:rPr>
              <a:t> chemotherapy in patients </a:t>
            </a:r>
            <a:r>
              <a:rPr lang="it-IT" sz="1200" b="0" i="0" u="none" strike="noStrike" kern="1200" baseline="0" dirty="0" smtClean="0">
                <a:solidFill>
                  <a:schemeClr val="tx1"/>
                </a:solidFill>
                <a:latin typeface="+mn-lt"/>
                <a:ea typeface="+mn-ea"/>
                <a:cs typeface="+mn-cs"/>
              </a:rPr>
              <a:t>with BRAFV600E-mutant </a:t>
            </a:r>
            <a:r>
              <a:rPr lang="it-IT" sz="1200" b="0" i="0" u="none" strike="noStrike" kern="1200" baseline="0" dirty="0" err="1" smtClean="0">
                <a:solidFill>
                  <a:schemeClr val="tx1"/>
                </a:solidFill>
                <a:latin typeface="+mn-lt"/>
                <a:ea typeface="+mn-ea"/>
                <a:cs typeface="+mn-cs"/>
              </a:rPr>
              <a:t>melanomas</a:t>
            </a:r>
            <a:r>
              <a:rPr lang="it-IT" sz="1200" b="0" i="0" u="none" strike="noStrike" kern="1200" baseline="0" dirty="0" smtClean="0">
                <a:solidFill>
                  <a:schemeClr val="tx1"/>
                </a:solidFill>
                <a:latin typeface="+mn-lt"/>
                <a:ea typeface="+mn-ea"/>
                <a:cs typeface="+mn-cs"/>
              </a:rPr>
              <a:t>, with </a:t>
            </a:r>
            <a:r>
              <a:rPr lang="en-US" sz="1200" b="0" i="0" u="none" strike="noStrike" kern="1200" baseline="0" dirty="0" smtClean="0">
                <a:solidFill>
                  <a:schemeClr val="tx1"/>
                </a:solidFill>
                <a:latin typeface="+mn-lt"/>
                <a:ea typeface="+mn-ea"/>
                <a:cs typeface="+mn-cs"/>
              </a:rPr>
              <a:t>an overall response rate of 48% (41).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Dabrafenib</a:t>
            </a:r>
            <a:r>
              <a:rPr lang="en-US" sz="1200" b="0" i="0" u="none" strike="noStrike" kern="1200" baseline="0" dirty="0" smtClean="0">
                <a:solidFill>
                  <a:schemeClr val="tx1"/>
                </a:solidFill>
                <a:latin typeface="+mn-lt"/>
                <a:ea typeface="+mn-ea"/>
                <a:cs typeface="+mn-cs"/>
              </a:rPr>
              <a:t>, another BRAF inhibitor, provides similar clinical benefit (42).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dabrafenib</a:t>
            </a:r>
            <a:r>
              <a:rPr lang="en-US" sz="1200" b="0" i="0" u="none" strike="noStrike" kern="1200" baseline="0" dirty="0" smtClean="0">
                <a:solidFill>
                  <a:schemeClr val="tx1"/>
                </a:solidFill>
                <a:latin typeface="+mn-lt"/>
                <a:ea typeface="+mn-ea"/>
                <a:cs typeface="+mn-cs"/>
              </a:rPr>
              <a:t> were approved by the U.S. Food and Drug Administration (FDA) for treatment of advanced </a:t>
            </a:r>
            <a:r>
              <a:rPr lang="en-US" sz="1200" b="0" i="0" u="none" strike="noStrike" kern="1200" baseline="0" dirty="0" err="1" smtClean="0">
                <a:solidFill>
                  <a:schemeClr val="tx1"/>
                </a:solidFill>
                <a:latin typeface="+mn-lt"/>
                <a:ea typeface="+mn-ea"/>
                <a:cs typeface="+mn-cs"/>
              </a:rPr>
              <a:t>BRAFmutant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melanoma in 2011 and 2013, respectively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addition to molecular targeted therapy, the field of oncology has also expanded towards antitumor immunotherapy,</a:t>
            </a:r>
          </a:p>
          <a:p>
            <a:r>
              <a:rPr lang="en-US" sz="1200" b="0" i="0" u="none" strike="noStrike" kern="1200" baseline="0" dirty="0" smtClean="0">
                <a:solidFill>
                  <a:schemeClr val="tx1"/>
                </a:solidFill>
                <a:latin typeface="+mn-lt"/>
                <a:ea typeface="+mn-ea"/>
                <a:cs typeface="+mn-cs"/>
              </a:rPr>
              <a:t>which stems from the concept that tumors themselves can be immunogenic and can stimulate an </a:t>
            </a:r>
            <a:r>
              <a:rPr lang="en-US" sz="1200" b="0" i="0" u="none" strike="noStrike" kern="1200" baseline="0" dirty="0" err="1" smtClean="0">
                <a:solidFill>
                  <a:schemeClr val="tx1"/>
                </a:solidFill>
                <a:latin typeface="+mn-lt"/>
                <a:ea typeface="+mn-ea"/>
                <a:cs typeface="+mn-cs"/>
              </a:rPr>
              <a:t>immunemediated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antitumor response. On March 25, 2011, the US Food and Drug Administration approved </a:t>
            </a:r>
            <a:r>
              <a:rPr lang="en-US" sz="1200" b="0" i="0" u="none" strike="noStrike" kern="1200" baseline="0" dirty="0" err="1" smtClean="0">
                <a:solidFill>
                  <a:schemeClr val="tx1"/>
                </a:solidFill>
                <a:latin typeface="+mn-lt"/>
                <a:ea typeface="+mn-ea"/>
                <a:cs typeface="+mn-cs"/>
              </a:rPr>
              <a:t>ipilimumab</a:t>
            </a:r>
            <a:r>
              <a:rPr lang="en-US" sz="1200" b="0" i="0" u="none" strike="noStrike" kern="1200" baseline="0" dirty="0" smtClean="0">
                <a:solidFill>
                  <a:schemeClr val="tx1"/>
                </a:solidFill>
                <a:latin typeface="+mn-lt"/>
                <a:ea typeface="+mn-ea"/>
                <a:cs typeface="+mn-cs"/>
              </a:rPr>
              <a:t> for the treatment of metastatic melanoma. </a:t>
            </a:r>
            <a:r>
              <a:rPr lang="en-US" sz="1200" b="0" i="0" u="none" strike="noStrike" kern="1200" baseline="0" dirty="0" err="1" smtClean="0">
                <a:solidFill>
                  <a:schemeClr val="tx1"/>
                </a:solidFill>
                <a:latin typeface="+mn-lt"/>
                <a:ea typeface="+mn-ea"/>
                <a:cs typeface="+mn-cs"/>
              </a:rPr>
              <a:t>Ipilimumab</a:t>
            </a:r>
            <a:r>
              <a:rPr lang="en-US" sz="1200" b="0" i="0" u="none" strike="noStrike" kern="1200" baseline="0" dirty="0" smtClean="0">
                <a:solidFill>
                  <a:schemeClr val="tx1"/>
                </a:solidFill>
                <a:latin typeface="+mn-lt"/>
                <a:ea typeface="+mn-ea"/>
                <a:cs typeface="+mn-cs"/>
              </a:rPr>
              <a:t> (previously known as MDX-010), a monoclonal antibody, acts by promoting T-cell activation, which results</a:t>
            </a:r>
          </a:p>
          <a:p>
            <a:r>
              <a:rPr lang="en-US" sz="1200" b="0" i="0" u="none" strike="noStrike" kern="1200" baseline="0" dirty="0" smtClean="0">
                <a:solidFill>
                  <a:schemeClr val="tx1"/>
                </a:solidFill>
                <a:latin typeface="+mn-lt"/>
                <a:ea typeface="+mn-ea"/>
                <a:cs typeface="+mn-cs"/>
              </a:rPr>
              <a:t>in antitumor effects on melanoma. </a:t>
            </a:r>
            <a:endParaRPr lang="it-IT" dirty="0" smtClean="0"/>
          </a:p>
        </p:txBody>
      </p:sp>
      <p:sp>
        <p:nvSpPr>
          <p:cNvPr id="4" name="Segnaposto numero diapositiva 3"/>
          <p:cNvSpPr>
            <a:spLocks noGrp="1"/>
          </p:cNvSpPr>
          <p:nvPr>
            <p:ph type="sldNum" sz="quarter" idx="10"/>
          </p:nvPr>
        </p:nvSpPr>
        <p:spPr/>
        <p:txBody>
          <a:bodyPr/>
          <a:lstStyle/>
          <a:p>
            <a:fld id="{8A6EB522-EE19-405E-8396-8974ABE5C5F9}" type="slidenum">
              <a:rPr lang="it-IT" smtClean="0"/>
              <a:t>40</a:t>
            </a:fld>
            <a:endParaRPr lang="it-IT"/>
          </a:p>
        </p:txBody>
      </p:sp>
    </p:spTree>
    <p:extLst>
      <p:ext uri="{BB962C8B-B14F-4D97-AF65-F5344CB8AC3E}">
        <p14:creationId xmlns:p14="http://schemas.microsoft.com/office/powerpoint/2010/main" val="178879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smtClean="0"/>
              <a:t>We now have strong evidence to support molecular testing in patients with melanoma, as part of routine clinical </a:t>
            </a:r>
            <a:r>
              <a:rPr lang="en-US" noProof="0" dirty="0" err="1" smtClean="0"/>
              <a:t>prac</a:t>
            </a:r>
            <a:r>
              <a:rPr lang="en-US" noProof="0" dirty="0" smtClean="0"/>
              <a:t> tice and standard of care.</a:t>
            </a:r>
          </a:p>
          <a:p>
            <a:pPr marL="171450" indent="-171450">
              <a:buFont typeface="Arial" charset="0"/>
              <a:buChar char="•"/>
            </a:pPr>
            <a:r>
              <a:rPr lang="en-US" noProof="0" dirty="0" smtClean="0"/>
              <a:t>Molecular testing of melanoma tumor tissue for the presence of targetable oncogenic mutations is part of routine practice. BRAF and MEK inhibitors for melanoma with BRAF V600E</a:t>
            </a:r>
            <a:endParaRPr lang="en-US" noProof="0" dirty="0"/>
          </a:p>
        </p:txBody>
      </p:sp>
      <p:sp>
        <p:nvSpPr>
          <p:cNvPr id="4" name="Segnaposto numero diapositiva 3"/>
          <p:cNvSpPr>
            <a:spLocks noGrp="1"/>
          </p:cNvSpPr>
          <p:nvPr>
            <p:ph type="sldNum" sz="quarter" idx="10"/>
          </p:nvPr>
        </p:nvSpPr>
        <p:spPr/>
        <p:txBody>
          <a:bodyPr/>
          <a:lstStyle/>
          <a:p>
            <a:fld id="{D19B2BF9-B288-6A4B-9FC2-CC7D9A5704A0}" type="slidenum">
              <a:rPr lang="it-IT" smtClean="0"/>
              <a:t>4</a:t>
            </a:fld>
            <a:endParaRPr lang="it-IT"/>
          </a:p>
        </p:txBody>
      </p:sp>
    </p:spTree>
    <p:extLst>
      <p:ext uri="{BB962C8B-B14F-4D97-AF65-F5344CB8AC3E}">
        <p14:creationId xmlns:p14="http://schemas.microsoft.com/office/powerpoint/2010/main" val="841073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is a potent inhibitor of the kinase domain of mutant BRAF, and leads to decreased proliferation through reductions of phosphorylated ERK and </a:t>
            </a:r>
            <a:r>
              <a:rPr lang="pl-PL" sz="1200" b="0" i="0" u="none" strike="noStrike" kern="1200" baseline="0" dirty="0" smtClean="0">
                <a:solidFill>
                  <a:schemeClr val="tx1"/>
                </a:solidFill>
                <a:latin typeface="+mn-lt"/>
                <a:ea typeface="+mn-ea"/>
                <a:cs typeface="+mn-cs"/>
              </a:rPr>
              <a:t>cyclin D1.</a:t>
            </a:r>
          </a:p>
          <a:p>
            <a:r>
              <a:rPr lang="en-US" sz="1200" b="1" i="0" u="none" strike="noStrike" kern="1200" baseline="0" dirty="0" err="1" smtClean="0">
                <a:solidFill>
                  <a:schemeClr val="tx1"/>
                </a:solidFill>
                <a:latin typeface="+mn-lt"/>
                <a:ea typeface="+mn-ea"/>
                <a:cs typeface="+mn-cs"/>
              </a:rPr>
              <a:t>Dabrafenib</a:t>
            </a:r>
            <a:r>
              <a:rPr lang="en-US" sz="1200" b="0" i="0" u="none" strike="noStrike" kern="1200" baseline="0" dirty="0" smtClean="0">
                <a:solidFill>
                  <a:schemeClr val="tx1"/>
                </a:solidFill>
                <a:latin typeface="+mn-lt"/>
                <a:ea typeface="+mn-ea"/>
                <a:cs typeface="+mn-cs"/>
              </a:rPr>
              <a:t> is a reversible, ATP-competitive inhibitor that selectively inhibits BRAF Val600Glu. </a:t>
            </a:r>
            <a:r>
              <a:rPr lang="en-US" sz="1200" b="0" i="0" u="none" strike="noStrike" kern="1200" baseline="0" dirty="0" err="1" smtClean="0">
                <a:solidFill>
                  <a:schemeClr val="tx1"/>
                </a:solidFill>
                <a:latin typeface="+mn-lt"/>
                <a:ea typeface="+mn-ea"/>
                <a:cs typeface="+mn-cs"/>
              </a:rPr>
              <a:t>Dabrafenib</a:t>
            </a:r>
            <a:r>
              <a:rPr lang="en-US" sz="1200" b="0" i="0" u="none" strike="noStrike" kern="1200" baseline="0" dirty="0" smtClean="0">
                <a:solidFill>
                  <a:schemeClr val="tx1"/>
                </a:solidFill>
                <a:latin typeface="+mn-lt"/>
                <a:ea typeface="+mn-ea"/>
                <a:cs typeface="+mn-cs"/>
              </a:rPr>
              <a:t> has shorter half-life than does </a:t>
            </a:r>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(5.2 h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50 h), but is otherwise similar to </a:t>
            </a:r>
            <a:r>
              <a:rPr lang="en-US" sz="1200" b="0" i="0" u="none" strike="noStrike" kern="1200" baseline="0" dirty="0" err="1" smtClean="0">
                <a:solidFill>
                  <a:schemeClr val="tx1"/>
                </a:solidFill>
                <a:latin typeface="+mn-lt"/>
                <a:ea typeface="+mn-ea"/>
                <a:cs typeface="+mn-cs"/>
              </a:rPr>
              <a:t>vemurafenib</a:t>
            </a:r>
            <a:r>
              <a:rPr lang="en-US" sz="1200" b="0" i="0" u="none" strike="noStrike" kern="1200" baseline="0" dirty="0" smtClean="0">
                <a:solidFill>
                  <a:schemeClr val="tx1"/>
                </a:solidFill>
                <a:latin typeface="+mn-lt"/>
                <a:ea typeface="+mn-ea"/>
                <a:cs typeface="+mn-cs"/>
              </a:rPr>
              <a:t> in mode of action and </a:t>
            </a:r>
            <a:r>
              <a:rPr lang="en-US" sz="1200" b="0" i="0" u="none" strike="noStrike" kern="1200" baseline="0" dirty="0" err="1" smtClean="0">
                <a:solidFill>
                  <a:schemeClr val="tx1"/>
                </a:solidFill>
                <a:latin typeface="+mn-lt"/>
                <a:ea typeface="+mn-ea"/>
                <a:cs typeface="+mn-cs"/>
              </a:rPr>
              <a:t>pharmacodynamic</a:t>
            </a:r>
            <a:r>
              <a:rPr lang="en-US" sz="1200" b="0" i="0" u="none" strike="noStrike" kern="1200" baseline="0" dirty="0" smtClean="0">
                <a:solidFill>
                  <a:schemeClr val="tx1"/>
                </a:solidFill>
                <a:latin typeface="+mn-lt"/>
                <a:ea typeface="+mn-ea"/>
                <a:cs typeface="+mn-cs"/>
              </a:rPr>
              <a:t> effects</a:t>
            </a:r>
          </a:p>
          <a:p>
            <a:r>
              <a:rPr lang="en-US" sz="1200" b="0" i="0" u="none" strike="noStrike" kern="1200" baseline="0" dirty="0" err="1" smtClean="0">
                <a:solidFill>
                  <a:schemeClr val="tx1"/>
                </a:solidFill>
                <a:latin typeface="+mn-lt"/>
                <a:ea typeface="+mn-ea"/>
                <a:cs typeface="+mn-cs"/>
              </a:rPr>
              <a:t>Trametinib</a:t>
            </a:r>
            <a:r>
              <a:rPr lang="en-US" sz="1200" b="0" i="0" u="none" strike="noStrike" kern="1200" baseline="0" dirty="0" smtClean="0">
                <a:solidFill>
                  <a:schemeClr val="tx1"/>
                </a:solidFill>
                <a:latin typeface="+mn-lt"/>
                <a:ea typeface="+mn-ea"/>
                <a:cs typeface="+mn-cs"/>
              </a:rPr>
              <a:t> is an orally available, small-molecule, selective inhibitor of MEK1 and MEK2.</a:t>
            </a:r>
          </a:p>
          <a:p>
            <a:r>
              <a:rPr lang="en-US" sz="1200" b="1" i="0" u="none" strike="noStrike" kern="1200" baseline="0" dirty="0" smtClean="0">
                <a:solidFill>
                  <a:schemeClr val="tx1"/>
                </a:solidFill>
                <a:latin typeface="+mn-lt"/>
                <a:ea typeface="+mn-ea"/>
                <a:cs typeface="+mn-cs"/>
              </a:rPr>
              <a:t>Combination Rx is regarded as standard of care for BRAF mutant melanomas. </a:t>
            </a:r>
          </a:p>
          <a:p>
            <a:r>
              <a:rPr lang="en-US" sz="1200" b="0" i="0" u="none" strike="noStrike" kern="1200" baseline="0" dirty="0" smtClean="0">
                <a:solidFill>
                  <a:schemeClr val="tx1"/>
                </a:solidFill>
                <a:latin typeface="+mn-lt"/>
                <a:ea typeface="+mn-ea"/>
                <a:cs typeface="+mn-cs"/>
              </a:rPr>
              <a:t>These inhibitors are only effective in patients with BRAF mutant melanoma and have been shown to be potentially </a:t>
            </a:r>
            <a:r>
              <a:rPr lang="en-US" sz="1200" b="1" i="0" u="none" strike="noStrike" kern="1200" baseline="0" dirty="0" smtClean="0">
                <a:solidFill>
                  <a:schemeClr val="tx1"/>
                </a:solidFill>
                <a:latin typeface="+mn-lt"/>
                <a:ea typeface="+mn-ea"/>
                <a:cs typeface="+mn-cs"/>
              </a:rPr>
              <a:t>detrimental to patients with BRAF wild-type melanoma as they may induce paradoxical activation of RAF dimers resulting in increased </a:t>
            </a:r>
            <a:r>
              <a:rPr lang="en-US" sz="1200" b="1" i="0" u="none" strike="noStrike" kern="1200" baseline="0" dirty="0" err="1" smtClean="0">
                <a:solidFill>
                  <a:schemeClr val="tx1"/>
                </a:solidFill>
                <a:latin typeface="+mn-lt"/>
                <a:ea typeface="+mn-ea"/>
                <a:cs typeface="+mn-cs"/>
              </a:rPr>
              <a:t>signalling</a:t>
            </a:r>
            <a:r>
              <a:rPr lang="en-US" sz="1200" b="1" i="0" u="none" strike="noStrike" kern="1200" baseline="0" dirty="0" smtClean="0">
                <a:solidFill>
                  <a:schemeClr val="tx1"/>
                </a:solidFill>
                <a:latin typeface="+mn-lt"/>
                <a:ea typeface="+mn-ea"/>
                <a:cs typeface="+mn-cs"/>
              </a:rPr>
              <a:t> through this pathway</a:t>
            </a:r>
            <a:r>
              <a:rPr lang="en-US" sz="1200" b="0" i="0" u="none" strike="noStrike" kern="1200" baseline="0" dirty="0" smtClean="0">
                <a:solidFill>
                  <a:schemeClr val="tx1"/>
                </a:solidFill>
                <a:latin typeface="+mn-lt"/>
                <a:ea typeface="+mn-ea"/>
                <a:cs typeface="+mn-cs"/>
              </a:rPr>
              <a:t>. Therefore, the presence of a BRAFV600 mutation must be verified prior to initiation of therapy and is inherently critical to the efficacy of this treatment regimen</a:t>
            </a:r>
          </a:p>
          <a:p>
            <a:endParaRPr lang="en-US" sz="1200" b="0" i="0" u="none" strike="noStrike" kern="1200" baseline="0" dirty="0" smtClean="0">
              <a:solidFill>
                <a:schemeClr val="tx1"/>
              </a:solidFill>
              <a:latin typeface="+mn-lt"/>
              <a:ea typeface="+mn-ea"/>
              <a:cs typeface="+mn-cs"/>
            </a:endParaRPr>
          </a:p>
          <a:p>
            <a:r>
              <a:rPr lang="it-IT" sz="1200" b="1" i="0" u="none" strike="noStrike" kern="1200" baseline="0" dirty="0" smtClean="0">
                <a:solidFill>
                  <a:schemeClr val="tx1"/>
                </a:solidFill>
                <a:latin typeface="+mn-lt"/>
                <a:ea typeface="+mn-ea"/>
                <a:cs typeface="+mn-cs"/>
              </a:rPr>
              <a:t>FIGURE 1|MAPKandPI3K/</a:t>
            </a:r>
            <a:r>
              <a:rPr lang="it-IT" sz="1200" b="1" i="0" u="none" strike="noStrike" kern="1200" baseline="0" dirty="0" err="1" smtClean="0">
                <a:solidFill>
                  <a:schemeClr val="tx1"/>
                </a:solidFill>
                <a:latin typeface="+mn-lt"/>
                <a:ea typeface="+mn-ea"/>
                <a:cs typeface="+mn-cs"/>
              </a:rPr>
              <a:t>AKTpathways,therapeutictargetsfor</a:t>
            </a:r>
            <a:r>
              <a:rPr lang="it-IT" sz="1200" b="1" i="0" u="none" strike="noStrike" kern="1200" baseline="0" dirty="0" smtClean="0">
                <a:solidFill>
                  <a:schemeClr val="tx1"/>
                </a:solidFill>
                <a:latin typeface="+mn-lt"/>
                <a:ea typeface="+mn-ea"/>
                <a:cs typeface="+mn-cs"/>
              </a:rPr>
              <a:t> melanoma </a:t>
            </a:r>
            <a:r>
              <a:rPr lang="it-IT" sz="1200" b="1" i="0" u="none" strike="noStrike" kern="1200" baseline="0" dirty="0" err="1" smtClean="0">
                <a:solidFill>
                  <a:schemeClr val="tx1"/>
                </a:solidFill>
                <a:latin typeface="+mn-lt"/>
                <a:ea typeface="+mn-ea"/>
                <a:cs typeface="+mn-cs"/>
              </a:rPr>
              <a:t>andresistancetoVemurafenib</a:t>
            </a:r>
            <a:r>
              <a:rPr lang="it-IT" sz="1200" b="1"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VemurafenibandDabrafenib</a:t>
            </a:r>
            <a:r>
              <a:rPr lang="it-IT" sz="1200" b="0" i="0" u="none" strike="noStrike" kern="1200" baseline="0" dirty="0" smtClean="0">
                <a:solidFill>
                  <a:schemeClr val="tx1"/>
                </a:solidFill>
                <a:latin typeface="+mn-lt"/>
                <a:ea typeface="+mn-ea"/>
                <a:cs typeface="+mn-cs"/>
              </a:rPr>
              <a:t> are specificforBRAFV600E, </a:t>
            </a:r>
            <a:r>
              <a:rPr lang="it-IT" sz="1200" b="0" i="0" u="none" strike="noStrike" kern="1200" baseline="0" dirty="0" err="1" smtClean="0">
                <a:solidFill>
                  <a:schemeClr val="tx1"/>
                </a:solidFill>
                <a:latin typeface="+mn-lt"/>
                <a:ea typeface="+mn-ea"/>
                <a:cs typeface="+mn-cs"/>
              </a:rPr>
              <a:t>while</a:t>
            </a:r>
            <a:r>
              <a:rPr lang="it-IT" sz="1200" b="0" i="0" u="none" strike="noStrike" kern="1200" baseline="0" dirty="0" smtClean="0">
                <a:solidFill>
                  <a:schemeClr val="tx1"/>
                </a:solidFill>
                <a:latin typeface="+mn-lt"/>
                <a:ea typeface="+mn-ea"/>
                <a:cs typeface="+mn-cs"/>
              </a:rPr>
              <a:t> SorafenibandRAF-265 are pan-RAF </a:t>
            </a:r>
            <a:r>
              <a:rPr lang="it-IT" sz="1200" b="0" i="0" u="none" strike="noStrike" kern="1200" baseline="0" dirty="0" err="1" smtClean="0">
                <a:solidFill>
                  <a:schemeClr val="tx1"/>
                </a:solidFill>
                <a:latin typeface="+mn-lt"/>
                <a:ea typeface="+mn-ea"/>
                <a:cs typeface="+mn-cs"/>
              </a:rPr>
              <a:t>inhibitors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Imatinib,Nilotinib,Dasatinib,andSunitinibtargetandinhibit</a:t>
            </a:r>
            <a:r>
              <a:rPr lang="it-IT" sz="1200" b="0" i="0" u="none" strike="noStrike" kern="1200" baseline="0" dirty="0" smtClean="0">
                <a:solidFill>
                  <a:schemeClr val="tx1"/>
                </a:solidFill>
                <a:latin typeface="+mn-lt"/>
                <a:ea typeface="+mn-ea"/>
                <a:cs typeface="+mn-cs"/>
              </a:rPr>
              <a:t> c-KIT.SelumetinibandTrametinibinhibitMEKactivity.Temsirolimusand </a:t>
            </a:r>
            <a:r>
              <a:rPr lang="it-IT" sz="1200" b="0" i="0" u="none" strike="noStrike" kern="1200" baseline="0" dirty="0" err="1" smtClean="0">
                <a:solidFill>
                  <a:schemeClr val="tx1"/>
                </a:solidFill>
                <a:latin typeface="+mn-lt"/>
                <a:ea typeface="+mn-ea"/>
                <a:cs typeface="+mn-cs"/>
              </a:rPr>
              <a:t>EverolimusinhibitthemTORprotein.ResistancetoVemurafenibarises</a:t>
            </a:r>
            <a:r>
              <a:rPr lang="it-IT" sz="1200" b="0" i="0" u="none" strike="noStrike" kern="1200" baseline="0" dirty="0" smtClean="0">
                <a:solidFill>
                  <a:schemeClr val="tx1"/>
                </a:solidFill>
                <a:latin typeface="+mn-lt"/>
                <a:ea typeface="+mn-ea"/>
                <a:cs typeface="+mn-cs"/>
              </a:rPr>
              <a:t> from </a:t>
            </a:r>
            <a:r>
              <a:rPr lang="it-IT" sz="1200" b="0" i="0" u="none" strike="noStrike" kern="1200" baseline="0" dirty="0" err="1" smtClean="0">
                <a:solidFill>
                  <a:schemeClr val="tx1"/>
                </a:solidFill>
                <a:latin typeface="+mn-lt"/>
                <a:ea typeface="+mn-ea"/>
                <a:cs typeface="+mn-cs"/>
              </a:rPr>
              <a:t>MAPKpathwayreactivationby</a:t>
            </a:r>
            <a:r>
              <a:rPr lang="it-IT" sz="1200" b="0" i="0" u="none" strike="noStrike" kern="1200" baseline="0" dirty="0" smtClean="0">
                <a:solidFill>
                  <a:schemeClr val="tx1"/>
                </a:solidFill>
                <a:latin typeface="+mn-lt"/>
                <a:ea typeface="+mn-ea"/>
                <a:cs typeface="+mn-cs"/>
              </a:rPr>
              <a:t>(1)aMEK1C121S </a:t>
            </a:r>
            <a:r>
              <a:rPr lang="it-IT" sz="1200" b="0" i="0" u="none" strike="noStrike" kern="1200" baseline="0" dirty="0" err="1" smtClean="0">
                <a:solidFill>
                  <a:schemeClr val="tx1"/>
                </a:solidFill>
                <a:latin typeface="+mn-lt"/>
                <a:ea typeface="+mn-ea"/>
                <a:cs typeface="+mn-cs"/>
              </a:rPr>
              <a:t>mutation</a:t>
            </a:r>
            <a:r>
              <a:rPr lang="it-IT" sz="1200" b="0" i="0" u="none" strike="noStrike" kern="1200" baseline="0" dirty="0" smtClean="0">
                <a:solidFill>
                  <a:schemeClr val="tx1"/>
                </a:solidFill>
                <a:latin typeface="+mn-lt"/>
                <a:ea typeface="+mn-ea"/>
                <a:cs typeface="+mn-cs"/>
              </a:rPr>
              <a:t>,(2) NRASQ61R/K </a:t>
            </a:r>
            <a:r>
              <a:rPr lang="it-IT" sz="1200" b="0" i="0" u="none" strike="noStrike" kern="1200" baseline="0" dirty="0" err="1" smtClean="0">
                <a:solidFill>
                  <a:schemeClr val="tx1"/>
                </a:solidFill>
                <a:latin typeface="+mn-lt"/>
                <a:ea typeface="+mn-ea"/>
                <a:cs typeface="+mn-cs"/>
              </a:rPr>
              <a:t>mutations</a:t>
            </a:r>
            <a:r>
              <a:rPr lang="it-IT" sz="1200" b="0" i="0" u="none" strike="noStrike" kern="1200" baseline="0" dirty="0" smtClean="0">
                <a:solidFill>
                  <a:schemeClr val="tx1"/>
                </a:solidFill>
                <a:latin typeface="+mn-lt"/>
                <a:ea typeface="+mn-ea"/>
                <a:cs typeface="+mn-cs"/>
              </a:rPr>
              <a:t>,(3)COT1overexpression,(4)</a:t>
            </a:r>
            <a:r>
              <a:rPr lang="it-IT" sz="1200" b="0" i="0" u="none" strike="noStrike" kern="1200" baseline="0" dirty="0" err="1" smtClean="0">
                <a:solidFill>
                  <a:schemeClr val="tx1"/>
                </a:solidFill>
                <a:latin typeface="+mn-lt"/>
                <a:ea typeface="+mn-ea"/>
                <a:cs typeface="+mn-cs"/>
              </a:rPr>
              <a:t>alternativelyspliced</a:t>
            </a:r>
            <a:r>
              <a:rPr lang="it-IT" sz="1200" b="0" i="0" u="none" strike="noStrike" kern="1200" baseline="0" dirty="0" smtClean="0">
                <a:solidFill>
                  <a:schemeClr val="tx1"/>
                </a:solidFill>
                <a:latin typeface="+mn-lt"/>
                <a:ea typeface="+mn-ea"/>
                <a:cs typeface="+mn-cs"/>
              </a:rPr>
              <a:t> variantsofBRAFV600E or </a:t>
            </a:r>
            <a:r>
              <a:rPr lang="it-IT" sz="1200" b="0" i="0" u="none" strike="noStrike" kern="1200" baseline="0" dirty="0" err="1" smtClean="0">
                <a:solidFill>
                  <a:schemeClr val="tx1"/>
                </a:solidFill>
                <a:latin typeface="+mn-lt"/>
                <a:ea typeface="+mn-ea"/>
                <a:cs typeface="+mn-cs"/>
              </a:rPr>
              <a:t>amplificationofthemutantBRAFallele</a:t>
            </a:r>
            <a:r>
              <a:rPr lang="it-IT" sz="1200" b="0" i="0" u="none" strike="noStrike" kern="1200" baseline="0" dirty="0" smtClean="0">
                <a:solidFill>
                  <a:schemeClr val="tx1"/>
                </a:solidFill>
                <a:latin typeface="+mn-lt"/>
                <a:ea typeface="+mn-ea"/>
                <a:cs typeface="+mn-cs"/>
              </a:rPr>
              <a:t>,(5) </a:t>
            </a:r>
            <a:r>
              <a:rPr lang="it-IT" sz="1200" b="0" i="0" u="none" strike="noStrike" kern="1200" baseline="0" dirty="0" err="1" smtClean="0">
                <a:solidFill>
                  <a:schemeClr val="tx1"/>
                </a:solidFill>
                <a:latin typeface="+mn-lt"/>
                <a:ea typeface="+mn-ea"/>
                <a:cs typeface="+mn-cs"/>
              </a:rPr>
              <a:t>OverexpressionoractivationofRTKs</a:t>
            </a:r>
            <a:r>
              <a:rPr lang="it-IT" sz="1200" b="0" i="0" u="none" strike="noStrike" kern="1200" baseline="0" dirty="0" smtClean="0">
                <a:solidFill>
                  <a:schemeClr val="tx1"/>
                </a:solidFill>
                <a:latin typeface="+mn-lt"/>
                <a:ea typeface="+mn-ea"/>
                <a:cs typeface="+mn-cs"/>
              </a:rPr>
              <a:t>(</a:t>
            </a:r>
            <a:r>
              <a:rPr lang="it-IT" sz="1200" b="0" i="0" u="none" strike="noStrike" kern="1200" baseline="0" dirty="0" err="1" smtClean="0">
                <a:solidFill>
                  <a:schemeClr val="tx1"/>
                </a:solidFill>
                <a:latin typeface="+mn-lt"/>
                <a:ea typeface="+mn-ea"/>
                <a:cs typeface="+mn-cs"/>
              </a:rPr>
              <a:t>PDGFRb</a:t>
            </a:r>
            <a:r>
              <a:rPr lang="it-IT" sz="1200" b="0" i="0" u="none" strike="noStrike" kern="1200" baseline="0" dirty="0" smtClean="0">
                <a:solidFill>
                  <a:schemeClr val="tx1"/>
                </a:solidFill>
                <a:latin typeface="+mn-lt"/>
                <a:ea typeface="+mn-ea"/>
                <a:cs typeface="+mn-cs"/>
              </a:rPr>
              <a:t> or IGF1R)</a:t>
            </a:r>
            <a:r>
              <a:rPr lang="it-IT" sz="1200" b="0" i="0" u="none" strike="noStrike" kern="1200" baseline="0" dirty="0" err="1" smtClean="0">
                <a:solidFill>
                  <a:schemeClr val="tx1"/>
                </a:solidFill>
                <a:latin typeface="+mn-lt"/>
                <a:ea typeface="+mn-ea"/>
                <a:cs typeface="+mn-cs"/>
              </a:rPr>
              <a:t>bypassesmutant</a:t>
            </a:r>
            <a:r>
              <a:rPr lang="it-IT" sz="1200" b="0" i="0" u="none" strike="noStrike" kern="1200" baseline="0" dirty="0" smtClean="0">
                <a:solidFill>
                  <a:schemeClr val="tx1"/>
                </a:solidFill>
                <a:latin typeface="+mn-lt"/>
                <a:ea typeface="+mn-ea"/>
                <a:cs typeface="+mn-cs"/>
              </a:rPr>
              <a:t> BRAF </a:t>
            </a:r>
            <a:r>
              <a:rPr lang="it-IT" sz="1200" b="0" i="0" u="none" strike="noStrike" kern="1200" baseline="0" dirty="0" err="1" smtClean="0">
                <a:solidFill>
                  <a:schemeClr val="tx1"/>
                </a:solidFill>
                <a:latin typeface="+mn-lt"/>
                <a:ea typeface="+mn-ea"/>
                <a:cs typeface="+mn-cs"/>
              </a:rPr>
              <a:t>andactivatesERKviaCRAF-MEKorthroughindependentERK</a:t>
            </a:r>
            <a:r>
              <a:rPr lang="it-IT" sz="1200" b="0" i="0" u="none" strike="noStrike" kern="1200" baseline="0" dirty="0" smtClean="0">
                <a:solidFill>
                  <a:schemeClr val="tx1"/>
                </a:solidFill>
                <a:latin typeface="+mn-lt"/>
                <a:ea typeface="+mn-ea"/>
                <a:cs typeface="+mn-cs"/>
              </a:rPr>
              <a:t> mechanismsbyactivatingthePI3K/</a:t>
            </a:r>
            <a:r>
              <a:rPr lang="it-IT" sz="1200" b="0" i="0" u="none" strike="noStrike" kern="1200" baseline="0" dirty="0" err="1" smtClean="0">
                <a:solidFill>
                  <a:schemeClr val="tx1"/>
                </a:solidFill>
                <a:latin typeface="+mn-lt"/>
                <a:ea typeface="+mn-ea"/>
                <a:cs typeface="+mn-cs"/>
              </a:rPr>
              <a:t>AKTpathway</a:t>
            </a:r>
            <a:r>
              <a:rPr lang="it-IT" sz="1200" b="0" i="0" u="none" strike="noStrike" kern="1200" baseline="0" dirty="0" smtClean="0">
                <a:solidFill>
                  <a:schemeClr val="tx1"/>
                </a:solidFill>
                <a:latin typeface="+mn-lt"/>
                <a:ea typeface="+mn-ea"/>
                <a:cs typeface="+mn-cs"/>
              </a:rPr>
              <a:t>. </a:t>
            </a:r>
            <a:endParaRPr lang="en-US" b="1" dirty="0" smtClean="0"/>
          </a:p>
        </p:txBody>
      </p:sp>
      <p:sp>
        <p:nvSpPr>
          <p:cNvPr id="4" name="Segnaposto numero diapositiva 3"/>
          <p:cNvSpPr>
            <a:spLocks noGrp="1"/>
          </p:cNvSpPr>
          <p:nvPr>
            <p:ph type="sldNum" sz="quarter" idx="10"/>
          </p:nvPr>
        </p:nvSpPr>
        <p:spPr/>
        <p:txBody>
          <a:bodyPr/>
          <a:lstStyle/>
          <a:p>
            <a:fld id="{E3FEF92C-3648-4EE2-922E-D55202BC86B7}" type="slidenum">
              <a:rPr lang="it-IT" smtClean="0"/>
              <a:t>41</a:t>
            </a:fld>
            <a:endParaRPr lang="it-IT"/>
          </a:p>
        </p:txBody>
      </p:sp>
    </p:spTree>
    <p:extLst>
      <p:ext uri="{BB962C8B-B14F-4D97-AF65-F5344CB8AC3E}">
        <p14:creationId xmlns:p14="http://schemas.microsoft.com/office/powerpoint/2010/main" val="2062477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19B2BF9-B288-6A4B-9FC2-CC7D9A5704A0}" type="slidenum">
              <a:rPr lang="it-IT" smtClean="0"/>
              <a:t>42</a:t>
            </a:fld>
            <a:endParaRPr lang="it-IT"/>
          </a:p>
        </p:txBody>
      </p:sp>
    </p:spTree>
    <p:extLst>
      <p:ext uri="{BB962C8B-B14F-4D97-AF65-F5344CB8AC3E}">
        <p14:creationId xmlns:p14="http://schemas.microsoft.com/office/powerpoint/2010/main" val="1463879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appearance of BCC is strongly associated with exposure to ultraviolet (UV)</a:t>
            </a:r>
          </a:p>
          <a:p>
            <a:r>
              <a:rPr lang="en-US" sz="1200" b="0" i="0" u="none" strike="noStrike" kern="1200" baseline="0" dirty="0" smtClean="0">
                <a:solidFill>
                  <a:schemeClr val="tx1"/>
                </a:solidFill>
                <a:latin typeface="+mn-lt"/>
                <a:ea typeface="+mn-ea"/>
                <a:cs typeface="+mn-cs"/>
              </a:rPr>
              <a:t>radiations: tumors develop primarily on the sun-exposed skin of elderly individuals with fair skin</a:t>
            </a:r>
          </a:p>
          <a:p>
            <a:r>
              <a:rPr lang="en-US" sz="1200" b="0" i="0" u="none" strike="noStrike" kern="1200" baseline="0" dirty="0" smtClean="0">
                <a:solidFill>
                  <a:schemeClr val="tx1"/>
                </a:solidFill>
                <a:latin typeface="+mn-lt"/>
                <a:ea typeface="+mn-ea"/>
                <a:cs typeface="+mn-cs"/>
              </a:rPr>
              <a:t>type; they are rarely found on </a:t>
            </a:r>
            <a:r>
              <a:rPr lang="en-US" sz="1200" b="0" i="0" u="none" strike="noStrike" kern="1200" baseline="0" dirty="0" err="1" smtClean="0">
                <a:solidFill>
                  <a:schemeClr val="tx1"/>
                </a:solidFill>
                <a:latin typeface="+mn-lt"/>
                <a:ea typeface="+mn-ea"/>
                <a:cs typeface="+mn-cs"/>
              </a:rPr>
              <a:t>palmo</a:t>
            </a:r>
            <a:r>
              <a:rPr lang="en-US" sz="1200" b="0" i="0" u="none" strike="noStrike" kern="1200" baseline="0" dirty="0" smtClean="0">
                <a:solidFill>
                  <a:schemeClr val="tx1"/>
                </a:solidFill>
                <a:latin typeface="+mn-lt"/>
                <a:ea typeface="+mn-ea"/>
                <a:cs typeface="+mn-cs"/>
              </a:rPr>
              <a:t>-plantar surfaces or in children, and never appear on the mucosa.</a:t>
            </a:r>
          </a:p>
          <a:p>
            <a:r>
              <a:rPr lang="en-US" sz="1200" b="0" i="0" u="none" strike="noStrike" kern="1200" baseline="0" dirty="0" smtClean="0">
                <a:solidFill>
                  <a:schemeClr val="tx1"/>
                </a:solidFill>
                <a:latin typeface="+mn-lt"/>
                <a:ea typeface="+mn-ea"/>
                <a:cs typeface="+mn-cs"/>
              </a:rPr>
              <a:t>Men are more frequently affected than women, usually after the age of 50.</a:t>
            </a:r>
            <a:endParaRPr lang="en-US"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45</a:t>
            </a:fld>
            <a:endParaRPr lang="it-IT"/>
          </a:p>
        </p:txBody>
      </p:sp>
    </p:spTree>
    <p:extLst>
      <p:ext uri="{BB962C8B-B14F-4D97-AF65-F5344CB8AC3E}">
        <p14:creationId xmlns:p14="http://schemas.microsoft.com/office/powerpoint/2010/main" val="37610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Evidences of genetic alterations in BCC pathogenesis derive from studies of patients with a</a:t>
            </a:r>
          </a:p>
          <a:p>
            <a:r>
              <a:rPr lang="en-US" sz="1200" b="0" i="0" u="none" strike="noStrike" kern="1200" baseline="0" dirty="0" smtClean="0">
                <a:solidFill>
                  <a:schemeClr val="tx1"/>
                </a:solidFill>
                <a:latin typeface="+mn-lt"/>
                <a:ea typeface="+mn-ea"/>
                <a:cs typeface="+mn-cs"/>
              </a:rPr>
              <a:t>hereditary predisposition syndrome, known as basal cell nevus syndrome (BCNS) or </a:t>
            </a:r>
            <a:r>
              <a:rPr lang="en-US" sz="1200" b="0" i="0" u="none" strike="noStrike" kern="1200" baseline="0" dirty="0" err="1" smtClean="0">
                <a:solidFill>
                  <a:schemeClr val="tx1"/>
                </a:solidFill>
                <a:latin typeface="+mn-lt"/>
                <a:ea typeface="+mn-ea"/>
                <a:cs typeface="+mn-cs"/>
              </a:rPr>
              <a:t>Gorlin</a:t>
            </a:r>
            <a:r>
              <a:rPr lang="en-US" sz="1200" b="0" i="0" u="none" strike="noStrike" kern="1200" baseline="0" dirty="0" smtClean="0">
                <a:solidFill>
                  <a:schemeClr val="tx1"/>
                </a:solidFill>
                <a:latin typeface="+mn-lt"/>
                <a:ea typeface="+mn-ea"/>
                <a:cs typeface="+mn-cs"/>
              </a:rPr>
              <a:t> syndrome.</a:t>
            </a:r>
          </a:p>
          <a:p>
            <a:r>
              <a:rPr lang="en-US" sz="1200" b="0" i="0" u="none" strike="noStrike" kern="1200" baseline="0" dirty="0" smtClean="0">
                <a:solidFill>
                  <a:schemeClr val="tx1"/>
                </a:solidFill>
                <a:latin typeface="+mn-lt"/>
                <a:ea typeface="+mn-ea"/>
                <a:cs typeface="+mn-cs"/>
              </a:rPr>
              <a:t>As early as 1894, </a:t>
            </a:r>
            <a:r>
              <a:rPr lang="en-US" sz="1200" b="0" i="0" u="none" strike="noStrike" kern="1200" baseline="0" dirty="0" err="1" smtClean="0">
                <a:solidFill>
                  <a:schemeClr val="tx1"/>
                </a:solidFill>
                <a:latin typeface="+mn-lt"/>
                <a:ea typeface="+mn-ea"/>
                <a:cs typeface="+mn-cs"/>
              </a:rPr>
              <a:t>Jarisch</a:t>
            </a:r>
            <a:r>
              <a:rPr lang="en-US" sz="1200" b="0" i="0" u="none" strike="noStrike" kern="1200" baseline="0" dirty="0" smtClean="0">
                <a:solidFill>
                  <a:schemeClr val="tx1"/>
                </a:solidFill>
                <a:latin typeface="+mn-lt"/>
                <a:ea typeface="+mn-ea"/>
                <a:cs typeface="+mn-cs"/>
              </a:rPr>
              <a:t> and White first described patients with clinical features of the </a:t>
            </a:r>
            <a:r>
              <a:rPr lang="en-US" sz="1200" b="0" i="0" u="none" strike="noStrike" kern="1200" baseline="0" dirty="0" err="1" smtClean="0">
                <a:solidFill>
                  <a:schemeClr val="tx1"/>
                </a:solidFill>
                <a:latin typeface="+mn-lt"/>
                <a:ea typeface="+mn-ea"/>
                <a:cs typeface="+mn-cs"/>
              </a:rPr>
              <a:t>autosomally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inherited BCNS syndrome [6,7] which was later characterized in detail by </a:t>
            </a:r>
            <a:r>
              <a:rPr lang="en-US" sz="1200" b="0" i="0" u="none" strike="noStrike" kern="1200" baseline="0" dirty="0" err="1" smtClean="0">
                <a:solidFill>
                  <a:schemeClr val="tx1"/>
                </a:solidFill>
                <a:latin typeface="+mn-lt"/>
                <a:ea typeface="+mn-ea"/>
                <a:cs typeface="+mn-cs"/>
              </a:rPr>
              <a:t>Gorlin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Goltz</a:t>
            </a:r>
            <a:r>
              <a:rPr lang="en-US" sz="1200" b="0" i="0" u="none" strike="noStrike" kern="1200" baseline="0" dirty="0" smtClean="0">
                <a:solidFill>
                  <a:schemeClr val="tx1"/>
                </a:solidFill>
                <a:latin typeface="+mn-lt"/>
                <a:ea typeface="+mn-ea"/>
                <a:cs typeface="+mn-cs"/>
              </a:rPr>
              <a:t> [8].</a:t>
            </a:r>
          </a:p>
          <a:p>
            <a:r>
              <a:rPr lang="en-US" sz="1200" b="0" i="0" u="none" strike="noStrike" kern="1200" baseline="0" dirty="0" smtClean="0">
                <a:solidFill>
                  <a:schemeClr val="tx1"/>
                </a:solidFill>
                <a:latin typeface="+mn-lt"/>
                <a:ea typeface="+mn-ea"/>
                <a:cs typeface="+mn-cs"/>
              </a:rPr>
              <a:t>BCNS patients typically develop multiple BCCs starting at a young age and are prone to develop</a:t>
            </a:r>
          </a:p>
          <a:p>
            <a:r>
              <a:rPr lang="en-US" sz="1200" b="0" i="0" u="none" strike="noStrike" kern="1200" baseline="0" dirty="0" smtClean="0">
                <a:solidFill>
                  <a:schemeClr val="tx1"/>
                </a:solidFill>
                <a:latin typeface="+mn-lt"/>
                <a:ea typeface="+mn-ea"/>
                <a:cs typeface="+mn-cs"/>
              </a:rPr>
              <a:t>other tumors including </a:t>
            </a:r>
            <a:r>
              <a:rPr lang="en-US" sz="1200" b="0" i="0" u="none" strike="noStrike" kern="1200" baseline="0" dirty="0" err="1" smtClean="0">
                <a:solidFill>
                  <a:schemeClr val="tx1"/>
                </a:solidFill>
                <a:latin typeface="+mn-lt"/>
                <a:ea typeface="+mn-ea"/>
                <a:cs typeface="+mn-cs"/>
              </a:rPr>
              <a:t>medulloblastomas</a:t>
            </a:r>
            <a:r>
              <a:rPr lang="en-US" sz="1200" b="0" i="0" u="none" strike="noStrike" kern="1200" baseline="0" dirty="0" smtClean="0">
                <a:solidFill>
                  <a:schemeClr val="tx1"/>
                </a:solidFill>
                <a:latin typeface="+mn-lt"/>
                <a:ea typeface="+mn-ea"/>
                <a:cs typeface="+mn-cs"/>
              </a:rPr>
              <a:t>. Using family-based linkage studies of </a:t>
            </a:r>
            <a:r>
              <a:rPr lang="en-US" sz="1200" b="0" i="0" u="none" strike="noStrike" kern="1200" baseline="0" dirty="0" err="1" smtClean="0">
                <a:solidFill>
                  <a:schemeClr val="tx1"/>
                </a:solidFill>
                <a:latin typeface="+mn-lt"/>
                <a:ea typeface="+mn-ea"/>
                <a:cs typeface="+mn-cs"/>
              </a:rPr>
              <a:t>kindreds</a:t>
            </a:r>
            <a:r>
              <a:rPr lang="en-US" sz="1200" b="0" i="0" u="none" strike="noStrike" kern="1200" baseline="0" dirty="0" smtClean="0">
                <a:solidFill>
                  <a:schemeClr val="tx1"/>
                </a:solidFill>
                <a:latin typeface="+mn-lt"/>
                <a:ea typeface="+mn-ea"/>
                <a:cs typeface="+mn-cs"/>
              </a:rPr>
              <a:t> with BCNS,</a:t>
            </a:r>
          </a:p>
          <a:p>
            <a:r>
              <a:rPr lang="en-US" sz="1200" b="0" i="0" u="none" strike="noStrike" kern="1200" baseline="0" dirty="0" smtClean="0">
                <a:solidFill>
                  <a:schemeClr val="tx1"/>
                </a:solidFill>
                <a:latin typeface="+mn-lt"/>
                <a:ea typeface="+mn-ea"/>
                <a:cs typeface="+mn-cs"/>
              </a:rPr>
              <a:t>the locus carrying the causative mutant gene was mapped to human chromosome 9q22 and then</a:t>
            </a:r>
          </a:p>
          <a:p>
            <a:r>
              <a:rPr lang="en-US" sz="1200" b="0" i="0" u="none" strike="noStrike" kern="1200" baseline="0" dirty="0" smtClean="0">
                <a:solidFill>
                  <a:schemeClr val="tx1"/>
                </a:solidFill>
                <a:latin typeface="+mn-lt"/>
                <a:ea typeface="+mn-ea"/>
                <a:cs typeface="+mn-cs"/>
              </a:rPr>
              <a:t>to the Patched 1 (PTCH1) gene [9].</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PTCH1 is a </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receptor that acts negatively in the</a:t>
            </a:r>
          </a:p>
          <a:p>
            <a:r>
              <a:rPr lang="en-US" sz="1200" b="0" i="0" u="none" strike="noStrike" kern="1200" baseline="0" dirty="0" smtClean="0">
                <a:solidFill>
                  <a:schemeClr val="tx1"/>
                </a:solidFill>
                <a:latin typeface="+mn-lt"/>
                <a:ea typeface="+mn-ea"/>
                <a:cs typeface="+mn-cs"/>
              </a:rPr>
              <a:t>hedgehog (HH) signaling pathway. After the identification of PTCH1 as the BCNS disease gene [10,11],</a:t>
            </a:r>
          </a:p>
          <a:p>
            <a:r>
              <a:rPr lang="en-US" sz="1200" b="0" i="0" u="none" strike="noStrike" kern="1200" baseline="0" dirty="0" smtClean="0">
                <a:solidFill>
                  <a:schemeClr val="tx1"/>
                </a:solidFill>
                <a:latin typeface="+mn-lt"/>
                <a:ea typeface="+mn-ea"/>
                <a:cs typeface="+mn-cs"/>
              </a:rPr>
              <a:t>PTCH1 and other components of the HH pathway, as smoothened (SMO) and </a:t>
            </a:r>
            <a:r>
              <a:rPr lang="en-US" sz="1200" b="0" i="0" u="none" strike="noStrike" kern="1200" baseline="0" dirty="0" err="1" smtClean="0">
                <a:solidFill>
                  <a:schemeClr val="tx1"/>
                </a:solidFill>
                <a:latin typeface="+mn-lt"/>
                <a:ea typeface="+mn-ea"/>
                <a:cs typeface="+mn-cs"/>
              </a:rPr>
              <a:t>glioma</a:t>
            </a:r>
            <a:r>
              <a:rPr lang="en-US" sz="1200" b="0" i="0" u="none" strike="noStrike" kern="1200" baseline="0" dirty="0" smtClean="0">
                <a:solidFill>
                  <a:schemeClr val="tx1"/>
                </a:solidFill>
                <a:latin typeface="+mn-lt"/>
                <a:ea typeface="+mn-ea"/>
                <a:cs typeface="+mn-cs"/>
              </a:rPr>
              <a:t>-associated</a:t>
            </a:r>
          </a:p>
          <a:p>
            <a:r>
              <a:rPr lang="en-US" sz="1200" b="0" i="0" u="none" strike="noStrike" kern="1200" baseline="0" dirty="0" smtClean="0">
                <a:solidFill>
                  <a:schemeClr val="tx1"/>
                </a:solidFill>
                <a:latin typeface="+mn-lt"/>
                <a:ea typeface="+mn-ea"/>
                <a:cs typeface="+mn-cs"/>
              </a:rPr>
              <a:t>oncogene (GLI), were investigated in sporadic BCC [12–14]. These pioneering studies demonstrated</a:t>
            </a:r>
          </a:p>
          <a:p>
            <a:r>
              <a:rPr lang="en-US" sz="1200" b="0" i="0" u="none" strike="noStrike" kern="1200" baseline="0" dirty="0" smtClean="0">
                <a:solidFill>
                  <a:schemeClr val="tx1"/>
                </a:solidFill>
                <a:latin typeface="+mn-lt"/>
                <a:ea typeface="+mn-ea"/>
                <a:cs typeface="+mn-cs"/>
              </a:rPr>
              <a:t>that loss-of-function mutations of PTCH1 and/or gain-of-function mutations of SMO were implicated</a:t>
            </a:r>
          </a:p>
          <a:p>
            <a:r>
              <a:rPr lang="en-US" sz="1200" b="0" i="0" u="none" strike="noStrike" kern="1200" baseline="0" dirty="0" smtClean="0">
                <a:solidFill>
                  <a:schemeClr val="tx1"/>
                </a:solidFill>
                <a:latin typeface="+mn-lt"/>
                <a:ea typeface="+mn-ea"/>
                <a:cs typeface="+mn-cs"/>
              </a:rPr>
              <a:t>in the pathogenesis of this disease. In subsequent reports, including a high number of sporadic</a:t>
            </a:r>
          </a:p>
          <a:p>
            <a:r>
              <a:rPr lang="en-US" sz="1200" b="0" i="0" u="none" strike="noStrike" kern="1200" baseline="0" dirty="0" smtClean="0">
                <a:solidFill>
                  <a:schemeClr val="tx1"/>
                </a:solidFill>
                <a:latin typeface="+mn-lt"/>
                <a:ea typeface="+mn-ea"/>
                <a:cs typeface="+mn-cs"/>
              </a:rPr>
              <a:t>BCCs, molecular alterations of the HH pathway components were identified in about 90% of the</a:t>
            </a:r>
          </a:p>
          <a:p>
            <a:r>
              <a:rPr lang="en-US" sz="1200" b="0" i="0" u="none" strike="noStrike" kern="1200" baseline="0" dirty="0" smtClean="0">
                <a:solidFill>
                  <a:schemeClr val="tx1"/>
                </a:solidFill>
                <a:latin typeface="+mn-lt"/>
                <a:ea typeface="+mn-ea"/>
                <a:cs typeface="+mn-cs"/>
              </a:rPr>
              <a:t>cases [12,14–19]. Therefore, the aberrant HH signaling activation was defined as a prerequisite for</a:t>
            </a:r>
          </a:p>
          <a:p>
            <a:r>
              <a:rPr lang="en-US" sz="1200" b="0" i="0" u="none" strike="noStrike" kern="1200" baseline="0" dirty="0" smtClean="0">
                <a:solidFill>
                  <a:schemeClr val="tx1"/>
                </a:solidFill>
                <a:latin typeface="+mn-lt"/>
                <a:ea typeface="+mn-ea"/>
                <a:cs typeface="+mn-cs"/>
              </a:rPr>
              <a:t>the development of BCC both for the inherited (</a:t>
            </a:r>
            <a:r>
              <a:rPr lang="en-US" sz="1200" b="0" i="0" u="none" strike="noStrike" kern="1200" baseline="0" dirty="0" err="1" smtClean="0">
                <a:solidFill>
                  <a:schemeClr val="tx1"/>
                </a:solidFill>
                <a:latin typeface="+mn-lt"/>
                <a:ea typeface="+mn-ea"/>
                <a:cs typeface="+mn-cs"/>
              </a:rPr>
              <a:t>Gorlin’s</a:t>
            </a:r>
            <a:r>
              <a:rPr lang="en-US" sz="1200" b="0" i="0" u="none" strike="noStrike" kern="1200" baseline="0" dirty="0" smtClean="0">
                <a:solidFill>
                  <a:schemeClr val="tx1"/>
                </a:solidFill>
                <a:latin typeface="+mn-lt"/>
                <a:ea typeface="+mn-ea"/>
                <a:cs typeface="+mn-cs"/>
              </a:rPr>
              <a:t> syndrome) and for the sporadic forms of</a:t>
            </a:r>
          </a:p>
          <a:p>
            <a:r>
              <a:rPr lang="en-US" sz="1200" b="0" i="0" u="none" strike="noStrike" kern="1200" baseline="0" dirty="0" smtClean="0">
                <a:solidFill>
                  <a:schemeClr val="tx1"/>
                </a:solidFill>
                <a:latin typeface="+mn-lt"/>
                <a:ea typeface="+mn-ea"/>
                <a:cs typeface="+mn-cs"/>
              </a:rPr>
              <a:t>the disease.</a:t>
            </a:r>
          </a:p>
        </p:txBody>
      </p:sp>
      <p:sp>
        <p:nvSpPr>
          <p:cNvPr id="4" name="Segnaposto numero diapositiva 3"/>
          <p:cNvSpPr>
            <a:spLocks noGrp="1"/>
          </p:cNvSpPr>
          <p:nvPr>
            <p:ph type="sldNum" sz="quarter" idx="10"/>
          </p:nvPr>
        </p:nvSpPr>
        <p:spPr/>
        <p:txBody>
          <a:bodyPr/>
          <a:lstStyle/>
          <a:p>
            <a:fld id="{8A6EB522-EE19-405E-8396-8974ABE5C5F9}" type="slidenum">
              <a:rPr lang="it-IT" smtClean="0"/>
              <a:t>47</a:t>
            </a:fld>
            <a:endParaRPr lang="it-IT"/>
          </a:p>
        </p:txBody>
      </p:sp>
    </p:spTree>
    <p:extLst>
      <p:ext uri="{BB962C8B-B14F-4D97-AF65-F5344CB8AC3E}">
        <p14:creationId xmlns:p14="http://schemas.microsoft.com/office/powerpoint/2010/main" val="37610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Genome-wide association studies identified common low-penetrance susceptibility alleles in </a:t>
            </a:r>
            <a:r>
              <a:rPr lang="en-US" sz="1200" b="0" i="1" u="none" strike="noStrike" kern="1200" baseline="0" dirty="0" smtClean="0">
                <a:solidFill>
                  <a:schemeClr val="tx1"/>
                </a:solidFill>
                <a:latin typeface="+mn-lt"/>
                <a:ea typeface="+mn-ea"/>
                <a:cs typeface="+mn-cs"/>
              </a:rPr>
              <a:t>ASIP</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TYR</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OCA2</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MC1R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SLC45A2 </a:t>
            </a:r>
            <a:r>
              <a:rPr lang="en-US" sz="1200" b="0" i="0" u="none" strike="noStrike" kern="1200" baseline="0" dirty="0" smtClean="0">
                <a:solidFill>
                  <a:schemeClr val="tx1"/>
                </a:solidFill>
                <a:latin typeface="+mn-lt"/>
                <a:ea typeface="+mn-ea"/>
                <a:cs typeface="+mn-cs"/>
              </a:rPr>
              <a:t>genes, 6p25 and 13q32 locus that regulate solar radiation susceptibility traits and confer BCC susceptibility [103–105]. </a:t>
            </a:r>
          </a:p>
          <a:p>
            <a:r>
              <a:rPr lang="en-US" sz="1200" b="0" i="0" u="none" strike="noStrike" kern="1200" baseline="0" dirty="0" smtClean="0">
                <a:solidFill>
                  <a:schemeClr val="tx1"/>
                </a:solidFill>
                <a:latin typeface="+mn-lt"/>
                <a:ea typeface="+mn-ea"/>
                <a:cs typeface="+mn-cs"/>
              </a:rPr>
              <a:t>Other genetic variants, not associated with pigmentation traits, in 1p36 locus and 1q42 locus, were associated with 2.68 increased risk of BCC, as well as polymorphisms in </a:t>
            </a:r>
            <a:r>
              <a:rPr lang="en-US" sz="1200" b="0" i="1" u="none" strike="noStrike" kern="1200" baseline="0" dirty="0" smtClean="0">
                <a:solidFill>
                  <a:schemeClr val="tx1"/>
                </a:solidFill>
                <a:latin typeface="+mn-lt"/>
                <a:ea typeface="+mn-ea"/>
                <a:cs typeface="+mn-cs"/>
              </a:rPr>
              <a:t>KRT5 </a:t>
            </a:r>
            <a:r>
              <a:rPr lang="en-US" sz="1200" b="0" i="0" u="none" strike="noStrike" kern="1200" baseline="0" dirty="0" smtClean="0">
                <a:solidFill>
                  <a:schemeClr val="tx1"/>
                </a:solidFill>
                <a:latin typeface="+mn-lt"/>
                <a:ea typeface="+mn-ea"/>
                <a:cs typeface="+mn-cs"/>
              </a:rPr>
              <a:t>gene and 7q32 locus, near the imprinted gene </a:t>
            </a:r>
            <a:r>
              <a:rPr lang="en-US" sz="1200" b="0" i="1" u="none" strike="noStrike" kern="1200" baseline="0" dirty="0" smtClean="0">
                <a:solidFill>
                  <a:schemeClr val="tx1"/>
                </a:solidFill>
                <a:latin typeface="+mn-lt"/>
                <a:ea typeface="+mn-ea"/>
                <a:cs typeface="+mn-cs"/>
              </a:rPr>
              <a:t>KLF14 </a:t>
            </a:r>
            <a:r>
              <a:rPr lang="en-US" sz="1200" b="0" i="0" u="none" strike="noStrike" kern="1200" baseline="0" dirty="0" smtClean="0">
                <a:solidFill>
                  <a:schemeClr val="tx1"/>
                </a:solidFill>
                <a:latin typeface="+mn-lt"/>
                <a:ea typeface="+mn-ea"/>
                <a:cs typeface="+mn-cs"/>
              </a:rPr>
              <a:t>[106,107]. </a:t>
            </a:r>
          </a:p>
          <a:p>
            <a:r>
              <a:rPr lang="en-US" sz="1200" b="0" i="0" u="none" strike="noStrike" kern="1200" baseline="0" dirty="0" smtClean="0">
                <a:solidFill>
                  <a:schemeClr val="tx1"/>
                </a:solidFill>
                <a:latin typeface="+mn-lt"/>
                <a:ea typeface="+mn-ea"/>
                <a:cs typeface="+mn-cs"/>
              </a:rPr>
              <a:t>Cell cycle regulation and apoptosis are key factors in carcinogenesis, and variants in 9p21 locus, near </a:t>
            </a:r>
            <a:r>
              <a:rPr lang="en-US" sz="1200" b="0" i="1" u="none" strike="noStrike" kern="1200" baseline="0" dirty="0" smtClean="0">
                <a:solidFill>
                  <a:schemeClr val="tx1"/>
                </a:solidFill>
                <a:latin typeface="+mn-lt"/>
                <a:ea typeface="+mn-ea"/>
                <a:cs typeface="+mn-cs"/>
              </a:rPr>
              <a:t>CDKN2A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CDKN2B </a:t>
            </a:r>
            <a:r>
              <a:rPr lang="en-US" sz="1200" b="0" i="0" u="none" strike="noStrike" kern="1200" baseline="0" dirty="0" smtClean="0">
                <a:solidFill>
                  <a:schemeClr val="tx1"/>
                </a:solidFill>
                <a:latin typeface="+mn-lt"/>
                <a:ea typeface="+mn-ea"/>
                <a:cs typeface="+mn-cs"/>
              </a:rPr>
              <a:t>genes, both involved in cell cycle regulation, </a:t>
            </a:r>
            <a:r>
              <a:rPr lang="en-US" sz="1200" b="0" i="1" u="none" strike="noStrike" kern="1200" baseline="0" dirty="0" smtClean="0">
                <a:solidFill>
                  <a:schemeClr val="tx1"/>
                </a:solidFill>
                <a:latin typeface="+mn-lt"/>
                <a:ea typeface="+mn-ea"/>
                <a:cs typeface="+mn-cs"/>
              </a:rPr>
              <a:t>TERT-CLPTM1L </a:t>
            </a:r>
            <a:r>
              <a:rPr lang="en-US" sz="1200" b="0" i="0" u="none" strike="noStrike" kern="1200" baseline="0" dirty="0" smtClean="0">
                <a:solidFill>
                  <a:schemeClr val="tx1"/>
                </a:solidFill>
                <a:latin typeface="+mn-lt"/>
                <a:ea typeface="+mn-ea"/>
                <a:cs typeface="+mn-cs"/>
              </a:rPr>
              <a:t>locus, and </a:t>
            </a:r>
            <a:r>
              <a:rPr lang="en-US" sz="1200" b="0" i="1" u="none" strike="noStrike" kern="1200" baseline="0" dirty="0" smtClean="0">
                <a:solidFill>
                  <a:schemeClr val="tx1"/>
                </a:solidFill>
                <a:latin typeface="+mn-lt"/>
                <a:ea typeface="+mn-ea"/>
                <a:cs typeface="+mn-cs"/>
              </a:rPr>
              <a:t>TP53 </a:t>
            </a:r>
            <a:r>
              <a:rPr lang="en-US" sz="1200" b="0" i="0" u="none" strike="noStrike" kern="1200" baseline="0" dirty="0" smtClean="0">
                <a:solidFill>
                  <a:schemeClr val="tx1"/>
                </a:solidFill>
                <a:latin typeface="+mn-lt"/>
                <a:ea typeface="+mn-ea"/>
                <a:cs typeface="+mn-cs"/>
              </a:rPr>
              <a:t>increase susceptibility to BCC [107–109]. </a:t>
            </a:r>
          </a:p>
          <a:p>
            <a:r>
              <a:rPr lang="en-US" sz="1200" b="0" i="0" u="none" strike="noStrike" kern="1200" baseline="0" dirty="0" smtClean="0">
                <a:solidFill>
                  <a:schemeClr val="tx1"/>
                </a:solidFill>
                <a:latin typeface="+mn-lt"/>
                <a:ea typeface="+mn-ea"/>
                <a:cs typeface="+mn-cs"/>
              </a:rPr>
              <a:t>UV radiation suppresses immune responses through activity of CTLA4. </a:t>
            </a:r>
            <a:r>
              <a:rPr lang="en-US" sz="1200" b="0" i="1" u="none" strike="noStrike" kern="1200" baseline="0" dirty="0" smtClean="0">
                <a:solidFill>
                  <a:schemeClr val="tx1"/>
                </a:solidFill>
                <a:latin typeface="+mn-lt"/>
                <a:ea typeface="+mn-ea"/>
                <a:cs typeface="+mn-cs"/>
              </a:rPr>
              <a:t>CTLA4 </a:t>
            </a:r>
            <a:r>
              <a:rPr lang="en-US" sz="1200" b="0" i="0" u="none" strike="noStrike" kern="1200" baseline="0" dirty="0" smtClean="0">
                <a:solidFill>
                  <a:schemeClr val="tx1"/>
                </a:solidFill>
                <a:latin typeface="+mn-lt"/>
                <a:ea typeface="+mn-ea"/>
                <a:cs typeface="+mn-cs"/>
              </a:rPr>
              <a:t>CT60 GG genotype associates with decreased risk of BCC especially among individuals with higher lifetime number of severe sunburns [110]. </a:t>
            </a:r>
            <a:endParaRPr lang="en-US"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48</a:t>
            </a:fld>
            <a:endParaRPr lang="it-IT"/>
          </a:p>
        </p:txBody>
      </p:sp>
    </p:spTree>
    <p:extLst>
      <p:ext uri="{BB962C8B-B14F-4D97-AF65-F5344CB8AC3E}">
        <p14:creationId xmlns:p14="http://schemas.microsoft.com/office/powerpoint/2010/main" val="1936298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UV radiation plays a major role in BCC carcinogenesis. causing structural DNA changes known as UV signature mutations or UV fingerprints [61]. An important part of </a:t>
            </a:r>
            <a:r>
              <a:rPr lang="en-US" sz="1200" b="0" i="1" u="none" strike="noStrike" kern="1200" baseline="0" dirty="0" smtClean="0">
                <a:solidFill>
                  <a:schemeClr val="tx1"/>
                </a:solidFill>
                <a:latin typeface="+mn-lt"/>
                <a:ea typeface="+mn-ea"/>
                <a:cs typeface="+mn-cs"/>
              </a:rPr>
              <a:t>TP53 </a:t>
            </a:r>
            <a:r>
              <a:rPr lang="en-US" sz="1200" b="0" i="0" u="none" strike="noStrike" kern="1200" baseline="0" dirty="0" smtClean="0">
                <a:solidFill>
                  <a:schemeClr val="tx1"/>
                </a:solidFill>
                <a:latin typeface="+mn-lt"/>
                <a:ea typeface="+mn-ea"/>
                <a:cs typeface="+mn-cs"/>
              </a:rPr>
              <a:t>and, less frequently, </a:t>
            </a:r>
            <a:r>
              <a:rPr lang="en-US" sz="1200" b="0" i="1" u="none" strike="noStrike" kern="1200" baseline="0" dirty="0" smtClean="0">
                <a:solidFill>
                  <a:schemeClr val="tx1"/>
                </a:solidFill>
                <a:latin typeface="+mn-lt"/>
                <a:ea typeface="+mn-ea"/>
                <a:cs typeface="+mn-cs"/>
              </a:rPr>
              <a:t>PTCH1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SMO </a:t>
            </a:r>
            <a:r>
              <a:rPr lang="en-US" sz="1200" b="0" i="0" u="none" strike="noStrike" kern="1200" baseline="0" dirty="0" smtClean="0">
                <a:solidFill>
                  <a:schemeClr val="tx1"/>
                </a:solidFill>
                <a:latin typeface="+mn-lt"/>
                <a:ea typeface="+mn-ea"/>
                <a:cs typeface="+mn-cs"/>
              </a:rPr>
              <a:t>mutations are UV fingerprints [91,97]. </a:t>
            </a:r>
            <a:endParaRPr lang="en-US"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49</a:t>
            </a:fld>
            <a:endParaRPr lang="it-IT"/>
          </a:p>
        </p:txBody>
      </p:sp>
    </p:spTree>
    <p:extLst>
      <p:ext uri="{BB962C8B-B14F-4D97-AF65-F5344CB8AC3E}">
        <p14:creationId xmlns:p14="http://schemas.microsoft.com/office/powerpoint/2010/main" val="1894918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simplified model for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signaling in mammalian cells. SMO is the key signal transducer of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pathway. A, In the absence of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ligands,the</a:t>
            </a:r>
            <a:r>
              <a:rPr lang="en-US" sz="1200" b="0" i="0" u="none" strike="noStrike" kern="1200" baseline="0" dirty="0" smtClean="0">
                <a:solidFill>
                  <a:schemeClr val="tx1"/>
                </a:solidFill>
                <a:latin typeface="+mn-lt"/>
                <a:ea typeface="+mn-ea"/>
                <a:cs typeface="+mn-cs"/>
              </a:rPr>
              <a:t> PTCH receptor at the base of</a:t>
            </a:r>
          </a:p>
          <a:p>
            <a:r>
              <a:rPr lang="en-US" sz="1200" b="0" i="0" u="none" strike="noStrike" kern="1200" baseline="0" dirty="0" smtClean="0">
                <a:solidFill>
                  <a:schemeClr val="tx1"/>
                </a:solidFill>
                <a:latin typeface="+mn-lt"/>
                <a:ea typeface="+mn-ea"/>
                <a:cs typeface="+mn-cs"/>
              </a:rPr>
              <a:t>the primary cilium suppresses the function of SMO by preventing its entry into the cilium. Without SMO activation, </a:t>
            </a:r>
            <a:r>
              <a:rPr lang="en-US" sz="1200" b="0" i="0" u="none" strike="noStrike" kern="1200" baseline="0" dirty="0" err="1" smtClean="0">
                <a:solidFill>
                  <a:schemeClr val="tx1"/>
                </a:solidFill>
                <a:latin typeface="+mn-lt"/>
                <a:ea typeface="+mn-ea"/>
                <a:cs typeface="+mn-cs"/>
              </a:rPr>
              <a:t>Gli</a:t>
            </a:r>
            <a:r>
              <a:rPr lang="en-US" sz="1200" b="0" i="0" u="none" strike="noStrike" kern="1200" baseline="0" dirty="0" smtClean="0">
                <a:solidFill>
                  <a:schemeClr val="tx1"/>
                </a:solidFill>
                <a:latin typeface="+mn-lt"/>
                <a:ea typeface="+mn-ea"/>
                <a:cs typeface="+mn-cs"/>
              </a:rPr>
              <a:t> proteins are processed with Su(Fu), GSK3β, PKA, and CKI into a</a:t>
            </a:r>
          </a:p>
          <a:p>
            <a:r>
              <a:rPr lang="en-US" sz="1200" b="0" i="0" u="none" strike="noStrike" kern="1200" baseline="0" dirty="0" smtClean="0">
                <a:solidFill>
                  <a:schemeClr val="tx1"/>
                </a:solidFill>
                <a:latin typeface="+mn-lt"/>
                <a:ea typeface="+mn-ea"/>
                <a:cs typeface="+mn-cs"/>
              </a:rPr>
              <a:t>repressor form (</a:t>
            </a:r>
            <a:r>
              <a:rPr lang="en-US" sz="1200" b="0" i="0" u="none" strike="noStrike" kern="1200" baseline="0" dirty="0" err="1" smtClean="0">
                <a:solidFill>
                  <a:schemeClr val="tx1"/>
                </a:solidFill>
                <a:latin typeface="+mn-lt"/>
                <a:ea typeface="+mn-ea"/>
                <a:cs typeface="+mn-cs"/>
              </a:rPr>
              <a:t>Gli</a:t>
            </a:r>
            <a:r>
              <a:rPr lang="en-US" sz="1200" b="0" i="0" u="none" strike="noStrike" kern="1200" baseline="0" dirty="0" smtClean="0">
                <a:solidFill>
                  <a:schemeClr val="tx1"/>
                </a:solidFill>
                <a:latin typeface="+mn-lt"/>
                <a:ea typeface="+mn-ea"/>
                <a:cs typeface="+mn-cs"/>
              </a:rPr>
              <a:t>-R), which disable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signaling pathway. B, In the presence of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it binds to PTCH. The binding can be repressed by HIP and supported by </a:t>
            </a:r>
            <a:r>
              <a:rPr lang="en-US" sz="1200" b="0" i="0" u="none" strike="noStrike" kern="1200" baseline="0" dirty="0" err="1" smtClean="0">
                <a:solidFill>
                  <a:schemeClr val="tx1"/>
                </a:solidFill>
                <a:latin typeface="+mn-lt"/>
                <a:ea typeface="+mn-ea"/>
                <a:cs typeface="+mn-cs"/>
              </a:rPr>
              <a:t>Cdo</a:t>
            </a:r>
            <a:r>
              <a:rPr lang="en-US" sz="1200" b="0" i="0" u="none" strike="noStrike" kern="1200" baseline="0" dirty="0" smtClean="0">
                <a:solidFill>
                  <a:schemeClr val="tx1"/>
                </a:solidFill>
                <a:latin typeface="+mn-lt"/>
                <a:ea typeface="+mn-ea"/>
                <a:cs typeface="+mn-cs"/>
              </a:rPr>
              <a:t>, Gas1 and </a:t>
            </a:r>
            <a:r>
              <a:rPr lang="en-US" sz="1200" b="0" i="0" u="none" strike="noStrike" kern="1200" baseline="0" dirty="0" err="1" smtClean="0">
                <a:solidFill>
                  <a:schemeClr val="tx1"/>
                </a:solidFill>
                <a:latin typeface="+mn-lt"/>
                <a:ea typeface="+mn-ea"/>
                <a:cs typeface="+mn-cs"/>
              </a:rPr>
              <a:t>Boc</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Upon binding,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/PTCH complex becomes internalized in endosomes and later degraded. Without inhibition from PTCH, SMO becomes activated and facilitated </a:t>
            </a:r>
            <a:r>
              <a:rPr lang="en-US" sz="1200" b="0" i="0" u="none" strike="noStrike" kern="1200" baseline="0" dirty="0" err="1" smtClean="0">
                <a:solidFill>
                  <a:schemeClr val="tx1"/>
                </a:solidFill>
                <a:latin typeface="+mn-lt"/>
                <a:ea typeface="+mn-ea"/>
                <a:cs typeface="+mn-cs"/>
              </a:rPr>
              <a:t>Gli</a:t>
            </a:r>
            <a:r>
              <a:rPr lang="en-US" sz="1200" b="0" i="0" u="none" strike="noStrike" kern="1200" baseline="0" dirty="0" smtClean="0">
                <a:solidFill>
                  <a:schemeClr val="tx1"/>
                </a:solidFill>
                <a:latin typeface="+mn-lt"/>
                <a:ea typeface="+mn-ea"/>
                <a:cs typeface="+mn-cs"/>
              </a:rPr>
              <a:t> activation n</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GliA</a:t>
            </a:r>
            <a:r>
              <a:rPr lang="en-US" sz="1200" b="0" i="0" u="none" strike="noStrike" kern="1200" baseline="0" dirty="0" smtClean="0">
                <a:solidFill>
                  <a:schemeClr val="tx1"/>
                </a:solidFill>
                <a:latin typeface="+mn-lt"/>
                <a:ea typeface="+mn-ea"/>
                <a:cs typeface="+mn-cs"/>
              </a:rPr>
              <a:t>), which stimulates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target gene expression.</a:t>
            </a:r>
          </a:p>
          <a:p>
            <a:endParaRPr lang="en-US"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Inactivating</a:t>
            </a:r>
            <a:r>
              <a:rPr lang="it-IT"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mutations of PTCH1 have been found in most exons of the PTCH1 gene</a:t>
            </a:r>
          </a:p>
          <a:p>
            <a:r>
              <a:rPr lang="en-US" sz="1200" b="0" i="0" u="none" strike="noStrike" kern="1200" baseline="0" dirty="0" smtClean="0">
                <a:solidFill>
                  <a:schemeClr val="tx1"/>
                </a:solidFill>
                <a:latin typeface="+mn-lt"/>
                <a:ea typeface="+mn-ea"/>
                <a:cs typeface="+mn-cs"/>
              </a:rPr>
              <a:t>[120,121] in sporadic BCC. In the tumor, while one copy of PTCH1 is</a:t>
            </a:r>
          </a:p>
          <a:p>
            <a:r>
              <a:rPr lang="en-US" sz="1200" b="0" i="0" u="none" strike="noStrike" kern="1200" baseline="0" dirty="0" smtClean="0">
                <a:solidFill>
                  <a:schemeClr val="tx1"/>
                </a:solidFill>
                <a:latin typeface="+mn-lt"/>
                <a:ea typeface="+mn-ea"/>
                <a:cs typeface="+mn-cs"/>
              </a:rPr>
              <a:t>mutated, the other copy is lost through chromosome loss in the region</a:t>
            </a:r>
          </a:p>
          <a:p>
            <a:r>
              <a:rPr lang="en-US" sz="1200" b="0" i="0" u="none" strike="noStrike" kern="1200" baseline="0" dirty="0" smtClean="0">
                <a:solidFill>
                  <a:schemeClr val="tx1"/>
                </a:solidFill>
                <a:latin typeface="+mn-lt"/>
                <a:ea typeface="+mn-ea"/>
                <a:cs typeface="+mn-cs"/>
              </a:rPr>
              <a:t>where the PTCH gene </a:t>
            </a:r>
            <a:r>
              <a:rPr lang="en-US" sz="1200" b="0" i="0" u="none" strike="noStrike" kern="1200" baseline="0" dirty="0" err="1" smtClean="0">
                <a:solidFill>
                  <a:schemeClr val="tx1"/>
                </a:solidFill>
                <a:latin typeface="+mn-lt"/>
                <a:ea typeface="+mn-ea"/>
                <a:cs typeface="+mn-cs"/>
              </a:rPr>
              <a:t>resides.As</a:t>
            </a:r>
            <a:r>
              <a:rPr lang="en-US" sz="1200" b="0" i="0" u="none" strike="noStrike" kern="1200" baseline="0" dirty="0" smtClean="0">
                <a:solidFill>
                  <a:schemeClr val="tx1"/>
                </a:solidFill>
                <a:latin typeface="+mn-lt"/>
                <a:ea typeface="+mn-ea"/>
                <a:cs typeface="+mn-cs"/>
              </a:rPr>
              <a:t> a result of loss of PTCH1 function, SMO signaling is without control, leading to constitutive activation of the pathway. About 70% of BCCs contain genetic alterations in the</a:t>
            </a:r>
          </a:p>
          <a:p>
            <a:r>
              <a:rPr lang="it-IT" sz="1200" b="0" i="0" u="none" strike="noStrike" kern="1200" baseline="0" dirty="0" smtClean="0">
                <a:solidFill>
                  <a:schemeClr val="tx1"/>
                </a:solidFill>
                <a:latin typeface="+mn-lt"/>
                <a:ea typeface="+mn-ea"/>
                <a:cs typeface="+mn-cs"/>
              </a:rPr>
              <a:t>PTCH1 gene</a:t>
            </a:r>
            <a:endParaRPr lang="it-IT" dirty="0"/>
          </a:p>
        </p:txBody>
      </p:sp>
      <p:sp>
        <p:nvSpPr>
          <p:cNvPr id="4" name="Segnaposto numero diapositiva 3"/>
          <p:cNvSpPr>
            <a:spLocks noGrp="1"/>
          </p:cNvSpPr>
          <p:nvPr>
            <p:ph type="sldNum" sz="quarter" idx="10"/>
          </p:nvPr>
        </p:nvSpPr>
        <p:spPr/>
        <p:txBody>
          <a:bodyPr/>
          <a:lstStyle/>
          <a:p>
            <a:fld id="{EDB492B1-DE15-4A73-808B-8E0B225C2ED2}" type="slidenum">
              <a:rPr lang="it-IT" smtClean="0"/>
              <a:t>50</a:t>
            </a:fld>
            <a:endParaRPr lang="it-IT"/>
          </a:p>
        </p:txBody>
      </p:sp>
    </p:spTree>
    <p:extLst>
      <p:ext uri="{BB962C8B-B14F-4D97-AF65-F5344CB8AC3E}">
        <p14:creationId xmlns:p14="http://schemas.microsoft.com/office/powerpoint/2010/main" val="784177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simplified model for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signaling in mammalian cells. SMO is the key signal transducer of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pathway. A, In the absence of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ligands,the</a:t>
            </a:r>
            <a:r>
              <a:rPr lang="en-US" sz="1200" b="0" i="0" u="none" strike="noStrike" kern="1200" baseline="0" dirty="0" smtClean="0">
                <a:solidFill>
                  <a:schemeClr val="tx1"/>
                </a:solidFill>
                <a:latin typeface="+mn-lt"/>
                <a:ea typeface="+mn-ea"/>
                <a:cs typeface="+mn-cs"/>
              </a:rPr>
              <a:t> PTCH receptor at the base of</a:t>
            </a:r>
          </a:p>
          <a:p>
            <a:r>
              <a:rPr lang="en-US" sz="1200" b="0" i="0" u="none" strike="noStrike" kern="1200" baseline="0" dirty="0" smtClean="0">
                <a:solidFill>
                  <a:schemeClr val="tx1"/>
                </a:solidFill>
                <a:latin typeface="+mn-lt"/>
                <a:ea typeface="+mn-ea"/>
                <a:cs typeface="+mn-cs"/>
              </a:rPr>
              <a:t>the primary cilium suppresses the function of SMO by preventing its entry into the cilium. Without SMO activation, </a:t>
            </a:r>
            <a:r>
              <a:rPr lang="en-US" sz="1200" b="0" i="0" u="none" strike="noStrike" kern="1200" baseline="0" dirty="0" err="1" smtClean="0">
                <a:solidFill>
                  <a:schemeClr val="tx1"/>
                </a:solidFill>
                <a:latin typeface="+mn-lt"/>
                <a:ea typeface="+mn-ea"/>
                <a:cs typeface="+mn-cs"/>
              </a:rPr>
              <a:t>Gli</a:t>
            </a:r>
            <a:r>
              <a:rPr lang="en-US" sz="1200" b="0" i="0" u="none" strike="noStrike" kern="1200" baseline="0" dirty="0" smtClean="0">
                <a:solidFill>
                  <a:schemeClr val="tx1"/>
                </a:solidFill>
                <a:latin typeface="+mn-lt"/>
                <a:ea typeface="+mn-ea"/>
                <a:cs typeface="+mn-cs"/>
              </a:rPr>
              <a:t> proteins are processed with Su(Fu), GSK3β, PKA, and CKI into a</a:t>
            </a:r>
          </a:p>
          <a:p>
            <a:r>
              <a:rPr lang="en-US" sz="1200" b="0" i="0" u="none" strike="noStrike" kern="1200" baseline="0" dirty="0" smtClean="0">
                <a:solidFill>
                  <a:schemeClr val="tx1"/>
                </a:solidFill>
                <a:latin typeface="+mn-lt"/>
                <a:ea typeface="+mn-ea"/>
                <a:cs typeface="+mn-cs"/>
              </a:rPr>
              <a:t>repressor form (</a:t>
            </a:r>
            <a:r>
              <a:rPr lang="en-US" sz="1200" b="0" i="0" u="none" strike="noStrike" kern="1200" baseline="0" dirty="0" err="1" smtClean="0">
                <a:solidFill>
                  <a:schemeClr val="tx1"/>
                </a:solidFill>
                <a:latin typeface="+mn-lt"/>
                <a:ea typeface="+mn-ea"/>
                <a:cs typeface="+mn-cs"/>
              </a:rPr>
              <a:t>Gli</a:t>
            </a:r>
            <a:r>
              <a:rPr lang="en-US" sz="1200" b="0" i="0" u="none" strike="noStrike" kern="1200" baseline="0" dirty="0" smtClean="0">
                <a:solidFill>
                  <a:schemeClr val="tx1"/>
                </a:solidFill>
                <a:latin typeface="+mn-lt"/>
                <a:ea typeface="+mn-ea"/>
                <a:cs typeface="+mn-cs"/>
              </a:rPr>
              <a:t>-R), which disable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signaling pathway. B, In the presence of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it binds to PTCH. The binding can be repressed by HIP and supported by </a:t>
            </a:r>
            <a:r>
              <a:rPr lang="en-US" sz="1200" b="0" i="0" u="none" strike="noStrike" kern="1200" baseline="0" dirty="0" err="1" smtClean="0">
                <a:solidFill>
                  <a:schemeClr val="tx1"/>
                </a:solidFill>
                <a:latin typeface="+mn-lt"/>
                <a:ea typeface="+mn-ea"/>
                <a:cs typeface="+mn-cs"/>
              </a:rPr>
              <a:t>Cdo</a:t>
            </a:r>
            <a:r>
              <a:rPr lang="en-US" sz="1200" b="0" i="0" u="none" strike="noStrike" kern="1200" baseline="0" dirty="0" smtClean="0">
                <a:solidFill>
                  <a:schemeClr val="tx1"/>
                </a:solidFill>
                <a:latin typeface="+mn-lt"/>
                <a:ea typeface="+mn-ea"/>
                <a:cs typeface="+mn-cs"/>
              </a:rPr>
              <a:t>, Gas1 and </a:t>
            </a:r>
            <a:r>
              <a:rPr lang="en-US" sz="1200" b="0" i="0" u="none" strike="noStrike" kern="1200" baseline="0" dirty="0" err="1" smtClean="0">
                <a:solidFill>
                  <a:schemeClr val="tx1"/>
                </a:solidFill>
                <a:latin typeface="+mn-lt"/>
                <a:ea typeface="+mn-ea"/>
                <a:cs typeface="+mn-cs"/>
              </a:rPr>
              <a:t>Boc</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Upon binding,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/PTCH complex becomes internalized in endosomes and later degraded. Without inhibition from PTCH, SMO becomes activated and facilitated </a:t>
            </a:r>
            <a:r>
              <a:rPr lang="en-US" sz="1200" b="0" i="0" u="none" strike="noStrike" kern="1200" baseline="0" dirty="0" err="1" smtClean="0">
                <a:solidFill>
                  <a:schemeClr val="tx1"/>
                </a:solidFill>
                <a:latin typeface="+mn-lt"/>
                <a:ea typeface="+mn-ea"/>
                <a:cs typeface="+mn-cs"/>
              </a:rPr>
              <a:t>Gli</a:t>
            </a:r>
            <a:r>
              <a:rPr lang="en-US" sz="1200" b="0" i="0" u="none" strike="noStrike" kern="1200" baseline="0" dirty="0" smtClean="0">
                <a:solidFill>
                  <a:schemeClr val="tx1"/>
                </a:solidFill>
                <a:latin typeface="+mn-lt"/>
                <a:ea typeface="+mn-ea"/>
                <a:cs typeface="+mn-cs"/>
              </a:rPr>
              <a:t> activation n</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GliA</a:t>
            </a:r>
            <a:r>
              <a:rPr lang="en-US" sz="1200" b="0" i="0" u="none" strike="noStrike" kern="1200" baseline="0" dirty="0" smtClean="0">
                <a:solidFill>
                  <a:schemeClr val="tx1"/>
                </a:solidFill>
                <a:latin typeface="+mn-lt"/>
                <a:ea typeface="+mn-ea"/>
                <a:cs typeface="+mn-cs"/>
              </a:rPr>
              <a:t>), which stimulates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target gene expression.</a:t>
            </a:r>
          </a:p>
          <a:p>
            <a:endParaRPr lang="en-US"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Inactivating</a:t>
            </a:r>
            <a:r>
              <a:rPr lang="it-IT"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mutations of PTCH1 have been found in most exons of the PTCH1 gene</a:t>
            </a:r>
          </a:p>
          <a:p>
            <a:r>
              <a:rPr lang="en-US" sz="1200" b="0" i="0" u="none" strike="noStrike" kern="1200" baseline="0" dirty="0" smtClean="0">
                <a:solidFill>
                  <a:schemeClr val="tx1"/>
                </a:solidFill>
                <a:latin typeface="+mn-lt"/>
                <a:ea typeface="+mn-ea"/>
                <a:cs typeface="+mn-cs"/>
              </a:rPr>
              <a:t>[120,121] in sporadic BCC. In the tumor, while one copy of PTCH1 is</a:t>
            </a:r>
          </a:p>
          <a:p>
            <a:r>
              <a:rPr lang="en-US" sz="1200" b="0" i="0" u="none" strike="noStrike" kern="1200" baseline="0" dirty="0" smtClean="0">
                <a:solidFill>
                  <a:schemeClr val="tx1"/>
                </a:solidFill>
                <a:latin typeface="+mn-lt"/>
                <a:ea typeface="+mn-ea"/>
                <a:cs typeface="+mn-cs"/>
              </a:rPr>
              <a:t>mutated, the other copy is lost through chromosome loss in the region</a:t>
            </a:r>
          </a:p>
          <a:p>
            <a:r>
              <a:rPr lang="en-US" sz="1200" b="0" i="0" u="none" strike="noStrike" kern="1200" baseline="0" dirty="0" smtClean="0">
                <a:solidFill>
                  <a:schemeClr val="tx1"/>
                </a:solidFill>
                <a:latin typeface="+mn-lt"/>
                <a:ea typeface="+mn-ea"/>
                <a:cs typeface="+mn-cs"/>
              </a:rPr>
              <a:t>where the PTCH gene </a:t>
            </a:r>
            <a:r>
              <a:rPr lang="en-US" sz="1200" b="0" i="0" u="none" strike="noStrike" kern="1200" baseline="0" dirty="0" err="1" smtClean="0">
                <a:solidFill>
                  <a:schemeClr val="tx1"/>
                </a:solidFill>
                <a:latin typeface="+mn-lt"/>
                <a:ea typeface="+mn-ea"/>
                <a:cs typeface="+mn-cs"/>
              </a:rPr>
              <a:t>resides.As</a:t>
            </a:r>
            <a:r>
              <a:rPr lang="en-US" sz="1200" b="0" i="0" u="none" strike="noStrike" kern="1200" baseline="0" dirty="0" smtClean="0">
                <a:solidFill>
                  <a:schemeClr val="tx1"/>
                </a:solidFill>
                <a:latin typeface="+mn-lt"/>
                <a:ea typeface="+mn-ea"/>
                <a:cs typeface="+mn-cs"/>
              </a:rPr>
              <a:t> a result of loss of PTCH1 function, SMO signaling is without control, leading to constitutive activation of the pathway. About 70% of BCCs contain genetic alterations in the</a:t>
            </a:r>
          </a:p>
          <a:p>
            <a:r>
              <a:rPr lang="it-IT" sz="1200" b="0" i="0" u="none" strike="noStrike" kern="1200" baseline="0" dirty="0" smtClean="0">
                <a:solidFill>
                  <a:schemeClr val="tx1"/>
                </a:solidFill>
                <a:latin typeface="+mn-lt"/>
                <a:ea typeface="+mn-ea"/>
                <a:cs typeface="+mn-cs"/>
              </a:rPr>
              <a:t>PTCH1 gene</a:t>
            </a:r>
            <a:endParaRPr lang="it-IT" dirty="0"/>
          </a:p>
        </p:txBody>
      </p:sp>
      <p:sp>
        <p:nvSpPr>
          <p:cNvPr id="4" name="Segnaposto numero diapositiva 3"/>
          <p:cNvSpPr>
            <a:spLocks noGrp="1"/>
          </p:cNvSpPr>
          <p:nvPr>
            <p:ph type="sldNum" sz="quarter" idx="10"/>
          </p:nvPr>
        </p:nvSpPr>
        <p:spPr/>
        <p:txBody>
          <a:bodyPr/>
          <a:lstStyle/>
          <a:p>
            <a:fld id="{EDB492B1-DE15-4A73-808B-8E0B225C2ED2}" type="slidenum">
              <a:rPr lang="it-IT" smtClean="0"/>
              <a:t>51</a:t>
            </a:fld>
            <a:endParaRPr lang="it-IT"/>
          </a:p>
        </p:txBody>
      </p:sp>
    </p:spTree>
    <p:extLst>
      <p:ext uri="{BB962C8B-B14F-4D97-AF65-F5344CB8AC3E}">
        <p14:creationId xmlns:p14="http://schemas.microsoft.com/office/powerpoint/2010/main" val="784177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UV radiation plays a major role in BCC carcinogenesis. causing structural DNA changes known as UV signature mutations or UV fingerprints [61]. An important part of </a:t>
            </a:r>
            <a:r>
              <a:rPr lang="en-US" sz="1200" b="0" i="1" u="none" strike="noStrike" kern="1200" baseline="0" dirty="0" smtClean="0">
                <a:solidFill>
                  <a:schemeClr val="tx1"/>
                </a:solidFill>
                <a:latin typeface="+mn-lt"/>
                <a:ea typeface="+mn-ea"/>
                <a:cs typeface="+mn-cs"/>
              </a:rPr>
              <a:t>TP53 </a:t>
            </a:r>
            <a:r>
              <a:rPr lang="en-US" sz="1200" b="0" i="0" u="none" strike="noStrike" kern="1200" baseline="0" dirty="0" smtClean="0">
                <a:solidFill>
                  <a:schemeClr val="tx1"/>
                </a:solidFill>
                <a:latin typeface="+mn-lt"/>
                <a:ea typeface="+mn-ea"/>
                <a:cs typeface="+mn-cs"/>
              </a:rPr>
              <a:t>and, less frequently, </a:t>
            </a:r>
            <a:r>
              <a:rPr lang="en-US" sz="1200" b="0" i="1" u="none" strike="noStrike" kern="1200" baseline="0" dirty="0" smtClean="0">
                <a:solidFill>
                  <a:schemeClr val="tx1"/>
                </a:solidFill>
                <a:latin typeface="+mn-lt"/>
                <a:ea typeface="+mn-ea"/>
                <a:cs typeface="+mn-cs"/>
              </a:rPr>
              <a:t>PTCH1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SMO </a:t>
            </a:r>
            <a:r>
              <a:rPr lang="en-US" sz="1200" b="0" i="0" u="none" strike="noStrike" kern="1200" baseline="0" dirty="0" smtClean="0">
                <a:solidFill>
                  <a:schemeClr val="tx1"/>
                </a:solidFill>
                <a:latin typeface="+mn-lt"/>
                <a:ea typeface="+mn-ea"/>
                <a:cs typeface="+mn-cs"/>
              </a:rPr>
              <a:t>mutations are UV fingerprints [91,97]. </a:t>
            </a:r>
            <a:endParaRPr lang="en-US" dirty="0"/>
          </a:p>
        </p:txBody>
      </p:sp>
      <p:sp>
        <p:nvSpPr>
          <p:cNvPr id="4" name="Segnaposto numero diapositiva 3"/>
          <p:cNvSpPr>
            <a:spLocks noGrp="1"/>
          </p:cNvSpPr>
          <p:nvPr>
            <p:ph type="sldNum" sz="quarter" idx="10"/>
          </p:nvPr>
        </p:nvSpPr>
        <p:spPr/>
        <p:txBody>
          <a:bodyPr/>
          <a:lstStyle/>
          <a:p>
            <a:fld id="{8A6EB522-EE19-405E-8396-8974ABE5C5F9}" type="slidenum">
              <a:rPr lang="it-IT" smtClean="0"/>
              <a:t>53</a:t>
            </a:fld>
            <a:endParaRPr lang="it-IT"/>
          </a:p>
        </p:txBody>
      </p:sp>
    </p:spTree>
    <p:extLst>
      <p:ext uri="{BB962C8B-B14F-4D97-AF65-F5344CB8AC3E}">
        <p14:creationId xmlns:p14="http://schemas.microsoft.com/office/powerpoint/2010/main" val="1894918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Melanoma causation and risk association is complex, with genetic and environmental</a:t>
            </a:r>
          </a:p>
          <a:p>
            <a:r>
              <a:rPr lang="it-IT" sz="1200" b="1" i="0" u="none" strike="noStrike" kern="1200" baseline="0" dirty="0" err="1" smtClean="0">
                <a:solidFill>
                  <a:schemeClr val="tx1"/>
                </a:solidFill>
                <a:latin typeface="+mn-lt"/>
                <a:ea typeface="+mn-ea"/>
                <a:cs typeface="+mn-cs"/>
              </a:rPr>
              <a:t>factors</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affecting</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individual</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risk</a:t>
            </a:r>
            <a:endParaRPr lang="it-IT" sz="1200" b="1" i="0" u="none" strike="noStrike" kern="1200" baseline="0" dirty="0" smtClean="0">
              <a:solidFill>
                <a:schemeClr val="tx1"/>
              </a:solidFill>
              <a:latin typeface="+mn-lt"/>
              <a:ea typeface="+mn-ea"/>
              <a:cs typeface="+mn-cs"/>
            </a:endParaRPr>
          </a:p>
          <a:p>
            <a:endParaRPr lang="it-IT"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genetic susceptibility is another major MM risk factor</a:t>
            </a:r>
          </a:p>
          <a:p>
            <a:pPr marL="0" marR="0" indent="0" algn="l" defTabSz="914400" rtl="0" eaLnBrk="1" fontAlgn="auto" latinLnBrk="0" hangingPunct="1">
              <a:lnSpc>
                <a:spcPct val="100000"/>
              </a:lnSpc>
              <a:spcBef>
                <a:spcPts val="0"/>
              </a:spcBef>
              <a:spcAft>
                <a:spcPts val="0"/>
              </a:spcAft>
              <a:buClrTx/>
              <a:buSzTx/>
              <a:buFontTx/>
              <a:buNone/>
              <a:tabLst/>
              <a:defRPr/>
            </a:pPr>
            <a:endParaRPr lang="it-IT"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ea typeface="ＭＳ Ｐゴシック" pitchFamily="34" charset="-128"/>
              </a:rPr>
              <a:t>Susceptibility to CM is likely determined by an interaction of environmental risk factors including excessive exposure to ultraviolet radiation and genetically rolled phenotypic traits such as nevus propensity, red or blonde hair, light-colored eyes, fair skin, and limited tanning 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1" i="0" kern="1200" dirty="0" smtClean="0">
                <a:solidFill>
                  <a:schemeClr val="tx1"/>
                </a:solidFill>
                <a:effectLst/>
                <a:latin typeface="+mn-lt"/>
                <a:ea typeface="+mn-ea"/>
                <a:cs typeface="+mn-cs"/>
              </a:rPr>
              <a:t>Autosomica dominante o </a:t>
            </a:r>
            <a:r>
              <a:rPr lang="it-IT" sz="1200" b="1" i="0" kern="1200" dirty="0" err="1" smtClean="0">
                <a:solidFill>
                  <a:schemeClr val="tx1"/>
                </a:solidFill>
                <a:effectLst/>
                <a:latin typeface="+mn-lt"/>
                <a:ea typeface="+mn-ea"/>
                <a:cs typeface="+mn-cs"/>
              </a:rPr>
              <a:t>Multigenica</a:t>
            </a:r>
            <a:r>
              <a:rPr lang="it-IT" sz="1200" b="1" i="0" kern="1200" dirty="0" smtClean="0">
                <a:solidFill>
                  <a:schemeClr val="tx1"/>
                </a:solidFill>
                <a:effectLst/>
                <a:latin typeface="+mn-lt"/>
                <a:ea typeface="+mn-ea"/>
                <a:cs typeface="+mn-cs"/>
              </a:rPr>
              <a:t>/multifattoriale</a:t>
            </a:r>
            <a:endParaRPr lang="en-US" dirty="0" smtClean="0"/>
          </a:p>
          <a:p>
            <a:endParaRPr lang="it-IT" b="1" dirty="0" smtClean="0"/>
          </a:p>
          <a:p>
            <a:r>
              <a:rPr lang="en-US" dirty="0" smtClean="0"/>
              <a:t>In addition to environmental exposures and phenotypic traits, such as nevus count, red hair, and freckling, heritable genetic risk factors can contribute significantly to MM risk in affected individuals.2 An estimated 5% to 12% of all worldwide melanomas are estimated to be caused by inherited, high-penetrance, </a:t>
            </a:r>
            <a:r>
              <a:rPr lang="en-US" dirty="0" err="1" smtClean="0"/>
              <a:t>germline</a:t>
            </a:r>
            <a:r>
              <a:rPr lang="en-US" dirty="0" smtClean="0"/>
              <a:t> mutations, each with distinct clinical hallmarks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Hereditary melanoma is an autosomal dominant group of disorders</a:t>
            </a:r>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411E41FB-3B73-4CDB-90C0-B8A61B6D13E8}" type="slidenum">
              <a:rPr lang="it-IT" smtClean="0"/>
              <a:t>5</a:t>
            </a:fld>
            <a:endParaRPr lang="it-IT"/>
          </a:p>
        </p:txBody>
      </p:sp>
    </p:spTree>
    <p:extLst>
      <p:ext uri="{BB962C8B-B14F-4D97-AF65-F5344CB8AC3E}">
        <p14:creationId xmlns:p14="http://schemas.microsoft.com/office/powerpoint/2010/main" val="57188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11E41FB-3B73-4CDB-90C0-B8A61B6D13E8}" type="slidenum">
              <a:rPr lang="it-IT" smtClean="0"/>
              <a:t>6</a:t>
            </a:fld>
            <a:endParaRPr lang="it-IT"/>
          </a:p>
        </p:txBody>
      </p:sp>
    </p:spTree>
    <p:extLst>
      <p:ext uri="{BB962C8B-B14F-4D97-AF65-F5344CB8AC3E}">
        <p14:creationId xmlns:p14="http://schemas.microsoft.com/office/powerpoint/2010/main" val="396607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171450" indent="-171450">
              <a:spcAft>
                <a:spcPts val="600"/>
              </a:spcAft>
              <a:buFont typeface="Arial" charset="0"/>
              <a:buChar char="•"/>
            </a:pPr>
            <a:r>
              <a:rPr lang="en-US" sz="1200" kern="1200" dirty="0" smtClean="0">
                <a:solidFill>
                  <a:schemeClr val="tx1"/>
                </a:solidFill>
                <a:effectLst/>
                <a:latin typeface="+mn-lt"/>
                <a:ea typeface="+mn-ea"/>
                <a:cs typeface="+mn-cs"/>
              </a:rPr>
              <a:t>A </a:t>
            </a:r>
            <a:r>
              <a:rPr lang="en-US" dirty="0" smtClean="0">
                <a:latin typeface="Arial" pitchFamily="34" charset="0"/>
                <a:ea typeface="ＭＳ Ｐゴシック" pitchFamily="34" charset="-128"/>
              </a:rPr>
              <a:t>significant family history was reported in up to 12% of cases</a:t>
            </a:r>
            <a:endParaRPr lang="it-IT" dirty="0" smtClean="0"/>
          </a:p>
          <a:p>
            <a:pPr marL="171450" indent="-171450">
              <a:spcAft>
                <a:spcPts val="600"/>
              </a:spcAft>
              <a:buFont typeface="Arial" charset="0"/>
              <a:buChar char="•"/>
            </a:pPr>
            <a:r>
              <a:rPr lang="en-US" dirty="0" smtClean="0"/>
              <a:t>People with first-degree relatives affected with melanoma are at higher risk for melanoma (. </a:t>
            </a:r>
          </a:p>
          <a:p>
            <a:pPr marL="171450" indent="-171450">
              <a:spcAft>
                <a:spcPts val="600"/>
              </a:spcAft>
              <a:buFont typeface="Arial" charset="0"/>
              <a:buChar char="•"/>
            </a:pPr>
            <a:r>
              <a:rPr lang="en-US" dirty="0" smtClean="0"/>
              <a:t>The risk</a:t>
            </a:r>
            <a:r>
              <a:rPr lang="en-US" baseline="0" dirty="0" smtClean="0"/>
              <a:t> </a:t>
            </a:r>
            <a:r>
              <a:rPr lang="en-US" dirty="0" smtClean="0"/>
              <a:t>for melanoma almost doubles in people with a family history of the same</a:t>
            </a:r>
            <a:r>
              <a:rPr lang="en-US" baseline="0" dirty="0" smtClean="0"/>
              <a:t> </a:t>
            </a:r>
            <a:r>
              <a:rPr lang="en-US" dirty="0" smtClean="0"/>
              <a:t>disease, versus in people without any such family history. </a:t>
            </a:r>
          </a:p>
          <a:p>
            <a:pPr marL="171450" indent="-171450">
              <a:spcAft>
                <a:spcPts val="600"/>
              </a:spcAft>
              <a:buFont typeface="Arial" charset="0"/>
              <a:buChar char="•"/>
            </a:pPr>
            <a:r>
              <a:rPr lang="en-US" dirty="0" err="1" smtClean="0"/>
              <a:t>Fallah</a:t>
            </a:r>
            <a:r>
              <a:rPr lang="en-US" dirty="0" smtClean="0"/>
              <a:t> et al. in</a:t>
            </a:r>
            <a:r>
              <a:rPr lang="en-US" baseline="0" dirty="0" smtClean="0"/>
              <a:t> </a:t>
            </a:r>
            <a:r>
              <a:rPr lang="en-US" dirty="0" smtClean="0"/>
              <a:t>their Nordic Registries Cohort study reported that this risk is higher if the</a:t>
            </a:r>
            <a:r>
              <a:rPr lang="en-US" baseline="0" dirty="0" smtClean="0"/>
              <a:t> </a:t>
            </a:r>
            <a:r>
              <a:rPr lang="en-US" dirty="0" smtClean="0"/>
              <a:t>affected relative has been aged under 30 at diagnosis, or if more than one</a:t>
            </a:r>
            <a:r>
              <a:rPr lang="en-US" baseline="0" dirty="0" smtClean="0"/>
              <a:t> </a:t>
            </a:r>
            <a:r>
              <a:rPr lang="en-US" dirty="0" smtClean="0"/>
              <a:t>first-degree relatives were affected.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ea typeface="ＭＳ Ｐゴシック" pitchFamily="34" charset="-128"/>
              </a:rPr>
              <a:t>In a study from the GEM group, </a:t>
            </a:r>
            <a:r>
              <a:rPr lang="en-US" dirty="0" err="1" smtClean="0">
                <a:latin typeface="Arial" pitchFamily="34" charset="0"/>
                <a:ea typeface="ＭＳ Ｐゴシック" pitchFamily="34" charset="-128"/>
              </a:rPr>
              <a:t>Begg</a:t>
            </a:r>
            <a:r>
              <a:rPr lang="en-US" dirty="0" smtClean="0">
                <a:latin typeface="Arial" pitchFamily="34" charset="0"/>
                <a:ea typeface="ＭＳ Ｐゴシック" pitchFamily="34" charset="-128"/>
              </a:rPr>
              <a:t> et al </a:t>
            </a:r>
            <a:r>
              <a:rPr lang="en-US" b="1" dirty="0" smtClean="0">
                <a:latin typeface="Arial" pitchFamily="34" charset="0"/>
                <a:ea typeface="ＭＳ Ｐゴシック" pitchFamily="34" charset="-128"/>
              </a:rPr>
              <a:t>reported a cumulative risk of melanoma rising to 6.9% (6.1%) at age 80 in male (female) first-degree relatives of cases, and to 10.8% (9.5%) in relatives of cases diagnosed before age 50</a:t>
            </a:r>
            <a:r>
              <a:rPr lang="en-US" dirty="0" smtClean="0">
                <a:latin typeface="Arial" pitchFamily="34" charset="0"/>
                <a:ea typeface="ＭＳ Ｐゴシック" pitchFamily="34" charset="-128"/>
              </a:rPr>
              <a:t>. In a registry based study in Utah melanoma risk was shown to have a significant familial component. Increased risk to relatives may occur as a result of shared genes and/or shared environment. </a:t>
            </a:r>
            <a:r>
              <a:rPr lang="en-US" dirty="0" err="1" smtClean="0">
                <a:latin typeface="Arial" pitchFamily="34" charset="0"/>
                <a:ea typeface="ＭＳ Ｐゴシック" pitchFamily="34" charset="-128"/>
              </a:rPr>
              <a:t>Furthemore</a:t>
            </a:r>
            <a:r>
              <a:rPr lang="en-US" dirty="0" smtClean="0">
                <a:latin typeface="Arial" pitchFamily="34" charset="0"/>
                <a:ea typeface="ＭＳ Ｐゴシック" pitchFamily="34" charset="-128"/>
              </a:rPr>
              <a:t> there are likely to be gene/gene interactions and gene/environmental interactions.</a:t>
            </a:r>
            <a:r>
              <a:rPr lang="it-IT" dirty="0" smtClean="0">
                <a:latin typeface="Arial" pitchFamily="34" charset="0"/>
                <a:ea typeface="ＭＳ Ｐゴシック" pitchFamily="34" charset="-128"/>
              </a:rPr>
              <a:t> </a:t>
            </a:r>
          </a:p>
          <a:p>
            <a:endParaRPr lang="it-IT" dirty="0" smtClean="0"/>
          </a:p>
          <a:p>
            <a:r>
              <a:rPr lang="it-IT" dirty="0" smtClean="0"/>
              <a:t>FAMMM (</a:t>
            </a:r>
            <a:r>
              <a:rPr lang="it-IT" dirty="0" err="1" smtClean="0"/>
              <a:t>familial</a:t>
            </a:r>
            <a:r>
              <a:rPr lang="it-IT" dirty="0" smtClean="0"/>
              <a:t> </a:t>
            </a:r>
            <a:r>
              <a:rPr lang="it-IT" dirty="0" err="1" smtClean="0"/>
              <a:t>atypical</a:t>
            </a:r>
            <a:r>
              <a:rPr lang="it-IT" dirty="0" smtClean="0"/>
              <a:t> multiple mole melanoma) </a:t>
            </a:r>
            <a:r>
              <a:rPr lang="it-IT" dirty="0" err="1" smtClean="0"/>
              <a:t>syndrome</a:t>
            </a:r>
            <a:r>
              <a:rPr lang="it-IT" dirty="0" smtClean="0"/>
              <a:t>: multiple nevi (some </a:t>
            </a:r>
            <a:r>
              <a:rPr lang="it-IT" dirty="0" err="1" smtClean="0"/>
              <a:t>atypical</a:t>
            </a:r>
            <a:r>
              <a:rPr lang="it-IT" dirty="0" smtClean="0"/>
              <a:t>), melanoma and </a:t>
            </a:r>
            <a:r>
              <a:rPr lang="it-IT" dirty="0" err="1" smtClean="0"/>
              <a:t>pancreatic</a:t>
            </a:r>
            <a:r>
              <a:rPr lang="it-IT" dirty="0" smtClean="0"/>
              <a:t> </a:t>
            </a:r>
            <a:r>
              <a:rPr lang="it-IT" dirty="0" err="1" smtClean="0"/>
              <a:t>cancer</a:t>
            </a:r>
            <a:r>
              <a:rPr lang="it-IT" dirty="0" smtClean="0"/>
              <a:t>. </a:t>
            </a:r>
          </a:p>
          <a:p>
            <a:pPr marL="0" indent="0">
              <a:buFont typeface="Arial"/>
              <a:buNone/>
            </a:pPr>
            <a:endParaRPr lang="it-IT" dirty="0"/>
          </a:p>
        </p:txBody>
      </p:sp>
      <p:sp>
        <p:nvSpPr>
          <p:cNvPr id="4" name="Segnaposto numero diapositiva 3"/>
          <p:cNvSpPr>
            <a:spLocks noGrp="1"/>
          </p:cNvSpPr>
          <p:nvPr>
            <p:ph type="sldNum" sz="quarter" idx="10"/>
          </p:nvPr>
        </p:nvSpPr>
        <p:spPr/>
        <p:txBody>
          <a:bodyPr/>
          <a:lstStyle/>
          <a:p>
            <a:fld id="{AF22DCAC-9F63-8944-9F9E-0A2B07AC560B}" type="slidenum">
              <a:rPr lang="it-IT" smtClean="0"/>
              <a:t>7</a:t>
            </a:fld>
            <a:endParaRPr lang="it-IT"/>
          </a:p>
        </p:txBody>
      </p:sp>
    </p:spTree>
    <p:extLst>
      <p:ext uri="{BB962C8B-B14F-4D97-AF65-F5344CB8AC3E}">
        <p14:creationId xmlns:p14="http://schemas.microsoft.com/office/powerpoint/2010/main" val="1063668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noProof="0" dirty="0" smtClean="0"/>
              <a:t>Hereditary melanoma can appear as part of a familial melanoma syndrome or a mixed cancer syndrome</a:t>
            </a:r>
          </a:p>
          <a:p>
            <a:endParaRPr lang="en-US" noProof="0" dirty="0" smtClean="0"/>
          </a:p>
          <a:p>
            <a:r>
              <a:rPr lang="en-US" noProof="0" dirty="0" smtClean="0"/>
              <a:t>Genetic syndromes that increase the risk of cutaneous melanoma.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Melanoma is also observed at higher-than-expected rates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other hereditary cancer syndromes arising from germline mutations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tumor susceptibility genes (melanoma-subordinate syndromes).</a:t>
            </a:r>
          </a:p>
          <a:p>
            <a:endParaRPr lang="en-US" noProof="0" dirty="0" smtClean="0"/>
          </a:p>
          <a:p>
            <a:endParaRPr lang="en-US" noProof="0" dirty="0" smtClean="0"/>
          </a:p>
          <a:p>
            <a:endParaRPr lang="en-US" noProof="0" dirty="0" smtClean="0"/>
          </a:p>
          <a:p>
            <a:endParaRPr lang="en-US" noProof="0" dirty="0"/>
          </a:p>
        </p:txBody>
      </p:sp>
      <p:sp>
        <p:nvSpPr>
          <p:cNvPr id="4" name="Segnaposto numero diapositiva 3"/>
          <p:cNvSpPr>
            <a:spLocks noGrp="1"/>
          </p:cNvSpPr>
          <p:nvPr>
            <p:ph type="sldNum" sz="quarter" idx="10"/>
          </p:nvPr>
        </p:nvSpPr>
        <p:spPr/>
        <p:txBody>
          <a:bodyPr/>
          <a:lstStyle/>
          <a:p>
            <a:fld id="{411E41FB-3B73-4CDB-90C0-B8A61B6D13E8}" type="slidenum">
              <a:rPr lang="it-IT" smtClean="0"/>
              <a:t>8</a:t>
            </a:fld>
            <a:endParaRPr lang="it-IT"/>
          </a:p>
        </p:txBody>
      </p:sp>
    </p:spTree>
    <p:extLst>
      <p:ext uri="{BB962C8B-B14F-4D97-AF65-F5344CB8AC3E}">
        <p14:creationId xmlns:p14="http://schemas.microsoft.com/office/powerpoint/2010/main" val="2122679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sz="1200" b="0" kern="1200" dirty="0" smtClean="0">
                <a:solidFill>
                  <a:schemeClr val="tx1"/>
                </a:solidFill>
                <a:effectLst/>
                <a:latin typeface="+mn-lt"/>
                <a:ea typeface="+mn-ea"/>
                <a:cs typeface="+mn-cs"/>
              </a:rPr>
              <a:t>Nuova </a:t>
            </a:r>
            <a:r>
              <a:rPr lang="en-US" sz="1200" b="0" kern="1200" dirty="0" err="1" smtClean="0">
                <a:solidFill>
                  <a:schemeClr val="tx1"/>
                </a:solidFill>
                <a:effectLst/>
                <a:latin typeface="+mn-lt"/>
                <a:ea typeface="+mn-ea"/>
                <a:cs typeface="+mn-cs"/>
              </a:rPr>
              <a:t>interpretazione</a:t>
            </a:r>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Syndromes in which melanoma is a predominant cancer type are considered “melanoma dominant”,</a:t>
            </a:r>
            <a:r>
              <a:rPr lang="en-US" sz="1200" b="0" kern="1200" baseline="0" dirty="0" smtClean="0">
                <a:solidFill>
                  <a:schemeClr val="tx1"/>
                </a:solidFill>
                <a:effectLst/>
                <a:latin typeface="+mn-lt"/>
                <a:ea typeface="+mn-ea"/>
                <a:cs typeface="+mn-cs"/>
              </a:rPr>
              <a:t> although other cancers (mesothelioma, pancreatic ca) maybe observed.  </a:t>
            </a:r>
          </a:p>
          <a:p>
            <a:r>
              <a:rPr lang="it-IT" sz="1200" b="0" i="0" u="none" strike="noStrike" kern="1200" baseline="0" dirty="0" smtClean="0">
                <a:solidFill>
                  <a:schemeClr val="tx1"/>
                </a:solidFill>
                <a:latin typeface="+mn-lt"/>
                <a:ea typeface="+mn-ea"/>
                <a:cs typeface="+mn-cs"/>
              </a:rPr>
              <a:t>Melanoma “subordinate </a:t>
            </a:r>
            <a:r>
              <a:rPr lang="en-US" sz="1200" b="0" i="0" u="none" strike="noStrike" kern="1200" baseline="0" dirty="0" smtClean="0">
                <a:solidFill>
                  <a:schemeClr val="tx1"/>
                </a:solidFill>
                <a:latin typeface="+mn-lt"/>
                <a:ea typeface="+mn-ea"/>
                <a:cs typeface="+mn-cs"/>
              </a:rPr>
              <a:t>syndromes” have an increased but lower risk of melanoma than that of other cancer(s) seen in the syndrome, such as breast and ovarian cancer or Cowden syndrome (</a:t>
            </a:r>
            <a:r>
              <a:rPr lang="it-IT" sz="1200" b="0" i="0" u="none" strike="noStrike" kern="1200" baseline="0" dirty="0" err="1" smtClean="0">
                <a:solidFill>
                  <a:schemeClr val="tx1"/>
                </a:solidFill>
                <a:latin typeface="+mn-lt"/>
                <a:ea typeface="+mn-ea"/>
                <a:cs typeface="+mn-cs"/>
              </a:rPr>
              <a:t>Leachman</a:t>
            </a:r>
            <a:r>
              <a:rPr lang="it-IT" sz="1200" b="0" i="0" u="none" strike="noStrike" kern="1200" baseline="0" dirty="0" smtClean="0">
                <a:solidFill>
                  <a:schemeClr val="tx1"/>
                </a:solidFill>
                <a:latin typeface="+mn-lt"/>
                <a:ea typeface="+mn-ea"/>
                <a:cs typeface="+mn-cs"/>
              </a:rPr>
              <a:t> 2017).</a:t>
            </a:r>
          </a:p>
          <a:p>
            <a:r>
              <a:rPr lang="it-IT" sz="1200" b="0" i="0" u="none" strike="noStrike" kern="1200" baseline="0" dirty="0" smtClean="0">
                <a:solidFill>
                  <a:schemeClr val="tx1"/>
                </a:solidFill>
                <a:latin typeface="+mn-lt"/>
                <a:ea typeface="+mn-ea"/>
                <a:cs typeface="+mn-cs"/>
              </a:rPr>
              <a:t>Families with an </a:t>
            </a:r>
            <a:r>
              <a:rPr lang="it-IT" sz="1200" b="0" i="0" u="none" strike="noStrike" kern="1200" baseline="0" dirty="0" err="1" smtClean="0">
                <a:solidFill>
                  <a:schemeClr val="tx1"/>
                </a:solidFill>
                <a:latin typeface="+mn-lt"/>
                <a:ea typeface="+mn-ea"/>
                <a:cs typeface="+mn-cs"/>
              </a:rPr>
              <a:t>hereditary</a:t>
            </a:r>
            <a:r>
              <a:rPr lang="it-IT" sz="1200" b="0" i="0" u="none" strike="noStrike" kern="1200" baseline="0" dirty="0" smtClean="0">
                <a:solidFill>
                  <a:schemeClr val="tx1"/>
                </a:solidFill>
                <a:latin typeface="+mn-lt"/>
                <a:ea typeface="+mn-ea"/>
                <a:cs typeface="+mn-cs"/>
              </a:rPr>
              <a:t> pattern of </a:t>
            </a:r>
            <a:r>
              <a:rPr lang="it-IT" sz="1200" b="0" i="0" u="none" strike="noStrike" kern="1200" baseline="0" dirty="0" err="1" smtClean="0">
                <a:solidFill>
                  <a:schemeClr val="tx1"/>
                </a:solidFill>
                <a:latin typeface="+mn-lt"/>
                <a:ea typeface="+mn-ea"/>
                <a:cs typeface="+mn-cs"/>
              </a:rPr>
              <a:t>cancer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melanoma </a:t>
            </a:r>
          </a:p>
          <a:p>
            <a:r>
              <a:rPr lang="it-IT" sz="1200" b="1" i="0" u="none" strike="noStrike" kern="1200" baseline="0" dirty="0" smtClean="0">
                <a:solidFill>
                  <a:schemeClr val="tx1"/>
                </a:solidFill>
                <a:latin typeface="+mn-lt"/>
                <a:ea typeface="+mn-ea"/>
                <a:cs typeface="+mn-cs"/>
              </a:rPr>
              <a:t>Mixed </a:t>
            </a:r>
            <a:r>
              <a:rPr lang="it-IT" sz="1200" b="1" i="0" u="none" strike="noStrike" kern="1200" baseline="0" dirty="0" err="1" smtClean="0">
                <a:solidFill>
                  <a:schemeClr val="tx1"/>
                </a:solidFill>
                <a:latin typeface="+mn-lt"/>
                <a:ea typeface="+mn-ea"/>
                <a:cs typeface="+mn-cs"/>
              </a:rPr>
              <a:t>cancer</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syndromes</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familial</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conditions</a:t>
            </a:r>
            <a:r>
              <a:rPr lang="it-IT" sz="1200" b="1" i="0" u="none" strike="noStrike" kern="1200" baseline="0" dirty="0" smtClean="0">
                <a:solidFill>
                  <a:schemeClr val="tx1"/>
                </a:solidFill>
                <a:latin typeface="+mn-lt"/>
                <a:ea typeface="+mn-ea"/>
                <a:cs typeface="+mn-cs"/>
              </a:rPr>
              <a:t> for </a:t>
            </a:r>
            <a:r>
              <a:rPr lang="it-IT" sz="1200" b="1" i="0" u="none" strike="noStrike" kern="1200" baseline="0" dirty="0" err="1" smtClean="0">
                <a:solidFill>
                  <a:schemeClr val="tx1"/>
                </a:solidFill>
                <a:latin typeface="+mn-lt"/>
                <a:ea typeface="+mn-ea"/>
                <a:cs typeface="+mn-cs"/>
              </a:rPr>
              <a:t>which</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there</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is</a:t>
            </a:r>
            <a:r>
              <a:rPr lang="it-IT" sz="1200" b="1" i="0" u="none" strike="noStrike" kern="1200" baseline="0" dirty="0" smtClean="0">
                <a:solidFill>
                  <a:schemeClr val="tx1"/>
                </a:solidFill>
                <a:latin typeface="+mn-lt"/>
                <a:ea typeface="+mn-ea"/>
                <a:cs typeface="+mn-cs"/>
              </a:rPr>
              <a:t> a high </a:t>
            </a:r>
            <a:r>
              <a:rPr lang="it-IT" sz="1200" b="1" i="0" u="none" strike="noStrike" kern="1200" baseline="0" dirty="0" err="1" smtClean="0">
                <a:solidFill>
                  <a:schemeClr val="tx1"/>
                </a:solidFill>
                <a:latin typeface="+mn-lt"/>
                <a:ea typeface="+mn-ea"/>
                <a:cs typeface="+mn-cs"/>
              </a:rPr>
              <a:t>incidence</a:t>
            </a:r>
            <a:r>
              <a:rPr lang="it-IT" sz="1200" b="1" i="0" u="none" strike="noStrike" kern="1200" baseline="0" dirty="0" smtClean="0">
                <a:solidFill>
                  <a:schemeClr val="tx1"/>
                </a:solidFill>
                <a:latin typeface="+mn-lt"/>
                <a:ea typeface="+mn-ea"/>
                <a:cs typeface="+mn-cs"/>
              </a:rPr>
              <a:t> of </a:t>
            </a:r>
            <a:r>
              <a:rPr lang="it-IT" sz="1200" b="1" i="0" u="none" strike="noStrike" kern="1200" baseline="0" dirty="0" err="1" smtClean="0">
                <a:solidFill>
                  <a:schemeClr val="tx1"/>
                </a:solidFill>
                <a:latin typeface="+mn-lt"/>
                <a:ea typeface="+mn-ea"/>
                <a:cs typeface="+mn-cs"/>
              </a:rPr>
              <a:t>various</a:t>
            </a:r>
            <a:r>
              <a:rPr lang="it-IT" sz="1200" b="1" i="0" u="none" strike="noStrike" kern="1200" baseline="0" dirty="0" smtClean="0">
                <a:solidFill>
                  <a:schemeClr val="tx1"/>
                </a:solidFill>
                <a:latin typeface="+mn-lt"/>
                <a:ea typeface="+mn-ea"/>
                <a:cs typeface="+mn-cs"/>
              </a:rPr>
              <a:t> </a:t>
            </a:r>
            <a:r>
              <a:rPr lang="it-IT" sz="1200" b="1" i="0" u="none" strike="noStrike" kern="1200" baseline="0" dirty="0" err="1" smtClean="0">
                <a:solidFill>
                  <a:schemeClr val="tx1"/>
                </a:solidFill>
                <a:latin typeface="+mn-lt"/>
                <a:ea typeface="+mn-ea"/>
                <a:cs typeface="+mn-cs"/>
              </a:rPr>
              <a:t>cancers</a:t>
            </a:r>
            <a:r>
              <a:rPr lang="it-IT" sz="1200" b="1" i="0" u="none" strike="noStrike" kern="1200" baseline="0" dirty="0" smtClean="0">
                <a:solidFill>
                  <a:schemeClr val="tx1"/>
                </a:solidFill>
                <a:latin typeface="+mn-lt"/>
                <a:ea typeface="+mn-ea"/>
                <a:cs typeface="+mn-cs"/>
              </a:rPr>
              <a:t> in general, </a:t>
            </a:r>
            <a:r>
              <a:rPr lang="it-IT" sz="1200" b="1" i="0" u="none" strike="noStrike" kern="1200" baseline="0" dirty="0" err="1" smtClean="0">
                <a:solidFill>
                  <a:schemeClr val="tx1"/>
                </a:solidFill>
                <a:latin typeface="+mn-lt"/>
                <a:ea typeface="+mn-ea"/>
                <a:cs typeface="+mn-cs"/>
              </a:rPr>
              <a:t>includign</a:t>
            </a:r>
            <a:r>
              <a:rPr lang="it-IT" sz="1200" b="1" i="0" u="none" strike="noStrike" kern="1200" baseline="0" dirty="0" smtClean="0">
                <a:solidFill>
                  <a:schemeClr val="tx1"/>
                </a:solidFill>
                <a:latin typeface="+mn-lt"/>
                <a:ea typeface="+mn-ea"/>
                <a:cs typeface="+mn-cs"/>
              </a:rPr>
              <a:t> melanoma</a:t>
            </a:r>
          </a:p>
          <a:p>
            <a:endParaRPr lang="it-IT" sz="1200" b="0" i="0" u="none" strike="noStrike" kern="1200" baseline="0" dirty="0" smtClean="0">
              <a:solidFill>
                <a:schemeClr val="tx1"/>
              </a:solidFill>
              <a:latin typeface="+mn-lt"/>
              <a:ea typeface="+mn-ea"/>
              <a:cs typeface="+mn-cs"/>
            </a:endParaRPr>
          </a:p>
          <a:p>
            <a:r>
              <a:rPr lang="en-US" b="1" noProof="0" dirty="0" smtClean="0"/>
              <a:t>Melanoma genes can be associated with other</a:t>
            </a:r>
            <a:r>
              <a:rPr lang="en-US" b="1" baseline="0" noProof="0" dirty="0" smtClean="0"/>
              <a:t> cancer types and other cancer predisposition genes can increase the risk of melanoma. This overlap has major implications for genetics testing strategies. </a:t>
            </a:r>
            <a:endParaRPr lang="en-US" b="1" noProof="0" dirty="0" smtClean="0"/>
          </a:p>
          <a:p>
            <a:r>
              <a:rPr lang="en-US" noProof="0" dirty="0" smtClean="0"/>
              <a:t> </a:t>
            </a: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411E41FB-3B73-4CDB-90C0-B8A61B6D13E8}" type="slidenum">
              <a:rPr lang="it-IT" smtClean="0"/>
              <a:t>9</a:t>
            </a:fld>
            <a:endParaRPr lang="it-IT"/>
          </a:p>
        </p:txBody>
      </p:sp>
    </p:spTree>
    <p:extLst>
      <p:ext uri="{BB962C8B-B14F-4D97-AF65-F5344CB8AC3E}">
        <p14:creationId xmlns:p14="http://schemas.microsoft.com/office/powerpoint/2010/main" val="56629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E3678DF-7ECC-44D8-A85A-15B566506196}" type="datetimeFigureOut">
              <a:rPr lang="it-IT" smtClean="0"/>
              <a:t>19/06/2019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68666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3678DF-7ECC-44D8-A85A-15B566506196}" type="datetimeFigureOut">
              <a:rPr lang="it-IT" smtClean="0"/>
              <a:t>19/06/2019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3401865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3678DF-7ECC-44D8-A85A-15B566506196}" type="datetimeFigureOut">
              <a:rPr lang="it-IT" smtClean="0"/>
              <a:t>19/06/2019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76036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3678DF-7ECC-44D8-A85A-15B566506196}" type="datetimeFigureOut">
              <a:rPr lang="it-IT" smtClean="0"/>
              <a:t>19/06/2019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122562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E3678DF-7ECC-44D8-A85A-15B566506196}" type="datetimeFigureOut">
              <a:rPr lang="it-IT" smtClean="0"/>
              <a:t>19/06/2019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388934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E3678DF-7ECC-44D8-A85A-15B566506196}" type="datetimeFigureOut">
              <a:rPr lang="it-IT" smtClean="0"/>
              <a:t>19/06/2019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323269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E3678DF-7ECC-44D8-A85A-15B566506196}" type="datetimeFigureOut">
              <a:rPr lang="it-IT" smtClean="0"/>
              <a:t>19/06/2019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271639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E3678DF-7ECC-44D8-A85A-15B566506196}" type="datetimeFigureOut">
              <a:rPr lang="it-IT" smtClean="0"/>
              <a:t>19/06/2019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58400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E3678DF-7ECC-44D8-A85A-15B566506196}" type="datetimeFigureOut">
              <a:rPr lang="it-IT" smtClean="0"/>
              <a:t>19/06/2019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1442025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E3678DF-7ECC-44D8-A85A-15B566506196}" type="datetimeFigureOut">
              <a:rPr lang="it-IT" smtClean="0"/>
              <a:t>19/06/2019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16923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E3678DF-7ECC-44D8-A85A-15B566506196}" type="datetimeFigureOut">
              <a:rPr lang="it-IT" smtClean="0"/>
              <a:t>19/06/2019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8B83915-3ADC-4011-B573-F0653A9E6A01}" type="slidenum">
              <a:rPr lang="it-IT" smtClean="0"/>
              <a:t>‹N›</a:t>
            </a:fld>
            <a:endParaRPr lang="it-IT"/>
          </a:p>
        </p:txBody>
      </p:sp>
    </p:spTree>
    <p:extLst>
      <p:ext uri="{BB962C8B-B14F-4D97-AF65-F5344CB8AC3E}">
        <p14:creationId xmlns:p14="http://schemas.microsoft.com/office/powerpoint/2010/main" val="171099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678DF-7ECC-44D8-A85A-15B566506196}" type="datetimeFigureOut">
              <a:rPr lang="it-IT" smtClean="0"/>
              <a:t>19/06/2019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83915-3ADC-4011-B573-F0653A9E6A01}" type="slidenum">
              <a:rPr lang="it-IT" smtClean="0"/>
              <a:t>‹N›</a:t>
            </a:fld>
            <a:endParaRPr lang="it-IT"/>
          </a:p>
        </p:txBody>
      </p:sp>
    </p:spTree>
    <p:extLst>
      <p:ext uri="{BB962C8B-B14F-4D97-AF65-F5344CB8AC3E}">
        <p14:creationId xmlns:p14="http://schemas.microsoft.com/office/powerpoint/2010/main" val="2207981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5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11200" y="6248400"/>
            <a:ext cx="1897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123" name="Rectangle 3"/>
          <p:cNvSpPr>
            <a:spLocks noChangeArrowheads="1"/>
          </p:cNvSpPr>
          <p:nvPr/>
        </p:nvSpPr>
        <p:spPr bwMode="auto">
          <a:xfrm>
            <a:off x="1187450" y="206094"/>
            <a:ext cx="6769100" cy="89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lnSpc>
                <a:spcPct val="110000"/>
              </a:lnSpc>
            </a:pPr>
            <a:r>
              <a:rPr lang="en-US" sz="2400" b="1" i="1" dirty="0" smtClean="0">
                <a:latin typeface="Calibri" charset="0"/>
              </a:rPr>
              <a:t>Department of Dermatology</a:t>
            </a:r>
          </a:p>
          <a:p>
            <a:pPr algn="ctr" defTabSz="762000" eaLnBrk="0" hangingPunct="0">
              <a:lnSpc>
                <a:spcPct val="110000"/>
              </a:lnSpc>
            </a:pPr>
            <a:r>
              <a:rPr lang="en-US" sz="2400" b="1" i="1" dirty="0" smtClean="0">
                <a:latin typeface="Calibri" charset="0"/>
              </a:rPr>
              <a:t>University of L’Aquila</a:t>
            </a:r>
            <a:endParaRPr lang="en-US" sz="2400" b="1" i="1" dirty="0">
              <a:latin typeface="Calibri" charset="0"/>
            </a:endParaRPr>
          </a:p>
        </p:txBody>
      </p:sp>
      <p:pic>
        <p:nvPicPr>
          <p:cNvPr id="5125" name="Picture 5" descr="Logo definitivo A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649" y="168836"/>
            <a:ext cx="709935" cy="883900"/>
          </a:xfrm>
          <a:prstGeom prst="rect">
            <a:avLst/>
          </a:prstGeom>
          <a:noFill/>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827584" y="2996952"/>
            <a:ext cx="7560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it-IT" sz="4000" b="1" dirty="0" smtClean="0">
                <a:solidFill>
                  <a:srgbClr val="FF0000"/>
                </a:solidFill>
              </a:rPr>
              <a:t>Genetics of </a:t>
            </a:r>
            <a:r>
              <a:rPr lang="it-IT" sz="4000" b="1" dirty="0" err="1" smtClean="0">
                <a:solidFill>
                  <a:srgbClr val="FF0000"/>
                </a:solidFill>
              </a:rPr>
              <a:t>skin</a:t>
            </a:r>
            <a:r>
              <a:rPr lang="it-IT" sz="4000" b="1" dirty="0" smtClean="0">
                <a:solidFill>
                  <a:srgbClr val="FF0000"/>
                </a:solidFill>
              </a:rPr>
              <a:t> </a:t>
            </a:r>
            <a:r>
              <a:rPr lang="it-IT" sz="4000" b="1" dirty="0" err="1" smtClean="0">
                <a:solidFill>
                  <a:srgbClr val="FF0000"/>
                </a:solidFill>
              </a:rPr>
              <a:t>cancer</a:t>
            </a:r>
            <a:endParaRPr lang="it-IT" sz="4000" b="1" dirty="0">
              <a:solidFill>
                <a:srgbClr val="FF0000"/>
              </a:solidFill>
            </a:endParaRPr>
          </a:p>
        </p:txBody>
      </p:sp>
      <p:sp>
        <p:nvSpPr>
          <p:cNvPr id="5129" name="Text Box 9"/>
          <p:cNvSpPr txBox="1">
            <a:spLocks noChangeArrowheads="1"/>
          </p:cNvSpPr>
          <p:nvPr/>
        </p:nvSpPr>
        <p:spPr bwMode="auto">
          <a:xfrm>
            <a:off x="2164313" y="4324596"/>
            <a:ext cx="51439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CA" sz="2800" b="1" dirty="0" smtClean="0">
                <a:latin typeface="Calibri" charset="0"/>
              </a:rPr>
              <a:t>Cristina </a:t>
            </a:r>
            <a:r>
              <a:rPr lang="en-CA" sz="2800" b="1" dirty="0" err="1" smtClean="0">
                <a:latin typeface="Calibri" charset="0"/>
              </a:rPr>
              <a:t>Pellegrini</a:t>
            </a:r>
            <a:r>
              <a:rPr lang="en-CA" sz="2800" b="1" dirty="0" smtClean="0">
                <a:latin typeface="Calibri" charset="0"/>
              </a:rPr>
              <a:t>, PhD</a:t>
            </a:r>
          </a:p>
          <a:p>
            <a:pPr algn="ctr"/>
            <a:r>
              <a:rPr lang="en-CA" sz="2000" dirty="0" smtClean="0">
                <a:latin typeface="Calibri" charset="0"/>
              </a:rPr>
              <a:t>University of L’Aquila</a:t>
            </a:r>
          </a:p>
        </p:txBody>
      </p:sp>
      <p:cxnSp>
        <p:nvCxnSpPr>
          <p:cNvPr id="10" name="Connettore 1 9"/>
          <p:cNvCxnSpPr/>
          <p:nvPr/>
        </p:nvCxnSpPr>
        <p:spPr>
          <a:xfrm>
            <a:off x="0" y="1196752"/>
            <a:ext cx="9144000" cy="0"/>
          </a:xfrm>
          <a:prstGeom prst="line">
            <a:avLst/>
          </a:prstGeom>
          <a:ln w="57150" cmpd="thinThick">
            <a:solidFill>
              <a:srgbClr val="1F14F8"/>
            </a:solidFill>
          </a:ln>
        </p:spPr>
        <p:style>
          <a:lnRef idx="2">
            <a:schemeClr val="accent1"/>
          </a:lnRef>
          <a:fillRef idx="0">
            <a:schemeClr val="accent1"/>
          </a:fillRef>
          <a:effectRef idx="1">
            <a:schemeClr val="accent1"/>
          </a:effectRef>
          <a:fontRef idx="minor">
            <a:schemeClr val="tx1"/>
          </a:fontRef>
        </p:style>
      </p:cxnSp>
      <p:pic>
        <p:nvPicPr>
          <p:cNvPr id="2" name="Immagine 1" descr="Logo DISCAB_201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5" y="260648"/>
            <a:ext cx="1392089" cy="656388"/>
          </a:xfrm>
          <a:prstGeom prst="rect">
            <a:avLst/>
          </a:prstGeom>
        </p:spPr>
      </p:pic>
      <p:sp>
        <p:nvSpPr>
          <p:cNvPr id="14" name="Rettangolo 13"/>
          <p:cNvSpPr/>
          <p:nvPr/>
        </p:nvSpPr>
        <p:spPr>
          <a:xfrm>
            <a:off x="3835467" y="6218830"/>
            <a:ext cx="1672637" cy="307777"/>
          </a:xfrm>
          <a:prstGeom prst="rect">
            <a:avLst/>
          </a:prstGeom>
        </p:spPr>
        <p:txBody>
          <a:bodyPr wrap="none">
            <a:spAutoFit/>
          </a:bodyPr>
          <a:lstStyle/>
          <a:p>
            <a:pPr>
              <a:defRPr/>
            </a:pPr>
            <a:r>
              <a:rPr lang="en-GB" sz="1400" b="1" dirty="0" smtClean="0">
                <a:latin typeface="Calibri" pitchFamily="34" charset="0"/>
              </a:rPr>
              <a:t>Chieti, 19 June 2019</a:t>
            </a:r>
            <a:endParaRPr lang="it-IT" sz="1400" b="1" dirty="0">
              <a:latin typeface="Calibri" pitchFamily="34" charset="0"/>
            </a:endParaRPr>
          </a:p>
        </p:txBody>
      </p:sp>
    </p:spTree>
    <p:extLst>
      <p:ext uri="{BB962C8B-B14F-4D97-AF65-F5344CB8AC3E}">
        <p14:creationId xmlns:p14="http://schemas.microsoft.com/office/powerpoint/2010/main" val="325489066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971596139"/>
              </p:ext>
            </p:extLst>
          </p:nvPr>
        </p:nvGraphicFramePr>
        <p:xfrm>
          <a:off x="2699793" y="932726"/>
          <a:ext cx="6336705" cy="5304508"/>
        </p:xfrm>
        <a:graphic>
          <a:graphicData uri="http://schemas.openxmlformats.org/drawingml/2006/table">
            <a:tbl>
              <a:tblPr firstRow="1" bandRow="1">
                <a:tableStyleId>{21E4AEA4-8DFA-4A89-87EB-49C32662AFE0}</a:tableStyleId>
              </a:tblPr>
              <a:tblGrid>
                <a:gridCol w="1054139"/>
                <a:gridCol w="1378061"/>
                <a:gridCol w="736153"/>
                <a:gridCol w="1224136"/>
                <a:gridCol w="1944216"/>
              </a:tblGrid>
              <a:tr h="692404">
                <a:tc>
                  <a:txBody>
                    <a:bodyPr/>
                    <a:lstStyle/>
                    <a:p>
                      <a:pPr algn="ctr">
                        <a:lnSpc>
                          <a:spcPts val="1820"/>
                        </a:lnSpc>
                        <a:spcAft>
                          <a:spcPts val="0"/>
                        </a:spcAft>
                      </a:pPr>
                      <a:r>
                        <a:rPr lang="en-US" sz="1900" dirty="0">
                          <a:effectLst/>
                          <a:latin typeface="Calibri" pitchFamily="34" charset="0"/>
                          <a:cs typeface="Calibri" pitchFamily="34" charset="0"/>
                        </a:rPr>
                        <a:t>Gene </a:t>
                      </a:r>
                      <a:endParaRPr lang="it-IT" sz="1900" dirty="0">
                        <a:effectLst/>
                        <a:latin typeface="Calibri" pitchFamily="34" charset="0"/>
                        <a:ea typeface="ＭＳ 明朝"/>
                        <a:cs typeface="Calibri" pitchFamily="34" charset="0"/>
                      </a:endParaRPr>
                    </a:p>
                  </a:txBody>
                  <a:tcPr marL="68580" marR="68580" marT="0" marB="0" anchor="ctr"/>
                </a:tc>
                <a:tc>
                  <a:txBody>
                    <a:bodyPr/>
                    <a:lstStyle/>
                    <a:p>
                      <a:pPr algn="ctr">
                        <a:lnSpc>
                          <a:spcPts val="1820"/>
                        </a:lnSpc>
                        <a:spcAft>
                          <a:spcPts val="0"/>
                        </a:spcAft>
                      </a:pPr>
                      <a:r>
                        <a:rPr lang="it-IT" sz="1900" dirty="0" smtClean="0">
                          <a:effectLst/>
                          <a:latin typeface="Calibri" pitchFamily="34" charset="0"/>
                          <a:ea typeface="ＭＳ 明朝"/>
                          <a:cs typeface="Calibri" pitchFamily="34" charset="0"/>
                        </a:rPr>
                        <a:t>Gene</a:t>
                      </a:r>
                      <a:r>
                        <a:rPr lang="it-IT" sz="1900" baseline="0" dirty="0" smtClean="0">
                          <a:effectLst/>
                          <a:latin typeface="Calibri" pitchFamily="34" charset="0"/>
                          <a:ea typeface="ＭＳ 明朝"/>
                          <a:cs typeface="Calibri" pitchFamily="34" charset="0"/>
                        </a:rPr>
                        <a:t> </a:t>
                      </a:r>
                      <a:r>
                        <a:rPr lang="it-IT" sz="1900" dirty="0" err="1" smtClean="0">
                          <a:effectLst/>
                          <a:latin typeface="Calibri" pitchFamily="34" charset="0"/>
                          <a:ea typeface="ＭＳ 明朝"/>
                          <a:cs typeface="Calibri" pitchFamily="34" charset="0"/>
                        </a:rPr>
                        <a:t>penetrance</a:t>
                      </a:r>
                      <a:endParaRPr lang="it-IT" sz="1900" dirty="0">
                        <a:effectLst/>
                        <a:latin typeface="Calibri" pitchFamily="34" charset="0"/>
                        <a:ea typeface="ＭＳ 明朝"/>
                        <a:cs typeface="Calibri" pitchFamily="34" charset="0"/>
                      </a:endParaRPr>
                    </a:p>
                  </a:txBody>
                  <a:tcPr marL="68580" marR="68580" marT="0" marB="0" anchor="ctr"/>
                </a:tc>
                <a:tc>
                  <a:txBody>
                    <a:bodyPr/>
                    <a:lstStyle/>
                    <a:p>
                      <a:pPr algn="ctr">
                        <a:lnSpc>
                          <a:spcPts val="1820"/>
                        </a:lnSpc>
                        <a:spcAft>
                          <a:spcPts val="0"/>
                        </a:spcAft>
                      </a:pPr>
                      <a:r>
                        <a:rPr lang="en-US" sz="1900" dirty="0">
                          <a:effectLst/>
                          <a:latin typeface="Calibri" pitchFamily="34" charset="0"/>
                          <a:cs typeface="Calibri" pitchFamily="34" charset="0"/>
                        </a:rPr>
                        <a:t>Year </a:t>
                      </a:r>
                      <a:endParaRPr lang="it-IT" sz="1900" dirty="0">
                        <a:effectLst/>
                        <a:latin typeface="Calibri" pitchFamily="34" charset="0"/>
                        <a:ea typeface="ＭＳ 明朝"/>
                        <a:cs typeface="Calibri" pitchFamily="34" charset="0"/>
                      </a:endParaRPr>
                    </a:p>
                  </a:txBody>
                  <a:tcPr marL="68580" marR="68580" marT="0" marB="0" anchor="ctr"/>
                </a:tc>
                <a:tc>
                  <a:txBody>
                    <a:bodyPr/>
                    <a:lstStyle/>
                    <a:p>
                      <a:pPr algn="ctr">
                        <a:lnSpc>
                          <a:spcPts val="1820"/>
                        </a:lnSpc>
                        <a:spcAft>
                          <a:spcPts val="0"/>
                        </a:spcAft>
                      </a:pPr>
                      <a:r>
                        <a:rPr lang="it-IT" sz="1900" dirty="0" smtClean="0">
                          <a:effectLst/>
                          <a:latin typeface="Calibri" pitchFamily="34" charset="0"/>
                          <a:ea typeface="ＭＳ 明朝"/>
                          <a:cs typeface="Calibri" pitchFamily="34" charset="0"/>
                        </a:rPr>
                        <a:t>Melanoma</a:t>
                      </a:r>
                      <a:endParaRPr lang="it-IT" sz="1900" dirty="0">
                        <a:effectLst/>
                        <a:latin typeface="Calibri" pitchFamily="34" charset="0"/>
                        <a:ea typeface="ＭＳ 明朝"/>
                        <a:cs typeface="Calibri" pitchFamily="34" charset="0"/>
                      </a:endParaRPr>
                    </a:p>
                  </a:txBody>
                  <a:tcPr marL="68580" marR="68580" marT="0" marB="0" anchor="ctr"/>
                </a:tc>
                <a:tc>
                  <a:txBody>
                    <a:bodyPr/>
                    <a:lstStyle/>
                    <a:p>
                      <a:pPr algn="ctr">
                        <a:lnSpc>
                          <a:spcPts val="1820"/>
                        </a:lnSpc>
                        <a:spcAft>
                          <a:spcPts val="0"/>
                        </a:spcAft>
                      </a:pPr>
                      <a:r>
                        <a:rPr lang="en-US" sz="1900" dirty="0">
                          <a:effectLst/>
                          <a:latin typeface="Calibri" pitchFamily="34" charset="0"/>
                          <a:cs typeface="Calibri" pitchFamily="34" charset="0"/>
                        </a:rPr>
                        <a:t>Associated cancers</a:t>
                      </a:r>
                      <a:endParaRPr lang="it-IT" sz="1900" dirty="0">
                        <a:effectLst/>
                        <a:latin typeface="Calibri" pitchFamily="34" charset="0"/>
                        <a:ea typeface="ＭＳ 明朝"/>
                        <a:cs typeface="Calibri" pitchFamily="34" charset="0"/>
                      </a:endParaRPr>
                    </a:p>
                  </a:txBody>
                  <a:tcPr marL="68580" marR="68580" marT="0" marB="0" anchor="ctr"/>
                </a:tc>
              </a:tr>
              <a:tr h="1149604">
                <a:tc rowSpan="2">
                  <a:txBody>
                    <a:bodyPr/>
                    <a:lstStyle/>
                    <a:p>
                      <a:pPr>
                        <a:lnSpc>
                          <a:spcPts val="1820"/>
                        </a:lnSpc>
                        <a:spcAft>
                          <a:spcPts val="0"/>
                        </a:spcAft>
                      </a:pPr>
                      <a:r>
                        <a:rPr lang="en-US" sz="1900" b="1" dirty="0" smtClean="0">
                          <a:effectLst/>
                          <a:latin typeface="Calibri" pitchFamily="34" charset="0"/>
                          <a:cs typeface="Calibri" pitchFamily="34" charset="0"/>
                        </a:rPr>
                        <a:t>CDKN2A</a:t>
                      </a:r>
                      <a:endParaRPr lang="it-IT" sz="1900" b="1" dirty="0">
                        <a:effectLst/>
                        <a:latin typeface="Calibri" pitchFamily="34" charset="0"/>
                        <a:cs typeface="Calibri" pitchFamily="34" charset="0"/>
                      </a:endParaRPr>
                    </a:p>
                  </a:txBody>
                  <a:tcPr marL="68580" marR="68580" marT="0" marB="0" anchor="ctr">
                    <a:solidFill>
                      <a:schemeClr val="accent3">
                        <a:lumMod val="20000"/>
                        <a:lumOff val="80000"/>
                      </a:schemeClr>
                    </a:solidFill>
                  </a:tcPr>
                </a:tc>
                <a:tc rowSpan="2">
                  <a:txBody>
                    <a:bodyPr/>
                    <a:lstStyle/>
                    <a:p>
                      <a:pPr algn="ctr">
                        <a:lnSpc>
                          <a:spcPts val="1820"/>
                        </a:lnSpc>
                        <a:spcAft>
                          <a:spcPts val="0"/>
                        </a:spcAft>
                      </a:pPr>
                      <a:r>
                        <a:rPr lang="it-IT" sz="1900" b="0" dirty="0" smtClean="0">
                          <a:effectLst/>
                          <a:latin typeface="Calibri" pitchFamily="34" charset="0"/>
                          <a:ea typeface="ＭＳ 明朝"/>
                          <a:cs typeface="Calibri" pitchFamily="34" charset="0"/>
                        </a:rPr>
                        <a:t>High-</a:t>
                      </a:r>
                      <a:r>
                        <a:rPr lang="it-IT" sz="1900" b="0" dirty="0" err="1" smtClean="0">
                          <a:effectLst/>
                          <a:latin typeface="Calibri" pitchFamily="34" charset="0"/>
                          <a:ea typeface="ＭＳ 明朝"/>
                          <a:cs typeface="Calibri" pitchFamily="34" charset="0"/>
                        </a:rPr>
                        <a:t>penetrance</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rowSpan="2">
                  <a:txBody>
                    <a:bodyPr/>
                    <a:lstStyle/>
                    <a:p>
                      <a:pPr algn="ctr">
                        <a:lnSpc>
                          <a:spcPts val="1820"/>
                        </a:lnSpc>
                        <a:spcAft>
                          <a:spcPts val="0"/>
                        </a:spcAft>
                      </a:pPr>
                      <a:r>
                        <a:rPr lang="en-US" sz="1900" b="0" dirty="0">
                          <a:effectLst/>
                          <a:latin typeface="Calibri" pitchFamily="34" charset="0"/>
                          <a:cs typeface="Calibri" pitchFamily="34" charset="0"/>
                        </a:rPr>
                        <a:t>1994</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it-IT" sz="1900" b="0" dirty="0" err="1" smtClean="0">
                          <a:effectLst/>
                          <a:latin typeface="Calibri" pitchFamily="34" charset="0"/>
                          <a:ea typeface="ＭＳ 明朝"/>
                          <a:cs typeface="Calibri" pitchFamily="34" charset="0"/>
                        </a:rPr>
                        <a:t>Cutaneous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en-US" sz="1900" b="0" dirty="0">
                          <a:effectLst/>
                          <a:latin typeface="Calibri" pitchFamily="34" charset="0"/>
                          <a:cs typeface="Calibri" pitchFamily="34" charset="0"/>
                        </a:rPr>
                        <a:t>Pancreatic </a:t>
                      </a:r>
                      <a:r>
                        <a:rPr lang="en-US" sz="1900" b="0" dirty="0" smtClean="0">
                          <a:effectLst/>
                          <a:latin typeface="Calibri" pitchFamily="34" charset="0"/>
                          <a:cs typeface="Calibri" pitchFamily="34" charset="0"/>
                        </a:rPr>
                        <a:t>carcinoma</a:t>
                      </a:r>
                    </a:p>
                    <a:p>
                      <a:pPr algn="ctr">
                        <a:lnSpc>
                          <a:spcPts val="1820"/>
                        </a:lnSpc>
                        <a:spcAft>
                          <a:spcPts val="0"/>
                        </a:spcAft>
                      </a:pPr>
                      <a:r>
                        <a:rPr lang="en-US" sz="1900" b="0" dirty="0" smtClean="0">
                          <a:effectLst/>
                          <a:latin typeface="Calibri" pitchFamily="34" charset="0"/>
                          <a:ea typeface="ＭＳ 明朝"/>
                          <a:cs typeface="Calibri" pitchFamily="34" charset="0"/>
                        </a:rPr>
                        <a:t>breast,</a:t>
                      </a:r>
                      <a:r>
                        <a:rPr lang="en-US" sz="1900" b="0" baseline="0" dirty="0" smtClean="0">
                          <a:effectLst/>
                          <a:latin typeface="Calibri" pitchFamily="34" charset="0"/>
                          <a:ea typeface="ＭＳ 明朝"/>
                          <a:cs typeface="Calibri" pitchFamily="34" charset="0"/>
                        </a:rPr>
                        <a:t> </a:t>
                      </a:r>
                      <a:r>
                        <a:rPr lang="en-US" sz="1900" b="0" dirty="0" smtClean="0">
                          <a:effectLst/>
                          <a:latin typeface="Calibri" pitchFamily="34" charset="0"/>
                          <a:ea typeface="ＭＳ 明朝"/>
                          <a:cs typeface="Calibri" pitchFamily="34" charset="0"/>
                        </a:rPr>
                        <a:t>lung and upper digestive cancer</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r>
              <a:tr h="463804">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lnSpc>
                          <a:spcPts val="1820"/>
                        </a:lnSpc>
                        <a:spcAft>
                          <a:spcPts val="0"/>
                        </a:spcAft>
                      </a:pPr>
                      <a:r>
                        <a:rPr lang="it-IT" sz="1900" b="0" dirty="0" err="1" smtClean="0">
                          <a:effectLst/>
                          <a:latin typeface="Calibri" pitchFamily="34" charset="0"/>
                          <a:ea typeface="ＭＳ 明朝"/>
                          <a:cs typeface="Calibri" pitchFamily="34" charset="0"/>
                        </a:rPr>
                        <a:t>Cutaneous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en-US" sz="1900" b="0" dirty="0">
                          <a:effectLst/>
                          <a:latin typeface="Calibri" pitchFamily="34" charset="0"/>
                          <a:cs typeface="Calibri" pitchFamily="34" charset="0"/>
                        </a:rPr>
                        <a:t>Neural system tumors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r>
              <a:tr h="692884">
                <a:tc>
                  <a:txBody>
                    <a:bodyPr/>
                    <a:lstStyle/>
                    <a:p>
                      <a:pPr>
                        <a:lnSpc>
                          <a:spcPts val="1820"/>
                        </a:lnSpc>
                        <a:spcAft>
                          <a:spcPts val="0"/>
                        </a:spcAft>
                      </a:pPr>
                      <a:r>
                        <a:rPr lang="en-US" sz="1900" b="1" dirty="0" smtClean="0">
                          <a:effectLst/>
                          <a:latin typeface="Calibri" pitchFamily="34" charset="0"/>
                          <a:cs typeface="Calibri" pitchFamily="34" charset="0"/>
                        </a:rPr>
                        <a:t>CDK4</a:t>
                      </a:r>
                      <a:endParaRPr lang="it-IT" sz="1900" b="1" dirty="0">
                        <a:effectLst/>
                        <a:latin typeface="Calibri" pitchFamily="34" charset="0"/>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it-IT" sz="1900" b="0" smtClean="0">
                          <a:effectLst/>
                          <a:latin typeface="Calibri" pitchFamily="34" charset="0"/>
                          <a:ea typeface="ＭＳ 明朝"/>
                          <a:cs typeface="Calibri" pitchFamily="34" charset="0"/>
                        </a:rPr>
                        <a:t>High-penetrance</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en-US" sz="1900" b="0" dirty="0">
                          <a:effectLst/>
                          <a:latin typeface="Calibri" pitchFamily="34" charset="0"/>
                          <a:cs typeface="Calibri" pitchFamily="34" charset="0"/>
                        </a:rPr>
                        <a:t>1996</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it-IT" sz="1900" b="0" dirty="0" err="1" smtClean="0">
                          <a:effectLst/>
                          <a:latin typeface="Calibri" pitchFamily="34" charset="0"/>
                          <a:ea typeface="ＭＳ 明朝"/>
                          <a:cs typeface="Calibri" pitchFamily="34" charset="0"/>
                        </a:rPr>
                        <a:t>Cutaneous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en-US" sz="1900" b="0" dirty="0" smtClean="0">
                          <a:effectLst/>
                          <a:latin typeface="Calibri" pitchFamily="34" charset="0"/>
                          <a:cs typeface="Calibri" pitchFamily="34" charset="0"/>
                        </a:rPr>
                        <a:t>Neural system tumors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r>
              <a:tr h="692404">
                <a:tc>
                  <a:txBody>
                    <a:bodyPr/>
                    <a:lstStyle/>
                    <a:p>
                      <a:pPr>
                        <a:lnSpc>
                          <a:spcPts val="1820"/>
                        </a:lnSpc>
                        <a:spcAft>
                          <a:spcPts val="0"/>
                        </a:spcAft>
                      </a:pPr>
                      <a:r>
                        <a:rPr lang="en-US" sz="1900" b="1" dirty="0" smtClean="0">
                          <a:effectLst/>
                          <a:latin typeface="Calibri" pitchFamily="34" charset="0"/>
                          <a:cs typeface="Calibri" pitchFamily="34" charset="0"/>
                        </a:rPr>
                        <a:t>TERT</a:t>
                      </a:r>
                      <a:endParaRPr lang="it-IT" sz="1900" b="1" dirty="0">
                        <a:effectLst/>
                        <a:latin typeface="Calibri" pitchFamily="34" charset="0"/>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it-IT" sz="1900" b="0" smtClean="0">
                          <a:effectLst/>
                          <a:latin typeface="Calibri" pitchFamily="34" charset="0"/>
                          <a:ea typeface="ＭＳ 明朝"/>
                          <a:cs typeface="Calibri" pitchFamily="34" charset="0"/>
                        </a:rPr>
                        <a:t>High-penetrance</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en-US" sz="1900" b="0" dirty="0">
                          <a:effectLst/>
                          <a:latin typeface="Calibri" pitchFamily="34" charset="0"/>
                          <a:cs typeface="Calibri" pitchFamily="34" charset="0"/>
                        </a:rPr>
                        <a:t>2013</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it-IT" sz="1900" b="0" smtClean="0">
                          <a:effectLst/>
                          <a:latin typeface="Calibri" pitchFamily="34" charset="0"/>
                          <a:ea typeface="ＭＳ 明朝"/>
                          <a:cs typeface="Calibri" pitchFamily="34" charset="0"/>
                        </a:rPr>
                        <a:t>Cutaneous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marL="0" marR="0" indent="0" algn="ctr" defTabSz="914400" rtl="0" eaLnBrk="1" fontAlgn="auto" latinLnBrk="0" hangingPunct="1">
                        <a:lnSpc>
                          <a:spcPts val="1820"/>
                        </a:lnSpc>
                        <a:spcBef>
                          <a:spcPts val="0"/>
                        </a:spcBef>
                        <a:spcAft>
                          <a:spcPts val="0"/>
                        </a:spcAft>
                        <a:buClrTx/>
                        <a:buSzTx/>
                        <a:buFontTx/>
                        <a:buNone/>
                        <a:tabLst/>
                        <a:defRPr/>
                      </a:pPr>
                      <a:r>
                        <a:rPr lang="en-US" sz="1900" b="0" dirty="0" smtClean="0">
                          <a:effectLst/>
                          <a:latin typeface="Calibri" pitchFamily="34" charset="0"/>
                          <a:cs typeface="Calibri" pitchFamily="34" charset="0"/>
                        </a:rPr>
                        <a:t>Ovarian, renal, bladder</a:t>
                      </a:r>
                      <a:r>
                        <a:rPr lang="en-US" sz="1900" b="0" baseline="0" dirty="0" smtClean="0">
                          <a:effectLst/>
                          <a:latin typeface="Calibri" pitchFamily="34" charset="0"/>
                          <a:cs typeface="Calibri" pitchFamily="34" charset="0"/>
                        </a:rPr>
                        <a:t>, </a:t>
                      </a:r>
                      <a:r>
                        <a:rPr lang="en-US" sz="1900" b="0" dirty="0" smtClean="0">
                          <a:effectLst/>
                          <a:latin typeface="Calibri" pitchFamily="34" charset="0"/>
                          <a:cs typeface="Calibri" pitchFamily="34" charset="0"/>
                        </a:rPr>
                        <a:t>breast, lung</a:t>
                      </a:r>
                      <a:r>
                        <a:rPr lang="en-US" sz="1900" b="0" baseline="0" dirty="0" smtClean="0">
                          <a:effectLst/>
                          <a:latin typeface="Calibri" pitchFamily="34" charset="0"/>
                          <a:cs typeface="Calibri" pitchFamily="34" charset="0"/>
                        </a:rPr>
                        <a:t> </a:t>
                      </a:r>
                      <a:r>
                        <a:rPr lang="en-US" sz="1900" b="0" dirty="0" smtClean="0">
                          <a:effectLst/>
                          <a:latin typeface="Calibri" pitchFamily="34" charset="0"/>
                          <a:cs typeface="Calibri" pitchFamily="34" charset="0"/>
                        </a:rPr>
                        <a:t>cancer</a:t>
                      </a:r>
                      <a:endParaRPr lang="it-IT" sz="1900" b="0" dirty="0" smtClean="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r>
              <a:tr h="692404">
                <a:tc>
                  <a:txBody>
                    <a:bodyPr/>
                    <a:lstStyle/>
                    <a:p>
                      <a:pPr>
                        <a:lnSpc>
                          <a:spcPts val="1820"/>
                        </a:lnSpc>
                        <a:spcAft>
                          <a:spcPts val="0"/>
                        </a:spcAft>
                      </a:pPr>
                      <a:r>
                        <a:rPr lang="en-US" sz="1900" b="1" dirty="0" smtClean="0">
                          <a:effectLst/>
                          <a:latin typeface="Calibri" pitchFamily="34" charset="0"/>
                          <a:cs typeface="Calibri" pitchFamily="34" charset="0"/>
                        </a:rPr>
                        <a:t>POT1</a:t>
                      </a:r>
                      <a:endParaRPr lang="it-IT" sz="1900" b="1" dirty="0">
                        <a:effectLst/>
                        <a:latin typeface="Calibri" pitchFamily="34" charset="0"/>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it-IT" sz="1900" b="0" dirty="0" smtClean="0">
                          <a:effectLst/>
                          <a:latin typeface="Calibri" pitchFamily="34" charset="0"/>
                          <a:ea typeface="ＭＳ 明朝"/>
                          <a:cs typeface="Calibri" pitchFamily="34" charset="0"/>
                        </a:rPr>
                        <a:t>High-</a:t>
                      </a:r>
                      <a:r>
                        <a:rPr lang="it-IT" sz="1900" b="0" dirty="0" err="1" smtClean="0">
                          <a:effectLst/>
                          <a:latin typeface="Calibri" pitchFamily="34" charset="0"/>
                          <a:ea typeface="ＭＳ 明朝"/>
                          <a:cs typeface="Calibri" pitchFamily="34" charset="0"/>
                        </a:rPr>
                        <a:t>penetrance</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en-US" sz="1900" b="0" dirty="0">
                          <a:effectLst/>
                          <a:latin typeface="Calibri" pitchFamily="34" charset="0"/>
                          <a:cs typeface="Calibri" pitchFamily="34" charset="0"/>
                        </a:rPr>
                        <a:t>2014</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it-IT" sz="1900" b="0" dirty="0" err="1" smtClean="0">
                          <a:effectLst/>
                          <a:latin typeface="Calibri" pitchFamily="34" charset="0"/>
                          <a:ea typeface="ＭＳ 明朝"/>
                          <a:cs typeface="Calibri" pitchFamily="34" charset="0"/>
                        </a:rPr>
                        <a:t>Cutaneous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c>
                  <a:txBody>
                    <a:bodyPr/>
                    <a:lstStyle/>
                    <a:p>
                      <a:pPr algn="ctr">
                        <a:lnSpc>
                          <a:spcPts val="1820"/>
                        </a:lnSpc>
                        <a:spcAft>
                          <a:spcPts val="0"/>
                        </a:spcAft>
                      </a:pPr>
                      <a:r>
                        <a:rPr lang="en-US" sz="1900" b="0" dirty="0" err="1" smtClean="0">
                          <a:effectLst/>
                          <a:latin typeface="Calibri" pitchFamily="34" charset="0"/>
                          <a:cs typeface="Calibri" pitchFamily="34" charset="0"/>
                        </a:rPr>
                        <a:t>Gliomas</a:t>
                      </a:r>
                      <a:endParaRPr lang="it-IT" sz="1900" b="0" dirty="0">
                        <a:effectLst/>
                        <a:latin typeface="Calibri" pitchFamily="34" charset="0"/>
                        <a:ea typeface="ＭＳ 明朝"/>
                        <a:cs typeface="Calibri" pitchFamily="34" charset="0"/>
                      </a:endParaRPr>
                    </a:p>
                  </a:txBody>
                  <a:tcPr marL="68580" marR="68580" marT="0" marB="0" anchor="ctr">
                    <a:solidFill>
                      <a:schemeClr val="accent3">
                        <a:lumMod val="20000"/>
                        <a:lumOff val="80000"/>
                      </a:schemeClr>
                    </a:solidFill>
                  </a:tcPr>
                </a:tc>
              </a:tr>
              <a:tr h="921004">
                <a:tc>
                  <a:txBody>
                    <a:bodyPr/>
                    <a:lstStyle/>
                    <a:p>
                      <a:pPr>
                        <a:lnSpc>
                          <a:spcPts val="1820"/>
                        </a:lnSpc>
                        <a:spcAft>
                          <a:spcPts val="0"/>
                        </a:spcAft>
                      </a:pPr>
                      <a:r>
                        <a:rPr lang="it-IT" sz="1900" b="1" dirty="0" smtClean="0">
                          <a:solidFill>
                            <a:srgbClr val="C00000"/>
                          </a:solidFill>
                          <a:effectLst/>
                          <a:latin typeface="Calibri" pitchFamily="34" charset="0"/>
                          <a:cs typeface="Calibri" pitchFamily="34" charset="0"/>
                        </a:rPr>
                        <a:t>MITF</a:t>
                      </a:r>
                      <a:endParaRPr lang="it-IT" sz="1900" b="1" dirty="0">
                        <a:solidFill>
                          <a:srgbClr val="C00000"/>
                        </a:solidFill>
                        <a:effectLst/>
                        <a:latin typeface="Calibri" pitchFamily="34" charset="0"/>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1900" b="0" dirty="0" smtClean="0">
                          <a:solidFill>
                            <a:srgbClr val="C00000"/>
                          </a:solidFill>
                          <a:effectLst/>
                          <a:latin typeface="Calibri" pitchFamily="34" charset="0"/>
                          <a:ea typeface="ＭＳ 明朝"/>
                          <a:cs typeface="Calibri" pitchFamily="34" charset="0"/>
                        </a:rPr>
                        <a:t>Intermediate </a:t>
                      </a:r>
                      <a:r>
                        <a:rPr lang="it-IT" sz="1900" b="0" dirty="0" err="1" smtClean="0">
                          <a:solidFill>
                            <a:srgbClr val="C00000"/>
                          </a:solidFill>
                          <a:effectLst/>
                          <a:latin typeface="Calibri" pitchFamily="34" charset="0"/>
                          <a:ea typeface="ＭＳ 明朝"/>
                          <a:cs typeface="Calibri" pitchFamily="34" charset="0"/>
                        </a:rPr>
                        <a:t>penetrance</a:t>
                      </a:r>
                      <a:endParaRPr lang="it-IT" sz="1900" b="0" dirty="0">
                        <a:solidFill>
                          <a:srgbClr val="C00000"/>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1900" b="0" dirty="0" smtClean="0">
                          <a:solidFill>
                            <a:srgbClr val="C00000"/>
                          </a:solidFill>
                          <a:effectLst/>
                          <a:latin typeface="Calibri" pitchFamily="34" charset="0"/>
                          <a:ea typeface="ＭＳ 明朝"/>
                          <a:cs typeface="Calibri" pitchFamily="34" charset="0"/>
                        </a:rPr>
                        <a:t>2011</a:t>
                      </a:r>
                      <a:endParaRPr lang="it-IT" sz="1900" b="0" dirty="0">
                        <a:solidFill>
                          <a:srgbClr val="C00000"/>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marL="0" marR="0" indent="0" algn="ctr" defTabSz="914400" rtl="0" eaLnBrk="1" fontAlgn="auto" latinLnBrk="0" hangingPunct="1">
                        <a:lnSpc>
                          <a:spcPts val="1820"/>
                        </a:lnSpc>
                        <a:spcBef>
                          <a:spcPts val="0"/>
                        </a:spcBef>
                        <a:spcAft>
                          <a:spcPts val="0"/>
                        </a:spcAft>
                        <a:buClrTx/>
                        <a:buSzTx/>
                        <a:buFontTx/>
                        <a:buNone/>
                        <a:tabLst/>
                        <a:defRPr/>
                      </a:pPr>
                      <a:r>
                        <a:rPr lang="it-IT" sz="1900" b="0" dirty="0" err="1" smtClean="0">
                          <a:solidFill>
                            <a:srgbClr val="C00000"/>
                          </a:solidFill>
                          <a:effectLst/>
                          <a:latin typeface="Calibri" pitchFamily="34" charset="0"/>
                          <a:ea typeface="ＭＳ 明朝"/>
                          <a:cs typeface="Calibri" pitchFamily="34" charset="0"/>
                        </a:rPr>
                        <a:t>Cutaneous</a:t>
                      </a:r>
                      <a:endParaRPr lang="it-IT" sz="1900" b="0" dirty="0" smtClean="0">
                        <a:solidFill>
                          <a:srgbClr val="C00000"/>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1900" b="0" dirty="0" err="1" smtClean="0">
                          <a:solidFill>
                            <a:srgbClr val="C00000"/>
                          </a:solidFill>
                          <a:effectLst/>
                          <a:latin typeface="Calibri" pitchFamily="34" charset="0"/>
                          <a:ea typeface="ＭＳ 明朝"/>
                          <a:cs typeface="Calibri" pitchFamily="34" charset="0"/>
                        </a:rPr>
                        <a:t>Renal</a:t>
                      </a:r>
                      <a:r>
                        <a:rPr lang="it-IT" sz="1900" b="0" dirty="0" smtClean="0">
                          <a:solidFill>
                            <a:srgbClr val="C00000"/>
                          </a:solidFill>
                          <a:effectLst/>
                          <a:latin typeface="Calibri" pitchFamily="34" charset="0"/>
                          <a:ea typeface="ＭＳ 明朝"/>
                          <a:cs typeface="Calibri" pitchFamily="34" charset="0"/>
                        </a:rPr>
                        <a:t> carcinoma</a:t>
                      </a:r>
                      <a:endParaRPr lang="it-IT" sz="1900" b="0" dirty="0">
                        <a:solidFill>
                          <a:srgbClr val="C00000"/>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r>
            </a:tbl>
          </a:graphicData>
        </a:graphic>
      </p:graphicFrame>
      <p:sp>
        <p:nvSpPr>
          <p:cNvPr id="5" name="Titolo 1"/>
          <p:cNvSpPr txBox="1">
            <a:spLocks/>
          </p:cNvSpPr>
          <p:nvPr/>
        </p:nvSpPr>
        <p:spPr>
          <a:xfrm>
            <a:off x="179521" y="112260"/>
            <a:ext cx="8565155" cy="76111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solidFill>
                  <a:srgbClr val="005A9E"/>
                </a:solidFill>
                <a:latin typeface="Calibri" charset="0"/>
                <a:ea typeface="Calibri" charset="0"/>
                <a:cs typeface="Calibri" charset="0"/>
              </a:rPr>
              <a:t>Melanoma-</a:t>
            </a:r>
            <a:r>
              <a:rPr lang="en-US" sz="2600" b="1" dirty="0" smtClean="0">
                <a:solidFill>
                  <a:srgbClr val="FF0000"/>
                </a:solidFill>
                <a:latin typeface="Calibri" charset="0"/>
                <a:ea typeface="Calibri" charset="0"/>
                <a:cs typeface="Calibri" charset="0"/>
              </a:rPr>
              <a:t>predominant</a:t>
            </a:r>
            <a:r>
              <a:rPr lang="en-US" sz="2600" b="1" dirty="0" smtClean="0">
                <a:solidFill>
                  <a:srgbClr val="005A9E"/>
                </a:solidFill>
                <a:latin typeface="Calibri" charset="0"/>
                <a:ea typeface="Calibri" charset="0"/>
                <a:cs typeface="Calibri" charset="0"/>
              </a:rPr>
              <a:t> syndromes - Associated genes</a:t>
            </a:r>
            <a:endParaRPr lang="en-US" sz="2600" b="1" dirty="0">
              <a:solidFill>
                <a:srgbClr val="005A9E"/>
              </a:solidFill>
              <a:latin typeface="Calibri" charset="0"/>
              <a:ea typeface="Calibri" charset="0"/>
              <a:cs typeface="Calibri" charset="0"/>
            </a:endParaRPr>
          </a:p>
        </p:txBody>
      </p:sp>
      <p:sp>
        <p:nvSpPr>
          <p:cNvPr id="2" name="CasellaDiTesto 1"/>
          <p:cNvSpPr txBox="1"/>
          <p:nvPr/>
        </p:nvSpPr>
        <p:spPr>
          <a:xfrm>
            <a:off x="35496" y="3074385"/>
            <a:ext cx="3024336" cy="646331"/>
          </a:xfrm>
          <a:prstGeom prst="rect">
            <a:avLst/>
          </a:prstGeom>
          <a:noFill/>
        </p:spPr>
        <p:txBody>
          <a:bodyPr wrap="square" rtlCol="0">
            <a:spAutoFit/>
          </a:bodyPr>
          <a:lstStyle/>
          <a:p>
            <a:r>
              <a:rPr lang="it-IT" b="1" dirty="0" err="1" smtClean="0">
                <a:latin typeface="Calibri" charset="0"/>
                <a:ea typeface="Calibri" charset="0"/>
                <a:cs typeface="Calibri" charset="0"/>
              </a:rPr>
              <a:t>Hereditary</a:t>
            </a:r>
            <a:r>
              <a:rPr lang="it-IT" b="1" dirty="0" smtClean="0">
                <a:latin typeface="Calibri" charset="0"/>
                <a:ea typeface="Calibri" charset="0"/>
                <a:cs typeface="Calibri" charset="0"/>
              </a:rPr>
              <a:t> melanoma</a:t>
            </a:r>
          </a:p>
          <a:p>
            <a:r>
              <a:rPr lang="it-IT" b="1" dirty="0" smtClean="0">
                <a:latin typeface="Calibri" charset="0"/>
                <a:ea typeface="Calibri" charset="0"/>
                <a:cs typeface="Calibri" charset="0"/>
              </a:rPr>
              <a:t>(</a:t>
            </a:r>
            <a:r>
              <a:rPr lang="it-IT" b="1" dirty="0" err="1">
                <a:latin typeface="Calibri" charset="0"/>
                <a:ea typeface="Calibri" charset="0"/>
                <a:cs typeface="Calibri" charset="0"/>
              </a:rPr>
              <a:t>F</a:t>
            </a:r>
            <a:r>
              <a:rPr lang="it-IT" b="1" dirty="0" err="1" smtClean="0">
                <a:latin typeface="Calibri" charset="0"/>
                <a:ea typeface="Calibri" charset="0"/>
                <a:cs typeface="Calibri" charset="0"/>
              </a:rPr>
              <a:t>amilial</a:t>
            </a:r>
            <a:r>
              <a:rPr lang="it-IT" b="1" dirty="0" smtClean="0">
                <a:latin typeface="Calibri" charset="0"/>
                <a:ea typeface="Calibri" charset="0"/>
                <a:cs typeface="Calibri" charset="0"/>
              </a:rPr>
              <a:t> melanoma)</a:t>
            </a:r>
            <a:endParaRPr lang="it-IT" b="1" dirty="0">
              <a:latin typeface="Calibri" charset="0"/>
              <a:ea typeface="Calibri" charset="0"/>
              <a:cs typeface="Calibri" charset="0"/>
            </a:endParaRPr>
          </a:p>
        </p:txBody>
      </p:sp>
      <p:sp>
        <p:nvSpPr>
          <p:cNvPr id="8" name="CasellaDiTesto 7"/>
          <p:cNvSpPr txBox="1"/>
          <p:nvPr/>
        </p:nvSpPr>
        <p:spPr>
          <a:xfrm>
            <a:off x="-36512" y="5371204"/>
            <a:ext cx="3024336" cy="646331"/>
          </a:xfrm>
          <a:prstGeom prst="rect">
            <a:avLst/>
          </a:prstGeom>
          <a:noFill/>
        </p:spPr>
        <p:txBody>
          <a:bodyPr wrap="square" rtlCol="0">
            <a:spAutoFit/>
          </a:bodyPr>
          <a:lstStyle/>
          <a:p>
            <a:r>
              <a:rPr lang="it-IT" b="1" dirty="0" err="1" smtClean="0">
                <a:solidFill>
                  <a:srgbClr val="C00000"/>
                </a:solidFill>
                <a:latin typeface="Calibri" charset="0"/>
                <a:ea typeface="Calibri" charset="0"/>
                <a:cs typeface="Calibri" charset="0"/>
              </a:rPr>
              <a:t>Susceptibility</a:t>
            </a:r>
            <a:r>
              <a:rPr lang="it-IT" b="1" dirty="0" smtClean="0">
                <a:solidFill>
                  <a:srgbClr val="C00000"/>
                </a:solidFill>
                <a:latin typeface="Calibri" charset="0"/>
                <a:ea typeface="Calibri" charset="0"/>
                <a:cs typeface="Calibri" charset="0"/>
              </a:rPr>
              <a:t> to melanoma and </a:t>
            </a:r>
            <a:r>
              <a:rPr lang="it-IT" b="1" dirty="0" err="1" smtClean="0">
                <a:solidFill>
                  <a:srgbClr val="C00000"/>
                </a:solidFill>
                <a:latin typeface="Calibri" charset="0"/>
                <a:ea typeface="Calibri" charset="0"/>
                <a:cs typeface="Calibri" charset="0"/>
              </a:rPr>
              <a:t>renal</a:t>
            </a:r>
            <a:r>
              <a:rPr lang="it-IT" b="1" dirty="0" smtClean="0">
                <a:solidFill>
                  <a:srgbClr val="C00000"/>
                </a:solidFill>
                <a:latin typeface="Calibri" charset="0"/>
                <a:ea typeface="Calibri" charset="0"/>
                <a:cs typeface="Calibri" charset="0"/>
              </a:rPr>
              <a:t> </a:t>
            </a:r>
            <a:r>
              <a:rPr lang="it-IT" b="1" dirty="0" err="1" smtClean="0">
                <a:solidFill>
                  <a:srgbClr val="C00000"/>
                </a:solidFill>
                <a:latin typeface="Calibri" charset="0"/>
                <a:ea typeface="Calibri" charset="0"/>
                <a:cs typeface="Calibri" charset="0"/>
              </a:rPr>
              <a:t>cell</a:t>
            </a:r>
            <a:r>
              <a:rPr lang="it-IT" b="1" dirty="0" smtClean="0">
                <a:solidFill>
                  <a:srgbClr val="C00000"/>
                </a:solidFill>
                <a:latin typeface="Calibri" charset="0"/>
                <a:ea typeface="Calibri" charset="0"/>
                <a:cs typeface="Calibri" charset="0"/>
              </a:rPr>
              <a:t> carcinoma</a:t>
            </a:r>
            <a:endParaRPr lang="it-IT" b="1" dirty="0">
              <a:solidFill>
                <a:srgbClr val="C00000"/>
              </a:solidFill>
              <a:latin typeface="Calibri" charset="0"/>
              <a:ea typeface="Calibri" charset="0"/>
              <a:cs typeface="Calibri" charset="0"/>
            </a:endParaRPr>
          </a:p>
        </p:txBody>
      </p:sp>
      <p:sp>
        <p:nvSpPr>
          <p:cNvPr id="10" name="Freccia a destra 9"/>
          <p:cNvSpPr/>
          <p:nvPr/>
        </p:nvSpPr>
        <p:spPr>
          <a:xfrm>
            <a:off x="2411761" y="3347706"/>
            <a:ext cx="180532" cy="27332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charset="0"/>
              <a:ea typeface="Calibri" charset="0"/>
              <a:cs typeface="Calibri" charset="0"/>
            </a:endParaRPr>
          </a:p>
        </p:txBody>
      </p:sp>
      <p:sp>
        <p:nvSpPr>
          <p:cNvPr id="13" name="Freccia a destra 12"/>
          <p:cNvSpPr/>
          <p:nvPr/>
        </p:nvSpPr>
        <p:spPr>
          <a:xfrm>
            <a:off x="2502027" y="5768753"/>
            <a:ext cx="110108" cy="19221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charset="0"/>
              <a:ea typeface="Calibri" charset="0"/>
              <a:cs typeface="Calibri" charset="0"/>
            </a:endParaRPr>
          </a:p>
        </p:txBody>
      </p:sp>
      <p:sp>
        <p:nvSpPr>
          <p:cNvPr id="3" name="Rettangolo 2"/>
          <p:cNvSpPr/>
          <p:nvPr/>
        </p:nvSpPr>
        <p:spPr>
          <a:xfrm>
            <a:off x="2664301" y="1900999"/>
            <a:ext cx="6444203" cy="33282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2664301" y="5371205"/>
            <a:ext cx="6381120" cy="795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901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asellaDiTesto 38"/>
          <p:cNvSpPr txBox="1"/>
          <p:nvPr/>
        </p:nvSpPr>
        <p:spPr>
          <a:xfrm>
            <a:off x="105143" y="164637"/>
            <a:ext cx="8915399" cy="523220"/>
          </a:xfrm>
          <a:prstGeom prst="rect">
            <a:avLst/>
          </a:prstGeom>
          <a:noFill/>
          <a:ln>
            <a:noFill/>
          </a:ln>
        </p:spPr>
        <p:txBody>
          <a:bodyPr wrap="square" rtlCol="0">
            <a:spAutoFit/>
          </a:bodyPr>
          <a:lstStyle/>
          <a:p>
            <a:r>
              <a:rPr lang="it-IT" sz="2800" b="1" dirty="0" err="1" smtClean="0">
                <a:solidFill>
                  <a:srgbClr val="005A9E"/>
                </a:solidFill>
                <a:latin typeface="Calibri" pitchFamily="34" charset="0"/>
                <a:cs typeface="Calibri" pitchFamily="34" charset="0"/>
              </a:rPr>
              <a:t>Familial</a:t>
            </a:r>
            <a:r>
              <a:rPr lang="it-IT" sz="2800" b="1" dirty="0" smtClean="0">
                <a:solidFill>
                  <a:srgbClr val="005A9E"/>
                </a:solidFill>
                <a:latin typeface="Calibri" pitchFamily="34" charset="0"/>
                <a:cs typeface="Calibri" pitchFamily="34" charset="0"/>
              </a:rPr>
              <a:t> melanoma: </a:t>
            </a:r>
            <a:r>
              <a:rPr lang="it-IT" sz="2800" b="1" i="1" dirty="0" smtClean="0">
                <a:solidFill>
                  <a:srgbClr val="005A9E"/>
                </a:solidFill>
                <a:latin typeface="Calibri" pitchFamily="34" charset="0"/>
                <a:cs typeface="Calibri" pitchFamily="34" charset="0"/>
              </a:rPr>
              <a:t>CDKN2A</a:t>
            </a:r>
            <a:r>
              <a:rPr lang="it-IT" sz="2800" b="1" dirty="0" smtClean="0">
                <a:solidFill>
                  <a:srgbClr val="005A9E"/>
                </a:solidFill>
                <a:latin typeface="Calibri" pitchFamily="34" charset="0"/>
                <a:cs typeface="Calibri" pitchFamily="34" charset="0"/>
              </a:rPr>
              <a:t> and </a:t>
            </a:r>
            <a:r>
              <a:rPr lang="it-IT" sz="2800" b="1" i="1" dirty="0" smtClean="0">
                <a:solidFill>
                  <a:srgbClr val="005A9E"/>
                </a:solidFill>
                <a:latin typeface="Calibri" pitchFamily="34" charset="0"/>
                <a:cs typeface="Calibri" pitchFamily="34" charset="0"/>
              </a:rPr>
              <a:t>CDK4 </a:t>
            </a:r>
            <a:r>
              <a:rPr lang="it-IT" sz="2800" b="1" i="1" dirty="0" err="1" smtClean="0">
                <a:solidFill>
                  <a:srgbClr val="005A9E"/>
                </a:solidFill>
                <a:latin typeface="Calibri" pitchFamily="34" charset="0"/>
                <a:cs typeface="Calibri" pitchFamily="34" charset="0"/>
              </a:rPr>
              <a:t>genes</a:t>
            </a:r>
            <a:endParaRPr lang="it-IT" sz="2800" b="1" dirty="0">
              <a:solidFill>
                <a:srgbClr val="005A9E"/>
              </a:solidFill>
              <a:latin typeface="Calibri" pitchFamily="34" charset="0"/>
              <a:cs typeface="Calibri" pitchFamily="34" charset="0"/>
            </a:endParaRPr>
          </a:p>
        </p:txBody>
      </p:sp>
      <p:sp>
        <p:nvSpPr>
          <p:cNvPr id="41" name="CasellaDiTesto 40"/>
          <p:cNvSpPr txBox="1"/>
          <p:nvPr/>
        </p:nvSpPr>
        <p:spPr>
          <a:xfrm>
            <a:off x="6372213" y="6516061"/>
            <a:ext cx="2845587" cy="276999"/>
          </a:xfrm>
          <a:prstGeom prst="rect">
            <a:avLst/>
          </a:prstGeom>
          <a:noFill/>
        </p:spPr>
        <p:txBody>
          <a:bodyPr wrap="none" rtlCol="0">
            <a:spAutoFit/>
          </a:bodyPr>
          <a:lstStyle/>
          <a:p>
            <a:r>
              <a:rPr lang="it-IT" sz="1200" i="1" dirty="0" err="1" smtClean="0">
                <a:latin typeface="Calibri" pitchFamily="34" charset="0"/>
                <a:cs typeface="Calibri" pitchFamily="34" charset="0"/>
              </a:rPr>
              <a:t>Ransohoff</a:t>
            </a:r>
            <a:r>
              <a:rPr lang="it-IT" sz="1200" i="1" dirty="0" smtClean="0">
                <a:latin typeface="Calibri" pitchFamily="34" charset="0"/>
                <a:cs typeface="Calibri" pitchFamily="34" charset="0"/>
              </a:rPr>
              <a:t> et al, J </a:t>
            </a:r>
            <a:r>
              <a:rPr lang="it-IT" sz="1200" i="1" dirty="0" err="1" smtClean="0">
                <a:latin typeface="Calibri" pitchFamily="34" charset="0"/>
                <a:cs typeface="Calibri" pitchFamily="34" charset="0"/>
              </a:rPr>
              <a:t>Am</a:t>
            </a:r>
            <a:r>
              <a:rPr lang="it-IT" sz="1200" i="1" dirty="0" smtClean="0">
                <a:latin typeface="Calibri" pitchFamily="34" charset="0"/>
                <a:cs typeface="Calibri" pitchFamily="34" charset="0"/>
              </a:rPr>
              <a:t> </a:t>
            </a:r>
            <a:r>
              <a:rPr lang="it-IT" sz="1200" i="1" dirty="0" err="1" smtClean="0">
                <a:latin typeface="Calibri" pitchFamily="34" charset="0"/>
                <a:cs typeface="Calibri" pitchFamily="34" charset="0"/>
              </a:rPr>
              <a:t>Acad</a:t>
            </a:r>
            <a:r>
              <a:rPr lang="it-IT" sz="1200" i="1" dirty="0" smtClean="0">
                <a:latin typeface="Calibri" pitchFamily="34" charset="0"/>
                <a:cs typeface="Calibri" pitchFamily="34" charset="0"/>
              </a:rPr>
              <a:t> </a:t>
            </a:r>
            <a:r>
              <a:rPr lang="it-IT" sz="1200" i="1" dirty="0" err="1" smtClean="0">
                <a:latin typeface="Calibri" pitchFamily="34" charset="0"/>
                <a:cs typeface="Calibri" pitchFamily="34" charset="0"/>
              </a:rPr>
              <a:t>Dermatol</a:t>
            </a:r>
            <a:r>
              <a:rPr lang="it-IT" sz="1200" i="1" dirty="0" smtClean="0">
                <a:latin typeface="Calibri" pitchFamily="34" charset="0"/>
                <a:cs typeface="Calibri" pitchFamily="34" charset="0"/>
              </a:rPr>
              <a:t>, 2016</a:t>
            </a:r>
            <a:endParaRPr lang="it-IT" sz="1200" i="1" dirty="0">
              <a:latin typeface="Calibri" pitchFamily="34" charset="0"/>
              <a:cs typeface="Calibri"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33" r="4271"/>
          <a:stretch/>
        </p:blipFill>
        <p:spPr bwMode="auto">
          <a:xfrm>
            <a:off x="177151" y="1398984"/>
            <a:ext cx="4457699" cy="500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4947568" y="1398984"/>
            <a:ext cx="4088937" cy="500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1 5"/>
          <p:cNvCxnSpPr/>
          <p:nvPr/>
        </p:nvCxnSpPr>
        <p:spPr>
          <a:xfrm>
            <a:off x="179512" y="1028733"/>
            <a:ext cx="7200800"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78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4312" y="75601"/>
            <a:ext cx="8229600" cy="761115"/>
          </a:xfrm>
        </p:spPr>
        <p:txBody>
          <a:bodyPr>
            <a:noAutofit/>
          </a:bodyPr>
          <a:lstStyle/>
          <a:p>
            <a:pPr algn="l">
              <a:lnSpc>
                <a:spcPct val="100000"/>
              </a:lnSpc>
            </a:pPr>
            <a:r>
              <a:rPr lang="it-IT" sz="2800" b="1" i="1" dirty="0" smtClean="0">
                <a:solidFill>
                  <a:srgbClr val="005A9E"/>
                </a:solidFill>
                <a:effectLst/>
                <a:latin typeface="Calibri" pitchFamily="34" charset="0"/>
                <a:cs typeface="Calibri" pitchFamily="34" charset="0"/>
              </a:rPr>
              <a:t>CDKN2A</a:t>
            </a:r>
            <a:r>
              <a:rPr lang="it-IT" sz="2800" b="1" dirty="0">
                <a:solidFill>
                  <a:srgbClr val="005A9E"/>
                </a:solidFill>
                <a:effectLst/>
                <a:latin typeface="Calibri" pitchFamily="34" charset="0"/>
                <a:cs typeface="Calibri" pitchFamily="34" charset="0"/>
              </a:rPr>
              <a:t> </a:t>
            </a:r>
            <a:r>
              <a:rPr lang="it-IT" sz="2800" b="1" dirty="0" smtClean="0">
                <a:solidFill>
                  <a:srgbClr val="005A9E"/>
                </a:solidFill>
                <a:effectLst/>
                <a:latin typeface="Calibri" pitchFamily="34" charset="0"/>
                <a:cs typeface="Calibri" pitchFamily="34" charset="0"/>
              </a:rPr>
              <a:t>and </a:t>
            </a:r>
            <a:r>
              <a:rPr lang="it-IT" sz="2800" b="1" i="1" dirty="0" smtClean="0">
                <a:solidFill>
                  <a:srgbClr val="005A9E"/>
                </a:solidFill>
                <a:effectLst/>
                <a:latin typeface="Calibri" pitchFamily="34" charset="0"/>
                <a:cs typeface="Calibri" pitchFamily="34" charset="0"/>
              </a:rPr>
              <a:t>CDK4 </a:t>
            </a:r>
            <a:r>
              <a:rPr lang="it-IT" sz="2800" b="1" dirty="0" smtClean="0">
                <a:solidFill>
                  <a:srgbClr val="005A9E"/>
                </a:solidFill>
                <a:effectLst/>
                <a:latin typeface="Calibri" pitchFamily="34" charset="0"/>
                <a:cs typeface="Calibri" pitchFamily="34" charset="0"/>
              </a:rPr>
              <a:t>in </a:t>
            </a:r>
            <a:r>
              <a:rPr lang="it-IT" sz="2800" b="1" dirty="0" err="1" smtClean="0">
                <a:solidFill>
                  <a:srgbClr val="005A9E"/>
                </a:solidFill>
                <a:effectLst/>
                <a:latin typeface="Calibri" pitchFamily="34" charset="0"/>
                <a:cs typeface="Calibri" pitchFamily="34" charset="0"/>
              </a:rPr>
              <a:t>familial</a:t>
            </a:r>
            <a:r>
              <a:rPr lang="it-IT" sz="2800" b="1" dirty="0" smtClean="0">
                <a:solidFill>
                  <a:srgbClr val="005A9E"/>
                </a:solidFill>
                <a:effectLst/>
                <a:latin typeface="Calibri" pitchFamily="34" charset="0"/>
                <a:cs typeface="Calibri" pitchFamily="34" charset="0"/>
              </a:rPr>
              <a:t> melanoma </a:t>
            </a:r>
            <a:r>
              <a:rPr lang="it-IT" sz="2800" b="1" dirty="0" err="1" smtClean="0">
                <a:solidFill>
                  <a:srgbClr val="005A9E"/>
                </a:solidFill>
                <a:effectLst/>
                <a:latin typeface="Calibri" pitchFamily="34" charset="0"/>
                <a:cs typeface="Calibri" pitchFamily="34" charset="0"/>
              </a:rPr>
              <a:t>risk</a:t>
            </a:r>
            <a:endParaRPr lang="it-IT" sz="2800" b="1" dirty="0">
              <a:solidFill>
                <a:srgbClr val="005A9E"/>
              </a:solidFill>
              <a:effectLst/>
              <a:latin typeface="Calibri" pitchFamily="34" charset="0"/>
              <a:cs typeface="Calibri" pitchFamily="34" charset="0"/>
            </a:endParaRPr>
          </a:p>
        </p:txBody>
      </p:sp>
      <p:sp>
        <p:nvSpPr>
          <p:cNvPr id="3" name="Segnaposto contenuto 2"/>
          <p:cNvSpPr>
            <a:spLocks noGrp="1"/>
          </p:cNvSpPr>
          <p:nvPr>
            <p:ph idx="1"/>
          </p:nvPr>
        </p:nvSpPr>
        <p:spPr>
          <a:xfrm>
            <a:off x="275456" y="1316765"/>
            <a:ext cx="8686800" cy="3456384"/>
          </a:xfrm>
        </p:spPr>
        <p:txBody>
          <a:bodyPr>
            <a:noAutofit/>
          </a:bodyPr>
          <a:lstStyle/>
          <a:p>
            <a:pPr marL="260350" indent="-260350">
              <a:spcBef>
                <a:spcPts val="0"/>
              </a:spcBef>
              <a:spcAft>
                <a:spcPts val="800"/>
              </a:spcAft>
              <a:buClr>
                <a:srgbClr val="FF0000"/>
              </a:buClr>
              <a:buFont typeface="Arial" charset="0"/>
              <a:buChar char="•"/>
            </a:pPr>
            <a:r>
              <a:rPr lang="en-US" sz="2000" b="1" i="1" dirty="0" smtClean="0">
                <a:solidFill>
                  <a:srgbClr val="FF0000"/>
                </a:solidFill>
                <a:latin typeface="Calibri" pitchFamily="34" charset="0"/>
                <a:cs typeface="Calibri" pitchFamily="34" charset="0"/>
              </a:rPr>
              <a:t>CDKN2A</a:t>
            </a:r>
            <a:r>
              <a:rPr lang="en-US" sz="2000" b="1" dirty="0" smtClean="0">
                <a:solidFill>
                  <a:srgbClr val="FF0000"/>
                </a:solidFill>
                <a:latin typeface="Calibri" pitchFamily="34" charset="0"/>
                <a:cs typeface="Calibri" pitchFamily="34" charset="0"/>
              </a:rPr>
              <a:t> </a:t>
            </a:r>
            <a:r>
              <a:rPr lang="en-US" sz="2000" dirty="0" smtClean="0">
                <a:solidFill>
                  <a:schemeClr val="tx1"/>
                </a:solidFill>
                <a:latin typeface="Calibri" pitchFamily="34" charset="0"/>
                <a:cs typeface="Calibri" pitchFamily="34" charset="0"/>
              </a:rPr>
              <a:t>is the </a:t>
            </a:r>
            <a:r>
              <a:rPr lang="en-US" sz="2000" b="1" dirty="0" smtClean="0">
                <a:solidFill>
                  <a:schemeClr val="tx1"/>
                </a:solidFill>
                <a:latin typeface="Calibri" pitchFamily="34" charset="0"/>
                <a:cs typeface="Calibri" pitchFamily="34" charset="0"/>
              </a:rPr>
              <a:t>main high-risk gene </a:t>
            </a:r>
            <a:r>
              <a:rPr lang="en-US" sz="2000" dirty="0" smtClean="0">
                <a:solidFill>
                  <a:schemeClr val="tx1"/>
                </a:solidFill>
                <a:latin typeface="Calibri" pitchFamily="34" charset="0"/>
                <a:cs typeface="Calibri" pitchFamily="34" charset="0"/>
              </a:rPr>
              <a:t>involved in melanoma susceptibility</a:t>
            </a:r>
          </a:p>
          <a:p>
            <a:pPr marL="260350" indent="-260350">
              <a:spcBef>
                <a:spcPts val="0"/>
              </a:spcBef>
              <a:spcAft>
                <a:spcPts val="800"/>
              </a:spcAft>
              <a:buClr>
                <a:srgbClr val="FF0000"/>
              </a:buClr>
              <a:buFont typeface="Arial" charset="0"/>
              <a:buChar char="•"/>
            </a:pPr>
            <a:r>
              <a:rPr lang="en-US" sz="2000" i="1" dirty="0" smtClean="0">
                <a:solidFill>
                  <a:schemeClr val="tx1"/>
                </a:solidFill>
                <a:latin typeface="Calibri" pitchFamily="34" charset="0"/>
                <a:cs typeface="Calibri" pitchFamily="34" charset="0"/>
              </a:rPr>
              <a:t>CDKN2A</a:t>
            </a:r>
            <a:r>
              <a:rPr lang="en-US" sz="2000" dirty="0" smtClean="0">
                <a:solidFill>
                  <a:schemeClr val="tx1"/>
                </a:solidFill>
                <a:latin typeface="Calibri" pitchFamily="34" charset="0"/>
                <a:cs typeface="Calibri" pitchFamily="34" charset="0"/>
              </a:rPr>
              <a:t> mutations identified in 20% of families (range 5-72%) but </a:t>
            </a:r>
            <a:r>
              <a:rPr lang="en-US" sz="2000" b="1" dirty="0" smtClean="0">
                <a:solidFill>
                  <a:schemeClr val="tx1"/>
                </a:solidFill>
                <a:latin typeface="Calibri" pitchFamily="34" charset="0"/>
                <a:cs typeface="Calibri" pitchFamily="34" charset="0"/>
              </a:rPr>
              <a:t>increase with the number of cases in the family </a:t>
            </a:r>
            <a:r>
              <a:rPr lang="en-US" sz="2000" dirty="0" smtClean="0">
                <a:solidFill>
                  <a:schemeClr val="tx1"/>
                </a:solidFill>
                <a:latin typeface="Calibri" pitchFamily="34" charset="0"/>
                <a:cs typeface="Calibri" pitchFamily="34" charset="0"/>
              </a:rPr>
              <a:t>(10% 2 cases; 30-40% ≥ 3 cases)</a:t>
            </a:r>
          </a:p>
          <a:p>
            <a:pPr marL="266700" indent="-266700">
              <a:spcBef>
                <a:spcPts val="0"/>
              </a:spcBef>
              <a:spcAft>
                <a:spcPts val="800"/>
              </a:spcAft>
              <a:buClr>
                <a:srgbClr val="FF0000"/>
              </a:buClr>
              <a:buFont typeface="Arial" charset="0"/>
              <a:buChar char="•"/>
            </a:pPr>
            <a:r>
              <a:rPr lang="en-US" sz="2000" b="1" dirty="0" smtClean="0">
                <a:solidFill>
                  <a:schemeClr val="tx1"/>
                </a:solidFill>
                <a:latin typeface="Calibri" pitchFamily="34" charset="0"/>
                <a:cs typeface="Calibri" pitchFamily="34" charset="0"/>
              </a:rPr>
              <a:t>Lifetime melanoma risk </a:t>
            </a:r>
            <a:r>
              <a:rPr lang="en-US" sz="2000" dirty="0" smtClean="0">
                <a:solidFill>
                  <a:schemeClr val="tx1"/>
                </a:solidFill>
                <a:latin typeface="Calibri" pitchFamily="34" charset="0"/>
                <a:cs typeface="Calibri" pitchFamily="34" charset="0"/>
              </a:rPr>
              <a:t>in </a:t>
            </a:r>
            <a:r>
              <a:rPr lang="en-US" sz="2000" i="1" dirty="0" smtClean="0">
                <a:solidFill>
                  <a:schemeClr val="tx1"/>
                </a:solidFill>
                <a:latin typeface="Calibri" pitchFamily="34" charset="0"/>
                <a:cs typeface="Calibri" pitchFamily="34" charset="0"/>
              </a:rPr>
              <a:t>CDKN2A</a:t>
            </a:r>
            <a:r>
              <a:rPr lang="en-US" sz="2000" dirty="0" smtClean="0">
                <a:solidFill>
                  <a:schemeClr val="tx1"/>
                </a:solidFill>
                <a:latin typeface="Calibri" pitchFamily="34" charset="0"/>
                <a:cs typeface="Calibri" pitchFamily="34" charset="0"/>
              </a:rPr>
              <a:t> carriers </a:t>
            </a:r>
            <a:r>
              <a:rPr lang="en-US" sz="2000" b="1" dirty="0" smtClean="0">
                <a:solidFill>
                  <a:schemeClr val="tx1"/>
                </a:solidFill>
                <a:latin typeface="Calibri" pitchFamily="34" charset="0"/>
                <a:cs typeface="Calibri" pitchFamily="34" charset="0"/>
              </a:rPr>
              <a:t>varies by </a:t>
            </a:r>
            <a:r>
              <a:rPr lang="en-US" sz="2000" b="1" dirty="0">
                <a:solidFill>
                  <a:schemeClr val="tx1"/>
                </a:solidFill>
                <a:latin typeface="Calibri" pitchFamily="34" charset="0"/>
                <a:cs typeface="Calibri" pitchFamily="34" charset="0"/>
              </a:rPr>
              <a:t>geography </a:t>
            </a:r>
            <a:r>
              <a:rPr lang="en-US" sz="2000" dirty="0" smtClean="0">
                <a:solidFill>
                  <a:schemeClr val="tx1"/>
                </a:solidFill>
                <a:latin typeface="Calibri" pitchFamily="34" charset="0"/>
                <a:cs typeface="Calibri" pitchFamily="34" charset="0"/>
              </a:rPr>
              <a:t>(30-91</a:t>
            </a:r>
            <a:r>
              <a:rPr lang="en-US" sz="2000" dirty="0">
                <a:solidFill>
                  <a:schemeClr val="tx1"/>
                </a:solidFill>
                <a:latin typeface="Calibri" pitchFamily="34" charset="0"/>
                <a:cs typeface="Calibri" pitchFamily="34" charset="0"/>
              </a:rPr>
              <a:t>% in Australia, </a:t>
            </a:r>
            <a:r>
              <a:rPr lang="en-US" sz="2000" dirty="0" smtClean="0">
                <a:solidFill>
                  <a:schemeClr val="tx1"/>
                </a:solidFill>
                <a:latin typeface="Calibri" pitchFamily="34" charset="0"/>
                <a:cs typeface="Calibri" pitchFamily="34" charset="0"/>
              </a:rPr>
              <a:t>50-76% in North America, 13-58% in Europe by age 50 and 80)</a:t>
            </a:r>
          </a:p>
          <a:p>
            <a:pPr marL="266700" indent="-266700">
              <a:spcBef>
                <a:spcPts val="0"/>
              </a:spcBef>
              <a:spcAft>
                <a:spcPts val="800"/>
              </a:spcAft>
              <a:buClr>
                <a:srgbClr val="FF0000"/>
              </a:buClr>
              <a:buFont typeface="Arial" charset="0"/>
              <a:buChar char="•"/>
            </a:pPr>
            <a:r>
              <a:rPr lang="en-US" sz="2000" b="1" dirty="0" smtClean="0">
                <a:solidFill>
                  <a:schemeClr val="tx1"/>
                </a:solidFill>
                <a:latin typeface="Calibri" pitchFamily="34" charset="0"/>
                <a:cs typeface="Calibri" pitchFamily="34" charset="0"/>
              </a:rPr>
              <a:t>Increased risk (13/22-fold) of pancreatic cancer </a:t>
            </a:r>
            <a:r>
              <a:rPr lang="en-US" sz="2000" dirty="0" smtClean="0">
                <a:solidFill>
                  <a:schemeClr val="tx1"/>
                </a:solidFill>
                <a:latin typeface="Calibri" pitchFamily="34" charset="0"/>
                <a:cs typeface="Calibri" pitchFamily="34" charset="0"/>
              </a:rPr>
              <a:t>for </a:t>
            </a:r>
            <a:r>
              <a:rPr lang="en-US" sz="2000" i="1" dirty="0" smtClean="0">
                <a:solidFill>
                  <a:schemeClr val="tx1"/>
                </a:solidFill>
                <a:latin typeface="Calibri" pitchFamily="34" charset="0"/>
                <a:cs typeface="Calibri" pitchFamily="34" charset="0"/>
              </a:rPr>
              <a:t>CDKN2A/p16</a:t>
            </a:r>
            <a:r>
              <a:rPr lang="en-US" sz="2000" dirty="0" smtClean="0">
                <a:solidFill>
                  <a:schemeClr val="tx1"/>
                </a:solidFill>
                <a:latin typeface="Calibri" pitchFamily="34" charset="0"/>
                <a:cs typeface="Calibri" pitchFamily="34" charset="0"/>
              </a:rPr>
              <a:t> mutation carriers and </a:t>
            </a:r>
            <a:r>
              <a:rPr lang="en-US" sz="2000" b="1" dirty="0" smtClean="0">
                <a:solidFill>
                  <a:schemeClr val="tx1"/>
                </a:solidFill>
                <a:latin typeface="Calibri" pitchFamily="34" charset="0"/>
                <a:cs typeface="Calibri" pitchFamily="34" charset="0"/>
              </a:rPr>
              <a:t>of NST tumors </a:t>
            </a:r>
            <a:r>
              <a:rPr lang="en-US" sz="2000" dirty="0" smtClean="0">
                <a:solidFill>
                  <a:schemeClr val="tx1"/>
                </a:solidFill>
                <a:latin typeface="Calibri" pitchFamily="34" charset="0"/>
                <a:cs typeface="Calibri" pitchFamily="34" charset="0"/>
              </a:rPr>
              <a:t>for </a:t>
            </a:r>
            <a:r>
              <a:rPr lang="en-US" sz="2000" i="1" dirty="0" smtClean="0">
                <a:solidFill>
                  <a:schemeClr val="tx1"/>
                </a:solidFill>
                <a:latin typeface="Calibri" pitchFamily="34" charset="0"/>
                <a:cs typeface="Calibri" pitchFamily="34" charset="0"/>
              </a:rPr>
              <a:t>CDKN2A/p14</a:t>
            </a:r>
            <a:r>
              <a:rPr lang="en-US" sz="2000" dirty="0" smtClean="0">
                <a:solidFill>
                  <a:schemeClr val="tx1"/>
                </a:solidFill>
                <a:latin typeface="Calibri" pitchFamily="34" charset="0"/>
                <a:cs typeface="Calibri" pitchFamily="34" charset="0"/>
              </a:rPr>
              <a:t> mutation carriers</a:t>
            </a:r>
          </a:p>
        </p:txBody>
      </p:sp>
      <p:cxnSp>
        <p:nvCxnSpPr>
          <p:cNvPr id="4" name="Connettore 1 3"/>
          <p:cNvCxnSpPr/>
          <p:nvPr/>
        </p:nvCxnSpPr>
        <p:spPr>
          <a:xfrm>
            <a:off x="179512" y="932723"/>
            <a:ext cx="7200800"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275456" y="4780696"/>
            <a:ext cx="8686800" cy="1528624"/>
          </a:xfrm>
          <a:prstGeom prst="rect">
            <a:avLst/>
          </a:prstGeom>
          <a:noFill/>
        </p:spPr>
        <p:txBody>
          <a:bodyPr wrap="square" rtlCol="0">
            <a:spAutoFit/>
          </a:bodyPr>
          <a:lstStyle/>
          <a:p>
            <a:pPr marL="266700" indent="-266700">
              <a:spcBef>
                <a:spcPts val="0"/>
              </a:spcBef>
              <a:spcAft>
                <a:spcPts val="800"/>
              </a:spcAft>
              <a:buClr>
                <a:srgbClr val="FF0000"/>
              </a:buClr>
              <a:buFont typeface="Arial" charset="0"/>
              <a:buChar char="•"/>
            </a:pPr>
            <a:r>
              <a:rPr lang="en-US" sz="2000" b="1" i="1" dirty="0">
                <a:solidFill>
                  <a:srgbClr val="FF0000"/>
                </a:solidFill>
                <a:latin typeface="Calibri" pitchFamily="34" charset="0"/>
                <a:ea typeface="ＭＳ Ｐゴシック" charset="0"/>
                <a:cs typeface="Calibri" pitchFamily="34" charset="0"/>
              </a:rPr>
              <a:t>CDK4</a:t>
            </a:r>
            <a:r>
              <a:rPr lang="en-US" sz="2000" dirty="0">
                <a:latin typeface="Calibri" pitchFamily="34" charset="0"/>
                <a:ea typeface="ＭＳ Ｐゴシック" charset="0"/>
                <a:cs typeface="Calibri" pitchFamily="34" charset="0"/>
              </a:rPr>
              <a:t> melanoma families (</a:t>
            </a:r>
            <a:r>
              <a:rPr lang="en-US" sz="2000" dirty="0">
                <a:latin typeface="Calibri" pitchFamily="34" charset="0"/>
                <a:cs typeface="Calibri" pitchFamily="34" charset="0"/>
              </a:rPr>
              <a:t>≈ </a:t>
            </a:r>
            <a:r>
              <a:rPr lang="en-US" sz="2000" dirty="0">
                <a:latin typeface="Calibri" pitchFamily="34" charset="0"/>
                <a:ea typeface="ＭＳ Ｐゴシック" charset="0"/>
                <a:cs typeface="Calibri" pitchFamily="34" charset="0"/>
              </a:rPr>
              <a:t>20 families worldwide) are </a:t>
            </a:r>
            <a:r>
              <a:rPr lang="en-US" sz="2000" b="1" dirty="0">
                <a:latin typeface="Calibri" pitchFamily="34" charset="0"/>
                <a:ea typeface="ＭＳ Ｐゴシック" charset="0"/>
                <a:cs typeface="Calibri" pitchFamily="34" charset="0"/>
              </a:rPr>
              <a:t>phenotypically similar to </a:t>
            </a:r>
            <a:r>
              <a:rPr lang="en-US" sz="2000" b="1" i="1" dirty="0">
                <a:latin typeface="Calibri" pitchFamily="34" charset="0"/>
                <a:ea typeface="ＭＳ Ｐゴシック" charset="0"/>
                <a:cs typeface="Calibri" pitchFamily="34" charset="0"/>
              </a:rPr>
              <a:t>CDKN2A</a:t>
            </a:r>
            <a:r>
              <a:rPr lang="en-US" sz="2000" b="1" dirty="0">
                <a:latin typeface="Calibri" pitchFamily="34" charset="0"/>
                <a:ea typeface="ＭＳ Ｐゴシック" charset="0"/>
                <a:cs typeface="Calibri" pitchFamily="34" charset="0"/>
              </a:rPr>
              <a:t> </a:t>
            </a:r>
            <a:r>
              <a:rPr lang="en-US" sz="2000" b="1" dirty="0" smtClean="0">
                <a:latin typeface="Calibri" pitchFamily="34" charset="0"/>
                <a:ea typeface="ＭＳ Ｐゴシック" charset="0"/>
                <a:cs typeface="Calibri" pitchFamily="34" charset="0"/>
              </a:rPr>
              <a:t>families </a:t>
            </a:r>
            <a:r>
              <a:rPr lang="en-US" sz="2000" dirty="0" smtClean="0">
                <a:latin typeface="Calibri" pitchFamily="34" charset="0"/>
                <a:ea typeface="ＭＳ Ｐゴシック" charset="0"/>
                <a:cs typeface="Calibri" pitchFamily="34" charset="0"/>
              </a:rPr>
              <a:t>(atypical nevi, early age, MPM) </a:t>
            </a:r>
            <a:endParaRPr lang="en-US" sz="2000" dirty="0">
              <a:latin typeface="Calibri" pitchFamily="34" charset="0"/>
              <a:ea typeface="ＭＳ Ｐゴシック" charset="0"/>
              <a:cs typeface="Calibri" pitchFamily="34" charset="0"/>
            </a:endParaRPr>
          </a:p>
          <a:p>
            <a:pPr marL="266700" indent="-266700">
              <a:spcBef>
                <a:spcPts val="0"/>
              </a:spcBef>
              <a:spcAft>
                <a:spcPts val="800"/>
              </a:spcAft>
              <a:buClr>
                <a:srgbClr val="FF0000"/>
              </a:buClr>
              <a:buFont typeface="Arial" charset="0"/>
              <a:buChar char="•"/>
            </a:pPr>
            <a:r>
              <a:rPr lang="en-US" sz="2000" dirty="0">
                <a:latin typeface="Calibri" pitchFamily="34" charset="0"/>
                <a:ea typeface="ＭＳ Ｐゴシック" charset="0"/>
                <a:cs typeface="Calibri" pitchFamily="34" charset="0"/>
              </a:rPr>
              <a:t>Lifetime risk </a:t>
            </a:r>
            <a:r>
              <a:rPr lang="en-US" sz="2000" dirty="0" smtClean="0">
                <a:latin typeface="Calibri" pitchFamily="34" charset="0"/>
                <a:ea typeface="ＭＳ Ｐゴシック" charset="0"/>
                <a:cs typeface="Calibri" pitchFamily="34" charset="0"/>
              </a:rPr>
              <a:t>estimate for </a:t>
            </a:r>
            <a:r>
              <a:rPr lang="en-US" sz="2000" i="1" dirty="0">
                <a:latin typeface="Calibri" pitchFamily="34" charset="0"/>
                <a:ea typeface="ＭＳ Ｐゴシック" charset="0"/>
                <a:cs typeface="Calibri" pitchFamily="34" charset="0"/>
              </a:rPr>
              <a:t>CDK4</a:t>
            </a:r>
            <a:r>
              <a:rPr lang="en-US" sz="2000" dirty="0">
                <a:latin typeface="Calibri" pitchFamily="34" charset="0"/>
                <a:ea typeface="ＭＳ Ｐゴシック" charset="0"/>
                <a:cs typeface="Calibri" pitchFamily="34" charset="0"/>
              </a:rPr>
              <a:t> mutation </a:t>
            </a:r>
            <a:r>
              <a:rPr lang="en-US" sz="2000" dirty="0" smtClean="0">
                <a:latin typeface="Calibri" pitchFamily="34" charset="0"/>
                <a:ea typeface="ＭＳ Ｐゴシック" charset="0"/>
                <a:cs typeface="Calibri" pitchFamily="34" charset="0"/>
              </a:rPr>
              <a:t>carriers has </a:t>
            </a:r>
            <a:r>
              <a:rPr lang="en-US" sz="2000" dirty="0">
                <a:latin typeface="Calibri" pitchFamily="34" charset="0"/>
                <a:ea typeface="ＭＳ Ｐゴシック" charset="0"/>
                <a:cs typeface="Calibri" pitchFamily="34" charset="0"/>
              </a:rPr>
              <a:t>not </a:t>
            </a:r>
            <a:r>
              <a:rPr lang="en-US" sz="2000" dirty="0" smtClean="0">
                <a:latin typeface="Calibri" pitchFamily="34" charset="0"/>
                <a:ea typeface="ＭＳ Ｐゴシック" charset="0"/>
                <a:cs typeface="Calibri" pitchFamily="34" charset="0"/>
              </a:rPr>
              <a:t>been </a:t>
            </a:r>
            <a:r>
              <a:rPr lang="en-US" sz="2000" dirty="0">
                <a:latin typeface="Calibri" pitchFamily="34" charset="0"/>
                <a:ea typeface="ＭＳ Ｐゴシック" charset="0"/>
                <a:cs typeface="Calibri" pitchFamily="34" charset="0"/>
              </a:rPr>
              <a:t>established</a:t>
            </a:r>
            <a:endParaRPr lang="en-US" sz="2000" dirty="0">
              <a:latin typeface="Calibri" pitchFamily="34" charset="0"/>
              <a:cs typeface="Calibri" pitchFamily="34" charset="0"/>
            </a:endParaRPr>
          </a:p>
          <a:p>
            <a:pPr>
              <a:spcAft>
                <a:spcPts val="800"/>
              </a:spcAft>
            </a:pPr>
            <a:endParaRPr lang="it-IT" sz="2000" dirty="0"/>
          </a:p>
        </p:txBody>
      </p:sp>
    </p:spTree>
    <p:extLst>
      <p:ext uri="{BB962C8B-B14F-4D97-AF65-F5344CB8AC3E}">
        <p14:creationId xmlns:p14="http://schemas.microsoft.com/office/powerpoint/2010/main" val="238093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188048"/>
            <a:ext cx="8567832" cy="523220"/>
          </a:xfrm>
          <a:prstGeom prst="rect">
            <a:avLst/>
          </a:prstGeom>
        </p:spPr>
        <p:txBody>
          <a:bodyPr wrap="square">
            <a:spAutoFit/>
          </a:bodyPr>
          <a:lstStyle/>
          <a:p>
            <a:r>
              <a:rPr lang="it-IT" sz="2800" b="1" dirty="0" err="1">
                <a:solidFill>
                  <a:srgbClr val="005A9E"/>
                </a:solidFill>
                <a:latin typeface="Calibri" pitchFamily="34" charset="0"/>
                <a:cs typeface="Calibri" pitchFamily="34" charset="0"/>
              </a:rPr>
              <a:t>Familial</a:t>
            </a:r>
            <a:r>
              <a:rPr lang="it-IT" sz="2800" b="1" dirty="0">
                <a:solidFill>
                  <a:srgbClr val="005A9E"/>
                </a:solidFill>
                <a:latin typeface="Calibri" pitchFamily="34" charset="0"/>
                <a:cs typeface="Calibri" pitchFamily="34" charset="0"/>
              </a:rPr>
              <a:t> </a:t>
            </a:r>
            <a:r>
              <a:rPr lang="it-IT" sz="2800" b="1" dirty="0" smtClean="0">
                <a:solidFill>
                  <a:srgbClr val="005A9E"/>
                </a:solidFill>
                <a:latin typeface="Calibri" pitchFamily="34" charset="0"/>
                <a:cs typeface="Calibri" pitchFamily="34" charset="0"/>
              </a:rPr>
              <a:t>melanoma - </a:t>
            </a:r>
            <a:r>
              <a:rPr lang="it-IT" sz="2800" b="1" dirty="0" err="1" smtClean="0">
                <a:solidFill>
                  <a:srgbClr val="005A9E"/>
                </a:solidFill>
                <a:latin typeface="Calibri" pitchFamily="34" charset="0"/>
                <a:cs typeface="Calibri" pitchFamily="34" charset="0"/>
              </a:rPr>
              <a:t>Telomere</a:t>
            </a:r>
            <a:r>
              <a:rPr lang="it-IT" sz="2800" b="1" dirty="0" smtClean="0">
                <a:solidFill>
                  <a:srgbClr val="005A9E"/>
                </a:solidFill>
                <a:latin typeface="Calibri" pitchFamily="34" charset="0"/>
                <a:cs typeface="Calibri" pitchFamily="34" charset="0"/>
              </a:rPr>
              <a:t> </a:t>
            </a:r>
            <a:r>
              <a:rPr lang="it-IT" sz="2800" b="1" dirty="0" err="1" smtClean="0">
                <a:solidFill>
                  <a:srgbClr val="005A9E"/>
                </a:solidFill>
                <a:latin typeface="Calibri" pitchFamily="34" charset="0"/>
                <a:cs typeface="Calibri" pitchFamily="34" charset="0"/>
              </a:rPr>
              <a:t>dysregulation</a:t>
            </a:r>
            <a:r>
              <a:rPr lang="it-IT" sz="2800" b="1" dirty="0" smtClean="0">
                <a:solidFill>
                  <a:srgbClr val="005A9E"/>
                </a:solidFill>
                <a:latin typeface="Calibri" pitchFamily="34" charset="0"/>
                <a:cs typeface="Calibri" pitchFamily="34" charset="0"/>
              </a:rPr>
              <a:t> </a:t>
            </a:r>
            <a:r>
              <a:rPr lang="it-IT" sz="2800" b="1" dirty="0" err="1" smtClean="0">
                <a:solidFill>
                  <a:srgbClr val="005A9E"/>
                </a:solidFill>
                <a:latin typeface="Calibri" pitchFamily="34" charset="0"/>
                <a:cs typeface="Calibri" pitchFamily="34" charset="0"/>
              </a:rPr>
              <a:t>pathway</a:t>
            </a:r>
            <a:endParaRPr lang="it-IT" sz="2800" b="1" dirty="0">
              <a:solidFill>
                <a:srgbClr val="005A9E"/>
              </a:solidFill>
              <a:latin typeface="Calibri" pitchFamily="34" charset="0"/>
              <a:cs typeface="Calibri" pitchFamily="34" charset="0"/>
            </a:endParaRPr>
          </a:p>
        </p:txBody>
      </p:sp>
      <p:grpSp>
        <p:nvGrpSpPr>
          <p:cNvPr id="2" name="Gruppo 1"/>
          <p:cNvGrpSpPr/>
          <p:nvPr/>
        </p:nvGrpSpPr>
        <p:grpSpPr>
          <a:xfrm>
            <a:off x="494282" y="1220756"/>
            <a:ext cx="8110166" cy="5376597"/>
            <a:chOff x="0" y="1166034"/>
            <a:chExt cx="9144000" cy="3314507"/>
          </a:xfrm>
        </p:grpSpPr>
        <p:pic>
          <p:nvPicPr>
            <p:cNvPr id="3" name="Immagine 2"/>
            <p:cNvPicPr>
              <a:picLocks noChangeAspect="1"/>
            </p:cNvPicPr>
            <p:nvPr/>
          </p:nvPicPr>
          <p:blipFill rotWithShape="1">
            <a:blip r:embed="rId3"/>
            <a:srcRect b="34408"/>
            <a:stretch/>
          </p:blipFill>
          <p:spPr>
            <a:xfrm>
              <a:off x="0" y="1166034"/>
              <a:ext cx="9144000" cy="3314507"/>
            </a:xfrm>
            <a:prstGeom prst="rect">
              <a:avLst/>
            </a:prstGeom>
            <a:ln w="19050" cmpd="sng">
              <a:noFill/>
            </a:ln>
          </p:spPr>
        </p:pic>
        <p:sp>
          <p:nvSpPr>
            <p:cNvPr id="21" name="Rettangolo 20"/>
            <p:cNvSpPr/>
            <p:nvPr/>
          </p:nvSpPr>
          <p:spPr>
            <a:xfrm>
              <a:off x="6595921" y="3176974"/>
              <a:ext cx="1144470" cy="386342"/>
            </a:xfrm>
            <a:prstGeom prst="rect">
              <a:avLst/>
            </a:prstGeom>
            <a:noFill/>
            <a:ln w="57150" cmpd="sng">
              <a:solidFill>
                <a:srgbClr val="D72D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500" dirty="0"/>
            </a:p>
          </p:txBody>
        </p:sp>
        <p:sp>
          <p:nvSpPr>
            <p:cNvPr id="13" name="CasellaDiTesto 12"/>
            <p:cNvSpPr txBox="1"/>
            <p:nvPr/>
          </p:nvSpPr>
          <p:spPr>
            <a:xfrm>
              <a:off x="1840312" y="2320741"/>
              <a:ext cx="2717552" cy="227682"/>
            </a:xfrm>
            <a:prstGeom prst="rect">
              <a:avLst/>
            </a:prstGeom>
            <a:noFill/>
          </p:spPr>
          <p:txBody>
            <a:bodyPr wrap="square" rtlCol="0">
              <a:spAutoFit/>
            </a:bodyPr>
            <a:lstStyle/>
            <a:p>
              <a:pPr algn="ctr"/>
              <a:r>
                <a:rPr lang="it-IT" b="1" dirty="0" err="1">
                  <a:latin typeface="Calibri" charset="0"/>
                  <a:ea typeface="Calibri" charset="0"/>
                  <a:cs typeface="Calibri" charset="0"/>
                </a:rPr>
                <a:t>S</a:t>
              </a:r>
              <a:r>
                <a:rPr lang="it-IT" b="1" dirty="0" err="1" smtClean="0">
                  <a:latin typeface="Calibri" charset="0"/>
                  <a:ea typeface="Calibri" charset="0"/>
                  <a:cs typeface="Calibri" charset="0"/>
                </a:rPr>
                <a:t>helterin</a:t>
              </a:r>
              <a:r>
                <a:rPr lang="it-IT" b="1" dirty="0" smtClean="0">
                  <a:latin typeface="Calibri" charset="0"/>
                  <a:ea typeface="Calibri" charset="0"/>
                  <a:cs typeface="Calibri" charset="0"/>
                </a:rPr>
                <a:t> </a:t>
              </a:r>
              <a:r>
                <a:rPr lang="it-IT" b="1" dirty="0" err="1">
                  <a:latin typeface="Calibri" charset="0"/>
                  <a:ea typeface="Calibri" charset="0"/>
                  <a:cs typeface="Calibri" charset="0"/>
                </a:rPr>
                <a:t>complex</a:t>
              </a:r>
              <a:endParaRPr lang="it-IT" b="1" dirty="0">
                <a:latin typeface="Calibri" charset="0"/>
                <a:ea typeface="Calibri" charset="0"/>
                <a:cs typeface="Calibri" charset="0"/>
              </a:endParaRPr>
            </a:p>
          </p:txBody>
        </p:sp>
        <p:sp>
          <p:nvSpPr>
            <p:cNvPr id="14" name="CasellaDiTesto 13"/>
            <p:cNvSpPr txBox="1"/>
            <p:nvPr/>
          </p:nvSpPr>
          <p:spPr>
            <a:xfrm>
              <a:off x="5752823" y="2320741"/>
              <a:ext cx="3090727" cy="227682"/>
            </a:xfrm>
            <a:prstGeom prst="rect">
              <a:avLst/>
            </a:prstGeom>
            <a:noFill/>
          </p:spPr>
          <p:txBody>
            <a:bodyPr wrap="square" rtlCol="0">
              <a:spAutoFit/>
            </a:bodyPr>
            <a:lstStyle/>
            <a:p>
              <a:pPr algn="ctr"/>
              <a:r>
                <a:rPr lang="it-IT" b="1" dirty="0" err="1">
                  <a:latin typeface="Calibri" charset="0"/>
                  <a:ea typeface="Calibri" charset="0"/>
                  <a:cs typeface="Calibri" charset="0"/>
                </a:rPr>
                <a:t>T</a:t>
              </a:r>
              <a:r>
                <a:rPr lang="it-IT" b="1" dirty="0" err="1" smtClean="0">
                  <a:latin typeface="Calibri" charset="0"/>
                  <a:ea typeface="Calibri" charset="0"/>
                  <a:cs typeface="Calibri" charset="0"/>
                </a:rPr>
                <a:t>elomerase</a:t>
              </a:r>
              <a:r>
                <a:rPr lang="it-IT" b="1" dirty="0" smtClean="0">
                  <a:latin typeface="Calibri" charset="0"/>
                  <a:ea typeface="Calibri" charset="0"/>
                  <a:cs typeface="Calibri" charset="0"/>
                </a:rPr>
                <a:t> </a:t>
              </a:r>
              <a:r>
                <a:rPr lang="it-IT" b="1" dirty="0" err="1">
                  <a:latin typeface="Calibri" charset="0"/>
                  <a:ea typeface="Calibri" charset="0"/>
                  <a:cs typeface="Calibri" charset="0"/>
                </a:rPr>
                <a:t>complex</a:t>
              </a:r>
              <a:endParaRPr lang="it-IT" b="1" dirty="0">
                <a:latin typeface="Calibri" charset="0"/>
                <a:ea typeface="Calibri" charset="0"/>
                <a:cs typeface="Calibri" charset="0"/>
              </a:endParaRPr>
            </a:p>
          </p:txBody>
        </p:sp>
        <p:sp>
          <p:nvSpPr>
            <p:cNvPr id="12" name="Rettangolo 11"/>
            <p:cNvSpPr/>
            <p:nvPr/>
          </p:nvSpPr>
          <p:spPr>
            <a:xfrm>
              <a:off x="4274062" y="3168440"/>
              <a:ext cx="998932" cy="386342"/>
            </a:xfrm>
            <a:prstGeom prst="rect">
              <a:avLst/>
            </a:prstGeom>
            <a:noFill/>
            <a:ln w="57150" cmpd="sng">
              <a:solidFill>
                <a:srgbClr val="D72D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500" dirty="0"/>
            </a:p>
          </p:txBody>
        </p:sp>
        <p:sp>
          <p:nvSpPr>
            <p:cNvPr id="15" name="Rettangolo 14"/>
            <p:cNvSpPr/>
            <p:nvPr/>
          </p:nvSpPr>
          <p:spPr>
            <a:xfrm>
              <a:off x="1321866" y="3187423"/>
              <a:ext cx="1144470" cy="386342"/>
            </a:xfrm>
            <a:prstGeom prst="rect">
              <a:avLst/>
            </a:prstGeom>
            <a:noFill/>
            <a:ln w="19050" cmpd="sng">
              <a:solidFill>
                <a:srgbClr val="D72D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500" dirty="0"/>
            </a:p>
          </p:txBody>
        </p:sp>
        <p:sp>
          <p:nvSpPr>
            <p:cNvPr id="18" name="Rettangolo 17"/>
            <p:cNvSpPr/>
            <p:nvPr/>
          </p:nvSpPr>
          <p:spPr>
            <a:xfrm>
              <a:off x="3521128" y="3024507"/>
              <a:ext cx="806722" cy="386342"/>
            </a:xfrm>
            <a:prstGeom prst="rect">
              <a:avLst/>
            </a:prstGeom>
            <a:noFill/>
            <a:ln w="19050" cmpd="sng">
              <a:solidFill>
                <a:srgbClr val="D72D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500" dirty="0"/>
            </a:p>
          </p:txBody>
        </p:sp>
      </p:grpSp>
      <p:cxnSp>
        <p:nvCxnSpPr>
          <p:cNvPr id="16" name="Connettore 1 15"/>
          <p:cNvCxnSpPr/>
          <p:nvPr/>
        </p:nvCxnSpPr>
        <p:spPr>
          <a:xfrm>
            <a:off x="179521" y="1028733"/>
            <a:ext cx="8158455"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19" name="Text Box 11"/>
          <p:cNvSpPr txBox="1">
            <a:spLocks noChangeArrowheads="1"/>
          </p:cNvSpPr>
          <p:nvPr/>
        </p:nvSpPr>
        <p:spPr bwMode="auto">
          <a:xfrm>
            <a:off x="2185520" y="6608385"/>
            <a:ext cx="68223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defRPr/>
            </a:pPr>
            <a:r>
              <a:rPr lang="it-IT" sz="1200" i="1" dirty="0" err="1">
                <a:latin typeface="Calibri" charset="0"/>
                <a:ea typeface="Calibri" charset="0"/>
                <a:cs typeface="Calibri" charset="0"/>
              </a:rPr>
              <a:t>Aoude</a:t>
            </a:r>
            <a:r>
              <a:rPr lang="it-IT" sz="1200" i="1" dirty="0">
                <a:latin typeface="Calibri" charset="0"/>
                <a:ea typeface="Calibri" charset="0"/>
                <a:cs typeface="Calibri" charset="0"/>
              </a:rPr>
              <a:t> et al. </a:t>
            </a:r>
            <a:r>
              <a:rPr lang="it-IT" sz="1200" i="1" dirty="0" err="1">
                <a:latin typeface="Calibri" charset="0"/>
                <a:ea typeface="Calibri" charset="0"/>
                <a:cs typeface="Calibri" charset="0"/>
              </a:rPr>
              <a:t>Pigment</a:t>
            </a:r>
            <a:r>
              <a:rPr lang="it-IT" sz="1200" i="1" dirty="0">
                <a:latin typeface="Calibri" charset="0"/>
                <a:ea typeface="Calibri" charset="0"/>
                <a:cs typeface="Calibri" charset="0"/>
              </a:rPr>
              <a:t> Cell Melanoma Res 2014; </a:t>
            </a:r>
            <a:r>
              <a:rPr lang="it-IT" sz="1200" i="1" dirty="0" err="1">
                <a:latin typeface="Calibri" charset="0"/>
                <a:ea typeface="Calibri" charset="0"/>
                <a:cs typeface="Calibri" charset="0"/>
              </a:rPr>
              <a:t>Shi</a:t>
            </a:r>
            <a:r>
              <a:rPr lang="it-IT" sz="1200" i="1" dirty="0">
                <a:latin typeface="Calibri" charset="0"/>
                <a:ea typeface="Calibri" charset="0"/>
                <a:cs typeface="Calibri" charset="0"/>
              </a:rPr>
              <a:t> et al, </a:t>
            </a:r>
            <a:r>
              <a:rPr lang="it-IT" sz="1200" i="1" dirty="0" err="1">
                <a:latin typeface="Calibri" charset="0"/>
                <a:ea typeface="Calibri" charset="0"/>
                <a:cs typeface="Calibri" charset="0"/>
              </a:rPr>
              <a:t>Nat</a:t>
            </a:r>
            <a:r>
              <a:rPr lang="it-IT" sz="1200" i="1" dirty="0">
                <a:latin typeface="Calibri" charset="0"/>
                <a:ea typeface="Calibri" charset="0"/>
                <a:cs typeface="Calibri" charset="0"/>
              </a:rPr>
              <a:t> </a:t>
            </a:r>
            <a:r>
              <a:rPr lang="it-IT" sz="1200" i="1" dirty="0" err="1">
                <a:latin typeface="Calibri" charset="0"/>
                <a:ea typeface="Calibri" charset="0"/>
                <a:cs typeface="Calibri" charset="0"/>
              </a:rPr>
              <a:t>Genet</a:t>
            </a:r>
            <a:r>
              <a:rPr lang="it-IT" sz="1200" i="1" dirty="0">
                <a:latin typeface="Calibri" charset="0"/>
                <a:ea typeface="Calibri" charset="0"/>
                <a:cs typeface="Calibri" charset="0"/>
              </a:rPr>
              <a:t> 2014</a:t>
            </a:r>
          </a:p>
        </p:txBody>
      </p:sp>
    </p:spTree>
    <p:extLst>
      <p:ext uri="{BB962C8B-B14F-4D97-AF65-F5344CB8AC3E}">
        <p14:creationId xmlns:p14="http://schemas.microsoft.com/office/powerpoint/2010/main" val="1333985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7037" y="1508793"/>
            <a:ext cx="8496944" cy="3816429"/>
          </a:xfrm>
          <a:prstGeom prst="rect">
            <a:avLst/>
          </a:prstGeom>
        </p:spPr>
        <p:txBody>
          <a:bodyPr wrap="square">
            <a:spAutoFit/>
          </a:bodyPr>
          <a:lstStyle/>
          <a:p>
            <a:pPr marL="285750" indent="-285750" algn="just">
              <a:buClr>
                <a:srgbClr val="FF0000"/>
              </a:buClr>
              <a:buFont typeface="Arial" pitchFamily="34" charset="0"/>
              <a:buChar char="•"/>
            </a:pPr>
            <a:r>
              <a:rPr lang="en-US" sz="2200" dirty="0" smtClean="0">
                <a:latin typeface="Calibri" pitchFamily="34" charset="0"/>
                <a:cs typeface="Calibri" pitchFamily="34" charset="0"/>
              </a:rPr>
              <a:t>Mutations in the </a:t>
            </a:r>
            <a:r>
              <a:rPr lang="en-US" sz="2200" dirty="0" err="1" smtClean="0">
                <a:latin typeface="Calibri" pitchFamily="34" charset="0"/>
                <a:cs typeface="Calibri" pitchFamily="34" charset="0"/>
              </a:rPr>
              <a:t>shelterin</a:t>
            </a:r>
            <a:r>
              <a:rPr lang="en-US" sz="2200" dirty="0" smtClean="0">
                <a:latin typeface="Calibri" pitchFamily="34" charset="0"/>
                <a:cs typeface="Calibri" pitchFamily="34" charset="0"/>
              </a:rPr>
              <a:t> complex (</a:t>
            </a:r>
            <a:r>
              <a:rPr lang="en-US" sz="2200" i="1" dirty="0" smtClean="0">
                <a:latin typeface="Calibri" pitchFamily="34" charset="0"/>
                <a:cs typeface="Calibri" pitchFamily="34" charset="0"/>
              </a:rPr>
              <a:t>POT1</a:t>
            </a:r>
            <a:r>
              <a:rPr lang="en-US" sz="2200" dirty="0" smtClean="0">
                <a:latin typeface="Calibri" pitchFamily="34" charset="0"/>
                <a:cs typeface="Calibri" pitchFamily="34" charset="0"/>
              </a:rPr>
              <a:t>, </a:t>
            </a:r>
            <a:r>
              <a:rPr lang="en-US" sz="2200" i="1" dirty="0" smtClean="0">
                <a:latin typeface="Calibri" pitchFamily="34" charset="0"/>
                <a:cs typeface="Calibri" pitchFamily="34" charset="0"/>
              </a:rPr>
              <a:t>ACD</a:t>
            </a:r>
            <a:r>
              <a:rPr lang="en-US" sz="2200" dirty="0" smtClean="0">
                <a:latin typeface="Calibri" pitchFamily="34" charset="0"/>
                <a:cs typeface="Calibri" pitchFamily="34" charset="0"/>
              </a:rPr>
              <a:t> and </a:t>
            </a:r>
            <a:r>
              <a:rPr lang="en-US" sz="2200" i="1" dirty="0" smtClean="0">
                <a:latin typeface="Calibri" pitchFamily="34" charset="0"/>
                <a:cs typeface="Calibri" pitchFamily="34" charset="0"/>
              </a:rPr>
              <a:t>TERF2IP)</a:t>
            </a:r>
            <a:r>
              <a:rPr lang="en-US" sz="2200" dirty="0" smtClean="0">
                <a:latin typeface="Calibri" pitchFamily="34" charset="0"/>
                <a:cs typeface="Calibri" pitchFamily="34" charset="0"/>
              </a:rPr>
              <a:t> and </a:t>
            </a:r>
            <a:r>
              <a:rPr lang="en-US" sz="2200" i="1" dirty="0" smtClean="0">
                <a:latin typeface="Calibri" pitchFamily="34" charset="0"/>
                <a:cs typeface="Calibri" pitchFamily="34" charset="0"/>
              </a:rPr>
              <a:t>TERT</a:t>
            </a:r>
            <a:r>
              <a:rPr lang="en-US" sz="2200" dirty="0" smtClean="0">
                <a:latin typeface="Calibri" pitchFamily="34" charset="0"/>
                <a:cs typeface="Calibri" pitchFamily="34" charset="0"/>
              </a:rPr>
              <a:t> promoter are detected in </a:t>
            </a:r>
            <a:r>
              <a:rPr lang="en-US" sz="2200" b="1" dirty="0" smtClean="0">
                <a:latin typeface="Calibri" pitchFamily="34" charset="0"/>
                <a:cs typeface="Calibri" pitchFamily="34" charset="0"/>
              </a:rPr>
              <a:t>10% of </a:t>
            </a:r>
            <a:r>
              <a:rPr lang="en-US" sz="2200" b="1" i="1" dirty="0" smtClean="0">
                <a:latin typeface="Calibri" pitchFamily="34" charset="0"/>
                <a:cs typeface="Calibri" pitchFamily="34" charset="0"/>
              </a:rPr>
              <a:t>CDKN2A</a:t>
            </a:r>
            <a:r>
              <a:rPr lang="en-US" sz="2200" b="1" dirty="0">
                <a:latin typeface="Calibri" pitchFamily="34" charset="0"/>
                <a:cs typeface="Calibri" pitchFamily="34" charset="0"/>
              </a:rPr>
              <a:t>-</a:t>
            </a:r>
            <a:r>
              <a:rPr lang="en-US" sz="2200" b="1" dirty="0" smtClean="0">
                <a:latin typeface="Calibri" pitchFamily="34" charset="0"/>
                <a:cs typeface="Calibri" pitchFamily="34" charset="0"/>
              </a:rPr>
              <a:t>negative melanoma </a:t>
            </a:r>
            <a:r>
              <a:rPr lang="en-US" sz="2200" dirty="0" err="1" smtClean="0">
                <a:latin typeface="Calibri" pitchFamily="34" charset="0"/>
                <a:cs typeface="Calibri" pitchFamily="34" charset="0"/>
              </a:rPr>
              <a:t>kindreds</a:t>
            </a:r>
            <a:endParaRPr lang="en-US" sz="2200" dirty="0" smtClean="0">
              <a:latin typeface="Calibri" pitchFamily="34" charset="0"/>
              <a:cs typeface="Calibri" pitchFamily="34" charset="0"/>
            </a:endParaRPr>
          </a:p>
          <a:p>
            <a:pPr marL="285750" indent="-285750" algn="just">
              <a:buClr>
                <a:srgbClr val="FF0000"/>
              </a:buClr>
              <a:buFont typeface="Arial" pitchFamily="34" charset="0"/>
              <a:buChar char="•"/>
            </a:pPr>
            <a:endParaRPr lang="en-US" sz="2200" dirty="0" smtClean="0">
              <a:latin typeface="Calibri" pitchFamily="34" charset="0"/>
              <a:cs typeface="Calibri" pitchFamily="34" charset="0"/>
            </a:endParaRPr>
          </a:p>
          <a:p>
            <a:pPr marL="285750" indent="-285750" algn="just">
              <a:buClr>
                <a:srgbClr val="FF0000"/>
              </a:buClr>
              <a:buFont typeface="Arial" pitchFamily="34" charset="0"/>
              <a:buChar char="•"/>
            </a:pPr>
            <a:r>
              <a:rPr lang="en-US" sz="2200" i="1" dirty="0" smtClean="0">
                <a:latin typeface="Calibri" pitchFamily="34" charset="0"/>
                <a:cs typeface="Calibri" pitchFamily="34" charset="0"/>
              </a:rPr>
              <a:t>POT1</a:t>
            </a:r>
            <a:r>
              <a:rPr lang="en-US" sz="2200" dirty="0" smtClean="0">
                <a:latin typeface="Calibri" pitchFamily="34" charset="0"/>
                <a:cs typeface="Calibri" pitchFamily="34" charset="0"/>
              </a:rPr>
              <a:t> mutations carriers have an increased risk for glioma</a:t>
            </a:r>
          </a:p>
          <a:p>
            <a:pPr marL="285750" indent="-285750" algn="just">
              <a:buClr>
                <a:srgbClr val="FF0000"/>
              </a:buClr>
              <a:buFont typeface="Arial" pitchFamily="34" charset="0"/>
              <a:buChar char="•"/>
            </a:pPr>
            <a:endParaRPr lang="en-US" sz="2200" dirty="0" smtClean="0">
              <a:latin typeface="Calibri" pitchFamily="34" charset="0"/>
              <a:cs typeface="Calibri" pitchFamily="34" charset="0"/>
            </a:endParaRPr>
          </a:p>
          <a:p>
            <a:pPr marL="285750" indent="-285750" algn="just">
              <a:buClr>
                <a:srgbClr val="FF0000"/>
              </a:buClr>
              <a:buFont typeface="Arial" pitchFamily="34" charset="0"/>
              <a:buChar char="•"/>
            </a:pPr>
            <a:r>
              <a:rPr lang="en-US" sz="2200" i="1" dirty="0" smtClean="0">
                <a:latin typeface="Calibri" pitchFamily="34" charset="0"/>
                <a:cs typeface="Calibri" pitchFamily="34" charset="0"/>
              </a:rPr>
              <a:t>TERT</a:t>
            </a:r>
            <a:r>
              <a:rPr lang="en-US" sz="2200" dirty="0" smtClean="0">
                <a:latin typeface="Calibri" pitchFamily="34" charset="0"/>
                <a:cs typeface="Calibri" pitchFamily="34" charset="0"/>
              </a:rPr>
              <a:t> mutations carriers have an increased risk for ovarian, renal, bladder, breast, lung cancer</a:t>
            </a:r>
          </a:p>
          <a:p>
            <a:pPr marL="285750" indent="-285750" algn="just">
              <a:buClr>
                <a:srgbClr val="FF0000"/>
              </a:buClr>
              <a:buFont typeface="Arial" pitchFamily="34" charset="0"/>
              <a:buChar char="•"/>
            </a:pPr>
            <a:endParaRPr lang="en-US" sz="2200" dirty="0" smtClean="0">
              <a:latin typeface="Calibri" pitchFamily="34" charset="0"/>
              <a:cs typeface="Calibri" pitchFamily="34" charset="0"/>
            </a:endParaRPr>
          </a:p>
          <a:p>
            <a:pPr marL="266700" indent="-266700" algn="just">
              <a:spcBef>
                <a:spcPts val="0"/>
              </a:spcBef>
              <a:spcAft>
                <a:spcPts val="1200"/>
              </a:spcAft>
              <a:buClr>
                <a:srgbClr val="FF0000"/>
              </a:buClr>
              <a:buFont typeface="Arial" charset="0"/>
              <a:buChar char="•"/>
            </a:pPr>
            <a:r>
              <a:rPr lang="en-US" sz="2200" dirty="0" smtClean="0">
                <a:solidFill>
                  <a:srgbClr val="C00000"/>
                </a:solidFill>
                <a:latin typeface="Calibri" pitchFamily="34" charset="0"/>
                <a:ea typeface="ＭＳ Ｐゴシック" charset="0"/>
                <a:cs typeface="Calibri" pitchFamily="34" charset="0"/>
              </a:rPr>
              <a:t>Lifetime melanoma risk for </a:t>
            </a:r>
            <a:r>
              <a:rPr lang="en-US" sz="2200" i="1" dirty="0" smtClean="0">
                <a:solidFill>
                  <a:srgbClr val="C00000"/>
                </a:solidFill>
                <a:latin typeface="Calibri" pitchFamily="34" charset="0"/>
                <a:ea typeface="ＭＳ Ｐゴシック" charset="0"/>
                <a:cs typeface="Calibri" pitchFamily="34" charset="0"/>
              </a:rPr>
              <a:t>POT1</a:t>
            </a:r>
            <a:r>
              <a:rPr lang="en-US" sz="2200" dirty="0" smtClean="0">
                <a:solidFill>
                  <a:srgbClr val="C00000"/>
                </a:solidFill>
                <a:latin typeface="Calibri" pitchFamily="34" charset="0"/>
                <a:ea typeface="ＭＳ Ｐゴシック" charset="0"/>
                <a:cs typeface="Calibri" pitchFamily="34" charset="0"/>
              </a:rPr>
              <a:t> and </a:t>
            </a:r>
            <a:r>
              <a:rPr lang="en-US" sz="2200" i="1" dirty="0" smtClean="0">
                <a:solidFill>
                  <a:srgbClr val="C00000"/>
                </a:solidFill>
                <a:latin typeface="Calibri" pitchFamily="34" charset="0"/>
                <a:ea typeface="ＭＳ Ｐゴシック" charset="0"/>
                <a:cs typeface="Calibri" pitchFamily="34" charset="0"/>
              </a:rPr>
              <a:t>TERT</a:t>
            </a:r>
            <a:r>
              <a:rPr lang="en-US" sz="2200" dirty="0" smtClean="0">
                <a:solidFill>
                  <a:srgbClr val="C00000"/>
                </a:solidFill>
                <a:latin typeface="Calibri" pitchFamily="34" charset="0"/>
                <a:ea typeface="ＭＳ Ｐゴシック" charset="0"/>
                <a:cs typeface="Calibri" pitchFamily="34" charset="0"/>
              </a:rPr>
              <a:t> has not yet been established </a:t>
            </a:r>
            <a:endParaRPr lang="en-US" sz="2200" dirty="0" smtClean="0">
              <a:solidFill>
                <a:srgbClr val="C00000"/>
              </a:solidFill>
              <a:latin typeface="Calibri" pitchFamily="34" charset="0"/>
              <a:cs typeface="Calibri" pitchFamily="34" charset="0"/>
            </a:endParaRPr>
          </a:p>
        </p:txBody>
      </p:sp>
      <p:sp>
        <p:nvSpPr>
          <p:cNvPr id="5" name="Titolo 1"/>
          <p:cNvSpPr>
            <a:spLocks noGrp="1"/>
          </p:cNvSpPr>
          <p:nvPr>
            <p:ph type="title"/>
          </p:nvPr>
        </p:nvSpPr>
        <p:spPr>
          <a:xfrm>
            <a:off x="179512" y="233369"/>
            <a:ext cx="8871994" cy="665104"/>
          </a:xfrm>
        </p:spPr>
        <p:txBody>
          <a:bodyPr>
            <a:noAutofit/>
          </a:bodyPr>
          <a:lstStyle/>
          <a:p>
            <a:pPr algn="l">
              <a:lnSpc>
                <a:spcPct val="100000"/>
              </a:lnSpc>
            </a:pPr>
            <a:r>
              <a:rPr lang="it-IT" sz="2600" b="1" dirty="0" err="1" smtClean="0">
                <a:solidFill>
                  <a:srgbClr val="005A9E"/>
                </a:solidFill>
                <a:effectLst/>
                <a:latin typeface="Calibri" pitchFamily="34" charset="0"/>
                <a:cs typeface="Calibri" pitchFamily="34" charset="0"/>
              </a:rPr>
              <a:t>Telomere-related</a:t>
            </a:r>
            <a:r>
              <a:rPr lang="it-IT" sz="2600" b="1" dirty="0" smtClean="0">
                <a:solidFill>
                  <a:srgbClr val="005A9E"/>
                </a:solidFill>
                <a:effectLst/>
                <a:latin typeface="Calibri" pitchFamily="34" charset="0"/>
                <a:cs typeface="Calibri" pitchFamily="34" charset="0"/>
              </a:rPr>
              <a:t> </a:t>
            </a:r>
            <a:r>
              <a:rPr lang="it-IT" sz="2600" b="1" dirty="0" err="1" smtClean="0">
                <a:solidFill>
                  <a:srgbClr val="005A9E"/>
                </a:solidFill>
                <a:effectLst/>
                <a:latin typeface="Calibri" pitchFamily="34" charset="0"/>
                <a:cs typeface="Calibri" pitchFamily="34" charset="0"/>
              </a:rPr>
              <a:t>genes</a:t>
            </a:r>
            <a:r>
              <a:rPr lang="it-IT" sz="2600" b="1" dirty="0" smtClean="0">
                <a:solidFill>
                  <a:srgbClr val="005A9E"/>
                </a:solidFill>
                <a:effectLst/>
                <a:latin typeface="Calibri" pitchFamily="34" charset="0"/>
                <a:cs typeface="Calibri" pitchFamily="34" charset="0"/>
              </a:rPr>
              <a:t> in </a:t>
            </a:r>
            <a:r>
              <a:rPr lang="it-IT" sz="2600" b="1" dirty="0" err="1" smtClean="0">
                <a:solidFill>
                  <a:srgbClr val="005A9E"/>
                </a:solidFill>
                <a:effectLst/>
                <a:latin typeface="Calibri" pitchFamily="34" charset="0"/>
                <a:cs typeface="Calibri" pitchFamily="34" charset="0"/>
              </a:rPr>
              <a:t>familial</a:t>
            </a:r>
            <a:r>
              <a:rPr lang="it-IT" sz="2600" b="1" dirty="0" smtClean="0">
                <a:solidFill>
                  <a:srgbClr val="005A9E"/>
                </a:solidFill>
                <a:effectLst/>
                <a:latin typeface="Calibri" pitchFamily="34" charset="0"/>
                <a:cs typeface="Calibri" pitchFamily="34" charset="0"/>
              </a:rPr>
              <a:t> melanoma </a:t>
            </a:r>
            <a:r>
              <a:rPr lang="it-IT" sz="2600" b="1" dirty="0" err="1" smtClean="0">
                <a:solidFill>
                  <a:srgbClr val="005A9E"/>
                </a:solidFill>
                <a:effectLst/>
                <a:latin typeface="Calibri" pitchFamily="34" charset="0"/>
                <a:cs typeface="Calibri" pitchFamily="34" charset="0"/>
              </a:rPr>
              <a:t>risk</a:t>
            </a:r>
            <a:endParaRPr lang="it-IT" sz="2600" b="1" dirty="0">
              <a:solidFill>
                <a:srgbClr val="005A9E"/>
              </a:solidFill>
              <a:effectLst/>
              <a:latin typeface="Calibri" pitchFamily="34" charset="0"/>
              <a:cs typeface="Calibri" pitchFamily="34" charset="0"/>
            </a:endParaRPr>
          </a:p>
        </p:txBody>
      </p:sp>
      <p:cxnSp>
        <p:nvCxnSpPr>
          <p:cNvPr id="6" name="Connettore 1 5"/>
          <p:cNvCxnSpPr/>
          <p:nvPr/>
        </p:nvCxnSpPr>
        <p:spPr>
          <a:xfrm>
            <a:off x="251520" y="980728"/>
            <a:ext cx="6984776"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264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2" descr="http://www.nature.com/jid/journal/v128/n11/images/jid2008226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452" y="68633"/>
            <a:ext cx="4617045" cy="667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5076056" y="4828475"/>
            <a:ext cx="2016224" cy="658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800"/>
          </a:p>
        </p:txBody>
      </p:sp>
      <p:sp>
        <p:nvSpPr>
          <p:cNvPr id="51203" name="TextBox 4"/>
          <p:cNvSpPr txBox="1">
            <a:spLocks noChangeArrowheads="1"/>
          </p:cNvSpPr>
          <p:nvPr/>
        </p:nvSpPr>
        <p:spPr bwMode="auto">
          <a:xfrm>
            <a:off x="59562" y="6505599"/>
            <a:ext cx="1344086" cy="307777"/>
          </a:xfrm>
          <a:prstGeom prst="rect">
            <a:avLst/>
          </a:prstGeom>
          <a:solidFill>
            <a:schemeClr val="bg1"/>
          </a:solidFill>
          <a:ln>
            <a:noFill/>
          </a:ln>
          <a:extLst/>
        </p:spPr>
        <p:txBody>
          <a:bodyPr wrap="non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l" eaLnBrk="1" hangingPunct="1"/>
            <a:r>
              <a:rPr lang="en-US" sz="1400" i="1" dirty="0" err="1">
                <a:latin typeface="Calibri" pitchFamily="34" charset="0"/>
              </a:rPr>
              <a:t>Hocker</a:t>
            </a:r>
            <a:r>
              <a:rPr lang="en-US" sz="1400" i="1" dirty="0">
                <a:latin typeface="Calibri" pitchFamily="34" charset="0"/>
              </a:rPr>
              <a:t> JID 2008</a:t>
            </a:r>
          </a:p>
        </p:txBody>
      </p:sp>
      <p:sp>
        <p:nvSpPr>
          <p:cNvPr id="51204" name="Title 1"/>
          <p:cNvSpPr txBox="1">
            <a:spLocks/>
          </p:cNvSpPr>
          <p:nvPr/>
        </p:nvSpPr>
        <p:spPr bwMode="auto">
          <a:xfrm>
            <a:off x="39862" y="178429"/>
            <a:ext cx="4460130" cy="229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a:r>
              <a:rPr lang="en-US" sz="2600" b="1" dirty="0">
                <a:solidFill>
                  <a:srgbClr val="005A9E"/>
                </a:solidFill>
                <a:latin typeface="Calibri" pitchFamily="34" charset="0"/>
                <a:cs typeface="Calibri" pitchFamily="34" charset="0"/>
              </a:rPr>
              <a:t>Melanoma-predominant </a:t>
            </a:r>
            <a:r>
              <a:rPr lang="en-US" sz="2600" b="1" dirty="0" smtClean="0">
                <a:solidFill>
                  <a:srgbClr val="005A9E"/>
                </a:solidFill>
                <a:latin typeface="Calibri" pitchFamily="34" charset="0"/>
                <a:cs typeface="Calibri" pitchFamily="34" charset="0"/>
              </a:rPr>
              <a:t>syndromes </a:t>
            </a:r>
          </a:p>
          <a:p>
            <a:pPr algn="ctr"/>
            <a:endParaRPr lang="en-US" sz="2600" b="1" dirty="0" smtClean="0">
              <a:solidFill>
                <a:srgbClr val="005A9E"/>
              </a:solidFill>
              <a:latin typeface="Calibri" pitchFamily="34" charset="0"/>
              <a:cs typeface="Calibri" pitchFamily="34" charset="0"/>
            </a:endParaRPr>
          </a:p>
          <a:p>
            <a:pPr algn="ctr"/>
            <a:endParaRPr lang="en-US" sz="2600" b="1" dirty="0" smtClean="0">
              <a:solidFill>
                <a:srgbClr val="C00000"/>
              </a:solidFill>
              <a:latin typeface="Calibri" pitchFamily="34" charset="0"/>
              <a:cs typeface="Calibri" pitchFamily="34" charset="0"/>
            </a:endParaRPr>
          </a:p>
          <a:p>
            <a:pPr algn="ctr"/>
            <a:endParaRPr lang="en-US" sz="2600" b="1" dirty="0">
              <a:solidFill>
                <a:srgbClr val="C00000"/>
              </a:solidFill>
              <a:latin typeface="Calibri" pitchFamily="34" charset="0"/>
              <a:cs typeface="Calibri" pitchFamily="34" charset="0"/>
            </a:endParaRPr>
          </a:p>
          <a:p>
            <a:pPr algn="ctr"/>
            <a:r>
              <a:rPr lang="en-US" sz="2600" b="1" dirty="0" smtClean="0">
                <a:solidFill>
                  <a:srgbClr val="C00000"/>
                </a:solidFill>
                <a:latin typeface="Calibri" pitchFamily="34" charset="0"/>
                <a:cs typeface="Calibri" pitchFamily="34" charset="0"/>
              </a:rPr>
              <a:t>S</a:t>
            </a:r>
            <a:r>
              <a:rPr lang="it-IT" sz="2600" b="1" dirty="0" err="1" smtClean="0">
                <a:solidFill>
                  <a:srgbClr val="C00000"/>
                </a:solidFill>
                <a:latin typeface="Calibri" pitchFamily="34" charset="0"/>
                <a:cs typeface="Calibri" pitchFamily="34" charset="0"/>
              </a:rPr>
              <a:t>usceptibility</a:t>
            </a:r>
            <a:r>
              <a:rPr lang="it-IT" sz="2600" b="1" dirty="0" smtClean="0">
                <a:solidFill>
                  <a:srgbClr val="C00000"/>
                </a:solidFill>
                <a:latin typeface="Calibri" pitchFamily="34" charset="0"/>
                <a:cs typeface="Calibri" pitchFamily="34" charset="0"/>
              </a:rPr>
              <a:t> to melanoma and </a:t>
            </a:r>
            <a:r>
              <a:rPr lang="it-IT" sz="2600" b="1" dirty="0" err="1" smtClean="0">
                <a:solidFill>
                  <a:srgbClr val="C00000"/>
                </a:solidFill>
                <a:latin typeface="Calibri" pitchFamily="34" charset="0"/>
                <a:cs typeface="Calibri" pitchFamily="34" charset="0"/>
              </a:rPr>
              <a:t>renal</a:t>
            </a:r>
            <a:r>
              <a:rPr lang="it-IT" sz="2600" b="1" dirty="0" smtClean="0">
                <a:solidFill>
                  <a:srgbClr val="C00000"/>
                </a:solidFill>
                <a:latin typeface="Calibri" pitchFamily="34" charset="0"/>
                <a:cs typeface="Calibri" pitchFamily="34" charset="0"/>
              </a:rPr>
              <a:t> </a:t>
            </a:r>
            <a:r>
              <a:rPr lang="it-IT" sz="2600" b="1" dirty="0" err="1" smtClean="0">
                <a:solidFill>
                  <a:srgbClr val="C00000"/>
                </a:solidFill>
                <a:latin typeface="Calibri" pitchFamily="34" charset="0"/>
                <a:cs typeface="Calibri" pitchFamily="34" charset="0"/>
              </a:rPr>
              <a:t>cell</a:t>
            </a:r>
            <a:r>
              <a:rPr lang="it-IT" sz="2600" b="1" dirty="0" smtClean="0">
                <a:solidFill>
                  <a:srgbClr val="C00000"/>
                </a:solidFill>
                <a:latin typeface="Calibri" pitchFamily="34" charset="0"/>
                <a:cs typeface="Calibri" pitchFamily="34" charset="0"/>
              </a:rPr>
              <a:t> carcinoma </a:t>
            </a:r>
          </a:p>
        </p:txBody>
      </p:sp>
      <p:sp>
        <p:nvSpPr>
          <p:cNvPr id="3" name="Rettangolo 2"/>
          <p:cNvSpPr/>
          <p:nvPr/>
        </p:nvSpPr>
        <p:spPr>
          <a:xfrm>
            <a:off x="685547" y="3883114"/>
            <a:ext cx="2867467" cy="553998"/>
          </a:xfrm>
          <a:prstGeom prst="rect">
            <a:avLst/>
          </a:prstGeom>
        </p:spPr>
        <p:txBody>
          <a:bodyPr wrap="square">
            <a:spAutoFit/>
          </a:bodyPr>
          <a:lstStyle/>
          <a:p>
            <a:pPr lvl="0" algn="ctr"/>
            <a:r>
              <a:rPr lang="it-IT" sz="3000" b="1" i="1" dirty="0" smtClean="0">
                <a:solidFill>
                  <a:srgbClr val="C00000"/>
                </a:solidFill>
                <a:latin typeface="Calibri" pitchFamily="34" charset="0"/>
                <a:cs typeface="Calibri" pitchFamily="34" charset="0"/>
              </a:rPr>
              <a:t>MITF</a:t>
            </a:r>
            <a:r>
              <a:rPr lang="it-IT" sz="3000" b="1" dirty="0" smtClean="0">
                <a:solidFill>
                  <a:srgbClr val="C00000"/>
                </a:solidFill>
                <a:latin typeface="Calibri" pitchFamily="34" charset="0"/>
                <a:cs typeface="Calibri" pitchFamily="34" charset="0"/>
              </a:rPr>
              <a:t> </a:t>
            </a:r>
            <a:r>
              <a:rPr lang="it-IT" sz="3000" b="1" dirty="0">
                <a:solidFill>
                  <a:srgbClr val="C00000"/>
                </a:solidFill>
                <a:latin typeface="Calibri" pitchFamily="34" charset="0"/>
                <a:cs typeface="Calibri" pitchFamily="34" charset="0"/>
              </a:rPr>
              <a:t>gene</a:t>
            </a:r>
          </a:p>
        </p:txBody>
      </p:sp>
      <p:cxnSp>
        <p:nvCxnSpPr>
          <p:cNvPr id="7" name="Connettore 1 6"/>
          <p:cNvCxnSpPr/>
          <p:nvPr/>
        </p:nvCxnSpPr>
        <p:spPr>
          <a:xfrm>
            <a:off x="251520" y="1412776"/>
            <a:ext cx="4032448"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26992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23"/>
          <p:cNvGrpSpPr>
            <a:grpSpLocks/>
          </p:cNvGrpSpPr>
          <p:nvPr/>
        </p:nvGrpSpPr>
        <p:grpSpPr bwMode="auto">
          <a:xfrm>
            <a:off x="1403657" y="1565557"/>
            <a:ext cx="6207621" cy="1287385"/>
            <a:chOff x="899" y="1776"/>
            <a:chExt cx="3460" cy="624"/>
          </a:xfrm>
        </p:grpSpPr>
        <p:grpSp>
          <p:nvGrpSpPr>
            <p:cNvPr id="96262" name="Group 22"/>
            <p:cNvGrpSpPr>
              <a:grpSpLocks/>
            </p:cNvGrpSpPr>
            <p:nvPr/>
          </p:nvGrpSpPr>
          <p:grpSpPr bwMode="auto">
            <a:xfrm>
              <a:off x="899" y="1861"/>
              <a:ext cx="3429" cy="539"/>
              <a:chOff x="899" y="3648"/>
              <a:chExt cx="3429" cy="539"/>
            </a:xfrm>
          </p:grpSpPr>
          <p:pic>
            <p:nvPicPr>
              <p:cNvPr id="96265" name="Picture 2"/>
              <p:cNvPicPr>
                <a:picLocks noChangeAspect="1" noChangeArrowheads="1"/>
              </p:cNvPicPr>
              <p:nvPr/>
            </p:nvPicPr>
            <p:blipFill>
              <a:blip r:embed="rId3">
                <a:extLst>
                  <a:ext uri="{28A0092B-C50C-407E-A947-70E740481C1C}">
                    <a14:useLocalDpi xmlns:a14="http://schemas.microsoft.com/office/drawing/2010/main" val="0"/>
                  </a:ext>
                </a:extLst>
              </a:blip>
              <a:srcRect t="91406"/>
              <a:stretch>
                <a:fillRect/>
              </a:stretch>
            </p:blipFill>
            <p:spPr bwMode="auto">
              <a:xfrm>
                <a:off x="899" y="3984"/>
                <a:ext cx="341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Picture 2"/>
              <p:cNvPicPr>
                <a:picLocks noChangeAspect="1" noChangeArrowheads="1"/>
              </p:cNvPicPr>
              <p:nvPr/>
            </p:nvPicPr>
            <p:blipFill>
              <a:blip r:embed="rId3">
                <a:extLst>
                  <a:ext uri="{28A0092B-C50C-407E-A947-70E740481C1C}">
                    <a14:useLocalDpi xmlns:a14="http://schemas.microsoft.com/office/drawing/2010/main" val="0"/>
                  </a:ext>
                </a:extLst>
              </a:blip>
              <a:srcRect b="85774"/>
              <a:stretch>
                <a:fillRect/>
              </a:stretch>
            </p:blipFill>
            <p:spPr bwMode="auto">
              <a:xfrm>
                <a:off x="912" y="3648"/>
                <a:ext cx="341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Freccia in giù 3"/>
            <p:cNvSpPr/>
            <p:nvPr/>
          </p:nvSpPr>
          <p:spPr>
            <a:xfrm>
              <a:off x="3854" y="1868"/>
              <a:ext cx="81" cy="1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800"/>
            </a:p>
          </p:txBody>
        </p:sp>
        <p:sp>
          <p:nvSpPr>
            <p:cNvPr id="96264" name="Rettangolo 4"/>
            <p:cNvSpPr>
              <a:spLocks noChangeArrowheads="1"/>
            </p:cNvSpPr>
            <p:nvPr/>
          </p:nvSpPr>
          <p:spPr bwMode="auto">
            <a:xfrm>
              <a:off x="3927" y="1776"/>
              <a:ext cx="4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b="1">
                  <a:solidFill>
                    <a:srgbClr val="FF0000"/>
                  </a:solidFill>
                  <a:latin typeface="Calibri" charset="0"/>
                </a:rPr>
                <a:t>E318K</a:t>
              </a:r>
              <a:endParaRPr lang="it-IT" sz="1800">
                <a:latin typeface="Calibri" charset="0"/>
              </a:endParaRPr>
            </a:p>
          </p:txBody>
        </p:sp>
      </p:grpSp>
      <p:sp>
        <p:nvSpPr>
          <p:cNvPr id="96258" name="CasellaDiTesto 7"/>
          <p:cNvSpPr txBox="1">
            <a:spLocks noChangeArrowheads="1"/>
          </p:cNvSpPr>
          <p:nvPr/>
        </p:nvSpPr>
        <p:spPr bwMode="auto">
          <a:xfrm>
            <a:off x="0" y="164639"/>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2600" b="1" dirty="0">
                <a:solidFill>
                  <a:srgbClr val="0070C0"/>
                </a:solidFill>
                <a:latin typeface="Calibri" charset="0"/>
              </a:rPr>
              <a:t>Germline </a:t>
            </a:r>
            <a:r>
              <a:rPr lang="en-US" sz="2600" b="1" i="1" dirty="0">
                <a:solidFill>
                  <a:srgbClr val="0070C0"/>
                </a:solidFill>
                <a:latin typeface="Calibri" charset="0"/>
              </a:rPr>
              <a:t>MITF</a:t>
            </a:r>
            <a:r>
              <a:rPr lang="en-US" sz="2600" b="1" dirty="0">
                <a:solidFill>
                  <a:srgbClr val="0070C0"/>
                </a:solidFill>
                <a:latin typeface="Calibri" charset="0"/>
              </a:rPr>
              <a:t> E318K mutation in </a:t>
            </a:r>
            <a:r>
              <a:rPr lang="en-US" sz="2600" b="1" dirty="0" smtClean="0">
                <a:solidFill>
                  <a:srgbClr val="0070C0"/>
                </a:solidFill>
                <a:latin typeface="Calibri" pitchFamily="34" charset="0"/>
                <a:cs typeface="Calibri" pitchFamily="34" charset="0"/>
              </a:rPr>
              <a:t>melanoma-</a:t>
            </a:r>
            <a:r>
              <a:rPr lang="en-US" sz="2600" b="1" dirty="0" smtClean="0">
                <a:solidFill>
                  <a:srgbClr val="FF0000"/>
                </a:solidFill>
                <a:latin typeface="Calibri" pitchFamily="34" charset="0"/>
                <a:cs typeface="Calibri" pitchFamily="34" charset="0"/>
              </a:rPr>
              <a:t>predominant </a:t>
            </a:r>
            <a:r>
              <a:rPr lang="en-US" sz="2600" b="1" dirty="0">
                <a:solidFill>
                  <a:srgbClr val="0070C0"/>
                </a:solidFill>
                <a:latin typeface="Calibri" pitchFamily="34" charset="0"/>
                <a:cs typeface="Calibri" pitchFamily="34" charset="0"/>
              </a:rPr>
              <a:t>syndromes</a:t>
            </a:r>
            <a:endParaRPr lang="en-US" sz="2600" b="1" dirty="0">
              <a:solidFill>
                <a:srgbClr val="0070C0"/>
              </a:solidFill>
              <a:latin typeface="Calibri" charset="0"/>
            </a:endParaRPr>
          </a:p>
        </p:txBody>
      </p:sp>
      <p:sp>
        <p:nvSpPr>
          <p:cNvPr id="96260" name="CasellaDiTesto 2"/>
          <p:cNvSpPr txBox="1">
            <a:spLocks noChangeArrowheads="1"/>
          </p:cNvSpPr>
          <p:nvPr/>
        </p:nvSpPr>
        <p:spPr bwMode="auto">
          <a:xfrm>
            <a:off x="523688" y="6423719"/>
            <a:ext cx="8602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r>
              <a:rPr lang="it-IT" sz="1200" i="1" dirty="0" err="1">
                <a:latin typeface="Calibri" charset="0"/>
              </a:rPr>
              <a:t>Bertolotto</a:t>
            </a:r>
            <a:r>
              <a:rPr lang="it-IT" sz="1200" i="1" dirty="0">
                <a:latin typeface="Calibri" charset="0"/>
              </a:rPr>
              <a:t> et al: Nature 2011; Yokoyama et al. Nature 2011; </a:t>
            </a:r>
            <a:r>
              <a:rPr lang="it-IT" sz="1200" i="1" dirty="0" err="1" smtClean="0">
                <a:latin typeface="Calibri" charset="0"/>
              </a:rPr>
              <a:t>Ghiorzo</a:t>
            </a:r>
            <a:r>
              <a:rPr lang="it-IT" sz="1200" i="1" dirty="0" smtClean="0">
                <a:latin typeface="Calibri" charset="0"/>
              </a:rPr>
              <a:t> </a:t>
            </a:r>
            <a:r>
              <a:rPr lang="it-IT" sz="1200" i="1" dirty="0">
                <a:latin typeface="Calibri" charset="0"/>
              </a:rPr>
              <a:t>et al </a:t>
            </a:r>
            <a:r>
              <a:rPr lang="it-IT" sz="1200" i="1" dirty="0" err="1">
                <a:latin typeface="Calibri" charset="0"/>
              </a:rPr>
              <a:t>Pigment</a:t>
            </a:r>
            <a:r>
              <a:rPr lang="it-IT" sz="1200" i="1" dirty="0">
                <a:latin typeface="Calibri" charset="0"/>
              </a:rPr>
              <a:t> Cell Melanoma Res </a:t>
            </a:r>
            <a:r>
              <a:rPr lang="it-IT" sz="1200" i="1" dirty="0" smtClean="0">
                <a:latin typeface="Calibri" charset="0"/>
              </a:rPr>
              <a:t>2013; </a:t>
            </a:r>
            <a:r>
              <a:rPr lang="it-IT" sz="1200" i="1" dirty="0" err="1" smtClean="0">
                <a:latin typeface="Calibri" charset="0"/>
              </a:rPr>
              <a:t>Berwick</a:t>
            </a:r>
            <a:r>
              <a:rPr lang="it-IT" sz="1200" i="1" dirty="0" smtClean="0">
                <a:latin typeface="Calibri" charset="0"/>
              </a:rPr>
              <a:t> </a:t>
            </a:r>
            <a:r>
              <a:rPr lang="it-IT" sz="1200" i="1" dirty="0">
                <a:latin typeface="Calibri" charset="0"/>
              </a:rPr>
              <a:t>et al, </a:t>
            </a:r>
            <a:r>
              <a:rPr lang="it-IT" sz="1200" i="1" dirty="0" err="1">
                <a:latin typeface="Calibri" charset="0"/>
              </a:rPr>
              <a:t>Pigment</a:t>
            </a:r>
            <a:r>
              <a:rPr lang="it-IT" sz="1200" i="1" dirty="0">
                <a:latin typeface="Calibri" charset="0"/>
              </a:rPr>
              <a:t> Cell Melanoma Res </a:t>
            </a:r>
            <a:r>
              <a:rPr lang="it-IT" sz="1200" i="1" dirty="0" smtClean="0">
                <a:latin typeface="Calibri" charset="0"/>
              </a:rPr>
              <a:t>2014; </a:t>
            </a:r>
            <a:r>
              <a:rPr lang="it-IT" sz="1200" i="1" dirty="0" err="1" smtClean="0">
                <a:latin typeface="Calibri" charset="0"/>
              </a:rPr>
              <a:t>Potrony</a:t>
            </a:r>
            <a:r>
              <a:rPr lang="it-IT" sz="1200" i="1" dirty="0" smtClean="0">
                <a:latin typeface="Calibri" charset="0"/>
              </a:rPr>
              <a:t> et al, JAMA </a:t>
            </a:r>
            <a:r>
              <a:rPr lang="it-IT" sz="1200" i="1" dirty="0" err="1" smtClean="0">
                <a:latin typeface="Calibri" charset="0"/>
              </a:rPr>
              <a:t>Dermatol</a:t>
            </a:r>
            <a:r>
              <a:rPr lang="it-IT" sz="1200" i="1" dirty="0" smtClean="0">
                <a:latin typeface="Calibri" charset="0"/>
              </a:rPr>
              <a:t> 2015</a:t>
            </a:r>
            <a:endParaRPr lang="it-IT" sz="1200" i="1" dirty="0">
              <a:latin typeface="Calibri" charset="0"/>
            </a:endParaRPr>
          </a:p>
        </p:txBody>
      </p:sp>
      <p:sp>
        <p:nvSpPr>
          <p:cNvPr id="162840" name="Rectangle 24"/>
          <p:cNvSpPr>
            <a:spLocks noChangeArrowheads="1"/>
          </p:cNvSpPr>
          <p:nvPr/>
        </p:nvSpPr>
        <p:spPr bwMode="auto">
          <a:xfrm>
            <a:off x="268896" y="3188583"/>
            <a:ext cx="8606225"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82563" indent="-182563">
              <a:spcAft>
                <a:spcPts val="1200"/>
              </a:spcAft>
              <a:buClr>
                <a:srgbClr val="FF0000"/>
              </a:buClr>
              <a:buFontTx/>
              <a:buChar char="•"/>
              <a:defRPr/>
            </a:pPr>
            <a:r>
              <a:rPr lang="en-US" sz="2000" b="1" dirty="0" smtClean="0">
                <a:latin typeface="Calibri" charset="0"/>
                <a:ea typeface="ＭＳ Ｐゴシック" charset="0"/>
              </a:rPr>
              <a:t>FUNCTIONAL </a:t>
            </a:r>
            <a:r>
              <a:rPr lang="en-US" sz="2000" b="1" dirty="0">
                <a:latin typeface="Calibri" charset="0"/>
                <a:ea typeface="ＭＳ Ｐゴシック" charset="0"/>
              </a:rPr>
              <a:t>ANALYSIS: </a:t>
            </a:r>
            <a:r>
              <a:rPr lang="en-US" sz="2000" dirty="0">
                <a:solidFill>
                  <a:srgbClr val="FF0000"/>
                </a:solidFill>
                <a:latin typeface="Calibri" charset="0"/>
                <a:ea typeface="ＭＳ Ｐゴシック" charset="0"/>
              </a:rPr>
              <a:t>impaired </a:t>
            </a:r>
            <a:r>
              <a:rPr lang="en-US" sz="2000" dirty="0" err="1">
                <a:solidFill>
                  <a:srgbClr val="FF0000"/>
                </a:solidFill>
                <a:latin typeface="Calibri" charset="0"/>
                <a:ea typeface="ＭＳ Ｐゴシック" charset="0"/>
              </a:rPr>
              <a:t>sumoylation</a:t>
            </a:r>
            <a:r>
              <a:rPr lang="en-US" sz="2000" dirty="0">
                <a:latin typeface="Calibri" charset="0"/>
                <a:ea typeface="ＭＳ Ｐゴシック" charset="0"/>
              </a:rPr>
              <a:t> and dysregulated transcription of specific </a:t>
            </a:r>
            <a:r>
              <a:rPr lang="en-US" sz="2000" i="1" dirty="0">
                <a:latin typeface="Calibri" charset="0"/>
                <a:ea typeface="ＭＳ Ｐゴシック" charset="0"/>
              </a:rPr>
              <a:t>MITF</a:t>
            </a:r>
            <a:r>
              <a:rPr lang="en-US" sz="2000" dirty="0">
                <a:latin typeface="Calibri" charset="0"/>
                <a:ea typeface="ＭＳ Ｐゴシック" charset="0"/>
              </a:rPr>
              <a:t> target genes</a:t>
            </a:r>
            <a:endParaRPr lang="it-IT" sz="2000" dirty="0">
              <a:latin typeface="Calibri" charset="0"/>
              <a:ea typeface="ＭＳ Ｐゴシック" charset="0"/>
            </a:endParaRPr>
          </a:p>
          <a:p>
            <a:pPr marL="182563" indent="-182563">
              <a:spcAft>
                <a:spcPts val="1200"/>
              </a:spcAft>
              <a:buClr>
                <a:srgbClr val="FF0000"/>
              </a:buClr>
              <a:buFontTx/>
              <a:buChar char="•"/>
              <a:defRPr/>
            </a:pPr>
            <a:r>
              <a:rPr lang="it-IT" sz="2000" dirty="0" smtClean="0">
                <a:latin typeface="Calibri" charset="0"/>
              </a:rPr>
              <a:t>E318K </a:t>
            </a:r>
            <a:r>
              <a:rPr lang="it-IT" sz="2000" dirty="0" err="1">
                <a:latin typeface="Calibri" charset="0"/>
              </a:rPr>
              <a:t>is</a:t>
            </a:r>
            <a:r>
              <a:rPr lang="it-IT" sz="2000" dirty="0">
                <a:latin typeface="Calibri" charset="0"/>
              </a:rPr>
              <a:t> a rare </a:t>
            </a:r>
            <a:r>
              <a:rPr lang="it-IT" sz="2000" dirty="0" err="1">
                <a:latin typeface="Calibri" charset="0"/>
              </a:rPr>
              <a:t>variant</a:t>
            </a:r>
            <a:r>
              <a:rPr lang="it-IT" sz="2000" dirty="0">
                <a:latin typeface="Calibri" charset="0"/>
              </a:rPr>
              <a:t> </a:t>
            </a:r>
            <a:r>
              <a:rPr lang="it-IT" sz="2000" dirty="0" err="1">
                <a:latin typeface="Calibri" charset="0"/>
              </a:rPr>
              <a:t>which</a:t>
            </a:r>
            <a:r>
              <a:rPr lang="it-IT" sz="2000" dirty="0">
                <a:latin typeface="Calibri" charset="0"/>
              </a:rPr>
              <a:t> </a:t>
            </a:r>
            <a:r>
              <a:rPr lang="it-IT" sz="2000" dirty="0" err="1">
                <a:latin typeface="Calibri" charset="0"/>
              </a:rPr>
              <a:t>confers</a:t>
            </a:r>
            <a:r>
              <a:rPr lang="it-IT" sz="2000" dirty="0">
                <a:latin typeface="Calibri" charset="0"/>
              </a:rPr>
              <a:t> </a:t>
            </a:r>
            <a:r>
              <a:rPr lang="it-IT" sz="2000" dirty="0" err="1">
                <a:latin typeface="Calibri" charset="0"/>
              </a:rPr>
              <a:t>susceptibility</a:t>
            </a:r>
            <a:r>
              <a:rPr lang="it-IT" sz="2000" dirty="0">
                <a:latin typeface="Calibri" charset="0"/>
              </a:rPr>
              <a:t> to </a:t>
            </a:r>
            <a:r>
              <a:rPr lang="it-IT" sz="2000" dirty="0" err="1">
                <a:latin typeface="Calibri" charset="0"/>
              </a:rPr>
              <a:t>both</a:t>
            </a:r>
            <a:r>
              <a:rPr lang="it-IT" sz="2000" dirty="0">
                <a:latin typeface="Calibri" charset="0"/>
              </a:rPr>
              <a:t> </a:t>
            </a:r>
            <a:r>
              <a:rPr lang="it-IT" sz="2000" dirty="0" err="1">
                <a:latin typeface="Calibri" charset="0"/>
              </a:rPr>
              <a:t>familial</a:t>
            </a:r>
            <a:r>
              <a:rPr lang="it-IT" sz="2000" dirty="0">
                <a:latin typeface="Calibri" charset="0"/>
              </a:rPr>
              <a:t> and </a:t>
            </a:r>
            <a:r>
              <a:rPr lang="it-IT" sz="2000" dirty="0" err="1">
                <a:latin typeface="Calibri" charset="0"/>
              </a:rPr>
              <a:t>sporadic</a:t>
            </a:r>
            <a:r>
              <a:rPr lang="it-IT" sz="2000" dirty="0">
                <a:latin typeface="Calibri" charset="0"/>
              </a:rPr>
              <a:t> </a:t>
            </a:r>
            <a:r>
              <a:rPr lang="it-IT" sz="2000" dirty="0">
                <a:solidFill>
                  <a:srgbClr val="FF0000"/>
                </a:solidFill>
                <a:latin typeface="Calibri" charset="0"/>
              </a:rPr>
              <a:t>melanoma</a:t>
            </a:r>
            <a:r>
              <a:rPr lang="it-IT" sz="2000" dirty="0">
                <a:latin typeface="Calibri" charset="0"/>
              </a:rPr>
              <a:t> and/or </a:t>
            </a:r>
            <a:r>
              <a:rPr lang="it-IT" sz="2000" dirty="0" err="1">
                <a:solidFill>
                  <a:srgbClr val="FF0000"/>
                </a:solidFill>
                <a:latin typeface="Calibri" charset="0"/>
              </a:rPr>
              <a:t>renal</a:t>
            </a:r>
            <a:r>
              <a:rPr lang="it-IT" sz="2000" dirty="0">
                <a:solidFill>
                  <a:srgbClr val="FF0000"/>
                </a:solidFill>
                <a:latin typeface="Calibri" charset="0"/>
              </a:rPr>
              <a:t> </a:t>
            </a:r>
            <a:r>
              <a:rPr lang="it-IT" sz="2000" dirty="0" err="1">
                <a:solidFill>
                  <a:srgbClr val="FF0000"/>
                </a:solidFill>
                <a:latin typeface="Calibri" charset="0"/>
              </a:rPr>
              <a:t>cell</a:t>
            </a:r>
            <a:r>
              <a:rPr lang="it-IT" sz="2000" dirty="0">
                <a:solidFill>
                  <a:srgbClr val="FF0000"/>
                </a:solidFill>
                <a:latin typeface="Calibri" charset="0"/>
              </a:rPr>
              <a:t> </a:t>
            </a:r>
            <a:r>
              <a:rPr lang="it-IT" sz="2000" dirty="0" smtClean="0">
                <a:solidFill>
                  <a:srgbClr val="FF0000"/>
                </a:solidFill>
                <a:latin typeface="Calibri" charset="0"/>
              </a:rPr>
              <a:t>carcinoma </a:t>
            </a:r>
            <a:r>
              <a:rPr lang="it-IT" sz="2000" dirty="0">
                <a:latin typeface="Calibri" charset="0"/>
              </a:rPr>
              <a:t>and/or </a:t>
            </a:r>
            <a:r>
              <a:rPr lang="it-IT" sz="2000" dirty="0" err="1" smtClean="0">
                <a:solidFill>
                  <a:srgbClr val="FF0000"/>
                </a:solidFill>
                <a:latin typeface="Calibri" charset="0"/>
              </a:rPr>
              <a:t>pancreatic</a:t>
            </a:r>
            <a:r>
              <a:rPr lang="it-IT" sz="2000" dirty="0" smtClean="0">
                <a:solidFill>
                  <a:srgbClr val="FF0000"/>
                </a:solidFill>
                <a:latin typeface="Calibri" charset="0"/>
              </a:rPr>
              <a:t> carcinoma </a:t>
            </a:r>
            <a:endParaRPr lang="it-IT" sz="2000" dirty="0">
              <a:solidFill>
                <a:srgbClr val="FF0000"/>
              </a:solidFill>
              <a:latin typeface="Calibri" charset="0"/>
            </a:endParaRPr>
          </a:p>
          <a:p>
            <a:pPr marL="182563" indent="-182563">
              <a:spcAft>
                <a:spcPts val="1200"/>
              </a:spcAft>
              <a:buClr>
                <a:srgbClr val="FF0000"/>
              </a:buClr>
              <a:buFontTx/>
              <a:buChar char="•"/>
              <a:defRPr/>
            </a:pPr>
            <a:r>
              <a:rPr lang="it-IT" sz="2000" dirty="0" smtClean="0">
                <a:solidFill>
                  <a:srgbClr val="FF0000"/>
                </a:solidFill>
                <a:latin typeface="Calibri" charset="0"/>
              </a:rPr>
              <a:t>INTERMEDIATE</a:t>
            </a:r>
            <a:r>
              <a:rPr lang="it-IT" sz="2000" dirty="0" smtClean="0">
                <a:solidFill>
                  <a:srgbClr val="000000"/>
                </a:solidFill>
                <a:latin typeface="Calibri" charset="0"/>
              </a:rPr>
              <a:t> </a:t>
            </a:r>
            <a:r>
              <a:rPr lang="it-IT" sz="2000" dirty="0">
                <a:solidFill>
                  <a:srgbClr val="000000"/>
                </a:solidFill>
                <a:latin typeface="Calibri" charset="0"/>
              </a:rPr>
              <a:t>RISK VARIANT (</a:t>
            </a:r>
            <a:r>
              <a:rPr lang="it-IT" sz="2000" dirty="0" smtClean="0">
                <a:solidFill>
                  <a:srgbClr val="000000"/>
                </a:solidFill>
                <a:latin typeface="Calibri" charset="0"/>
              </a:rPr>
              <a:t>OR ≈ 2, </a:t>
            </a:r>
            <a:r>
              <a:rPr lang="it-IT" sz="2000" dirty="0" err="1" smtClean="0">
                <a:solidFill>
                  <a:srgbClr val="000000"/>
                </a:solidFill>
                <a:latin typeface="Calibri" charset="0"/>
              </a:rPr>
              <a:t>range</a:t>
            </a:r>
            <a:r>
              <a:rPr lang="it-IT" sz="2000" dirty="0" smtClean="0">
                <a:solidFill>
                  <a:srgbClr val="000000"/>
                </a:solidFill>
                <a:latin typeface="Calibri" charset="0"/>
              </a:rPr>
              <a:t>: </a:t>
            </a:r>
            <a:r>
              <a:rPr lang="it-IT" sz="2000" dirty="0">
                <a:solidFill>
                  <a:srgbClr val="000000"/>
                </a:solidFill>
                <a:latin typeface="Calibri" charset="0"/>
              </a:rPr>
              <a:t>1.7-4.8</a:t>
            </a:r>
            <a:r>
              <a:rPr lang="it-IT" sz="2000" dirty="0" smtClean="0">
                <a:solidFill>
                  <a:srgbClr val="000000"/>
                </a:solidFill>
                <a:latin typeface="Calibri" charset="0"/>
              </a:rPr>
              <a:t>)</a:t>
            </a:r>
          </a:p>
          <a:p>
            <a:pPr marL="182563" indent="-182563">
              <a:spcAft>
                <a:spcPts val="1200"/>
              </a:spcAft>
              <a:buClr>
                <a:srgbClr val="FF0000"/>
              </a:buClr>
              <a:buFontTx/>
              <a:buChar char="•"/>
              <a:defRPr/>
            </a:pPr>
            <a:r>
              <a:rPr lang="en-US" sz="2000" dirty="0" smtClean="0">
                <a:solidFill>
                  <a:srgbClr val="FF0000"/>
                </a:solidFill>
                <a:latin typeface="Calibri" charset="0"/>
              </a:rPr>
              <a:t>Similar prevalence </a:t>
            </a:r>
            <a:r>
              <a:rPr lang="en-US" sz="2000" dirty="0" smtClean="0">
                <a:latin typeface="Calibri" charset="0"/>
              </a:rPr>
              <a:t>in </a:t>
            </a:r>
            <a:r>
              <a:rPr lang="en-US" sz="2000" i="1" dirty="0" smtClean="0">
                <a:latin typeface="Calibri" charset="0"/>
              </a:rPr>
              <a:t>CDKN2A</a:t>
            </a:r>
            <a:r>
              <a:rPr lang="en-US" sz="2000" dirty="0" smtClean="0">
                <a:latin typeface="Calibri" charset="0"/>
              </a:rPr>
              <a:t>-mutant patients as in </a:t>
            </a:r>
            <a:r>
              <a:rPr lang="en-US" sz="2000" i="1" dirty="0" smtClean="0">
                <a:latin typeface="Calibri" charset="0"/>
              </a:rPr>
              <a:t>CDKN2A</a:t>
            </a:r>
            <a:r>
              <a:rPr lang="en-US" sz="2000" dirty="0" smtClean="0">
                <a:latin typeface="Calibri" charset="0"/>
              </a:rPr>
              <a:t>-wt patients</a:t>
            </a:r>
          </a:p>
        </p:txBody>
      </p:sp>
      <p:sp>
        <p:nvSpPr>
          <p:cNvPr id="2" name="CasellaDiTesto 1"/>
          <p:cNvSpPr txBox="1"/>
          <p:nvPr/>
        </p:nvSpPr>
        <p:spPr>
          <a:xfrm>
            <a:off x="370764" y="1990016"/>
            <a:ext cx="955711" cy="369332"/>
          </a:xfrm>
          <a:prstGeom prst="rect">
            <a:avLst/>
          </a:prstGeom>
          <a:noFill/>
        </p:spPr>
        <p:txBody>
          <a:bodyPr wrap="none" rtlCol="0">
            <a:spAutoFit/>
          </a:bodyPr>
          <a:lstStyle/>
          <a:p>
            <a:r>
              <a:rPr lang="it-IT" dirty="0" err="1" smtClean="0">
                <a:latin typeface="Calibri" pitchFamily="34" charset="0"/>
                <a:cs typeface="Calibri" pitchFamily="34" charset="0"/>
              </a:rPr>
              <a:t>Ch</a:t>
            </a:r>
            <a:r>
              <a:rPr lang="it-IT" dirty="0" smtClean="0">
                <a:latin typeface="Calibri" pitchFamily="34" charset="0"/>
                <a:cs typeface="Calibri" pitchFamily="34" charset="0"/>
              </a:rPr>
              <a:t> 3p14</a:t>
            </a:r>
            <a:endParaRPr lang="it-IT" dirty="0">
              <a:latin typeface="Calibri" pitchFamily="34" charset="0"/>
              <a:cs typeface="Calibri" pitchFamily="34" charset="0"/>
            </a:endParaRPr>
          </a:p>
        </p:txBody>
      </p:sp>
    </p:spTree>
    <p:extLst>
      <p:ext uri="{BB962C8B-B14F-4D97-AF65-F5344CB8AC3E}">
        <p14:creationId xmlns:p14="http://schemas.microsoft.com/office/powerpoint/2010/main" val="318077024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3132" y="68633"/>
            <a:ext cx="8508029" cy="492443"/>
          </a:xfrm>
          <a:prstGeom prst="rect">
            <a:avLst/>
          </a:prstGeom>
        </p:spPr>
        <p:txBody>
          <a:bodyPr wrap="square">
            <a:spAutoFit/>
          </a:bodyPr>
          <a:lstStyle/>
          <a:p>
            <a:r>
              <a:rPr lang="it-IT" sz="2600" b="1" dirty="0" err="1" smtClean="0">
                <a:solidFill>
                  <a:srgbClr val="005A9E"/>
                </a:solidFill>
                <a:latin typeface="Calibri" pitchFamily="34" charset="0"/>
                <a:cs typeface="Calibri" pitchFamily="34" charset="0"/>
              </a:rPr>
              <a:t>Genetic</a:t>
            </a:r>
            <a:r>
              <a:rPr lang="it-IT" sz="2600" b="1" dirty="0" smtClean="0">
                <a:solidFill>
                  <a:srgbClr val="005A9E"/>
                </a:solidFill>
                <a:latin typeface="Calibri" pitchFamily="34" charset="0"/>
                <a:cs typeface="Calibri" pitchFamily="34" charset="0"/>
              </a:rPr>
              <a:t> </a:t>
            </a:r>
            <a:r>
              <a:rPr lang="it-IT" sz="2600" b="1" dirty="0" err="1" smtClean="0">
                <a:solidFill>
                  <a:srgbClr val="005A9E"/>
                </a:solidFill>
                <a:latin typeface="Calibri" pitchFamily="34" charset="0"/>
                <a:cs typeface="Calibri" pitchFamily="34" charset="0"/>
              </a:rPr>
              <a:t>testing</a:t>
            </a:r>
            <a:r>
              <a:rPr lang="it-IT" sz="2600" b="1" dirty="0" smtClean="0">
                <a:solidFill>
                  <a:srgbClr val="005A9E"/>
                </a:solidFill>
                <a:latin typeface="Calibri" pitchFamily="34" charset="0"/>
                <a:cs typeface="Calibri" pitchFamily="34" charset="0"/>
              </a:rPr>
              <a:t> for melanoma-</a:t>
            </a:r>
            <a:r>
              <a:rPr lang="it-IT" sz="2600" b="1" dirty="0" err="1" smtClean="0">
                <a:solidFill>
                  <a:srgbClr val="FF0000"/>
                </a:solidFill>
                <a:latin typeface="Calibri" pitchFamily="34" charset="0"/>
                <a:cs typeface="Calibri" pitchFamily="34" charset="0"/>
              </a:rPr>
              <a:t>predominant</a:t>
            </a:r>
            <a:r>
              <a:rPr lang="it-IT" sz="2600" b="1" dirty="0" smtClean="0">
                <a:solidFill>
                  <a:srgbClr val="005A9E"/>
                </a:solidFill>
                <a:latin typeface="Calibri" pitchFamily="34" charset="0"/>
                <a:cs typeface="Calibri" pitchFamily="34" charset="0"/>
              </a:rPr>
              <a:t> </a:t>
            </a:r>
            <a:r>
              <a:rPr lang="it-IT" sz="2600" b="1" dirty="0" err="1" smtClean="0">
                <a:solidFill>
                  <a:srgbClr val="005A9E"/>
                </a:solidFill>
                <a:latin typeface="Calibri" pitchFamily="34" charset="0"/>
                <a:cs typeface="Calibri" pitchFamily="34" charset="0"/>
              </a:rPr>
              <a:t>syndromes</a:t>
            </a:r>
            <a:endParaRPr lang="it-IT" sz="2600" b="1" dirty="0">
              <a:solidFill>
                <a:srgbClr val="005A9E"/>
              </a:solidFill>
              <a:latin typeface="Calibri" pitchFamily="34" charset="0"/>
              <a:cs typeface="Calibri" pitchFamily="34" charset="0"/>
            </a:endParaRPr>
          </a:p>
        </p:txBody>
      </p:sp>
      <p:sp>
        <p:nvSpPr>
          <p:cNvPr id="5" name="CasellaDiTesto 4"/>
          <p:cNvSpPr txBox="1"/>
          <p:nvPr/>
        </p:nvSpPr>
        <p:spPr>
          <a:xfrm>
            <a:off x="642993" y="3643088"/>
            <a:ext cx="4165549" cy="415498"/>
          </a:xfrm>
          <a:prstGeom prst="rect">
            <a:avLst/>
          </a:prstGeom>
          <a:noFill/>
        </p:spPr>
        <p:txBody>
          <a:bodyPr wrap="square" rtlCol="0">
            <a:spAutoFit/>
          </a:bodyPr>
          <a:lstStyle/>
          <a:p>
            <a:pPr marL="179388" indent="-179388">
              <a:spcAft>
                <a:spcPts val="600"/>
              </a:spcAft>
              <a:buClr>
                <a:srgbClr val="FF0000"/>
              </a:buClr>
              <a:buFont typeface="Wingdings" pitchFamily="2" charset="2"/>
              <a:buChar char="§"/>
            </a:pPr>
            <a:r>
              <a:rPr lang="en-US" sz="2100" b="1" dirty="0" smtClean="0">
                <a:latin typeface="Calibri" charset="0"/>
                <a:ea typeface="Calibri" charset="0"/>
                <a:cs typeface="Calibri" charset="0"/>
              </a:rPr>
              <a:t>Melanoma multi-gene panel</a:t>
            </a:r>
          </a:p>
        </p:txBody>
      </p:sp>
      <p:cxnSp>
        <p:nvCxnSpPr>
          <p:cNvPr id="7" name="Connettore 1 6"/>
          <p:cNvCxnSpPr/>
          <p:nvPr/>
        </p:nvCxnSpPr>
        <p:spPr>
          <a:xfrm>
            <a:off x="244352" y="836712"/>
            <a:ext cx="7712033"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5004048" y="6437977"/>
            <a:ext cx="4139952" cy="276999"/>
          </a:xfrm>
          <a:prstGeom prst="rect">
            <a:avLst/>
          </a:prstGeom>
        </p:spPr>
        <p:txBody>
          <a:bodyPr wrap="square">
            <a:spAutoFit/>
          </a:bodyPr>
          <a:lstStyle/>
          <a:p>
            <a:pPr algn="r"/>
            <a:r>
              <a:rPr lang="it-IT" sz="1200" i="1" dirty="0" err="1" smtClean="0">
                <a:latin typeface="Calibri" pitchFamily="34" charset="0"/>
                <a:cs typeface="Calibri" pitchFamily="34" charset="0"/>
              </a:rPr>
              <a:t>Leachman</a:t>
            </a:r>
            <a:r>
              <a:rPr lang="it-IT" sz="1200" i="1" dirty="0" smtClean="0">
                <a:latin typeface="Calibri" pitchFamily="34" charset="0"/>
                <a:cs typeface="Calibri" pitchFamily="34" charset="0"/>
              </a:rPr>
              <a:t> SA, et al. </a:t>
            </a:r>
            <a:r>
              <a:rPr lang="it-IT" sz="1200" i="1" dirty="0" err="1" smtClean="0">
                <a:latin typeface="Calibri" pitchFamily="34" charset="0"/>
                <a:cs typeface="Calibri" pitchFamily="34" charset="0"/>
              </a:rPr>
              <a:t>Cancer</a:t>
            </a:r>
            <a:r>
              <a:rPr lang="it-IT" sz="1200" i="1" dirty="0" smtClean="0">
                <a:latin typeface="Calibri" pitchFamily="34" charset="0"/>
                <a:cs typeface="Calibri" pitchFamily="34" charset="0"/>
              </a:rPr>
              <a:t> </a:t>
            </a:r>
            <a:r>
              <a:rPr lang="it-IT" sz="1200" i="1" dirty="0" err="1">
                <a:latin typeface="Calibri" pitchFamily="34" charset="0"/>
                <a:cs typeface="Calibri" pitchFamily="34" charset="0"/>
              </a:rPr>
              <a:t>Metastasis</a:t>
            </a:r>
            <a:r>
              <a:rPr lang="it-IT" sz="1200" i="1" dirty="0">
                <a:latin typeface="Calibri" pitchFamily="34" charset="0"/>
                <a:cs typeface="Calibri" pitchFamily="34" charset="0"/>
              </a:rPr>
              <a:t> </a:t>
            </a:r>
            <a:r>
              <a:rPr lang="it-IT" sz="1200" i="1" dirty="0" err="1">
                <a:latin typeface="Calibri" pitchFamily="34" charset="0"/>
                <a:cs typeface="Calibri" pitchFamily="34" charset="0"/>
              </a:rPr>
              <a:t>Rev</a:t>
            </a:r>
            <a:r>
              <a:rPr lang="it-IT" sz="1200" i="1" dirty="0">
                <a:latin typeface="Calibri" pitchFamily="34" charset="0"/>
                <a:cs typeface="Calibri" pitchFamily="34" charset="0"/>
              </a:rPr>
              <a:t> </a:t>
            </a:r>
            <a:r>
              <a:rPr lang="it-IT" sz="1200" i="1" dirty="0" smtClean="0">
                <a:latin typeface="Calibri" pitchFamily="34" charset="0"/>
                <a:cs typeface="Calibri" pitchFamily="34" charset="0"/>
              </a:rPr>
              <a:t>2017</a:t>
            </a:r>
            <a:endParaRPr lang="it-IT" sz="1200" i="1" dirty="0">
              <a:latin typeface="Calibri" pitchFamily="34" charset="0"/>
              <a:cs typeface="Calibri" pitchFamily="34" charset="0"/>
            </a:endParaRPr>
          </a:p>
        </p:txBody>
      </p:sp>
      <p:sp>
        <p:nvSpPr>
          <p:cNvPr id="13" name="CasellaDiTesto 12"/>
          <p:cNvSpPr txBox="1"/>
          <p:nvPr/>
        </p:nvSpPr>
        <p:spPr>
          <a:xfrm>
            <a:off x="928951" y="4197092"/>
            <a:ext cx="7573355" cy="769441"/>
          </a:xfrm>
          <a:prstGeom prst="rect">
            <a:avLst/>
          </a:prstGeom>
          <a:noFill/>
          <a:ln>
            <a:solidFill>
              <a:srgbClr val="FF0000"/>
            </a:solidFill>
          </a:ln>
        </p:spPr>
        <p:txBody>
          <a:bodyPr wrap="none" rtlCol="0">
            <a:spAutoFit/>
          </a:bodyPr>
          <a:lstStyle/>
          <a:p>
            <a:r>
              <a:rPr lang="it-IT" sz="2400" b="1" i="1" dirty="0" smtClean="0">
                <a:latin typeface="Calibri" charset="0"/>
                <a:ea typeface="Calibri" charset="0"/>
                <a:cs typeface="Calibri" charset="0"/>
              </a:rPr>
              <a:t>CDKN2A, CDK4, BAP1, </a:t>
            </a:r>
            <a:r>
              <a:rPr lang="it-IT" sz="2400" i="1" dirty="0" smtClean="0">
                <a:latin typeface="Calibri" charset="0"/>
                <a:ea typeface="Calibri" charset="0"/>
                <a:cs typeface="Calibri" charset="0"/>
              </a:rPr>
              <a:t>MITF, POT1</a:t>
            </a:r>
          </a:p>
          <a:p>
            <a:r>
              <a:rPr lang="it-IT" sz="2000" i="1" dirty="0" smtClean="0">
                <a:latin typeface="Calibri" charset="0"/>
                <a:ea typeface="Calibri" charset="0"/>
                <a:cs typeface="Calibri" charset="0"/>
              </a:rPr>
              <a:t>ACD, TERT (promoter), TERF2IP, MC1R, BRCA1, BRCA2, PTEN, RB1, TP53</a:t>
            </a:r>
            <a:endParaRPr lang="it-IT" sz="2000" i="1" dirty="0">
              <a:latin typeface="Calibri" charset="0"/>
              <a:ea typeface="Calibri" charset="0"/>
              <a:cs typeface="Calibri" charset="0"/>
            </a:endParaRPr>
          </a:p>
        </p:txBody>
      </p:sp>
      <p:sp>
        <p:nvSpPr>
          <p:cNvPr id="14" name="CasellaDiTesto 13"/>
          <p:cNvSpPr txBox="1"/>
          <p:nvPr/>
        </p:nvSpPr>
        <p:spPr>
          <a:xfrm>
            <a:off x="581826" y="1316771"/>
            <a:ext cx="7770639" cy="1538883"/>
          </a:xfrm>
          <a:prstGeom prst="rect">
            <a:avLst/>
          </a:prstGeom>
          <a:noFill/>
        </p:spPr>
        <p:txBody>
          <a:bodyPr wrap="square" rtlCol="0">
            <a:spAutoFit/>
          </a:bodyPr>
          <a:lstStyle/>
          <a:p>
            <a:pPr marL="179388" indent="-179388">
              <a:spcAft>
                <a:spcPts val="600"/>
              </a:spcAft>
              <a:buClr>
                <a:srgbClr val="FF0000"/>
              </a:buClr>
              <a:buFont typeface="Wingdings" pitchFamily="2" charset="2"/>
              <a:buChar char="§"/>
            </a:pPr>
            <a:r>
              <a:rPr lang="en-US" sz="2100" b="1" dirty="0" smtClean="0">
                <a:latin typeface="Calibri" charset="0"/>
                <a:ea typeface="Calibri" charset="0"/>
                <a:cs typeface="Calibri" charset="0"/>
              </a:rPr>
              <a:t>Single-gene testing</a:t>
            </a:r>
          </a:p>
          <a:p>
            <a:pPr marL="450850">
              <a:spcAft>
                <a:spcPts val="600"/>
              </a:spcAft>
              <a:buClr>
                <a:srgbClr val="FF0000"/>
              </a:buClr>
            </a:pPr>
            <a:r>
              <a:rPr lang="en-US" sz="2100" dirty="0" smtClean="0">
                <a:latin typeface="Calibri" charset="0"/>
                <a:ea typeface="Calibri" charset="0"/>
                <a:cs typeface="Calibri" charset="0"/>
              </a:rPr>
              <a:t>Other cancers suggest a </a:t>
            </a:r>
            <a:r>
              <a:rPr lang="en-US" sz="2100" b="1" i="1" dirty="0" smtClean="0">
                <a:latin typeface="Calibri" charset="0"/>
                <a:ea typeface="Calibri" charset="0"/>
                <a:cs typeface="Calibri" charset="0"/>
              </a:rPr>
              <a:t>CDKN2A</a:t>
            </a:r>
            <a:r>
              <a:rPr lang="en-US" sz="2100" dirty="0" smtClean="0">
                <a:latin typeface="Calibri" charset="0"/>
                <a:ea typeface="Calibri" charset="0"/>
                <a:cs typeface="Calibri" charset="0"/>
              </a:rPr>
              <a:t> mutation or </a:t>
            </a:r>
            <a:r>
              <a:rPr lang="en-US" sz="2100" b="1" i="1" dirty="0" smtClean="0">
                <a:latin typeface="Calibri" charset="0"/>
                <a:ea typeface="Calibri" charset="0"/>
                <a:cs typeface="Calibri" charset="0"/>
              </a:rPr>
              <a:t>BAP1</a:t>
            </a:r>
            <a:r>
              <a:rPr lang="en-US" sz="2100" dirty="0" smtClean="0">
                <a:latin typeface="Calibri" charset="0"/>
                <a:ea typeface="Calibri" charset="0"/>
                <a:cs typeface="Calibri" charset="0"/>
              </a:rPr>
              <a:t> mutation</a:t>
            </a:r>
          </a:p>
          <a:p>
            <a:pPr marL="450850">
              <a:spcAft>
                <a:spcPts val="600"/>
              </a:spcAft>
              <a:buClr>
                <a:srgbClr val="FF0000"/>
              </a:buClr>
            </a:pPr>
            <a:r>
              <a:rPr lang="en-US" sz="2100" dirty="0" smtClean="0">
                <a:latin typeface="Calibri" charset="0"/>
                <a:ea typeface="Calibri" charset="0"/>
                <a:cs typeface="Calibri" charset="0"/>
              </a:rPr>
              <a:t>Relative request to determine carrier status if a mutation has been identified </a:t>
            </a:r>
            <a:r>
              <a:rPr lang="en-US" sz="2100" dirty="0">
                <a:latin typeface="Calibri" charset="0"/>
                <a:ea typeface="Calibri" charset="0"/>
                <a:cs typeface="Calibri" charset="0"/>
              </a:rPr>
              <a:t>i</a:t>
            </a:r>
            <a:r>
              <a:rPr lang="en-US" sz="2100" dirty="0" smtClean="0">
                <a:latin typeface="Calibri" charset="0"/>
                <a:ea typeface="Calibri" charset="0"/>
                <a:cs typeface="Calibri" charset="0"/>
              </a:rPr>
              <a:t>n a cancer susceptibility gene </a:t>
            </a:r>
          </a:p>
        </p:txBody>
      </p:sp>
    </p:spTree>
    <p:extLst>
      <p:ext uri="{BB962C8B-B14F-4D97-AF65-F5344CB8AC3E}">
        <p14:creationId xmlns:p14="http://schemas.microsoft.com/office/powerpoint/2010/main" val="1850439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0983" y="238123"/>
            <a:ext cx="8388424" cy="954107"/>
          </a:xfrm>
          <a:prstGeom prst="rect">
            <a:avLst/>
          </a:prstGeom>
        </p:spPr>
        <p:txBody>
          <a:bodyPr wrap="square">
            <a:spAutoFit/>
          </a:bodyPr>
          <a:lstStyle/>
          <a:p>
            <a:r>
              <a:rPr lang="it-IT" sz="2800" b="1" dirty="0" smtClean="0">
                <a:solidFill>
                  <a:srgbClr val="005A9E"/>
                </a:solidFill>
                <a:latin typeface="Calibri" pitchFamily="34" charset="0"/>
                <a:cs typeface="Calibri" pitchFamily="34" charset="0"/>
              </a:rPr>
              <a:t>Melanoma-</a:t>
            </a:r>
            <a:r>
              <a:rPr lang="it-IT" sz="2800" b="1" dirty="0" err="1" smtClean="0">
                <a:solidFill>
                  <a:srgbClr val="00B050"/>
                </a:solidFill>
                <a:latin typeface="Calibri" pitchFamily="34" charset="0"/>
                <a:cs typeface="Calibri" pitchFamily="34" charset="0"/>
              </a:rPr>
              <a:t>including</a:t>
            </a:r>
            <a:r>
              <a:rPr lang="it-IT" sz="2800" b="1" dirty="0" smtClean="0">
                <a:solidFill>
                  <a:srgbClr val="005A9E"/>
                </a:solidFill>
                <a:latin typeface="Calibri" pitchFamily="34" charset="0"/>
                <a:cs typeface="Calibri" pitchFamily="34" charset="0"/>
              </a:rPr>
              <a:t> </a:t>
            </a:r>
            <a:r>
              <a:rPr lang="it-IT" sz="2800" b="1" dirty="0" err="1" smtClean="0">
                <a:solidFill>
                  <a:srgbClr val="005A9E"/>
                </a:solidFill>
                <a:latin typeface="Calibri" pitchFamily="34" charset="0"/>
                <a:cs typeface="Calibri" pitchFamily="34" charset="0"/>
              </a:rPr>
              <a:t>syndromes</a:t>
            </a:r>
            <a:r>
              <a:rPr lang="it-IT" sz="2800" b="1" dirty="0" smtClean="0">
                <a:solidFill>
                  <a:srgbClr val="005A9E"/>
                </a:solidFill>
                <a:latin typeface="Calibri" pitchFamily="34" charset="0"/>
                <a:cs typeface="Calibri" pitchFamily="34" charset="0"/>
              </a:rPr>
              <a:t> - </a:t>
            </a:r>
            <a:r>
              <a:rPr lang="en-US" sz="2800" b="1" dirty="0">
                <a:solidFill>
                  <a:srgbClr val="005A9E"/>
                </a:solidFill>
                <a:latin typeface="Calibri" charset="0"/>
                <a:ea typeface="Calibri" charset="0"/>
                <a:cs typeface="Calibri" charset="0"/>
              </a:rPr>
              <a:t>Associated genes</a:t>
            </a:r>
          </a:p>
          <a:p>
            <a:endParaRPr lang="it-IT" sz="2800" b="1" dirty="0">
              <a:solidFill>
                <a:srgbClr val="C00000"/>
              </a:solidFill>
              <a:latin typeface="Calibri" pitchFamily="34" charset="0"/>
              <a:cs typeface="Calibri" pitchFamily="34" charset="0"/>
            </a:endParaRPr>
          </a:p>
        </p:txBody>
      </p:sp>
      <p:graphicFrame>
        <p:nvGraphicFramePr>
          <p:cNvPr id="6" name="Tabella 5"/>
          <p:cNvGraphicFramePr>
            <a:graphicFrameLocks noGrp="1"/>
          </p:cNvGraphicFramePr>
          <p:nvPr>
            <p:extLst>
              <p:ext uri="{D42A27DB-BD31-4B8C-83A1-F6EECF244321}">
                <p14:modId xmlns:p14="http://schemas.microsoft.com/office/powerpoint/2010/main" val="2483947358"/>
              </p:ext>
            </p:extLst>
          </p:nvPr>
        </p:nvGraphicFramePr>
        <p:xfrm>
          <a:off x="3635896" y="1316770"/>
          <a:ext cx="5328592" cy="4881838"/>
        </p:xfrm>
        <a:graphic>
          <a:graphicData uri="http://schemas.openxmlformats.org/drawingml/2006/table">
            <a:tbl>
              <a:tblPr firstRow="1" bandRow="1">
                <a:tableStyleId>{21E4AEA4-8DFA-4A89-87EB-49C32662AFE0}</a:tableStyleId>
              </a:tblPr>
              <a:tblGrid>
                <a:gridCol w="864096"/>
                <a:gridCol w="864096"/>
                <a:gridCol w="1368152"/>
                <a:gridCol w="2232248"/>
              </a:tblGrid>
              <a:tr h="685800">
                <a:tc>
                  <a:txBody>
                    <a:bodyPr/>
                    <a:lstStyle/>
                    <a:p>
                      <a:pPr algn="ctr">
                        <a:lnSpc>
                          <a:spcPts val="1820"/>
                        </a:lnSpc>
                        <a:spcAft>
                          <a:spcPts val="0"/>
                        </a:spcAft>
                      </a:pPr>
                      <a:r>
                        <a:rPr lang="en-US" sz="1600" dirty="0">
                          <a:effectLst/>
                          <a:latin typeface="Calibri" pitchFamily="34" charset="0"/>
                          <a:cs typeface="Calibri" pitchFamily="34" charset="0"/>
                        </a:rPr>
                        <a:t>Gene </a:t>
                      </a:r>
                      <a:endParaRPr lang="it-IT" sz="1600" dirty="0">
                        <a:effectLst/>
                        <a:latin typeface="Calibri" pitchFamily="34" charset="0"/>
                        <a:ea typeface="ＭＳ 明朝"/>
                        <a:cs typeface="Calibri" pitchFamily="34" charset="0"/>
                      </a:endParaRPr>
                    </a:p>
                  </a:txBody>
                  <a:tcPr marL="68580" marR="68580" marT="0" marB="0" anchor="ctr"/>
                </a:tc>
                <a:tc>
                  <a:txBody>
                    <a:bodyPr/>
                    <a:lstStyle/>
                    <a:p>
                      <a:pPr algn="ctr">
                        <a:lnSpc>
                          <a:spcPts val="1820"/>
                        </a:lnSpc>
                        <a:spcAft>
                          <a:spcPts val="0"/>
                        </a:spcAft>
                      </a:pPr>
                      <a:r>
                        <a:rPr lang="it-IT" sz="1600" dirty="0" smtClean="0">
                          <a:effectLst/>
                          <a:latin typeface="Calibri" pitchFamily="34" charset="0"/>
                          <a:ea typeface="ＭＳ 明朝"/>
                          <a:cs typeface="Calibri" pitchFamily="34" charset="0"/>
                        </a:rPr>
                        <a:t>Gene </a:t>
                      </a:r>
                      <a:r>
                        <a:rPr lang="it-IT" sz="1600" dirty="0" err="1" smtClean="0">
                          <a:effectLst/>
                          <a:latin typeface="Calibri" pitchFamily="34" charset="0"/>
                          <a:ea typeface="ＭＳ 明朝"/>
                          <a:cs typeface="Calibri" pitchFamily="34" charset="0"/>
                        </a:rPr>
                        <a:t>penetrance</a:t>
                      </a:r>
                      <a:endParaRPr lang="it-IT" sz="1600" dirty="0">
                        <a:effectLst/>
                        <a:latin typeface="Calibri" pitchFamily="34" charset="0"/>
                        <a:ea typeface="ＭＳ 明朝"/>
                        <a:cs typeface="Calibri" pitchFamily="34" charset="0"/>
                      </a:endParaRPr>
                    </a:p>
                  </a:txBody>
                  <a:tcPr marL="68580" marR="68580" marT="0" marB="0" anchor="ctr"/>
                </a:tc>
                <a:tc>
                  <a:txBody>
                    <a:bodyPr/>
                    <a:lstStyle/>
                    <a:p>
                      <a:pPr algn="ctr">
                        <a:lnSpc>
                          <a:spcPts val="1820"/>
                        </a:lnSpc>
                        <a:spcAft>
                          <a:spcPts val="0"/>
                        </a:spcAft>
                      </a:pPr>
                      <a:r>
                        <a:rPr lang="en-US" sz="1600" dirty="0" smtClean="0">
                          <a:effectLst/>
                          <a:latin typeface="Calibri" pitchFamily="34" charset="0"/>
                          <a:cs typeface="Calibri" pitchFamily="34" charset="0"/>
                        </a:rPr>
                        <a:t>Melanoma</a:t>
                      </a:r>
                      <a:endParaRPr lang="it-IT" sz="1600" dirty="0">
                        <a:effectLst/>
                        <a:latin typeface="Calibri" pitchFamily="34" charset="0"/>
                        <a:ea typeface="ＭＳ 明朝"/>
                        <a:cs typeface="Calibri" pitchFamily="34" charset="0"/>
                      </a:endParaRPr>
                    </a:p>
                  </a:txBody>
                  <a:tcPr marL="68580" marR="68580" marT="0" marB="0" anchor="ctr"/>
                </a:tc>
                <a:tc>
                  <a:txBody>
                    <a:bodyPr/>
                    <a:lstStyle/>
                    <a:p>
                      <a:pPr algn="ctr">
                        <a:lnSpc>
                          <a:spcPts val="1820"/>
                        </a:lnSpc>
                        <a:spcAft>
                          <a:spcPts val="0"/>
                        </a:spcAft>
                      </a:pPr>
                      <a:r>
                        <a:rPr lang="en-US" sz="1600" dirty="0">
                          <a:effectLst/>
                          <a:latin typeface="Calibri" pitchFamily="34" charset="0"/>
                          <a:cs typeface="Calibri" pitchFamily="34" charset="0"/>
                        </a:rPr>
                        <a:t>Associated cancers</a:t>
                      </a:r>
                      <a:endParaRPr lang="it-IT" sz="1600" dirty="0">
                        <a:effectLst/>
                        <a:latin typeface="Calibri" pitchFamily="34" charset="0"/>
                        <a:ea typeface="ＭＳ 明朝"/>
                        <a:cs typeface="Calibri" pitchFamily="34" charset="0"/>
                      </a:endParaRPr>
                    </a:p>
                  </a:txBody>
                  <a:tcPr marL="68580" marR="68580" marT="0" marB="0" anchor="ctr"/>
                </a:tc>
              </a:tr>
              <a:tr h="937151">
                <a:tc>
                  <a:txBody>
                    <a:bodyPr/>
                    <a:lstStyle/>
                    <a:p>
                      <a:pPr>
                        <a:lnSpc>
                          <a:spcPts val="1820"/>
                        </a:lnSpc>
                        <a:spcAft>
                          <a:spcPts val="0"/>
                        </a:spcAft>
                      </a:pPr>
                      <a:r>
                        <a:rPr lang="en-US" sz="2000" b="1" dirty="0" smtClean="0">
                          <a:effectLst/>
                          <a:latin typeface="Calibri" pitchFamily="34" charset="0"/>
                          <a:cs typeface="Calibri" pitchFamily="34" charset="0"/>
                        </a:rPr>
                        <a:t>BRCA1 BRCA2</a:t>
                      </a:r>
                      <a:endParaRPr lang="it-IT" sz="2000" b="1" dirty="0">
                        <a:effectLst/>
                        <a:latin typeface="Calibri" pitchFamily="34" charset="0"/>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2000" b="1" dirty="0" smtClean="0">
                          <a:effectLst/>
                          <a:latin typeface="Calibri" pitchFamily="34" charset="0"/>
                          <a:ea typeface="ＭＳ 明朝"/>
                          <a:cs typeface="Calibri" pitchFamily="34" charset="0"/>
                        </a:rPr>
                        <a:t>AD</a:t>
                      </a:r>
                      <a:endParaRPr lang="it-IT" sz="2000" b="1" dirty="0">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2000" b="1" dirty="0" err="1" smtClean="0">
                          <a:effectLst/>
                          <a:latin typeface="Calibri" pitchFamily="34" charset="0"/>
                          <a:ea typeface="ＭＳ 明朝"/>
                          <a:cs typeface="Calibri" pitchFamily="34" charset="0"/>
                        </a:rPr>
                        <a:t>Cutaneous</a:t>
                      </a:r>
                      <a:r>
                        <a:rPr lang="it-IT" sz="2000" b="1" dirty="0" smtClean="0">
                          <a:effectLst/>
                          <a:latin typeface="Calibri" pitchFamily="34" charset="0"/>
                          <a:ea typeface="ＭＳ 明朝"/>
                          <a:cs typeface="Calibri" pitchFamily="34" charset="0"/>
                        </a:rPr>
                        <a:t> and </a:t>
                      </a:r>
                      <a:r>
                        <a:rPr lang="it-IT" sz="2000" b="1" dirty="0" err="1" smtClean="0">
                          <a:effectLst/>
                          <a:latin typeface="Calibri" pitchFamily="34" charset="0"/>
                          <a:ea typeface="ＭＳ 明朝"/>
                          <a:cs typeface="Calibri" pitchFamily="34" charset="0"/>
                        </a:rPr>
                        <a:t>Uveal</a:t>
                      </a:r>
                      <a:endParaRPr lang="it-IT" sz="2000" b="1" dirty="0">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en-US" sz="2000" b="1" dirty="0" smtClean="0">
                          <a:effectLst/>
                          <a:latin typeface="Calibri" pitchFamily="34" charset="0"/>
                          <a:cs typeface="Calibri" pitchFamily="34" charset="0"/>
                        </a:rPr>
                        <a:t>Breast and ovarian</a:t>
                      </a:r>
                      <a:r>
                        <a:rPr lang="en-US" sz="2000" b="1" baseline="0" dirty="0" smtClean="0">
                          <a:effectLst/>
                          <a:latin typeface="Calibri" pitchFamily="34" charset="0"/>
                          <a:cs typeface="Calibri" pitchFamily="34" charset="0"/>
                        </a:rPr>
                        <a:t> </a:t>
                      </a:r>
                      <a:endParaRPr lang="it-IT" sz="2000" b="1" dirty="0">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r>
              <a:tr h="1307511">
                <a:tc>
                  <a:txBody>
                    <a:bodyPr/>
                    <a:lstStyle/>
                    <a:p>
                      <a:pPr>
                        <a:lnSpc>
                          <a:spcPts val="1820"/>
                        </a:lnSpc>
                        <a:spcAft>
                          <a:spcPts val="0"/>
                        </a:spcAft>
                      </a:pPr>
                      <a:r>
                        <a:rPr lang="en-US" sz="2000" b="1" dirty="0" smtClean="0">
                          <a:solidFill>
                            <a:srgbClr val="00682F"/>
                          </a:solidFill>
                          <a:effectLst/>
                          <a:latin typeface="Calibri" pitchFamily="34" charset="0"/>
                          <a:cs typeface="Calibri" pitchFamily="34" charset="0"/>
                        </a:rPr>
                        <a:t>TP53</a:t>
                      </a:r>
                      <a:endParaRPr lang="it-IT" sz="2000" b="1" dirty="0">
                        <a:solidFill>
                          <a:srgbClr val="00682F"/>
                        </a:solidFill>
                        <a:effectLst/>
                        <a:latin typeface="Calibri" pitchFamily="34" charset="0"/>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2000" b="1" dirty="0" smtClean="0">
                          <a:solidFill>
                            <a:srgbClr val="00682F"/>
                          </a:solidFill>
                          <a:effectLst/>
                          <a:latin typeface="Calibri" pitchFamily="34" charset="0"/>
                          <a:ea typeface="ＭＳ 明朝"/>
                          <a:cs typeface="Calibri" pitchFamily="34" charset="0"/>
                        </a:rPr>
                        <a:t>AD</a:t>
                      </a:r>
                      <a:endParaRPr lang="it-IT" sz="2000" b="1" dirty="0">
                        <a:solidFill>
                          <a:srgbClr val="00682F"/>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2000" b="1" dirty="0" err="1" smtClean="0">
                          <a:solidFill>
                            <a:srgbClr val="00682F"/>
                          </a:solidFill>
                          <a:effectLst/>
                          <a:latin typeface="Calibri" pitchFamily="34" charset="0"/>
                          <a:ea typeface="ＭＳ 明朝"/>
                          <a:cs typeface="Calibri" pitchFamily="34" charset="0"/>
                        </a:rPr>
                        <a:t>Cutaneous</a:t>
                      </a:r>
                      <a:r>
                        <a:rPr lang="it-IT" sz="2000" b="1" dirty="0" smtClean="0">
                          <a:solidFill>
                            <a:srgbClr val="00682F"/>
                          </a:solidFill>
                          <a:effectLst/>
                          <a:latin typeface="Calibri" pitchFamily="34" charset="0"/>
                          <a:ea typeface="ＭＳ 明朝"/>
                          <a:cs typeface="Calibri" pitchFamily="34" charset="0"/>
                        </a:rPr>
                        <a:t> and </a:t>
                      </a:r>
                      <a:r>
                        <a:rPr lang="it-IT" sz="2000" b="1" dirty="0" err="1" smtClean="0">
                          <a:solidFill>
                            <a:srgbClr val="00682F"/>
                          </a:solidFill>
                          <a:effectLst/>
                          <a:latin typeface="Calibri" pitchFamily="34" charset="0"/>
                          <a:ea typeface="ＭＳ 明朝"/>
                          <a:cs typeface="Calibri" pitchFamily="34" charset="0"/>
                        </a:rPr>
                        <a:t>Uveal</a:t>
                      </a:r>
                      <a:endParaRPr lang="it-IT" sz="2000" b="1" dirty="0">
                        <a:solidFill>
                          <a:srgbClr val="00682F"/>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marL="0" marR="0" indent="0" algn="ctr" defTabSz="914400" rtl="0" eaLnBrk="1" fontAlgn="auto" latinLnBrk="0" hangingPunct="1">
                        <a:lnSpc>
                          <a:spcPts val="1820"/>
                        </a:lnSpc>
                        <a:spcBef>
                          <a:spcPts val="0"/>
                        </a:spcBef>
                        <a:spcAft>
                          <a:spcPts val="0"/>
                        </a:spcAft>
                        <a:buClrTx/>
                        <a:buSzTx/>
                        <a:buFontTx/>
                        <a:buNone/>
                        <a:tabLst/>
                        <a:defRPr/>
                      </a:pPr>
                      <a:r>
                        <a:rPr lang="en-US" sz="2000" b="1" dirty="0" smtClean="0">
                          <a:solidFill>
                            <a:srgbClr val="00682F"/>
                          </a:solidFill>
                          <a:effectLst/>
                          <a:latin typeface="Calibri" pitchFamily="34" charset="0"/>
                          <a:cs typeface="Calibri" pitchFamily="34" charset="0"/>
                        </a:rPr>
                        <a:t>Breast,</a:t>
                      </a:r>
                      <a:r>
                        <a:rPr lang="en-US" sz="2000" b="1" baseline="0" dirty="0" smtClean="0">
                          <a:solidFill>
                            <a:srgbClr val="00682F"/>
                          </a:solidFill>
                          <a:effectLst/>
                          <a:latin typeface="Calibri" pitchFamily="34" charset="0"/>
                          <a:cs typeface="Calibri" pitchFamily="34" charset="0"/>
                        </a:rPr>
                        <a:t> bone and soft tissue, central nervous system, leukemia</a:t>
                      </a:r>
                      <a:endParaRPr lang="it-IT" sz="2000" b="1" dirty="0" smtClean="0">
                        <a:solidFill>
                          <a:srgbClr val="00682F"/>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r>
              <a:tr h="1255669">
                <a:tc>
                  <a:txBody>
                    <a:bodyPr/>
                    <a:lstStyle/>
                    <a:p>
                      <a:pPr>
                        <a:lnSpc>
                          <a:spcPts val="1820"/>
                        </a:lnSpc>
                        <a:spcAft>
                          <a:spcPts val="0"/>
                        </a:spcAft>
                      </a:pPr>
                      <a:r>
                        <a:rPr lang="en-US" sz="2000" b="1" dirty="0" smtClean="0">
                          <a:solidFill>
                            <a:srgbClr val="005A9E"/>
                          </a:solidFill>
                          <a:effectLst/>
                          <a:latin typeface="Calibri" pitchFamily="34" charset="0"/>
                          <a:cs typeface="Calibri" pitchFamily="34" charset="0"/>
                        </a:rPr>
                        <a:t>XPC</a:t>
                      </a:r>
                    </a:p>
                    <a:p>
                      <a:pPr>
                        <a:lnSpc>
                          <a:spcPts val="1820"/>
                        </a:lnSpc>
                        <a:spcAft>
                          <a:spcPts val="0"/>
                        </a:spcAft>
                      </a:pPr>
                      <a:r>
                        <a:rPr lang="en-US" sz="2000" b="1" dirty="0" smtClean="0">
                          <a:solidFill>
                            <a:srgbClr val="005A9E"/>
                          </a:solidFill>
                          <a:effectLst/>
                          <a:latin typeface="Calibri" pitchFamily="34" charset="0"/>
                          <a:cs typeface="Calibri" pitchFamily="34" charset="0"/>
                        </a:rPr>
                        <a:t>XPD</a:t>
                      </a:r>
                    </a:p>
                    <a:p>
                      <a:pPr>
                        <a:lnSpc>
                          <a:spcPts val="1820"/>
                        </a:lnSpc>
                        <a:spcAft>
                          <a:spcPts val="0"/>
                        </a:spcAft>
                      </a:pPr>
                      <a:r>
                        <a:rPr lang="en-US" sz="2000" b="1" dirty="0" smtClean="0">
                          <a:solidFill>
                            <a:srgbClr val="005A9E"/>
                          </a:solidFill>
                          <a:effectLst/>
                          <a:latin typeface="Calibri" pitchFamily="34" charset="0"/>
                          <a:cs typeface="Calibri" pitchFamily="34" charset="0"/>
                        </a:rPr>
                        <a:t>XPA</a:t>
                      </a:r>
                    </a:p>
                  </a:txBody>
                  <a:tcPr marL="68580" marR="68580" marT="0" marB="0" anchor="ctr">
                    <a:solidFill>
                      <a:schemeClr val="accent2">
                        <a:lumMod val="20000"/>
                        <a:lumOff val="80000"/>
                      </a:schemeClr>
                    </a:solidFill>
                  </a:tcPr>
                </a:tc>
                <a:tc>
                  <a:txBody>
                    <a:bodyPr/>
                    <a:lstStyle/>
                    <a:p>
                      <a:pPr marL="0" marR="0" indent="0" algn="ctr" defTabSz="914400" rtl="0" eaLnBrk="1" fontAlgn="auto" latinLnBrk="0" hangingPunct="1">
                        <a:lnSpc>
                          <a:spcPts val="1820"/>
                        </a:lnSpc>
                        <a:spcBef>
                          <a:spcPts val="0"/>
                        </a:spcBef>
                        <a:spcAft>
                          <a:spcPts val="0"/>
                        </a:spcAft>
                        <a:buClrTx/>
                        <a:buSzTx/>
                        <a:buFontTx/>
                        <a:buNone/>
                        <a:tabLst/>
                        <a:defRPr/>
                      </a:pPr>
                      <a:r>
                        <a:rPr lang="it-IT" sz="2000" b="1" dirty="0" smtClean="0">
                          <a:solidFill>
                            <a:srgbClr val="005A9E"/>
                          </a:solidFill>
                          <a:effectLst/>
                          <a:latin typeface="Calibri" pitchFamily="34" charset="0"/>
                          <a:ea typeface="ＭＳ 明朝"/>
                          <a:cs typeface="Calibri" pitchFamily="34" charset="0"/>
                        </a:rPr>
                        <a:t>AR</a:t>
                      </a:r>
                    </a:p>
                  </a:txBody>
                  <a:tcPr marL="68580" marR="68580" marT="0" marB="0" anchor="ctr">
                    <a:solidFill>
                      <a:schemeClr val="accent2">
                        <a:lumMod val="20000"/>
                        <a:lumOff val="80000"/>
                      </a:schemeClr>
                    </a:solidFill>
                  </a:tcPr>
                </a:tc>
                <a:tc>
                  <a:txBody>
                    <a:bodyPr/>
                    <a:lstStyle/>
                    <a:p>
                      <a:pPr marL="0" marR="0" indent="0" algn="ctr" defTabSz="914400" rtl="0" eaLnBrk="1" fontAlgn="auto" latinLnBrk="0" hangingPunct="1">
                        <a:lnSpc>
                          <a:spcPts val="1820"/>
                        </a:lnSpc>
                        <a:spcBef>
                          <a:spcPts val="0"/>
                        </a:spcBef>
                        <a:spcAft>
                          <a:spcPts val="0"/>
                        </a:spcAft>
                        <a:buClrTx/>
                        <a:buSzTx/>
                        <a:buFontTx/>
                        <a:buNone/>
                        <a:tabLst/>
                        <a:defRPr/>
                      </a:pPr>
                      <a:r>
                        <a:rPr lang="it-IT" sz="2000" b="1" dirty="0" err="1" smtClean="0">
                          <a:solidFill>
                            <a:srgbClr val="005A9E"/>
                          </a:solidFill>
                          <a:effectLst/>
                          <a:latin typeface="Calibri" pitchFamily="34" charset="0"/>
                          <a:ea typeface="ＭＳ 明朝"/>
                          <a:cs typeface="Calibri" pitchFamily="34" charset="0"/>
                        </a:rPr>
                        <a:t>Cutaneous</a:t>
                      </a:r>
                      <a:endParaRPr lang="it-IT" sz="2000" b="1" dirty="0" smtClean="0">
                        <a:solidFill>
                          <a:srgbClr val="005A9E"/>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2000" b="1" dirty="0" smtClean="0">
                          <a:solidFill>
                            <a:srgbClr val="005A9E"/>
                          </a:solidFill>
                          <a:effectLst/>
                          <a:latin typeface="Calibri" pitchFamily="34" charset="0"/>
                          <a:ea typeface="ＭＳ 明朝"/>
                          <a:cs typeface="Calibri" pitchFamily="34" charset="0"/>
                        </a:rPr>
                        <a:t>NMSC</a:t>
                      </a:r>
                    </a:p>
                  </a:txBody>
                  <a:tcPr marL="68580" marR="68580" marT="0" marB="0" anchor="ctr">
                    <a:solidFill>
                      <a:schemeClr val="accent2">
                        <a:lumMod val="20000"/>
                        <a:lumOff val="80000"/>
                      </a:schemeClr>
                    </a:solidFill>
                  </a:tcPr>
                </a:tc>
              </a:tr>
              <a:tr h="695707">
                <a:tc>
                  <a:txBody>
                    <a:bodyPr/>
                    <a:lstStyle/>
                    <a:p>
                      <a:pPr>
                        <a:lnSpc>
                          <a:spcPts val="1820"/>
                        </a:lnSpc>
                        <a:spcAft>
                          <a:spcPts val="0"/>
                        </a:spcAft>
                      </a:pPr>
                      <a:r>
                        <a:rPr lang="it-IT" sz="2000" b="1" dirty="0" smtClean="0">
                          <a:solidFill>
                            <a:srgbClr val="C00000"/>
                          </a:solidFill>
                          <a:effectLst/>
                          <a:latin typeface="Calibri" pitchFamily="34" charset="0"/>
                          <a:cs typeface="Calibri" pitchFamily="34" charset="0"/>
                        </a:rPr>
                        <a:t>PTEN</a:t>
                      </a:r>
                      <a:endParaRPr lang="it-IT" sz="2000" b="1" dirty="0">
                        <a:solidFill>
                          <a:srgbClr val="C00000"/>
                        </a:solidFill>
                        <a:effectLst/>
                        <a:latin typeface="Calibri" pitchFamily="34" charset="0"/>
                        <a:cs typeface="Calibri" pitchFamily="34" charset="0"/>
                      </a:endParaRPr>
                    </a:p>
                  </a:txBody>
                  <a:tcPr marL="68580" marR="68580" marT="0" marB="0" anchor="ctr">
                    <a:solidFill>
                      <a:schemeClr val="accent2">
                        <a:lumMod val="20000"/>
                        <a:lumOff val="80000"/>
                      </a:schemeClr>
                    </a:solidFill>
                  </a:tcPr>
                </a:tc>
                <a:tc>
                  <a:txBody>
                    <a:bodyPr/>
                    <a:lstStyle/>
                    <a:p>
                      <a:pPr algn="ctr">
                        <a:lnSpc>
                          <a:spcPts val="1820"/>
                        </a:lnSpc>
                        <a:spcAft>
                          <a:spcPts val="0"/>
                        </a:spcAft>
                      </a:pPr>
                      <a:r>
                        <a:rPr lang="it-IT" sz="2000" b="1" dirty="0" smtClean="0">
                          <a:solidFill>
                            <a:srgbClr val="C00000"/>
                          </a:solidFill>
                          <a:effectLst/>
                          <a:latin typeface="Calibri" pitchFamily="34" charset="0"/>
                          <a:ea typeface="ＭＳ 明朝"/>
                          <a:cs typeface="Calibri" pitchFamily="34" charset="0"/>
                        </a:rPr>
                        <a:t>AD</a:t>
                      </a:r>
                      <a:endParaRPr lang="it-IT" sz="2000" b="1" dirty="0">
                        <a:solidFill>
                          <a:srgbClr val="C00000"/>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marL="0" marR="0" indent="0" algn="ctr" defTabSz="914400" rtl="0" eaLnBrk="1" fontAlgn="auto" latinLnBrk="0" hangingPunct="1">
                        <a:lnSpc>
                          <a:spcPts val="1820"/>
                        </a:lnSpc>
                        <a:spcBef>
                          <a:spcPts val="0"/>
                        </a:spcBef>
                        <a:spcAft>
                          <a:spcPts val="0"/>
                        </a:spcAft>
                        <a:buClrTx/>
                        <a:buSzTx/>
                        <a:buFontTx/>
                        <a:buNone/>
                        <a:tabLst/>
                        <a:defRPr/>
                      </a:pPr>
                      <a:r>
                        <a:rPr lang="it-IT" sz="2000" b="1" dirty="0" err="1" smtClean="0">
                          <a:solidFill>
                            <a:srgbClr val="C00000"/>
                          </a:solidFill>
                          <a:effectLst/>
                          <a:latin typeface="Calibri" pitchFamily="34" charset="0"/>
                          <a:ea typeface="ＭＳ 明朝"/>
                          <a:cs typeface="Calibri" pitchFamily="34" charset="0"/>
                        </a:rPr>
                        <a:t>Cutaneous</a:t>
                      </a:r>
                      <a:endParaRPr lang="it-IT" sz="2000" b="1" dirty="0" smtClean="0">
                        <a:solidFill>
                          <a:srgbClr val="C00000"/>
                        </a:solidFill>
                        <a:effectLst/>
                        <a:latin typeface="Calibri" pitchFamily="34" charset="0"/>
                        <a:ea typeface="ＭＳ 明朝"/>
                        <a:cs typeface="Calibri" pitchFamily="34" charset="0"/>
                      </a:endParaRPr>
                    </a:p>
                  </a:txBody>
                  <a:tcPr marL="68580" marR="68580" marT="0" marB="0" anchor="ctr">
                    <a:solidFill>
                      <a:schemeClr val="accent2">
                        <a:lumMod val="20000"/>
                        <a:lumOff val="80000"/>
                      </a:schemeClr>
                    </a:solidFill>
                  </a:tcPr>
                </a:tc>
                <a:tc>
                  <a:txBody>
                    <a:bodyPr/>
                    <a:lstStyle/>
                    <a:p>
                      <a:pPr marL="0" marR="0" indent="0" algn="ctr" defTabSz="914400" rtl="0" eaLnBrk="1" fontAlgn="auto" latinLnBrk="0" hangingPunct="1">
                        <a:lnSpc>
                          <a:spcPts val="1820"/>
                        </a:lnSpc>
                        <a:spcBef>
                          <a:spcPts val="0"/>
                        </a:spcBef>
                        <a:spcAft>
                          <a:spcPts val="0"/>
                        </a:spcAft>
                        <a:buClrTx/>
                        <a:buSzTx/>
                        <a:buFontTx/>
                        <a:buNone/>
                        <a:tabLst/>
                        <a:defRPr/>
                      </a:pPr>
                      <a:r>
                        <a:rPr lang="en-US" sz="2000" b="1" dirty="0" smtClean="0">
                          <a:solidFill>
                            <a:srgbClr val="C00000"/>
                          </a:solidFill>
                          <a:effectLst/>
                          <a:latin typeface="Calibri" pitchFamily="34" charset="0"/>
                          <a:cs typeface="Calibri" pitchFamily="34" charset="0"/>
                        </a:rPr>
                        <a:t>Breast,</a:t>
                      </a:r>
                      <a:r>
                        <a:rPr lang="en-US" sz="2000" b="1" baseline="0" dirty="0" smtClean="0">
                          <a:solidFill>
                            <a:srgbClr val="C00000"/>
                          </a:solidFill>
                          <a:effectLst/>
                          <a:latin typeface="Calibri" pitchFamily="34" charset="0"/>
                          <a:cs typeface="Calibri" pitchFamily="34" charset="0"/>
                        </a:rPr>
                        <a:t> colorectal, thyroid, kidney and endometrial</a:t>
                      </a:r>
                    </a:p>
                  </a:txBody>
                  <a:tcPr marL="68580" marR="68580" marT="0" marB="0" anchor="ctr">
                    <a:solidFill>
                      <a:schemeClr val="accent2">
                        <a:lumMod val="20000"/>
                        <a:lumOff val="80000"/>
                      </a:schemeClr>
                    </a:solidFill>
                  </a:tcPr>
                </a:tc>
              </a:tr>
            </a:tbl>
          </a:graphicData>
        </a:graphic>
      </p:graphicFrame>
      <p:sp>
        <p:nvSpPr>
          <p:cNvPr id="5" name="Rettangolo 4"/>
          <p:cNvSpPr/>
          <p:nvPr/>
        </p:nvSpPr>
        <p:spPr>
          <a:xfrm>
            <a:off x="179512" y="2040417"/>
            <a:ext cx="3168352" cy="707886"/>
          </a:xfrm>
          <a:prstGeom prst="rect">
            <a:avLst/>
          </a:prstGeom>
        </p:spPr>
        <p:txBody>
          <a:bodyPr wrap="square">
            <a:spAutoFit/>
          </a:bodyPr>
          <a:lstStyle/>
          <a:p>
            <a:r>
              <a:rPr lang="en-US" sz="2000" dirty="0">
                <a:latin typeface="Calibri" pitchFamily="34" charset="0"/>
                <a:cs typeface="Calibri" pitchFamily="34" charset="0"/>
              </a:rPr>
              <a:t>Hereditary </a:t>
            </a:r>
            <a:r>
              <a:rPr lang="en-US" sz="2000" b="1" dirty="0">
                <a:latin typeface="Calibri" pitchFamily="34" charset="0"/>
                <a:cs typeface="Calibri" pitchFamily="34" charset="0"/>
              </a:rPr>
              <a:t>breast</a:t>
            </a:r>
            <a:r>
              <a:rPr lang="en-US" sz="2000" dirty="0">
                <a:latin typeface="Calibri" pitchFamily="34" charset="0"/>
                <a:cs typeface="Calibri" pitchFamily="34" charset="0"/>
              </a:rPr>
              <a:t> and </a:t>
            </a:r>
            <a:r>
              <a:rPr lang="en-US" sz="2000" b="1" dirty="0">
                <a:latin typeface="Calibri" pitchFamily="34" charset="0"/>
                <a:cs typeface="Calibri" pitchFamily="34" charset="0"/>
              </a:rPr>
              <a:t>ovarian</a:t>
            </a:r>
            <a:r>
              <a:rPr lang="en-US" sz="2000" dirty="0">
                <a:latin typeface="Calibri" pitchFamily="34" charset="0"/>
                <a:cs typeface="Calibri" pitchFamily="34" charset="0"/>
              </a:rPr>
              <a:t> </a:t>
            </a:r>
            <a:r>
              <a:rPr lang="en-US" sz="2000" dirty="0" smtClean="0">
                <a:latin typeface="Calibri" pitchFamily="34" charset="0"/>
                <a:cs typeface="Calibri" pitchFamily="34" charset="0"/>
              </a:rPr>
              <a:t>cancer </a:t>
            </a:r>
            <a:r>
              <a:rPr lang="it-IT" sz="2000" dirty="0" err="1" smtClean="0">
                <a:latin typeface="Calibri" pitchFamily="34" charset="0"/>
                <a:cs typeface="Calibri" pitchFamily="34" charset="0"/>
              </a:rPr>
              <a:t>syndrome</a:t>
            </a:r>
            <a:endParaRPr lang="it-IT" sz="2000" dirty="0">
              <a:latin typeface="Calibri" pitchFamily="34" charset="0"/>
              <a:cs typeface="Calibri" pitchFamily="34" charset="0"/>
            </a:endParaRPr>
          </a:p>
        </p:txBody>
      </p:sp>
      <p:sp>
        <p:nvSpPr>
          <p:cNvPr id="7" name="Rettangolo 6"/>
          <p:cNvSpPr/>
          <p:nvPr/>
        </p:nvSpPr>
        <p:spPr>
          <a:xfrm>
            <a:off x="179513" y="3463160"/>
            <a:ext cx="2558842" cy="400110"/>
          </a:xfrm>
          <a:prstGeom prst="rect">
            <a:avLst/>
          </a:prstGeom>
        </p:spPr>
        <p:txBody>
          <a:bodyPr wrap="none">
            <a:spAutoFit/>
          </a:bodyPr>
          <a:lstStyle/>
          <a:p>
            <a:r>
              <a:rPr lang="it-IT" sz="2000" b="1" dirty="0" smtClean="0">
                <a:solidFill>
                  <a:srgbClr val="00682F"/>
                </a:solidFill>
                <a:latin typeface="Calibri" pitchFamily="34" charset="0"/>
                <a:cs typeface="Calibri" pitchFamily="34" charset="0"/>
              </a:rPr>
              <a:t>Li-</a:t>
            </a:r>
            <a:r>
              <a:rPr lang="it-IT" sz="2000" b="1" dirty="0" err="1" smtClean="0">
                <a:solidFill>
                  <a:srgbClr val="00682F"/>
                </a:solidFill>
                <a:latin typeface="Calibri" pitchFamily="34" charset="0"/>
                <a:cs typeface="Calibri" pitchFamily="34" charset="0"/>
              </a:rPr>
              <a:t>Fraumeni</a:t>
            </a:r>
            <a:r>
              <a:rPr lang="it-IT" sz="2000" b="1" dirty="0" smtClean="0">
                <a:solidFill>
                  <a:srgbClr val="00682F"/>
                </a:solidFill>
                <a:latin typeface="Calibri" pitchFamily="34" charset="0"/>
                <a:cs typeface="Calibri" pitchFamily="34" charset="0"/>
              </a:rPr>
              <a:t> </a:t>
            </a:r>
            <a:r>
              <a:rPr lang="it-IT" sz="2000" b="1" dirty="0" err="1">
                <a:solidFill>
                  <a:srgbClr val="00682F"/>
                </a:solidFill>
                <a:latin typeface="Calibri" pitchFamily="34" charset="0"/>
                <a:cs typeface="Calibri" pitchFamily="34" charset="0"/>
              </a:rPr>
              <a:t>syndrome</a:t>
            </a:r>
            <a:endParaRPr lang="it-IT" sz="2000" b="1" dirty="0">
              <a:solidFill>
                <a:srgbClr val="00682F"/>
              </a:solidFill>
              <a:latin typeface="Calibri" pitchFamily="34" charset="0"/>
              <a:cs typeface="Calibri" pitchFamily="34" charset="0"/>
            </a:endParaRPr>
          </a:p>
        </p:txBody>
      </p:sp>
      <p:sp>
        <p:nvSpPr>
          <p:cNvPr id="8" name="Rettangolo 7"/>
          <p:cNvSpPr/>
          <p:nvPr/>
        </p:nvSpPr>
        <p:spPr>
          <a:xfrm>
            <a:off x="179521" y="4632705"/>
            <a:ext cx="2896883" cy="400110"/>
          </a:xfrm>
          <a:prstGeom prst="rect">
            <a:avLst/>
          </a:prstGeom>
        </p:spPr>
        <p:txBody>
          <a:bodyPr wrap="none">
            <a:spAutoFit/>
          </a:bodyPr>
          <a:lstStyle/>
          <a:p>
            <a:r>
              <a:rPr lang="it-IT" sz="2000" b="1" dirty="0">
                <a:solidFill>
                  <a:srgbClr val="005A9E"/>
                </a:solidFill>
                <a:latin typeface="Calibri" pitchFamily="34" charset="0"/>
                <a:cs typeface="Calibri" pitchFamily="34" charset="0"/>
              </a:rPr>
              <a:t>Xeroderma </a:t>
            </a:r>
            <a:r>
              <a:rPr lang="it-IT" sz="2000" b="1" dirty="0" err="1">
                <a:solidFill>
                  <a:srgbClr val="005A9E"/>
                </a:solidFill>
                <a:latin typeface="Calibri" pitchFamily="34" charset="0"/>
                <a:cs typeface="Calibri" pitchFamily="34" charset="0"/>
              </a:rPr>
              <a:t>pigmentosum</a:t>
            </a:r>
            <a:endParaRPr lang="it-IT" sz="2000" b="1" dirty="0">
              <a:solidFill>
                <a:srgbClr val="005A9E"/>
              </a:solidFill>
              <a:latin typeface="Calibri" pitchFamily="34" charset="0"/>
              <a:cs typeface="Calibri" pitchFamily="34" charset="0"/>
            </a:endParaRPr>
          </a:p>
        </p:txBody>
      </p:sp>
      <p:sp>
        <p:nvSpPr>
          <p:cNvPr id="9" name="Rettangolo 8"/>
          <p:cNvSpPr/>
          <p:nvPr/>
        </p:nvSpPr>
        <p:spPr>
          <a:xfrm>
            <a:off x="179512" y="5607439"/>
            <a:ext cx="4572000" cy="400110"/>
          </a:xfrm>
          <a:prstGeom prst="rect">
            <a:avLst/>
          </a:prstGeom>
        </p:spPr>
        <p:txBody>
          <a:bodyPr>
            <a:spAutoFit/>
          </a:bodyPr>
          <a:lstStyle/>
          <a:p>
            <a:r>
              <a:rPr lang="it-IT" sz="2000" b="1" i="1" dirty="0" smtClean="0">
                <a:solidFill>
                  <a:srgbClr val="C00000"/>
                </a:solidFill>
                <a:latin typeface="Calibri" pitchFamily="34" charset="0"/>
                <a:cs typeface="Calibri" pitchFamily="34" charset="0"/>
              </a:rPr>
              <a:t>PTEN</a:t>
            </a:r>
            <a:r>
              <a:rPr lang="it-IT" sz="2000" b="1" dirty="0" smtClean="0">
                <a:solidFill>
                  <a:srgbClr val="C00000"/>
                </a:solidFill>
                <a:latin typeface="Calibri" pitchFamily="34" charset="0"/>
                <a:cs typeface="Calibri" pitchFamily="34" charset="0"/>
              </a:rPr>
              <a:t> </a:t>
            </a:r>
            <a:r>
              <a:rPr lang="it-IT" sz="2000" b="1" dirty="0" err="1" smtClean="0">
                <a:solidFill>
                  <a:srgbClr val="C00000"/>
                </a:solidFill>
                <a:latin typeface="Calibri" pitchFamily="34" charset="0"/>
                <a:cs typeface="Calibri" pitchFamily="34" charset="0"/>
              </a:rPr>
              <a:t>tumor</a:t>
            </a:r>
            <a:r>
              <a:rPr lang="it-IT" sz="2000" b="1" dirty="0" smtClean="0">
                <a:solidFill>
                  <a:srgbClr val="C00000"/>
                </a:solidFill>
                <a:latin typeface="Calibri" pitchFamily="34" charset="0"/>
                <a:cs typeface="Calibri" pitchFamily="34" charset="0"/>
              </a:rPr>
              <a:t> </a:t>
            </a:r>
            <a:r>
              <a:rPr lang="it-IT" sz="2000" b="1" dirty="0" err="1" smtClean="0">
                <a:solidFill>
                  <a:srgbClr val="C00000"/>
                </a:solidFill>
                <a:latin typeface="Calibri" pitchFamily="34" charset="0"/>
                <a:cs typeface="Calibri" pitchFamily="34" charset="0"/>
              </a:rPr>
              <a:t>syndromes</a:t>
            </a:r>
            <a:endParaRPr lang="it-IT" sz="2000" b="1" dirty="0">
              <a:solidFill>
                <a:srgbClr val="C00000"/>
              </a:solidFill>
              <a:latin typeface="Calibri" pitchFamily="34" charset="0"/>
              <a:cs typeface="Calibri" pitchFamily="34" charset="0"/>
            </a:endParaRPr>
          </a:p>
        </p:txBody>
      </p:sp>
      <p:sp>
        <p:nvSpPr>
          <p:cNvPr id="10" name="Freccia a destra 9"/>
          <p:cNvSpPr/>
          <p:nvPr/>
        </p:nvSpPr>
        <p:spPr>
          <a:xfrm>
            <a:off x="3007589" y="2468292"/>
            <a:ext cx="440797" cy="32308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p:cNvSpPr/>
          <p:nvPr/>
        </p:nvSpPr>
        <p:spPr>
          <a:xfrm>
            <a:off x="3007589" y="3489955"/>
            <a:ext cx="440797" cy="323088"/>
          </a:xfrm>
          <a:prstGeom prst="rightArrow">
            <a:avLst/>
          </a:prstGeom>
          <a:solidFill>
            <a:srgbClr val="006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a:off x="3007589" y="4738093"/>
            <a:ext cx="440797" cy="323088"/>
          </a:xfrm>
          <a:prstGeom prst="rightArrow">
            <a:avLst/>
          </a:pr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p:cNvSpPr/>
          <p:nvPr/>
        </p:nvSpPr>
        <p:spPr>
          <a:xfrm>
            <a:off x="3007589" y="5671859"/>
            <a:ext cx="440797" cy="323088"/>
          </a:xfrm>
          <a:prstGeom prst="rightArrow">
            <a:avLst/>
          </a:prstGeom>
          <a:solidFill>
            <a:srgbClr val="62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cxnSp>
        <p:nvCxnSpPr>
          <p:cNvPr id="15" name="Connettore 1 14"/>
          <p:cNvCxnSpPr/>
          <p:nvPr/>
        </p:nvCxnSpPr>
        <p:spPr>
          <a:xfrm>
            <a:off x="266378" y="1028733"/>
            <a:ext cx="7690007"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5580112" y="6501347"/>
            <a:ext cx="3491880" cy="276999"/>
          </a:xfrm>
          <a:prstGeom prst="rect">
            <a:avLst/>
          </a:prstGeom>
        </p:spPr>
        <p:txBody>
          <a:bodyPr wrap="square">
            <a:spAutoFit/>
          </a:bodyPr>
          <a:lstStyle/>
          <a:p>
            <a:pPr algn="r"/>
            <a:r>
              <a:rPr lang="it-IT" sz="1200" i="1" dirty="0" err="1" smtClean="0">
                <a:latin typeface="Calibri" pitchFamily="34" charset="0"/>
                <a:cs typeface="Calibri" pitchFamily="34" charset="0"/>
              </a:rPr>
              <a:t>Ransohoff</a:t>
            </a:r>
            <a:r>
              <a:rPr lang="it-IT" sz="1200" i="1" dirty="0" smtClean="0">
                <a:latin typeface="Calibri" pitchFamily="34" charset="0"/>
                <a:cs typeface="Calibri" pitchFamily="34" charset="0"/>
              </a:rPr>
              <a:t> et al, </a:t>
            </a:r>
            <a:r>
              <a:rPr lang="it-IT" sz="1200" i="1" dirty="0">
                <a:latin typeface="Calibri" pitchFamily="34" charset="0"/>
                <a:cs typeface="Calibri" pitchFamily="34" charset="0"/>
              </a:rPr>
              <a:t>JAAD </a:t>
            </a:r>
            <a:r>
              <a:rPr lang="it-IT" sz="1200" i="1" dirty="0" smtClean="0">
                <a:latin typeface="Calibri" pitchFamily="34" charset="0"/>
                <a:cs typeface="Calibri" pitchFamily="34" charset="0"/>
              </a:rPr>
              <a:t>2016</a:t>
            </a:r>
            <a:endParaRPr lang="it-IT" sz="1200" i="1" dirty="0">
              <a:latin typeface="Calibri" pitchFamily="34" charset="0"/>
              <a:cs typeface="Calibri" pitchFamily="34" charset="0"/>
            </a:endParaRPr>
          </a:p>
        </p:txBody>
      </p:sp>
      <p:sp>
        <p:nvSpPr>
          <p:cNvPr id="2" name="Rettangolo 1"/>
          <p:cNvSpPr/>
          <p:nvPr/>
        </p:nvSpPr>
        <p:spPr>
          <a:xfrm>
            <a:off x="3563888" y="2040423"/>
            <a:ext cx="5508104" cy="812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3563888" y="3096540"/>
            <a:ext cx="5508104" cy="812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3563888" y="4344679"/>
            <a:ext cx="5508104" cy="812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3563888" y="5400797"/>
            <a:ext cx="5508104" cy="812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55244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139085"/>
            <a:ext cx="8388424" cy="523220"/>
          </a:xfrm>
          <a:prstGeom prst="rect">
            <a:avLst/>
          </a:prstGeom>
        </p:spPr>
        <p:txBody>
          <a:bodyPr wrap="square">
            <a:spAutoFit/>
          </a:bodyPr>
          <a:lstStyle/>
          <a:p>
            <a:r>
              <a:rPr lang="it-IT" sz="2800" b="1" dirty="0" smtClean="0">
                <a:solidFill>
                  <a:srgbClr val="005A9E"/>
                </a:solidFill>
                <a:latin typeface="Calibri" pitchFamily="34" charset="0"/>
                <a:cs typeface="Calibri" pitchFamily="34" charset="0"/>
              </a:rPr>
              <a:t>Melanoma-</a:t>
            </a:r>
            <a:r>
              <a:rPr lang="it-IT" sz="2800" b="1" dirty="0" err="1" smtClean="0">
                <a:solidFill>
                  <a:srgbClr val="00B050"/>
                </a:solidFill>
                <a:latin typeface="Calibri" pitchFamily="34" charset="0"/>
                <a:cs typeface="Calibri" pitchFamily="34" charset="0"/>
              </a:rPr>
              <a:t>including</a:t>
            </a:r>
            <a:r>
              <a:rPr lang="it-IT" sz="2800" b="1" dirty="0" smtClean="0">
                <a:solidFill>
                  <a:srgbClr val="005A9E"/>
                </a:solidFill>
                <a:latin typeface="Calibri" pitchFamily="34" charset="0"/>
                <a:cs typeface="Calibri" pitchFamily="34" charset="0"/>
              </a:rPr>
              <a:t> </a:t>
            </a:r>
            <a:r>
              <a:rPr lang="it-IT" sz="2800" b="1" dirty="0" err="1" smtClean="0">
                <a:solidFill>
                  <a:srgbClr val="005A9E"/>
                </a:solidFill>
                <a:latin typeface="Calibri" pitchFamily="34" charset="0"/>
                <a:cs typeface="Calibri" pitchFamily="34" charset="0"/>
              </a:rPr>
              <a:t>syndromes</a:t>
            </a:r>
            <a:endParaRPr lang="it-IT" sz="2800" b="1" dirty="0">
              <a:solidFill>
                <a:srgbClr val="005A9E"/>
              </a:solidFill>
              <a:latin typeface="Calibri" pitchFamily="34" charset="0"/>
              <a:cs typeface="Calibri" pitchFamily="34" charset="0"/>
            </a:endParaRPr>
          </a:p>
        </p:txBody>
      </p:sp>
      <p:sp>
        <p:nvSpPr>
          <p:cNvPr id="6" name="Rettangolo 5"/>
          <p:cNvSpPr/>
          <p:nvPr/>
        </p:nvSpPr>
        <p:spPr>
          <a:xfrm>
            <a:off x="251520" y="1570254"/>
            <a:ext cx="8640960" cy="3139321"/>
          </a:xfrm>
          <a:prstGeom prst="rect">
            <a:avLst/>
          </a:prstGeom>
        </p:spPr>
        <p:txBody>
          <a:bodyPr wrap="square">
            <a:spAutoFit/>
          </a:bodyPr>
          <a:lstStyle/>
          <a:p>
            <a:pPr marL="285750" indent="-285750">
              <a:spcAft>
                <a:spcPts val="1200"/>
              </a:spcAft>
              <a:buClr>
                <a:srgbClr val="FF0000"/>
              </a:buClr>
              <a:buFont typeface="Wingdings" pitchFamily="2" charset="2"/>
              <a:buChar char="§"/>
              <a:defRPr/>
            </a:pPr>
            <a:r>
              <a:rPr lang="en-US" sz="2100" dirty="0" smtClean="0">
                <a:latin typeface="Calibri" charset="0"/>
                <a:ea typeface="Calibri" charset="0"/>
                <a:cs typeface="Calibri" charset="0"/>
              </a:rPr>
              <a:t>Subjects with </a:t>
            </a:r>
            <a:r>
              <a:rPr lang="en-US" sz="2100" b="1" i="1" dirty="0" smtClean="0">
                <a:latin typeface="Calibri" charset="0"/>
                <a:ea typeface="Calibri" charset="0"/>
                <a:cs typeface="Calibri" charset="0"/>
              </a:rPr>
              <a:t>BRCA2</a:t>
            </a:r>
            <a:r>
              <a:rPr lang="en-US" sz="2100" dirty="0" smtClean="0">
                <a:latin typeface="Calibri" charset="0"/>
                <a:ea typeface="Calibri" charset="0"/>
                <a:cs typeface="Calibri" charset="0"/>
              </a:rPr>
              <a:t> mutations have 2.6-fold increased risk of melanoma. Data on </a:t>
            </a:r>
            <a:r>
              <a:rPr lang="en-US" sz="2100" b="1" i="1" dirty="0" smtClean="0">
                <a:latin typeface="Calibri" charset="0"/>
                <a:ea typeface="Calibri" charset="0"/>
                <a:cs typeface="Calibri" charset="0"/>
              </a:rPr>
              <a:t>BRCA1</a:t>
            </a:r>
            <a:r>
              <a:rPr lang="en-US" sz="2100" dirty="0" smtClean="0">
                <a:latin typeface="Calibri" charset="0"/>
                <a:ea typeface="Calibri" charset="0"/>
                <a:cs typeface="Calibri" charset="0"/>
              </a:rPr>
              <a:t> are </a:t>
            </a:r>
            <a:r>
              <a:rPr lang="en-US" sz="2100" dirty="0">
                <a:latin typeface="Calibri" charset="0"/>
                <a:ea typeface="Calibri" charset="0"/>
                <a:cs typeface="Calibri" charset="0"/>
              </a:rPr>
              <a:t>sparser (standardized incidence </a:t>
            </a:r>
            <a:r>
              <a:rPr lang="en-US" sz="2100" dirty="0" smtClean="0">
                <a:latin typeface="Calibri" charset="0"/>
                <a:ea typeface="Calibri" charset="0"/>
                <a:cs typeface="Calibri" charset="0"/>
              </a:rPr>
              <a:t>ratio, SIR: 3.31)</a:t>
            </a:r>
          </a:p>
          <a:p>
            <a:pPr marL="285750" indent="-285750" algn="just">
              <a:spcAft>
                <a:spcPts val="1200"/>
              </a:spcAft>
              <a:buClr>
                <a:srgbClr val="FF0000"/>
              </a:buClr>
              <a:buFont typeface="Wingdings" pitchFamily="2" charset="2"/>
              <a:buChar char="§"/>
            </a:pPr>
            <a:r>
              <a:rPr lang="en-US" sz="2100" dirty="0" smtClean="0">
                <a:latin typeface="Calibri" charset="0"/>
                <a:ea typeface="Calibri" charset="0"/>
                <a:cs typeface="Calibri" charset="0"/>
              </a:rPr>
              <a:t>Case reports of multiple cutaneous MM or </a:t>
            </a:r>
            <a:r>
              <a:rPr lang="en-US" sz="2100" dirty="0">
                <a:latin typeface="Calibri" charset="0"/>
                <a:ea typeface="Calibri" charset="0"/>
                <a:cs typeface="Calibri" charset="0"/>
              </a:rPr>
              <a:t>clustering of MM have been reported </a:t>
            </a:r>
            <a:r>
              <a:rPr lang="en-US" sz="2100" dirty="0" smtClean="0">
                <a:latin typeface="Calibri" charset="0"/>
                <a:ea typeface="Calibri" charset="0"/>
                <a:cs typeface="Calibri" charset="0"/>
              </a:rPr>
              <a:t>in </a:t>
            </a:r>
            <a:r>
              <a:rPr lang="en-US" sz="2100" b="1" dirty="0">
                <a:latin typeface="Calibri" charset="0"/>
                <a:ea typeface="Calibri" charset="0"/>
                <a:cs typeface="Calibri" charset="0"/>
              </a:rPr>
              <a:t>Li-</a:t>
            </a:r>
            <a:r>
              <a:rPr lang="en-US" sz="2100" b="1" dirty="0" err="1">
                <a:latin typeface="Calibri" charset="0"/>
                <a:ea typeface="Calibri" charset="0"/>
                <a:cs typeface="Calibri" charset="0"/>
              </a:rPr>
              <a:t>Fraumeni</a:t>
            </a:r>
            <a:r>
              <a:rPr lang="en-US" sz="2100" b="1" dirty="0">
                <a:latin typeface="Calibri" charset="0"/>
                <a:ea typeface="Calibri" charset="0"/>
                <a:cs typeface="Calibri" charset="0"/>
              </a:rPr>
              <a:t> </a:t>
            </a:r>
            <a:r>
              <a:rPr lang="en-US" sz="2100" b="1" dirty="0" smtClean="0">
                <a:latin typeface="Calibri" charset="0"/>
                <a:ea typeface="Calibri" charset="0"/>
                <a:cs typeface="Calibri" charset="0"/>
              </a:rPr>
              <a:t>syndrome </a:t>
            </a:r>
            <a:r>
              <a:rPr lang="en-US" sz="2100" dirty="0" smtClean="0">
                <a:latin typeface="Calibri" charset="0"/>
                <a:ea typeface="Calibri" charset="0"/>
                <a:cs typeface="Calibri" charset="0"/>
              </a:rPr>
              <a:t>families </a:t>
            </a:r>
          </a:p>
          <a:p>
            <a:pPr marL="285750" indent="-285750" algn="just">
              <a:spcAft>
                <a:spcPts val="1200"/>
              </a:spcAft>
              <a:buClr>
                <a:srgbClr val="FF0000"/>
              </a:buClr>
              <a:buFont typeface="Wingdings" pitchFamily="2" charset="2"/>
              <a:buChar char="§"/>
            </a:pPr>
            <a:r>
              <a:rPr lang="en-US" sz="2100" dirty="0" smtClean="0">
                <a:latin typeface="Calibri" charset="0"/>
                <a:ea typeface="Calibri" charset="0"/>
                <a:cs typeface="Calibri" charset="0"/>
              </a:rPr>
              <a:t>Individuals </a:t>
            </a:r>
            <a:r>
              <a:rPr lang="en-US" sz="2100" dirty="0">
                <a:latin typeface="Calibri" charset="0"/>
                <a:ea typeface="Calibri" charset="0"/>
                <a:cs typeface="Calibri" charset="0"/>
              </a:rPr>
              <a:t>with </a:t>
            </a:r>
            <a:r>
              <a:rPr lang="en-US" sz="2100" b="1" dirty="0">
                <a:latin typeface="Calibri" charset="0"/>
                <a:ea typeface="Calibri" charset="0"/>
                <a:cs typeface="Calibri" charset="0"/>
              </a:rPr>
              <a:t>XP</a:t>
            </a:r>
            <a:r>
              <a:rPr lang="en-US" sz="2100" dirty="0">
                <a:latin typeface="Calibri" charset="0"/>
                <a:ea typeface="Calibri" charset="0"/>
                <a:cs typeface="Calibri" charset="0"/>
              </a:rPr>
              <a:t> have an estimated 600- to 8000-fold increased risk of </a:t>
            </a:r>
            <a:r>
              <a:rPr lang="en-US" sz="2100" dirty="0" smtClean="0">
                <a:latin typeface="Calibri" charset="0"/>
                <a:ea typeface="Calibri" charset="0"/>
                <a:cs typeface="Calibri" charset="0"/>
              </a:rPr>
              <a:t>melanoma</a:t>
            </a:r>
          </a:p>
          <a:p>
            <a:pPr marL="285750" indent="-285750" algn="just">
              <a:spcAft>
                <a:spcPts val="1200"/>
              </a:spcAft>
              <a:buClr>
                <a:srgbClr val="FF0000"/>
              </a:buClr>
              <a:buFont typeface="Wingdings" pitchFamily="2" charset="2"/>
              <a:buChar char="§"/>
            </a:pPr>
            <a:r>
              <a:rPr lang="en-US" sz="2100" dirty="0" smtClean="0">
                <a:latin typeface="Calibri" charset="0"/>
                <a:ea typeface="Calibri" charset="0"/>
                <a:cs typeface="Calibri" charset="0"/>
              </a:rPr>
              <a:t>Individuals with </a:t>
            </a:r>
            <a:r>
              <a:rPr lang="en-US" sz="2100" b="1" dirty="0" smtClean="0">
                <a:latin typeface="Calibri" charset="0"/>
                <a:ea typeface="Calibri" charset="0"/>
                <a:cs typeface="Calibri" charset="0"/>
              </a:rPr>
              <a:t>Cowden syndrome </a:t>
            </a:r>
            <a:r>
              <a:rPr lang="en-US" sz="2100" dirty="0" smtClean="0">
                <a:latin typeface="Calibri" charset="0"/>
                <a:ea typeface="Calibri" charset="0"/>
                <a:cs typeface="Calibri" charset="0"/>
              </a:rPr>
              <a:t>have an increased </a:t>
            </a:r>
            <a:r>
              <a:rPr lang="en-US" sz="2100" dirty="0">
                <a:latin typeface="Calibri" charset="0"/>
                <a:ea typeface="Calibri" charset="0"/>
                <a:cs typeface="Calibri" charset="0"/>
              </a:rPr>
              <a:t>melanoma risk </a:t>
            </a:r>
            <a:r>
              <a:rPr lang="en-US" sz="2100" dirty="0" smtClean="0">
                <a:latin typeface="Calibri" charset="0"/>
                <a:ea typeface="Calibri" charset="0"/>
                <a:cs typeface="Calibri" charset="0"/>
              </a:rPr>
              <a:t>(SIR: 8.5-28.3)</a:t>
            </a:r>
            <a:endParaRPr lang="en-US" sz="2100" dirty="0">
              <a:latin typeface="Calibri" charset="0"/>
              <a:ea typeface="Calibri" charset="0"/>
              <a:cs typeface="Calibri" charset="0"/>
            </a:endParaRPr>
          </a:p>
        </p:txBody>
      </p:sp>
      <p:cxnSp>
        <p:nvCxnSpPr>
          <p:cNvPr id="4" name="Connettore 1 3"/>
          <p:cNvCxnSpPr/>
          <p:nvPr/>
        </p:nvCxnSpPr>
        <p:spPr>
          <a:xfrm>
            <a:off x="296225" y="836712"/>
            <a:ext cx="6364015"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5580112" y="6501347"/>
            <a:ext cx="3491880" cy="276999"/>
          </a:xfrm>
          <a:prstGeom prst="rect">
            <a:avLst/>
          </a:prstGeom>
        </p:spPr>
        <p:txBody>
          <a:bodyPr wrap="square">
            <a:spAutoFit/>
          </a:bodyPr>
          <a:lstStyle/>
          <a:p>
            <a:pPr algn="r"/>
            <a:r>
              <a:rPr lang="it-IT" sz="1200" i="1" dirty="0" err="1" smtClean="0">
                <a:latin typeface="Calibri" pitchFamily="34" charset="0"/>
                <a:cs typeface="Calibri" pitchFamily="34" charset="0"/>
              </a:rPr>
              <a:t>Ransohoff</a:t>
            </a:r>
            <a:r>
              <a:rPr lang="it-IT" sz="1200" i="1" dirty="0" smtClean="0">
                <a:latin typeface="Calibri" pitchFamily="34" charset="0"/>
                <a:cs typeface="Calibri" pitchFamily="34" charset="0"/>
              </a:rPr>
              <a:t> et al, </a:t>
            </a:r>
            <a:r>
              <a:rPr lang="it-IT" sz="1200" i="1" dirty="0">
                <a:latin typeface="Calibri" pitchFamily="34" charset="0"/>
                <a:cs typeface="Calibri" pitchFamily="34" charset="0"/>
              </a:rPr>
              <a:t>JAAD </a:t>
            </a:r>
            <a:r>
              <a:rPr lang="it-IT" sz="1200" i="1" dirty="0" smtClean="0">
                <a:latin typeface="Calibri" pitchFamily="34" charset="0"/>
                <a:cs typeface="Calibri" pitchFamily="34" charset="0"/>
              </a:rPr>
              <a:t>2016</a:t>
            </a:r>
            <a:endParaRPr lang="it-IT" sz="1200" i="1" dirty="0">
              <a:latin typeface="Calibri" pitchFamily="34" charset="0"/>
              <a:cs typeface="Calibri" pitchFamily="34" charset="0"/>
            </a:endParaRPr>
          </a:p>
        </p:txBody>
      </p:sp>
    </p:spTree>
    <p:extLst>
      <p:ext uri="{BB962C8B-B14F-4D97-AF65-F5344CB8AC3E}">
        <p14:creationId xmlns:p14="http://schemas.microsoft.com/office/powerpoint/2010/main" val="1666442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0" y="-2268"/>
            <a:ext cx="9144000" cy="957262"/>
          </a:xfrm>
          <a:solidFill>
            <a:schemeClr val="accent1">
              <a:alpha val="20000"/>
            </a:schemeClr>
          </a:solidFill>
        </p:spPr>
        <p:txBody>
          <a:bodyPr/>
          <a:lstStyle/>
          <a:p>
            <a:r>
              <a:rPr lang="en-US" sz="4400" dirty="0" smtClean="0">
                <a:solidFill>
                  <a:schemeClr val="tx1"/>
                </a:solidFill>
                <a:latin typeface="Calibri" pitchFamily="34" charset="0"/>
                <a:ea typeface="ＭＳ Ｐゴシック" pitchFamily="34" charset="-128"/>
                <a:cs typeface="Calibri" pitchFamily="34" charset="0"/>
              </a:rPr>
              <a:t>Agenda</a:t>
            </a:r>
          </a:p>
        </p:txBody>
      </p:sp>
      <p:sp>
        <p:nvSpPr>
          <p:cNvPr id="5" name="Content Placeholder 4"/>
          <p:cNvSpPr>
            <a:spLocks noGrp="1"/>
          </p:cNvSpPr>
          <p:nvPr>
            <p:ph idx="1"/>
          </p:nvPr>
        </p:nvSpPr>
        <p:spPr>
          <a:xfrm>
            <a:off x="162096" y="1268760"/>
            <a:ext cx="8784976" cy="3618836"/>
          </a:xfrm>
          <a:ln>
            <a:solidFill>
              <a:srgbClr val="1F14F8"/>
            </a:solidFill>
          </a:ln>
        </p:spPr>
        <p:txBody>
          <a:bodyPr>
            <a:noAutofit/>
          </a:bodyPr>
          <a:lstStyle/>
          <a:p>
            <a:pPr algn="just">
              <a:buFont typeface="Arial" charset="0"/>
              <a:buChar char="•"/>
              <a:defRPr/>
            </a:pPr>
            <a:endParaRPr lang="en-US" sz="3000" b="1" dirty="0" smtClean="0">
              <a:solidFill>
                <a:schemeClr val="tx1"/>
              </a:solidFill>
              <a:latin typeface="Calibri" pitchFamily="34" charset="0"/>
              <a:cs typeface="Calibri" pitchFamily="34" charset="0"/>
            </a:endParaRPr>
          </a:p>
          <a:p>
            <a:pPr algn="just">
              <a:buFont typeface="Arial" charset="0"/>
              <a:buChar char="•"/>
              <a:defRPr/>
            </a:pPr>
            <a:r>
              <a:rPr lang="en-US" sz="3000" b="1" dirty="0" smtClean="0">
                <a:solidFill>
                  <a:schemeClr val="tx1"/>
                </a:solidFill>
                <a:latin typeface="Calibri" pitchFamily="34" charset="0"/>
                <a:cs typeface="Calibri" pitchFamily="34" charset="0"/>
              </a:rPr>
              <a:t>Skin cancers can be </a:t>
            </a:r>
            <a:r>
              <a:rPr lang="en-US" sz="3000" b="1" dirty="0" smtClean="0">
                <a:solidFill>
                  <a:srgbClr val="FF0000"/>
                </a:solidFill>
                <a:latin typeface="Calibri" pitchFamily="34" charset="0"/>
                <a:cs typeface="Calibri" pitchFamily="34" charset="0"/>
              </a:rPr>
              <a:t>inherited</a:t>
            </a:r>
            <a:r>
              <a:rPr lang="en-US" sz="3000" b="1" dirty="0" smtClean="0">
                <a:solidFill>
                  <a:schemeClr val="tx1"/>
                </a:solidFill>
                <a:latin typeface="Calibri" pitchFamily="34" charset="0"/>
                <a:cs typeface="Calibri" pitchFamily="34" charset="0"/>
              </a:rPr>
              <a:t>: clinical impact of </a:t>
            </a:r>
            <a:r>
              <a:rPr lang="en-US" sz="3000" b="1" dirty="0" smtClean="0">
                <a:solidFill>
                  <a:srgbClr val="FF0000"/>
                </a:solidFill>
                <a:latin typeface="Calibri" pitchFamily="34" charset="0"/>
                <a:cs typeface="Calibri" pitchFamily="34" charset="0"/>
              </a:rPr>
              <a:t>susceptibility genes </a:t>
            </a:r>
            <a:r>
              <a:rPr lang="en-US" sz="3000" b="1" dirty="0" smtClean="0">
                <a:solidFill>
                  <a:schemeClr val="tx1"/>
                </a:solidFill>
                <a:latin typeface="Calibri" pitchFamily="34" charset="0"/>
                <a:cs typeface="Calibri" pitchFamily="34" charset="0"/>
              </a:rPr>
              <a:t>on patient management </a:t>
            </a:r>
          </a:p>
          <a:p>
            <a:pPr algn="just">
              <a:buFont typeface="Arial" charset="0"/>
              <a:buChar char="•"/>
              <a:defRPr/>
            </a:pPr>
            <a:endParaRPr lang="en-US" sz="3000" b="1" dirty="0" smtClean="0">
              <a:solidFill>
                <a:schemeClr val="tx1"/>
              </a:solidFill>
              <a:latin typeface="Calibri" pitchFamily="34" charset="0"/>
              <a:cs typeface="Calibri" pitchFamily="34" charset="0"/>
            </a:endParaRPr>
          </a:p>
          <a:p>
            <a:pPr algn="just">
              <a:buFont typeface="Arial" charset="0"/>
              <a:buChar char="•"/>
              <a:defRPr/>
            </a:pPr>
            <a:r>
              <a:rPr lang="en-US" sz="3000" b="1" dirty="0" smtClean="0">
                <a:solidFill>
                  <a:schemeClr val="tx1"/>
                </a:solidFill>
                <a:latin typeface="Calibri" pitchFamily="34" charset="0"/>
                <a:cs typeface="Calibri" pitchFamily="34" charset="0"/>
              </a:rPr>
              <a:t>Impact of </a:t>
            </a:r>
            <a:r>
              <a:rPr lang="en-US" sz="3000" b="1" dirty="0" smtClean="0">
                <a:solidFill>
                  <a:srgbClr val="FF0000"/>
                </a:solidFill>
                <a:latin typeface="Calibri" pitchFamily="34" charset="0"/>
                <a:cs typeface="Calibri" pitchFamily="34" charset="0"/>
              </a:rPr>
              <a:t>somatic </a:t>
            </a:r>
            <a:r>
              <a:rPr lang="en-US" sz="3000" b="1" dirty="0" smtClean="0">
                <a:solidFill>
                  <a:schemeClr val="tx1"/>
                </a:solidFill>
                <a:latin typeface="Calibri" pitchFamily="34" charset="0"/>
                <a:cs typeface="Calibri" pitchFamily="34" charset="0"/>
              </a:rPr>
              <a:t>genetic </a:t>
            </a:r>
            <a:r>
              <a:rPr lang="en-US" sz="3000" b="1" dirty="0" smtClean="0">
                <a:solidFill>
                  <a:srgbClr val="FF0000"/>
                </a:solidFill>
                <a:latin typeface="Calibri" pitchFamily="34" charset="0"/>
                <a:cs typeface="Calibri" pitchFamily="34" charset="0"/>
              </a:rPr>
              <a:t>mutations </a:t>
            </a:r>
            <a:r>
              <a:rPr lang="en-US" sz="3000" b="1" dirty="0" smtClean="0">
                <a:solidFill>
                  <a:schemeClr val="tx1"/>
                </a:solidFill>
                <a:latin typeface="Calibri" pitchFamily="34" charset="0"/>
                <a:cs typeface="Calibri" pitchFamily="34" charset="0"/>
              </a:rPr>
              <a:t>for new </a:t>
            </a:r>
            <a:r>
              <a:rPr lang="en-US" sz="3000" b="1" dirty="0" smtClean="0">
                <a:solidFill>
                  <a:srgbClr val="FF0000"/>
                </a:solidFill>
                <a:latin typeface="Calibri" pitchFamily="34" charset="0"/>
                <a:cs typeface="Calibri" pitchFamily="34" charset="0"/>
              </a:rPr>
              <a:t>target therapies</a:t>
            </a:r>
          </a:p>
        </p:txBody>
      </p:sp>
      <p:sp>
        <p:nvSpPr>
          <p:cNvPr id="2" name="CasellaDiTesto 1"/>
          <p:cNvSpPr txBox="1"/>
          <p:nvPr/>
        </p:nvSpPr>
        <p:spPr>
          <a:xfrm>
            <a:off x="2627784" y="5301208"/>
            <a:ext cx="4896544" cy="1200329"/>
          </a:xfrm>
          <a:prstGeom prst="rect">
            <a:avLst/>
          </a:prstGeom>
          <a:noFill/>
        </p:spPr>
        <p:txBody>
          <a:bodyPr wrap="square" rtlCol="0">
            <a:spAutoFit/>
          </a:bodyPr>
          <a:lstStyle/>
          <a:p>
            <a:pPr marL="342900" indent="-342900">
              <a:buFont typeface="Wingdings" pitchFamily="2" charset="2"/>
              <a:buChar char="Ø"/>
            </a:pPr>
            <a:r>
              <a:rPr lang="en-US" sz="2400" b="1" dirty="0" smtClean="0"/>
              <a:t>Melanoma</a:t>
            </a:r>
          </a:p>
          <a:p>
            <a:endParaRPr lang="en-US" sz="2400" b="1" dirty="0" smtClean="0"/>
          </a:p>
          <a:p>
            <a:pPr marL="342900" indent="-342900">
              <a:buFont typeface="Wingdings" pitchFamily="2" charset="2"/>
              <a:buChar char="Ø"/>
            </a:pPr>
            <a:r>
              <a:rPr lang="en-US" sz="2400" b="1" dirty="0" smtClean="0"/>
              <a:t>Non-melanoma Skin Cancer</a:t>
            </a:r>
            <a:endParaRPr lang="en-US" sz="2400" b="1" dirty="0"/>
          </a:p>
        </p:txBody>
      </p:sp>
    </p:spTree>
    <p:extLst>
      <p:ext uri="{BB962C8B-B14F-4D97-AF65-F5344CB8AC3E}">
        <p14:creationId xmlns:p14="http://schemas.microsoft.com/office/powerpoint/2010/main" val="3515581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96217" y="957833"/>
            <a:ext cx="8496944" cy="1184940"/>
          </a:xfrm>
          <a:prstGeom prst="rect">
            <a:avLst/>
          </a:prstGeom>
        </p:spPr>
        <p:txBody>
          <a:bodyPr wrap="square">
            <a:spAutoFit/>
          </a:bodyPr>
          <a:lstStyle/>
          <a:p>
            <a:pPr marL="342900" indent="-342900" algn="just">
              <a:spcAft>
                <a:spcPts val="600"/>
              </a:spcAft>
              <a:buClr>
                <a:srgbClr val="FF0000"/>
              </a:buClr>
              <a:buFont typeface="Arial" charset="0"/>
              <a:buChar char="•"/>
            </a:pPr>
            <a:r>
              <a:rPr lang="en-US" sz="2200" dirty="0" smtClean="0">
                <a:solidFill>
                  <a:prstClr val="black"/>
                </a:solidFill>
                <a:latin typeface="Calibri" charset="0"/>
                <a:ea typeface="Calibri" charset="0"/>
                <a:cs typeface="Calibri" charset="0"/>
              </a:rPr>
              <a:t>Guidelines for melanoma screening are unclear</a:t>
            </a:r>
          </a:p>
          <a:p>
            <a:pPr marL="342900" indent="-342900" algn="just">
              <a:spcAft>
                <a:spcPts val="600"/>
              </a:spcAft>
              <a:buClr>
                <a:srgbClr val="FF0000"/>
              </a:buClr>
              <a:buFont typeface="Arial" charset="0"/>
              <a:buChar char="•"/>
            </a:pPr>
            <a:r>
              <a:rPr lang="en-US" sz="2200" b="1" dirty="0" smtClean="0">
                <a:solidFill>
                  <a:prstClr val="black"/>
                </a:solidFill>
                <a:latin typeface="Calibri" charset="0"/>
                <a:ea typeface="Calibri" charset="0"/>
                <a:cs typeface="Calibri" charset="0"/>
              </a:rPr>
              <a:t>Tailored genetic testing approach </a:t>
            </a:r>
            <a:r>
              <a:rPr lang="en-US" sz="2200" dirty="0" smtClean="0">
                <a:solidFill>
                  <a:prstClr val="black"/>
                </a:solidFill>
                <a:latin typeface="Calibri" charset="0"/>
                <a:ea typeface="Calibri" charset="0"/>
                <a:cs typeface="Calibri" charset="0"/>
              </a:rPr>
              <a:t>with multi-gene panels based on the cancer profile observed in the family </a:t>
            </a:r>
          </a:p>
        </p:txBody>
      </p:sp>
      <p:pic>
        <p:nvPicPr>
          <p:cNvPr id="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222" t="23708" r="28281" b="10085"/>
          <a:stretch/>
        </p:blipFill>
        <p:spPr bwMode="auto">
          <a:xfrm>
            <a:off x="1765758" y="2735591"/>
            <a:ext cx="4966482" cy="36697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ttangolo 16"/>
          <p:cNvSpPr/>
          <p:nvPr/>
        </p:nvSpPr>
        <p:spPr>
          <a:xfrm>
            <a:off x="5004048" y="6536377"/>
            <a:ext cx="4139952" cy="276999"/>
          </a:xfrm>
          <a:prstGeom prst="rect">
            <a:avLst/>
          </a:prstGeom>
        </p:spPr>
        <p:txBody>
          <a:bodyPr wrap="square">
            <a:spAutoFit/>
          </a:bodyPr>
          <a:lstStyle/>
          <a:p>
            <a:pPr algn="r"/>
            <a:r>
              <a:rPr lang="it-IT" sz="1200" i="1" dirty="0" err="1" smtClean="0">
                <a:latin typeface="Calibri" pitchFamily="34" charset="0"/>
                <a:cs typeface="Calibri" pitchFamily="34" charset="0"/>
              </a:rPr>
              <a:t>Leachman</a:t>
            </a:r>
            <a:r>
              <a:rPr lang="it-IT" sz="1200" i="1" dirty="0" smtClean="0">
                <a:latin typeface="Calibri" pitchFamily="34" charset="0"/>
                <a:cs typeface="Calibri" pitchFamily="34" charset="0"/>
              </a:rPr>
              <a:t> SA, et al. </a:t>
            </a:r>
            <a:r>
              <a:rPr lang="it-IT" sz="1200" i="1" dirty="0" err="1" smtClean="0">
                <a:latin typeface="Calibri" pitchFamily="34" charset="0"/>
                <a:cs typeface="Calibri" pitchFamily="34" charset="0"/>
              </a:rPr>
              <a:t>Cancer</a:t>
            </a:r>
            <a:r>
              <a:rPr lang="it-IT" sz="1200" i="1" dirty="0" smtClean="0">
                <a:latin typeface="Calibri" pitchFamily="34" charset="0"/>
                <a:cs typeface="Calibri" pitchFamily="34" charset="0"/>
              </a:rPr>
              <a:t> </a:t>
            </a:r>
            <a:r>
              <a:rPr lang="it-IT" sz="1200" i="1" dirty="0" err="1">
                <a:latin typeface="Calibri" pitchFamily="34" charset="0"/>
                <a:cs typeface="Calibri" pitchFamily="34" charset="0"/>
              </a:rPr>
              <a:t>Metastasis</a:t>
            </a:r>
            <a:r>
              <a:rPr lang="it-IT" sz="1200" i="1" dirty="0">
                <a:latin typeface="Calibri" pitchFamily="34" charset="0"/>
                <a:cs typeface="Calibri" pitchFamily="34" charset="0"/>
              </a:rPr>
              <a:t> </a:t>
            </a:r>
            <a:r>
              <a:rPr lang="it-IT" sz="1200" i="1" dirty="0" err="1">
                <a:latin typeface="Calibri" pitchFamily="34" charset="0"/>
                <a:cs typeface="Calibri" pitchFamily="34" charset="0"/>
              </a:rPr>
              <a:t>Rev</a:t>
            </a:r>
            <a:r>
              <a:rPr lang="it-IT" sz="1200" i="1" dirty="0">
                <a:latin typeface="Calibri" pitchFamily="34" charset="0"/>
                <a:cs typeface="Calibri" pitchFamily="34" charset="0"/>
              </a:rPr>
              <a:t> </a:t>
            </a:r>
            <a:r>
              <a:rPr lang="it-IT" sz="1200" i="1" dirty="0" smtClean="0">
                <a:latin typeface="Calibri" pitchFamily="34" charset="0"/>
                <a:cs typeface="Calibri" pitchFamily="34" charset="0"/>
              </a:rPr>
              <a:t>2017</a:t>
            </a:r>
            <a:endParaRPr lang="it-IT" sz="1200" i="1" dirty="0">
              <a:latin typeface="Calibri" pitchFamily="34" charset="0"/>
              <a:cs typeface="Calibri" pitchFamily="34" charset="0"/>
            </a:endParaRPr>
          </a:p>
        </p:txBody>
      </p:sp>
      <p:cxnSp>
        <p:nvCxnSpPr>
          <p:cNvPr id="11" name="Connettore 1 10"/>
          <p:cNvCxnSpPr/>
          <p:nvPr/>
        </p:nvCxnSpPr>
        <p:spPr>
          <a:xfrm>
            <a:off x="296225" y="836712"/>
            <a:ext cx="6364015"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4860032" y="2695305"/>
            <a:ext cx="1872208" cy="3710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79521" y="81209"/>
            <a:ext cx="8508029" cy="492443"/>
          </a:xfrm>
          <a:prstGeom prst="rect">
            <a:avLst/>
          </a:prstGeom>
        </p:spPr>
        <p:txBody>
          <a:bodyPr wrap="square">
            <a:spAutoFit/>
          </a:bodyPr>
          <a:lstStyle/>
          <a:p>
            <a:r>
              <a:rPr lang="it-IT" sz="2600" b="1" dirty="0" err="1" smtClean="0">
                <a:solidFill>
                  <a:srgbClr val="005A9E"/>
                </a:solidFill>
                <a:latin typeface="Calibri" pitchFamily="34" charset="0"/>
                <a:cs typeface="Calibri" pitchFamily="34" charset="0"/>
              </a:rPr>
              <a:t>Genetic</a:t>
            </a:r>
            <a:r>
              <a:rPr lang="it-IT" sz="2600" b="1" dirty="0" smtClean="0">
                <a:solidFill>
                  <a:srgbClr val="005A9E"/>
                </a:solidFill>
                <a:latin typeface="Calibri" pitchFamily="34" charset="0"/>
                <a:cs typeface="Calibri" pitchFamily="34" charset="0"/>
              </a:rPr>
              <a:t> </a:t>
            </a:r>
            <a:r>
              <a:rPr lang="it-IT" sz="2600" b="1" dirty="0" err="1" smtClean="0">
                <a:solidFill>
                  <a:srgbClr val="005A9E"/>
                </a:solidFill>
                <a:latin typeface="Calibri" pitchFamily="34" charset="0"/>
                <a:cs typeface="Calibri" pitchFamily="34" charset="0"/>
              </a:rPr>
              <a:t>testing</a:t>
            </a:r>
            <a:r>
              <a:rPr lang="it-IT" sz="2600" b="1" dirty="0" smtClean="0">
                <a:solidFill>
                  <a:srgbClr val="005A9E"/>
                </a:solidFill>
                <a:latin typeface="Calibri" pitchFamily="34" charset="0"/>
                <a:cs typeface="Calibri" pitchFamily="34" charset="0"/>
              </a:rPr>
              <a:t> for melanoma-</a:t>
            </a:r>
            <a:r>
              <a:rPr lang="it-IT" sz="2600" b="1" dirty="0" err="1" smtClean="0">
                <a:solidFill>
                  <a:srgbClr val="00B050"/>
                </a:solidFill>
                <a:latin typeface="Calibri" pitchFamily="34" charset="0"/>
                <a:cs typeface="Calibri" pitchFamily="34" charset="0"/>
              </a:rPr>
              <a:t>including</a:t>
            </a:r>
            <a:r>
              <a:rPr lang="it-IT" sz="2600" b="1" dirty="0" smtClean="0">
                <a:solidFill>
                  <a:srgbClr val="005A9E"/>
                </a:solidFill>
                <a:latin typeface="Calibri" pitchFamily="34" charset="0"/>
                <a:cs typeface="Calibri" pitchFamily="34" charset="0"/>
              </a:rPr>
              <a:t> </a:t>
            </a:r>
            <a:r>
              <a:rPr lang="it-IT" sz="2600" b="1" dirty="0" err="1" smtClean="0">
                <a:solidFill>
                  <a:srgbClr val="005A9E"/>
                </a:solidFill>
                <a:latin typeface="Calibri" pitchFamily="34" charset="0"/>
                <a:cs typeface="Calibri" pitchFamily="34" charset="0"/>
              </a:rPr>
              <a:t>syndromes</a:t>
            </a:r>
            <a:endParaRPr lang="it-IT" sz="2600" b="1" dirty="0">
              <a:solidFill>
                <a:srgbClr val="005A9E"/>
              </a:solidFill>
              <a:latin typeface="Calibri" pitchFamily="34" charset="0"/>
              <a:cs typeface="Calibri" pitchFamily="34" charset="0"/>
            </a:endParaRPr>
          </a:p>
        </p:txBody>
      </p:sp>
    </p:spTree>
    <p:extLst>
      <p:ext uri="{BB962C8B-B14F-4D97-AF65-F5344CB8AC3E}">
        <p14:creationId xmlns:p14="http://schemas.microsoft.com/office/powerpoint/2010/main" val="4008889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5279" y="2868421"/>
            <a:ext cx="8788573" cy="492443"/>
          </a:xfrm>
          <a:prstGeom prst="rect">
            <a:avLst/>
          </a:prstGeom>
        </p:spPr>
        <p:txBody>
          <a:bodyPr wrap="square">
            <a:spAutoFit/>
          </a:bodyPr>
          <a:lstStyle/>
          <a:p>
            <a:pPr algn="ctr"/>
            <a:r>
              <a:rPr lang="en-US" sz="2600" b="1" i="1" dirty="0" smtClean="0">
                <a:solidFill>
                  <a:srgbClr val="0070C0"/>
                </a:solidFill>
                <a:latin typeface="Calibri" pitchFamily="34" charset="0"/>
                <a:cs typeface="Calibri" pitchFamily="34" charset="0"/>
              </a:rPr>
              <a:t>Somatic genetic alterations  in melanoma and clinical impact</a:t>
            </a:r>
            <a:endParaRPr lang="en-US" sz="2600" b="1" i="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3985296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5" name="CasellaDiTesto 4"/>
          <p:cNvSpPr txBox="1"/>
          <p:nvPr/>
        </p:nvSpPr>
        <p:spPr>
          <a:xfrm>
            <a:off x="414541" y="26653"/>
            <a:ext cx="8302008" cy="1015663"/>
          </a:xfrm>
          <a:prstGeom prst="rect">
            <a:avLst/>
          </a:prstGeom>
          <a:noFill/>
          <a:ln>
            <a:noFill/>
          </a:ln>
        </p:spPr>
        <p:txBody>
          <a:bodyPr wrap="square" rtlCol="0">
            <a:spAutoFit/>
          </a:bodyPr>
          <a:lstStyle/>
          <a:p>
            <a:pPr algn="ctr"/>
            <a:r>
              <a:rPr lang="en-US" sz="3000" b="1" dirty="0" smtClean="0">
                <a:solidFill>
                  <a:srgbClr val="0070C0"/>
                </a:solidFill>
              </a:rPr>
              <a:t>How do the new melanoma genetics impact </a:t>
            </a:r>
          </a:p>
          <a:p>
            <a:pPr algn="ctr"/>
            <a:r>
              <a:rPr lang="en-US" sz="3000" b="1" dirty="0" smtClean="0">
                <a:solidFill>
                  <a:srgbClr val="0070C0"/>
                </a:solidFill>
              </a:rPr>
              <a:t>the clinical practice? </a:t>
            </a:r>
            <a:endParaRPr lang="it-IT" sz="3000" dirty="0">
              <a:solidFill>
                <a:srgbClr val="0070C0"/>
              </a:solidFill>
            </a:endParaRPr>
          </a:p>
        </p:txBody>
      </p:sp>
      <p:cxnSp>
        <p:nvCxnSpPr>
          <p:cNvPr id="6" name="Connettore 1 5"/>
          <p:cNvCxnSpPr/>
          <p:nvPr/>
        </p:nvCxnSpPr>
        <p:spPr>
          <a:xfrm>
            <a:off x="0" y="1088483"/>
            <a:ext cx="914400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nvGrpSpPr>
          <p:cNvPr id="8" name="Gruppo 7"/>
          <p:cNvGrpSpPr/>
          <p:nvPr/>
        </p:nvGrpSpPr>
        <p:grpSpPr>
          <a:xfrm>
            <a:off x="1673651" y="2420888"/>
            <a:ext cx="5544616" cy="4248471"/>
            <a:chOff x="164136" y="1165651"/>
            <a:chExt cx="3837203" cy="3382290"/>
          </a:xfrm>
        </p:grpSpPr>
        <p:sp>
          <p:nvSpPr>
            <p:cNvPr id="2" name="CasellaDiTesto 1"/>
            <p:cNvSpPr txBox="1"/>
            <p:nvPr/>
          </p:nvSpPr>
          <p:spPr>
            <a:xfrm>
              <a:off x="1592011" y="1165651"/>
              <a:ext cx="1265026" cy="430887"/>
            </a:xfrm>
            <a:prstGeom prst="rect">
              <a:avLst/>
            </a:prstGeom>
            <a:noFill/>
          </p:spPr>
          <p:txBody>
            <a:bodyPr wrap="none" rtlCol="0">
              <a:spAutoFit/>
            </a:bodyPr>
            <a:lstStyle/>
            <a:p>
              <a:r>
                <a:rPr lang="it-IT" sz="2200" b="1" dirty="0" smtClean="0">
                  <a:solidFill>
                    <a:srgbClr val="FF0000"/>
                  </a:solidFill>
                </a:rPr>
                <a:t>THERAPY</a:t>
              </a:r>
              <a:endParaRPr lang="it-IT" sz="2200" b="1" dirty="0">
                <a:solidFill>
                  <a:srgbClr val="FF0000"/>
                </a:solidFill>
              </a:endParaRPr>
            </a:p>
          </p:txBody>
        </p:sp>
        <p:pic>
          <p:nvPicPr>
            <p:cNvPr id="9" name="Immagine 8"/>
            <p:cNvPicPr>
              <a:picLocks noChangeAspect="1"/>
            </p:cNvPicPr>
            <p:nvPr/>
          </p:nvPicPr>
          <p:blipFill>
            <a:blip r:embed="rId3"/>
            <a:stretch>
              <a:fillRect/>
            </a:stretch>
          </p:blipFill>
          <p:spPr>
            <a:xfrm>
              <a:off x="466943" y="1596538"/>
              <a:ext cx="3534396" cy="2951403"/>
            </a:xfrm>
            <a:prstGeom prst="rect">
              <a:avLst/>
            </a:prstGeom>
            <a:ln>
              <a:solidFill>
                <a:srgbClr val="0070C0"/>
              </a:solidFill>
            </a:ln>
          </p:spPr>
        </p:pic>
        <p:sp>
          <p:nvSpPr>
            <p:cNvPr id="10" name="CasellaDiTesto 9"/>
            <p:cNvSpPr txBox="1"/>
            <p:nvPr/>
          </p:nvSpPr>
          <p:spPr>
            <a:xfrm>
              <a:off x="164136" y="2512260"/>
              <a:ext cx="726481" cy="369332"/>
            </a:xfrm>
            <a:prstGeom prst="rect">
              <a:avLst/>
            </a:prstGeom>
            <a:solidFill>
              <a:schemeClr val="bg1"/>
            </a:solidFill>
          </p:spPr>
          <p:txBody>
            <a:bodyPr wrap="none" rtlCol="0">
              <a:spAutoFit/>
            </a:bodyPr>
            <a:lstStyle/>
            <a:p>
              <a:r>
                <a:rPr lang="it-IT" dirty="0" err="1" smtClean="0">
                  <a:solidFill>
                    <a:srgbClr val="FF0000"/>
                  </a:solidFill>
                </a:rPr>
                <a:t>BRAFi</a:t>
              </a:r>
              <a:endParaRPr lang="it-IT" dirty="0">
                <a:solidFill>
                  <a:srgbClr val="FF0000"/>
                </a:solidFill>
              </a:endParaRPr>
            </a:p>
          </p:txBody>
        </p:sp>
        <p:sp>
          <p:nvSpPr>
            <p:cNvPr id="12" name="CasellaDiTesto 11"/>
            <p:cNvSpPr txBox="1"/>
            <p:nvPr/>
          </p:nvSpPr>
          <p:spPr>
            <a:xfrm>
              <a:off x="239433" y="3052378"/>
              <a:ext cx="667170" cy="369332"/>
            </a:xfrm>
            <a:prstGeom prst="rect">
              <a:avLst/>
            </a:prstGeom>
            <a:solidFill>
              <a:schemeClr val="bg1"/>
            </a:solidFill>
          </p:spPr>
          <p:txBody>
            <a:bodyPr wrap="none" rtlCol="0">
              <a:spAutoFit/>
            </a:bodyPr>
            <a:lstStyle/>
            <a:p>
              <a:r>
                <a:rPr lang="it-IT" dirty="0" err="1" smtClean="0">
                  <a:solidFill>
                    <a:srgbClr val="FF0000"/>
                  </a:solidFill>
                </a:rPr>
                <a:t>MEKi</a:t>
              </a:r>
              <a:endParaRPr lang="it-IT" dirty="0">
                <a:solidFill>
                  <a:srgbClr val="FF0000"/>
                </a:solidFill>
              </a:endParaRPr>
            </a:p>
          </p:txBody>
        </p:sp>
      </p:grpSp>
      <p:grpSp>
        <p:nvGrpSpPr>
          <p:cNvPr id="13" name="Gruppo 12"/>
          <p:cNvGrpSpPr/>
          <p:nvPr/>
        </p:nvGrpSpPr>
        <p:grpSpPr>
          <a:xfrm>
            <a:off x="198276" y="1410516"/>
            <a:ext cx="1584176" cy="1294673"/>
            <a:chOff x="4353339" y="3552192"/>
            <a:chExt cx="4209393" cy="2993465"/>
          </a:xfrm>
        </p:grpSpPr>
        <p:sp>
          <p:nvSpPr>
            <p:cNvPr id="4" name="CasellaDiTesto 3"/>
            <p:cNvSpPr txBox="1"/>
            <p:nvPr/>
          </p:nvSpPr>
          <p:spPr>
            <a:xfrm>
              <a:off x="4877063" y="3552192"/>
              <a:ext cx="3134592" cy="640460"/>
            </a:xfrm>
            <a:prstGeom prst="rect">
              <a:avLst/>
            </a:prstGeom>
            <a:noFill/>
          </p:spPr>
          <p:txBody>
            <a:bodyPr wrap="none" rtlCol="0">
              <a:spAutoFit/>
            </a:bodyPr>
            <a:lstStyle/>
            <a:p>
              <a:r>
                <a:rPr lang="it-IT" sz="1200" b="1" dirty="0" smtClean="0">
                  <a:solidFill>
                    <a:srgbClr val="FF0000"/>
                  </a:solidFill>
                </a:rPr>
                <a:t>SUSCEPTIBILITY</a:t>
              </a:r>
              <a:endParaRPr lang="it-IT" sz="1200" b="1" dirty="0">
                <a:solidFill>
                  <a:srgbClr val="FF0000"/>
                </a:solidFill>
              </a:endParaRPr>
            </a:p>
          </p:txBody>
        </p:sp>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l="27931" t="30429" r="26034" b="24922"/>
            <a:stretch/>
          </p:blipFill>
          <p:spPr>
            <a:xfrm>
              <a:off x="4353339" y="3994030"/>
              <a:ext cx="4209393" cy="2551627"/>
            </a:xfrm>
            <a:prstGeom prst="rect">
              <a:avLst/>
            </a:prstGeom>
            <a:ln>
              <a:noFill/>
            </a:ln>
          </p:spPr>
        </p:pic>
      </p:grpSp>
      <p:grpSp>
        <p:nvGrpSpPr>
          <p:cNvPr id="14" name="Gruppo 13"/>
          <p:cNvGrpSpPr>
            <a:grpSpLocks noChangeAspect="1"/>
          </p:cNvGrpSpPr>
          <p:nvPr/>
        </p:nvGrpSpPr>
        <p:grpSpPr>
          <a:xfrm>
            <a:off x="7596944" y="1507300"/>
            <a:ext cx="1119605" cy="1156034"/>
            <a:chOff x="6016744" y="1300233"/>
            <a:chExt cx="2699805" cy="2787650"/>
          </a:xfrm>
        </p:grpSpPr>
        <p:sp>
          <p:nvSpPr>
            <p:cNvPr id="3" name="CasellaDiTesto 2"/>
            <p:cNvSpPr txBox="1"/>
            <p:nvPr/>
          </p:nvSpPr>
          <p:spPr>
            <a:xfrm>
              <a:off x="6033482" y="1300233"/>
              <a:ext cx="2630079" cy="805754"/>
            </a:xfrm>
            <a:prstGeom prst="rect">
              <a:avLst/>
            </a:prstGeom>
            <a:noFill/>
          </p:spPr>
          <p:txBody>
            <a:bodyPr wrap="none" rtlCol="0">
              <a:spAutoFit/>
            </a:bodyPr>
            <a:lstStyle/>
            <a:p>
              <a:pPr algn="ctr"/>
              <a:r>
                <a:rPr lang="it-IT" sz="1200" b="1" dirty="0" smtClean="0">
                  <a:solidFill>
                    <a:srgbClr val="FF0000"/>
                  </a:solidFill>
                </a:rPr>
                <a:t>DIAGNOSIS</a:t>
              </a:r>
              <a:endParaRPr lang="it-IT" sz="1200" b="1" dirty="0">
                <a:solidFill>
                  <a:srgbClr val="FF0000"/>
                </a:solidFill>
              </a:endParaRPr>
            </a:p>
          </p:txBody>
        </p:sp>
        <p:pic>
          <p:nvPicPr>
            <p:cNvPr id="11" name="Picture 2" descr="cococcia cli dopo f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975" t="31296" r="35904" b="38409"/>
            <a:stretch/>
          </p:blipFill>
          <p:spPr bwMode="auto">
            <a:xfrm>
              <a:off x="6016744" y="1826089"/>
              <a:ext cx="2699805" cy="22617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4759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2984" y="68644"/>
            <a:ext cx="4385034" cy="461665"/>
          </a:xfrm>
          <a:prstGeom prst="rect">
            <a:avLst/>
          </a:prstGeom>
          <a:noFill/>
        </p:spPr>
        <p:txBody>
          <a:bodyPr wrap="none" rtlCol="0">
            <a:spAutoFit/>
          </a:bodyPr>
          <a:lstStyle/>
          <a:p>
            <a:r>
              <a:rPr lang="it-IT" sz="2400" b="1" dirty="0" err="1" smtClean="0">
                <a:solidFill>
                  <a:srgbClr val="0070C0"/>
                </a:solidFill>
              </a:rPr>
              <a:t>Signaling</a:t>
            </a:r>
            <a:r>
              <a:rPr lang="it-IT" sz="2400" b="1" dirty="0" smtClean="0">
                <a:solidFill>
                  <a:srgbClr val="0070C0"/>
                </a:solidFill>
              </a:rPr>
              <a:t> </a:t>
            </a:r>
            <a:r>
              <a:rPr lang="it-IT" sz="2400" b="1" dirty="0" err="1">
                <a:solidFill>
                  <a:srgbClr val="0070C0"/>
                </a:solidFill>
              </a:rPr>
              <a:t>p</a:t>
            </a:r>
            <a:r>
              <a:rPr lang="it-IT" sz="2400" b="1" dirty="0" err="1" smtClean="0">
                <a:solidFill>
                  <a:srgbClr val="0070C0"/>
                </a:solidFill>
              </a:rPr>
              <a:t>athways</a:t>
            </a:r>
            <a:r>
              <a:rPr lang="it-IT" sz="2400" b="1" dirty="0" smtClean="0">
                <a:solidFill>
                  <a:srgbClr val="0070C0"/>
                </a:solidFill>
              </a:rPr>
              <a:t> in melanoma</a:t>
            </a:r>
            <a:endParaRPr lang="it-IT" sz="2400" b="1" dirty="0">
              <a:solidFill>
                <a:srgbClr val="0070C0"/>
              </a:solidFill>
            </a:endParaRPr>
          </a:p>
        </p:txBody>
      </p:sp>
      <p:cxnSp>
        <p:nvCxnSpPr>
          <p:cNvPr id="5" name="Connettore 1 4"/>
          <p:cNvCxnSpPr/>
          <p:nvPr/>
        </p:nvCxnSpPr>
        <p:spPr>
          <a:xfrm>
            <a:off x="0" y="620688"/>
            <a:ext cx="468571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0" name="CasellaDiTesto 9"/>
          <p:cNvSpPr txBox="1"/>
          <p:nvPr/>
        </p:nvSpPr>
        <p:spPr>
          <a:xfrm>
            <a:off x="6336245" y="6478345"/>
            <a:ext cx="2792476" cy="369332"/>
          </a:xfrm>
          <a:prstGeom prst="rect">
            <a:avLst/>
          </a:prstGeom>
          <a:noFill/>
        </p:spPr>
        <p:txBody>
          <a:bodyPr wrap="none" rtlCol="0">
            <a:spAutoFit/>
          </a:bodyPr>
          <a:lstStyle/>
          <a:p>
            <a:r>
              <a:rPr lang="it-IT" i="1" dirty="0" smtClean="0"/>
              <a:t>Lo and Fisher, Science 2014</a:t>
            </a:r>
            <a:endParaRPr lang="it-IT" i="1" dirty="0"/>
          </a:p>
        </p:txBody>
      </p:sp>
      <p:pic>
        <p:nvPicPr>
          <p:cNvPr id="8" name="Immagine 7"/>
          <p:cNvPicPr>
            <a:picLocks noChangeAspect="1"/>
          </p:cNvPicPr>
          <p:nvPr/>
        </p:nvPicPr>
        <p:blipFill>
          <a:blip r:embed="rId3"/>
          <a:stretch>
            <a:fillRect/>
          </a:stretch>
        </p:blipFill>
        <p:spPr>
          <a:xfrm>
            <a:off x="36512" y="764704"/>
            <a:ext cx="9144000" cy="6193536"/>
          </a:xfrm>
          <a:prstGeom prst="rect">
            <a:avLst/>
          </a:prstGeom>
        </p:spPr>
      </p:pic>
      <p:sp>
        <p:nvSpPr>
          <p:cNvPr id="9" name="CasellaDiTesto 8"/>
          <p:cNvSpPr txBox="1"/>
          <p:nvPr/>
        </p:nvSpPr>
        <p:spPr>
          <a:xfrm>
            <a:off x="6336245" y="6478345"/>
            <a:ext cx="2792476" cy="369332"/>
          </a:xfrm>
          <a:prstGeom prst="rect">
            <a:avLst/>
          </a:prstGeom>
          <a:noFill/>
        </p:spPr>
        <p:txBody>
          <a:bodyPr wrap="none" rtlCol="0">
            <a:spAutoFit/>
          </a:bodyPr>
          <a:lstStyle/>
          <a:p>
            <a:r>
              <a:rPr lang="it-IT" i="1" dirty="0" smtClean="0"/>
              <a:t>Lo and Fisher, Science 2014</a:t>
            </a:r>
            <a:endParaRPr lang="it-IT" i="1" dirty="0"/>
          </a:p>
        </p:txBody>
      </p:sp>
      <p:sp>
        <p:nvSpPr>
          <p:cNvPr id="11" name="Rettangolo arrotondato 10"/>
          <p:cNvSpPr/>
          <p:nvPr/>
        </p:nvSpPr>
        <p:spPr>
          <a:xfrm>
            <a:off x="1939506" y="948490"/>
            <a:ext cx="3467082" cy="6008902"/>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3" name="Gruppo 12"/>
          <p:cNvGrpSpPr/>
          <p:nvPr/>
        </p:nvGrpSpPr>
        <p:grpSpPr>
          <a:xfrm>
            <a:off x="2129191" y="1288645"/>
            <a:ext cx="2802849" cy="2065193"/>
            <a:chOff x="2129191" y="1288645"/>
            <a:chExt cx="2802849" cy="2065193"/>
          </a:xfrm>
        </p:grpSpPr>
        <p:sp>
          <p:nvSpPr>
            <p:cNvPr id="14" name="Ovale 13"/>
            <p:cNvSpPr/>
            <p:nvPr/>
          </p:nvSpPr>
          <p:spPr>
            <a:xfrm>
              <a:off x="4067944" y="2348880"/>
              <a:ext cx="864096" cy="360040"/>
            </a:xfrm>
            <a:prstGeom prst="ellipse">
              <a:avLst/>
            </a:prstGeom>
            <a:noFill/>
            <a:ln>
              <a:solidFill>
                <a:srgbClr val="1F14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2987824" y="2348880"/>
              <a:ext cx="864096" cy="360040"/>
            </a:xfrm>
            <a:prstGeom prst="ellipse">
              <a:avLst/>
            </a:prstGeom>
            <a:noFill/>
            <a:ln>
              <a:solidFill>
                <a:srgbClr val="1F14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3671125" y="2993798"/>
              <a:ext cx="864096" cy="360040"/>
            </a:xfrm>
            <a:prstGeom prst="ellipse">
              <a:avLst/>
            </a:prstGeom>
            <a:noFill/>
            <a:ln>
              <a:solidFill>
                <a:srgbClr val="1F14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3203848" y="1288645"/>
              <a:ext cx="864096" cy="360040"/>
            </a:xfrm>
            <a:prstGeom prst="ellipse">
              <a:avLst/>
            </a:prstGeom>
            <a:noFill/>
            <a:ln>
              <a:solidFill>
                <a:srgbClr val="1F14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2129191" y="1908670"/>
              <a:ext cx="864096" cy="360040"/>
            </a:xfrm>
            <a:prstGeom prst="ellipse">
              <a:avLst/>
            </a:prstGeom>
            <a:noFill/>
            <a:ln>
              <a:solidFill>
                <a:srgbClr val="1F14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4183263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1070"/>
          <a:stretch/>
        </p:blipFill>
        <p:spPr>
          <a:xfrm>
            <a:off x="395536" y="0"/>
            <a:ext cx="8335640" cy="2673119"/>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4289935034"/>
              </p:ext>
            </p:extLst>
          </p:nvPr>
        </p:nvGraphicFramePr>
        <p:xfrm>
          <a:off x="142876" y="3641432"/>
          <a:ext cx="8905874" cy="3026132"/>
        </p:xfrm>
        <a:graphic>
          <a:graphicData uri="http://schemas.openxmlformats.org/drawingml/2006/table">
            <a:tbl>
              <a:tblPr firstRow="1" bandRow="1">
                <a:tableStyleId>{22838BEF-8BB2-4498-84A7-C5851F593DF1}</a:tableStyleId>
              </a:tblPr>
              <a:tblGrid>
                <a:gridCol w="2205232"/>
                <a:gridCol w="2430267"/>
                <a:gridCol w="2000250"/>
                <a:gridCol w="2270125"/>
              </a:tblGrid>
              <a:tr h="496292">
                <a:tc>
                  <a:txBody>
                    <a:bodyPr/>
                    <a:lstStyle/>
                    <a:p>
                      <a:pPr algn="ctr"/>
                      <a:r>
                        <a:rPr lang="en-US" sz="2300" noProof="0" dirty="0" smtClean="0">
                          <a:solidFill>
                            <a:schemeClr val="bg1"/>
                          </a:solidFill>
                        </a:rPr>
                        <a:t>BRAF</a:t>
                      </a:r>
                    </a:p>
                  </a:txBody>
                  <a:tcPr>
                    <a:solidFill>
                      <a:schemeClr val="tx2">
                        <a:lumMod val="50000"/>
                      </a:schemeClr>
                    </a:solidFill>
                  </a:tcPr>
                </a:tc>
                <a:tc>
                  <a:txBody>
                    <a:bodyPr/>
                    <a:lstStyle/>
                    <a:p>
                      <a:pPr algn="ctr"/>
                      <a:r>
                        <a:rPr lang="en-US" sz="2300" noProof="0" dirty="0" smtClean="0">
                          <a:solidFill>
                            <a:schemeClr val="bg1"/>
                          </a:solidFill>
                        </a:rPr>
                        <a:t>N/H/K RAS </a:t>
                      </a:r>
                    </a:p>
                  </a:txBody>
                  <a:tcPr>
                    <a:solidFill>
                      <a:schemeClr val="tx2">
                        <a:lumMod val="50000"/>
                      </a:schemeClr>
                    </a:solidFill>
                  </a:tcPr>
                </a:tc>
                <a:tc>
                  <a:txBody>
                    <a:bodyPr/>
                    <a:lstStyle/>
                    <a:p>
                      <a:pPr algn="ctr"/>
                      <a:r>
                        <a:rPr lang="en-US" sz="2300" noProof="0" dirty="0" smtClean="0">
                          <a:solidFill>
                            <a:schemeClr val="bg1"/>
                          </a:solidFill>
                        </a:rPr>
                        <a:t>NF1</a:t>
                      </a:r>
                      <a:endParaRPr lang="en-US" sz="2300" noProof="0" dirty="0">
                        <a:solidFill>
                          <a:schemeClr val="bg1"/>
                        </a:solidFill>
                      </a:endParaRPr>
                    </a:p>
                  </a:txBody>
                  <a:tcPr>
                    <a:solidFill>
                      <a:schemeClr val="tx2">
                        <a:lumMod val="50000"/>
                      </a:schemeClr>
                    </a:solidFill>
                  </a:tcPr>
                </a:tc>
                <a:tc>
                  <a:txBody>
                    <a:bodyPr/>
                    <a:lstStyle/>
                    <a:p>
                      <a:pPr algn="ctr"/>
                      <a:r>
                        <a:rPr lang="en-US" sz="2300" noProof="0" dirty="0" smtClean="0">
                          <a:solidFill>
                            <a:schemeClr val="bg1"/>
                          </a:solidFill>
                        </a:rPr>
                        <a:t>Triple wild-type</a:t>
                      </a:r>
                      <a:endParaRPr lang="en-US" sz="2300" noProof="0" dirty="0">
                        <a:solidFill>
                          <a:schemeClr val="bg1"/>
                        </a:solidFill>
                      </a:endParaRPr>
                    </a:p>
                  </a:txBody>
                  <a:tcPr>
                    <a:solidFill>
                      <a:schemeClr val="tx2">
                        <a:lumMod val="50000"/>
                      </a:schemeClr>
                    </a:solidFill>
                  </a:tcPr>
                </a:tc>
              </a:tr>
              <a:tr h="555625">
                <a:tc>
                  <a:txBody>
                    <a:bodyPr/>
                    <a:lstStyle/>
                    <a:p>
                      <a:pPr marL="95250" indent="-95250">
                        <a:buFont typeface="Arial"/>
                        <a:buChar char="•"/>
                      </a:pPr>
                      <a:r>
                        <a:rPr lang="en-US" sz="2000" noProof="0" dirty="0" smtClean="0">
                          <a:solidFill>
                            <a:srgbClr val="FF0000"/>
                          </a:solidFill>
                        </a:rPr>
                        <a:t>52% tumors</a:t>
                      </a:r>
                    </a:p>
                    <a:p>
                      <a:pPr marL="95250" indent="-95250">
                        <a:buFont typeface="Arial"/>
                        <a:buChar char="•"/>
                      </a:pPr>
                      <a:r>
                        <a:rPr lang="en-US" sz="2000" noProof="0" dirty="0" smtClean="0"/>
                        <a:t>V600 &gt; K601</a:t>
                      </a:r>
                    </a:p>
                    <a:p>
                      <a:pPr marL="95250" indent="-95250">
                        <a:buFont typeface="Arial"/>
                        <a:buChar char="•"/>
                      </a:pPr>
                      <a:r>
                        <a:rPr lang="en-US" sz="2000" noProof="0" dirty="0" smtClean="0"/>
                        <a:t>Younger </a:t>
                      </a:r>
                      <a:r>
                        <a:rPr lang="en-US" sz="2000" noProof="0" dirty="0" err="1" smtClean="0"/>
                        <a:t>pts</a:t>
                      </a:r>
                      <a:endParaRPr lang="en-US" sz="2000" noProof="0" dirty="0" smtClean="0"/>
                    </a:p>
                    <a:p>
                      <a:pPr marL="95250" indent="-95250">
                        <a:buFont typeface="Arial"/>
                        <a:buChar char="•"/>
                      </a:pPr>
                      <a:r>
                        <a:rPr lang="en-US" sz="2000" noProof="0" dirty="0" smtClean="0">
                          <a:solidFill>
                            <a:srgbClr val="FF0000"/>
                          </a:solidFill>
                        </a:rPr>
                        <a:t>90% UV-signature</a:t>
                      </a:r>
                    </a:p>
                    <a:p>
                      <a:pPr marL="95250" marR="0" indent="-95250" algn="l" defTabSz="457200" rtl="0" eaLnBrk="1" fontAlgn="auto" latinLnBrk="0" hangingPunct="1">
                        <a:lnSpc>
                          <a:spcPct val="100000"/>
                        </a:lnSpc>
                        <a:spcBef>
                          <a:spcPts val="0"/>
                        </a:spcBef>
                        <a:spcAft>
                          <a:spcPts val="0"/>
                        </a:spcAft>
                        <a:buClrTx/>
                        <a:buSzTx/>
                        <a:buFont typeface="Arial"/>
                        <a:buChar char="•"/>
                        <a:tabLst/>
                        <a:defRPr/>
                      </a:pPr>
                      <a:r>
                        <a:rPr lang="en-US" sz="2000" noProof="0" dirty="0" smtClean="0"/>
                        <a:t>Mutually exclusive with NRAS</a:t>
                      </a:r>
                    </a:p>
                    <a:p>
                      <a:endParaRPr lang="en-US" sz="2000" noProof="0" dirty="0"/>
                    </a:p>
                  </a:txBody>
                  <a:tcPr/>
                </a:tc>
                <a:tc>
                  <a:txBody>
                    <a:bodyPr/>
                    <a:lstStyle/>
                    <a:p>
                      <a:pPr marL="174625" indent="-174625">
                        <a:buFont typeface="Arial"/>
                        <a:buChar char="•"/>
                      </a:pPr>
                      <a:r>
                        <a:rPr lang="en-US" sz="2000" noProof="0" dirty="0" smtClean="0">
                          <a:solidFill>
                            <a:srgbClr val="FF0000"/>
                          </a:solidFill>
                        </a:rPr>
                        <a:t>28% tumors NRAS </a:t>
                      </a:r>
                    </a:p>
                    <a:p>
                      <a:pPr marL="174625" indent="-174625">
                        <a:buFont typeface="Arial"/>
                        <a:buChar char="•"/>
                      </a:pPr>
                      <a:r>
                        <a:rPr lang="en-US" sz="2000" noProof="0" dirty="0" smtClean="0"/>
                        <a:t>Q61, less G12-G13</a:t>
                      </a:r>
                    </a:p>
                    <a:p>
                      <a:pPr marL="174625" indent="-174625">
                        <a:buFont typeface="Arial"/>
                        <a:buChar char="•"/>
                      </a:pPr>
                      <a:r>
                        <a:rPr lang="en-US" sz="2000" noProof="0" dirty="0" smtClean="0"/>
                        <a:t>Fewer</a:t>
                      </a:r>
                      <a:r>
                        <a:rPr lang="en-US" sz="2000" baseline="0" noProof="0" dirty="0" smtClean="0"/>
                        <a:t> </a:t>
                      </a:r>
                      <a:r>
                        <a:rPr lang="en-US" sz="2000" noProof="0" dirty="0" smtClean="0"/>
                        <a:t>HRAS and KRAS </a:t>
                      </a:r>
                      <a:r>
                        <a:rPr lang="en-US" sz="2000" noProof="0" dirty="0" err="1" smtClean="0"/>
                        <a:t>mut</a:t>
                      </a:r>
                      <a:endParaRPr lang="en-US" sz="2000" noProof="0" dirty="0" smtClean="0"/>
                    </a:p>
                    <a:p>
                      <a:pPr marL="174625" indent="-174625">
                        <a:buFont typeface="Arial"/>
                        <a:buChar char="•"/>
                      </a:pPr>
                      <a:r>
                        <a:rPr lang="en-US" sz="2000" noProof="0" dirty="0" smtClean="0">
                          <a:solidFill>
                            <a:srgbClr val="FF0000"/>
                          </a:solidFill>
                        </a:rPr>
                        <a:t>93% UV-signature</a:t>
                      </a:r>
                    </a:p>
                    <a:p>
                      <a:pPr marL="174625" indent="-174625">
                        <a:buFont typeface="Arial"/>
                        <a:buChar char="•"/>
                      </a:pPr>
                      <a:r>
                        <a:rPr lang="en-US" sz="2000" noProof="0" dirty="0" smtClean="0"/>
                        <a:t>Mutually exclusive with BRAF</a:t>
                      </a:r>
                    </a:p>
                  </a:txBody>
                  <a:tcPr/>
                </a:tc>
                <a:tc>
                  <a:txBody>
                    <a:bodyPr/>
                    <a:lstStyle/>
                    <a:p>
                      <a:pPr marL="95250" indent="-95250">
                        <a:buFont typeface="Arial"/>
                        <a:buChar char="•"/>
                      </a:pPr>
                      <a:r>
                        <a:rPr lang="en-US" sz="2000" noProof="0" dirty="0" smtClean="0">
                          <a:solidFill>
                            <a:srgbClr val="FF0000"/>
                          </a:solidFill>
                        </a:rPr>
                        <a:t>14% tumors</a:t>
                      </a:r>
                    </a:p>
                    <a:p>
                      <a:pPr marL="95250" indent="-95250">
                        <a:buFont typeface="Arial"/>
                        <a:buChar char="•"/>
                      </a:pPr>
                      <a:r>
                        <a:rPr lang="en-US" sz="2000" noProof="0" dirty="0" smtClean="0">
                          <a:solidFill>
                            <a:srgbClr val="000000"/>
                          </a:solidFill>
                        </a:rPr>
                        <a:t> 39% </a:t>
                      </a:r>
                      <a:r>
                        <a:rPr lang="en-US" sz="2000" noProof="0" dirty="0" err="1" smtClean="0">
                          <a:solidFill>
                            <a:srgbClr val="000000"/>
                          </a:solidFill>
                        </a:rPr>
                        <a:t>wt</a:t>
                      </a:r>
                      <a:r>
                        <a:rPr lang="en-US" sz="2000" noProof="0" dirty="0" smtClean="0">
                          <a:solidFill>
                            <a:srgbClr val="000000"/>
                          </a:solidFill>
                        </a:rPr>
                        <a:t> BRAF/NRAS </a:t>
                      </a:r>
                      <a:r>
                        <a:rPr lang="en-US" sz="2000" noProof="0" dirty="0" err="1" smtClean="0">
                          <a:solidFill>
                            <a:srgbClr val="000000"/>
                          </a:solidFill>
                        </a:rPr>
                        <a:t>mela</a:t>
                      </a:r>
                      <a:endParaRPr lang="en-US" sz="2000" noProof="0" dirty="0" smtClean="0">
                        <a:solidFill>
                          <a:srgbClr val="000000"/>
                        </a:solidFill>
                      </a:endParaRPr>
                    </a:p>
                    <a:p>
                      <a:pPr marL="95250" indent="-95250">
                        <a:buFont typeface="Wingdings" charset="0"/>
                        <a:buChar char="é"/>
                      </a:pPr>
                      <a:r>
                        <a:rPr lang="it-IT" sz="2000" kern="1200" noProof="0" dirty="0" smtClean="0">
                          <a:solidFill>
                            <a:schemeClr val="dk1"/>
                          </a:solidFill>
                          <a:latin typeface="+mn-lt"/>
                          <a:ea typeface="+mn-ea"/>
                          <a:cs typeface="+mn-cs"/>
                          <a:sym typeface="Wingdings"/>
                        </a:rPr>
                        <a:t> M</a:t>
                      </a:r>
                      <a:r>
                        <a:rPr lang="en-US" sz="2000" kern="1200" noProof="0" dirty="0" err="1" smtClean="0">
                          <a:solidFill>
                            <a:schemeClr val="dk1"/>
                          </a:solidFill>
                          <a:latin typeface="+mn-lt"/>
                          <a:ea typeface="+mn-ea"/>
                          <a:cs typeface="+mn-cs"/>
                          <a:sym typeface="Wingdings"/>
                        </a:rPr>
                        <a:t>utation</a:t>
                      </a:r>
                      <a:r>
                        <a:rPr lang="en-US" sz="2000" kern="1200" baseline="0" noProof="0" dirty="0" smtClean="0">
                          <a:solidFill>
                            <a:schemeClr val="dk1"/>
                          </a:solidFill>
                          <a:latin typeface="+mn-lt"/>
                          <a:ea typeface="+mn-ea"/>
                          <a:cs typeface="+mn-cs"/>
                          <a:sym typeface="Wingdings"/>
                        </a:rPr>
                        <a:t> </a:t>
                      </a:r>
                      <a:r>
                        <a:rPr lang="en-US" sz="2000" kern="1200" noProof="0" dirty="0" smtClean="0">
                          <a:solidFill>
                            <a:schemeClr val="dk1"/>
                          </a:solidFill>
                          <a:latin typeface="+mn-lt"/>
                          <a:ea typeface="+mn-ea"/>
                          <a:cs typeface="+mn-cs"/>
                          <a:sym typeface="Wingdings"/>
                        </a:rPr>
                        <a:t>rate</a:t>
                      </a:r>
                    </a:p>
                    <a:p>
                      <a:pPr marL="95250" indent="-95250">
                        <a:buFont typeface="Arial"/>
                        <a:buChar char="•"/>
                      </a:pPr>
                      <a:r>
                        <a:rPr lang="en-US" sz="2000" kern="1200" noProof="0" dirty="0" smtClean="0">
                          <a:solidFill>
                            <a:srgbClr val="FF0000"/>
                          </a:solidFill>
                          <a:latin typeface="+mn-lt"/>
                          <a:ea typeface="+mn-ea"/>
                          <a:cs typeface="+mn-cs"/>
                          <a:sym typeface="Wingdings"/>
                        </a:rPr>
                        <a:t>92% UV-signature</a:t>
                      </a:r>
                      <a:endParaRPr lang="en-US" sz="2000" noProof="0" dirty="0" smtClean="0">
                        <a:solidFill>
                          <a:srgbClr val="FF0000"/>
                        </a:solidFill>
                      </a:endParaRPr>
                    </a:p>
                    <a:p>
                      <a:endParaRPr lang="en-US" sz="2000" noProof="0" dirty="0"/>
                    </a:p>
                  </a:txBody>
                  <a:tcPr/>
                </a:tc>
                <a:tc>
                  <a:txBody>
                    <a:bodyPr/>
                    <a:lstStyle/>
                    <a:p>
                      <a:pPr marL="95250" indent="-95250">
                        <a:buFont typeface="Arial"/>
                        <a:buChar char="•"/>
                      </a:pPr>
                      <a:r>
                        <a:rPr lang="it-IT" sz="2000" noProof="0" dirty="0" smtClean="0"/>
                        <a:t>H</a:t>
                      </a:r>
                      <a:r>
                        <a:rPr lang="en-US" sz="2000" noProof="0" dirty="0" err="1" smtClean="0"/>
                        <a:t>eterogenous</a:t>
                      </a:r>
                      <a:r>
                        <a:rPr lang="en-US" sz="2000" noProof="0" dirty="0" smtClean="0"/>
                        <a:t> group</a:t>
                      </a:r>
                    </a:p>
                    <a:p>
                      <a:pPr marL="95250" indent="-95250">
                        <a:buFont typeface="Arial"/>
                        <a:buChar char="•"/>
                      </a:pPr>
                      <a:r>
                        <a:rPr lang="en-US" sz="2000" noProof="0" dirty="0" smtClean="0"/>
                        <a:t>Older patients</a:t>
                      </a:r>
                    </a:p>
                    <a:p>
                      <a:pPr marL="95250" indent="-95250">
                        <a:buFont typeface="Arial"/>
                        <a:buChar char="•"/>
                      </a:pPr>
                      <a:r>
                        <a:rPr lang="en-US" sz="2000" noProof="0" dirty="0" smtClean="0">
                          <a:solidFill>
                            <a:srgbClr val="FF0000"/>
                          </a:solidFill>
                        </a:rPr>
                        <a:t>30% UV- signature</a:t>
                      </a:r>
                    </a:p>
                    <a:p>
                      <a:pPr marL="95250" indent="-95250">
                        <a:buFont typeface="Wingdings" charset="0"/>
                        <a:buChar char="é"/>
                      </a:pPr>
                      <a:r>
                        <a:rPr lang="it-IT" sz="2000" kern="1200" noProof="0" dirty="0" smtClean="0">
                          <a:solidFill>
                            <a:schemeClr val="dk1"/>
                          </a:solidFill>
                          <a:latin typeface="+mn-lt"/>
                          <a:ea typeface="+mn-ea"/>
                          <a:cs typeface="+mn-cs"/>
                          <a:sym typeface="Wingdings"/>
                        </a:rPr>
                        <a:t> </a:t>
                      </a:r>
                      <a:r>
                        <a:rPr lang="it-IT" sz="2000" kern="1200" noProof="0" dirty="0" smtClean="0">
                          <a:solidFill>
                            <a:srgbClr val="FF0000"/>
                          </a:solidFill>
                          <a:latin typeface="+mn-lt"/>
                          <a:ea typeface="+mn-ea"/>
                          <a:cs typeface="+mn-cs"/>
                          <a:sym typeface="Wingdings"/>
                        </a:rPr>
                        <a:t>C</a:t>
                      </a:r>
                      <a:r>
                        <a:rPr lang="en-US" sz="2000" kern="1200" noProof="0" dirty="0" err="1" smtClean="0">
                          <a:solidFill>
                            <a:srgbClr val="FF0000"/>
                          </a:solidFill>
                          <a:latin typeface="+mn-lt"/>
                          <a:ea typeface="+mn-ea"/>
                          <a:cs typeface="+mn-cs"/>
                          <a:sym typeface="Wingdings"/>
                        </a:rPr>
                        <a:t>opy</a:t>
                      </a:r>
                      <a:r>
                        <a:rPr lang="en-US" sz="2000" kern="1200" noProof="0" dirty="0" smtClean="0">
                          <a:solidFill>
                            <a:srgbClr val="FF0000"/>
                          </a:solidFill>
                          <a:latin typeface="+mn-lt"/>
                          <a:ea typeface="+mn-ea"/>
                          <a:cs typeface="+mn-cs"/>
                          <a:sym typeface="Wingdings"/>
                        </a:rPr>
                        <a:t> number and complex rearrangement</a:t>
                      </a:r>
                    </a:p>
                    <a:p>
                      <a:pPr marL="95250" indent="-95250">
                        <a:buFont typeface="Arial"/>
                        <a:buChar char="•"/>
                      </a:pPr>
                      <a:r>
                        <a:rPr lang="en-US" sz="2000" kern="1200" noProof="0" dirty="0" smtClean="0">
                          <a:solidFill>
                            <a:schemeClr val="dk1"/>
                          </a:solidFill>
                          <a:latin typeface="+mn-lt"/>
                          <a:ea typeface="+mn-ea"/>
                          <a:cs typeface="+mn-cs"/>
                          <a:sym typeface="Wingdings"/>
                        </a:rPr>
                        <a:t>KIT mutations</a:t>
                      </a:r>
                      <a:endParaRPr lang="en-US" sz="2000" noProof="0" dirty="0"/>
                    </a:p>
                  </a:txBody>
                  <a:tcPr/>
                </a:tc>
              </a:tr>
            </a:tbl>
          </a:graphicData>
        </a:graphic>
      </p:graphicFrame>
      <p:sp>
        <p:nvSpPr>
          <p:cNvPr id="5" name="CasellaDiTesto 4"/>
          <p:cNvSpPr txBox="1"/>
          <p:nvPr/>
        </p:nvSpPr>
        <p:spPr>
          <a:xfrm>
            <a:off x="74812" y="2710081"/>
            <a:ext cx="9033692" cy="430887"/>
          </a:xfrm>
          <a:prstGeom prst="rect">
            <a:avLst/>
          </a:prstGeom>
          <a:noFill/>
        </p:spPr>
        <p:txBody>
          <a:bodyPr wrap="none" rtlCol="0">
            <a:spAutoFit/>
          </a:bodyPr>
          <a:lstStyle/>
          <a:p>
            <a:pPr algn="ctr"/>
            <a:r>
              <a:rPr lang="en-US" sz="2200" dirty="0" smtClean="0"/>
              <a:t>333 melanomas (20% thick primaries and 80% </a:t>
            </a:r>
            <a:r>
              <a:rPr lang="en-US" sz="2200" dirty="0" err="1" smtClean="0"/>
              <a:t>mets</a:t>
            </a:r>
            <a:r>
              <a:rPr lang="en-US" sz="2200" dirty="0" smtClean="0"/>
              <a:t>, regional &gt; skin &gt; distant)</a:t>
            </a:r>
          </a:p>
        </p:txBody>
      </p:sp>
      <p:pic>
        <p:nvPicPr>
          <p:cNvPr id="7" name="Immagine 6"/>
          <p:cNvPicPr>
            <a:picLocks noChangeAspect="1"/>
          </p:cNvPicPr>
          <p:nvPr/>
        </p:nvPicPr>
        <p:blipFill>
          <a:blip r:embed="rId4"/>
          <a:stretch>
            <a:fillRect/>
          </a:stretch>
        </p:blipFill>
        <p:spPr>
          <a:xfrm>
            <a:off x="6372200" y="2492896"/>
            <a:ext cx="2479253" cy="206604"/>
          </a:xfrm>
          <a:prstGeom prst="rect">
            <a:avLst/>
          </a:prstGeom>
        </p:spPr>
      </p:pic>
      <p:sp>
        <p:nvSpPr>
          <p:cNvPr id="3" name="CasellaDiTesto 2"/>
          <p:cNvSpPr txBox="1"/>
          <p:nvPr/>
        </p:nvSpPr>
        <p:spPr>
          <a:xfrm>
            <a:off x="1475656" y="3100898"/>
            <a:ext cx="6221475" cy="400110"/>
          </a:xfrm>
          <a:prstGeom prst="rect">
            <a:avLst/>
          </a:prstGeom>
          <a:noFill/>
        </p:spPr>
        <p:txBody>
          <a:bodyPr wrap="none" rtlCol="0">
            <a:spAutoFit/>
          </a:bodyPr>
          <a:lstStyle/>
          <a:p>
            <a:r>
              <a:rPr lang="it-IT" sz="2000" dirty="0" smtClean="0">
                <a:solidFill>
                  <a:srgbClr val="FF0000"/>
                </a:solidFill>
              </a:rPr>
              <a:t>The </a:t>
            </a:r>
            <a:r>
              <a:rPr lang="it-IT" sz="2000" dirty="0" err="1" smtClean="0">
                <a:solidFill>
                  <a:srgbClr val="FF0000"/>
                </a:solidFill>
              </a:rPr>
              <a:t>highest</a:t>
            </a:r>
            <a:r>
              <a:rPr lang="it-IT" sz="2000" dirty="0" smtClean="0">
                <a:solidFill>
                  <a:srgbClr val="FF0000"/>
                </a:solidFill>
              </a:rPr>
              <a:t> </a:t>
            </a:r>
            <a:r>
              <a:rPr lang="it-IT" sz="2000" dirty="0" err="1" smtClean="0">
                <a:solidFill>
                  <a:srgbClr val="FF0000"/>
                </a:solidFill>
              </a:rPr>
              <a:t>mutation</a:t>
            </a:r>
            <a:r>
              <a:rPr lang="it-IT" sz="2000" dirty="0" smtClean="0">
                <a:solidFill>
                  <a:srgbClr val="FF0000"/>
                </a:solidFill>
              </a:rPr>
              <a:t> rate </a:t>
            </a:r>
            <a:r>
              <a:rPr lang="it-IT" sz="2000" dirty="0" err="1" smtClean="0">
                <a:solidFill>
                  <a:srgbClr val="FF0000"/>
                </a:solidFill>
              </a:rPr>
              <a:t>than</a:t>
            </a:r>
            <a:r>
              <a:rPr lang="it-IT" sz="2000" dirty="0" smtClean="0">
                <a:solidFill>
                  <a:srgbClr val="FF0000"/>
                </a:solidFill>
              </a:rPr>
              <a:t> </a:t>
            </a:r>
            <a:r>
              <a:rPr lang="it-IT" sz="2000" dirty="0" err="1" smtClean="0">
                <a:solidFill>
                  <a:srgbClr val="FF0000"/>
                </a:solidFill>
              </a:rPr>
              <a:t>any</a:t>
            </a:r>
            <a:r>
              <a:rPr lang="it-IT" sz="2000" dirty="0" smtClean="0">
                <a:solidFill>
                  <a:srgbClr val="FF0000"/>
                </a:solidFill>
              </a:rPr>
              <a:t> </a:t>
            </a:r>
            <a:r>
              <a:rPr lang="it-IT" sz="2000" dirty="0" err="1" smtClean="0">
                <a:solidFill>
                  <a:srgbClr val="FF0000"/>
                </a:solidFill>
              </a:rPr>
              <a:t>other</a:t>
            </a:r>
            <a:r>
              <a:rPr lang="it-IT" sz="2000" dirty="0" smtClean="0">
                <a:solidFill>
                  <a:srgbClr val="FF0000"/>
                </a:solidFill>
              </a:rPr>
              <a:t> </a:t>
            </a:r>
            <a:r>
              <a:rPr lang="it-IT" sz="2000" dirty="0" err="1" smtClean="0">
                <a:solidFill>
                  <a:srgbClr val="FF0000"/>
                </a:solidFill>
              </a:rPr>
              <a:t>cancer</a:t>
            </a:r>
            <a:r>
              <a:rPr lang="it-IT" sz="2000" dirty="0" smtClean="0">
                <a:solidFill>
                  <a:srgbClr val="FF0000"/>
                </a:solidFill>
              </a:rPr>
              <a:t> </a:t>
            </a:r>
            <a:r>
              <a:rPr lang="it-IT" sz="2000" dirty="0" err="1" smtClean="0">
                <a:solidFill>
                  <a:srgbClr val="FF0000"/>
                </a:solidFill>
              </a:rPr>
              <a:t>analyzed</a:t>
            </a:r>
            <a:endParaRPr lang="it-IT" sz="2000" dirty="0">
              <a:solidFill>
                <a:srgbClr val="FF0000"/>
              </a:solidFill>
            </a:endParaRPr>
          </a:p>
        </p:txBody>
      </p:sp>
      <p:sp>
        <p:nvSpPr>
          <p:cNvPr id="9" name="Text Box 5"/>
          <p:cNvSpPr txBox="1">
            <a:spLocks noChangeArrowheads="1"/>
          </p:cNvSpPr>
          <p:nvPr/>
        </p:nvSpPr>
        <p:spPr bwMode="auto">
          <a:xfrm>
            <a:off x="827584" y="0"/>
            <a:ext cx="7441702" cy="553998"/>
          </a:xfrm>
          <a:prstGeom prst="rect">
            <a:avLst/>
          </a:prstGeom>
          <a:noFill/>
          <a:ln w="9525">
            <a:noFill/>
            <a:miter lim="800000"/>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lgn="l" defTabSz="762000">
              <a:defRPr>
                <a:solidFill>
                  <a:schemeClr val="tx1"/>
                </a:solidFill>
                <a:latin typeface="Arial" charset="0"/>
                <a:ea typeface="ＭＳ Ｐゴシック" charset="0"/>
              </a:defRPr>
            </a:lvl1pPr>
            <a:lvl2pPr marL="571500" algn="l" defTabSz="762000">
              <a:defRPr>
                <a:solidFill>
                  <a:schemeClr val="tx1"/>
                </a:solidFill>
                <a:latin typeface="Arial" charset="0"/>
                <a:ea typeface="ＭＳ Ｐゴシック" charset="0"/>
              </a:defRPr>
            </a:lvl2pPr>
            <a:lvl3pPr marL="1143000" algn="l" defTabSz="762000">
              <a:defRPr>
                <a:solidFill>
                  <a:schemeClr val="tx1"/>
                </a:solidFill>
                <a:latin typeface="Arial" charset="0"/>
                <a:ea typeface="ＭＳ Ｐゴシック" charset="0"/>
              </a:defRPr>
            </a:lvl3pPr>
            <a:lvl4pPr marL="1714500" algn="l" defTabSz="762000">
              <a:defRPr>
                <a:solidFill>
                  <a:schemeClr val="tx1"/>
                </a:solidFill>
                <a:latin typeface="Arial" charset="0"/>
                <a:ea typeface="ＭＳ Ｐゴシック" charset="0"/>
              </a:defRPr>
            </a:lvl4pPr>
            <a:lvl5pPr marL="2286000" algn="l"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algn="ctr" eaLnBrk="0" hangingPunct="0"/>
            <a:r>
              <a:rPr lang="it-IT" sz="3000" b="1" i="1" dirty="0" err="1" smtClean="0">
                <a:solidFill>
                  <a:srgbClr val="0070C0"/>
                </a:solidFill>
                <a:latin typeface="Calibri" charset="0"/>
              </a:rPr>
              <a:t>Somatic</a:t>
            </a:r>
            <a:r>
              <a:rPr lang="it-IT" sz="3000" b="1" i="1" dirty="0" smtClean="0">
                <a:solidFill>
                  <a:srgbClr val="0070C0"/>
                </a:solidFill>
                <a:latin typeface="Calibri" charset="0"/>
              </a:rPr>
              <a:t> </a:t>
            </a:r>
            <a:r>
              <a:rPr lang="it-IT" sz="3000" b="1" i="1" dirty="0" err="1" smtClean="0">
                <a:solidFill>
                  <a:srgbClr val="0070C0"/>
                </a:solidFill>
                <a:latin typeface="Calibri" charset="0"/>
              </a:rPr>
              <a:t>genetic</a:t>
            </a:r>
            <a:r>
              <a:rPr lang="it-IT" sz="3000" b="1" i="1" dirty="0" smtClean="0">
                <a:solidFill>
                  <a:srgbClr val="0070C0"/>
                </a:solidFill>
                <a:latin typeface="Calibri" charset="0"/>
              </a:rPr>
              <a:t> </a:t>
            </a:r>
            <a:r>
              <a:rPr lang="it-IT" sz="3000" b="1" i="1" dirty="0" err="1" smtClean="0">
                <a:solidFill>
                  <a:srgbClr val="0070C0"/>
                </a:solidFill>
                <a:latin typeface="Calibri" charset="0"/>
              </a:rPr>
              <a:t>classification</a:t>
            </a:r>
            <a:endParaRPr lang="it-IT" sz="3000" b="1" i="1" dirty="0">
              <a:solidFill>
                <a:srgbClr val="0070C0"/>
              </a:solidFill>
              <a:latin typeface="Calibri" charset="0"/>
            </a:endParaRPr>
          </a:p>
        </p:txBody>
      </p:sp>
    </p:spTree>
    <p:extLst>
      <p:ext uri="{BB962C8B-B14F-4D97-AF65-F5344CB8AC3E}">
        <p14:creationId xmlns:p14="http://schemas.microsoft.com/office/powerpoint/2010/main" val="1204014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20076" r="30706"/>
          <a:stretch/>
        </p:blipFill>
        <p:spPr>
          <a:xfrm>
            <a:off x="4549595" y="580880"/>
            <a:ext cx="4500549" cy="6193536"/>
          </a:xfrm>
          <a:prstGeom prst="rect">
            <a:avLst/>
          </a:prstGeom>
          <a:ln>
            <a:solidFill>
              <a:schemeClr val="tx1"/>
            </a:solidFill>
          </a:ln>
        </p:spPr>
      </p:pic>
      <p:sp>
        <p:nvSpPr>
          <p:cNvPr id="10" name="CasellaDiTesto 9"/>
          <p:cNvSpPr txBox="1"/>
          <p:nvPr/>
        </p:nvSpPr>
        <p:spPr>
          <a:xfrm>
            <a:off x="2662998" y="6494398"/>
            <a:ext cx="1872949" cy="276999"/>
          </a:xfrm>
          <a:prstGeom prst="rect">
            <a:avLst/>
          </a:prstGeom>
          <a:noFill/>
        </p:spPr>
        <p:txBody>
          <a:bodyPr wrap="none" rtlCol="0">
            <a:spAutoFit/>
          </a:bodyPr>
          <a:lstStyle/>
          <a:p>
            <a:r>
              <a:rPr lang="it-IT" sz="1200" i="1" dirty="0" smtClean="0"/>
              <a:t>Lo and Fisher, Science 2014</a:t>
            </a:r>
            <a:endParaRPr lang="it-IT" sz="1200" i="1" dirty="0"/>
          </a:p>
        </p:txBody>
      </p:sp>
      <p:sp>
        <p:nvSpPr>
          <p:cNvPr id="12" name="Ovale 11"/>
          <p:cNvSpPr/>
          <p:nvPr/>
        </p:nvSpPr>
        <p:spPr>
          <a:xfrm>
            <a:off x="6372200" y="2780928"/>
            <a:ext cx="864096" cy="3600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 Box 5"/>
          <p:cNvSpPr txBox="1">
            <a:spLocks noChangeArrowheads="1"/>
          </p:cNvSpPr>
          <p:nvPr/>
        </p:nvSpPr>
        <p:spPr bwMode="auto">
          <a:xfrm>
            <a:off x="827584" y="-88"/>
            <a:ext cx="7441702" cy="553998"/>
          </a:xfrm>
          <a:prstGeom prst="rect">
            <a:avLst/>
          </a:prstGeom>
          <a:noFill/>
          <a:ln w="9525">
            <a:noFill/>
            <a:miter lim="800000"/>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lgn="l" defTabSz="762000">
              <a:defRPr>
                <a:solidFill>
                  <a:schemeClr val="tx1"/>
                </a:solidFill>
                <a:latin typeface="Arial" charset="0"/>
                <a:ea typeface="ＭＳ Ｐゴシック" charset="0"/>
              </a:defRPr>
            </a:lvl1pPr>
            <a:lvl2pPr marL="571500" algn="l" defTabSz="762000">
              <a:defRPr>
                <a:solidFill>
                  <a:schemeClr val="tx1"/>
                </a:solidFill>
                <a:latin typeface="Arial" charset="0"/>
                <a:ea typeface="ＭＳ Ｐゴシック" charset="0"/>
              </a:defRPr>
            </a:lvl2pPr>
            <a:lvl3pPr marL="1143000" algn="l" defTabSz="762000">
              <a:defRPr>
                <a:solidFill>
                  <a:schemeClr val="tx1"/>
                </a:solidFill>
                <a:latin typeface="Arial" charset="0"/>
                <a:ea typeface="ＭＳ Ｐゴシック" charset="0"/>
              </a:defRPr>
            </a:lvl3pPr>
            <a:lvl4pPr marL="1714500" algn="l" defTabSz="762000">
              <a:defRPr>
                <a:solidFill>
                  <a:schemeClr val="tx1"/>
                </a:solidFill>
                <a:latin typeface="Arial" charset="0"/>
                <a:ea typeface="ＭＳ Ｐゴシック" charset="0"/>
              </a:defRPr>
            </a:lvl4pPr>
            <a:lvl5pPr marL="2286000" algn="l"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algn="ctr" eaLnBrk="0" hangingPunct="0"/>
            <a:r>
              <a:rPr lang="it-IT" sz="3000" b="1" i="1" dirty="0" err="1" smtClean="0">
                <a:solidFill>
                  <a:srgbClr val="0070C0"/>
                </a:solidFill>
                <a:latin typeface="Calibri" charset="0"/>
              </a:rPr>
              <a:t>Somatic</a:t>
            </a:r>
            <a:r>
              <a:rPr lang="it-IT" sz="3000" b="1" i="1" dirty="0" smtClean="0">
                <a:solidFill>
                  <a:srgbClr val="0070C0"/>
                </a:solidFill>
                <a:latin typeface="Calibri" charset="0"/>
              </a:rPr>
              <a:t> BRAF </a:t>
            </a:r>
            <a:r>
              <a:rPr lang="it-IT" sz="3000" b="1" i="1" dirty="0" err="1" smtClean="0">
                <a:solidFill>
                  <a:srgbClr val="0070C0"/>
                </a:solidFill>
                <a:latin typeface="Calibri" charset="0"/>
              </a:rPr>
              <a:t>mutation</a:t>
            </a:r>
            <a:r>
              <a:rPr lang="it-IT" sz="3000" b="1" i="1" dirty="0" smtClean="0">
                <a:solidFill>
                  <a:srgbClr val="0070C0"/>
                </a:solidFill>
                <a:latin typeface="Calibri" charset="0"/>
              </a:rPr>
              <a:t> in melanoma</a:t>
            </a:r>
            <a:endParaRPr lang="it-IT" sz="3000" b="1" i="1" dirty="0">
              <a:solidFill>
                <a:srgbClr val="0070C0"/>
              </a:solidFill>
              <a:latin typeface="Calibri" charset="0"/>
            </a:endParaRPr>
          </a:p>
        </p:txBody>
      </p:sp>
      <p:sp>
        <p:nvSpPr>
          <p:cNvPr id="16" name="CasellaDiTesto 15"/>
          <p:cNvSpPr txBox="1"/>
          <p:nvPr/>
        </p:nvSpPr>
        <p:spPr>
          <a:xfrm>
            <a:off x="395536" y="1157843"/>
            <a:ext cx="3895124" cy="830997"/>
          </a:xfrm>
          <a:prstGeom prst="rect">
            <a:avLst/>
          </a:prstGeom>
          <a:noFill/>
          <a:ln>
            <a:solidFill>
              <a:srgbClr val="FF0000"/>
            </a:solidFill>
          </a:ln>
        </p:spPr>
        <p:txBody>
          <a:bodyPr wrap="square" rtlCol="0">
            <a:spAutoFit/>
          </a:bodyPr>
          <a:lstStyle/>
          <a:p>
            <a:pPr marL="342900" indent="-342900">
              <a:spcAft>
                <a:spcPts val="1200"/>
              </a:spcAft>
              <a:buFont typeface="Arial"/>
              <a:buChar char="•"/>
            </a:pPr>
            <a:r>
              <a:rPr lang="it-IT" sz="2400" dirty="0" err="1" smtClean="0"/>
              <a:t>Activating</a:t>
            </a:r>
            <a:r>
              <a:rPr lang="it-IT" sz="2400" dirty="0" smtClean="0"/>
              <a:t> </a:t>
            </a:r>
            <a:r>
              <a:rPr lang="it-IT" sz="2400" i="1" dirty="0" smtClean="0"/>
              <a:t>BRAF</a:t>
            </a:r>
            <a:r>
              <a:rPr lang="it-IT" sz="2400" dirty="0" smtClean="0"/>
              <a:t> </a:t>
            </a:r>
            <a:r>
              <a:rPr lang="it-IT" sz="2400" dirty="0" err="1" smtClean="0"/>
              <a:t>mutations</a:t>
            </a:r>
            <a:r>
              <a:rPr lang="it-IT" sz="2400" dirty="0" smtClean="0"/>
              <a:t> (40-60%)</a:t>
            </a: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l="16667" t="27837" r="2499" b="19476"/>
          <a:stretch>
            <a:fillRect/>
          </a:stretch>
        </p:blipFill>
        <p:spPr bwMode="auto">
          <a:xfrm>
            <a:off x="25097" y="2446149"/>
            <a:ext cx="4510850" cy="239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t="87292"/>
          <a:stretch>
            <a:fillRect/>
          </a:stretch>
        </p:blipFill>
        <p:spPr bwMode="auto">
          <a:xfrm>
            <a:off x="479017" y="4971140"/>
            <a:ext cx="3603009" cy="37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8"/>
          <p:cNvSpPr>
            <a:spLocks noChangeArrowheads="1"/>
          </p:cNvSpPr>
          <p:nvPr/>
        </p:nvSpPr>
        <p:spPr bwMode="auto">
          <a:xfrm>
            <a:off x="635312" y="3140968"/>
            <a:ext cx="597024" cy="1728192"/>
          </a:xfrm>
          <a:prstGeom prst="rect">
            <a:avLst/>
          </a:prstGeom>
          <a:noFill/>
          <a:ln w="38100">
            <a:solidFill>
              <a:srgbClr val="000066"/>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644131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466" name="Group 98"/>
          <p:cNvGraphicFramePr>
            <a:graphicFrameLocks noGrp="1"/>
          </p:cNvGraphicFramePr>
          <p:nvPr>
            <p:extLst/>
          </p:nvPr>
        </p:nvGraphicFramePr>
        <p:xfrm>
          <a:off x="258336" y="1026260"/>
          <a:ext cx="3810000" cy="5154168"/>
        </p:xfrm>
        <a:graphic>
          <a:graphicData uri="http://schemas.openxmlformats.org/drawingml/2006/table">
            <a:tbl>
              <a:tblPr/>
              <a:tblGrid>
                <a:gridCol w="1887964"/>
                <a:gridCol w="1922036"/>
              </a:tblGrid>
              <a:tr h="395288">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1400" b="1" i="1" u="none" strike="noStrike" cap="none" normalizeH="0" baseline="0" dirty="0" smtClean="0">
                          <a:ln>
                            <a:noFill/>
                          </a:ln>
                          <a:solidFill>
                            <a:schemeClr val="tx1"/>
                          </a:solidFill>
                          <a:effectLst/>
                          <a:latin typeface="Calibri" charset="0"/>
                          <a:ea typeface="ＭＳ Ｐゴシック" charset="0"/>
                        </a:rPr>
                        <a:t>BRAF</a:t>
                      </a:r>
                      <a:r>
                        <a:rPr kumimoji="0" lang="it-IT" sz="1400" b="1" i="0" u="none" strike="noStrike" cap="none" normalizeH="0" baseline="0" dirty="0" smtClean="0">
                          <a:ln>
                            <a:noFill/>
                          </a:ln>
                          <a:solidFill>
                            <a:schemeClr val="tx1"/>
                          </a:solidFill>
                          <a:effectLst/>
                          <a:latin typeface="Calibri" charset="0"/>
                          <a:ea typeface="ＭＳ Ｐゴシック" charset="0"/>
                        </a:rPr>
                        <a:t> </a:t>
                      </a:r>
                      <a:r>
                        <a:rPr kumimoji="0" lang="it-IT" sz="1400" b="1" i="0" u="none" strike="noStrike" cap="none" normalizeH="0" baseline="0" dirty="0" err="1" smtClean="0">
                          <a:ln>
                            <a:noFill/>
                          </a:ln>
                          <a:solidFill>
                            <a:schemeClr val="tx1"/>
                          </a:solidFill>
                          <a:effectLst/>
                          <a:latin typeface="Calibri" charset="0"/>
                          <a:ea typeface="ＭＳ Ｐゴシック" charset="0"/>
                        </a:rPr>
                        <a:t>mutations</a:t>
                      </a:r>
                      <a:endParaRPr kumimoji="0" lang="it-IT" sz="1400" b="1" i="0" u="none" strike="noStrike" cap="none" normalizeH="0" baseline="0" dirty="0" smtClean="0">
                        <a:ln>
                          <a:noFill/>
                        </a:ln>
                        <a:solidFill>
                          <a:schemeClr val="tx1"/>
                        </a:solidFill>
                        <a:effectLst/>
                        <a:latin typeface="Calibri" charset="0"/>
                        <a:ea typeface="ＭＳ Ｐゴシック" charset="0"/>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1400" b="1" i="0" u="none" strike="noStrike" cap="none" normalizeH="0" baseline="0" dirty="0" smtClean="0">
                          <a:ln>
                            <a:noFill/>
                          </a:ln>
                          <a:solidFill>
                            <a:schemeClr val="tx1"/>
                          </a:solidFill>
                          <a:effectLst/>
                          <a:latin typeface="Calibri" charset="0"/>
                          <a:ea typeface="ＭＳ Ｐゴシック" charset="0"/>
                        </a:rPr>
                        <a:t>V600 (&gt;90%)</a:t>
                      </a:r>
                      <a:endParaRPr kumimoji="0" lang="it-IT" sz="1400" b="1" i="0" u="none" strike="noStrike" cap="none" normalizeH="0" baseline="0" dirty="0">
                        <a:ln>
                          <a:noFill/>
                        </a:ln>
                        <a:solidFill>
                          <a:schemeClr val="tx1"/>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1400" b="1" i="0" u="none" strike="noStrike" cap="none" normalizeH="0" baseline="0" dirty="0">
                          <a:ln>
                            <a:noFill/>
                          </a:ln>
                          <a:solidFill>
                            <a:schemeClr val="tx1"/>
                          </a:solidFill>
                          <a:effectLst/>
                          <a:latin typeface="Calibri" charset="0"/>
                          <a:ea typeface="ＭＳ Ｐゴシック" charset="0"/>
                        </a:rPr>
                        <a:t>% </a:t>
                      </a:r>
                      <a:r>
                        <a:rPr kumimoji="0" lang="it-IT" sz="1400" b="1" i="0" u="none" strike="noStrike" cap="none" normalizeH="0" baseline="0" dirty="0" err="1" smtClean="0">
                          <a:ln>
                            <a:noFill/>
                          </a:ln>
                          <a:solidFill>
                            <a:schemeClr val="tx1"/>
                          </a:solidFill>
                          <a:effectLst/>
                          <a:latin typeface="Calibri" charset="0"/>
                          <a:ea typeface="ＭＳ Ｐゴシック" charset="0"/>
                        </a:rPr>
                        <a:t>Mutations</a:t>
                      </a:r>
                      <a:endParaRPr kumimoji="0" lang="it-IT" sz="1400" b="1" i="0" u="none" strike="noStrike" cap="none" normalizeH="0" baseline="0" dirty="0">
                        <a:ln>
                          <a:noFill/>
                        </a:ln>
                        <a:solidFill>
                          <a:schemeClr val="tx1"/>
                        </a:solidFill>
                        <a:effectLst/>
                        <a:latin typeface="Calibri"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319088">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a:ln>
                            <a:noFill/>
                          </a:ln>
                          <a:solidFill>
                            <a:srgbClr val="FF0000"/>
                          </a:solidFill>
                          <a:effectLst>
                            <a:outerShdw blurRad="38100" dist="38100" dir="2700000" algn="tl">
                              <a:srgbClr val="DDDDDD"/>
                            </a:outerShdw>
                          </a:effectLst>
                          <a:latin typeface="Calibri" charset="0"/>
                          <a:ea typeface="ＭＳ Ｐゴシック" charset="0"/>
                        </a:rPr>
                        <a:t>V600E</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a:ln>
                            <a:noFill/>
                          </a:ln>
                          <a:solidFill>
                            <a:srgbClr val="FF0000"/>
                          </a:solidFill>
                          <a:effectLst>
                            <a:outerShdw blurRad="38100" dist="38100" dir="2700000" algn="tl">
                              <a:srgbClr val="DDDDDD"/>
                            </a:outerShdw>
                          </a:effectLst>
                          <a:latin typeface="Calibri" charset="0"/>
                          <a:ea typeface="ＭＳ Ｐゴシック" charset="0"/>
                        </a:rPr>
                        <a:t>Val → Glu</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a:ln>
                            <a:noFill/>
                          </a:ln>
                          <a:solidFill>
                            <a:srgbClr val="FF0000"/>
                          </a:solidFill>
                          <a:effectLst/>
                          <a:latin typeface="Calibri" charset="0"/>
                          <a:ea typeface="ＭＳ Ｐゴシック" charset="0"/>
                        </a:rPr>
                        <a:t>GTG&gt;GAG</a:t>
                      </a:r>
                      <a:endParaRPr kumimoji="0" lang="it-IT" sz="1400" b="1" i="0" u="none" strike="noStrike" cap="none" normalizeH="0" baseline="0">
                        <a:ln>
                          <a:noFill/>
                        </a:ln>
                        <a:solidFill>
                          <a:srgbClr val="FF0000"/>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smtClean="0">
                          <a:ln>
                            <a:noFill/>
                          </a:ln>
                          <a:solidFill>
                            <a:srgbClr val="FF0000"/>
                          </a:solidFill>
                          <a:effectLst>
                            <a:outerShdw blurRad="38100" dist="38100" dir="2700000" algn="tl">
                              <a:srgbClr val="DDDDDD"/>
                            </a:outerShdw>
                          </a:effectLst>
                          <a:latin typeface="Calibri" charset="0"/>
                          <a:ea typeface="ＭＳ Ｐゴシック" charset="0"/>
                        </a:rPr>
                        <a:t>70 - 75%</a:t>
                      </a:r>
                      <a:endParaRPr kumimoji="0" lang="it-IT" sz="2000" b="1" i="0" u="none" strike="noStrike" cap="none" normalizeH="0" baseline="0" dirty="0">
                        <a:ln>
                          <a:noFill/>
                        </a:ln>
                        <a:solidFill>
                          <a:srgbClr val="FF0000"/>
                        </a:solidFill>
                        <a:effectLst>
                          <a:outerShdw blurRad="38100" dist="38100" dir="2700000" algn="tl">
                            <a:srgbClr val="DDDDDD"/>
                          </a:outerShdw>
                        </a:effectLst>
                        <a:latin typeface="Calibri"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a:ln>
                            <a:noFill/>
                          </a:ln>
                          <a:solidFill>
                            <a:schemeClr val="accent2"/>
                          </a:solidFill>
                          <a:effectLst/>
                          <a:latin typeface="Calibri" charset="0"/>
                          <a:ea typeface="ＭＳ Ｐゴシック" charset="0"/>
                        </a:rPr>
                        <a:t>V600K</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a:ln>
                            <a:noFill/>
                          </a:ln>
                          <a:solidFill>
                            <a:schemeClr val="accent2"/>
                          </a:solidFill>
                          <a:effectLst/>
                          <a:latin typeface="Calibri" charset="0"/>
                          <a:ea typeface="ＭＳ Ｐゴシック" charset="0"/>
                        </a:rPr>
                        <a:t>Val → </a:t>
                      </a:r>
                      <a:r>
                        <a:rPr kumimoji="0" lang="it-IT" sz="2000" b="1" i="0" u="none" strike="noStrike" cap="none" normalizeH="0" baseline="0" dirty="0" err="1">
                          <a:ln>
                            <a:noFill/>
                          </a:ln>
                          <a:solidFill>
                            <a:schemeClr val="accent2"/>
                          </a:solidFill>
                          <a:effectLst/>
                          <a:latin typeface="Calibri" charset="0"/>
                          <a:ea typeface="ＭＳ Ｐゴシック" charset="0"/>
                        </a:rPr>
                        <a:t>Lys</a:t>
                      </a:r>
                      <a:endParaRPr kumimoji="0" lang="it-IT" sz="2000" b="1" i="0" u="none" strike="noStrike" cap="none" normalizeH="0" baseline="0" dirty="0">
                        <a:ln>
                          <a:noFill/>
                        </a:ln>
                        <a:solidFill>
                          <a:schemeClr val="accent2"/>
                        </a:solidFill>
                        <a:effectLst/>
                        <a:latin typeface="Calibri" charset="0"/>
                        <a:ea typeface="ＭＳ Ｐゴシック" charset="0"/>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rgbClr val="000066"/>
                          </a:solidFill>
                          <a:effectLst/>
                          <a:latin typeface="Calibri" charset="0"/>
                          <a:ea typeface="ＭＳ Ｐゴシック" charset="0"/>
                        </a:rPr>
                        <a:t>GTG&gt;AAG</a:t>
                      </a:r>
                      <a:endParaRPr kumimoji="0" lang="it-IT" sz="1400" b="1" i="0" u="none" strike="noStrike" cap="none" normalizeH="0" baseline="0" dirty="0">
                        <a:ln>
                          <a:noFill/>
                        </a:ln>
                        <a:solidFill>
                          <a:srgbClr val="000066"/>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smtClean="0">
                          <a:ln>
                            <a:noFill/>
                          </a:ln>
                          <a:solidFill>
                            <a:schemeClr val="accent2"/>
                          </a:solidFill>
                          <a:effectLst/>
                          <a:latin typeface="Calibri" charset="0"/>
                          <a:ea typeface="ＭＳ Ｐゴシック" charset="0"/>
                        </a:rPr>
                        <a:t>17-20%</a:t>
                      </a:r>
                      <a:endParaRPr kumimoji="0" lang="it-IT" sz="2000" b="1" i="0" u="none" strike="noStrike" cap="none" normalizeH="0" baseline="0" dirty="0">
                        <a:ln>
                          <a:noFill/>
                        </a:ln>
                        <a:solidFill>
                          <a:schemeClr val="accent2"/>
                        </a:solidFill>
                        <a:effectLst/>
                        <a:latin typeface="Calibri"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Calibri" charset="0"/>
                          <a:ea typeface="ＭＳ Ｐゴシック" charset="0"/>
                        </a:rPr>
                        <a:t>V600D</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Calibri" charset="0"/>
                          <a:ea typeface="ＭＳ Ｐゴシック" charset="0"/>
                        </a:rPr>
                        <a:t>Val → Asp</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Calibri" charset="0"/>
                          <a:ea typeface="ＭＳ Ｐゴシック" charset="0"/>
                        </a:rPr>
                        <a:t>GTG&gt;GAT</a:t>
                      </a:r>
                      <a:endParaRPr kumimoji="0" lang="it-IT" sz="1400" b="1" i="0" u="none" strike="noStrike" cap="none" normalizeH="0" baseline="0">
                        <a:ln>
                          <a:noFill/>
                        </a:ln>
                        <a:solidFill>
                          <a:schemeClr val="tx1"/>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Calibri" charset="0"/>
                          <a:ea typeface="ＭＳ Ｐゴシック" charset="0"/>
                        </a:rPr>
                        <a:t>4.5%</a:t>
                      </a:r>
                      <a:endParaRPr kumimoji="0" lang="it-IT" sz="2000" b="1" i="0" u="none" strike="noStrike" cap="none" normalizeH="0" baseline="0" dirty="0">
                        <a:ln>
                          <a:noFill/>
                        </a:ln>
                        <a:solidFill>
                          <a:schemeClr val="tx1"/>
                        </a:solidFill>
                        <a:effectLst/>
                        <a:latin typeface="Calibri"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0413">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a:ln>
                            <a:noFill/>
                          </a:ln>
                          <a:solidFill>
                            <a:schemeClr val="tx1"/>
                          </a:solidFill>
                          <a:effectLst/>
                          <a:latin typeface="Calibri" charset="0"/>
                          <a:ea typeface="ＭＳ Ｐゴシック" charset="0"/>
                        </a:rPr>
                        <a:t>V600R</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a:ln>
                            <a:noFill/>
                          </a:ln>
                          <a:solidFill>
                            <a:schemeClr val="tx1"/>
                          </a:solidFill>
                          <a:effectLst/>
                          <a:latin typeface="Calibri" charset="0"/>
                          <a:ea typeface="ＭＳ Ｐゴシック" charset="0"/>
                        </a:rPr>
                        <a:t>Val → </a:t>
                      </a:r>
                      <a:r>
                        <a:rPr kumimoji="0" lang="it-IT" sz="2000" b="1" i="0" u="none" strike="noStrike" cap="none" normalizeH="0" baseline="0" dirty="0" err="1">
                          <a:ln>
                            <a:noFill/>
                          </a:ln>
                          <a:solidFill>
                            <a:schemeClr val="tx1"/>
                          </a:solidFill>
                          <a:effectLst/>
                          <a:latin typeface="Calibri" charset="0"/>
                          <a:ea typeface="ＭＳ Ｐゴシック" charset="0"/>
                        </a:rPr>
                        <a:t>Arg</a:t>
                      </a:r>
                      <a:endParaRPr kumimoji="0" lang="it-IT" sz="2000" b="1" i="0" u="none" strike="noStrike" cap="none" normalizeH="0" baseline="0" dirty="0">
                        <a:ln>
                          <a:noFill/>
                        </a:ln>
                        <a:solidFill>
                          <a:schemeClr val="tx1"/>
                        </a:solidFill>
                        <a:effectLst/>
                        <a:latin typeface="Calibri" charset="0"/>
                        <a:ea typeface="ＭＳ Ｐゴシック" charset="0"/>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charset="0"/>
                          <a:ea typeface="ＭＳ Ｐゴシック" charset="0"/>
                        </a:rPr>
                        <a:t>GTG&gt;AGG</a:t>
                      </a:r>
                      <a:endParaRPr kumimoji="0" lang="it-IT" sz="1400" b="1" i="0" u="none" strike="noStrike" cap="none" normalizeH="0" baseline="0" dirty="0">
                        <a:ln>
                          <a:noFill/>
                        </a:ln>
                        <a:solidFill>
                          <a:schemeClr val="tx1"/>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320675">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a:ln>
                            <a:noFill/>
                          </a:ln>
                          <a:solidFill>
                            <a:schemeClr val="tx1"/>
                          </a:solidFill>
                          <a:effectLst/>
                          <a:latin typeface="Calibri" charset="0"/>
                          <a:ea typeface="ＭＳ Ｐゴシック" charset="0"/>
                        </a:rPr>
                        <a:t>V600E2</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000" b="1" i="0" u="none" strike="noStrike" cap="none" normalizeH="0" baseline="0" dirty="0">
                          <a:ln>
                            <a:noFill/>
                          </a:ln>
                          <a:solidFill>
                            <a:schemeClr val="tx1"/>
                          </a:solidFill>
                          <a:effectLst/>
                          <a:latin typeface="Calibri" charset="0"/>
                          <a:ea typeface="ＭＳ Ｐゴシック" charset="0"/>
                        </a:rPr>
                        <a:t>Val → Glu </a:t>
                      </a:r>
                      <a:r>
                        <a:rPr kumimoji="0" lang="en-US" sz="1400" b="1" i="0" u="none" strike="noStrike" cap="none" normalizeH="0" baseline="0" dirty="0">
                          <a:ln>
                            <a:noFill/>
                          </a:ln>
                          <a:solidFill>
                            <a:schemeClr val="tx1"/>
                          </a:solidFill>
                          <a:effectLst/>
                          <a:latin typeface="Calibri" charset="0"/>
                          <a:ea typeface="ＭＳ Ｐゴシック" charset="0"/>
                        </a:rPr>
                        <a:t>GTG&gt;GAA</a:t>
                      </a:r>
                      <a:endParaRPr kumimoji="0" lang="it-IT" sz="1400" b="1" i="0" u="none" strike="noStrike" cap="none" normalizeH="0" baseline="0" dirty="0">
                        <a:ln>
                          <a:noFill/>
                        </a:ln>
                        <a:solidFill>
                          <a:schemeClr val="tx1"/>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bl>
          </a:graphicData>
        </a:graphic>
      </p:graphicFrame>
      <p:sp>
        <p:nvSpPr>
          <p:cNvPr id="58427" name="Text Box 59"/>
          <p:cNvSpPr txBox="1">
            <a:spLocks noChangeArrowheads="1"/>
          </p:cNvSpPr>
          <p:nvPr/>
        </p:nvSpPr>
        <p:spPr bwMode="auto">
          <a:xfrm>
            <a:off x="2581710" y="6546463"/>
            <a:ext cx="65325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200" dirty="0" err="1">
                <a:latin typeface="Calibri" charset="0"/>
              </a:rPr>
              <a:t>Garnett</a:t>
            </a:r>
            <a:r>
              <a:rPr lang="it-IT" sz="1200" dirty="0">
                <a:latin typeface="Calibri" charset="0"/>
              </a:rPr>
              <a:t> et al, 2004; </a:t>
            </a:r>
            <a:r>
              <a:rPr lang="it-IT" sz="1200" dirty="0" err="1">
                <a:latin typeface="Calibri" charset="0"/>
              </a:rPr>
              <a:t>Pritchard</a:t>
            </a:r>
            <a:r>
              <a:rPr lang="it-IT" sz="1200" dirty="0">
                <a:latin typeface="Calibri" charset="0"/>
              </a:rPr>
              <a:t> et al, 2007; </a:t>
            </a:r>
            <a:r>
              <a:rPr lang="it-IT" sz="1200" dirty="0" err="1">
                <a:latin typeface="Calibri" charset="0"/>
              </a:rPr>
              <a:t>Forbes</a:t>
            </a:r>
            <a:r>
              <a:rPr lang="it-IT" sz="1200" dirty="0">
                <a:latin typeface="Calibri" charset="0"/>
              </a:rPr>
              <a:t> et al, 2010; </a:t>
            </a:r>
            <a:r>
              <a:rPr lang="it-IT" sz="1200" dirty="0" err="1">
                <a:latin typeface="Calibri" charset="0"/>
              </a:rPr>
              <a:t>Arkenau</a:t>
            </a:r>
            <a:r>
              <a:rPr lang="it-IT" sz="1200" dirty="0">
                <a:latin typeface="Calibri" charset="0"/>
              </a:rPr>
              <a:t> et al, </a:t>
            </a:r>
            <a:r>
              <a:rPr lang="it-IT" sz="1200" dirty="0" smtClean="0">
                <a:latin typeface="Calibri" charset="0"/>
              </a:rPr>
              <a:t>2011; </a:t>
            </a:r>
            <a:r>
              <a:rPr lang="it-IT" sz="1200" dirty="0" err="1" smtClean="0">
                <a:latin typeface="Calibri" charset="0"/>
              </a:rPr>
              <a:t>Schlaak</a:t>
            </a:r>
            <a:r>
              <a:rPr lang="it-IT" sz="1200" dirty="0" smtClean="0">
                <a:latin typeface="Calibri" charset="0"/>
              </a:rPr>
              <a:t> et al, 2013 </a:t>
            </a:r>
            <a:endParaRPr lang="it-IT" sz="1200" dirty="0">
              <a:latin typeface="Calibri" charset="0"/>
            </a:endParaRPr>
          </a:p>
        </p:txBody>
      </p:sp>
      <p:grpSp>
        <p:nvGrpSpPr>
          <p:cNvPr id="5" name="Gruppo 4"/>
          <p:cNvGrpSpPr/>
          <p:nvPr/>
        </p:nvGrpSpPr>
        <p:grpSpPr>
          <a:xfrm>
            <a:off x="4311667" y="861319"/>
            <a:ext cx="4713701" cy="5382608"/>
            <a:chOff x="4311667" y="861319"/>
            <a:chExt cx="4713701" cy="5382608"/>
          </a:xfrm>
        </p:grpSpPr>
        <p:pic>
          <p:nvPicPr>
            <p:cNvPr id="2" name="Immagine 1"/>
            <p:cNvPicPr>
              <a:picLocks noChangeAspect="1"/>
            </p:cNvPicPr>
            <p:nvPr/>
          </p:nvPicPr>
          <p:blipFill>
            <a:blip r:embed="rId3"/>
            <a:stretch>
              <a:fillRect/>
            </a:stretch>
          </p:blipFill>
          <p:spPr>
            <a:xfrm>
              <a:off x="4311667" y="861319"/>
              <a:ext cx="4713701" cy="5382608"/>
            </a:xfrm>
            <a:prstGeom prst="rect">
              <a:avLst/>
            </a:prstGeom>
          </p:spPr>
        </p:pic>
        <p:grpSp>
          <p:nvGrpSpPr>
            <p:cNvPr id="4" name="Gruppo 3"/>
            <p:cNvGrpSpPr/>
            <p:nvPr/>
          </p:nvGrpSpPr>
          <p:grpSpPr>
            <a:xfrm>
              <a:off x="6350000" y="2184400"/>
              <a:ext cx="798378" cy="3150632"/>
              <a:chOff x="6350000" y="2184400"/>
              <a:chExt cx="798378" cy="3150632"/>
            </a:xfrm>
          </p:grpSpPr>
          <p:sp>
            <p:nvSpPr>
              <p:cNvPr id="3" name="CasellaDiTesto 2"/>
              <p:cNvSpPr txBox="1"/>
              <p:nvPr/>
            </p:nvSpPr>
            <p:spPr>
              <a:xfrm>
                <a:off x="6350000" y="2184400"/>
                <a:ext cx="779330" cy="369332"/>
              </a:xfrm>
              <a:prstGeom prst="rect">
                <a:avLst/>
              </a:prstGeom>
              <a:noFill/>
            </p:spPr>
            <p:txBody>
              <a:bodyPr wrap="none" rtlCol="0">
                <a:spAutoFit/>
              </a:bodyPr>
              <a:lstStyle/>
              <a:p>
                <a:r>
                  <a:rPr lang="it-IT" b="1" dirty="0" smtClean="0">
                    <a:solidFill>
                      <a:srgbClr val="FF0000"/>
                    </a:solidFill>
                  </a:rPr>
                  <a:t>V600E</a:t>
                </a:r>
                <a:endParaRPr lang="it-IT" b="1" dirty="0">
                  <a:solidFill>
                    <a:srgbClr val="FF0000"/>
                  </a:solidFill>
                </a:endParaRPr>
              </a:p>
            </p:txBody>
          </p:sp>
          <p:sp>
            <p:nvSpPr>
              <p:cNvPr id="16" name="CasellaDiTesto 15"/>
              <p:cNvSpPr txBox="1"/>
              <p:nvPr/>
            </p:nvSpPr>
            <p:spPr>
              <a:xfrm>
                <a:off x="6350000" y="4965700"/>
                <a:ext cx="798378" cy="369332"/>
              </a:xfrm>
              <a:prstGeom prst="rect">
                <a:avLst/>
              </a:prstGeom>
              <a:noFill/>
            </p:spPr>
            <p:txBody>
              <a:bodyPr wrap="none" rtlCol="0">
                <a:spAutoFit/>
              </a:bodyPr>
              <a:lstStyle/>
              <a:p>
                <a:r>
                  <a:rPr lang="it-IT" b="1" dirty="0" smtClean="0">
                    <a:solidFill>
                      <a:srgbClr val="FF0000"/>
                    </a:solidFill>
                  </a:rPr>
                  <a:t>V600K</a:t>
                </a:r>
                <a:endParaRPr lang="it-IT" b="1" dirty="0">
                  <a:solidFill>
                    <a:srgbClr val="FF0000"/>
                  </a:solidFill>
                </a:endParaRPr>
              </a:p>
            </p:txBody>
          </p:sp>
        </p:grpSp>
      </p:grpSp>
      <p:sp>
        <p:nvSpPr>
          <p:cNvPr id="11" name="Text Box 5"/>
          <p:cNvSpPr txBox="1">
            <a:spLocks noChangeArrowheads="1"/>
          </p:cNvSpPr>
          <p:nvPr/>
        </p:nvSpPr>
        <p:spPr bwMode="auto">
          <a:xfrm>
            <a:off x="827584" y="-88"/>
            <a:ext cx="7441702" cy="553998"/>
          </a:xfrm>
          <a:prstGeom prst="rect">
            <a:avLst/>
          </a:prstGeom>
          <a:noFill/>
          <a:ln w="9525">
            <a:noFill/>
            <a:miter lim="800000"/>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lgn="l" defTabSz="762000">
              <a:defRPr>
                <a:solidFill>
                  <a:schemeClr val="tx1"/>
                </a:solidFill>
                <a:latin typeface="Arial" charset="0"/>
                <a:ea typeface="ＭＳ Ｐゴシック" charset="0"/>
              </a:defRPr>
            </a:lvl1pPr>
            <a:lvl2pPr marL="571500" algn="l" defTabSz="762000">
              <a:defRPr>
                <a:solidFill>
                  <a:schemeClr val="tx1"/>
                </a:solidFill>
                <a:latin typeface="Arial" charset="0"/>
                <a:ea typeface="ＭＳ Ｐゴシック" charset="0"/>
              </a:defRPr>
            </a:lvl2pPr>
            <a:lvl3pPr marL="1143000" algn="l" defTabSz="762000">
              <a:defRPr>
                <a:solidFill>
                  <a:schemeClr val="tx1"/>
                </a:solidFill>
                <a:latin typeface="Arial" charset="0"/>
                <a:ea typeface="ＭＳ Ｐゴシック" charset="0"/>
              </a:defRPr>
            </a:lvl3pPr>
            <a:lvl4pPr marL="1714500" algn="l" defTabSz="762000">
              <a:defRPr>
                <a:solidFill>
                  <a:schemeClr val="tx1"/>
                </a:solidFill>
                <a:latin typeface="Arial" charset="0"/>
                <a:ea typeface="ＭＳ Ｐゴシック" charset="0"/>
              </a:defRPr>
            </a:lvl4pPr>
            <a:lvl5pPr marL="2286000" algn="l"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algn="ctr" eaLnBrk="0" hangingPunct="0"/>
            <a:r>
              <a:rPr lang="it-IT" sz="3000" b="1" i="1" dirty="0" err="1" smtClean="0">
                <a:solidFill>
                  <a:srgbClr val="0070C0"/>
                </a:solidFill>
                <a:latin typeface="Calibri" charset="0"/>
              </a:rPr>
              <a:t>Somatic</a:t>
            </a:r>
            <a:r>
              <a:rPr lang="it-IT" sz="3000" b="1" i="1" dirty="0" smtClean="0">
                <a:solidFill>
                  <a:srgbClr val="0070C0"/>
                </a:solidFill>
                <a:latin typeface="Calibri" charset="0"/>
              </a:rPr>
              <a:t> BRAF </a:t>
            </a:r>
            <a:r>
              <a:rPr lang="it-IT" sz="3000" b="1" i="1" dirty="0" err="1" smtClean="0">
                <a:solidFill>
                  <a:srgbClr val="0070C0"/>
                </a:solidFill>
                <a:latin typeface="Calibri" charset="0"/>
              </a:rPr>
              <a:t>mutation</a:t>
            </a:r>
            <a:r>
              <a:rPr lang="it-IT" sz="3000" b="1" i="1" dirty="0" smtClean="0">
                <a:solidFill>
                  <a:srgbClr val="0070C0"/>
                </a:solidFill>
                <a:latin typeface="Calibri" charset="0"/>
              </a:rPr>
              <a:t> in melanoma</a:t>
            </a:r>
            <a:endParaRPr lang="it-IT" sz="3000" b="1" i="1" dirty="0">
              <a:solidFill>
                <a:srgbClr val="0070C0"/>
              </a:solidFill>
              <a:latin typeface="Calibri" charset="0"/>
            </a:endParaRPr>
          </a:p>
        </p:txBody>
      </p:sp>
    </p:spTree>
    <p:extLst>
      <p:ext uri="{BB962C8B-B14F-4D97-AF65-F5344CB8AC3E}">
        <p14:creationId xmlns:p14="http://schemas.microsoft.com/office/powerpoint/2010/main" val="1895421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l="51657" t="10803" b="2379"/>
          <a:stretch>
            <a:fillRect/>
          </a:stretch>
        </p:blipFill>
        <p:spPr bwMode="auto">
          <a:xfrm>
            <a:off x="4724400" y="898525"/>
            <a:ext cx="4419600" cy="595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328" name="Picture 8"/>
          <p:cNvPicPr>
            <a:picLocks noChangeAspect="1" noChangeArrowheads="1"/>
          </p:cNvPicPr>
          <p:nvPr/>
        </p:nvPicPr>
        <p:blipFill>
          <a:blip r:embed="rId3">
            <a:extLst>
              <a:ext uri="{28A0092B-C50C-407E-A947-70E740481C1C}">
                <a14:useLocalDpi xmlns:a14="http://schemas.microsoft.com/office/drawing/2010/main" val="0"/>
              </a:ext>
            </a:extLst>
          </a:blip>
          <a:srcRect l="-18" t="10803" r="48343" b="2379"/>
          <a:stretch>
            <a:fillRect/>
          </a:stretch>
        </p:blipFill>
        <p:spPr bwMode="auto">
          <a:xfrm>
            <a:off x="0" y="898525"/>
            <a:ext cx="4724400" cy="595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 Box 5"/>
          <p:cNvSpPr txBox="1">
            <a:spLocks noChangeArrowheads="1"/>
          </p:cNvSpPr>
          <p:nvPr/>
        </p:nvSpPr>
        <p:spPr bwMode="auto">
          <a:xfrm>
            <a:off x="1104863" y="44450"/>
            <a:ext cx="6845394" cy="52322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algn="l" defTabSz="762000">
              <a:defRPr>
                <a:solidFill>
                  <a:schemeClr val="tx1"/>
                </a:solidFill>
                <a:latin typeface="Arial" charset="0"/>
                <a:ea typeface="ＭＳ Ｐゴシック" charset="0"/>
              </a:defRPr>
            </a:lvl1pPr>
            <a:lvl2pPr marL="571500" algn="l" defTabSz="762000">
              <a:defRPr>
                <a:solidFill>
                  <a:schemeClr val="tx1"/>
                </a:solidFill>
                <a:latin typeface="Arial" charset="0"/>
                <a:ea typeface="ＭＳ Ｐゴシック" charset="0"/>
              </a:defRPr>
            </a:lvl2pPr>
            <a:lvl3pPr marL="1143000" algn="l" defTabSz="762000">
              <a:defRPr>
                <a:solidFill>
                  <a:schemeClr val="tx1"/>
                </a:solidFill>
                <a:latin typeface="Arial" charset="0"/>
                <a:ea typeface="ＭＳ Ｐゴシック" charset="0"/>
              </a:defRPr>
            </a:lvl3pPr>
            <a:lvl4pPr marL="1714500" algn="l" defTabSz="762000">
              <a:defRPr>
                <a:solidFill>
                  <a:schemeClr val="tx1"/>
                </a:solidFill>
                <a:latin typeface="Arial" charset="0"/>
                <a:ea typeface="ＭＳ Ｐゴシック" charset="0"/>
              </a:defRPr>
            </a:lvl4pPr>
            <a:lvl5pPr marL="2286000" algn="l"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algn="ctr" eaLnBrk="0" hangingPunct="0"/>
            <a:r>
              <a:rPr lang="it-IT" sz="2800" b="1" dirty="0" err="1" smtClean="0">
                <a:solidFill>
                  <a:srgbClr val="0070C0"/>
                </a:solidFill>
                <a:latin typeface="Calibri" charset="0"/>
              </a:rPr>
              <a:t>Constitutive</a:t>
            </a:r>
            <a:r>
              <a:rPr lang="it-IT" sz="2800" b="1" dirty="0" smtClean="0">
                <a:solidFill>
                  <a:srgbClr val="0070C0"/>
                </a:solidFill>
                <a:latin typeface="Calibri" charset="0"/>
              </a:rPr>
              <a:t> </a:t>
            </a:r>
            <a:r>
              <a:rPr lang="it-IT" sz="2800" b="1" dirty="0" err="1" smtClean="0">
                <a:solidFill>
                  <a:srgbClr val="0070C0"/>
                </a:solidFill>
                <a:latin typeface="Calibri" charset="0"/>
              </a:rPr>
              <a:t>activation</a:t>
            </a:r>
            <a:r>
              <a:rPr lang="it-IT" sz="2800" b="1" dirty="0" smtClean="0">
                <a:solidFill>
                  <a:srgbClr val="0070C0"/>
                </a:solidFill>
                <a:latin typeface="Calibri" charset="0"/>
              </a:rPr>
              <a:t> of </a:t>
            </a:r>
            <a:r>
              <a:rPr lang="it-IT" sz="2800" b="1" i="1" dirty="0" smtClean="0">
                <a:solidFill>
                  <a:srgbClr val="0070C0"/>
                </a:solidFill>
                <a:latin typeface="Calibri" charset="0"/>
              </a:rPr>
              <a:t>BRAF</a:t>
            </a:r>
            <a:r>
              <a:rPr lang="it-IT" sz="2800" b="1" dirty="0" smtClean="0">
                <a:solidFill>
                  <a:srgbClr val="0070C0"/>
                </a:solidFill>
                <a:latin typeface="Calibri" charset="0"/>
              </a:rPr>
              <a:t> in melanoma</a:t>
            </a:r>
            <a:endParaRPr lang="it-IT" sz="2800" b="1" dirty="0">
              <a:solidFill>
                <a:srgbClr val="0070C0"/>
              </a:solidFill>
              <a:latin typeface="Calibri" charset="0"/>
            </a:endParaRPr>
          </a:p>
        </p:txBody>
      </p:sp>
    </p:spTree>
    <p:extLst>
      <p:ext uri="{BB962C8B-B14F-4D97-AF65-F5344CB8AC3E}">
        <p14:creationId xmlns:p14="http://schemas.microsoft.com/office/powerpoint/2010/main" val="418354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t="9297"/>
          <a:stretch/>
        </p:blipFill>
        <p:spPr>
          <a:xfrm>
            <a:off x="251520" y="-16328"/>
            <a:ext cx="8676456" cy="2005168"/>
          </a:xfrm>
          <a:prstGeom prst="rect">
            <a:avLst/>
          </a:prstGeom>
        </p:spPr>
      </p:pic>
      <p:sp>
        <p:nvSpPr>
          <p:cNvPr id="6" name="CasellaDiTesto 5"/>
          <p:cNvSpPr txBox="1"/>
          <p:nvPr/>
        </p:nvSpPr>
        <p:spPr>
          <a:xfrm>
            <a:off x="7495049" y="6608385"/>
            <a:ext cx="1613455" cy="276999"/>
          </a:xfrm>
          <a:prstGeom prst="rect">
            <a:avLst/>
          </a:prstGeom>
          <a:noFill/>
        </p:spPr>
        <p:txBody>
          <a:bodyPr wrap="none" rtlCol="0">
            <a:spAutoFit/>
          </a:bodyPr>
          <a:lstStyle/>
          <a:p>
            <a:r>
              <a:rPr lang="it-IT" sz="1200" i="1" dirty="0" smtClean="0"/>
              <a:t>JAAD 2015;72:1036-46</a:t>
            </a:r>
            <a:endParaRPr lang="it-IT" sz="1200" i="1" dirty="0"/>
          </a:p>
        </p:txBody>
      </p:sp>
      <p:graphicFrame>
        <p:nvGraphicFramePr>
          <p:cNvPr id="7" name="Tabella 6"/>
          <p:cNvGraphicFramePr>
            <a:graphicFrameLocks noGrp="1"/>
          </p:cNvGraphicFramePr>
          <p:nvPr>
            <p:extLst>
              <p:ext uri="{D42A27DB-BD31-4B8C-83A1-F6EECF244321}">
                <p14:modId xmlns:p14="http://schemas.microsoft.com/office/powerpoint/2010/main" val="4159944770"/>
              </p:ext>
            </p:extLst>
          </p:nvPr>
        </p:nvGraphicFramePr>
        <p:xfrm>
          <a:off x="334181" y="2268200"/>
          <a:ext cx="8488172" cy="4257144"/>
        </p:xfrm>
        <a:graphic>
          <a:graphicData uri="http://schemas.openxmlformats.org/drawingml/2006/table">
            <a:tbl>
              <a:tblPr firstRow="1" bandRow="1">
                <a:tableStyleId>{6E25E649-3F16-4E02-A733-19D2CDBF48F0}</a:tableStyleId>
              </a:tblPr>
              <a:tblGrid>
                <a:gridCol w="4862318"/>
                <a:gridCol w="2456223"/>
                <a:gridCol w="1169631"/>
              </a:tblGrid>
              <a:tr h="452623">
                <a:tc>
                  <a:txBody>
                    <a:bodyPr/>
                    <a:lstStyle/>
                    <a:p>
                      <a:r>
                        <a:rPr lang="it-IT" sz="2100" dirty="0" smtClean="0">
                          <a:solidFill>
                            <a:schemeClr val="bg1"/>
                          </a:solidFill>
                        </a:rPr>
                        <a:t>Clinico-</a:t>
                      </a:r>
                      <a:r>
                        <a:rPr lang="it-IT" sz="2100" dirty="0" err="1" smtClean="0">
                          <a:solidFill>
                            <a:schemeClr val="bg1"/>
                          </a:solidFill>
                        </a:rPr>
                        <a:t>pathologic</a:t>
                      </a:r>
                      <a:r>
                        <a:rPr lang="it-IT" sz="2100" dirty="0" smtClean="0">
                          <a:solidFill>
                            <a:schemeClr val="bg1"/>
                          </a:solidFill>
                        </a:rPr>
                        <a:t> </a:t>
                      </a:r>
                      <a:r>
                        <a:rPr lang="it-IT" sz="2100" dirty="0" err="1" smtClean="0">
                          <a:solidFill>
                            <a:schemeClr val="bg1"/>
                          </a:solidFill>
                        </a:rPr>
                        <a:t>characteristic</a:t>
                      </a:r>
                      <a:endParaRPr lang="it-IT" sz="2100" dirty="0">
                        <a:solidFill>
                          <a:schemeClr val="bg1"/>
                        </a:solidFill>
                      </a:endParaRPr>
                    </a:p>
                  </a:txBody>
                  <a:tcPr anchor="ctr"/>
                </a:tc>
                <a:tc>
                  <a:txBody>
                    <a:bodyPr/>
                    <a:lstStyle/>
                    <a:p>
                      <a:pPr algn="ctr"/>
                      <a:r>
                        <a:rPr lang="it-IT" sz="2100" dirty="0" smtClean="0">
                          <a:solidFill>
                            <a:schemeClr val="bg1"/>
                          </a:solidFill>
                        </a:rPr>
                        <a:t>OR (95% CI)</a:t>
                      </a:r>
                      <a:endParaRPr lang="it-IT" sz="2100" dirty="0">
                        <a:solidFill>
                          <a:schemeClr val="bg1"/>
                        </a:solidFill>
                      </a:endParaRPr>
                    </a:p>
                  </a:txBody>
                  <a:tcPr anchor="ctr"/>
                </a:tc>
                <a:tc>
                  <a:txBody>
                    <a:bodyPr/>
                    <a:lstStyle/>
                    <a:p>
                      <a:pPr algn="ctr"/>
                      <a:r>
                        <a:rPr lang="it-IT" sz="2100" dirty="0" err="1" smtClean="0">
                          <a:solidFill>
                            <a:schemeClr val="bg1"/>
                          </a:solidFill>
                        </a:rPr>
                        <a:t>p</a:t>
                      </a:r>
                      <a:endParaRPr lang="it-IT" sz="2100" dirty="0">
                        <a:solidFill>
                          <a:schemeClr val="bg1"/>
                        </a:solidFill>
                      </a:endParaRPr>
                    </a:p>
                  </a:txBody>
                  <a:tcPr anchor="ctr"/>
                </a:tc>
              </a:tr>
              <a:tr h="441406">
                <a:tc>
                  <a:txBody>
                    <a:bodyPr/>
                    <a:lstStyle/>
                    <a:p>
                      <a:r>
                        <a:rPr lang="it-IT" sz="2100" dirty="0" smtClean="0">
                          <a:solidFill>
                            <a:srgbClr val="FF0000"/>
                          </a:solidFill>
                        </a:rPr>
                        <a:t>Age ≤ 50 </a:t>
                      </a:r>
                      <a:r>
                        <a:rPr lang="it-IT" sz="2100" dirty="0" err="1" smtClean="0">
                          <a:solidFill>
                            <a:srgbClr val="FF0000"/>
                          </a:solidFill>
                        </a:rPr>
                        <a:t>yrs</a:t>
                      </a:r>
                      <a:endParaRPr lang="it-IT" sz="2100" dirty="0">
                        <a:solidFill>
                          <a:srgbClr val="FF0000"/>
                        </a:solidFill>
                      </a:endParaRPr>
                    </a:p>
                  </a:txBody>
                  <a:tcPr anchor="ctr"/>
                </a:tc>
                <a:tc>
                  <a:txBody>
                    <a:bodyPr/>
                    <a:lstStyle/>
                    <a:p>
                      <a:r>
                        <a:rPr lang="it-IT" sz="2100" dirty="0" smtClean="0">
                          <a:solidFill>
                            <a:srgbClr val="FF0000"/>
                          </a:solidFill>
                        </a:rPr>
                        <a:t>1.734 (1.288-2.335)</a:t>
                      </a:r>
                      <a:endParaRPr lang="it-IT" sz="2100" dirty="0">
                        <a:solidFill>
                          <a:srgbClr val="FF0000"/>
                        </a:solidFill>
                      </a:endParaRPr>
                    </a:p>
                  </a:txBody>
                  <a:tcPr anchor="ctr"/>
                </a:tc>
                <a:tc>
                  <a:txBody>
                    <a:bodyPr/>
                    <a:lstStyle/>
                    <a:p>
                      <a:pPr algn="ctr"/>
                      <a:r>
                        <a:rPr lang="it-IT" sz="2100" dirty="0" smtClean="0">
                          <a:solidFill>
                            <a:srgbClr val="FF0000"/>
                          </a:solidFill>
                        </a:rPr>
                        <a:t>&lt;.001</a:t>
                      </a:r>
                      <a:endParaRPr lang="it-IT" sz="2100" dirty="0">
                        <a:solidFill>
                          <a:srgbClr val="FF0000"/>
                        </a:solidFill>
                      </a:endParaRPr>
                    </a:p>
                  </a:txBody>
                  <a:tcPr anchor="ctr"/>
                </a:tc>
              </a:tr>
              <a:tr h="401077">
                <a:tc>
                  <a:txBody>
                    <a:bodyPr/>
                    <a:lstStyle/>
                    <a:p>
                      <a:r>
                        <a:rPr lang="it-IT" sz="2100" dirty="0" smtClean="0">
                          <a:solidFill>
                            <a:schemeClr val="tx1"/>
                          </a:solidFill>
                        </a:rPr>
                        <a:t>Sex</a:t>
                      </a:r>
                      <a:endParaRPr lang="it-IT" sz="2100" dirty="0">
                        <a:solidFill>
                          <a:schemeClr val="tx1"/>
                        </a:solidFill>
                      </a:endParaRPr>
                    </a:p>
                  </a:txBody>
                  <a:tcPr anchor="ctr"/>
                </a:tc>
                <a:tc>
                  <a:txBody>
                    <a:bodyPr/>
                    <a:lstStyle/>
                    <a:p>
                      <a:r>
                        <a:rPr lang="it-IT" sz="2100" dirty="0" smtClean="0">
                          <a:solidFill>
                            <a:schemeClr val="tx1"/>
                          </a:solidFill>
                        </a:rPr>
                        <a:t>0.879 (0.770-1.003)</a:t>
                      </a:r>
                      <a:endParaRPr lang="it-IT" sz="2100" dirty="0">
                        <a:solidFill>
                          <a:schemeClr val="tx1"/>
                        </a:solidFill>
                      </a:endParaRPr>
                    </a:p>
                  </a:txBody>
                  <a:tcPr anchor="ctr"/>
                </a:tc>
                <a:tc>
                  <a:txBody>
                    <a:bodyPr/>
                    <a:lstStyle/>
                    <a:p>
                      <a:pPr algn="ctr"/>
                      <a:r>
                        <a:rPr lang="it-IT" sz="2100" dirty="0" smtClean="0">
                          <a:solidFill>
                            <a:schemeClr val="tx1"/>
                          </a:solidFill>
                        </a:rPr>
                        <a:t>.055</a:t>
                      </a:r>
                      <a:endParaRPr lang="it-IT" sz="2100" dirty="0">
                        <a:solidFill>
                          <a:schemeClr val="tx1"/>
                        </a:solidFill>
                      </a:endParaRPr>
                    </a:p>
                  </a:txBody>
                  <a:tcPr anchor="ctr"/>
                </a:tc>
              </a:tr>
              <a:tr h="373963">
                <a:tc>
                  <a:txBody>
                    <a:bodyPr/>
                    <a:lstStyle/>
                    <a:p>
                      <a:r>
                        <a:rPr lang="it-IT" sz="2100" dirty="0" smtClean="0">
                          <a:solidFill>
                            <a:srgbClr val="FF0000"/>
                          </a:solidFill>
                        </a:rPr>
                        <a:t>Site – </a:t>
                      </a:r>
                      <a:r>
                        <a:rPr lang="it-IT" sz="2100" dirty="0" err="1" smtClean="0">
                          <a:solidFill>
                            <a:srgbClr val="FF0000"/>
                          </a:solidFill>
                        </a:rPr>
                        <a:t>Trunk</a:t>
                      </a:r>
                      <a:endParaRPr lang="it-IT" sz="2100" dirty="0">
                        <a:solidFill>
                          <a:srgbClr val="FF0000"/>
                        </a:solidFill>
                      </a:endParaRPr>
                    </a:p>
                  </a:txBody>
                  <a:tcPr anchor="ctr"/>
                </a:tc>
                <a:tc>
                  <a:txBody>
                    <a:bodyPr/>
                    <a:lstStyle/>
                    <a:p>
                      <a:r>
                        <a:rPr lang="it-IT" sz="2100" dirty="0" smtClean="0">
                          <a:solidFill>
                            <a:srgbClr val="FF0000"/>
                          </a:solidFill>
                        </a:rPr>
                        <a:t>2.272 (1.918-2.691)</a:t>
                      </a:r>
                      <a:endParaRPr lang="it-IT" sz="2100" dirty="0">
                        <a:solidFill>
                          <a:srgbClr val="FF0000"/>
                        </a:solidFill>
                      </a:endParaRPr>
                    </a:p>
                  </a:txBody>
                  <a:tcPr anchor="ctr"/>
                </a:tc>
                <a:tc>
                  <a:txBody>
                    <a:bodyPr/>
                    <a:lstStyle/>
                    <a:p>
                      <a:pPr algn="ctr"/>
                      <a:r>
                        <a:rPr lang="it-IT" sz="2100" dirty="0" smtClean="0">
                          <a:solidFill>
                            <a:srgbClr val="FF0000"/>
                          </a:solidFill>
                        </a:rPr>
                        <a:t>&lt;,001</a:t>
                      </a:r>
                      <a:endParaRPr lang="it-IT" sz="2100" dirty="0">
                        <a:solidFill>
                          <a:srgbClr val="FF0000"/>
                        </a:solidFill>
                      </a:endParaRPr>
                    </a:p>
                  </a:txBody>
                  <a:tcPr anchor="ctr"/>
                </a:tc>
              </a:tr>
              <a:tr h="469400">
                <a:tc>
                  <a:txBody>
                    <a:bodyPr/>
                    <a:lstStyle/>
                    <a:p>
                      <a:r>
                        <a:rPr lang="it-IT" sz="2100" dirty="0" smtClean="0">
                          <a:solidFill>
                            <a:srgbClr val="FF0000"/>
                          </a:solidFill>
                        </a:rPr>
                        <a:t>Non-</a:t>
                      </a:r>
                      <a:r>
                        <a:rPr lang="it-IT" sz="2100" dirty="0" err="1" smtClean="0">
                          <a:solidFill>
                            <a:srgbClr val="FF0000"/>
                          </a:solidFill>
                        </a:rPr>
                        <a:t>Chronic</a:t>
                      </a:r>
                      <a:r>
                        <a:rPr lang="it-IT" sz="2100" dirty="0" smtClean="0">
                          <a:solidFill>
                            <a:srgbClr val="FF0000"/>
                          </a:solidFill>
                        </a:rPr>
                        <a:t> </a:t>
                      </a:r>
                      <a:r>
                        <a:rPr lang="it-IT" sz="2100" dirty="0" err="1" smtClean="0">
                          <a:solidFill>
                            <a:srgbClr val="FF0000"/>
                          </a:solidFill>
                        </a:rPr>
                        <a:t>Sun</a:t>
                      </a:r>
                      <a:r>
                        <a:rPr lang="it-IT" sz="2100" dirty="0" smtClean="0">
                          <a:solidFill>
                            <a:srgbClr val="FF0000"/>
                          </a:solidFill>
                        </a:rPr>
                        <a:t> </a:t>
                      </a:r>
                      <a:r>
                        <a:rPr lang="it-IT" sz="2100" dirty="0" err="1" smtClean="0">
                          <a:solidFill>
                            <a:srgbClr val="FF0000"/>
                          </a:solidFill>
                        </a:rPr>
                        <a:t>Damage</a:t>
                      </a:r>
                      <a:r>
                        <a:rPr lang="it-IT" sz="2100" baseline="0" dirty="0" smtClean="0">
                          <a:solidFill>
                            <a:srgbClr val="FF0000"/>
                          </a:solidFill>
                        </a:rPr>
                        <a:t> (non-CSD)</a:t>
                      </a:r>
                      <a:endParaRPr lang="it-IT" sz="2100" dirty="0">
                        <a:solidFill>
                          <a:srgbClr val="FF0000"/>
                        </a:solidFill>
                      </a:endParaRPr>
                    </a:p>
                  </a:txBody>
                  <a:tcPr anchor="ctr"/>
                </a:tc>
                <a:tc>
                  <a:txBody>
                    <a:bodyPr/>
                    <a:lstStyle/>
                    <a:p>
                      <a:r>
                        <a:rPr lang="it-IT" sz="2100" dirty="0" smtClean="0">
                          <a:solidFill>
                            <a:srgbClr val="FF0000"/>
                          </a:solidFill>
                        </a:rPr>
                        <a:t>2.833 (1.947-4.122)</a:t>
                      </a:r>
                      <a:endParaRPr lang="it-IT" sz="2100" dirty="0">
                        <a:solidFill>
                          <a:srgbClr val="FF0000"/>
                        </a:solidFill>
                      </a:endParaRPr>
                    </a:p>
                  </a:txBody>
                  <a:tcPr anchor="ctr"/>
                </a:tc>
                <a:tc>
                  <a:txBody>
                    <a:bodyPr/>
                    <a:lstStyle/>
                    <a:p>
                      <a:pPr algn="ctr"/>
                      <a:r>
                        <a:rPr lang="it-IT" sz="2100" dirty="0" smtClean="0">
                          <a:solidFill>
                            <a:srgbClr val="FF0000"/>
                          </a:solidFill>
                        </a:rPr>
                        <a:t>&lt;.001</a:t>
                      </a:r>
                      <a:endParaRPr lang="it-IT" sz="2100" dirty="0">
                        <a:solidFill>
                          <a:srgbClr val="FF0000"/>
                        </a:solidFill>
                      </a:endParaRPr>
                    </a:p>
                  </a:txBody>
                  <a:tcPr anchor="ctr"/>
                </a:tc>
              </a:tr>
              <a:tr h="345371">
                <a:tc>
                  <a:txBody>
                    <a:bodyPr/>
                    <a:lstStyle/>
                    <a:p>
                      <a:r>
                        <a:rPr lang="it-IT" sz="2100" dirty="0" smtClean="0">
                          <a:solidFill>
                            <a:srgbClr val="FF0000"/>
                          </a:solidFill>
                        </a:rPr>
                        <a:t>SSM</a:t>
                      </a:r>
                      <a:endParaRPr lang="it-IT" sz="2100" dirty="0">
                        <a:solidFill>
                          <a:srgbClr val="FF0000"/>
                        </a:solidFill>
                      </a:endParaRPr>
                    </a:p>
                  </a:txBody>
                  <a:tcPr anchor="ctr"/>
                </a:tc>
                <a:tc>
                  <a:txBody>
                    <a:bodyPr/>
                    <a:lstStyle/>
                    <a:p>
                      <a:r>
                        <a:rPr lang="it-IT" sz="2100" dirty="0" smtClean="0">
                          <a:solidFill>
                            <a:srgbClr val="FF0000"/>
                          </a:solidFill>
                        </a:rPr>
                        <a:t>2.081</a:t>
                      </a:r>
                      <a:r>
                        <a:rPr lang="it-IT" sz="2100" baseline="0" dirty="0" smtClean="0">
                          <a:solidFill>
                            <a:srgbClr val="FF0000"/>
                          </a:solidFill>
                        </a:rPr>
                        <a:t> (1.772-2.445)</a:t>
                      </a:r>
                      <a:endParaRPr lang="it-IT" sz="2100" dirty="0">
                        <a:solidFill>
                          <a:srgbClr val="FF0000"/>
                        </a:solidFill>
                      </a:endParaRPr>
                    </a:p>
                  </a:txBody>
                  <a:tcPr anchor="ctr"/>
                </a:tc>
                <a:tc>
                  <a:txBody>
                    <a:bodyPr/>
                    <a:lstStyle/>
                    <a:p>
                      <a:pPr algn="ctr"/>
                      <a:r>
                        <a:rPr lang="it-IT" sz="2100" dirty="0" smtClean="0">
                          <a:solidFill>
                            <a:srgbClr val="FF0000"/>
                          </a:solidFill>
                        </a:rPr>
                        <a:t>&lt;.001</a:t>
                      </a:r>
                      <a:endParaRPr lang="it-IT" sz="2100" dirty="0">
                        <a:solidFill>
                          <a:srgbClr val="FF0000"/>
                        </a:solidFill>
                      </a:endParaRPr>
                    </a:p>
                  </a:txBody>
                  <a:tcPr anchor="ctr"/>
                </a:tc>
              </a:tr>
              <a:tr h="368391">
                <a:tc>
                  <a:txBody>
                    <a:bodyPr/>
                    <a:lstStyle/>
                    <a:p>
                      <a:r>
                        <a:rPr lang="it-IT" sz="2100" dirty="0" smtClean="0">
                          <a:solidFill>
                            <a:schemeClr val="tx1"/>
                          </a:solidFill>
                        </a:rPr>
                        <a:t>NM</a:t>
                      </a:r>
                      <a:endParaRPr lang="it-IT" sz="2100" dirty="0">
                        <a:solidFill>
                          <a:schemeClr val="tx1"/>
                        </a:solidFill>
                      </a:endParaRPr>
                    </a:p>
                  </a:txBody>
                  <a:tcPr anchor="ctr"/>
                </a:tc>
                <a:tc>
                  <a:txBody>
                    <a:bodyPr/>
                    <a:lstStyle/>
                    <a:p>
                      <a:r>
                        <a:rPr lang="it-IT" sz="2100" dirty="0" smtClean="0">
                          <a:solidFill>
                            <a:schemeClr val="tx1"/>
                          </a:solidFill>
                        </a:rPr>
                        <a:t>1.039 (0.858-1,257)</a:t>
                      </a:r>
                      <a:endParaRPr lang="it-IT" sz="2100" dirty="0">
                        <a:solidFill>
                          <a:schemeClr val="tx1"/>
                        </a:solidFill>
                      </a:endParaRPr>
                    </a:p>
                  </a:txBody>
                  <a:tcPr anchor="ctr"/>
                </a:tc>
                <a:tc>
                  <a:txBody>
                    <a:bodyPr/>
                    <a:lstStyle/>
                    <a:p>
                      <a:pPr algn="ctr"/>
                      <a:r>
                        <a:rPr lang="it-IT" sz="2100" dirty="0" smtClean="0">
                          <a:solidFill>
                            <a:schemeClr val="tx1"/>
                          </a:solidFill>
                        </a:rPr>
                        <a:t>.696</a:t>
                      </a:r>
                      <a:endParaRPr lang="it-IT" sz="2100" dirty="0">
                        <a:solidFill>
                          <a:schemeClr val="tx1"/>
                        </a:solidFill>
                      </a:endParaRPr>
                    </a:p>
                  </a:txBody>
                  <a:tcPr anchor="ctr"/>
                </a:tc>
              </a:tr>
              <a:tr h="424835">
                <a:tc>
                  <a:txBody>
                    <a:bodyPr/>
                    <a:lstStyle/>
                    <a:p>
                      <a:r>
                        <a:rPr lang="it-IT" sz="2100" dirty="0" err="1" smtClean="0">
                          <a:solidFill>
                            <a:schemeClr val="tx1"/>
                          </a:solidFill>
                        </a:rPr>
                        <a:t>Ulceration</a:t>
                      </a:r>
                      <a:endParaRPr lang="it-IT" sz="2100" dirty="0">
                        <a:solidFill>
                          <a:schemeClr val="tx1"/>
                        </a:solidFill>
                      </a:endParaRPr>
                    </a:p>
                  </a:txBody>
                  <a:tcPr anchor="ctr"/>
                </a:tc>
                <a:tc>
                  <a:txBody>
                    <a:bodyPr/>
                    <a:lstStyle/>
                    <a:p>
                      <a:r>
                        <a:rPr lang="it-IT" sz="2100" dirty="0" smtClean="0">
                          <a:solidFill>
                            <a:schemeClr val="tx1"/>
                          </a:solidFill>
                        </a:rPr>
                        <a:t>1.174 (0.950-1.451)</a:t>
                      </a:r>
                      <a:endParaRPr lang="it-IT" sz="2100" dirty="0">
                        <a:solidFill>
                          <a:schemeClr val="tx1"/>
                        </a:solidFill>
                      </a:endParaRPr>
                    </a:p>
                  </a:txBody>
                  <a:tcPr anchor="ctr"/>
                </a:tc>
                <a:tc>
                  <a:txBody>
                    <a:bodyPr/>
                    <a:lstStyle/>
                    <a:p>
                      <a:pPr algn="ctr"/>
                      <a:r>
                        <a:rPr lang="it-IT" sz="2100" dirty="0" smtClean="0">
                          <a:solidFill>
                            <a:schemeClr val="tx1"/>
                          </a:solidFill>
                        </a:rPr>
                        <a:t>.138</a:t>
                      </a:r>
                      <a:endParaRPr lang="it-IT" sz="2100" dirty="0">
                        <a:solidFill>
                          <a:schemeClr val="tx1"/>
                        </a:solidFill>
                      </a:endParaRPr>
                    </a:p>
                  </a:txBody>
                  <a:tcPr anchor="ctr"/>
                </a:tc>
              </a:tr>
              <a:tr h="401077">
                <a:tc>
                  <a:txBody>
                    <a:bodyPr/>
                    <a:lstStyle/>
                    <a:p>
                      <a:r>
                        <a:rPr lang="it-IT" sz="2100" dirty="0" err="1" smtClean="0">
                          <a:solidFill>
                            <a:schemeClr val="tx1"/>
                          </a:solidFill>
                        </a:rPr>
                        <a:t>Tumor</a:t>
                      </a:r>
                      <a:r>
                        <a:rPr lang="it-IT" sz="2100" dirty="0" smtClean="0">
                          <a:solidFill>
                            <a:schemeClr val="tx1"/>
                          </a:solidFill>
                        </a:rPr>
                        <a:t> </a:t>
                      </a:r>
                      <a:r>
                        <a:rPr lang="it-IT" sz="2100" dirty="0" err="1" smtClean="0">
                          <a:solidFill>
                            <a:schemeClr val="tx1"/>
                          </a:solidFill>
                        </a:rPr>
                        <a:t>thickness</a:t>
                      </a:r>
                      <a:endParaRPr lang="it-IT" sz="2100" dirty="0">
                        <a:solidFill>
                          <a:schemeClr val="tx1"/>
                        </a:solidFill>
                      </a:endParaRPr>
                    </a:p>
                  </a:txBody>
                  <a:tcPr anchor="ctr"/>
                </a:tc>
                <a:tc>
                  <a:txBody>
                    <a:bodyPr/>
                    <a:lstStyle/>
                    <a:p>
                      <a:r>
                        <a:rPr lang="it-IT" sz="2100" dirty="0" smtClean="0">
                          <a:solidFill>
                            <a:schemeClr val="tx1"/>
                          </a:solidFill>
                        </a:rPr>
                        <a:t>1.508 (0.923-2.465)</a:t>
                      </a:r>
                      <a:endParaRPr lang="it-IT" sz="2100" dirty="0">
                        <a:solidFill>
                          <a:schemeClr val="tx1"/>
                        </a:solidFill>
                      </a:endParaRPr>
                    </a:p>
                  </a:txBody>
                  <a:tcPr anchor="ctr"/>
                </a:tc>
                <a:tc>
                  <a:txBody>
                    <a:bodyPr/>
                    <a:lstStyle/>
                    <a:p>
                      <a:pPr algn="ctr"/>
                      <a:r>
                        <a:rPr lang="it-IT" sz="2100" dirty="0" smtClean="0">
                          <a:solidFill>
                            <a:schemeClr val="tx1"/>
                          </a:solidFill>
                        </a:rPr>
                        <a:t>.101</a:t>
                      </a:r>
                      <a:endParaRPr lang="it-IT" sz="2100" dirty="0">
                        <a:solidFill>
                          <a:schemeClr val="tx1"/>
                        </a:solidFill>
                      </a:endParaRPr>
                    </a:p>
                  </a:txBody>
                  <a:tcPr anchor="ctr"/>
                </a:tc>
              </a:tr>
              <a:tr h="357251">
                <a:tc>
                  <a:txBody>
                    <a:bodyPr/>
                    <a:lstStyle/>
                    <a:p>
                      <a:r>
                        <a:rPr lang="it-IT" sz="2100" dirty="0" smtClean="0">
                          <a:solidFill>
                            <a:schemeClr val="tx1"/>
                          </a:solidFill>
                        </a:rPr>
                        <a:t>Advanced stage melanoma (stage III-IV)</a:t>
                      </a:r>
                      <a:endParaRPr lang="it-IT" sz="2100" dirty="0">
                        <a:solidFill>
                          <a:schemeClr val="tx1"/>
                        </a:solidFill>
                      </a:endParaRPr>
                    </a:p>
                  </a:txBody>
                  <a:tcPr anchor="ctr"/>
                </a:tc>
                <a:tc>
                  <a:txBody>
                    <a:bodyPr/>
                    <a:lstStyle/>
                    <a:p>
                      <a:r>
                        <a:rPr lang="it-IT" sz="2100" dirty="0" smtClean="0">
                          <a:solidFill>
                            <a:schemeClr val="tx1"/>
                          </a:solidFill>
                        </a:rPr>
                        <a:t>1.551 (1.166-2.064)</a:t>
                      </a:r>
                      <a:endParaRPr lang="it-IT" sz="2100" dirty="0">
                        <a:solidFill>
                          <a:schemeClr val="tx1"/>
                        </a:solidFill>
                      </a:endParaRPr>
                    </a:p>
                  </a:txBody>
                  <a:tcPr anchor="ctr"/>
                </a:tc>
                <a:tc>
                  <a:txBody>
                    <a:bodyPr/>
                    <a:lstStyle/>
                    <a:p>
                      <a:pPr algn="ctr"/>
                      <a:r>
                        <a:rPr lang="it-IT" sz="2100" dirty="0" smtClean="0">
                          <a:solidFill>
                            <a:schemeClr val="tx1"/>
                          </a:solidFill>
                        </a:rPr>
                        <a:t>.003</a:t>
                      </a:r>
                      <a:endParaRPr lang="it-IT" sz="2100" dirty="0">
                        <a:solidFill>
                          <a:schemeClr val="tx1"/>
                        </a:solidFill>
                      </a:endParaRPr>
                    </a:p>
                  </a:txBody>
                  <a:tcPr anchor="ctr"/>
                </a:tc>
              </a:tr>
            </a:tbl>
          </a:graphicData>
        </a:graphic>
      </p:graphicFrame>
      <p:sp>
        <p:nvSpPr>
          <p:cNvPr id="8" name="CasellaDiTesto 7"/>
          <p:cNvSpPr txBox="1"/>
          <p:nvPr/>
        </p:nvSpPr>
        <p:spPr>
          <a:xfrm>
            <a:off x="153935" y="1844824"/>
            <a:ext cx="8810553" cy="369332"/>
          </a:xfrm>
          <a:prstGeom prst="rect">
            <a:avLst/>
          </a:prstGeom>
          <a:noFill/>
          <a:ln>
            <a:solidFill>
              <a:srgbClr val="4F81BD"/>
            </a:solidFill>
          </a:ln>
        </p:spPr>
        <p:txBody>
          <a:bodyPr wrap="none" rtlCol="0">
            <a:spAutoFit/>
          </a:bodyPr>
          <a:lstStyle/>
          <a:p>
            <a:r>
              <a:rPr lang="it-IT" dirty="0" smtClean="0"/>
              <a:t>45 </a:t>
            </a:r>
            <a:r>
              <a:rPr lang="it-IT" dirty="0" err="1" smtClean="0"/>
              <a:t>studies</a:t>
            </a:r>
            <a:r>
              <a:rPr lang="it-IT" dirty="0" smtClean="0"/>
              <a:t> (5744 </a:t>
            </a:r>
            <a:r>
              <a:rPr lang="it-IT" dirty="0" err="1" smtClean="0"/>
              <a:t>pts</a:t>
            </a:r>
            <a:r>
              <a:rPr lang="it-IT" dirty="0" smtClean="0"/>
              <a:t>) – </a:t>
            </a:r>
            <a:r>
              <a:rPr lang="it-IT" b="1" i="1" dirty="0" smtClean="0">
                <a:solidFill>
                  <a:schemeClr val="tx2">
                    <a:lumMod val="75000"/>
                  </a:schemeClr>
                </a:solidFill>
              </a:rPr>
              <a:t>BRAF</a:t>
            </a:r>
            <a:r>
              <a:rPr lang="it-IT" b="1" dirty="0" smtClean="0">
                <a:solidFill>
                  <a:schemeClr val="tx2">
                    <a:lumMod val="75000"/>
                  </a:schemeClr>
                </a:solidFill>
              </a:rPr>
              <a:t> </a:t>
            </a:r>
            <a:r>
              <a:rPr lang="it-IT" b="1" dirty="0" err="1" smtClean="0">
                <a:solidFill>
                  <a:schemeClr val="tx2">
                    <a:lumMod val="75000"/>
                  </a:schemeClr>
                </a:solidFill>
              </a:rPr>
              <a:t>mutation</a:t>
            </a:r>
            <a:r>
              <a:rPr lang="it-IT" b="1" dirty="0" smtClean="0">
                <a:solidFill>
                  <a:schemeClr val="accent1">
                    <a:lumMod val="75000"/>
                  </a:schemeClr>
                </a:solidFill>
              </a:rPr>
              <a:t>: </a:t>
            </a:r>
            <a:r>
              <a:rPr lang="en-US" b="1" dirty="0">
                <a:solidFill>
                  <a:schemeClr val="accent1">
                    <a:lumMod val="75000"/>
                  </a:schemeClr>
                </a:solidFill>
              </a:rPr>
              <a:t>40.3% white pts and 19.5% Asian </a:t>
            </a:r>
            <a:r>
              <a:rPr lang="en-US" b="1" dirty="0" smtClean="0">
                <a:solidFill>
                  <a:schemeClr val="accent1">
                    <a:lumMod val="75000"/>
                  </a:schemeClr>
                </a:solidFill>
              </a:rPr>
              <a:t>pts - 36.4</a:t>
            </a:r>
            <a:r>
              <a:rPr lang="en-US" b="1" dirty="0">
                <a:solidFill>
                  <a:schemeClr val="accent1">
                    <a:lumMod val="75000"/>
                  </a:schemeClr>
                </a:solidFill>
              </a:rPr>
              <a:t>% overall</a:t>
            </a:r>
            <a:endParaRPr lang="it-IT" b="1" dirty="0">
              <a:solidFill>
                <a:schemeClr val="accent1">
                  <a:lumMod val="75000"/>
                </a:schemeClr>
              </a:solidFill>
            </a:endParaRPr>
          </a:p>
        </p:txBody>
      </p:sp>
    </p:spTree>
    <p:extLst>
      <p:ext uri="{BB962C8B-B14F-4D97-AF65-F5344CB8AC3E}">
        <p14:creationId xmlns:p14="http://schemas.microsoft.com/office/powerpoint/2010/main" val="2336067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1070"/>
          <a:stretch/>
        </p:blipFill>
        <p:spPr>
          <a:xfrm>
            <a:off x="395536" y="0"/>
            <a:ext cx="8335640" cy="2673119"/>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2889502056"/>
              </p:ext>
            </p:extLst>
          </p:nvPr>
        </p:nvGraphicFramePr>
        <p:xfrm>
          <a:off x="142876" y="3641432"/>
          <a:ext cx="8905874" cy="3026132"/>
        </p:xfrm>
        <a:graphic>
          <a:graphicData uri="http://schemas.openxmlformats.org/drawingml/2006/table">
            <a:tbl>
              <a:tblPr firstRow="1" bandRow="1">
                <a:tableStyleId>{22838BEF-8BB2-4498-84A7-C5851F593DF1}</a:tableStyleId>
              </a:tblPr>
              <a:tblGrid>
                <a:gridCol w="2205232"/>
                <a:gridCol w="2430267"/>
                <a:gridCol w="2000250"/>
                <a:gridCol w="2270125"/>
              </a:tblGrid>
              <a:tr h="496292">
                <a:tc>
                  <a:txBody>
                    <a:bodyPr/>
                    <a:lstStyle/>
                    <a:p>
                      <a:pPr algn="ctr"/>
                      <a:r>
                        <a:rPr lang="en-US" sz="2300" noProof="0" dirty="0" smtClean="0">
                          <a:solidFill>
                            <a:schemeClr val="bg1"/>
                          </a:solidFill>
                        </a:rPr>
                        <a:t>BRAF</a:t>
                      </a:r>
                    </a:p>
                  </a:txBody>
                  <a:tcPr>
                    <a:solidFill>
                      <a:schemeClr val="tx2">
                        <a:lumMod val="50000"/>
                      </a:schemeClr>
                    </a:solidFill>
                  </a:tcPr>
                </a:tc>
                <a:tc>
                  <a:txBody>
                    <a:bodyPr/>
                    <a:lstStyle/>
                    <a:p>
                      <a:pPr algn="ctr"/>
                      <a:r>
                        <a:rPr lang="en-US" sz="2300" noProof="0" dirty="0" smtClean="0">
                          <a:solidFill>
                            <a:schemeClr val="bg1"/>
                          </a:solidFill>
                        </a:rPr>
                        <a:t>N/H/K RAS </a:t>
                      </a:r>
                    </a:p>
                  </a:txBody>
                  <a:tcPr>
                    <a:solidFill>
                      <a:schemeClr val="tx2">
                        <a:lumMod val="50000"/>
                      </a:schemeClr>
                    </a:solidFill>
                  </a:tcPr>
                </a:tc>
                <a:tc>
                  <a:txBody>
                    <a:bodyPr/>
                    <a:lstStyle/>
                    <a:p>
                      <a:pPr algn="ctr"/>
                      <a:r>
                        <a:rPr lang="en-US" sz="2300" noProof="0" dirty="0" smtClean="0">
                          <a:solidFill>
                            <a:schemeClr val="bg1"/>
                          </a:solidFill>
                        </a:rPr>
                        <a:t>NF1</a:t>
                      </a:r>
                      <a:endParaRPr lang="en-US" sz="2300" noProof="0" dirty="0">
                        <a:solidFill>
                          <a:schemeClr val="bg1"/>
                        </a:solidFill>
                      </a:endParaRPr>
                    </a:p>
                  </a:txBody>
                  <a:tcPr>
                    <a:solidFill>
                      <a:schemeClr val="tx2">
                        <a:lumMod val="50000"/>
                      </a:schemeClr>
                    </a:solidFill>
                  </a:tcPr>
                </a:tc>
                <a:tc>
                  <a:txBody>
                    <a:bodyPr/>
                    <a:lstStyle/>
                    <a:p>
                      <a:pPr algn="ctr"/>
                      <a:r>
                        <a:rPr lang="en-US" sz="2300" noProof="0" dirty="0" smtClean="0">
                          <a:solidFill>
                            <a:schemeClr val="bg1"/>
                          </a:solidFill>
                        </a:rPr>
                        <a:t>Triple wild-type</a:t>
                      </a:r>
                      <a:endParaRPr lang="en-US" sz="2300" noProof="0" dirty="0">
                        <a:solidFill>
                          <a:schemeClr val="bg1"/>
                        </a:solidFill>
                      </a:endParaRPr>
                    </a:p>
                  </a:txBody>
                  <a:tcPr>
                    <a:solidFill>
                      <a:schemeClr val="tx2">
                        <a:lumMod val="50000"/>
                      </a:schemeClr>
                    </a:solidFill>
                  </a:tcPr>
                </a:tc>
              </a:tr>
              <a:tr h="555625">
                <a:tc>
                  <a:txBody>
                    <a:bodyPr/>
                    <a:lstStyle/>
                    <a:p>
                      <a:pPr marL="95250" indent="-95250">
                        <a:buFont typeface="Arial"/>
                        <a:buChar char="•"/>
                      </a:pPr>
                      <a:r>
                        <a:rPr lang="en-US" sz="2000" noProof="0" dirty="0" smtClean="0">
                          <a:solidFill>
                            <a:srgbClr val="FF0000"/>
                          </a:solidFill>
                        </a:rPr>
                        <a:t>52% tumors</a:t>
                      </a:r>
                    </a:p>
                    <a:p>
                      <a:pPr marL="95250" indent="-95250">
                        <a:buFont typeface="Arial"/>
                        <a:buChar char="•"/>
                      </a:pPr>
                      <a:r>
                        <a:rPr lang="en-US" sz="2000" noProof="0" dirty="0" smtClean="0"/>
                        <a:t>V600 &gt; K601</a:t>
                      </a:r>
                    </a:p>
                    <a:p>
                      <a:pPr marL="95250" indent="-95250">
                        <a:buFont typeface="Arial"/>
                        <a:buChar char="•"/>
                      </a:pPr>
                      <a:r>
                        <a:rPr lang="en-US" sz="2000" noProof="0" dirty="0" smtClean="0"/>
                        <a:t>Younger </a:t>
                      </a:r>
                      <a:r>
                        <a:rPr lang="en-US" sz="2000" noProof="0" dirty="0" err="1" smtClean="0"/>
                        <a:t>pts</a:t>
                      </a:r>
                      <a:endParaRPr lang="en-US" sz="2000" noProof="0" dirty="0" smtClean="0"/>
                    </a:p>
                    <a:p>
                      <a:pPr marL="95250" indent="-95250">
                        <a:buFont typeface="Arial"/>
                        <a:buChar char="•"/>
                      </a:pPr>
                      <a:r>
                        <a:rPr lang="en-US" sz="2000" noProof="0" dirty="0" smtClean="0">
                          <a:solidFill>
                            <a:srgbClr val="FF0000"/>
                          </a:solidFill>
                        </a:rPr>
                        <a:t>90% UV-signature</a:t>
                      </a:r>
                    </a:p>
                    <a:p>
                      <a:pPr marL="95250" marR="0" indent="-95250" algn="l" defTabSz="457200" rtl="0" eaLnBrk="1" fontAlgn="auto" latinLnBrk="0" hangingPunct="1">
                        <a:lnSpc>
                          <a:spcPct val="100000"/>
                        </a:lnSpc>
                        <a:spcBef>
                          <a:spcPts val="0"/>
                        </a:spcBef>
                        <a:spcAft>
                          <a:spcPts val="0"/>
                        </a:spcAft>
                        <a:buClrTx/>
                        <a:buSzTx/>
                        <a:buFont typeface="Arial"/>
                        <a:buChar char="•"/>
                        <a:tabLst/>
                        <a:defRPr/>
                      </a:pPr>
                      <a:r>
                        <a:rPr lang="en-US" sz="2000" noProof="0" dirty="0" smtClean="0"/>
                        <a:t>Mutually exclusive with NRAS</a:t>
                      </a:r>
                    </a:p>
                    <a:p>
                      <a:endParaRPr lang="en-US" sz="2000" noProof="0" dirty="0"/>
                    </a:p>
                  </a:txBody>
                  <a:tcPr/>
                </a:tc>
                <a:tc>
                  <a:txBody>
                    <a:bodyPr/>
                    <a:lstStyle/>
                    <a:p>
                      <a:pPr marL="174625" indent="-174625">
                        <a:buFont typeface="Arial"/>
                        <a:buChar char="•"/>
                      </a:pPr>
                      <a:r>
                        <a:rPr lang="en-US" sz="2000" noProof="0" dirty="0" smtClean="0">
                          <a:solidFill>
                            <a:srgbClr val="FF0000"/>
                          </a:solidFill>
                        </a:rPr>
                        <a:t>28% tumors NRAS </a:t>
                      </a:r>
                    </a:p>
                    <a:p>
                      <a:pPr marL="174625" indent="-174625">
                        <a:buFont typeface="Arial"/>
                        <a:buChar char="•"/>
                      </a:pPr>
                      <a:r>
                        <a:rPr lang="en-US" sz="2000" noProof="0" dirty="0" smtClean="0"/>
                        <a:t>Q61, less G12-G13</a:t>
                      </a:r>
                    </a:p>
                    <a:p>
                      <a:pPr marL="174625" indent="-174625">
                        <a:buFont typeface="Arial"/>
                        <a:buChar char="•"/>
                      </a:pPr>
                      <a:r>
                        <a:rPr lang="en-US" sz="2000" noProof="0" dirty="0" smtClean="0"/>
                        <a:t>Fewer</a:t>
                      </a:r>
                      <a:r>
                        <a:rPr lang="en-US" sz="2000" baseline="0" noProof="0" dirty="0" smtClean="0"/>
                        <a:t> </a:t>
                      </a:r>
                      <a:r>
                        <a:rPr lang="en-US" sz="2000" noProof="0" dirty="0" smtClean="0"/>
                        <a:t>HRAS and KRAS </a:t>
                      </a:r>
                      <a:r>
                        <a:rPr lang="en-US" sz="2000" noProof="0" dirty="0" err="1" smtClean="0"/>
                        <a:t>mut</a:t>
                      </a:r>
                      <a:endParaRPr lang="en-US" sz="2000" noProof="0" dirty="0" smtClean="0"/>
                    </a:p>
                    <a:p>
                      <a:pPr marL="174625" indent="-174625">
                        <a:buFont typeface="Arial"/>
                        <a:buChar char="•"/>
                      </a:pPr>
                      <a:r>
                        <a:rPr lang="en-US" sz="2000" noProof="0" dirty="0" smtClean="0">
                          <a:solidFill>
                            <a:srgbClr val="FF0000"/>
                          </a:solidFill>
                        </a:rPr>
                        <a:t>93% UV-signature</a:t>
                      </a:r>
                    </a:p>
                    <a:p>
                      <a:pPr marL="174625" indent="-174625">
                        <a:buFont typeface="Arial"/>
                        <a:buChar char="•"/>
                      </a:pPr>
                      <a:r>
                        <a:rPr lang="en-US" sz="2000" noProof="0" dirty="0" smtClean="0"/>
                        <a:t>Mutually exclusive with BRAF</a:t>
                      </a:r>
                    </a:p>
                  </a:txBody>
                  <a:tcPr>
                    <a:solidFill>
                      <a:srgbClr val="92D050">
                        <a:alpha val="72000"/>
                      </a:srgbClr>
                    </a:solidFill>
                  </a:tcPr>
                </a:tc>
                <a:tc>
                  <a:txBody>
                    <a:bodyPr/>
                    <a:lstStyle/>
                    <a:p>
                      <a:pPr marL="95250" indent="-95250">
                        <a:buFont typeface="Arial"/>
                        <a:buChar char="•"/>
                      </a:pPr>
                      <a:r>
                        <a:rPr lang="en-US" sz="2000" noProof="0" dirty="0" smtClean="0">
                          <a:solidFill>
                            <a:srgbClr val="FF0000"/>
                          </a:solidFill>
                        </a:rPr>
                        <a:t>14% tumors</a:t>
                      </a:r>
                    </a:p>
                    <a:p>
                      <a:pPr marL="95250" indent="-95250">
                        <a:buFont typeface="Arial"/>
                        <a:buChar char="•"/>
                      </a:pPr>
                      <a:r>
                        <a:rPr lang="en-US" sz="2000" noProof="0" dirty="0" smtClean="0">
                          <a:solidFill>
                            <a:srgbClr val="000000"/>
                          </a:solidFill>
                        </a:rPr>
                        <a:t> 39% </a:t>
                      </a:r>
                      <a:r>
                        <a:rPr lang="en-US" sz="2000" noProof="0" dirty="0" err="1" smtClean="0">
                          <a:solidFill>
                            <a:srgbClr val="000000"/>
                          </a:solidFill>
                        </a:rPr>
                        <a:t>wt</a:t>
                      </a:r>
                      <a:r>
                        <a:rPr lang="en-US" sz="2000" noProof="0" dirty="0" smtClean="0">
                          <a:solidFill>
                            <a:srgbClr val="000000"/>
                          </a:solidFill>
                        </a:rPr>
                        <a:t> BRAF/NRAS </a:t>
                      </a:r>
                      <a:r>
                        <a:rPr lang="en-US" sz="2000" noProof="0" dirty="0" err="1" smtClean="0">
                          <a:solidFill>
                            <a:srgbClr val="000000"/>
                          </a:solidFill>
                        </a:rPr>
                        <a:t>mela</a:t>
                      </a:r>
                      <a:endParaRPr lang="en-US" sz="2000" noProof="0" dirty="0" smtClean="0">
                        <a:solidFill>
                          <a:srgbClr val="000000"/>
                        </a:solidFill>
                      </a:endParaRPr>
                    </a:p>
                    <a:p>
                      <a:pPr marL="95250" indent="-95250">
                        <a:buFont typeface="Wingdings" charset="0"/>
                        <a:buChar char="é"/>
                      </a:pPr>
                      <a:r>
                        <a:rPr lang="it-IT" sz="2000" kern="1200" noProof="0" dirty="0" smtClean="0">
                          <a:solidFill>
                            <a:schemeClr val="dk1"/>
                          </a:solidFill>
                          <a:latin typeface="+mn-lt"/>
                          <a:ea typeface="+mn-ea"/>
                          <a:cs typeface="+mn-cs"/>
                          <a:sym typeface="Wingdings"/>
                        </a:rPr>
                        <a:t> M</a:t>
                      </a:r>
                      <a:r>
                        <a:rPr lang="en-US" sz="2000" kern="1200" noProof="0" dirty="0" err="1" smtClean="0">
                          <a:solidFill>
                            <a:schemeClr val="dk1"/>
                          </a:solidFill>
                          <a:latin typeface="+mn-lt"/>
                          <a:ea typeface="+mn-ea"/>
                          <a:cs typeface="+mn-cs"/>
                          <a:sym typeface="Wingdings"/>
                        </a:rPr>
                        <a:t>utation</a:t>
                      </a:r>
                      <a:r>
                        <a:rPr lang="en-US" sz="2000" kern="1200" baseline="0" noProof="0" dirty="0" smtClean="0">
                          <a:solidFill>
                            <a:schemeClr val="dk1"/>
                          </a:solidFill>
                          <a:latin typeface="+mn-lt"/>
                          <a:ea typeface="+mn-ea"/>
                          <a:cs typeface="+mn-cs"/>
                          <a:sym typeface="Wingdings"/>
                        </a:rPr>
                        <a:t> </a:t>
                      </a:r>
                      <a:r>
                        <a:rPr lang="en-US" sz="2000" kern="1200" noProof="0" dirty="0" smtClean="0">
                          <a:solidFill>
                            <a:schemeClr val="dk1"/>
                          </a:solidFill>
                          <a:latin typeface="+mn-lt"/>
                          <a:ea typeface="+mn-ea"/>
                          <a:cs typeface="+mn-cs"/>
                          <a:sym typeface="Wingdings"/>
                        </a:rPr>
                        <a:t>rate</a:t>
                      </a:r>
                    </a:p>
                    <a:p>
                      <a:pPr marL="95250" indent="-95250">
                        <a:buFont typeface="Arial"/>
                        <a:buChar char="•"/>
                      </a:pPr>
                      <a:r>
                        <a:rPr lang="en-US" sz="2000" kern="1200" noProof="0" dirty="0" smtClean="0">
                          <a:solidFill>
                            <a:srgbClr val="FF0000"/>
                          </a:solidFill>
                          <a:latin typeface="+mn-lt"/>
                          <a:ea typeface="+mn-ea"/>
                          <a:cs typeface="+mn-cs"/>
                          <a:sym typeface="Wingdings"/>
                        </a:rPr>
                        <a:t>92% UV-signature</a:t>
                      </a:r>
                      <a:endParaRPr lang="en-US" sz="2000" noProof="0" dirty="0" smtClean="0">
                        <a:solidFill>
                          <a:srgbClr val="FF0000"/>
                        </a:solidFill>
                      </a:endParaRPr>
                    </a:p>
                    <a:p>
                      <a:endParaRPr lang="en-US" sz="2000" noProof="0" dirty="0"/>
                    </a:p>
                  </a:txBody>
                  <a:tcPr/>
                </a:tc>
                <a:tc>
                  <a:txBody>
                    <a:bodyPr/>
                    <a:lstStyle/>
                    <a:p>
                      <a:pPr marL="95250" indent="-95250">
                        <a:buFont typeface="Arial"/>
                        <a:buChar char="•"/>
                      </a:pPr>
                      <a:r>
                        <a:rPr lang="it-IT" sz="2000" noProof="0" dirty="0" smtClean="0"/>
                        <a:t>H</a:t>
                      </a:r>
                      <a:r>
                        <a:rPr lang="en-US" sz="2000" noProof="0" dirty="0" err="1" smtClean="0"/>
                        <a:t>eterogenous</a:t>
                      </a:r>
                      <a:r>
                        <a:rPr lang="en-US" sz="2000" noProof="0" dirty="0" smtClean="0"/>
                        <a:t> group</a:t>
                      </a:r>
                    </a:p>
                    <a:p>
                      <a:pPr marL="95250" indent="-95250">
                        <a:buFont typeface="Arial"/>
                        <a:buChar char="•"/>
                      </a:pPr>
                      <a:r>
                        <a:rPr lang="en-US" sz="2000" noProof="0" dirty="0" smtClean="0"/>
                        <a:t>Older patients</a:t>
                      </a:r>
                    </a:p>
                    <a:p>
                      <a:pPr marL="95250" indent="-95250">
                        <a:buFont typeface="Arial"/>
                        <a:buChar char="•"/>
                      </a:pPr>
                      <a:r>
                        <a:rPr lang="en-US" sz="2000" noProof="0" dirty="0" smtClean="0">
                          <a:solidFill>
                            <a:srgbClr val="FF0000"/>
                          </a:solidFill>
                        </a:rPr>
                        <a:t>30% UV- signature</a:t>
                      </a:r>
                    </a:p>
                    <a:p>
                      <a:pPr marL="95250" indent="-95250">
                        <a:buFont typeface="Wingdings" charset="0"/>
                        <a:buChar char="é"/>
                      </a:pPr>
                      <a:r>
                        <a:rPr lang="it-IT" sz="2000" kern="1200" noProof="0" dirty="0" smtClean="0">
                          <a:solidFill>
                            <a:schemeClr val="dk1"/>
                          </a:solidFill>
                          <a:latin typeface="+mn-lt"/>
                          <a:ea typeface="+mn-ea"/>
                          <a:cs typeface="+mn-cs"/>
                          <a:sym typeface="Wingdings"/>
                        </a:rPr>
                        <a:t> </a:t>
                      </a:r>
                      <a:r>
                        <a:rPr lang="it-IT" sz="2000" kern="1200" noProof="0" dirty="0" smtClean="0">
                          <a:solidFill>
                            <a:srgbClr val="FF0000"/>
                          </a:solidFill>
                          <a:latin typeface="+mn-lt"/>
                          <a:ea typeface="+mn-ea"/>
                          <a:cs typeface="+mn-cs"/>
                          <a:sym typeface="Wingdings"/>
                        </a:rPr>
                        <a:t>C</a:t>
                      </a:r>
                      <a:r>
                        <a:rPr lang="en-US" sz="2000" kern="1200" noProof="0" dirty="0" err="1" smtClean="0">
                          <a:solidFill>
                            <a:srgbClr val="FF0000"/>
                          </a:solidFill>
                          <a:latin typeface="+mn-lt"/>
                          <a:ea typeface="+mn-ea"/>
                          <a:cs typeface="+mn-cs"/>
                          <a:sym typeface="Wingdings"/>
                        </a:rPr>
                        <a:t>opy</a:t>
                      </a:r>
                      <a:r>
                        <a:rPr lang="en-US" sz="2000" kern="1200" noProof="0" dirty="0" smtClean="0">
                          <a:solidFill>
                            <a:srgbClr val="FF0000"/>
                          </a:solidFill>
                          <a:latin typeface="+mn-lt"/>
                          <a:ea typeface="+mn-ea"/>
                          <a:cs typeface="+mn-cs"/>
                          <a:sym typeface="Wingdings"/>
                        </a:rPr>
                        <a:t> number and complex rearrangement</a:t>
                      </a:r>
                    </a:p>
                    <a:p>
                      <a:pPr marL="95250" indent="-95250">
                        <a:buFont typeface="Arial"/>
                        <a:buChar char="•"/>
                      </a:pPr>
                      <a:r>
                        <a:rPr lang="en-US" sz="2000" kern="1200" noProof="0" dirty="0" smtClean="0">
                          <a:solidFill>
                            <a:schemeClr val="dk1"/>
                          </a:solidFill>
                          <a:latin typeface="+mn-lt"/>
                          <a:ea typeface="+mn-ea"/>
                          <a:cs typeface="+mn-cs"/>
                          <a:sym typeface="Wingdings"/>
                        </a:rPr>
                        <a:t>KIT mutations</a:t>
                      </a:r>
                      <a:endParaRPr lang="en-US" sz="2000" noProof="0" dirty="0"/>
                    </a:p>
                  </a:txBody>
                  <a:tcPr/>
                </a:tc>
              </a:tr>
            </a:tbl>
          </a:graphicData>
        </a:graphic>
      </p:graphicFrame>
      <p:sp>
        <p:nvSpPr>
          <p:cNvPr id="5" name="CasellaDiTesto 4"/>
          <p:cNvSpPr txBox="1"/>
          <p:nvPr/>
        </p:nvSpPr>
        <p:spPr>
          <a:xfrm>
            <a:off x="74812" y="2710081"/>
            <a:ext cx="9033692" cy="430887"/>
          </a:xfrm>
          <a:prstGeom prst="rect">
            <a:avLst/>
          </a:prstGeom>
          <a:noFill/>
        </p:spPr>
        <p:txBody>
          <a:bodyPr wrap="none" rtlCol="0">
            <a:spAutoFit/>
          </a:bodyPr>
          <a:lstStyle/>
          <a:p>
            <a:pPr algn="ctr"/>
            <a:r>
              <a:rPr lang="en-US" sz="2200" dirty="0" smtClean="0"/>
              <a:t>333 melanomas (20% thick primaries and 80% </a:t>
            </a:r>
            <a:r>
              <a:rPr lang="en-US" sz="2200" dirty="0" err="1" smtClean="0"/>
              <a:t>mets</a:t>
            </a:r>
            <a:r>
              <a:rPr lang="en-US" sz="2200" dirty="0" smtClean="0"/>
              <a:t>, regional &gt; skin &gt; distant)</a:t>
            </a:r>
          </a:p>
        </p:txBody>
      </p:sp>
      <p:pic>
        <p:nvPicPr>
          <p:cNvPr id="7" name="Immagine 6"/>
          <p:cNvPicPr>
            <a:picLocks noChangeAspect="1"/>
          </p:cNvPicPr>
          <p:nvPr/>
        </p:nvPicPr>
        <p:blipFill>
          <a:blip r:embed="rId4"/>
          <a:stretch>
            <a:fillRect/>
          </a:stretch>
        </p:blipFill>
        <p:spPr>
          <a:xfrm>
            <a:off x="6372200" y="2492896"/>
            <a:ext cx="2479253" cy="206604"/>
          </a:xfrm>
          <a:prstGeom prst="rect">
            <a:avLst/>
          </a:prstGeom>
        </p:spPr>
      </p:pic>
      <p:sp>
        <p:nvSpPr>
          <p:cNvPr id="3" name="CasellaDiTesto 2"/>
          <p:cNvSpPr txBox="1"/>
          <p:nvPr/>
        </p:nvSpPr>
        <p:spPr>
          <a:xfrm>
            <a:off x="1475656" y="3100898"/>
            <a:ext cx="6221475" cy="400110"/>
          </a:xfrm>
          <a:prstGeom prst="rect">
            <a:avLst/>
          </a:prstGeom>
          <a:noFill/>
        </p:spPr>
        <p:txBody>
          <a:bodyPr wrap="none" rtlCol="0">
            <a:spAutoFit/>
          </a:bodyPr>
          <a:lstStyle/>
          <a:p>
            <a:r>
              <a:rPr lang="it-IT" sz="2000" dirty="0" smtClean="0">
                <a:solidFill>
                  <a:srgbClr val="FF0000"/>
                </a:solidFill>
              </a:rPr>
              <a:t>The </a:t>
            </a:r>
            <a:r>
              <a:rPr lang="it-IT" sz="2000" dirty="0" err="1" smtClean="0">
                <a:solidFill>
                  <a:srgbClr val="FF0000"/>
                </a:solidFill>
              </a:rPr>
              <a:t>highest</a:t>
            </a:r>
            <a:r>
              <a:rPr lang="it-IT" sz="2000" dirty="0" smtClean="0">
                <a:solidFill>
                  <a:srgbClr val="FF0000"/>
                </a:solidFill>
              </a:rPr>
              <a:t> </a:t>
            </a:r>
            <a:r>
              <a:rPr lang="it-IT" sz="2000" dirty="0" err="1" smtClean="0">
                <a:solidFill>
                  <a:srgbClr val="FF0000"/>
                </a:solidFill>
              </a:rPr>
              <a:t>mutation</a:t>
            </a:r>
            <a:r>
              <a:rPr lang="it-IT" sz="2000" dirty="0" smtClean="0">
                <a:solidFill>
                  <a:srgbClr val="FF0000"/>
                </a:solidFill>
              </a:rPr>
              <a:t> rate </a:t>
            </a:r>
            <a:r>
              <a:rPr lang="it-IT" sz="2000" dirty="0" err="1" smtClean="0">
                <a:solidFill>
                  <a:srgbClr val="FF0000"/>
                </a:solidFill>
              </a:rPr>
              <a:t>than</a:t>
            </a:r>
            <a:r>
              <a:rPr lang="it-IT" sz="2000" dirty="0" smtClean="0">
                <a:solidFill>
                  <a:srgbClr val="FF0000"/>
                </a:solidFill>
              </a:rPr>
              <a:t> </a:t>
            </a:r>
            <a:r>
              <a:rPr lang="it-IT" sz="2000" dirty="0" err="1" smtClean="0">
                <a:solidFill>
                  <a:srgbClr val="FF0000"/>
                </a:solidFill>
              </a:rPr>
              <a:t>any</a:t>
            </a:r>
            <a:r>
              <a:rPr lang="it-IT" sz="2000" dirty="0" smtClean="0">
                <a:solidFill>
                  <a:srgbClr val="FF0000"/>
                </a:solidFill>
              </a:rPr>
              <a:t> </a:t>
            </a:r>
            <a:r>
              <a:rPr lang="it-IT" sz="2000" dirty="0" err="1" smtClean="0">
                <a:solidFill>
                  <a:srgbClr val="FF0000"/>
                </a:solidFill>
              </a:rPr>
              <a:t>other</a:t>
            </a:r>
            <a:r>
              <a:rPr lang="it-IT" sz="2000" dirty="0" smtClean="0">
                <a:solidFill>
                  <a:srgbClr val="FF0000"/>
                </a:solidFill>
              </a:rPr>
              <a:t> </a:t>
            </a:r>
            <a:r>
              <a:rPr lang="it-IT" sz="2000" dirty="0" err="1" smtClean="0">
                <a:solidFill>
                  <a:srgbClr val="FF0000"/>
                </a:solidFill>
              </a:rPr>
              <a:t>cancer</a:t>
            </a:r>
            <a:r>
              <a:rPr lang="it-IT" sz="2000" dirty="0" smtClean="0">
                <a:solidFill>
                  <a:srgbClr val="FF0000"/>
                </a:solidFill>
              </a:rPr>
              <a:t> </a:t>
            </a:r>
            <a:r>
              <a:rPr lang="it-IT" sz="2000" dirty="0" err="1" smtClean="0">
                <a:solidFill>
                  <a:srgbClr val="FF0000"/>
                </a:solidFill>
              </a:rPr>
              <a:t>analyzed</a:t>
            </a:r>
            <a:endParaRPr lang="it-IT" sz="2000" dirty="0">
              <a:solidFill>
                <a:srgbClr val="FF0000"/>
              </a:solidFill>
            </a:endParaRPr>
          </a:p>
        </p:txBody>
      </p:sp>
      <p:sp>
        <p:nvSpPr>
          <p:cNvPr id="8" name="Text Box 5"/>
          <p:cNvSpPr txBox="1">
            <a:spLocks noChangeArrowheads="1"/>
          </p:cNvSpPr>
          <p:nvPr/>
        </p:nvSpPr>
        <p:spPr bwMode="auto">
          <a:xfrm>
            <a:off x="827584" y="0"/>
            <a:ext cx="7441702" cy="553998"/>
          </a:xfrm>
          <a:prstGeom prst="rect">
            <a:avLst/>
          </a:prstGeom>
          <a:noFill/>
          <a:ln w="9525">
            <a:noFill/>
            <a:miter lim="800000"/>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lgn="l" defTabSz="762000">
              <a:defRPr>
                <a:solidFill>
                  <a:schemeClr val="tx1"/>
                </a:solidFill>
                <a:latin typeface="Arial" charset="0"/>
                <a:ea typeface="ＭＳ Ｐゴシック" charset="0"/>
              </a:defRPr>
            </a:lvl1pPr>
            <a:lvl2pPr marL="571500" algn="l" defTabSz="762000">
              <a:defRPr>
                <a:solidFill>
                  <a:schemeClr val="tx1"/>
                </a:solidFill>
                <a:latin typeface="Arial" charset="0"/>
                <a:ea typeface="ＭＳ Ｐゴシック" charset="0"/>
              </a:defRPr>
            </a:lvl2pPr>
            <a:lvl3pPr marL="1143000" algn="l" defTabSz="762000">
              <a:defRPr>
                <a:solidFill>
                  <a:schemeClr val="tx1"/>
                </a:solidFill>
                <a:latin typeface="Arial" charset="0"/>
                <a:ea typeface="ＭＳ Ｐゴシック" charset="0"/>
              </a:defRPr>
            </a:lvl3pPr>
            <a:lvl4pPr marL="1714500" algn="l" defTabSz="762000">
              <a:defRPr>
                <a:solidFill>
                  <a:schemeClr val="tx1"/>
                </a:solidFill>
                <a:latin typeface="Arial" charset="0"/>
                <a:ea typeface="ＭＳ Ｐゴシック" charset="0"/>
              </a:defRPr>
            </a:lvl4pPr>
            <a:lvl5pPr marL="2286000" algn="l"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algn="ctr" eaLnBrk="0" hangingPunct="0"/>
            <a:r>
              <a:rPr lang="it-IT" sz="3000" b="1" i="1" dirty="0" err="1" smtClean="0">
                <a:solidFill>
                  <a:srgbClr val="0070C0"/>
                </a:solidFill>
                <a:latin typeface="Calibri" charset="0"/>
              </a:rPr>
              <a:t>Somatic</a:t>
            </a:r>
            <a:r>
              <a:rPr lang="it-IT" sz="3000" b="1" i="1" dirty="0" smtClean="0">
                <a:solidFill>
                  <a:srgbClr val="0070C0"/>
                </a:solidFill>
                <a:latin typeface="Calibri" charset="0"/>
              </a:rPr>
              <a:t> </a:t>
            </a:r>
            <a:r>
              <a:rPr lang="it-IT" sz="3000" b="1" i="1" dirty="0" err="1" smtClean="0">
                <a:solidFill>
                  <a:srgbClr val="0070C0"/>
                </a:solidFill>
                <a:latin typeface="Calibri" charset="0"/>
              </a:rPr>
              <a:t>genetic</a:t>
            </a:r>
            <a:r>
              <a:rPr lang="it-IT" sz="3000" b="1" i="1" dirty="0" smtClean="0">
                <a:solidFill>
                  <a:srgbClr val="0070C0"/>
                </a:solidFill>
                <a:latin typeface="Calibri" charset="0"/>
              </a:rPr>
              <a:t> </a:t>
            </a:r>
            <a:r>
              <a:rPr lang="it-IT" sz="3000" b="1" i="1" dirty="0" err="1" smtClean="0">
                <a:solidFill>
                  <a:srgbClr val="0070C0"/>
                </a:solidFill>
                <a:latin typeface="Calibri" charset="0"/>
              </a:rPr>
              <a:t>classification</a:t>
            </a:r>
            <a:endParaRPr lang="it-IT" sz="3000" b="1" i="1" dirty="0">
              <a:solidFill>
                <a:srgbClr val="0070C0"/>
              </a:solidFill>
              <a:latin typeface="Calibri" charset="0"/>
            </a:endParaRPr>
          </a:p>
        </p:txBody>
      </p:sp>
    </p:spTree>
    <p:extLst>
      <p:ext uri="{BB962C8B-B14F-4D97-AF65-F5344CB8AC3E}">
        <p14:creationId xmlns:p14="http://schemas.microsoft.com/office/powerpoint/2010/main" val="1497632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14541" y="26653"/>
            <a:ext cx="8302008" cy="1015663"/>
          </a:xfrm>
          <a:prstGeom prst="rect">
            <a:avLst/>
          </a:prstGeom>
          <a:noFill/>
          <a:ln>
            <a:noFill/>
          </a:ln>
        </p:spPr>
        <p:txBody>
          <a:bodyPr wrap="square" rtlCol="0">
            <a:spAutoFit/>
          </a:bodyPr>
          <a:lstStyle/>
          <a:p>
            <a:pPr algn="ctr"/>
            <a:r>
              <a:rPr lang="en-US" sz="3000" b="1" dirty="0" smtClean="0">
                <a:solidFill>
                  <a:srgbClr val="0070C0"/>
                </a:solidFill>
              </a:rPr>
              <a:t>How do the new melanoma genetics </a:t>
            </a:r>
            <a:r>
              <a:rPr lang="en-US" sz="3000" b="1" dirty="0">
                <a:solidFill>
                  <a:srgbClr val="0070C0"/>
                </a:solidFill>
              </a:rPr>
              <a:t>impact </a:t>
            </a:r>
          </a:p>
          <a:p>
            <a:pPr algn="ctr"/>
            <a:r>
              <a:rPr lang="en-US" sz="3000" b="1" dirty="0">
                <a:solidFill>
                  <a:srgbClr val="0070C0"/>
                </a:solidFill>
              </a:rPr>
              <a:t>the clinical practice? </a:t>
            </a:r>
            <a:r>
              <a:rPr lang="en-US" sz="3000" b="1" dirty="0" smtClean="0">
                <a:solidFill>
                  <a:srgbClr val="0070C0"/>
                </a:solidFill>
              </a:rPr>
              <a:t> </a:t>
            </a:r>
            <a:endParaRPr lang="it-IT" sz="3000" dirty="0">
              <a:solidFill>
                <a:srgbClr val="0070C0"/>
              </a:solidFill>
            </a:endParaRPr>
          </a:p>
        </p:txBody>
      </p:sp>
      <p:cxnSp>
        <p:nvCxnSpPr>
          <p:cNvPr id="6" name="Connettore 1 5"/>
          <p:cNvCxnSpPr/>
          <p:nvPr/>
        </p:nvCxnSpPr>
        <p:spPr>
          <a:xfrm>
            <a:off x="0" y="1088483"/>
            <a:ext cx="914400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nvGrpSpPr>
          <p:cNvPr id="8" name="Gruppo 7"/>
          <p:cNvGrpSpPr/>
          <p:nvPr/>
        </p:nvGrpSpPr>
        <p:grpSpPr>
          <a:xfrm>
            <a:off x="3707904" y="3919849"/>
            <a:ext cx="2928413" cy="2590202"/>
            <a:chOff x="164136" y="1165651"/>
            <a:chExt cx="3837203" cy="3382290"/>
          </a:xfrm>
        </p:grpSpPr>
        <p:sp>
          <p:nvSpPr>
            <p:cNvPr id="2" name="CasellaDiTesto 1"/>
            <p:cNvSpPr txBox="1"/>
            <p:nvPr/>
          </p:nvSpPr>
          <p:spPr>
            <a:xfrm>
              <a:off x="1592011" y="1165651"/>
              <a:ext cx="1265026" cy="430887"/>
            </a:xfrm>
            <a:prstGeom prst="rect">
              <a:avLst/>
            </a:prstGeom>
            <a:noFill/>
          </p:spPr>
          <p:txBody>
            <a:bodyPr wrap="none" rtlCol="0">
              <a:spAutoFit/>
            </a:bodyPr>
            <a:lstStyle/>
            <a:p>
              <a:r>
                <a:rPr lang="it-IT" sz="2200" b="1" dirty="0" smtClean="0">
                  <a:solidFill>
                    <a:srgbClr val="FF0000"/>
                  </a:solidFill>
                </a:rPr>
                <a:t>THERAPY</a:t>
              </a:r>
              <a:endParaRPr lang="it-IT" sz="2200" b="1" dirty="0">
                <a:solidFill>
                  <a:srgbClr val="FF0000"/>
                </a:solidFill>
              </a:endParaRPr>
            </a:p>
          </p:txBody>
        </p:sp>
        <p:pic>
          <p:nvPicPr>
            <p:cNvPr id="9" name="Immagine 8"/>
            <p:cNvPicPr>
              <a:picLocks noChangeAspect="1"/>
            </p:cNvPicPr>
            <p:nvPr/>
          </p:nvPicPr>
          <p:blipFill>
            <a:blip r:embed="rId3"/>
            <a:stretch>
              <a:fillRect/>
            </a:stretch>
          </p:blipFill>
          <p:spPr>
            <a:xfrm>
              <a:off x="466943" y="1596538"/>
              <a:ext cx="3534396" cy="2951403"/>
            </a:xfrm>
            <a:prstGeom prst="rect">
              <a:avLst/>
            </a:prstGeom>
            <a:ln>
              <a:solidFill>
                <a:srgbClr val="0070C0"/>
              </a:solidFill>
            </a:ln>
          </p:spPr>
        </p:pic>
        <p:sp>
          <p:nvSpPr>
            <p:cNvPr id="10" name="CasellaDiTesto 9"/>
            <p:cNvSpPr txBox="1"/>
            <p:nvPr/>
          </p:nvSpPr>
          <p:spPr>
            <a:xfrm>
              <a:off x="164136" y="2512260"/>
              <a:ext cx="726481" cy="369332"/>
            </a:xfrm>
            <a:prstGeom prst="rect">
              <a:avLst/>
            </a:prstGeom>
            <a:solidFill>
              <a:schemeClr val="bg1"/>
            </a:solidFill>
          </p:spPr>
          <p:txBody>
            <a:bodyPr wrap="none" rtlCol="0">
              <a:spAutoFit/>
            </a:bodyPr>
            <a:lstStyle/>
            <a:p>
              <a:r>
                <a:rPr lang="it-IT" dirty="0" err="1" smtClean="0">
                  <a:solidFill>
                    <a:srgbClr val="FF0000"/>
                  </a:solidFill>
                </a:rPr>
                <a:t>BRAFi</a:t>
              </a:r>
              <a:endParaRPr lang="it-IT" dirty="0">
                <a:solidFill>
                  <a:srgbClr val="FF0000"/>
                </a:solidFill>
              </a:endParaRPr>
            </a:p>
          </p:txBody>
        </p:sp>
        <p:sp>
          <p:nvSpPr>
            <p:cNvPr id="12" name="CasellaDiTesto 11"/>
            <p:cNvSpPr txBox="1"/>
            <p:nvPr/>
          </p:nvSpPr>
          <p:spPr>
            <a:xfrm>
              <a:off x="239433" y="3052378"/>
              <a:ext cx="667170" cy="369332"/>
            </a:xfrm>
            <a:prstGeom prst="rect">
              <a:avLst/>
            </a:prstGeom>
            <a:solidFill>
              <a:schemeClr val="bg1"/>
            </a:solidFill>
          </p:spPr>
          <p:txBody>
            <a:bodyPr wrap="none" rtlCol="0">
              <a:spAutoFit/>
            </a:bodyPr>
            <a:lstStyle/>
            <a:p>
              <a:r>
                <a:rPr lang="it-IT" dirty="0" err="1" smtClean="0">
                  <a:solidFill>
                    <a:srgbClr val="FF0000"/>
                  </a:solidFill>
                </a:rPr>
                <a:t>MEKi</a:t>
              </a:r>
              <a:endParaRPr lang="it-IT" dirty="0">
                <a:solidFill>
                  <a:srgbClr val="FF0000"/>
                </a:solidFill>
              </a:endParaRPr>
            </a:p>
          </p:txBody>
        </p:sp>
      </p:grpSp>
      <p:grpSp>
        <p:nvGrpSpPr>
          <p:cNvPr id="13" name="Gruppo 12"/>
          <p:cNvGrpSpPr/>
          <p:nvPr/>
        </p:nvGrpSpPr>
        <p:grpSpPr>
          <a:xfrm>
            <a:off x="611560" y="1342239"/>
            <a:ext cx="3639889" cy="2727849"/>
            <a:chOff x="4353339" y="3552192"/>
            <a:chExt cx="4209393" cy="2993465"/>
          </a:xfrm>
        </p:grpSpPr>
        <p:sp>
          <p:nvSpPr>
            <p:cNvPr id="4" name="CasellaDiTesto 3"/>
            <p:cNvSpPr txBox="1"/>
            <p:nvPr/>
          </p:nvSpPr>
          <p:spPr>
            <a:xfrm>
              <a:off x="5616965" y="3552192"/>
              <a:ext cx="2000291" cy="430887"/>
            </a:xfrm>
            <a:prstGeom prst="rect">
              <a:avLst/>
            </a:prstGeom>
            <a:noFill/>
          </p:spPr>
          <p:txBody>
            <a:bodyPr wrap="none" rtlCol="0">
              <a:spAutoFit/>
            </a:bodyPr>
            <a:lstStyle/>
            <a:p>
              <a:r>
                <a:rPr lang="it-IT" sz="2200" b="1" dirty="0" smtClean="0">
                  <a:solidFill>
                    <a:srgbClr val="FF0000"/>
                  </a:solidFill>
                </a:rPr>
                <a:t>SUSCEPTIBILITY</a:t>
              </a:r>
              <a:endParaRPr lang="it-IT" sz="2200" b="1" dirty="0">
                <a:solidFill>
                  <a:srgbClr val="FF0000"/>
                </a:solidFill>
              </a:endParaRPr>
            </a:p>
          </p:txBody>
        </p:sp>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l="27931" t="30429" r="26034" b="24922"/>
            <a:stretch/>
          </p:blipFill>
          <p:spPr>
            <a:xfrm>
              <a:off x="4353339" y="3994030"/>
              <a:ext cx="4209393" cy="2551627"/>
            </a:xfrm>
            <a:prstGeom prst="rect">
              <a:avLst/>
            </a:prstGeom>
            <a:ln>
              <a:solidFill>
                <a:srgbClr val="FF0000"/>
              </a:solidFill>
            </a:ln>
          </p:spPr>
        </p:pic>
      </p:grpSp>
      <p:grpSp>
        <p:nvGrpSpPr>
          <p:cNvPr id="14" name="Gruppo 13"/>
          <p:cNvGrpSpPr>
            <a:grpSpLocks noChangeAspect="1"/>
          </p:cNvGrpSpPr>
          <p:nvPr/>
        </p:nvGrpSpPr>
        <p:grpSpPr>
          <a:xfrm>
            <a:off x="6044683" y="1628799"/>
            <a:ext cx="2083648" cy="2151444"/>
            <a:chOff x="6016744" y="1300233"/>
            <a:chExt cx="2699805" cy="2787650"/>
          </a:xfrm>
        </p:grpSpPr>
        <p:sp>
          <p:nvSpPr>
            <p:cNvPr id="3" name="CasellaDiTesto 2"/>
            <p:cNvSpPr txBox="1"/>
            <p:nvPr/>
          </p:nvSpPr>
          <p:spPr>
            <a:xfrm>
              <a:off x="6374352" y="1300233"/>
              <a:ext cx="1948336" cy="558305"/>
            </a:xfrm>
            <a:prstGeom prst="rect">
              <a:avLst/>
            </a:prstGeom>
            <a:noFill/>
          </p:spPr>
          <p:txBody>
            <a:bodyPr wrap="none" rtlCol="0">
              <a:spAutoFit/>
            </a:bodyPr>
            <a:lstStyle/>
            <a:p>
              <a:pPr algn="ctr"/>
              <a:r>
                <a:rPr lang="it-IT" sz="2200" b="1" dirty="0" smtClean="0">
                  <a:solidFill>
                    <a:srgbClr val="FF0000"/>
                  </a:solidFill>
                </a:rPr>
                <a:t>DIAGNOSIS</a:t>
              </a:r>
              <a:endParaRPr lang="it-IT" sz="2200" b="1" dirty="0">
                <a:solidFill>
                  <a:srgbClr val="FF0000"/>
                </a:solidFill>
              </a:endParaRPr>
            </a:p>
          </p:txBody>
        </p:sp>
        <p:pic>
          <p:nvPicPr>
            <p:cNvPr id="11" name="Picture 2" descr="cococcia cli dopo fu"/>
            <p:cNvPicPr>
              <a:picLocks noChangeAspect="1" noChangeArrowheads="1"/>
            </p:cNvPicPr>
            <p:nvPr/>
          </p:nvPicPr>
          <p:blipFill rotWithShape="1">
            <a:blip r:embed="rId5">
              <a:extLst>
                <a:ext uri="{28A0092B-C50C-407E-A947-70E740481C1C}">
                  <a14:useLocalDpi xmlns:a14="http://schemas.microsoft.com/office/drawing/2010/main" val="0"/>
                </a:ext>
              </a:extLst>
            </a:blip>
            <a:srcRect l="36975" t="31296" r="35904" b="38409"/>
            <a:stretch/>
          </p:blipFill>
          <p:spPr bwMode="auto">
            <a:xfrm>
              <a:off x="6016744" y="1826089"/>
              <a:ext cx="2699805" cy="22617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0744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09847"/>
            <a:ext cx="9144000" cy="646331"/>
          </a:xfrm>
          <a:prstGeom prst="rect">
            <a:avLst/>
          </a:prstGeom>
          <a:noFill/>
        </p:spPr>
        <p:txBody>
          <a:bodyPr wrap="square" rtlCol="0">
            <a:spAutoFit/>
          </a:bodyPr>
          <a:lstStyle/>
          <a:p>
            <a:pPr algn="ctr"/>
            <a:r>
              <a:rPr lang="it-IT" sz="3600" b="1" i="1" dirty="0" smtClean="0">
                <a:solidFill>
                  <a:srgbClr val="0070C0"/>
                </a:solidFill>
                <a:latin typeface="Calibri" pitchFamily="34" charset="0"/>
                <a:cs typeface="Calibri" pitchFamily="34" charset="0"/>
              </a:rPr>
              <a:t>NRAS</a:t>
            </a:r>
            <a:r>
              <a:rPr lang="it-IT" sz="3600" b="1" dirty="0" smtClean="0">
                <a:solidFill>
                  <a:srgbClr val="0070C0"/>
                </a:solidFill>
                <a:latin typeface="Calibri" pitchFamily="34" charset="0"/>
                <a:cs typeface="Calibri" pitchFamily="34" charset="0"/>
              </a:rPr>
              <a:t> </a:t>
            </a:r>
            <a:r>
              <a:rPr lang="it-IT" sz="3600" b="1" dirty="0" err="1" smtClean="0">
                <a:solidFill>
                  <a:srgbClr val="0070C0"/>
                </a:solidFill>
                <a:latin typeface="Calibri" pitchFamily="34" charset="0"/>
                <a:cs typeface="Calibri" pitchFamily="34" charset="0"/>
              </a:rPr>
              <a:t>mutations</a:t>
            </a:r>
            <a:r>
              <a:rPr lang="it-IT" sz="3600" b="1" dirty="0" smtClean="0">
                <a:solidFill>
                  <a:srgbClr val="0070C0"/>
                </a:solidFill>
                <a:latin typeface="Calibri" pitchFamily="34" charset="0"/>
                <a:cs typeface="Calibri" pitchFamily="34" charset="0"/>
              </a:rPr>
              <a:t> in melanoma</a:t>
            </a:r>
            <a:endParaRPr lang="it-IT" sz="3600" b="1" dirty="0">
              <a:solidFill>
                <a:srgbClr val="0070C0"/>
              </a:solidFill>
              <a:latin typeface="Calibri" pitchFamily="34" charset="0"/>
              <a:cs typeface="Calibri" pitchFamily="34" charset="0"/>
            </a:endParaRPr>
          </a:p>
        </p:txBody>
      </p:sp>
      <p:sp>
        <p:nvSpPr>
          <p:cNvPr id="4" name="AutoShape 4" descr="An external file that holds a picture, illustration, etc.&#10;Object name is oncotarget-04-494-g0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An external file that holds a picture, illustration, etc.&#10;Object name is oncotarget-04-494-g00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aphicFrame>
        <p:nvGraphicFramePr>
          <p:cNvPr id="11" name="Group 98"/>
          <p:cNvGraphicFramePr>
            <a:graphicFrameLocks noGrp="1"/>
          </p:cNvGraphicFramePr>
          <p:nvPr>
            <p:extLst>
              <p:ext uri="{D42A27DB-BD31-4B8C-83A1-F6EECF244321}">
                <p14:modId xmlns:p14="http://schemas.microsoft.com/office/powerpoint/2010/main" val="3687573094"/>
              </p:ext>
            </p:extLst>
          </p:nvPr>
        </p:nvGraphicFramePr>
        <p:xfrm>
          <a:off x="4572000" y="1282802"/>
          <a:ext cx="4320480" cy="2320414"/>
        </p:xfrm>
        <a:graphic>
          <a:graphicData uri="http://schemas.openxmlformats.org/drawingml/2006/table">
            <a:tbl>
              <a:tblPr/>
              <a:tblGrid>
                <a:gridCol w="1129306"/>
                <a:gridCol w="1505740"/>
                <a:gridCol w="1685434"/>
              </a:tblGrid>
              <a:tr h="348567">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it-IT" sz="2400" b="1" i="0" u="none" strike="noStrike" cap="none" normalizeH="0" baseline="0" dirty="0">
                        <a:ln>
                          <a:noFill/>
                        </a:ln>
                        <a:solidFill>
                          <a:schemeClr val="tx1"/>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1" u="none" strike="noStrike" cap="none" normalizeH="0" baseline="0" dirty="0" smtClean="0">
                          <a:ln>
                            <a:noFill/>
                          </a:ln>
                          <a:solidFill>
                            <a:schemeClr val="tx1"/>
                          </a:solidFill>
                          <a:effectLst/>
                          <a:latin typeface="Calibri" charset="0"/>
                          <a:ea typeface="ＭＳ Ｐゴシック" charset="0"/>
                        </a:rPr>
                        <a:t>NRAS</a:t>
                      </a:r>
                      <a:r>
                        <a:rPr kumimoji="0" lang="it-IT" sz="2400" b="1" i="0" u="none" strike="noStrike" cap="none" normalizeH="0" baseline="0" dirty="0" smtClean="0">
                          <a:ln>
                            <a:noFill/>
                          </a:ln>
                          <a:solidFill>
                            <a:schemeClr val="tx1"/>
                          </a:solidFill>
                          <a:effectLst/>
                          <a:latin typeface="Calibri" charset="0"/>
                          <a:ea typeface="ＭＳ Ｐゴシック" charset="0"/>
                        </a:rPr>
                        <a:t> </a:t>
                      </a:r>
                      <a:r>
                        <a:rPr kumimoji="0" lang="it-IT" sz="2400" b="1" i="0" u="none" strike="noStrike" cap="none" normalizeH="0" baseline="0" dirty="0" err="1" smtClean="0">
                          <a:ln>
                            <a:noFill/>
                          </a:ln>
                          <a:solidFill>
                            <a:schemeClr val="tx1"/>
                          </a:solidFill>
                          <a:effectLst/>
                          <a:latin typeface="Calibri" charset="0"/>
                          <a:ea typeface="ＭＳ Ｐゴシック" charset="0"/>
                        </a:rPr>
                        <a:t>mutations</a:t>
                      </a:r>
                      <a:endParaRPr kumimoji="0" lang="it-IT" sz="2400" b="1" i="0" u="none" strike="noStrike" cap="none" normalizeH="0" baseline="0" dirty="0" smtClean="0">
                        <a:ln>
                          <a:noFill/>
                        </a:ln>
                        <a:solidFill>
                          <a:schemeClr val="tx1"/>
                        </a:solidFill>
                        <a:effectLst/>
                        <a:latin typeface="Calibri"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a:ln>
                            <a:noFill/>
                          </a:ln>
                          <a:solidFill>
                            <a:schemeClr val="tx1"/>
                          </a:solidFill>
                          <a:effectLst/>
                          <a:latin typeface="Calibri" charset="0"/>
                          <a:ea typeface="ＭＳ Ｐゴシック" charset="0"/>
                        </a:rPr>
                        <a:t>% </a:t>
                      </a:r>
                      <a:r>
                        <a:rPr kumimoji="0" lang="it-IT" sz="2400" b="1" i="0" u="none" strike="noStrike" cap="none" normalizeH="0" baseline="0" dirty="0" err="1" smtClean="0">
                          <a:ln>
                            <a:noFill/>
                          </a:ln>
                          <a:solidFill>
                            <a:schemeClr val="tx1"/>
                          </a:solidFill>
                          <a:effectLst/>
                          <a:latin typeface="Calibri" charset="0"/>
                          <a:ea typeface="ＭＳ Ｐゴシック" charset="0"/>
                        </a:rPr>
                        <a:t>Mutations</a:t>
                      </a:r>
                      <a:endParaRPr kumimoji="0" lang="it-IT" sz="2400" b="1" i="0" u="none" strike="noStrike" cap="none" normalizeH="0" baseline="0" dirty="0">
                        <a:ln>
                          <a:noFill/>
                        </a:ln>
                        <a:solidFill>
                          <a:schemeClr val="tx1"/>
                        </a:solidFill>
                        <a:effectLst/>
                        <a:latin typeface="Calibri"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r>
              <a:tr h="830888">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err="1" smtClean="0">
                          <a:ln>
                            <a:noFill/>
                          </a:ln>
                          <a:solidFill>
                            <a:schemeClr val="accent2">
                              <a:lumMod val="75000"/>
                            </a:schemeClr>
                          </a:solidFill>
                          <a:effectLst/>
                          <a:latin typeface="Calibri" charset="0"/>
                          <a:ea typeface="ＭＳ Ｐゴシック" charset="0"/>
                        </a:rPr>
                        <a:t>Exon</a:t>
                      </a:r>
                      <a:r>
                        <a:rPr kumimoji="0" lang="it-IT" sz="2400" b="1" i="0" u="none" strike="noStrike" cap="none" normalizeH="0" baseline="0" dirty="0" smtClean="0">
                          <a:ln>
                            <a:noFill/>
                          </a:ln>
                          <a:solidFill>
                            <a:schemeClr val="accent2">
                              <a:lumMod val="75000"/>
                            </a:schemeClr>
                          </a:solidFill>
                          <a:effectLst/>
                          <a:latin typeface="Calibri" charset="0"/>
                          <a:ea typeface="ＭＳ Ｐゴシック" charset="0"/>
                        </a:rPr>
                        <a:t> 1</a:t>
                      </a:r>
                      <a:endParaRPr kumimoji="0" lang="it-IT" sz="2400" b="1" i="0" u="none" strike="noStrike" cap="none" normalizeH="0" baseline="0" dirty="0">
                        <a:ln>
                          <a:noFill/>
                        </a:ln>
                        <a:solidFill>
                          <a:schemeClr val="accent2">
                            <a:lumMod val="75000"/>
                          </a:schemeClr>
                        </a:solidFill>
                        <a:effectLst/>
                        <a:latin typeface="Calibri"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smtClean="0">
                          <a:ln>
                            <a:noFill/>
                          </a:ln>
                          <a:solidFill>
                            <a:schemeClr val="accent2">
                              <a:lumMod val="75000"/>
                            </a:schemeClr>
                          </a:solidFill>
                          <a:effectLst/>
                          <a:latin typeface="Calibri" charset="0"/>
                          <a:ea typeface="ＭＳ Ｐゴシック" charset="0"/>
                        </a:rPr>
                        <a:t>G12</a:t>
                      </a:r>
                      <a:endParaRPr kumimoji="0" lang="it-IT" sz="2400" b="1" i="0" u="none" strike="noStrike" cap="none" normalizeH="0" baseline="0" dirty="0">
                        <a:ln>
                          <a:noFill/>
                        </a:ln>
                        <a:solidFill>
                          <a:schemeClr val="accent2">
                            <a:lumMod val="75000"/>
                          </a:schemeClr>
                        </a:solidFill>
                        <a:effectLst/>
                        <a:latin typeface="Calibri" charset="0"/>
                        <a:ea typeface="ＭＳ Ｐゴシック" charset="0"/>
                      </a:endParaRP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it-IT" sz="2400" b="1" i="0" u="none" strike="noStrike" cap="none" normalizeH="0" baseline="0" dirty="0" smtClean="0">
                          <a:ln>
                            <a:noFill/>
                          </a:ln>
                          <a:solidFill>
                            <a:schemeClr val="accent2">
                              <a:lumMod val="75000"/>
                            </a:schemeClr>
                          </a:solidFill>
                          <a:effectLst/>
                          <a:latin typeface="Calibri" charset="0"/>
                          <a:ea typeface="ＭＳ Ｐゴシック" charset="0"/>
                        </a:rPr>
                        <a:t>G13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smtClean="0">
                          <a:ln>
                            <a:noFill/>
                          </a:ln>
                          <a:solidFill>
                            <a:schemeClr val="accent2">
                              <a:lumMod val="75000"/>
                            </a:schemeClr>
                          </a:solidFill>
                          <a:effectLst/>
                          <a:latin typeface="Calibri" charset="0"/>
                          <a:ea typeface="ＭＳ Ｐゴシック" charset="0"/>
                        </a:rPr>
                        <a:t>10-20%</a:t>
                      </a:r>
                      <a:endParaRPr kumimoji="0" lang="it-IT" sz="2400" b="1" i="0" u="none" strike="noStrike" cap="none" normalizeH="0" baseline="0" dirty="0">
                        <a:ln>
                          <a:noFill/>
                        </a:ln>
                        <a:solidFill>
                          <a:schemeClr val="accent2">
                            <a:lumMod val="75000"/>
                          </a:schemeClr>
                        </a:solidFill>
                        <a:effectLst/>
                        <a:latin typeface="Calibri"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718">
                <a:tc>
                  <a: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it-IT" sz="2400" b="1" i="0" u="none" strike="noStrike" cap="none" normalizeH="0" baseline="0" dirty="0" err="1" smtClean="0">
                          <a:ln>
                            <a:noFill/>
                          </a:ln>
                          <a:solidFill>
                            <a:srgbClr val="FF0000"/>
                          </a:solidFill>
                          <a:effectLst>
                            <a:outerShdw blurRad="38100" dist="38100" dir="2700000" algn="tl">
                              <a:srgbClr val="DDDDDD"/>
                            </a:outerShdw>
                          </a:effectLst>
                          <a:latin typeface="Calibri" charset="0"/>
                          <a:ea typeface="ＭＳ Ｐゴシック" charset="0"/>
                        </a:rPr>
                        <a:t>Exon</a:t>
                      </a:r>
                      <a:r>
                        <a:rPr kumimoji="0" lang="it-IT" sz="2400" b="1" i="0" u="none" strike="noStrike" cap="none" normalizeH="0" baseline="0" dirty="0" smtClean="0">
                          <a:ln>
                            <a:noFill/>
                          </a:ln>
                          <a:solidFill>
                            <a:srgbClr val="FF0000"/>
                          </a:solidFill>
                          <a:effectLst>
                            <a:outerShdw blurRad="38100" dist="38100" dir="2700000" algn="tl">
                              <a:srgbClr val="DDDDDD"/>
                            </a:outerShdw>
                          </a:effectLst>
                          <a:latin typeface="Calibri" charset="0"/>
                          <a:ea typeface="ＭＳ Ｐゴシック" charset="0"/>
                        </a:rPr>
                        <a:t> 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smtClean="0">
                          <a:ln>
                            <a:noFill/>
                          </a:ln>
                          <a:solidFill>
                            <a:srgbClr val="FF0000"/>
                          </a:solidFill>
                          <a:effectLst>
                            <a:outerShdw blurRad="38100" dist="38100" dir="2700000" algn="tl">
                              <a:srgbClr val="DDDDDD"/>
                            </a:outerShdw>
                          </a:effectLst>
                          <a:latin typeface="Calibri" charset="0"/>
                          <a:ea typeface="ＭＳ Ｐゴシック" charset="0"/>
                        </a:rPr>
                        <a:t>Q61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it-IT" sz="2400" b="1" i="0" u="none" strike="noStrike" cap="none" normalizeH="0" baseline="0" dirty="0" smtClean="0">
                          <a:ln>
                            <a:noFill/>
                          </a:ln>
                          <a:solidFill>
                            <a:srgbClr val="FF0000"/>
                          </a:solidFill>
                          <a:effectLst/>
                          <a:latin typeface="Calibri" charset="0"/>
                          <a:ea typeface="ＭＳ Ｐゴシック" charset="0"/>
                        </a:rPr>
                        <a:t>80-90%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CasellaDiTesto 5"/>
          <p:cNvSpPr txBox="1"/>
          <p:nvPr/>
        </p:nvSpPr>
        <p:spPr>
          <a:xfrm>
            <a:off x="1940758" y="6514645"/>
            <a:ext cx="7207935" cy="307777"/>
          </a:xfrm>
          <a:prstGeom prst="rect">
            <a:avLst/>
          </a:prstGeom>
          <a:noFill/>
        </p:spPr>
        <p:txBody>
          <a:bodyPr wrap="none" rtlCol="0">
            <a:spAutoFit/>
          </a:bodyPr>
          <a:lstStyle/>
          <a:p>
            <a:pPr algn="r"/>
            <a:r>
              <a:rPr lang="it-IT" sz="1400" i="1" dirty="0" err="1" smtClean="0"/>
              <a:t>Edlundh</a:t>
            </a:r>
            <a:r>
              <a:rPr lang="it-IT" sz="1400" i="1" dirty="0" smtClean="0"/>
              <a:t>-Rose et al, Melanoma Res 2006; </a:t>
            </a:r>
            <a:r>
              <a:rPr lang="it-IT" sz="1400" i="1" dirty="0" err="1" smtClean="0"/>
              <a:t>Goel</a:t>
            </a:r>
            <a:r>
              <a:rPr lang="it-IT" sz="1400" i="1" dirty="0" smtClean="0"/>
              <a:t> et al, JID 2006; </a:t>
            </a:r>
            <a:r>
              <a:rPr lang="it-IT" sz="1400" i="1" dirty="0" err="1" smtClean="0"/>
              <a:t>Poynter</a:t>
            </a:r>
            <a:r>
              <a:rPr lang="it-IT" sz="1400" i="1" dirty="0" smtClean="0"/>
              <a:t> </a:t>
            </a:r>
            <a:r>
              <a:rPr lang="it-IT" sz="1400" i="1" dirty="0"/>
              <a:t>et al, Melanoma Res </a:t>
            </a:r>
            <a:r>
              <a:rPr lang="it-IT" sz="1400" i="1" dirty="0" smtClean="0"/>
              <a:t>2006 </a:t>
            </a:r>
            <a:endParaRPr lang="it-IT" sz="1400" i="1" dirty="0"/>
          </a:p>
        </p:txBody>
      </p:sp>
      <p:sp>
        <p:nvSpPr>
          <p:cNvPr id="12" name="CasellaDiTesto 11"/>
          <p:cNvSpPr txBox="1"/>
          <p:nvPr/>
        </p:nvSpPr>
        <p:spPr>
          <a:xfrm>
            <a:off x="207739" y="1282802"/>
            <a:ext cx="4120008" cy="1723549"/>
          </a:xfrm>
          <a:prstGeom prst="rect">
            <a:avLst/>
          </a:prstGeom>
          <a:noFill/>
          <a:ln>
            <a:solidFill>
              <a:srgbClr val="FF0000"/>
            </a:solidFill>
          </a:ln>
        </p:spPr>
        <p:txBody>
          <a:bodyPr wrap="square" rtlCol="0">
            <a:spAutoFit/>
          </a:bodyPr>
          <a:lstStyle/>
          <a:p>
            <a:pPr marL="342900" indent="-342900">
              <a:spcAft>
                <a:spcPts val="1200"/>
              </a:spcAft>
              <a:buFont typeface="Arial"/>
              <a:buChar char="•"/>
            </a:pPr>
            <a:r>
              <a:rPr lang="it-IT" sz="2400" b="1" dirty="0" err="1" smtClean="0"/>
              <a:t>Activating</a:t>
            </a:r>
            <a:r>
              <a:rPr lang="it-IT" sz="2400" b="1" dirty="0" smtClean="0"/>
              <a:t> </a:t>
            </a:r>
            <a:r>
              <a:rPr lang="it-IT" sz="2400" b="1" i="1" dirty="0" smtClean="0"/>
              <a:t> NRAS </a:t>
            </a:r>
            <a:r>
              <a:rPr lang="it-IT" sz="2400" b="1" dirty="0" err="1" smtClean="0"/>
              <a:t>mutations</a:t>
            </a:r>
            <a:r>
              <a:rPr lang="it-IT" sz="2400" b="1" dirty="0" smtClean="0"/>
              <a:t> (15-20%)</a:t>
            </a:r>
            <a:endParaRPr lang="it-IT" sz="2400" b="1" dirty="0"/>
          </a:p>
          <a:p>
            <a:pPr algn="ctr">
              <a:spcAft>
                <a:spcPts val="1200"/>
              </a:spcAft>
            </a:pPr>
            <a:r>
              <a:rPr lang="it-IT" sz="2400" dirty="0" err="1" smtClean="0"/>
              <a:t>Mutually</a:t>
            </a:r>
            <a:r>
              <a:rPr lang="it-IT" sz="2400" dirty="0" smtClean="0"/>
              <a:t> </a:t>
            </a:r>
            <a:r>
              <a:rPr lang="it-IT" sz="2400" dirty="0" err="1" smtClean="0"/>
              <a:t>exclusive</a:t>
            </a:r>
            <a:r>
              <a:rPr lang="it-IT" sz="2400" dirty="0" smtClean="0"/>
              <a:t> with </a:t>
            </a:r>
            <a:r>
              <a:rPr lang="it-IT" sz="2400" i="1" dirty="0" smtClean="0"/>
              <a:t>BRAF</a:t>
            </a:r>
            <a:r>
              <a:rPr lang="it-IT" sz="2400" dirty="0" smtClean="0"/>
              <a:t> </a:t>
            </a:r>
            <a:r>
              <a:rPr lang="it-IT" sz="2400" dirty="0" err="1" smtClean="0"/>
              <a:t>mutations</a:t>
            </a:r>
            <a:endParaRPr lang="it-IT" sz="2400" dirty="0" smtClean="0"/>
          </a:p>
        </p:txBody>
      </p:sp>
      <p:pic>
        <p:nvPicPr>
          <p:cNvPr id="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30888"/>
            <a:ext cx="4172172" cy="298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835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2989" y="44624"/>
            <a:ext cx="7253207" cy="584775"/>
          </a:xfrm>
          <a:prstGeom prst="rect">
            <a:avLst/>
          </a:prstGeom>
          <a:noFill/>
        </p:spPr>
        <p:txBody>
          <a:bodyPr wrap="square" rtlCol="0">
            <a:spAutoFit/>
          </a:bodyPr>
          <a:lstStyle/>
          <a:p>
            <a:r>
              <a:rPr lang="it-IT" sz="3200" b="1" i="1" dirty="0" smtClean="0">
                <a:solidFill>
                  <a:srgbClr val="0070C0"/>
                </a:solidFill>
                <a:latin typeface="Calibri" pitchFamily="34" charset="0"/>
                <a:cs typeface="Calibri" pitchFamily="34" charset="0"/>
              </a:rPr>
              <a:t>NRAS</a:t>
            </a:r>
            <a:r>
              <a:rPr lang="it-IT" sz="3200" b="1" dirty="0" smtClean="0">
                <a:solidFill>
                  <a:srgbClr val="0070C0"/>
                </a:solidFill>
                <a:latin typeface="Calibri" pitchFamily="34" charset="0"/>
                <a:cs typeface="Calibri" pitchFamily="34" charset="0"/>
              </a:rPr>
              <a:t> </a:t>
            </a:r>
            <a:r>
              <a:rPr lang="it-IT" sz="3000" b="1" dirty="0" err="1" smtClean="0">
                <a:solidFill>
                  <a:srgbClr val="0070C0"/>
                </a:solidFill>
                <a:latin typeface="Calibri" pitchFamily="34" charset="0"/>
                <a:cs typeface="Calibri" pitchFamily="34" charset="0"/>
              </a:rPr>
              <a:t>signaling</a:t>
            </a:r>
            <a:r>
              <a:rPr lang="it-IT" sz="3200" b="1" dirty="0" smtClean="0">
                <a:solidFill>
                  <a:srgbClr val="0070C0"/>
                </a:solidFill>
                <a:latin typeface="Calibri" pitchFamily="34" charset="0"/>
                <a:cs typeface="Calibri" pitchFamily="34" charset="0"/>
              </a:rPr>
              <a:t> in melanoma</a:t>
            </a:r>
            <a:endParaRPr lang="it-IT" sz="3200" b="1" dirty="0">
              <a:solidFill>
                <a:srgbClr val="0070C0"/>
              </a:solidFill>
              <a:latin typeface="Calibri" pitchFamily="34" charset="0"/>
              <a:cs typeface="Calibri" pitchFamily="34" charset="0"/>
            </a:endParaRPr>
          </a:p>
        </p:txBody>
      </p:sp>
      <p:sp>
        <p:nvSpPr>
          <p:cNvPr id="4" name="AutoShape 4" descr="An external file that holds a picture, illustration, etc.&#10;Object name is oncotarget-04-494-g0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An external file that holds a picture, illustration, etc.&#10;Object name is oncotarget-04-494-g00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092" y="641430"/>
            <a:ext cx="6527653" cy="59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6576828" y="6515666"/>
            <a:ext cx="2613666" cy="307777"/>
          </a:xfrm>
          <a:prstGeom prst="rect">
            <a:avLst/>
          </a:prstGeom>
        </p:spPr>
        <p:txBody>
          <a:bodyPr wrap="none">
            <a:spAutoFit/>
          </a:bodyPr>
          <a:lstStyle/>
          <a:p>
            <a:r>
              <a:rPr lang="it-IT" sz="1400" i="1" dirty="0" err="1" smtClean="0"/>
              <a:t>Oncotarget</a:t>
            </a:r>
            <a:r>
              <a:rPr lang="it-IT" sz="1400" i="1" dirty="0" smtClean="0"/>
              <a:t> </a:t>
            </a:r>
            <a:r>
              <a:rPr lang="it-IT" sz="1400" i="1" dirty="0"/>
              <a:t>2013 Apr;4(4):</a:t>
            </a:r>
            <a:r>
              <a:rPr lang="it-IT" sz="1400" i="1" dirty="0" smtClean="0"/>
              <a:t>494-5</a:t>
            </a:r>
            <a:endParaRPr lang="it-IT" sz="1400" i="1" dirty="0"/>
          </a:p>
        </p:txBody>
      </p:sp>
      <p:sp>
        <p:nvSpPr>
          <p:cNvPr id="3" name="CasellaDiTesto 2"/>
          <p:cNvSpPr txBox="1"/>
          <p:nvPr/>
        </p:nvSpPr>
        <p:spPr>
          <a:xfrm>
            <a:off x="307975" y="3372082"/>
            <a:ext cx="2444146" cy="1569660"/>
          </a:xfrm>
          <a:prstGeom prst="rect">
            <a:avLst/>
          </a:prstGeom>
          <a:noFill/>
        </p:spPr>
        <p:txBody>
          <a:bodyPr wrap="square" rtlCol="0">
            <a:spAutoFit/>
          </a:bodyPr>
          <a:lstStyle/>
          <a:p>
            <a:pPr algn="ctr"/>
            <a:r>
              <a:rPr lang="en-US" sz="2400" i="1" dirty="0" smtClean="0"/>
              <a:t>NRAS</a:t>
            </a:r>
            <a:r>
              <a:rPr lang="en-US" sz="2400" dirty="0" smtClean="0"/>
              <a:t> mutations lock mutant </a:t>
            </a:r>
            <a:r>
              <a:rPr lang="en-US" sz="2400" i="1" dirty="0" smtClean="0"/>
              <a:t>NRAS</a:t>
            </a:r>
            <a:r>
              <a:rPr lang="en-US" sz="2400" dirty="0" smtClean="0"/>
              <a:t> in its </a:t>
            </a:r>
            <a:r>
              <a:rPr lang="en-US" sz="2400" dirty="0" smtClean="0">
                <a:solidFill>
                  <a:srgbClr val="FF0000"/>
                </a:solidFill>
              </a:rPr>
              <a:t>GTP-bound active state</a:t>
            </a:r>
            <a:endParaRPr lang="en-US" sz="2400" dirty="0">
              <a:solidFill>
                <a:srgbClr val="FF0000"/>
              </a:solidFill>
            </a:endParaRPr>
          </a:p>
        </p:txBody>
      </p:sp>
    </p:spTree>
    <p:extLst>
      <p:ext uri="{BB962C8B-B14F-4D97-AF65-F5344CB8AC3E}">
        <p14:creationId xmlns:p14="http://schemas.microsoft.com/office/powerpoint/2010/main" val="1233897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50843" y="777458"/>
            <a:ext cx="6625414" cy="1281222"/>
          </a:xfrm>
          <a:prstGeom prst="rect">
            <a:avLst/>
          </a:prstGeom>
        </p:spPr>
      </p:pic>
      <p:pic>
        <p:nvPicPr>
          <p:cNvPr id="6" name="Immagine 5"/>
          <p:cNvPicPr>
            <a:picLocks noChangeAspect="1"/>
          </p:cNvPicPr>
          <p:nvPr/>
        </p:nvPicPr>
        <p:blipFill>
          <a:blip r:embed="rId4"/>
          <a:stretch>
            <a:fillRect/>
          </a:stretch>
        </p:blipFill>
        <p:spPr>
          <a:xfrm>
            <a:off x="4311357" y="6420936"/>
            <a:ext cx="4700187" cy="317983"/>
          </a:xfrm>
          <a:prstGeom prst="rect">
            <a:avLst/>
          </a:prstGeom>
        </p:spPr>
      </p:pic>
      <p:sp>
        <p:nvSpPr>
          <p:cNvPr id="7" name="CasellaDiTesto 6"/>
          <p:cNvSpPr txBox="1"/>
          <p:nvPr/>
        </p:nvSpPr>
        <p:spPr>
          <a:xfrm>
            <a:off x="1835696" y="2247255"/>
            <a:ext cx="6397905" cy="461665"/>
          </a:xfrm>
          <a:prstGeom prst="rect">
            <a:avLst/>
          </a:prstGeom>
          <a:noFill/>
        </p:spPr>
        <p:txBody>
          <a:bodyPr wrap="none" rtlCol="0">
            <a:spAutoFit/>
          </a:bodyPr>
          <a:lstStyle/>
          <a:p>
            <a:r>
              <a:rPr lang="it-IT" sz="2400" b="1" i="1" dirty="0" smtClean="0">
                <a:solidFill>
                  <a:srgbClr val="FF0000"/>
                </a:solidFill>
              </a:rPr>
              <a:t>NRAS</a:t>
            </a:r>
            <a:r>
              <a:rPr lang="it-IT" sz="2400" b="1" dirty="0" smtClean="0">
                <a:solidFill>
                  <a:srgbClr val="FF0000"/>
                </a:solidFill>
              </a:rPr>
              <a:t> </a:t>
            </a:r>
            <a:r>
              <a:rPr lang="it-IT" sz="2400" b="1" dirty="0" err="1" smtClean="0">
                <a:solidFill>
                  <a:srgbClr val="FF0000"/>
                </a:solidFill>
              </a:rPr>
              <a:t>mutations</a:t>
            </a:r>
            <a:r>
              <a:rPr lang="it-IT" sz="2400" b="1" dirty="0" smtClean="0">
                <a:solidFill>
                  <a:srgbClr val="FF0000"/>
                </a:solidFill>
              </a:rPr>
              <a:t> – 18% </a:t>
            </a:r>
            <a:r>
              <a:rPr lang="it-IT" sz="2400" b="1" dirty="0" smtClean="0"/>
              <a:t>(31 </a:t>
            </a:r>
            <a:r>
              <a:rPr lang="it-IT" sz="2400" b="1" dirty="0" err="1" smtClean="0"/>
              <a:t>studies</a:t>
            </a:r>
            <a:r>
              <a:rPr lang="it-IT" sz="2400" b="1" dirty="0" smtClean="0"/>
              <a:t>- 1972 </a:t>
            </a:r>
            <a:r>
              <a:rPr lang="it-IT" sz="2400" b="1" dirty="0" err="1" smtClean="0"/>
              <a:t>pts</a:t>
            </a:r>
            <a:r>
              <a:rPr lang="it-IT" sz="2400" b="1" dirty="0" smtClean="0"/>
              <a:t>)</a:t>
            </a:r>
            <a:endParaRPr lang="it-IT" sz="2400" b="1" dirty="0"/>
          </a:p>
        </p:txBody>
      </p:sp>
      <p:graphicFrame>
        <p:nvGraphicFramePr>
          <p:cNvPr id="8" name="Tabella 7"/>
          <p:cNvGraphicFramePr>
            <a:graphicFrameLocks noGrp="1"/>
          </p:cNvGraphicFramePr>
          <p:nvPr>
            <p:extLst>
              <p:ext uri="{D42A27DB-BD31-4B8C-83A1-F6EECF244321}">
                <p14:modId xmlns:p14="http://schemas.microsoft.com/office/powerpoint/2010/main" val="1407523842"/>
              </p:ext>
            </p:extLst>
          </p:nvPr>
        </p:nvGraphicFramePr>
        <p:xfrm>
          <a:off x="334181" y="3133312"/>
          <a:ext cx="8488172" cy="2023880"/>
        </p:xfrm>
        <a:graphic>
          <a:graphicData uri="http://schemas.openxmlformats.org/drawingml/2006/table">
            <a:tbl>
              <a:tblPr firstRow="1" bandRow="1">
                <a:tableStyleId>{6E25E649-3F16-4E02-A733-19D2CDBF48F0}</a:tableStyleId>
              </a:tblPr>
              <a:tblGrid>
                <a:gridCol w="3256005"/>
                <a:gridCol w="2477072"/>
                <a:gridCol w="2755095"/>
              </a:tblGrid>
              <a:tr h="452623">
                <a:tc>
                  <a:txBody>
                    <a:bodyPr/>
                    <a:lstStyle/>
                    <a:p>
                      <a:r>
                        <a:rPr lang="it-IT" sz="2100" dirty="0" smtClean="0">
                          <a:solidFill>
                            <a:schemeClr val="bg1"/>
                          </a:solidFill>
                        </a:rPr>
                        <a:t>Clinico-</a:t>
                      </a:r>
                      <a:r>
                        <a:rPr lang="it-IT" sz="2100" dirty="0" err="1" smtClean="0">
                          <a:solidFill>
                            <a:schemeClr val="bg1"/>
                          </a:solidFill>
                        </a:rPr>
                        <a:t>pathologic</a:t>
                      </a:r>
                      <a:r>
                        <a:rPr lang="it-IT" sz="2100" dirty="0" smtClean="0">
                          <a:solidFill>
                            <a:schemeClr val="bg1"/>
                          </a:solidFill>
                        </a:rPr>
                        <a:t> </a:t>
                      </a:r>
                      <a:r>
                        <a:rPr lang="it-IT" sz="2100" dirty="0" err="1" smtClean="0">
                          <a:solidFill>
                            <a:schemeClr val="bg1"/>
                          </a:solidFill>
                        </a:rPr>
                        <a:t>characteristic</a:t>
                      </a:r>
                      <a:endParaRPr lang="it-IT" sz="2100" dirty="0">
                        <a:solidFill>
                          <a:schemeClr val="bg1"/>
                        </a:solidFill>
                      </a:endParaRPr>
                    </a:p>
                  </a:txBody>
                  <a:tcPr anchor="ctr"/>
                </a:tc>
                <a:tc>
                  <a:txBody>
                    <a:bodyPr/>
                    <a:lstStyle/>
                    <a:p>
                      <a:pPr algn="ctr"/>
                      <a:r>
                        <a:rPr lang="it-IT" sz="2100" dirty="0" smtClean="0">
                          <a:solidFill>
                            <a:schemeClr val="bg1"/>
                          </a:solidFill>
                        </a:rPr>
                        <a:t>OR (95% CI)</a:t>
                      </a:r>
                      <a:endParaRPr lang="it-IT" sz="2100" dirty="0">
                        <a:solidFill>
                          <a:schemeClr val="bg1"/>
                        </a:solidFill>
                      </a:endParaRPr>
                    </a:p>
                  </a:txBody>
                  <a:tcPr anchor="ctr"/>
                </a:tc>
                <a:tc>
                  <a:txBody>
                    <a:bodyPr/>
                    <a:lstStyle/>
                    <a:p>
                      <a:pPr algn="ctr"/>
                      <a:r>
                        <a:rPr lang="it-IT" sz="2100" dirty="0" err="1" smtClean="0">
                          <a:solidFill>
                            <a:schemeClr val="bg1"/>
                          </a:solidFill>
                        </a:rPr>
                        <a:t>p</a:t>
                      </a:r>
                      <a:endParaRPr lang="it-IT" sz="2100" dirty="0">
                        <a:solidFill>
                          <a:schemeClr val="bg1"/>
                        </a:solidFill>
                      </a:endParaRPr>
                    </a:p>
                  </a:txBody>
                  <a:tcPr anchor="ctr"/>
                </a:tc>
              </a:tr>
              <a:tr h="373963">
                <a:tc>
                  <a:txBody>
                    <a:bodyPr/>
                    <a:lstStyle/>
                    <a:p>
                      <a:r>
                        <a:rPr lang="it-IT" sz="2100" b="1" dirty="0" smtClean="0">
                          <a:solidFill>
                            <a:srgbClr val="FF0000"/>
                          </a:solidFill>
                        </a:rPr>
                        <a:t>NM</a:t>
                      </a:r>
                      <a:endParaRPr lang="it-IT" sz="2100" b="1" dirty="0">
                        <a:solidFill>
                          <a:srgbClr val="FF0000"/>
                        </a:solidFill>
                      </a:endParaRPr>
                    </a:p>
                  </a:txBody>
                  <a:tcPr anchor="ctr"/>
                </a:tc>
                <a:tc>
                  <a:txBody>
                    <a:bodyPr/>
                    <a:lstStyle/>
                    <a:p>
                      <a:r>
                        <a:rPr lang="it-IT" sz="2100" dirty="0" smtClean="0">
                          <a:solidFill>
                            <a:schemeClr val="tx1"/>
                          </a:solidFill>
                        </a:rPr>
                        <a:t>1.894 (</a:t>
                      </a:r>
                      <a:r>
                        <a:rPr lang="en-US" sz="2100" baseline="0" noProof="0" dirty="0" smtClean="0">
                          <a:solidFill>
                            <a:schemeClr val="tx1"/>
                          </a:solidFill>
                        </a:rPr>
                        <a:t>1.336-2.687</a:t>
                      </a:r>
                      <a:r>
                        <a:rPr lang="it-IT" sz="2100" dirty="0" smtClean="0">
                          <a:solidFill>
                            <a:schemeClr val="tx1"/>
                          </a:solidFill>
                        </a:rPr>
                        <a:t>)</a:t>
                      </a:r>
                      <a:endParaRPr lang="it-IT" sz="2100" dirty="0">
                        <a:solidFill>
                          <a:schemeClr val="tx1"/>
                        </a:solidFill>
                      </a:endParaRPr>
                    </a:p>
                  </a:txBody>
                  <a:tcPr anchor="ctr"/>
                </a:tc>
                <a:tc>
                  <a:txBody>
                    <a:bodyPr/>
                    <a:lstStyle/>
                    <a:p>
                      <a:pPr algn="ctr"/>
                      <a:r>
                        <a:rPr lang="it-IT" sz="2100" dirty="0" smtClean="0">
                          <a:solidFill>
                            <a:schemeClr val="tx1"/>
                          </a:solidFill>
                        </a:rPr>
                        <a:t>&lt;.001</a:t>
                      </a:r>
                      <a:endParaRPr lang="it-IT" sz="2100" dirty="0">
                        <a:solidFill>
                          <a:schemeClr val="tx1"/>
                        </a:solidFill>
                      </a:endParaRPr>
                    </a:p>
                  </a:txBody>
                  <a:tcPr anchor="ctr"/>
                </a:tc>
              </a:tr>
              <a:tr h="373963">
                <a:tc>
                  <a:txBody>
                    <a:bodyPr/>
                    <a:lstStyle/>
                    <a:p>
                      <a:r>
                        <a:rPr lang="it-IT" sz="2100" b="1" dirty="0" smtClean="0">
                          <a:solidFill>
                            <a:srgbClr val="FF0000"/>
                          </a:solidFill>
                        </a:rPr>
                        <a:t>Site – </a:t>
                      </a:r>
                      <a:r>
                        <a:rPr lang="it-IT" sz="2100" b="1" dirty="0" err="1" smtClean="0">
                          <a:solidFill>
                            <a:srgbClr val="FF0000"/>
                          </a:solidFill>
                        </a:rPr>
                        <a:t>Extremities</a:t>
                      </a:r>
                      <a:endParaRPr lang="it-IT" sz="2100" b="1" dirty="0">
                        <a:solidFill>
                          <a:srgbClr val="FF0000"/>
                        </a:solidFill>
                      </a:endParaRPr>
                    </a:p>
                  </a:txBody>
                  <a:tcPr anchor="ctr"/>
                </a:tc>
                <a:tc>
                  <a:txBody>
                    <a:bodyPr/>
                    <a:lstStyle/>
                    <a:p>
                      <a:r>
                        <a:rPr lang="it-IT" sz="2100" dirty="0" smtClean="0">
                          <a:solidFill>
                            <a:schemeClr val="tx1"/>
                          </a:solidFill>
                        </a:rPr>
                        <a:t>1.561 (</a:t>
                      </a:r>
                      <a:r>
                        <a:rPr lang="en-US" sz="2100" baseline="0" noProof="0" dirty="0" smtClean="0">
                          <a:solidFill>
                            <a:schemeClr val="tx1"/>
                          </a:solidFill>
                        </a:rPr>
                        <a:t>1.059-2.301</a:t>
                      </a:r>
                      <a:r>
                        <a:rPr lang="it-IT" sz="2100" dirty="0" smtClean="0">
                          <a:solidFill>
                            <a:schemeClr val="tx1"/>
                          </a:solidFill>
                        </a:rPr>
                        <a:t>)</a:t>
                      </a:r>
                      <a:endParaRPr lang="it-IT" sz="2100" dirty="0">
                        <a:solidFill>
                          <a:schemeClr val="tx1"/>
                        </a:solidFill>
                      </a:endParaRPr>
                    </a:p>
                  </a:txBody>
                  <a:tcPr anchor="ctr"/>
                </a:tc>
                <a:tc>
                  <a:txBody>
                    <a:bodyPr/>
                    <a:lstStyle/>
                    <a:p>
                      <a:pPr algn="ctr"/>
                      <a:r>
                        <a:rPr lang="it-IT" sz="2100" dirty="0" smtClean="0">
                          <a:solidFill>
                            <a:schemeClr val="tx1"/>
                          </a:solidFill>
                        </a:rPr>
                        <a:t>.025</a:t>
                      </a:r>
                      <a:endParaRPr lang="it-IT" sz="2100" dirty="0">
                        <a:solidFill>
                          <a:schemeClr val="tx1"/>
                        </a:solidFill>
                      </a:endParaRPr>
                    </a:p>
                  </a:txBody>
                  <a:tcPr anchor="ctr"/>
                </a:tc>
              </a:tr>
              <a:tr h="469400">
                <a:tc>
                  <a:txBody>
                    <a:bodyPr/>
                    <a:lstStyle/>
                    <a:p>
                      <a:r>
                        <a:rPr lang="it-IT" sz="2100" b="1" dirty="0" err="1" smtClean="0">
                          <a:solidFill>
                            <a:srgbClr val="FF0000"/>
                          </a:solidFill>
                        </a:rPr>
                        <a:t>Chronic</a:t>
                      </a:r>
                      <a:r>
                        <a:rPr lang="it-IT" sz="2100" b="1" dirty="0" smtClean="0">
                          <a:solidFill>
                            <a:srgbClr val="FF0000"/>
                          </a:solidFill>
                        </a:rPr>
                        <a:t> </a:t>
                      </a:r>
                      <a:r>
                        <a:rPr lang="it-IT" sz="2100" b="1" dirty="0" err="1" smtClean="0">
                          <a:solidFill>
                            <a:srgbClr val="FF0000"/>
                          </a:solidFill>
                        </a:rPr>
                        <a:t>Sun</a:t>
                      </a:r>
                      <a:r>
                        <a:rPr lang="it-IT" sz="2100" b="1" dirty="0" smtClean="0">
                          <a:solidFill>
                            <a:srgbClr val="FF0000"/>
                          </a:solidFill>
                        </a:rPr>
                        <a:t> </a:t>
                      </a:r>
                      <a:r>
                        <a:rPr lang="it-IT" sz="2100" b="1" dirty="0" err="1" smtClean="0">
                          <a:solidFill>
                            <a:srgbClr val="FF0000"/>
                          </a:solidFill>
                        </a:rPr>
                        <a:t>Damage</a:t>
                      </a:r>
                      <a:r>
                        <a:rPr lang="it-IT" sz="2100" b="1" baseline="0" dirty="0" smtClean="0">
                          <a:solidFill>
                            <a:srgbClr val="FF0000"/>
                          </a:solidFill>
                        </a:rPr>
                        <a:t> (CSD)</a:t>
                      </a:r>
                      <a:endParaRPr lang="it-IT" sz="2100" b="1" dirty="0">
                        <a:solidFill>
                          <a:srgbClr val="FF0000"/>
                        </a:solidFill>
                      </a:endParaRPr>
                    </a:p>
                  </a:txBody>
                  <a:tcPr anchor="ctr"/>
                </a:tc>
                <a:tc>
                  <a:txBody>
                    <a:bodyPr/>
                    <a:lstStyle/>
                    <a:p>
                      <a:r>
                        <a:rPr lang="it-IT" sz="2100" dirty="0" smtClean="0">
                          <a:solidFill>
                            <a:schemeClr val="tx1"/>
                          </a:solidFill>
                        </a:rPr>
                        <a:t>1.887 (</a:t>
                      </a:r>
                      <a:r>
                        <a:rPr lang="en-US" sz="2100" baseline="0" noProof="0" dirty="0" smtClean="0">
                          <a:solidFill>
                            <a:schemeClr val="tx1"/>
                          </a:solidFill>
                        </a:rPr>
                        <a:t>1.114-3.197)</a:t>
                      </a:r>
                      <a:endParaRPr lang="it-IT" sz="2100" dirty="0">
                        <a:solidFill>
                          <a:schemeClr val="tx1"/>
                        </a:solidFill>
                      </a:endParaRPr>
                    </a:p>
                  </a:txBody>
                  <a:tcPr anchor="ctr"/>
                </a:tc>
                <a:tc>
                  <a:txBody>
                    <a:bodyPr/>
                    <a:lstStyle/>
                    <a:p>
                      <a:pPr algn="ctr"/>
                      <a:r>
                        <a:rPr lang="it-IT" sz="2100" dirty="0" smtClean="0">
                          <a:solidFill>
                            <a:schemeClr val="tx1"/>
                          </a:solidFill>
                        </a:rPr>
                        <a:t>.018</a:t>
                      </a:r>
                      <a:endParaRPr lang="it-IT" sz="2100" dirty="0">
                        <a:solidFill>
                          <a:schemeClr val="tx1"/>
                        </a:solidFill>
                      </a:endParaRPr>
                    </a:p>
                  </a:txBody>
                  <a:tcPr anchor="ctr"/>
                </a:tc>
              </a:tr>
            </a:tbl>
          </a:graphicData>
        </a:graphic>
      </p:graphicFrame>
      <p:sp>
        <p:nvSpPr>
          <p:cNvPr id="10" name="CasellaDiTesto 9"/>
          <p:cNvSpPr txBox="1"/>
          <p:nvPr/>
        </p:nvSpPr>
        <p:spPr>
          <a:xfrm>
            <a:off x="0" y="44624"/>
            <a:ext cx="9144000" cy="584775"/>
          </a:xfrm>
          <a:prstGeom prst="rect">
            <a:avLst/>
          </a:prstGeom>
          <a:noFill/>
        </p:spPr>
        <p:txBody>
          <a:bodyPr wrap="square" rtlCol="0">
            <a:spAutoFit/>
          </a:bodyPr>
          <a:lstStyle/>
          <a:p>
            <a:pPr algn="ctr"/>
            <a:r>
              <a:rPr lang="it-IT" sz="3200" b="1" dirty="0" err="1" smtClean="0">
                <a:solidFill>
                  <a:srgbClr val="0070C0"/>
                </a:solidFill>
                <a:latin typeface="Calibri" pitchFamily="34" charset="0"/>
                <a:cs typeface="Calibri" pitchFamily="34" charset="0"/>
              </a:rPr>
              <a:t>Somatic</a:t>
            </a:r>
            <a:r>
              <a:rPr lang="it-IT" sz="3200" b="1" dirty="0" smtClean="0">
                <a:solidFill>
                  <a:srgbClr val="0070C0"/>
                </a:solidFill>
                <a:latin typeface="Calibri" pitchFamily="34" charset="0"/>
                <a:cs typeface="Calibri" pitchFamily="34" charset="0"/>
              </a:rPr>
              <a:t> </a:t>
            </a:r>
            <a:r>
              <a:rPr lang="it-IT" sz="3200" b="1" i="1" dirty="0" smtClean="0">
                <a:solidFill>
                  <a:srgbClr val="0070C0"/>
                </a:solidFill>
                <a:latin typeface="Calibri" pitchFamily="34" charset="0"/>
                <a:cs typeface="Calibri" pitchFamily="34" charset="0"/>
              </a:rPr>
              <a:t>NRAS</a:t>
            </a:r>
            <a:r>
              <a:rPr lang="it-IT" sz="3200" b="1" dirty="0" smtClean="0">
                <a:solidFill>
                  <a:srgbClr val="0070C0"/>
                </a:solidFill>
                <a:latin typeface="Calibri" pitchFamily="34" charset="0"/>
                <a:cs typeface="Calibri" pitchFamily="34" charset="0"/>
              </a:rPr>
              <a:t> </a:t>
            </a:r>
            <a:r>
              <a:rPr lang="it-IT" sz="3200" b="1" dirty="0" err="1" smtClean="0">
                <a:solidFill>
                  <a:srgbClr val="0070C0"/>
                </a:solidFill>
                <a:latin typeface="Calibri" pitchFamily="34" charset="0"/>
                <a:cs typeface="Calibri" pitchFamily="34" charset="0"/>
              </a:rPr>
              <a:t>mutations</a:t>
            </a:r>
            <a:endParaRPr lang="it-IT" sz="32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738113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1070"/>
          <a:stretch/>
        </p:blipFill>
        <p:spPr>
          <a:xfrm>
            <a:off x="395536" y="0"/>
            <a:ext cx="8335640" cy="2673119"/>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2972317635"/>
              </p:ext>
            </p:extLst>
          </p:nvPr>
        </p:nvGraphicFramePr>
        <p:xfrm>
          <a:off x="142876" y="3499212"/>
          <a:ext cx="8905874" cy="3026132"/>
        </p:xfrm>
        <a:graphic>
          <a:graphicData uri="http://schemas.openxmlformats.org/drawingml/2006/table">
            <a:tbl>
              <a:tblPr firstRow="1" bandRow="1">
                <a:tableStyleId>{22838BEF-8BB2-4498-84A7-C5851F593DF1}</a:tableStyleId>
              </a:tblPr>
              <a:tblGrid>
                <a:gridCol w="2205232"/>
                <a:gridCol w="2430267"/>
                <a:gridCol w="2000250"/>
                <a:gridCol w="2270125"/>
              </a:tblGrid>
              <a:tr h="496292">
                <a:tc>
                  <a:txBody>
                    <a:bodyPr/>
                    <a:lstStyle/>
                    <a:p>
                      <a:pPr algn="ctr"/>
                      <a:r>
                        <a:rPr lang="en-US" sz="2300" noProof="0" dirty="0" smtClean="0">
                          <a:solidFill>
                            <a:schemeClr val="bg1"/>
                          </a:solidFill>
                        </a:rPr>
                        <a:t>BRAF</a:t>
                      </a:r>
                    </a:p>
                  </a:txBody>
                  <a:tcPr>
                    <a:solidFill>
                      <a:schemeClr val="tx2">
                        <a:lumMod val="50000"/>
                      </a:schemeClr>
                    </a:solidFill>
                  </a:tcPr>
                </a:tc>
                <a:tc>
                  <a:txBody>
                    <a:bodyPr/>
                    <a:lstStyle/>
                    <a:p>
                      <a:pPr algn="ctr"/>
                      <a:r>
                        <a:rPr lang="en-US" sz="2300" noProof="0" dirty="0" smtClean="0">
                          <a:solidFill>
                            <a:schemeClr val="bg1"/>
                          </a:solidFill>
                        </a:rPr>
                        <a:t>N/H/K RAS </a:t>
                      </a:r>
                    </a:p>
                  </a:txBody>
                  <a:tcPr>
                    <a:solidFill>
                      <a:schemeClr val="tx2">
                        <a:lumMod val="50000"/>
                      </a:schemeClr>
                    </a:solidFill>
                  </a:tcPr>
                </a:tc>
                <a:tc>
                  <a:txBody>
                    <a:bodyPr/>
                    <a:lstStyle/>
                    <a:p>
                      <a:pPr algn="ctr"/>
                      <a:r>
                        <a:rPr lang="en-US" sz="2300" noProof="0" dirty="0" smtClean="0">
                          <a:solidFill>
                            <a:schemeClr val="bg1"/>
                          </a:solidFill>
                        </a:rPr>
                        <a:t>NF1</a:t>
                      </a:r>
                      <a:endParaRPr lang="en-US" sz="2300" noProof="0" dirty="0">
                        <a:solidFill>
                          <a:schemeClr val="bg1"/>
                        </a:solidFill>
                      </a:endParaRPr>
                    </a:p>
                  </a:txBody>
                  <a:tcPr>
                    <a:solidFill>
                      <a:srgbClr val="008000"/>
                    </a:solidFill>
                  </a:tcPr>
                </a:tc>
                <a:tc>
                  <a:txBody>
                    <a:bodyPr/>
                    <a:lstStyle/>
                    <a:p>
                      <a:pPr algn="ctr"/>
                      <a:r>
                        <a:rPr lang="en-US" sz="2300" noProof="0" dirty="0" smtClean="0">
                          <a:solidFill>
                            <a:schemeClr val="bg1"/>
                          </a:solidFill>
                        </a:rPr>
                        <a:t>Triple wild-type</a:t>
                      </a:r>
                      <a:endParaRPr lang="en-US" sz="2300" noProof="0" dirty="0">
                        <a:solidFill>
                          <a:schemeClr val="bg1"/>
                        </a:solidFill>
                      </a:endParaRPr>
                    </a:p>
                  </a:txBody>
                  <a:tcPr>
                    <a:solidFill>
                      <a:schemeClr val="tx2">
                        <a:lumMod val="50000"/>
                      </a:schemeClr>
                    </a:solidFill>
                  </a:tcPr>
                </a:tc>
              </a:tr>
              <a:tr h="555625">
                <a:tc>
                  <a:txBody>
                    <a:bodyPr/>
                    <a:lstStyle/>
                    <a:p>
                      <a:pPr marL="95250" indent="-95250">
                        <a:buFont typeface="Arial"/>
                        <a:buChar char="•"/>
                      </a:pPr>
                      <a:r>
                        <a:rPr lang="en-US" sz="2000" noProof="0" dirty="0" smtClean="0">
                          <a:solidFill>
                            <a:srgbClr val="FF0000"/>
                          </a:solidFill>
                        </a:rPr>
                        <a:t>52% tumors</a:t>
                      </a:r>
                    </a:p>
                    <a:p>
                      <a:pPr marL="95250" indent="-95250">
                        <a:buFont typeface="Arial"/>
                        <a:buChar char="•"/>
                      </a:pPr>
                      <a:r>
                        <a:rPr lang="en-US" sz="2000" noProof="0" dirty="0" smtClean="0"/>
                        <a:t>V600 &gt; K601</a:t>
                      </a:r>
                    </a:p>
                    <a:p>
                      <a:pPr marL="95250" indent="-95250">
                        <a:buFont typeface="Arial"/>
                        <a:buChar char="•"/>
                      </a:pPr>
                      <a:r>
                        <a:rPr lang="en-US" sz="2000" noProof="0" dirty="0" smtClean="0"/>
                        <a:t>Younger </a:t>
                      </a:r>
                      <a:r>
                        <a:rPr lang="en-US" sz="2000" noProof="0" dirty="0" err="1" smtClean="0"/>
                        <a:t>pts</a:t>
                      </a:r>
                      <a:endParaRPr lang="en-US" sz="2000" noProof="0" dirty="0" smtClean="0"/>
                    </a:p>
                    <a:p>
                      <a:pPr marL="95250" indent="-95250">
                        <a:buFont typeface="Arial"/>
                        <a:buChar char="•"/>
                      </a:pPr>
                      <a:r>
                        <a:rPr lang="en-US" sz="2000" noProof="0" dirty="0" smtClean="0">
                          <a:solidFill>
                            <a:srgbClr val="FF0000"/>
                          </a:solidFill>
                        </a:rPr>
                        <a:t>90% UV-signature</a:t>
                      </a:r>
                    </a:p>
                    <a:p>
                      <a:pPr marL="95250" marR="0" indent="-95250" algn="l" defTabSz="457200" rtl="0" eaLnBrk="1" fontAlgn="auto" latinLnBrk="0" hangingPunct="1">
                        <a:lnSpc>
                          <a:spcPct val="100000"/>
                        </a:lnSpc>
                        <a:spcBef>
                          <a:spcPts val="0"/>
                        </a:spcBef>
                        <a:spcAft>
                          <a:spcPts val="0"/>
                        </a:spcAft>
                        <a:buClrTx/>
                        <a:buSzTx/>
                        <a:buFont typeface="Arial"/>
                        <a:buChar char="•"/>
                        <a:tabLst/>
                        <a:defRPr/>
                      </a:pPr>
                      <a:r>
                        <a:rPr lang="en-US" sz="2000" noProof="0" dirty="0" smtClean="0"/>
                        <a:t>Mutually exclusive with NRAS</a:t>
                      </a:r>
                    </a:p>
                    <a:p>
                      <a:endParaRPr lang="en-US" sz="2000" noProof="0" dirty="0"/>
                    </a:p>
                  </a:txBody>
                  <a:tcPr/>
                </a:tc>
                <a:tc>
                  <a:txBody>
                    <a:bodyPr/>
                    <a:lstStyle/>
                    <a:p>
                      <a:pPr marL="174625" indent="-174625">
                        <a:buFont typeface="Arial"/>
                        <a:buChar char="•"/>
                      </a:pPr>
                      <a:r>
                        <a:rPr lang="en-US" sz="2000" noProof="0" dirty="0" smtClean="0">
                          <a:solidFill>
                            <a:srgbClr val="FF0000"/>
                          </a:solidFill>
                        </a:rPr>
                        <a:t>28% tumors NRAS </a:t>
                      </a:r>
                    </a:p>
                    <a:p>
                      <a:pPr marL="174625" indent="-174625">
                        <a:buFont typeface="Arial"/>
                        <a:buChar char="•"/>
                      </a:pPr>
                      <a:r>
                        <a:rPr lang="en-US" sz="2000" noProof="0" dirty="0" smtClean="0"/>
                        <a:t>Q61, less G12-G13</a:t>
                      </a:r>
                    </a:p>
                    <a:p>
                      <a:pPr marL="174625" indent="-174625">
                        <a:buFont typeface="Arial"/>
                        <a:buChar char="•"/>
                      </a:pPr>
                      <a:r>
                        <a:rPr lang="en-US" sz="2000" noProof="0" dirty="0" smtClean="0"/>
                        <a:t>Fewer</a:t>
                      </a:r>
                      <a:r>
                        <a:rPr lang="en-US" sz="2000" baseline="0" noProof="0" dirty="0" smtClean="0"/>
                        <a:t> </a:t>
                      </a:r>
                      <a:r>
                        <a:rPr lang="en-US" sz="2000" noProof="0" dirty="0" smtClean="0"/>
                        <a:t>HRAS and KRAS </a:t>
                      </a:r>
                      <a:r>
                        <a:rPr lang="en-US" sz="2000" noProof="0" dirty="0" err="1" smtClean="0"/>
                        <a:t>mut</a:t>
                      </a:r>
                      <a:endParaRPr lang="en-US" sz="2000" noProof="0" dirty="0" smtClean="0"/>
                    </a:p>
                    <a:p>
                      <a:pPr marL="174625" indent="-174625">
                        <a:buFont typeface="Arial"/>
                        <a:buChar char="•"/>
                      </a:pPr>
                      <a:r>
                        <a:rPr lang="en-US" sz="2000" noProof="0" dirty="0" smtClean="0">
                          <a:solidFill>
                            <a:srgbClr val="FF0000"/>
                          </a:solidFill>
                        </a:rPr>
                        <a:t>93% UV-signature</a:t>
                      </a:r>
                    </a:p>
                    <a:p>
                      <a:pPr marL="174625" indent="-174625">
                        <a:buFont typeface="Arial"/>
                        <a:buChar char="•"/>
                      </a:pPr>
                      <a:r>
                        <a:rPr lang="en-US" sz="2000" noProof="0" dirty="0" smtClean="0"/>
                        <a:t>Mutually exclusive with BRAF</a:t>
                      </a:r>
                    </a:p>
                  </a:txBody>
                  <a:tcPr/>
                </a:tc>
                <a:tc>
                  <a:txBody>
                    <a:bodyPr/>
                    <a:lstStyle/>
                    <a:p>
                      <a:pPr marL="95250" indent="-95250">
                        <a:buFont typeface="Arial"/>
                        <a:buChar char="•"/>
                      </a:pPr>
                      <a:r>
                        <a:rPr lang="en-US" sz="2000" noProof="0" dirty="0" smtClean="0">
                          <a:solidFill>
                            <a:srgbClr val="FF0000"/>
                          </a:solidFill>
                        </a:rPr>
                        <a:t>14% tumors</a:t>
                      </a:r>
                    </a:p>
                    <a:p>
                      <a:pPr marL="95250" indent="-95250">
                        <a:buFont typeface="Arial"/>
                        <a:buChar char="•"/>
                      </a:pPr>
                      <a:r>
                        <a:rPr lang="en-US" sz="2000" noProof="0" dirty="0" smtClean="0">
                          <a:solidFill>
                            <a:srgbClr val="000000"/>
                          </a:solidFill>
                        </a:rPr>
                        <a:t> 39% </a:t>
                      </a:r>
                      <a:r>
                        <a:rPr lang="en-US" sz="2000" noProof="0" dirty="0" err="1" smtClean="0">
                          <a:solidFill>
                            <a:srgbClr val="000000"/>
                          </a:solidFill>
                        </a:rPr>
                        <a:t>wt</a:t>
                      </a:r>
                      <a:r>
                        <a:rPr lang="en-US" sz="2000" noProof="0" dirty="0" smtClean="0">
                          <a:solidFill>
                            <a:srgbClr val="000000"/>
                          </a:solidFill>
                        </a:rPr>
                        <a:t> BRAF/NRAS </a:t>
                      </a:r>
                      <a:r>
                        <a:rPr lang="en-US" sz="2000" noProof="0" dirty="0" err="1" smtClean="0">
                          <a:solidFill>
                            <a:srgbClr val="000000"/>
                          </a:solidFill>
                        </a:rPr>
                        <a:t>mela</a:t>
                      </a:r>
                      <a:endParaRPr lang="en-US" sz="2000" noProof="0" dirty="0" smtClean="0">
                        <a:solidFill>
                          <a:srgbClr val="000000"/>
                        </a:solidFill>
                      </a:endParaRPr>
                    </a:p>
                    <a:p>
                      <a:pPr marL="95250" indent="-95250">
                        <a:buFont typeface="Wingdings" charset="0"/>
                        <a:buChar char="é"/>
                      </a:pPr>
                      <a:r>
                        <a:rPr lang="it-IT" sz="2000" kern="1200" noProof="0" dirty="0" smtClean="0">
                          <a:solidFill>
                            <a:schemeClr val="dk1"/>
                          </a:solidFill>
                          <a:latin typeface="+mn-lt"/>
                          <a:ea typeface="+mn-ea"/>
                          <a:cs typeface="+mn-cs"/>
                          <a:sym typeface="Wingdings"/>
                        </a:rPr>
                        <a:t> M</a:t>
                      </a:r>
                      <a:r>
                        <a:rPr lang="en-US" sz="2000" kern="1200" noProof="0" dirty="0" err="1" smtClean="0">
                          <a:solidFill>
                            <a:schemeClr val="dk1"/>
                          </a:solidFill>
                          <a:latin typeface="+mn-lt"/>
                          <a:ea typeface="+mn-ea"/>
                          <a:cs typeface="+mn-cs"/>
                          <a:sym typeface="Wingdings"/>
                        </a:rPr>
                        <a:t>utation</a:t>
                      </a:r>
                      <a:r>
                        <a:rPr lang="en-US" sz="2000" kern="1200" baseline="0" noProof="0" dirty="0" smtClean="0">
                          <a:solidFill>
                            <a:schemeClr val="dk1"/>
                          </a:solidFill>
                          <a:latin typeface="+mn-lt"/>
                          <a:ea typeface="+mn-ea"/>
                          <a:cs typeface="+mn-cs"/>
                          <a:sym typeface="Wingdings"/>
                        </a:rPr>
                        <a:t> </a:t>
                      </a:r>
                      <a:r>
                        <a:rPr lang="en-US" sz="2000" kern="1200" noProof="0" dirty="0" smtClean="0">
                          <a:solidFill>
                            <a:schemeClr val="dk1"/>
                          </a:solidFill>
                          <a:latin typeface="+mn-lt"/>
                          <a:ea typeface="+mn-ea"/>
                          <a:cs typeface="+mn-cs"/>
                          <a:sym typeface="Wingdings"/>
                        </a:rPr>
                        <a:t>rate</a:t>
                      </a:r>
                    </a:p>
                    <a:p>
                      <a:pPr marL="95250" indent="-95250">
                        <a:buFont typeface="Arial"/>
                        <a:buChar char="•"/>
                      </a:pPr>
                      <a:r>
                        <a:rPr lang="en-US" sz="2000" kern="1200" noProof="0" dirty="0" smtClean="0">
                          <a:solidFill>
                            <a:srgbClr val="FF0000"/>
                          </a:solidFill>
                          <a:latin typeface="+mn-lt"/>
                          <a:ea typeface="+mn-ea"/>
                          <a:cs typeface="+mn-cs"/>
                          <a:sym typeface="Wingdings"/>
                        </a:rPr>
                        <a:t>92% UV-signature</a:t>
                      </a:r>
                      <a:endParaRPr lang="en-US" sz="2000" noProof="0" dirty="0" smtClean="0">
                        <a:solidFill>
                          <a:srgbClr val="FF0000"/>
                        </a:solidFill>
                      </a:endParaRPr>
                    </a:p>
                    <a:p>
                      <a:endParaRPr lang="en-US" sz="2000" noProof="0" dirty="0"/>
                    </a:p>
                  </a:txBody>
                  <a:tcPr>
                    <a:solidFill>
                      <a:srgbClr val="CCFFCC"/>
                    </a:solidFill>
                  </a:tcPr>
                </a:tc>
                <a:tc>
                  <a:txBody>
                    <a:bodyPr/>
                    <a:lstStyle/>
                    <a:p>
                      <a:pPr marL="95250" indent="-95250">
                        <a:buFont typeface="Arial"/>
                        <a:buChar char="•"/>
                      </a:pPr>
                      <a:r>
                        <a:rPr lang="it-IT" sz="2000" noProof="0" dirty="0" smtClean="0"/>
                        <a:t>H</a:t>
                      </a:r>
                      <a:r>
                        <a:rPr lang="en-US" sz="2000" noProof="0" dirty="0" err="1" smtClean="0"/>
                        <a:t>eterogenous</a:t>
                      </a:r>
                      <a:r>
                        <a:rPr lang="en-US" sz="2000" noProof="0" dirty="0" smtClean="0"/>
                        <a:t> group</a:t>
                      </a:r>
                    </a:p>
                    <a:p>
                      <a:pPr marL="95250" indent="-95250">
                        <a:buFont typeface="Arial"/>
                        <a:buChar char="•"/>
                      </a:pPr>
                      <a:r>
                        <a:rPr lang="en-US" sz="2000" noProof="0" dirty="0" smtClean="0"/>
                        <a:t>Older patients</a:t>
                      </a:r>
                    </a:p>
                    <a:p>
                      <a:pPr marL="95250" indent="-95250">
                        <a:buFont typeface="Arial"/>
                        <a:buChar char="•"/>
                      </a:pPr>
                      <a:r>
                        <a:rPr lang="en-US" sz="2000" noProof="0" dirty="0" smtClean="0">
                          <a:solidFill>
                            <a:srgbClr val="FF0000"/>
                          </a:solidFill>
                        </a:rPr>
                        <a:t>30% UV- signature</a:t>
                      </a:r>
                    </a:p>
                    <a:p>
                      <a:pPr marL="95250" indent="-95250">
                        <a:buFont typeface="Wingdings" charset="0"/>
                        <a:buChar char="é"/>
                      </a:pPr>
                      <a:r>
                        <a:rPr lang="it-IT" sz="2000" kern="1200" noProof="0" dirty="0" smtClean="0">
                          <a:solidFill>
                            <a:schemeClr val="dk1"/>
                          </a:solidFill>
                          <a:latin typeface="+mn-lt"/>
                          <a:ea typeface="+mn-ea"/>
                          <a:cs typeface="+mn-cs"/>
                          <a:sym typeface="Wingdings"/>
                        </a:rPr>
                        <a:t> </a:t>
                      </a:r>
                      <a:r>
                        <a:rPr lang="it-IT" sz="2000" kern="1200" noProof="0" dirty="0" smtClean="0">
                          <a:solidFill>
                            <a:srgbClr val="FF0000"/>
                          </a:solidFill>
                          <a:latin typeface="+mn-lt"/>
                          <a:ea typeface="+mn-ea"/>
                          <a:cs typeface="+mn-cs"/>
                          <a:sym typeface="Wingdings"/>
                        </a:rPr>
                        <a:t>C</a:t>
                      </a:r>
                      <a:r>
                        <a:rPr lang="en-US" sz="2000" kern="1200" noProof="0" dirty="0" err="1" smtClean="0">
                          <a:solidFill>
                            <a:srgbClr val="FF0000"/>
                          </a:solidFill>
                          <a:latin typeface="+mn-lt"/>
                          <a:ea typeface="+mn-ea"/>
                          <a:cs typeface="+mn-cs"/>
                          <a:sym typeface="Wingdings"/>
                        </a:rPr>
                        <a:t>opy</a:t>
                      </a:r>
                      <a:r>
                        <a:rPr lang="en-US" sz="2000" kern="1200" noProof="0" dirty="0" smtClean="0">
                          <a:solidFill>
                            <a:srgbClr val="FF0000"/>
                          </a:solidFill>
                          <a:latin typeface="+mn-lt"/>
                          <a:ea typeface="+mn-ea"/>
                          <a:cs typeface="+mn-cs"/>
                          <a:sym typeface="Wingdings"/>
                        </a:rPr>
                        <a:t> number and complex rearrangement</a:t>
                      </a:r>
                    </a:p>
                    <a:p>
                      <a:pPr marL="95250" indent="-95250">
                        <a:buFont typeface="Arial"/>
                        <a:buChar char="•"/>
                      </a:pPr>
                      <a:r>
                        <a:rPr lang="en-US" sz="2000" kern="1200" noProof="0" dirty="0" smtClean="0">
                          <a:solidFill>
                            <a:schemeClr val="dk1"/>
                          </a:solidFill>
                          <a:latin typeface="+mn-lt"/>
                          <a:ea typeface="+mn-ea"/>
                          <a:cs typeface="+mn-cs"/>
                          <a:sym typeface="Wingdings"/>
                        </a:rPr>
                        <a:t>KIT mutations</a:t>
                      </a:r>
                      <a:endParaRPr lang="en-US" sz="2000" noProof="0" dirty="0"/>
                    </a:p>
                  </a:txBody>
                  <a:tcPr/>
                </a:tc>
              </a:tr>
            </a:tbl>
          </a:graphicData>
        </a:graphic>
      </p:graphicFrame>
      <p:sp>
        <p:nvSpPr>
          <p:cNvPr id="5" name="CasellaDiTesto 4"/>
          <p:cNvSpPr txBox="1"/>
          <p:nvPr/>
        </p:nvSpPr>
        <p:spPr>
          <a:xfrm>
            <a:off x="74812" y="2780928"/>
            <a:ext cx="9033692" cy="430887"/>
          </a:xfrm>
          <a:prstGeom prst="rect">
            <a:avLst/>
          </a:prstGeom>
          <a:noFill/>
        </p:spPr>
        <p:txBody>
          <a:bodyPr wrap="none" rtlCol="0">
            <a:spAutoFit/>
          </a:bodyPr>
          <a:lstStyle/>
          <a:p>
            <a:pPr algn="ctr"/>
            <a:r>
              <a:rPr lang="en-US" sz="2200" dirty="0" smtClean="0"/>
              <a:t>333 melanomas (20% thick primaries and 80% </a:t>
            </a:r>
            <a:r>
              <a:rPr lang="en-US" sz="2200" dirty="0" err="1" smtClean="0"/>
              <a:t>mets</a:t>
            </a:r>
            <a:r>
              <a:rPr lang="en-US" sz="2200" dirty="0" smtClean="0"/>
              <a:t>, regional &gt; skin &gt; distant)</a:t>
            </a:r>
          </a:p>
        </p:txBody>
      </p:sp>
      <p:pic>
        <p:nvPicPr>
          <p:cNvPr id="7" name="Immagine 6"/>
          <p:cNvPicPr>
            <a:picLocks noChangeAspect="1"/>
          </p:cNvPicPr>
          <p:nvPr/>
        </p:nvPicPr>
        <p:blipFill>
          <a:blip r:embed="rId4"/>
          <a:stretch>
            <a:fillRect/>
          </a:stretch>
        </p:blipFill>
        <p:spPr>
          <a:xfrm>
            <a:off x="6372200" y="2492896"/>
            <a:ext cx="2479253" cy="206604"/>
          </a:xfrm>
          <a:prstGeom prst="rect">
            <a:avLst/>
          </a:prstGeom>
        </p:spPr>
      </p:pic>
    </p:spTree>
    <p:extLst>
      <p:ext uri="{BB962C8B-B14F-4D97-AF65-F5344CB8AC3E}">
        <p14:creationId xmlns:p14="http://schemas.microsoft.com/office/powerpoint/2010/main" val="3972991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5895" y="114732"/>
            <a:ext cx="9286715" cy="523220"/>
          </a:xfrm>
          <a:prstGeom prst="rect">
            <a:avLst/>
          </a:prstGeom>
        </p:spPr>
        <p:txBody>
          <a:bodyPr wrap="square">
            <a:spAutoFit/>
          </a:bodyPr>
          <a:lstStyle/>
          <a:p>
            <a:pPr algn="ctr"/>
            <a:r>
              <a:rPr lang="it-IT" sz="2800" b="1" dirty="0" err="1" smtClean="0">
                <a:solidFill>
                  <a:srgbClr val="0070C0"/>
                </a:solidFill>
              </a:rPr>
              <a:t>Role</a:t>
            </a:r>
            <a:r>
              <a:rPr lang="it-IT" sz="2800" b="1" dirty="0" smtClean="0">
                <a:solidFill>
                  <a:srgbClr val="0070C0"/>
                </a:solidFill>
              </a:rPr>
              <a:t> of </a:t>
            </a:r>
            <a:r>
              <a:rPr lang="it-IT" sz="2800" b="1" i="1" dirty="0" smtClean="0">
                <a:solidFill>
                  <a:srgbClr val="0070C0"/>
                </a:solidFill>
              </a:rPr>
              <a:t>NF1</a:t>
            </a:r>
            <a:r>
              <a:rPr lang="it-IT" sz="2800" b="1" dirty="0" smtClean="0">
                <a:solidFill>
                  <a:srgbClr val="0070C0"/>
                </a:solidFill>
              </a:rPr>
              <a:t> and </a:t>
            </a:r>
            <a:r>
              <a:rPr lang="it-IT" sz="2800" b="1" dirty="0" err="1" smtClean="0">
                <a:solidFill>
                  <a:srgbClr val="0070C0"/>
                </a:solidFill>
              </a:rPr>
              <a:t>neurofibromin</a:t>
            </a:r>
            <a:r>
              <a:rPr lang="it-IT" sz="2800" b="1" dirty="0" smtClean="0">
                <a:solidFill>
                  <a:srgbClr val="0070C0"/>
                </a:solidFill>
              </a:rPr>
              <a:t> in </a:t>
            </a:r>
            <a:r>
              <a:rPr lang="it-IT" sz="2800" b="1" dirty="0" err="1" smtClean="0">
                <a:solidFill>
                  <a:srgbClr val="0070C0"/>
                </a:solidFill>
              </a:rPr>
              <a:t>tumor</a:t>
            </a:r>
            <a:r>
              <a:rPr lang="it-IT" sz="2800" b="1" dirty="0" smtClean="0">
                <a:solidFill>
                  <a:srgbClr val="0070C0"/>
                </a:solidFill>
              </a:rPr>
              <a:t> </a:t>
            </a:r>
            <a:r>
              <a:rPr lang="it-IT" sz="2800" b="1" dirty="0" err="1" smtClean="0">
                <a:solidFill>
                  <a:srgbClr val="0070C0"/>
                </a:solidFill>
              </a:rPr>
              <a:t>suppression</a:t>
            </a:r>
            <a:endParaRPr lang="it-IT" sz="2800" b="1" dirty="0">
              <a:solidFill>
                <a:srgbClr val="0070C0"/>
              </a:solidFill>
            </a:endParaRPr>
          </a:p>
        </p:txBody>
      </p:sp>
      <p:pic>
        <p:nvPicPr>
          <p:cNvPr id="4" name="Immagine 3"/>
          <p:cNvPicPr>
            <a:picLocks noChangeAspect="1"/>
          </p:cNvPicPr>
          <p:nvPr/>
        </p:nvPicPr>
        <p:blipFill>
          <a:blip r:embed="rId3"/>
          <a:stretch>
            <a:fillRect/>
          </a:stretch>
        </p:blipFill>
        <p:spPr>
          <a:xfrm>
            <a:off x="0" y="764700"/>
            <a:ext cx="4690972" cy="6093300"/>
          </a:xfrm>
          <a:prstGeom prst="rect">
            <a:avLst/>
          </a:prstGeom>
        </p:spPr>
      </p:pic>
      <p:sp>
        <p:nvSpPr>
          <p:cNvPr id="5" name="CasellaDiTesto 4"/>
          <p:cNvSpPr txBox="1"/>
          <p:nvPr/>
        </p:nvSpPr>
        <p:spPr>
          <a:xfrm>
            <a:off x="4690972" y="895590"/>
            <a:ext cx="4199028" cy="5647699"/>
          </a:xfrm>
          <a:prstGeom prst="rect">
            <a:avLst/>
          </a:prstGeom>
          <a:noFill/>
        </p:spPr>
        <p:txBody>
          <a:bodyPr wrap="square" rtlCol="0">
            <a:spAutoFit/>
          </a:bodyPr>
          <a:lstStyle/>
          <a:p>
            <a:pPr marL="269875" indent="-269875">
              <a:spcAft>
                <a:spcPts val="600"/>
              </a:spcAft>
              <a:buClr>
                <a:srgbClr val="FF0000"/>
              </a:buClr>
              <a:buFont typeface="Arial"/>
              <a:buChar char="•"/>
            </a:pPr>
            <a:r>
              <a:rPr lang="en-US" sz="2400" dirty="0" smtClean="0"/>
              <a:t>Tumor suppressor gene</a:t>
            </a:r>
          </a:p>
          <a:p>
            <a:pPr marL="269875" indent="-269875">
              <a:spcAft>
                <a:spcPts val="600"/>
              </a:spcAft>
              <a:buClr>
                <a:srgbClr val="FF0000"/>
              </a:buClr>
              <a:buFont typeface="Arial"/>
              <a:buChar char="•"/>
            </a:pPr>
            <a:r>
              <a:rPr lang="en-US" sz="2400" dirty="0" smtClean="0">
                <a:solidFill>
                  <a:srgbClr val="FF0000"/>
                </a:solidFill>
              </a:rPr>
              <a:t>Negative regulator of the </a:t>
            </a:r>
            <a:r>
              <a:rPr lang="en-US" sz="2400" dirty="0" err="1" smtClean="0">
                <a:solidFill>
                  <a:srgbClr val="FF0000"/>
                </a:solidFill>
              </a:rPr>
              <a:t>Ras</a:t>
            </a:r>
            <a:r>
              <a:rPr lang="en-US" sz="2400" dirty="0" smtClean="0">
                <a:solidFill>
                  <a:srgbClr val="FF0000"/>
                </a:solidFill>
              </a:rPr>
              <a:t> cellular proliferation pathway</a:t>
            </a:r>
          </a:p>
          <a:p>
            <a:pPr marL="269875" indent="-269875">
              <a:spcAft>
                <a:spcPts val="600"/>
              </a:spcAft>
              <a:buClr>
                <a:srgbClr val="FF0000"/>
              </a:buClr>
              <a:buFont typeface="Arial"/>
              <a:buChar char="•"/>
            </a:pPr>
            <a:r>
              <a:rPr lang="en-US" sz="2400" i="1" dirty="0" smtClean="0"/>
              <a:t>NF1</a:t>
            </a:r>
            <a:r>
              <a:rPr lang="en-US" sz="2400" dirty="0" smtClean="0"/>
              <a:t> aberrations in several sporadic tumors (brain, lung, ovarian, leukemia and melanoma)</a:t>
            </a:r>
          </a:p>
          <a:p>
            <a:pPr marL="269875" indent="-269875">
              <a:spcAft>
                <a:spcPts val="600"/>
              </a:spcAft>
              <a:buClr>
                <a:srgbClr val="FF0000"/>
              </a:buClr>
              <a:buFont typeface="Arial"/>
              <a:buChar char="•"/>
            </a:pPr>
            <a:r>
              <a:rPr lang="en-US" sz="2400" dirty="0" smtClean="0">
                <a:solidFill>
                  <a:srgbClr val="FF0000"/>
                </a:solidFill>
              </a:rPr>
              <a:t>Identification of </a:t>
            </a:r>
            <a:r>
              <a:rPr lang="en-US" sz="2400" i="1" dirty="0" smtClean="0">
                <a:solidFill>
                  <a:srgbClr val="FF0000"/>
                </a:solidFill>
              </a:rPr>
              <a:t>NF1</a:t>
            </a:r>
            <a:r>
              <a:rPr lang="en-US" sz="2400" dirty="0" smtClean="0">
                <a:solidFill>
                  <a:srgbClr val="FF0000"/>
                </a:solidFill>
              </a:rPr>
              <a:t> aberrations is challenging</a:t>
            </a:r>
          </a:p>
          <a:p>
            <a:pPr marL="269875" indent="-269875">
              <a:spcAft>
                <a:spcPts val="600"/>
              </a:spcAft>
              <a:buClr>
                <a:srgbClr val="FF0000"/>
              </a:buClr>
              <a:buFont typeface="Arial"/>
              <a:buChar char="•"/>
            </a:pPr>
            <a:r>
              <a:rPr lang="en-US" sz="2400" dirty="0" smtClean="0"/>
              <a:t>Clinical trials limited to preclinical studies</a:t>
            </a:r>
          </a:p>
          <a:p>
            <a:pPr marL="269875" indent="-269875">
              <a:spcAft>
                <a:spcPts val="600"/>
              </a:spcAft>
              <a:buClr>
                <a:srgbClr val="FF0000"/>
              </a:buClr>
              <a:buFont typeface="Arial"/>
              <a:buChar char="•"/>
            </a:pPr>
            <a:r>
              <a:rPr lang="en-US" sz="2400" dirty="0" smtClean="0"/>
              <a:t>Unlikely to respond to </a:t>
            </a:r>
            <a:r>
              <a:rPr lang="en-US" sz="2400" dirty="0" err="1" smtClean="0"/>
              <a:t>BRAFi</a:t>
            </a:r>
            <a:r>
              <a:rPr lang="en-US" sz="2400" dirty="0" smtClean="0"/>
              <a:t>, benefit from anti-MEK and anti-PI3K </a:t>
            </a:r>
          </a:p>
        </p:txBody>
      </p:sp>
      <p:sp>
        <p:nvSpPr>
          <p:cNvPr id="6" name="CasellaDiTesto 5"/>
          <p:cNvSpPr txBox="1"/>
          <p:nvPr/>
        </p:nvSpPr>
        <p:spPr>
          <a:xfrm>
            <a:off x="5263177" y="6456918"/>
            <a:ext cx="3763933" cy="369332"/>
          </a:xfrm>
          <a:prstGeom prst="rect">
            <a:avLst/>
          </a:prstGeom>
          <a:noFill/>
        </p:spPr>
        <p:txBody>
          <a:bodyPr wrap="none" rtlCol="0">
            <a:spAutoFit/>
          </a:bodyPr>
          <a:lstStyle/>
          <a:p>
            <a:r>
              <a:rPr lang="it-IT" i="1" dirty="0" err="1" smtClean="0"/>
              <a:t>Yap</a:t>
            </a:r>
            <a:r>
              <a:rPr lang="it-IT" i="1" dirty="0" smtClean="0"/>
              <a:t> et al. </a:t>
            </a:r>
            <a:r>
              <a:rPr lang="it-IT" i="1" dirty="0" err="1" smtClean="0"/>
              <a:t>Oncotarget</a:t>
            </a:r>
            <a:r>
              <a:rPr lang="it-IT" i="1" dirty="0" smtClean="0"/>
              <a:t> 2014;5:5873-92</a:t>
            </a:r>
            <a:endParaRPr lang="it-IT" i="1" dirty="0"/>
          </a:p>
        </p:txBody>
      </p:sp>
    </p:spTree>
    <p:extLst>
      <p:ext uri="{BB962C8B-B14F-4D97-AF65-F5344CB8AC3E}">
        <p14:creationId xmlns:p14="http://schemas.microsoft.com/office/powerpoint/2010/main" val="6152456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5895" y="114732"/>
            <a:ext cx="9286715" cy="523220"/>
          </a:xfrm>
          <a:prstGeom prst="rect">
            <a:avLst/>
          </a:prstGeom>
        </p:spPr>
        <p:txBody>
          <a:bodyPr wrap="square">
            <a:spAutoFit/>
          </a:bodyPr>
          <a:lstStyle/>
          <a:p>
            <a:pPr algn="ctr"/>
            <a:r>
              <a:rPr lang="it-IT" sz="2800" b="1" dirty="0" err="1" smtClean="0">
                <a:solidFill>
                  <a:srgbClr val="0070C0"/>
                </a:solidFill>
              </a:rPr>
              <a:t>Role</a:t>
            </a:r>
            <a:r>
              <a:rPr lang="it-IT" sz="2800" b="1" dirty="0" smtClean="0">
                <a:solidFill>
                  <a:srgbClr val="0070C0"/>
                </a:solidFill>
              </a:rPr>
              <a:t> of </a:t>
            </a:r>
            <a:r>
              <a:rPr lang="it-IT" sz="2800" b="1" i="1" dirty="0" smtClean="0">
                <a:solidFill>
                  <a:srgbClr val="0070C0"/>
                </a:solidFill>
              </a:rPr>
              <a:t>NF1</a:t>
            </a:r>
            <a:r>
              <a:rPr lang="it-IT" sz="2800" b="1" dirty="0" smtClean="0">
                <a:solidFill>
                  <a:srgbClr val="0070C0"/>
                </a:solidFill>
              </a:rPr>
              <a:t> and </a:t>
            </a:r>
            <a:r>
              <a:rPr lang="it-IT" sz="2800" b="1" dirty="0" err="1" smtClean="0">
                <a:solidFill>
                  <a:srgbClr val="0070C0"/>
                </a:solidFill>
              </a:rPr>
              <a:t>neurofibromin</a:t>
            </a:r>
            <a:r>
              <a:rPr lang="it-IT" sz="2800" b="1" dirty="0" smtClean="0">
                <a:solidFill>
                  <a:srgbClr val="0070C0"/>
                </a:solidFill>
              </a:rPr>
              <a:t> in </a:t>
            </a:r>
            <a:r>
              <a:rPr lang="it-IT" sz="2800" b="1" dirty="0" err="1" smtClean="0">
                <a:solidFill>
                  <a:srgbClr val="0070C0"/>
                </a:solidFill>
              </a:rPr>
              <a:t>tumor</a:t>
            </a:r>
            <a:r>
              <a:rPr lang="it-IT" sz="2800" b="1" dirty="0" smtClean="0">
                <a:solidFill>
                  <a:srgbClr val="0070C0"/>
                </a:solidFill>
              </a:rPr>
              <a:t> </a:t>
            </a:r>
            <a:r>
              <a:rPr lang="it-IT" sz="2800" b="1" dirty="0" err="1" smtClean="0">
                <a:solidFill>
                  <a:srgbClr val="0070C0"/>
                </a:solidFill>
              </a:rPr>
              <a:t>suppression</a:t>
            </a:r>
            <a:endParaRPr lang="it-IT" sz="2800" b="1" dirty="0">
              <a:solidFill>
                <a:srgbClr val="0070C0"/>
              </a:solidFill>
            </a:endParaRPr>
          </a:p>
        </p:txBody>
      </p:sp>
      <p:pic>
        <p:nvPicPr>
          <p:cNvPr id="4" name="Immagine 3"/>
          <p:cNvPicPr>
            <a:picLocks noChangeAspect="1"/>
          </p:cNvPicPr>
          <p:nvPr/>
        </p:nvPicPr>
        <p:blipFill>
          <a:blip r:embed="rId3"/>
          <a:stretch>
            <a:fillRect/>
          </a:stretch>
        </p:blipFill>
        <p:spPr>
          <a:xfrm>
            <a:off x="0" y="764700"/>
            <a:ext cx="4690972" cy="6093300"/>
          </a:xfrm>
          <a:prstGeom prst="rect">
            <a:avLst/>
          </a:prstGeom>
        </p:spPr>
      </p:pic>
      <p:sp>
        <p:nvSpPr>
          <p:cNvPr id="5" name="CasellaDiTesto 4"/>
          <p:cNvSpPr txBox="1"/>
          <p:nvPr/>
        </p:nvSpPr>
        <p:spPr>
          <a:xfrm>
            <a:off x="4690972" y="895590"/>
            <a:ext cx="4199028" cy="5647699"/>
          </a:xfrm>
          <a:prstGeom prst="rect">
            <a:avLst/>
          </a:prstGeom>
          <a:noFill/>
        </p:spPr>
        <p:txBody>
          <a:bodyPr wrap="square" rtlCol="0">
            <a:spAutoFit/>
          </a:bodyPr>
          <a:lstStyle/>
          <a:p>
            <a:pPr marL="269875" indent="-269875">
              <a:spcAft>
                <a:spcPts val="600"/>
              </a:spcAft>
              <a:buClr>
                <a:srgbClr val="FF0000"/>
              </a:buClr>
              <a:buFont typeface="Arial"/>
              <a:buChar char="•"/>
            </a:pPr>
            <a:r>
              <a:rPr lang="en-US" sz="2400" dirty="0" smtClean="0"/>
              <a:t>Tumor suppressor gene</a:t>
            </a:r>
          </a:p>
          <a:p>
            <a:pPr marL="269875" indent="-269875">
              <a:spcAft>
                <a:spcPts val="600"/>
              </a:spcAft>
              <a:buClr>
                <a:srgbClr val="FF0000"/>
              </a:buClr>
              <a:buFont typeface="Arial"/>
              <a:buChar char="•"/>
            </a:pPr>
            <a:r>
              <a:rPr lang="en-US" sz="2400" dirty="0" smtClean="0">
                <a:solidFill>
                  <a:srgbClr val="FF0000"/>
                </a:solidFill>
              </a:rPr>
              <a:t>Negative regulator of the </a:t>
            </a:r>
            <a:r>
              <a:rPr lang="en-US" sz="2400" dirty="0" err="1" smtClean="0">
                <a:solidFill>
                  <a:srgbClr val="FF0000"/>
                </a:solidFill>
              </a:rPr>
              <a:t>Ras</a:t>
            </a:r>
            <a:r>
              <a:rPr lang="en-US" sz="2400" dirty="0" smtClean="0">
                <a:solidFill>
                  <a:srgbClr val="FF0000"/>
                </a:solidFill>
              </a:rPr>
              <a:t> cellular proliferation pathway</a:t>
            </a:r>
          </a:p>
          <a:p>
            <a:pPr marL="269875" indent="-269875">
              <a:spcAft>
                <a:spcPts val="600"/>
              </a:spcAft>
              <a:buClr>
                <a:srgbClr val="FF0000"/>
              </a:buClr>
              <a:buFont typeface="Arial"/>
              <a:buChar char="•"/>
            </a:pPr>
            <a:r>
              <a:rPr lang="en-US" sz="2400" i="1" dirty="0" smtClean="0"/>
              <a:t>NF1</a:t>
            </a:r>
            <a:r>
              <a:rPr lang="en-US" sz="2400" dirty="0" smtClean="0"/>
              <a:t> aberrations in several sporadic tumors (brain, lung, ovarian, leukemia and melanoma)</a:t>
            </a:r>
          </a:p>
          <a:p>
            <a:pPr marL="269875" indent="-269875">
              <a:spcAft>
                <a:spcPts val="600"/>
              </a:spcAft>
              <a:buClr>
                <a:srgbClr val="FF0000"/>
              </a:buClr>
              <a:buFont typeface="Arial"/>
              <a:buChar char="•"/>
            </a:pPr>
            <a:r>
              <a:rPr lang="en-US" sz="2400" dirty="0" smtClean="0">
                <a:solidFill>
                  <a:srgbClr val="FF0000"/>
                </a:solidFill>
              </a:rPr>
              <a:t>Identification of </a:t>
            </a:r>
            <a:r>
              <a:rPr lang="en-US" sz="2400" i="1" dirty="0" smtClean="0">
                <a:solidFill>
                  <a:srgbClr val="FF0000"/>
                </a:solidFill>
              </a:rPr>
              <a:t>NF1</a:t>
            </a:r>
            <a:r>
              <a:rPr lang="en-US" sz="2400" dirty="0" smtClean="0">
                <a:solidFill>
                  <a:srgbClr val="FF0000"/>
                </a:solidFill>
              </a:rPr>
              <a:t> aberrations is challenging</a:t>
            </a:r>
          </a:p>
          <a:p>
            <a:pPr marL="269875" indent="-269875">
              <a:spcAft>
                <a:spcPts val="600"/>
              </a:spcAft>
              <a:buClr>
                <a:srgbClr val="FF0000"/>
              </a:buClr>
              <a:buFont typeface="Arial"/>
              <a:buChar char="•"/>
            </a:pPr>
            <a:r>
              <a:rPr lang="en-US" sz="2400" dirty="0" smtClean="0"/>
              <a:t>Clinical trials limited to preclinical studies</a:t>
            </a:r>
          </a:p>
          <a:p>
            <a:pPr marL="269875" indent="-269875">
              <a:spcAft>
                <a:spcPts val="600"/>
              </a:spcAft>
              <a:buClr>
                <a:srgbClr val="FF0000"/>
              </a:buClr>
              <a:buFont typeface="Arial"/>
              <a:buChar char="•"/>
            </a:pPr>
            <a:r>
              <a:rPr lang="en-US" sz="2400" dirty="0" smtClean="0"/>
              <a:t>Unlikely to respond to </a:t>
            </a:r>
            <a:r>
              <a:rPr lang="en-US" sz="2400" dirty="0" err="1" smtClean="0"/>
              <a:t>BRAFi</a:t>
            </a:r>
            <a:r>
              <a:rPr lang="en-US" sz="2400" dirty="0" smtClean="0"/>
              <a:t>, benefit from anti-MEK and anti-PI3K </a:t>
            </a:r>
          </a:p>
        </p:txBody>
      </p:sp>
      <p:sp>
        <p:nvSpPr>
          <p:cNvPr id="6" name="CasellaDiTesto 5"/>
          <p:cNvSpPr txBox="1"/>
          <p:nvPr/>
        </p:nvSpPr>
        <p:spPr>
          <a:xfrm>
            <a:off x="5263177" y="6456918"/>
            <a:ext cx="3763933" cy="369332"/>
          </a:xfrm>
          <a:prstGeom prst="rect">
            <a:avLst/>
          </a:prstGeom>
          <a:noFill/>
        </p:spPr>
        <p:txBody>
          <a:bodyPr wrap="none" rtlCol="0">
            <a:spAutoFit/>
          </a:bodyPr>
          <a:lstStyle/>
          <a:p>
            <a:r>
              <a:rPr lang="it-IT" i="1" dirty="0" err="1" smtClean="0"/>
              <a:t>Yap</a:t>
            </a:r>
            <a:r>
              <a:rPr lang="it-IT" i="1" dirty="0" smtClean="0"/>
              <a:t> et al. </a:t>
            </a:r>
            <a:r>
              <a:rPr lang="it-IT" i="1" dirty="0" err="1" smtClean="0"/>
              <a:t>Oncotarget</a:t>
            </a:r>
            <a:r>
              <a:rPr lang="it-IT" i="1" dirty="0" smtClean="0"/>
              <a:t> 2014;5:5873-92</a:t>
            </a:r>
            <a:endParaRPr lang="it-IT" i="1" dirty="0"/>
          </a:p>
        </p:txBody>
      </p:sp>
      <p:pic>
        <p:nvPicPr>
          <p:cNvPr id="8" name="Immagine 7"/>
          <p:cNvPicPr>
            <a:picLocks noChangeAspect="1"/>
          </p:cNvPicPr>
          <p:nvPr/>
        </p:nvPicPr>
        <p:blipFill>
          <a:blip r:embed="rId4"/>
          <a:stretch>
            <a:fillRect/>
          </a:stretch>
        </p:blipFill>
        <p:spPr>
          <a:xfrm>
            <a:off x="690472" y="4509120"/>
            <a:ext cx="8001000" cy="1948934"/>
          </a:xfrm>
          <a:prstGeom prst="rect">
            <a:avLst/>
          </a:prstGeom>
          <a:ln>
            <a:solidFill>
              <a:schemeClr val="tx1"/>
            </a:solidFill>
          </a:ln>
        </p:spPr>
      </p:pic>
    </p:spTree>
    <p:extLst>
      <p:ext uri="{BB962C8B-B14F-4D97-AF65-F5344CB8AC3E}">
        <p14:creationId xmlns:p14="http://schemas.microsoft.com/office/powerpoint/2010/main" val="3066529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820835" y="983787"/>
            <a:ext cx="7502329" cy="3118197"/>
          </a:xfrm>
          <a:prstGeom prst="rect">
            <a:avLst/>
          </a:prstGeom>
          <a:ln>
            <a:solidFill>
              <a:srgbClr val="215968"/>
            </a:solidFill>
          </a:ln>
        </p:spPr>
      </p:pic>
      <p:sp>
        <p:nvSpPr>
          <p:cNvPr id="7" name="Rettangolo 6"/>
          <p:cNvSpPr/>
          <p:nvPr/>
        </p:nvSpPr>
        <p:spPr>
          <a:xfrm>
            <a:off x="2051720" y="3396070"/>
            <a:ext cx="1154598" cy="280423"/>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3262883" y="3396069"/>
            <a:ext cx="1154598" cy="280423"/>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6007858" y="3396070"/>
            <a:ext cx="1154598" cy="28042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p:cNvSpPr txBox="1"/>
          <p:nvPr/>
        </p:nvSpPr>
        <p:spPr>
          <a:xfrm>
            <a:off x="236012" y="4528704"/>
            <a:ext cx="8644083" cy="2800766"/>
          </a:xfrm>
          <a:prstGeom prst="rect">
            <a:avLst/>
          </a:prstGeom>
          <a:noFill/>
        </p:spPr>
        <p:txBody>
          <a:bodyPr wrap="square" rtlCol="0">
            <a:spAutoFit/>
          </a:bodyPr>
          <a:lstStyle/>
          <a:p>
            <a:pPr>
              <a:buClr>
                <a:srgbClr val="FF0000"/>
              </a:buClr>
            </a:pPr>
            <a:r>
              <a:rPr lang="en-US" sz="2200" b="1" i="1" dirty="0" smtClean="0">
                <a:solidFill>
                  <a:srgbClr val="FF0000"/>
                </a:solidFill>
              </a:rPr>
              <a:t>NF1</a:t>
            </a:r>
            <a:r>
              <a:rPr lang="en-US" sz="2200" b="1" dirty="0" smtClean="0">
                <a:solidFill>
                  <a:srgbClr val="FF0000"/>
                </a:solidFill>
              </a:rPr>
              <a:t>-mutant melanomas </a:t>
            </a:r>
          </a:p>
          <a:p>
            <a:pPr marL="342900" indent="-342900">
              <a:buClr>
                <a:srgbClr val="FF0000"/>
              </a:buClr>
              <a:buFont typeface="Arial"/>
              <a:buChar char="•"/>
            </a:pPr>
            <a:r>
              <a:rPr lang="en-US" sz="2200" dirty="0"/>
              <a:t>Older patients</a:t>
            </a:r>
          </a:p>
          <a:p>
            <a:pPr marL="342900" indent="-342900">
              <a:buClr>
                <a:srgbClr val="FF0000"/>
              </a:buClr>
              <a:buFont typeface="Arial"/>
              <a:buChar char="•"/>
            </a:pPr>
            <a:r>
              <a:rPr lang="en-US" sz="2200" dirty="0"/>
              <a:t>More somatic mutations</a:t>
            </a:r>
          </a:p>
          <a:p>
            <a:pPr marL="342900" indent="-342900">
              <a:buClr>
                <a:srgbClr val="FF0000"/>
              </a:buClr>
              <a:buFont typeface="Arial"/>
              <a:buChar char="•"/>
            </a:pPr>
            <a:r>
              <a:rPr lang="en-US" sz="2200" dirty="0" smtClean="0"/>
              <a:t>Concurrent </a:t>
            </a:r>
            <a:r>
              <a:rPr lang="en-US" sz="2200" dirty="0" err="1" smtClean="0"/>
              <a:t>RASopathy</a:t>
            </a:r>
            <a:r>
              <a:rPr lang="en-US" sz="2200" dirty="0" smtClean="0"/>
              <a:t> gene mutations (</a:t>
            </a:r>
            <a:r>
              <a:rPr lang="en-US" sz="2200" i="1" dirty="0" smtClean="0"/>
              <a:t>NF1+, BRAF, NRAS</a:t>
            </a:r>
            <a:r>
              <a:rPr lang="en-US" sz="2200" dirty="0" smtClean="0"/>
              <a:t>)</a:t>
            </a:r>
          </a:p>
          <a:p>
            <a:pPr marL="342900" indent="-342900">
              <a:buClr>
                <a:srgbClr val="FF0000"/>
              </a:buClr>
              <a:buFont typeface="Arial"/>
              <a:buChar char="•"/>
            </a:pPr>
            <a:r>
              <a:rPr lang="en-US" sz="2200" dirty="0" smtClean="0"/>
              <a:t>Similar overall patient survival compared to </a:t>
            </a:r>
            <a:r>
              <a:rPr lang="en-US" sz="2200" i="1" dirty="0" smtClean="0"/>
              <a:t>BRAF</a:t>
            </a:r>
            <a:r>
              <a:rPr lang="en-US" sz="2200" dirty="0" smtClean="0"/>
              <a:t>-mutant, </a:t>
            </a:r>
            <a:r>
              <a:rPr lang="en-US" sz="2200" i="1" dirty="0" smtClean="0"/>
              <a:t>RAS</a:t>
            </a:r>
            <a:r>
              <a:rPr lang="en-US" sz="2200" dirty="0" smtClean="0"/>
              <a:t>-mutant and triple </a:t>
            </a:r>
            <a:r>
              <a:rPr lang="en-US" sz="2200" dirty="0" err="1" smtClean="0"/>
              <a:t>wt</a:t>
            </a:r>
            <a:r>
              <a:rPr lang="en-US" sz="2200" dirty="0" smtClean="0"/>
              <a:t> melanomas</a:t>
            </a:r>
          </a:p>
          <a:p>
            <a:pPr marL="342900" indent="-342900">
              <a:buClr>
                <a:srgbClr val="FF0000"/>
              </a:buClr>
              <a:buFont typeface="Arial"/>
              <a:buChar char="•"/>
            </a:pPr>
            <a:endParaRPr lang="en-US" sz="2200" dirty="0" smtClean="0"/>
          </a:p>
          <a:p>
            <a:pPr marL="342900" indent="-342900">
              <a:buClr>
                <a:srgbClr val="FF0000"/>
              </a:buClr>
              <a:buFont typeface="Arial"/>
              <a:buChar char="•"/>
            </a:pPr>
            <a:endParaRPr lang="it-IT" sz="2200" dirty="0"/>
          </a:p>
        </p:txBody>
      </p:sp>
      <p:sp>
        <p:nvSpPr>
          <p:cNvPr id="13" name="Rettangolo 12"/>
          <p:cNvSpPr/>
          <p:nvPr/>
        </p:nvSpPr>
        <p:spPr>
          <a:xfrm>
            <a:off x="-115895" y="114732"/>
            <a:ext cx="9286715" cy="523220"/>
          </a:xfrm>
          <a:prstGeom prst="rect">
            <a:avLst/>
          </a:prstGeom>
        </p:spPr>
        <p:txBody>
          <a:bodyPr wrap="square">
            <a:spAutoFit/>
          </a:bodyPr>
          <a:lstStyle/>
          <a:p>
            <a:pPr algn="ctr"/>
            <a:r>
              <a:rPr lang="it-IT" sz="2800" b="1" dirty="0" err="1" smtClean="0">
                <a:solidFill>
                  <a:srgbClr val="0070C0"/>
                </a:solidFill>
              </a:rPr>
              <a:t>Recurrent</a:t>
            </a:r>
            <a:r>
              <a:rPr lang="it-IT" sz="2800" b="1" dirty="0" smtClean="0">
                <a:solidFill>
                  <a:srgbClr val="0070C0"/>
                </a:solidFill>
              </a:rPr>
              <a:t> </a:t>
            </a:r>
            <a:r>
              <a:rPr lang="it-IT" sz="2800" b="1" i="1" dirty="0" smtClean="0">
                <a:solidFill>
                  <a:srgbClr val="0070C0"/>
                </a:solidFill>
              </a:rPr>
              <a:t>NF1</a:t>
            </a:r>
            <a:r>
              <a:rPr lang="it-IT" sz="2800" b="1" dirty="0" smtClean="0">
                <a:solidFill>
                  <a:srgbClr val="0070C0"/>
                </a:solidFill>
              </a:rPr>
              <a:t> </a:t>
            </a:r>
            <a:r>
              <a:rPr lang="it-IT" sz="2800" b="1" dirty="0" err="1" smtClean="0">
                <a:solidFill>
                  <a:srgbClr val="0070C0"/>
                </a:solidFill>
              </a:rPr>
              <a:t>mutations</a:t>
            </a:r>
            <a:r>
              <a:rPr lang="it-IT" sz="2800" b="1" dirty="0" smtClean="0">
                <a:solidFill>
                  <a:srgbClr val="0070C0"/>
                </a:solidFill>
              </a:rPr>
              <a:t> in </a:t>
            </a:r>
            <a:r>
              <a:rPr lang="it-IT" sz="2800" b="1" dirty="0" err="1" smtClean="0">
                <a:solidFill>
                  <a:srgbClr val="0070C0"/>
                </a:solidFill>
              </a:rPr>
              <a:t>cutaneous</a:t>
            </a:r>
            <a:r>
              <a:rPr lang="it-IT" sz="2800" b="1" dirty="0" smtClean="0">
                <a:solidFill>
                  <a:srgbClr val="0070C0"/>
                </a:solidFill>
              </a:rPr>
              <a:t> melanoma</a:t>
            </a:r>
            <a:endParaRPr lang="it-IT" sz="2800" b="1" dirty="0">
              <a:solidFill>
                <a:srgbClr val="0070C0"/>
              </a:solidFill>
            </a:endParaRPr>
          </a:p>
        </p:txBody>
      </p:sp>
      <p:sp>
        <p:nvSpPr>
          <p:cNvPr id="15" name="Rettangolo 14"/>
          <p:cNvSpPr/>
          <p:nvPr/>
        </p:nvSpPr>
        <p:spPr>
          <a:xfrm>
            <a:off x="2787529" y="4189473"/>
            <a:ext cx="6092566" cy="369332"/>
          </a:xfrm>
          <a:prstGeom prst="rect">
            <a:avLst/>
          </a:prstGeom>
          <a:ln w="28575" cmpd="sng">
            <a:solidFill>
              <a:srgbClr val="FF0000"/>
            </a:solidFill>
          </a:ln>
        </p:spPr>
        <p:txBody>
          <a:bodyPr wrap="square">
            <a:spAutoFit/>
          </a:bodyPr>
          <a:lstStyle/>
          <a:p>
            <a:pPr algn="ctr"/>
            <a:r>
              <a:rPr lang="en-US" dirty="0"/>
              <a:t>NF1 mutations in </a:t>
            </a:r>
            <a:r>
              <a:rPr lang="en-US" dirty="0" smtClean="0"/>
              <a:t>46% </a:t>
            </a:r>
            <a:r>
              <a:rPr lang="en-US" dirty="0"/>
              <a:t>of </a:t>
            </a:r>
            <a:r>
              <a:rPr lang="en-US" i="1" dirty="0"/>
              <a:t>BRAF</a:t>
            </a:r>
            <a:r>
              <a:rPr lang="en-US" dirty="0"/>
              <a:t> or </a:t>
            </a:r>
            <a:r>
              <a:rPr lang="en-US" i="1" dirty="0"/>
              <a:t>RAS </a:t>
            </a:r>
            <a:r>
              <a:rPr lang="en-US" dirty="0"/>
              <a:t>wild </a:t>
            </a:r>
            <a:r>
              <a:rPr lang="en-US" dirty="0" smtClean="0"/>
              <a:t>type melanomas</a:t>
            </a:r>
            <a:endParaRPr lang="en-US" dirty="0"/>
          </a:p>
        </p:txBody>
      </p:sp>
      <p:sp>
        <p:nvSpPr>
          <p:cNvPr id="16" name="CasellaDiTesto 15"/>
          <p:cNvSpPr txBox="1"/>
          <p:nvPr/>
        </p:nvSpPr>
        <p:spPr>
          <a:xfrm>
            <a:off x="4263052" y="6470493"/>
            <a:ext cx="4851145" cy="369332"/>
          </a:xfrm>
          <a:prstGeom prst="rect">
            <a:avLst/>
          </a:prstGeom>
          <a:noFill/>
        </p:spPr>
        <p:txBody>
          <a:bodyPr wrap="none" rtlCol="0">
            <a:spAutoFit/>
          </a:bodyPr>
          <a:lstStyle/>
          <a:p>
            <a:r>
              <a:rPr lang="it-IT" i="1" dirty="0" err="1" smtClean="0"/>
              <a:t>Krauthammer</a:t>
            </a:r>
            <a:r>
              <a:rPr lang="it-IT" i="1" dirty="0" smtClean="0"/>
              <a:t> et al. </a:t>
            </a:r>
            <a:r>
              <a:rPr lang="it-IT" i="1" dirty="0" err="1" smtClean="0"/>
              <a:t>Nat</a:t>
            </a:r>
            <a:r>
              <a:rPr lang="it-IT" i="1" dirty="0" smtClean="0"/>
              <a:t> </a:t>
            </a:r>
            <a:r>
              <a:rPr lang="it-IT" i="1" dirty="0" err="1" smtClean="0"/>
              <a:t>Genet</a:t>
            </a:r>
            <a:r>
              <a:rPr lang="it-IT" i="1" dirty="0" smtClean="0"/>
              <a:t> 2015;47:</a:t>
            </a:r>
            <a:r>
              <a:rPr lang="it-IT" i="1" dirty="0"/>
              <a:t>996-</a:t>
            </a:r>
            <a:r>
              <a:rPr lang="it-IT" i="1" dirty="0" smtClean="0"/>
              <a:t>1002</a:t>
            </a:r>
            <a:endParaRPr lang="it-IT" i="1" dirty="0"/>
          </a:p>
        </p:txBody>
      </p:sp>
    </p:spTree>
    <p:extLst>
      <p:ext uri="{BB962C8B-B14F-4D97-AF65-F5344CB8AC3E}">
        <p14:creationId xmlns:p14="http://schemas.microsoft.com/office/powerpoint/2010/main" val="1793615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1070"/>
          <a:stretch/>
        </p:blipFill>
        <p:spPr>
          <a:xfrm>
            <a:off x="395536" y="0"/>
            <a:ext cx="8335640" cy="2673119"/>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3622536160"/>
              </p:ext>
            </p:extLst>
          </p:nvPr>
        </p:nvGraphicFramePr>
        <p:xfrm>
          <a:off x="142876" y="3499212"/>
          <a:ext cx="8905874" cy="3026132"/>
        </p:xfrm>
        <a:graphic>
          <a:graphicData uri="http://schemas.openxmlformats.org/drawingml/2006/table">
            <a:tbl>
              <a:tblPr firstRow="1" bandRow="1">
                <a:tableStyleId>{22838BEF-8BB2-4498-84A7-C5851F593DF1}</a:tableStyleId>
              </a:tblPr>
              <a:tblGrid>
                <a:gridCol w="2205232"/>
                <a:gridCol w="2430267"/>
                <a:gridCol w="2000250"/>
                <a:gridCol w="2270125"/>
              </a:tblGrid>
              <a:tr h="496292">
                <a:tc>
                  <a:txBody>
                    <a:bodyPr/>
                    <a:lstStyle/>
                    <a:p>
                      <a:pPr algn="ctr"/>
                      <a:r>
                        <a:rPr lang="en-US" sz="2300" noProof="0" dirty="0" smtClean="0">
                          <a:solidFill>
                            <a:schemeClr val="bg1"/>
                          </a:solidFill>
                        </a:rPr>
                        <a:t>BRAF</a:t>
                      </a:r>
                    </a:p>
                  </a:txBody>
                  <a:tcPr>
                    <a:solidFill>
                      <a:schemeClr val="tx2">
                        <a:lumMod val="50000"/>
                      </a:schemeClr>
                    </a:solidFill>
                  </a:tcPr>
                </a:tc>
                <a:tc>
                  <a:txBody>
                    <a:bodyPr/>
                    <a:lstStyle/>
                    <a:p>
                      <a:pPr algn="ctr"/>
                      <a:r>
                        <a:rPr lang="en-US" sz="2300" noProof="0" dirty="0" smtClean="0">
                          <a:solidFill>
                            <a:schemeClr val="bg1"/>
                          </a:solidFill>
                        </a:rPr>
                        <a:t>N/H/K RAS </a:t>
                      </a:r>
                    </a:p>
                  </a:txBody>
                  <a:tcPr>
                    <a:solidFill>
                      <a:schemeClr val="tx2">
                        <a:lumMod val="50000"/>
                      </a:schemeClr>
                    </a:solidFill>
                  </a:tcPr>
                </a:tc>
                <a:tc>
                  <a:txBody>
                    <a:bodyPr/>
                    <a:lstStyle/>
                    <a:p>
                      <a:pPr algn="ctr"/>
                      <a:r>
                        <a:rPr lang="en-US" sz="2300" noProof="0" dirty="0" smtClean="0">
                          <a:solidFill>
                            <a:schemeClr val="bg1"/>
                          </a:solidFill>
                        </a:rPr>
                        <a:t>NF1</a:t>
                      </a:r>
                      <a:endParaRPr lang="en-US" sz="2300" noProof="0" dirty="0">
                        <a:solidFill>
                          <a:schemeClr val="bg1"/>
                        </a:solidFill>
                      </a:endParaRPr>
                    </a:p>
                  </a:txBody>
                  <a:tcPr>
                    <a:solidFill>
                      <a:schemeClr val="tx2">
                        <a:lumMod val="50000"/>
                      </a:schemeClr>
                    </a:solidFill>
                  </a:tcPr>
                </a:tc>
                <a:tc>
                  <a:txBody>
                    <a:bodyPr/>
                    <a:lstStyle/>
                    <a:p>
                      <a:pPr algn="ctr"/>
                      <a:r>
                        <a:rPr lang="en-US" sz="2300" noProof="0" dirty="0" smtClean="0">
                          <a:solidFill>
                            <a:schemeClr val="bg1"/>
                          </a:solidFill>
                        </a:rPr>
                        <a:t>Triple wild-type</a:t>
                      </a:r>
                      <a:endParaRPr lang="en-US" sz="2300" noProof="0" dirty="0">
                        <a:solidFill>
                          <a:schemeClr val="bg1"/>
                        </a:solidFill>
                      </a:endParaRPr>
                    </a:p>
                  </a:txBody>
                  <a:tcPr>
                    <a:solidFill>
                      <a:srgbClr val="008000"/>
                    </a:solidFill>
                  </a:tcPr>
                </a:tc>
              </a:tr>
              <a:tr h="555625">
                <a:tc>
                  <a:txBody>
                    <a:bodyPr/>
                    <a:lstStyle/>
                    <a:p>
                      <a:pPr marL="95250" indent="-95250">
                        <a:buFont typeface="Arial"/>
                        <a:buChar char="•"/>
                      </a:pPr>
                      <a:r>
                        <a:rPr lang="en-US" sz="2000" noProof="0" dirty="0" smtClean="0">
                          <a:solidFill>
                            <a:srgbClr val="FF0000"/>
                          </a:solidFill>
                        </a:rPr>
                        <a:t>52% tumors</a:t>
                      </a:r>
                    </a:p>
                    <a:p>
                      <a:pPr marL="95250" indent="-95250">
                        <a:buFont typeface="Arial"/>
                        <a:buChar char="•"/>
                      </a:pPr>
                      <a:r>
                        <a:rPr lang="en-US" sz="2000" noProof="0" dirty="0" smtClean="0"/>
                        <a:t>V600 &gt; K601</a:t>
                      </a:r>
                    </a:p>
                    <a:p>
                      <a:pPr marL="95250" indent="-95250">
                        <a:buFont typeface="Arial"/>
                        <a:buChar char="•"/>
                      </a:pPr>
                      <a:r>
                        <a:rPr lang="en-US" sz="2000" noProof="0" dirty="0" smtClean="0"/>
                        <a:t>Younger </a:t>
                      </a:r>
                      <a:r>
                        <a:rPr lang="en-US" sz="2000" noProof="0" dirty="0" err="1" smtClean="0"/>
                        <a:t>pts</a:t>
                      </a:r>
                      <a:endParaRPr lang="en-US" sz="2000" noProof="0" dirty="0" smtClean="0"/>
                    </a:p>
                    <a:p>
                      <a:pPr marL="95250" indent="-95250">
                        <a:buFont typeface="Arial"/>
                        <a:buChar char="•"/>
                      </a:pPr>
                      <a:r>
                        <a:rPr lang="en-US" sz="2000" noProof="0" dirty="0" smtClean="0">
                          <a:solidFill>
                            <a:srgbClr val="FF0000"/>
                          </a:solidFill>
                        </a:rPr>
                        <a:t>90% UV-signature</a:t>
                      </a:r>
                    </a:p>
                    <a:p>
                      <a:pPr marL="95250" marR="0" indent="-95250" algn="l" defTabSz="457200" rtl="0" eaLnBrk="1" fontAlgn="auto" latinLnBrk="0" hangingPunct="1">
                        <a:lnSpc>
                          <a:spcPct val="100000"/>
                        </a:lnSpc>
                        <a:spcBef>
                          <a:spcPts val="0"/>
                        </a:spcBef>
                        <a:spcAft>
                          <a:spcPts val="0"/>
                        </a:spcAft>
                        <a:buClrTx/>
                        <a:buSzTx/>
                        <a:buFont typeface="Arial"/>
                        <a:buChar char="•"/>
                        <a:tabLst/>
                        <a:defRPr/>
                      </a:pPr>
                      <a:r>
                        <a:rPr lang="en-US" sz="2000" noProof="0" dirty="0" smtClean="0"/>
                        <a:t>Mutually exclusive with NRAS</a:t>
                      </a:r>
                    </a:p>
                    <a:p>
                      <a:endParaRPr lang="en-US" sz="2000" noProof="0" dirty="0"/>
                    </a:p>
                  </a:txBody>
                  <a:tcPr/>
                </a:tc>
                <a:tc>
                  <a:txBody>
                    <a:bodyPr/>
                    <a:lstStyle/>
                    <a:p>
                      <a:pPr marL="174625" indent="-174625">
                        <a:buFont typeface="Arial"/>
                        <a:buChar char="•"/>
                      </a:pPr>
                      <a:r>
                        <a:rPr lang="en-US" sz="2000" noProof="0" dirty="0" smtClean="0">
                          <a:solidFill>
                            <a:srgbClr val="FF0000"/>
                          </a:solidFill>
                        </a:rPr>
                        <a:t>28% tumors NRAS </a:t>
                      </a:r>
                    </a:p>
                    <a:p>
                      <a:pPr marL="174625" indent="-174625">
                        <a:buFont typeface="Arial"/>
                        <a:buChar char="•"/>
                      </a:pPr>
                      <a:r>
                        <a:rPr lang="en-US" sz="2000" noProof="0" dirty="0" smtClean="0"/>
                        <a:t>Q61, less G12-G13</a:t>
                      </a:r>
                    </a:p>
                    <a:p>
                      <a:pPr marL="174625" indent="-174625">
                        <a:buFont typeface="Arial"/>
                        <a:buChar char="•"/>
                      </a:pPr>
                      <a:r>
                        <a:rPr lang="en-US" sz="2000" noProof="0" dirty="0" smtClean="0"/>
                        <a:t>Fewer</a:t>
                      </a:r>
                      <a:r>
                        <a:rPr lang="en-US" sz="2000" baseline="0" noProof="0" dirty="0" smtClean="0"/>
                        <a:t> </a:t>
                      </a:r>
                      <a:r>
                        <a:rPr lang="en-US" sz="2000" noProof="0" dirty="0" smtClean="0"/>
                        <a:t>HRAS and KRAS </a:t>
                      </a:r>
                      <a:r>
                        <a:rPr lang="en-US" sz="2000" noProof="0" dirty="0" err="1" smtClean="0"/>
                        <a:t>mut</a:t>
                      </a:r>
                      <a:endParaRPr lang="en-US" sz="2000" noProof="0" dirty="0" smtClean="0"/>
                    </a:p>
                    <a:p>
                      <a:pPr marL="174625" indent="-174625">
                        <a:buFont typeface="Arial"/>
                        <a:buChar char="•"/>
                      </a:pPr>
                      <a:r>
                        <a:rPr lang="en-US" sz="2000" noProof="0" dirty="0" smtClean="0">
                          <a:solidFill>
                            <a:srgbClr val="FF0000"/>
                          </a:solidFill>
                        </a:rPr>
                        <a:t>93% UV-signature</a:t>
                      </a:r>
                    </a:p>
                    <a:p>
                      <a:pPr marL="174625" indent="-174625">
                        <a:buFont typeface="Arial"/>
                        <a:buChar char="•"/>
                      </a:pPr>
                      <a:r>
                        <a:rPr lang="en-US" sz="2000" noProof="0" dirty="0" smtClean="0"/>
                        <a:t>Mutually exclusive with BRAF</a:t>
                      </a:r>
                    </a:p>
                  </a:txBody>
                  <a:tcPr/>
                </a:tc>
                <a:tc>
                  <a:txBody>
                    <a:bodyPr/>
                    <a:lstStyle/>
                    <a:p>
                      <a:pPr marL="95250" indent="-95250">
                        <a:buFont typeface="Arial"/>
                        <a:buChar char="•"/>
                      </a:pPr>
                      <a:r>
                        <a:rPr lang="en-US" sz="2000" noProof="0" dirty="0" smtClean="0">
                          <a:solidFill>
                            <a:srgbClr val="FF0000"/>
                          </a:solidFill>
                        </a:rPr>
                        <a:t>14% tumors</a:t>
                      </a:r>
                    </a:p>
                    <a:p>
                      <a:pPr marL="95250" indent="-95250">
                        <a:buFont typeface="Arial"/>
                        <a:buChar char="•"/>
                      </a:pPr>
                      <a:r>
                        <a:rPr lang="en-US" sz="2000" noProof="0" dirty="0" smtClean="0">
                          <a:solidFill>
                            <a:srgbClr val="000000"/>
                          </a:solidFill>
                        </a:rPr>
                        <a:t> 39% </a:t>
                      </a:r>
                      <a:r>
                        <a:rPr lang="en-US" sz="2000" noProof="0" dirty="0" err="1" smtClean="0">
                          <a:solidFill>
                            <a:srgbClr val="000000"/>
                          </a:solidFill>
                        </a:rPr>
                        <a:t>wt</a:t>
                      </a:r>
                      <a:r>
                        <a:rPr lang="en-US" sz="2000" noProof="0" dirty="0" smtClean="0">
                          <a:solidFill>
                            <a:srgbClr val="000000"/>
                          </a:solidFill>
                        </a:rPr>
                        <a:t> BRAF/NRAS </a:t>
                      </a:r>
                      <a:r>
                        <a:rPr lang="en-US" sz="2000" noProof="0" dirty="0" err="1" smtClean="0">
                          <a:solidFill>
                            <a:srgbClr val="000000"/>
                          </a:solidFill>
                        </a:rPr>
                        <a:t>mela</a:t>
                      </a:r>
                      <a:endParaRPr lang="en-US" sz="2000" noProof="0" dirty="0" smtClean="0">
                        <a:solidFill>
                          <a:srgbClr val="000000"/>
                        </a:solidFill>
                      </a:endParaRPr>
                    </a:p>
                    <a:p>
                      <a:pPr marL="95250" indent="-95250">
                        <a:buFont typeface="Wingdings" charset="0"/>
                        <a:buChar char="é"/>
                      </a:pPr>
                      <a:r>
                        <a:rPr lang="it-IT" sz="2000" kern="1200" noProof="0" dirty="0" smtClean="0">
                          <a:solidFill>
                            <a:schemeClr val="dk1"/>
                          </a:solidFill>
                          <a:latin typeface="+mn-lt"/>
                          <a:ea typeface="+mn-ea"/>
                          <a:cs typeface="+mn-cs"/>
                          <a:sym typeface="Wingdings"/>
                        </a:rPr>
                        <a:t> M</a:t>
                      </a:r>
                      <a:r>
                        <a:rPr lang="en-US" sz="2000" kern="1200" noProof="0" dirty="0" err="1" smtClean="0">
                          <a:solidFill>
                            <a:schemeClr val="dk1"/>
                          </a:solidFill>
                          <a:latin typeface="+mn-lt"/>
                          <a:ea typeface="+mn-ea"/>
                          <a:cs typeface="+mn-cs"/>
                          <a:sym typeface="Wingdings"/>
                        </a:rPr>
                        <a:t>utation</a:t>
                      </a:r>
                      <a:r>
                        <a:rPr lang="en-US" sz="2000" kern="1200" baseline="0" noProof="0" dirty="0" smtClean="0">
                          <a:solidFill>
                            <a:schemeClr val="dk1"/>
                          </a:solidFill>
                          <a:latin typeface="+mn-lt"/>
                          <a:ea typeface="+mn-ea"/>
                          <a:cs typeface="+mn-cs"/>
                          <a:sym typeface="Wingdings"/>
                        </a:rPr>
                        <a:t> </a:t>
                      </a:r>
                      <a:r>
                        <a:rPr lang="en-US" sz="2000" kern="1200" noProof="0" dirty="0" smtClean="0">
                          <a:solidFill>
                            <a:schemeClr val="dk1"/>
                          </a:solidFill>
                          <a:latin typeface="+mn-lt"/>
                          <a:ea typeface="+mn-ea"/>
                          <a:cs typeface="+mn-cs"/>
                          <a:sym typeface="Wingdings"/>
                        </a:rPr>
                        <a:t>rate</a:t>
                      </a:r>
                    </a:p>
                    <a:p>
                      <a:pPr marL="95250" indent="-95250">
                        <a:buFont typeface="Arial"/>
                        <a:buChar char="•"/>
                      </a:pPr>
                      <a:r>
                        <a:rPr lang="en-US" sz="2000" kern="1200" noProof="0" dirty="0" smtClean="0">
                          <a:solidFill>
                            <a:srgbClr val="FF0000"/>
                          </a:solidFill>
                          <a:latin typeface="+mn-lt"/>
                          <a:ea typeface="+mn-ea"/>
                          <a:cs typeface="+mn-cs"/>
                          <a:sym typeface="Wingdings"/>
                        </a:rPr>
                        <a:t>92% UV-signature</a:t>
                      </a:r>
                      <a:endParaRPr lang="en-US" sz="2000" noProof="0" dirty="0" smtClean="0">
                        <a:solidFill>
                          <a:srgbClr val="FF0000"/>
                        </a:solidFill>
                      </a:endParaRPr>
                    </a:p>
                    <a:p>
                      <a:endParaRPr lang="en-US" sz="2000" noProof="0" dirty="0"/>
                    </a:p>
                  </a:txBody>
                  <a:tcPr/>
                </a:tc>
                <a:tc>
                  <a:txBody>
                    <a:bodyPr/>
                    <a:lstStyle/>
                    <a:p>
                      <a:pPr marL="95250" indent="-95250">
                        <a:buFont typeface="Arial"/>
                        <a:buChar char="•"/>
                      </a:pPr>
                      <a:r>
                        <a:rPr lang="it-IT" sz="2000" noProof="0" dirty="0" smtClean="0"/>
                        <a:t>H</a:t>
                      </a:r>
                      <a:r>
                        <a:rPr lang="en-US" sz="2000" noProof="0" dirty="0" err="1" smtClean="0"/>
                        <a:t>eterogenous</a:t>
                      </a:r>
                      <a:r>
                        <a:rPr lang="en-US" sz="2000" noProof="0" dirty="0" smtClean="0"/>
                        <a:t> group</a:t>
                      </a:r>
                    </a:p>
                    <a:p>
                      <a:pPr marL="95250" indent="-95250">
                        <a:buFont typeface="Arial"/>
                        <a:buChar char="•"/>
                      </a:pPr>
                      <a:r>
                        <a:rPr lang="en-US" sz="2000" noProof="0" dirty="0" smtClean="0"/>
                        <a:t>Older patients</a:t>
                      </a:r>
                    </a:p>
                    <a:p>
                      <a:pPr marL="95250" indent="-95250">
                        <a:buFont typeface="Arial"/>
                        <a:buChar char="•"/>
                      </a:pPr>
                      <a:r>
                        <a:rPr lang="en-US" sz="2000" noProof="0" dirty="0" smtClean="0">
                          <a:solidFill>
                            <a:srgbClr val="FF0000"/>
                          </a:solidFill>
                        </a:rPr>
                        <a:t>30% UV- signature</a:t>
                      </a:r>
                    </a:p>
                    <a:p>
                      <a:pPr marL="95250" indent="-95250">
                        <a:buFont typeface="Wingdings" charset="0"/>
                        <a:buChar char="é"/>
                      </a:pPr>
                      <a:r>
                        <a:rPr lang="it-IT" sz="2000" kern="1200" noProof="0" dirty="0" smtClean="0">
                          <a:solidFill>
                            <a:schemeClr val="dk1"/>
                          </a:solidFill>
                          <a:latin typeface="+mn-lt"/>
                          <a:ea typeface="+mn-ea"/>
                          <a:cs typeface="+mn-cs"/>
                          <a:sym typeface="Wingdings"/>
                        </a:rPr>
                        <a:t> </a:t>
                      </a:r>
                      <a:r>
                        <a:rPr lang="it-IT" sz="2000" kern="1200" noProof="0" dirty="0" smtClean="0">
                          <a:solidFill>
                            <a:srgbClr val="FF0000"/>
                          </a:solidFill>
                          <a:latin typeface="+mn-lt"/>
                          <a:ea typeface="+mn-ea"/>
                          <a:cs typeface="+mn-cs"/>
                          <a:sym typeface="Wingdings"/>
                        </a:rPr>
                        <a:t>C</a:t>
                      </a:r>
                      <a:r>
                        <a:rPr lang="en-US" sz="2000" kern="1200" noProof="0" dirty="0" err="1" smtClean="0">
                          <a:solidFill>
                            <a:srgbClr val="FF0000"/>
                          </a:solidFill>
                          <a:latin typeface="+mn-lt"/>
                          <a:ea typeface="+mn-ea"/>
                          <a:cs typeface="+mn-cs"/>
                          <a:sym typeface="Wingdings"/>
                        </a:rPr>
                        <a:t>opy</a:t>
                      </a:r>
                      <a:r>
                        <a:rPr lang="en-US" sz="2000" kern="1200" noProof="0" dirty="0" smtClean="0">
                          <a:solidFill>
                            <a:srgbClr val="FF0000"/>
                          </a:solidFill>
                          <a:latin typeface="+mn-lt"/>
                          <a:ea typeface="+mn-ea"/>
                          <a:cs typeface="+mn-cs"/>
                          <a:sym typeface="Wingdings"/>
                        </a:rPr>
                        <a:t> number and complex rearrangement</a:t>
                      </a:r>
                    </a:p>
                    <a:p>
                      <a:pPr marL="95250" indent="-95250">
                        <a:buFont typeface="Arial"/>
                        <a:buChar char="•"/>
                      </a:pPr>
                      <a:r>
                        <a:rPr lang="en-US" sz="2000" kern="1200" noProof="0" dirty="0" smtClean="0">
                          <a:solidFill>
                            <a:schemeClr val="dk1"/>
                          </a:solidFill>
                          <a:latin typeface="+mn-lt"/>
                          <a:ea typeface="+mn-ea"/>
                          <a:cs typeface="+mn-cs"/>
                          <a:sym typeface="Wingdings"/>
                        </a:rPr>
                        <a:t>KIT mutations</a:t>
                      </a:r>
                      <a:endParaRPr lang="en-US" sz="2000" noProof="0" dirty="0"/>
                    </a:p>
                  </a:txBody>
                  <a:tcPr>
                    <a:solidFill>
                      <a:srgbClr val="CCFFCC"/>
                    </a:solidFill>
                  </a:tcPr>
                </a:tc>
              </a:tr>
            </a:tbl>
          </a:graphicData>
        </a:graphic>
      </p:graphicFrame>
      <p:sp>
        <p:nvSpPr>
          <p:cNvPr id="5" name="CasellaDiTesto 4"/>
          <p:cNvSpPr txBox="1"/>
          <p:nvPr/>
        </p:nvSpPr>
        <p:spPr>
          <a:xfrm>
            <a:off x="74812" y="2780928"/>
            <a:ext cx="9033692" cy="430887"/>
          </a:xfrm>
          <a:prstGeom prst="rect">
            <a:avLst/>
          </a:prstGeom>
          <a:noFill/>
        </p:spPr>
        <p:txBody>
          <a:bodyPr wrap="none" rtlCol="0">
            <a:spAutoFit/>
          </a:bodyPr>
          <a:lstStyle/>
          <a:p>
            <a:pPr algn="ctr"/>
            <a:r>
              <a:rPr lang="en-US" sz="2200" dirty="0" smtClean="0"/>
              <a:t>333 melanomas (20% thick primaries and 80% </a:t>
            </a:r>
            <a:r>
              <a:rPr lang="en-US" sz="2200" dirty="0" err="1" smtClean="0"/>
              <a:t>mets</a:t>
            </a:r>
            <a:r>
              <a:rPr lang="en-US" sz="2200" dirty="0" smtClean="0"/>
              <a:t>, regional &gt; skin &gt; distant)</a:t>
            </a:r>
          </a:p>
        </p:txBody>
      </p:sp>
      <p:pic>
        <p:nvPicPr>
          <p:cNvPr id="7" name="Immagine 6"/>
          <p:cNvPicPr>
            <a:picLocks noChangeAspect="1"/>
          </p:cNvPicPr>
          <p:nvPr/>
        </p:nvPicPr>
        <p:blipFill>
          <a:blip r:embed="rId4"/>
          <a:stretch>
            <a:fillRect/>
          </a:stretch>
        </p:blipFill>
        <p:spPr>
          <a:xfrm>
            <a:off x="6372200" y="2492896"/>
            <a:ext cx="2479253" cy="206604"/>
          </a:xfrm>
          <a:prstGeom prst="rect">
            <a:avLst/>
          </a:prstGeom>
        </p:spPr>
      </p:pic>
    </p:spTree>
    <p:extLst>
      <p:ext uri="{BB962C8B-B14F-4D97-AF65-F5344CB8AC3E}">
        <p14:creationId xmlns:p14="http://schemas.microsoft.com/office/powerpoint/2010/main" val="6772179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1" y="2204864"/>
            <a:ext cx="5566291" cy="2978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a:picLocks noChangeAspect="1"/>
          </p:cNvPicPr>
          <p:nvPr/>
        </p:nvPicPr>
        <p:blipFill rotWithShape="1">
          <a:blip r:embed="rId4"/>
          <a:srcRect l="21415" r="40149"/>
          <a:stretch/>
        </p:blipFill>
        <p:spPr>
          <a:xfrm>
            <a:off x="146979" y="608936"/>
            <a:ext cx="3128877" cy="6042919"/>
          </a:xfrm>
          <a:prstGeom prst="rect">
            <a:avLst/>
          </a:prstGeom>
        </p:spPr>
      </p:pic>
      <p:sp>
        <p:nvSpPr>
          <p:cNvPr id="2" name="Rettangolo 1"/>
          <p:cNvSpPr/>
          <p:nvPr/>
        </p:nvSpPr>
        <p:spPr>
          <a:xfrm>
            <a:off x="6944917" y="6453336"/>
            <a:ext cx="2217862" cy="338554"/>
          </a:xfrm>
          <a:prstGeom prst="rect">
            <a:avLst/>
          </a:prstGeom>
        </p:spPr>
        <p:txBody>
          <a:bodyPr wrap="none">
            <a:spAutoFit/>
          </a:bodyPr>
          <a:lstStyle/>
          <a:p>
            <a:r>
              <a:rPr lang="en-US" sz="1600" i="1" dirty="0" err="1" smtClean="0"/>
              <a:t>Bradish</a:t>
            </a:r>
            <a:r>
              <a:rPr lang="en-US" sz="1600" i="1" dirty="0" smtClean="0"/>
              <a:t> RD  et al., 2014</a:t>
            </a:r>
            <a:endParaRPr lang="it-IT" sz="1600" i="1" dirty="0"/>
          </a:p>
        </p:txBody>
      </p:sp>
      <p:sp>
        <p:nvSpPr>
          <p:cNvPr id="3" name="Rettangolo 2"/>
          <p:cNvSpPr/>
          <p:nvPr/>
        </p:nvSpPr>
        <p:spPr>
          <a:xfrm>
            <a:off x="1259632" y="1124744"/>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3482320" y="4263489"/>
            <a:ext cx="4185886" cy="2456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3482320" y="4551521"/>
            <a:ext cx="4185886" cy="2456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3491880" y="2996952"/>
            <a:ext cx="4185886"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2365" y="35913"/>
            <a:ext cx="9144000" cy="584775"/>
          </a:xfrm>
          <a:prstGeom prst="rect">
            <a:avLst/>
          </a:prstGeom>
          <a:noFill/>
        </p:spPr>
        <p:txBody>
          <a:bodyPr wrap="square" rtlCol="0">
            <a:spAutoFit/>
          </a:bodyPr>
          <a:lstStyle/>
          <a:p>
            <a:pPr algn="ctr"/>
            <a:r>
              <a:rPr lang="it-IT" sz="3200" b="1" dirty="0" err="1" smtClean="0">
                <a:solidFill>
                  <a:srgbClr val="0070C0"/>
                </a:solidFill>
                <a:latin typeface="Calibri" pitchFamily="34" charset="0"/>
                <a:cs typeface="Calibri" pitchFamily="34" charset="0"/>
              </a:rPr>
              <a:t>Somatic</a:t>
            </a:r>
            <a:r>
              <a:rPr lang="it-IT" sz="3200" b="1" dirty="0" smtClean="0">
                <a:solidFill>
                  <a:srgbClr val="0070C0"/>
                </a:solidFill>
                <a:latin typeface="Calibri" pitchFamily="34" charset="0"/>
                <a:cs typeface="Calibri" pitchFamily="34" charset="0"/>
              </a:rPr>
              <a:t> </a:t>
            </a:r>
            <a:r>
              <a:rPr lang="it-IT" sz="3200" b="1" i="1" dirty="0" smtClean="0">
                <a:solidFill>
                  <a:srgbClr val="0070C0"/>
                </a:solidFill>
                <a:latin typeface="Calibri" pitchFamily="34" charset="0"/>
                <a:cs typeface="Calibri" pitchFamily="34" charset="0"/>
              </a:rPr>
              <a:t>KIT</a:t>
            </a:r>
            <a:r>
              <a:rPr lang="it-IT" sz="3200" b="1" dirty="0" smtClean="0">
                <a:solidFill>
                  <a:srgbClr val="0070C0"/>
                </a:solidFill>
                <a:latin typeface="Calibri" pitchFamily="34" charset="0"/>
                <a:cs typeface="Calibri" pitchFamily="34" charset="0"/>
              </a:rPr>
              <a:t> </a:t>
            </a:r>
            <a:r>
              <a:rPr lang="it-IT" sz="3200" b="1" dirty="0" err="1" smtClean="0">
                <a:solidFill>
                  <a:srgbClr val="0070C0"/>
                </a:solidFill>
                <a:latin typeface="Calibri" pitchFamily="34" charset="0"/>
                <a:cs typeface="Calibri" pitchFamily="34" charset="0"/>
              </a:rPr>
              <a:t>mutations</a:t>
            </a:r>
            <a:endParaRPr lang="it-IT" sz="3200" b="1" dirty="0">
              <a:solidFill>
                <a:srgbClr val="0070C0"/>
              </a:solidFill>
              <a:latin typeface="Calibri" pitchFamily="34" charset="0"/>
              <a:cs typeface="Calibri" pitchFamily="34" charset="0"/>
            </a:endParaRPr>
          </a:p>
        </p:txBody>
      </p:sp>
      <p:sp>
        <p:nvSpPr>
          <p:cNvPr id="6" name="CasellaDiTesto 5"/>
          <p:cNvSpPr txBox="1"/>
          <p:nvPr/>
        </p:nvSpPr>
        <p:spPr>
          <a:xfrm>
            <a:off x="4788024" y="1268760"/>
            <a:ext cx="2693616" cy="523220"/>
          </a:xfrm>
          <a:prstGeom prst="rect">
            <a:avLst/>
          </a:prstGeom>
          <a:noFill/>
        </p:spPr>
        <p:txBody>
          <a:bodyPr wrap="none" rtlCol="0">
            <a:spAutoFit/>
          </a:bodyPr>
          <a:lstStyle/>
          <a:p>
            <a:r>
              <a:rPr lang="it-IT" sz="2800" dirty="0" smtClean="0"/>
              <a:t>1-3% </a:t>
            </a:r>
            <a:r>
              <a:rPr lang="it-IT" sz="2800" dirty="0" err="1" smtClean="0"/>
              <a:t>melanomas</a:t>
            </a:r>
            <a:endParaRPr lang="it-IT" sz="2800" dirty="0"/>
          </a:p>
        </p:txBody>
      </p:sp>
      <p:sp>
        <p:nvSpPr>
          <p:cNvPr id="7" name="CasellaDiTesto 6"/>
          <p:cNvSpPr txBox="1"/>
          <p:nvPr/>
        </p:nvSpPr>
        <p:spPr>
          <a:xfrm>
            <a:off x="3883746" y="5548374"/>
            <a:ext cx="4652364" cy="400110"/>
          </a:xfrm>
          <a:prstGeom prst="rect">
            <a:avLst/>
          </a:prstGeom>
          <a:noFill/>
        </p:spPr>
        <p:txBody>
          <a:bodyPr wrap="none" rtlCol="0">
            <a:spAutoFit/>
          </a:bodyPr>
          <a:lstStyle/>
          <a:p>
            <a:r>
              <a:rPr lang="it-IT" sz="2000" dirty="0" err="1" smtClean="0"/>
              <a:t>Molecular</a:t>
            </a:r>
            <a:r>
              <a:rPr lang="it-IT" sz="2000" dirty="0" smtClean="0"/>
              <a:t> </a:t>
            </a:r>
            <a:r>
              <a:rPr lang="it-IT" sz="2000" dirty="0" err="1" smtClean="0"/>
              <a:t>testing</a:t>
            </a:r>
            <a:r>
              <a:rPr lang="it-IT" sz="2000" dirty="0" smtClean="0"/>
              <a:t> of </a:t>
            </a:r>
            <a:r>
              <a:rPr lang="it-IT" sz="2000" dirty="0" err="1" smtClean="0"/>
              <a:t>exons</a:t>
            </a:r>
            <a:r>
              <a:rPr lang="it-IT" sz="2000" dirty="0" smtClean="0"/>
              <a:t> 9, 11, 13, 17, 18</a:t>
            </a:r>
            <a:endParaRPr lang="it-IT" sz="2000" dirty="0"/>
          </a:p>
        </p:txBody>
      </p:sp>
    </p:spTree>
    <p:extLst>
      <p:ext uri="{BB962C8B-B14F-4D97-AF65-F5344CB8AC3E}">
        <p14:creationId xmlns:p14="http://schemas.microsoft.com/office/powerpoint/2010/main" val="1775157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3"/>
          <a:srcRect t="10775" r="39925" b="19096"/>
          <a:stretch/>
        </p:blipFill>
        <p:spPr>
          <a:xfrm>
            <a:off x="179511" y="1052736"/>
            <a:ext cx="8707155" cy="5040560"/>
          </a:xfrm>
          <a:prstGeom prst="rect">
            <a:avLst/>
          </a:prstGeom>
          <a:ln>
            <a:solidFill>
              <a:schemeClr val="tx1"/>
            </a:solidFill>
          </a:ln>
        </p:spPr>
      </p:pic>
      <p:sp>
        <p:nvSpPr>
          <p:cNvPr id="12" name="CasellaDiTesto 11"/>
          <p:cNvSpPr txBox="1"/>
          <p:nvPr/>
        </p:nvSpPr>
        <p:spPr>
          <a:xfrm>
            <a:off x="5486786" y="6453336"/>
            <a:ext cx="3734065" cy="369332"/>
          </a:xfrm>
          <a:prstGeom prst="rect">
            <a:avLst/>
          </a:prstGeom>
          <a:noFill/>
        </p:spPr>
        <p:txBody>
          <a:bodyPr wrap="none" rtlCol="0">
            <a:spAutoFit/>
          </a:bodyPr>
          <a:lstStyle/>
          <a:p>
            <a:r>
              <a:rPr lang="it-IT" i="1" dirty="0" err="1" smtClean="0"/>
              <a:t>Woodman</a:t>
            </a:r>
            <a:r>
              <a:rPr lang="it-IT" i="1" dirty="0" smtClean="0"/>
              <a:t> et al, </a:t>
            </a:r>
            <a:r>
              <a:rPr lang="it-IT" i="1" dirty="0" err="1" smtClean="0"/>
              <a:t>Clin</a:t>
            </a:r>
            <a:r>
              <a:rPr lang="it-IT" i="1" dirty="0" smtClean="0"/>
              <a:t> </a:t>
            </a:r>
            <a:r>
              <a:rPr lang="it-IT" i="1" dirty="0" err="1" smtClean="0"/>
              <a:t>Cancer</a:t>
            </a:r>
            <a:r>
              <a:rPr lang="it-IT" i="1" dirty="0" smtClean="0"/>
              <a:t> Res 2012</a:t>
            </a:r>
            <a:endParaRPr lang="it-IT" i="1" dirty="0"/>
          </a:p>
        </p:txBody>
      </p:sp>
      <p:sp>
        <p:nvSpPr>
          <p:cNvPr id="6" name="Rettangolo 5"/>
          <p:cNvSpPr/>
          <p:nvPr/>
        </p:nvSpPr>
        <p:spPr>
          <a:xfrm>
            <a:off x="5148064" y="1772816"/>
            <a:ext cx="1224136" cy="43204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CasellaDiTesto 14"/>
          <p:cNvSpPr txBox="1"/>
          <p:nvPr/>
        </p:nvSpPr>
        <p:spPr>
          <a:xfrm>
            <a:off x="-32365" y="35913"/>
            <a:ext cx="9144000" cy="584775"/>
          </a:xfrm>
          <a:prstGeom prst="rect">
            <a:avLst/>
          </a:prstGeom>
          <a:noFill/>
        </p:spPr>
        <p:txBody>
          <a:bodyPr wrap="square" rtlCol="0">
            <a:spAutoFit/>
          </a:bodyPr>
          <a:lstStyle/>
          <a:p>
            <a:pPr algn="ctr"/>
            <a:r>
              <a:rPr lang="it-IT" sz="3200" b="1" dirty="0" err="1" smtClean="0">
                <a:solidFill>
                  <a:srgbClr val="0070C0"/>
                </a:solidFill>
                <a:latin typeface="Calibri" pitchFamily="34" charset="0"/>
                <a:cs typeface="Calibri" pitchFamily="34" charset="0"/>
              </a:rPr>
              <a:t>Somatic</a:t>
            </a:r>
            <a:r>
              <a:rPr lang="it-IT" sz="3200" b="1" dirty="0" smtClean="0">
                <a:solidFill>
                  <a:srgbClr val="0070C0"/>
                </a:solidFill>
                <a:latin typeface="Calibri" pitchFamily="34" charset="0"/>
                <a:cs typeface="Calibri" pitchFamily="34" charset="0"/>
              </a:rPr>
              <a:t> </a:t>
            </a:r>
            <a:r>
              <a:rPr lang="it-IT" sz="3200" b="1" i="1" dirty="0" smtClean="0">
                <a:solidFill>
                  <a:srgbClr val="0070C0"/>
                </a:solidFill>
                <a:latin typeface="Calibri" pitchFamily="34" charset="0"/>
                <a:cs typeface="Calibri" pitchFamily="34" charset="0"/>
              </a:rPr>
              <a:t>KIT</a:t>
            </a:r>
            <a:r>
              <a:rPr lang="it-IT" sz="3200" b="1" dirty="0" smtClean="0">
                <a:solidFill>
                  <a:srgbClr val="0070C0"/>
                </a:solidFill>
                <a:latin typeface="Calibri" pitchFamily="34" charset="0"/>
                <a:cs typeface="Calibri" pitchFamily="34" charset="0"/>
              </a:rPr>
              <a:t> </a:t>
            </a:r>
            <a:r>
              <a:rPr lang="it-IT" sz="3200" b="1" dirty="0" err="1" smtClean="0">
                <a:solidFill>
                  <a:srgbClr val="0070C0"/>
                </a:solidFill>
                <a:latin typeface="Calibri" pitchFamily="34" charset="0"/>
                <a:cs typeface="Calibri" pitchFamily="34" charset="0"/>
              </a:rPr>
              <a:t>mutations</a:t>
            </a:r>
            <a:endParaRPr lang="it-IT" sz="3200" b="1" dirty="0">
              <a:solidFill>
                <a:srgbClr val="0070C0"/>
              </a:solidFill>
              <a:latin typeface="Calibri" pitchFamily="34" charset="0"/>
              <a:cs typeface="Calibri" pitchFamily="34" charset="0"/>
            </a:endParaRPr>
          </a:p>
        </p:txBody>
      </p:sp>
      <p:sp>
        <p:nvSpPr>
          <p:cNvPr id="18" name="Freccia destra 17"/>
          <p:cNvSpPr/>
          <p:nvPr/>
        </p:nvSpPr>
        <p:spPr>
          <a:xfrm>
            <a:off x="86544" y="3429000"/>
            <a:ext cx="381000" cy="254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Freccia destra 18"/>
          <p:cNvSpPr/>
          <p:nvPr/>
        </p:nvSpPr>
        <p:spPr>
          <a:xfrm>
            <a:off x="86544" y="3717032"/>
            <a:ext cx="381000" cy="254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96744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304165" y="2868421"/>
            <a:ext cx="8788573" cy="630942"/>
          </a:xfrm>
          <a:prstGeom prst="rect">
            <a:avLst/>
          </a:prstGeom>
        </p:spPr>
        <p:txBody>
          <a:bodyPr wrap="square">
            <a:spAutoFit/>
          </a:bodyPr>
          <a:lstStyle/>
          <a:p>
            <a:pPr algn="ctr"/>
            <a:r>
              <a:rPr lang="en-US" sz="3500" b="1" i="1" dirty="0" err="1" smtClean="0">
                <a:solidFill>
                  <a:srgbClr val="0070C0"/>
                </a:solidFill>
                <a:latin typeface="Calibri" pitchFamily="34" charset="0"/>
                <a:cs typeface="Calibri" pitchFamily="34" charset="0"/>
              </a:rPr>
              <a:t>Germline</a:t>
            </a:r>
            <a:r>
              <a:rPr lang="en-US" sz="3500" b="1" i="1" dirty="0" smtClean="0">
                <a:solidFill>
                  <a:srgbClr val="0070C0"/>
                </a:solidFill>
                <a:latin typeface="Calibri" pitchFamily="34" charset="0"/>
                <a:cs typeface="Calibri" pitchFamily="34" charset="0"/>
              </a:rPr>
              <a:t> genetic alterations in melanoma</a:t>
            </a:r>
            <a:endParaRPr lang="en-US" sz="3500" b="1" i="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1916899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79" b="39996"/>
          <a:stretch/>
        </p:blipFill>
        <p:spPr bwMode="auto">
          <a:xfrm>
            <a:off x="179512" y="980728"/>
            <a:ext cx="8505371" cy="2875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20708" y="107921"/>
            <a:ext cx="5675528" cy="584775"/>
          </a:xfrm>
          <a:prstGeom prst="rect">
            <a:avLst/>
          </a:prstGeom>
        </p:spPr>
        <p:txBody>
          <a:bodyPr wrap="none">
            <a:spAutoFit/>
          </a:bodyPr>
          <a:lstStyle/>
          <a:p>
            <a:r>
              <a:rPr lang="en-US" sz="3200" b="1" dirty="0" smtClean="0">
                <a:solidFill>
                  <a:srgbClr val="0070C0"/>
                </a:solidFill>
              </a:rPr>
              <a:t>Targeted therapies in melanoma</a:t>
            </a:r>
            <a:endParaRPr lang="it-IT" sz="3200" b="1" dirty="0">
              <a:solidFill>
                <a:srgbClr val="0070C0"/>
              </a:solidFill>
            </a:endParaRPr>
          </a:p>
        </p:txBody>
      </p:sp>
      <p:grpSp>
        <p:nvGrpSpPr>
          <p:cNvPr id="3" name="Gruppo 2"/>
          <p:cNvGrpSpPr/>
          <p:nvPr/>
        </p:nvGrpSpPr>
        <p:grpSpPr>
          <a:xfrm>
            <a:off x="6942414" y="5949280"/>
            <a:ext cx="1886485" cy="323850"/>
            <a:chOff x="3196536" y="2439973"/>
            <a:chExt cx="1886485" cy="323850"/>
          </a:xfrm>
        </p:grpSpPr>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2877"/>
            <a:stretch/>
          </p:blipFill>
          <p:spPr bwMode="auto">
            <a:xfrm>
              <a:off x="3823896" y="2439973"/>
              <a:ext cx="12591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1074"/>
            <a:stretch/>
          </p:blipFill>
          <p:spPr bwMode="auto">
            <a:xfrm>
              <a:off x="3196536" y="2439973"/>
              <a:ext cx="656389"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ttangolo 7"/>
          <p:cNvSpPr/>
          <p:nvPr/>
        </p:nvSpPr>
        <p:spPr>
          <a:xfrm>
            <a:off x="1298000" y="4470211"/>
            <a:ext cx="6300804" cy="830997"/>
          </a:xfrm>
          <a:prstGeom prst="rect">
            <a:avLst/>
          </a:prstGeom>
        </p:spPr>
        <p:txBody>
          <a:bodyPr wrap="square">
            <a:spAutoFit/>
          </a:bodyPr>
          <a:lstStyle/>
          <a:p>
            <a:pPr algn="ctr">
              <a:defRPr/>
            </a:pPr>
            <a:r>
              <a:rPr lang="en-US" sz="2400" dirty="0"/>
              <a:t>The importance for </a:t>
            </a:r>
            <a:r>
              <a:rPr lang="en-US" sz="2400" b="1" dirty="0" smtClean="0"/>
              <a:t>genetics in</a:t>
            </a:r>
            <a:r>
              <a:rPr lang="en-US" sz="2400" dirty="0" smtClean="0"/>
              <a:t> melanoma </a:t>
            </a:r>
            <a:r>
              <a:rPr lang="en-US" sz="2400" dirty="0"/>
              <a:t>is </a:t>
            </a:r>
            <a:r>
              <a:rPr lang="en-US" sz="2400" dirty="0" smtClean="0"/>
              <a:t> the proper assessment of </a:t>
            </a:r>
            <a:r>
              <a:rPr lang="en-US" sz="2400" b="1" dirty="0" smtClean="0"/>
              <a:t>molecular target therapies  </a:t>
            </a:r>
            <a:endParaRPr lang="it-IT" sz="2400" b="1" dirty="0"/>
          </a:p>
        </p:txBody>
      </p:sp>
    </p:spTree>
    <p:extLst>
      <p:ext uri="{BB962C8B-B14F-4D97-AF65-F5344CB8AC3E}">
        <p14:creationId xmlns:p14="http://schemas.microsoft.com/office/powerpoint/2010/main" val="1841190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isultati immagini per anti mek melan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37" y="734406"/>
            <a:ext cx="9047663" cy="61206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1689800" y="44450"/>
            <a:ext cx="5675529" cy="58477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algn="l" defTabSz="762000">
              <a:defRPr>
                <a:solidFill>
                  <a:schemeClr val="tx1"/>
                </a:solidFill>
                <a:latin typeface="Arial" charset="0"/>
                <a:ea typeface="ＭＳ Ｐゴシック" charset="0"/>
              </a:defRPr>
            </a:lvl1pPr>
            <a:lvl2pPr marL="571500" algn="l" defTabSz="762000">
              <a:defRPr>
                <a:solidFill>
                  <a:schemeClr val="tx1"/>
                </a:solidFill>
                <a:latin typeface="Arial" charset="0"/>
                <a:ea typeface="ＭＳ Ｐゴシック" charset="0"/>
              </a:defRPr>
            </a:lvl2pPr>
            <a:lvl3pPr marL="1143000" algn="l" defTabSz="762000">
              <a:defRPr>
                <a:solidFill>
                  <a:schemeClr val="tx1"/>
                </a:solidFill>
                <a:latin typeface="Arial" charset="0"/>
                <a:ea typeface="ＭＳ Ｐゴシック" charset="0"/>
              </a:defRPr>
            </a:lvl3pPr>
            <a:lvl4pPr marL="1714500" algn="l" defTabSz="762000">
              <a:defRPr>
                <a:solidFill>
                  <a:schemeClr val="tx1"/>
                </a:solidFill>
                <a:latin typeface="Arial" charset="0"/>
                <a:ea typeface="ＭＳ Ｐゴシック" charset="0"/>
              </a:defRPr>
            </a:lvl4pPr>
            <a:lvl5pPr marL="2286000" algn="l"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algn="ctr" eaLnBrk="0" hangingPunct="0"/>
            <a:r>
              <a:rPr lang="it-IT" sz="3200" b="1" dirty="0" err="1" smtClean="0">
                <a:solidFill>
                  <a:srgbClr val="0070C0"/>
                </a:solidFill>
                <a:latin typeface="Calibri" charset="0"/>
              </a:rPr>
              <a:t>Targeted</a:t>
            </a:r>
            <a:r>
              <a:rPr lang="it-IT" sz="3200" b="1" dirty="0" smtClean="0">
                <a:solidFill>
                  <a:srgbClr val="0070C0"/>
                </a:solidFill>
                <a:latin typeface="Calibri" charset="0"/>
              </a:rPr>
              <a:t> </a:t>
            </a:r>
            <a:r>
              <a:rPr lang="it-IT" sz="3200" b="1" dirty="0" err="1" smtClean="0">
                <a:solidFill>
                  <a:srgbClr val="0070C0"/>
                </a:solidFill>
                <a:latin typeface="Calibri" charset="0"/>
              </a:rPr>
              <a:t>therapies</a:t>
            </a:r>
            <a:r>
              <a:rPr lang="it-IT" sz="3200" b="1" dirty="0" smtClean="0">
                <a:solidFill>
                  <a:srgbClr val="0070C0"/>
                </a:solidFill>
                <a:latin typeface="Calibri" charset="0"/>
              </a:rPr>
              <a:t> in melanoma</a:t>
            </a:r>
            <a:endParaRPr lang="it-IT" sz="3200" b="1" dirty="0">
              <a:solidFill>
                <a:srgbClr val="0070C0"/>
              </a:solidFill>
              <a:latin typeface="Calibri" charset="0"/>
            </a:endParaRPr>
          </a:p>
        </p:txBody>
      </p:sp>
    </p:spTree>
    <p:extLst>
      <p:ext uri="{BB962C8B-B14F-4D97-AF65-F5344CB8AC3E}">
        <p14:creationId xmlns:p14="http://schemas.microsoft.com/office/powerpoint/2010/main" val="458700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5265" y="160903"/>
            <a:ext cx="8466223" cy="954107"/>
          </a:xfrm>
          <a:prstGeom prst="rect">
            <a:avLst/>
          </a:prstGeom>
          <a:noFill/>
          <a:ln>
            <a:noFill/>
          </a:ln>
        </p:spPr>
        <p:txBody>
          <a:bodyPr wrap="square" rtlCol="0">
            <a:spAutoFit/>
          </a:bodyPr>
          <a:lstStyle/>
          <a:p>
            <a:pPr algn="ctr"/>
            <a:r>
              <a:rPr lang="en-US" sz="2800" b="1" dirty="0" smtClean="0">
                <a:solidFill>
                  <a:srgbClr val="0070C0"/>
                </a:solidFill>
              </a:rPr>
              <a:t>Distinct targeted therapies for genes of the </a:t>
            </a:r>
            <a:r>
              <a:rPr lang="en-US" sz="2800" b="1" dirty="0">
                <a:solidFill>
                  <a:srgbClr val="0070C0"/>
                </a:solidFill>
              </a:rPr>
              <a:t>MAPK </a:t>
            </a:r>
            <a:r>
              <a:rPr lang="en-US" sz="2800" b="1" dirty="0" smtClean="0">
                <a:solidFill>
                  <a:srgbClr val="0070C0"/>
                </a:solidFill>
              </a:rPr>
              <a:t>pathway</a:t>
            </a:r>
            <a:endParaRPr lang="it-IT" sz="2800" dirty="0">
              <a:solidFill>
                <a:srgbClr val="0070C0"/>
              </a:solidFill>
            </a:endParaRPr>
          </a:p>
        </p:txBody>
      </p:sp>
      <p:cxnSp>
        <p:nvCxnSpPr>
          <p:cNvPr id="3" name="Connettore 1 2"/>
          <p:cNvCxnSpPr/>
          <p:nvPr/>
        </p:nvCxnSpPr>
        <p:spPr>
          <a:xfrm>
            <a:off x="0" y="1230377"/>
            <a:ext cx="914400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pic>
        <p:nvPicPr>
          <p:cNvPr id="4" name="Immagine 3"/>
          <p:cNvPicPr>
            <a:picLocks noChangeAspect="1"/>
          </p:cNvPicPr>
          <p:nvPr/>
        </p:nvPicPr>
        <p:blipFill>
          <a:blip r:embed="rId3"/>
          <a:stretch>
            <a:fillRect/>
          </a:stretch>
        </p:blipFill>
        <p:spPr>
          <a:xfrm>
            <a:off x="0" y="1746726"/>
            <a:ext cx="9144000" cy="3596429"/>
          </a:xfrm>
          <a:prstGeom prst="rect">
            <a:avLst/>
          </a:prstGeom>
          <a:ln w="19050">
            <a:noFill/>
          </a:ln>
        </p:spPr>
      </p:pic>
      <p:sp>
        <p:nvSpPr>
          <p:cNvPr id="11" name="CasellaDiTesto 10"/>
          <p:cNvSpPr txBox="1"/>
          <p:nvPr/>
        </p:nvSpPr>
        <p:spPr>
          <a:xfrm>
            <a:off x="4745745" y="6457063"/>
            <a:ext cx="4398255" cy="307777"/>
          </a:xfrm>
          <a:prstGeom prst="rect">
            <a:avLst/>
          </a:prstGeom>
          <a:noFill/>
        </p:spPr>
        <p:txBody>
          <a:bodyPr wrap="none" rtlCol="0">
            <a:spAutoFit/>
          </a:bodyPr>
          <a:lstStyle/>
          <a:p>
            <a:r>
              <a:rPr lang="it-IT" sz="1400" i="1" dirty="0" smtClean="0"/>
              <a:t>Van </a:t>
            </a:r>
            <a:r>
              <a:rPr lang="it-IT" sz="1400" i="1" dirty="0" err="1" smtClean="0"/>
              <a:t>Engen</a:t>
            </a:r>
            <a:r>
              <a:rPr lang="it-IT" sz="1400" i="1" dirty="0" smtClean="0"/>
              <a:t>-van </a:t>
            </a:r>
            <a:r>
              <a:rPr lang="it-IT" sz="1400" i="1" dirty="0" err="1" smtClean="0"/>
              <a:t>Grunsven</a:t>
            </a:r>
            <a:r>
              <a:rPr lang="it-IT" sz="1400" i="1" dirty="0" smtClean="0"/>
              <a:t> et al, </a:t>
            </a:r>
            <a:r>
              <a:rPr lang="it-IT" sz="1400" i="1" dirty="0" err="1" smtClean="0"/>
              <a:t>Frontiers</a:t>
            </a:r>
            <a:r>
              <a:rPr lang="it-IT" sz="1400" i="1" dirty="0" smtClean="0"/>
              <a:t> in Medicine 2014</a:t>
            </a:r>
            <a:endParaRPr lang="it-IT" sz="1400" i="1" dirty="0"/>
          </a:p>
        </p:txBody>
      </p:sp>
      <p:sp>
        <p:nvSpPr>
          <p:cNvPr id="5" name="Rettangolo 4"/>
          <p:cNvSpPr/>
          <p:nvPr/>
        </p:nvSpPr>
        <p:spPr>
          <a:xfrm>
            <a:off x="72008" y="4276471"/>
            <a:ext cx="903649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292408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83568" y="2204864"/>
            <a:ext cx="7848872" cy="1446550"/>
          </a:xfrm>
          <a:prstGeom prst="rect">
            <a:avLst/>
          </a:prstGeom>
          <a:noFill/>
        </p:spPr>
        <p:txBody>
          <a:bodyPr wrap="square" rtlCol="0">
            <a:spAutoFit/>
          </a:bodyPr>
          <a:lstStyle/>
          <a:p>
            <a:pPr algn="ctr"/>
            <a:r>
              <a:rPr lang="en-US" sz="4400" b="1" dirty="0" smtClean="0">
                <a:solidFill>
                  <a:srgbClr val="C00000"/>
                </a:solidFill>
              </a:rPr>
              <a:t>Non melanoma skin cancer (NMSC)</a:t>
            </a:r>
            <a:endParaRPr lang="en-US" sz="4400" b="1" dirty="0">
              <a:solidFill>
                <a:srgbClr val="C00000"/>
              </a:solidFill>
            </a:endParaRPr>
          </a:p>
        </p:txBody>
      </p:sp>
    </p:spTree>
    <p:extLst>
      <p:ext uri="{BB962C8B-B14F-4D97-AF65-F5344CB8AC3E}">
        <p14:creationId xmlns:p14="http://schemas.microsoft.com/office/powerpoint/2010/main" val="2465762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066666"/>
            <a:ext cx="8568952" cy="5170646"/>
          </a:xfrm>
          <a:prstGeom prst="rect">
            <a:avLst/>
          </a:prstGeom>
        </p:spPr>
        <p:txBody>
          <a:bodyPr wrap="square">
            <a:spAutoFit/>
          </a:bodyPr>
          <a:lstStyle/>
          <a:p>
            <a:pPr marL="285750" indent="-285750" algn="just">
              <a:buFont typeface="Arial" pitchFamily="34" charset="0"/>
              <a:buChar char="•"/>
            </a:pPr>
            <a:r>
              <a:rPr lang="en-US" sz="2200" b="1" dirty="0"/>
              <a:t> Non-melanoma skin cancer is the most frequently diagnosed cancer in </a:t>
            </a:r>
            <a:r>
              <a:rPr lang="en-US" sz="2200" b="1" dirty="0" smtClean="0"/>
              <a:t>humans</a:t>
            </a:r>
          </a:p>
          <a:p>
            <a:pPr marL="285750" indent="-285750" algn="just">
              <a:buFont typeface="Arial" pitchFamily="34" charset="0"/>
              <a:buChar char="•"/>
            </a:pPr>
            <a:endParaRPr lang="en-US" sz="2200" b="1" dirty="0"/>
          </a:p>
          <a:p>
            <a:pPr marL="285750" indent="-285750" algn="just">
              <a:buFont typeface="Arial" pitchFamily="34" charset="0"/>
              <a:buChar char="•"/>
            </a:pPr>
            <a:r>
              <a:rPr lang="en-US" sz="2200" dirty="0" smtClean="0"/>
              <a:t>Approximately 2.2 </a:t>
            </a:r>
            <a:r>
              <a:rPr lang="en-US" sz="2200" dirty="0"/>
              <a:t>to 5.0 million people were treated annually for </a:t>
            </a:r>
            <a:r>
              <a:rPr lang="en-US" sz="2200" dirty="0" smtClean="0"/>
              <a:t>NMSC in USA.</a:t>
            </a:r>
          </a:p>
          <a:p>
            <a:pPr marL="285750" indent="-285750" algn="just">
              <a:buFont typeface="Arial" pitchFamily="34" charset="0"/>
              <a:buChar char="•"/>
            </a:pPr>
            <a:endParaRPr lang="en-US" sz="2200" dirty="0" smtClean="0"/>
          </a:p>
          <a:p>
            <a:pPr marL="285750" indent="-285750" algn="just">
              <a:buFont typeface="Arial" pitchFamily="34" charset="0"/>
              <a:buChar char="•"/>
            </a:pPr>
            <a:r>
              <a:rPr lang="en-US" sz="2200" dirty="0" smtClean="0"/>
              <a:t>Basal </a:t>
            </a:r>
            <a:r>
              <a:rPr lang="en-US" sz="2200" dirty="0"/>
              <a:t>cell carcinoma (BCC) is the most common skin cancer worldwide representing 70–80% of skin </a:t>
            </a:r>
            <a:r>
              <a:rPr lang="en-US" sz="2200" dirty="0" smtClean="0"/>
              <a:t>cancers.</a:t>
            </a:r>
          </a:p>
          <a:p>
            <a:pPr marL="285750" indent="-285750" algn="just">
              <a:buFont typeface="Arial" pitchFamily="34" charset="0"/>
              <a:buChar char="•"/>
            </a:pPr>
            <a:endParaRPr lang="en-US" sz="2200" dirty="0"/>
          </a:p>
          <a:p>
            <a:pPr marL="285750" indent="-285750" algn="just">
              <a:buFont typeface="Arial" pitchFamily="34" charset="0"/>
              <a:buChar char="•"/>
            </a:pPr>
            <a:r>
              <a:rPr lang="en-US" sz="2200" dirty="0"/>
              <a:t>The ratio of BCC to squamous </a:t>
            </a:r>
            <a:r>
              <a:rPr lang="en-US" sz="2200" dirty="0" err="1" smtClean="0"/>
              <a:t>cellcarcinoma</a:t>
            </a:r>
            <a:r>
              <a:rPr lang="en-US" sz="2200" dirty="0" smtClean="0"/>
              <a:t> </a:t>
            </a:r>
            <a:r>
              <a:rPr lang="en-US" sz="2200" dirty="0"/>
              <a:t>(SCC) in white populations appears to lie between 4:1 and 2.5:1, in higher and lower </a:t>
            </a:r>
            <a:r>
              <a:rPr lang="en-US" sz="2200" dirty="0" smtClean="0"/>
              <a:t>latitudes, respectively.</a:t>
            </a:r>
          </a:p>
          <a:p>
            <a:pPr marL="285750" indent="-285750" algn="just">
              <a:buFont typeface="Arial" pitchFamily="34" charset="0"/>
              <a:buChar char="•"/>
            </a:pPr>
            <a:endParaRPr lang="en-US" sz="2200" dirty="0"/>
          </a:p>
          <a:p>
            <a:pPr marL="285750" indent="-285750" algn="just">
              <a:buFont typeface="Arial" pitchFamily="34" charset="0"/>
              <a:buChar char="•"/>
            </a:pPr>
            <a:r>
              <a:rPr lang="en-US" sz="2200" dirty="0"/>
              <a:t>T</a:t>
            </a:r>
            <a:r>
              <a:rPr lang="en-US" sz="2200" dirty="0" smtClean="0"/>
              <a:t>he </a:t>
            </a:r>
            <a:r>
              <a:rPr lang="en-US" sz="2200" dirty="0"/>
              <a:t>prevalence of BCC and SCC has increased by 35% and 133%, respectively, over the last 20 years </a:t>
            </a:r>
            <a:endParaRPr lang="en-US" sz="2200" dirty="0" smtClean="0"/>
          </a:p>
        </p:txBody>
      </p:sp>
      <p:sp>
        <p:nvSpPr>
          <p:cNvPr id="5" name="CasellaDiTesto 4"/>
          <p:cNvSpPr txBox="1"/>
          <p:nvPr/>
        </p:nvSpPr>
        <p:spPr>
          <a:xfrm>
            <a:off x="1259632" y="-27384"/>
            <a:ext cx="6624736" cy="707886"/>
          </a:xfrm>
          <a:prstGeom prst="rect">
            <a:avLst/>
          </a:prstGeom>
          <a:noFill/>
        </p:spPr>
        <p:txBody>
          <a:bodyPr wrap="square" rtlCol="0">
            <a:spAutoFit/>
          </a:bodyPr>
          <a:lstStyle/>
          <a:p>
            <a:pPr algn="ctr"/>
            <a:r>
              <a:rPr lang="en-US" sz="4000" b="1" dirty="0" smtClean="0">
                <a:solidFill>
                  <a:srgbClr val="C00000"/>
                </a:solidFill>
              </a:rPr>
              <a:t>Epidemiology of NMSC</a:t>
            </a:r>
            <a:endParaRPr lang="en-US" sz="4000" b="1" dirty="0">
              <a:solidFill>
                <a:srgbClr val="C00000"/>
              </a:solidFill>
            </a:endParaRPr>
          </a:p>
        </p:txBody>
      </p:sp>
    </p:spTree>
    <p:extLst>
      <p:ext uri="{BB962C8B-B14F-4D97-AF65-F5344CB8AC3E}">
        <p14:creationId xmlns:p14="http://schemas.microsoft.com/office/powerpoint/2010/main" val="23081206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37" b="51700"/>
          <a:stretch/>
        </p:blipFill>
        <p:spPr bwMode="auto">
          <a:xfrm>
            <a:off x="206616" y="1672922"/>
            <a:ext cx="4509400" cy="468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8626"/>
          <a:stretch/>
        </p:blipFill>
        <p:spPr bwMode="auto">
          <a:xfrm>
            <a:off x="4796927" y="1700807"/>
            <a:ext cx="4239569" cy="511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12952" y="188640"/>
            <a:ext cx="8280920" cy="1077218"/>
          </a:xfrm>
          <a:prstGeom prst="rect">
            <a:avLst/>
          </a:prstGeom>
          <a:noFill/>
        </p:spPr>
        <p:txBody>
          <a:bodyPr wrap="square" rtlCol="0">
            <a:spAutoFit/>
          </a:bodyPr>
          <a:lstStyle/>
          <a:p>
            <a:pPr algn="ctr"/>
            <a:r>
              <a:rPr lang="en-US" sz="3200" b="1" dirty="0" smtClean="0">
                <a:solidFill>
                  <a:srgbClr val="C00000"/>
                </a:solidFill>
              </a:rPr>
              <a:t>Epidemiological and environmental risk factors for NMSC</a:t>
            </a:r>
            <a:endParaRPr lang="en-US" sz="3200" b="1" dirty="0">
              <a:solidFill>
                <a:srgbClr val="C00000"/>
              </a:solidFill>
            </a:endParaRPr>
          </a:p>
        </p:txBody>
      </p:sp>
      <p:sp>
        <p:nvSpPr>
          <p:cNvPr id="8" name="CasellaDiTesto 7"/>
          <p:cNvSpPr txBox="1"/>
          <p:nvPr/>
        </p:nvSpPr>
        <p:spPr>
          <a:xfrm>
            <a:off x="539552" y="3781868"/>
            <a:ext cx="8280920" cy="584775"/>
          </a:xfrm>
          <a:prstGeom prst="rect">
            <a:avLst/>
          </a:prstGeom>
          <a:solidFill>
            <a:schemeClr val="bg1"/>
          </a:solidFill>
          <a:ln w="41275">
            <a:solidFill>
              <a:srgbClr val="FF0000"/>
            </a:solidFill>
          </a:ln>
        </p:spPr>
        <p:txBody>
          <a:bodyPr wrap="square" rtlCol="0">
            <a:spAutoFit/>
          </a:bodyPr>
          <a:lstStyle/>
          <a:p>
            <a:pPr algn="ctr"/>
            <a:r>
              <a:rPr lang="en-US" sz="3200" b="1" dirty="0" smtClean="0"/>
              <a:t>Genetic risk factors ??</a:t>
            </a:r>
            <a:endParaRPr lang="en-US" sz="3200" b="1" dirty="0"/>
          </a:p>
        </p:txBody>
      </p:sp>
    </p:spTree>
    <p:extLst>
      <p:ext uri="{BB962C8B-B14F-4D97-AF65-F5344CB8AC3E}">
        <p14:creationId xmlns:p14="http://schemas.microsoft.com/office/powerpoint/2010/main" val="13458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83568" y="2587551"/>
            <a:ext cx="7848872" cy="769441"/>
          </a:xfrm>
          <a:prstGeom prst="rect">
            <a:avLst/>
          </a:prstGeom>
          <a:noFill/>
        </p:spPr>
        <p:txBody>
          <a:bodyPr wrap="square" rtlCol="0">
            <a:spAutoFit/>
          </a:bodyPr>
          <a:lstStyle/>
          <a:p>
            <a:pPr algn="ctr"/>
            <a:r>
              <a:rPr lang="en-US" sz="4400" b="1" dirty="0" smtClean="0"/>
              <a:t>Genetic of Basal cell Carcinoma</a:t>
            </a:r>
            <a:endParaRPr lang="en-US" sz="4400" b="1" dirty="0"/>
          </a:p>
        </p:txBody>
      </p:sp>
    </p:spTree>
    <p:extLst>
      <p:ext uri="{BB962C8B-B14F-4D97-AF65-F5344CB8AC3E}">
        <p14:creationId xmlns:p14="http://schemas.microsoft.com/office/powerpoint/2010/main" val="1940152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12952" y="-27384"/>
            <a:ext cx="8280920" cy="584775"/>
          </a:xfrm>
          <a:prstGeom prst="rect">
            <a:avLst/>
          </a:prstGeom>
          <a:noFill/>
        </p:spPr>
        <p:txBody>
          <a:bodyPr wrap="square" rtlCol="0">
            <a:spAutoFit/>
          </a:bodyPr>
          <a:lstStyle/>
          <a:p>
            <a:pPr algn="ctr"/>
            <a:r>
              <a:rPr lang="en-US" sz="3200" b="1" dirty="0" smtClean="0"/>
              <a:t>BCC genetic predisposition </a:t>
            </a:r>
            <a:endParaRPr lang="en-US" sz="32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08720"/>
            <a:ext cx="7344816" cy="581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4559" y="536397"/>
            <a:ext cx="3314049" cy="369332"/>
          </a:xfrm>
          <a:prstGeom prst="rect">
            <a:avLst/>
          </a:prstGeom>
        </p:spPr>
        <p:txBody>
          <a:bodyPr wrap="none">
            <a:spAutoFit/>
          </a:bodyPr>
          <a:lstStyle/>
          <a:p>
            <a:r>
              <a:rPr lang="en-US" b="1" i="1" dirty="0">
                <a:solidFill>
                  <a:srgbClr val="0070C0"/>
                </a:solidFill>
              </a:rPr>
              <a:t>Basal cell carcinoma </a:t>
            </a:r>
            <a:r>
              <a:rPr lang="en-US" b="1" i="1" dirty="0" smtClean="0">
                <a:solidFill>
                  <a:srgbClr val="0070C0"/>
                </a:solidFill>
              </a:rPr>
              <a:t>syndromes </a:t>
            </a:r>
            <a:endParaRPr lang="en-US" i="1" dirty="0">
              <a:solidFill>
                <a:srgbClr val="0070C0"/>
              </a:solidFill>
            </a:endParaRPr>
          </a:p>
        </p:txBody>
      </p:sp>
      <p:sp>
        <p:nvSpPr>
          <p:cNvPr id="3" name="Rettangolo 2"/>
          <p:cNvSpPr/>
          <p:nvPr/>
        </p:nvSpPr>
        <p:spPr>
          <a:xfrm>
            <a:off x="251520" y="1124744"/>
            <a:ext cx="8442352"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34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12952" y="-27384"/>
            <a:ext cx="8280920" cy="584775"/>
          </a:xfrm>
          <a:prstGeom prst="rect">
            <a:avLst/>
          </a:prstGeom>
          <a:noFill/>
        </p:spPr>
        <p:txBody>
          <a:bodyPr wrap="square" rtlCol="0">
            <a:spAutoFit/>
          </a:bodyPr>
          <a:lstStyle/>
          <a:p>
            <a:pPr algn="ctr"/>
            <a:r>
              <a:rPr lang="en-US" sz="3200" b="1" dirty="0" smtClean="0"/>
              <a:t>BCC genetic predisposition </a:t>
            </a:r>
            <a:endParaRPr lang="en-US" sz="32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559740"/>
            <a:ext cx="4301892" cy="22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013674"/>
            <a:ext cx="4576036" cy="164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36" y="5270326"/>
            <a:ext cx="77247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25" y="2360763"/>
            <a:ext cx="3913436" cy="258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51520" y="692696"/>
            <a:ext cx="5003614" cy="1477328"/>
          </a:xfrm>
          <a:prstGeom prst="rect">
            <a:avLst/>
          </a:prstGeom>
        </p:spPr>
        <p:txBody>
          <a:bodyPr wrap="none">
            <a:spAutoFit/>
          </a:bodyPr>
          <a:lstStyle/>
          <a:p>
            <a:pPr marL="285750" indent="-285750">
              <a:buFont typeface="Wingdings" pitchFamily="2" charset="2"/>
              <a:buChar char="§"/>
            </a:pPr>
            <a:r>
              <a:rPr lang="en-US" b="1" dirty="0"/>
              <a:t>ASIP, TYR, OCA2, MC1R and SLC45A2 </a:t>
            </a:r>
            <a:r>
              <a:rPr lang="en-US" b="1" dirty="0" smtClean="0"/>
              <a:t>genes</a:t>
            </a:r>
          </a:p>
          <a:p>
            <a:endParaRPr lang="en-US" b="1" dirty="0" smtClean="0"/>
          </a:p>
          <a:p>
            <a:pPr marL="285750" indent="-285750">
              <a:buFont typeface="Wingdings" pitchFamily="2" charset="2"/>
              <a:buChar char="§"/>
            </a:pPr>
            <a:r>
              <a:rPr lang="en-US" b="1" i="1" dirty="0"/>
              <a:t>KRT5 </a:t>
            </a:r>
            <a:r>
              <a:rPr lang="en-US" b="1" dirty="0"/>
              <a:t>gene and 7q32 locus, near the </a:t>
            </a:r>
            <a:r>
              <a:rPr lang="en-US" b="1" dirty="0" smtClean="0"/>
              <a:t>gene </a:t>
            </a:r>
            <a:r>
              <a:rPr lang="en-US" b="1" i="1" dirty="0" smtClean="0"/>
              <a:t>KLF14</a:t>
            </a:r>
          </a:p>
          <a:p>
            <a:pPr marL="285750" indent="-285750">
              <a:buFont typeface="Wingdings" pitchFamily="2" charset="2"/>
              <a:buChar char="§"/>
            </a:pPr>
            <a:endParaRPr lang="en-US" b="1" i="1" dirty="0" smtClean="0"/>
          </a:p>
          <a:p>
            <a:pPr marL="285750" indent="-285750">
              <a:buFont typeface="Wingdings" pitchFamily="2" charset="2"/>
              <a:buChar char="§"/>
            </a:pPr>
            <a:r>
              <a:rPr lang="en-US" b="1" i="1" dirty="0"/>
              <a:t>TERT-CLPTM1L </a:t>
            </a:r>
            <a:r>
              <a:rPr lang="en-US" b="1" dirty="0" smtClean="0"/>
              <a:t>locus </a:t>
            </a:r>
            <a:r>
              <a:rPr lang="en-US" b="1" dirty="0"/>
              <a:t>and </a:t>
            </a:r>
            <a:r>
              <a:rPr lang="en-US" b="1" i="1" dirty="0"/>
              <a:t>TP53 </a:t>
            </a:r>
            <a:r>
              <a:rPr lang="en-US" b="1" i="1" dirty="0" smtClean="0"/>
              <a:t> </a:t>
            </a:r>
            <a:endParaRPr lang="en-US" b="1" dirty="0"/>
          </a:p>
        </p:txBody>
      </p:sp>
    </p:spTree>
    <p:extLst>
      <p:ext uri="{BB962C8B-B14F-4D97-AF65-F5344CB8AC3E}">
        <p14:creationId xmlns:p14="http://schemas.microsoft.com/office/powerpoint/2010/main" val="19916971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26600" y="-27384"/>
            <a:ext cx="8280920" cy="584775"/>
          </a:xfrm>
          <a:prstGeom prst="rect">
            <a:avLst/>
          </a:prstGeom>
          <a:noFill/>
        </p:spPr>
        <p:txBody>
          <a:bodyPr wrap="square" rtlCol="0">
            <a:spAutoFit/>
          </a:bodyPr>
          <a:lstStyle/>
          <a:p>
            <a:pPr algn="ctr"/>
            <a:r>
              <a:rPr lang="en-US" sz="3200" b="1" dirty="0" smtClean="0"/>
              <a:t>Somatic genetic alteration in BCC </a:t>
            </a:r>
            <a:endParaRPr lang="en-US" sz="3200" b="1"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714"/>
          <a:stretch/>
        </p:blipFill>
        <p:spPr bwMode="auto">
          <a:xfrm>
            <a:off x="179512" y="908720"/>
            <a:ext cx="4187772" cy="548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237" y="839900"/>
            <a:ext cx="4531259" cy="274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93160" y="1741752"/>
            <a:ext cx="129614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p:cNvSpPr/>
          <p:nvPr/>
        </p:nvSpPr>
        <p:spPr>
          <a:xfrm>
            <a:off x="179512" y="3284984"/>
            <a:ext cx="1296144" cy="3600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p:cNvSpPr/>
          <p:nvPr/>
        </p:nvSpPr>
        <p:spPr>
          <a:xfrm>
            <a:off x="7172715" y="6536377"/>
            <a:ext cx="1907189" cy="276999"/>
          </a:xfrm>
          <a:prstGeom prst="rect">
            <a:avLst/>
          </a:prstGeom>
        </p:spPr>
        <p:txBody>
          <a:bodyPr wrap="none">
            <a:spAutoFit/>
          </a:bodyPr>
          <a:lstStyle/>
          <a:p>
            <a:r>
              <a:rPr lang="en-US" sz="1200" i="1" dirty="0" err="1" smtClean="0"/>
              <a:t>Pellegrini</a:t>
            </a:r>
            <a:r>
              <a:rPr lang="en-US" sz="1200" i="1" dirty="0" smtClean="0"/>
              <a:t> C et al. IJMC 2017</a:t>
            </a:r>
            <a:endParaRPr lang="en-US" sz="1200" i="1" dirty="0"/>
          </a:p>
        </p:txBody>
      </p:sp>
      <p:sp>
        <p:nvSpPr>
          <p:cNvPr id="10" name="Rettangolo 9"/>
          <p:cNvSpPr/>
          <p:nvPr/>
        </p:nvSpPr>
        <p:spPr>
          <a:xfrm>
            <a:off x="4684683" y="4581128"/>
            <a:ext cx="4572000" cy="1015663"/>
          </a:xfrm>
          <a:prstGeom prst="rect">
            <a:avLst/>
          </a:prstGeom>
        </p:spPr>
        <p:txBody>
          <a:bodyPr>
            <a:spAutoFit/>
          </a:bodyPr>
          <a:lstStyle/>
          <a:p>
            <a:pPr algn="ctr"/>
            <a:r>
              <a:rPr lang="en-GB" sz="3000" b="1" dirty="0" smtClean="0">
                <a:solidFill>
                  <a:srgbClr val="FF0000"/>
                </a:solidFill>
              </a:rPr>
              <a:t>UV-signature mutations (C&gt;T </a:t>
            </a:r>
            <a:r>
              <a:rPr lang="en-GB" sz="3000" b="1" dirty="0">
                <a:solidFill>
                  <a:srgbClr val="FF0000"/>
                </a:solidFill>
              </a:rPr>
              <a:t>or </a:t>
            </a:r>
            <a:r>
              <a:rPr lang="en-GB" sz="3000" b="1" dirty="0" smtClean="0">
                <a:solidFill>
                  <a:srgbClr val="FF0000"/>
                </a:solidFill>
              </a:rPr>
              <a:t>CC&gt;TT)</a:t>
            </a:r>
            <a:endParaRPr lang="en-US" sz="3000" b="1" dirty="0">
              <a:solidFill>
                <a:srgbClr val="FF0000"/>
              </a:solidFill>
            </a:endParaRPr>
          </a:p>
        </p:txBody>
      </p:sp>
    </p:spTree>
    <p:extLst>
      <p:ext uri="{BB962C8B-B14F-4D97-AF65-F5344CB8AC3E}">
        <p14:creationId xmlns:p14="http://schemas.microsoft.com/office/powerpoint/2010/main" val="18226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997968" y="-27384"/>
            <a:ext cx="5094312" cy="553998"/>
          </a:xfrm>
          <a:prstGeom prst="rect">
            <a:avLst/>
          </a:prstGeom>
          <a:noFill/>
        </p:spPr>
        <p:txBody>
          <a:bodyPr wrap="square" rtlCol="0">
            <a:spAutoFit/>
          </a:bodyPr>
          <a:lstStyle/>
          <a:p>
            <a:pPr algn="ctr"/>
            <a:r>
              <a:rPr lang="it-IT" sz="3000" b="1" dirty="0" err="1" smtClean="0">
                <a:solidFill>
                  <a:srgbClr val="0070C0"/>
                </a:solidFill>
                <a:latin typeface="Calibri" pitchFamily="34" charset="0"/>
                <a:cs typeface="Calibri" pitchFamily="34" charset="0"/>
              </a:rPr>
              <a:t>Is</a:t>
            </a:r>
            <a:r>
              <a:rPr lang="it-IT" sz="3000" b="1" dirty="0" smtClean="0">
                <a:solidFill>
                  <a:srgbClr val="0070C0"/>
                </a:solidFill>
                <a:latin typeface="Calibri" pitchFamily="34" charset="0"/>
                <a:cs typeface="Calibri" pitchFamily="34" charset="0"/>
              </a:rPr>
              <a:t> the melanoma </a:t>
            </a:r>
            <a:r>
              <a:rPr lang="it-IT" sz="3000" b="1" dirty="0" err="1" smtClean="0">
                <a:solidFill>
                  <a:srgbClr val="0070C0"/>
                </a:solidFill>
                <a:latin typeface="Calibri" pitchFamily="34" charset="0"/>
                <a:cs typeface="Calibri" pitchFamily="34" charset="0"/>
              </a:rPr>
              <a:t>heritable</a:t>
            </a:r>
            <a:r>
              <a:rPr lang="it-IT" sz="3000" b="1" dirty="0" smtClean="0">
                <a:solidFill>
                  <a:srgbClr val="0070C0"/>
                </a:solidFill>
                <a:latin typeface="Calibri" pitchFamily="34" charset="0"/>
                <a:cs typeface="Calibri" pitchFamily="34" charset="0"/>
              </a:rPr>
              <a:t>?</a:t>
            </a:r>
            <a:endParaRPr lang="it-IT" sz="3000" b="1" dirty="0">
              <a:solidFill>
                <a:srgbClr val="0070C0"/>
              </a:solidFill>
              <a:latin typeface="Calibri" pitchFamily="34" charset="0"/>
              <a:cs typeface="Calibri"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716" y="869235"/>
            <a:ext cx="8320568" cy="524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e 4"/>
          <p:cNvSpPr/>
          <p:nvPr/>
        </p:nvSpPr>
        <p:spPr>
          <a:xfrm>
            <a:off x="6791743" y="1853359"/>
            <a:ext cx="2016224" cy="4229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itchFamily="34" charset="0"/>
              <a:cs typeface="Calibri" pitchFamily="34" charset="0"/>
            </a:endParaRPr>
          </a:p>
        </p:txBody>
      </p:sp>
      <p:sp>
        <p:nvSpPr>
          <p:cNvPr id="10" name="Rettangolo 9"/>
          <p:cNvSpPr/>
          <p:nvPr/>
        </p:nvSpPr>
        <p:spPr>
          <a:xfrm>
            <a:off x="5610185" y="6557098"/>
            <a:ext cx="3106941" cy="246221"/>
          </a:xfrm>
          <a:prstGeom prst="rect">
            <a:avLst/>
          </a:prstGeom>
        </p:spPr>
        <p:txBody>
          <a:bodyPr wrap="none">
            <a:spAutoFit/>
          </a:bodyPr>
          <a:lstStyle/>
          <a:p>
            <a:r>
              <a:rPr lang="it-IT" sz="1000" dirty="0" err="1">
                <a:latin typeface="Calibri" pitchFamily="34" charset="0"/>
                <a:cs typeface="Calibri" pitchFamily="34" charset="0"/>
              </a:rPr>
              <a:t>Azoury</a:t>
            </a:r>
            <a:r>
              <a:rPr lang="it-IT" sz="1000" dirty="0">
                <a:latin typeface="Calibri" pitchFamily="34" charset="0"/>
                <a:cs typeface="Calibri" pitchFamily="34" charset="0"/>
              </a:rPr>
              <a:t> </a:t>
            </a:r>
            <a:r>
              <a:rPr lang="it-IT" sz="1000" dirty="0" err="1" smtClean="0">
                <a:latin typeface="Calibri" pitchFamily="34" charset="0"/>
                <a:cs typeface="Calibri" pitchFamily="34" charset="0"/>
              </a:rPr>
              <a:t>SC,et</a:t>
            </a:r>
            <a:r>
              <a:rPr lang="it-IT" sz="1000" dirty="0" smtClean="0">
                <a:latin typeface="Calibri" pitchFamily="34" charset="0"/>
                <a:cs typeface="Calibri" pitchFamily="34" charset="0"/>
              </a:rPr>
              <a:t> al.</a:t>
            </a:r>
            <a:r>
              <a:rPr lang="en-US" sz="1000" dirty="0" smtClean="0">
                <a:latin typeface="Calibri" pitchFamily="34" charset="0"/>
                <a:cs typeface="Calibri" pitchFamily="34" charset="0"/>
              </a:rPr>
              <a:t> </a:t>
            </a:r>
            <a:r>
              <a:rPr lang="en-US" sz="1000" dirty="0" err="1">
                <a:latin typeface="Calibri" pitchFamily="34" charset="0"/>
                <a:cs typeface="Calibri" pitchFamily="34" charset="0"/>
              </a:rPr>
              <a:t>Surg</a:t>
            </a:r>
            <a:r>
              <a:rPr lang="en-US" sz="1000" dirty="0">
                <a:latin typeface="Calibri" pitchFamily="34" charset="0"/>
                <a:cs typeface="Calibri" pitchFamily="34" charset="0"/>
              </a:rPr>
              <a:t> </a:t>
            </a:r>
            <a:r>
              <a:rPr lang="en-US" sz="1000" dirty="0" err="1">
                <a:latin typeface="Calibri" pitchFamily="34" charset="0"/>
                <a:cs typeface="Calibri" pitchFamily="34" charset="0"/>
              </a:rPr>
              <a:t>Clin</a:t>
            </a:r>
            <a:r>
              <a:rPr lang="en-US" sz="1000" dirty="0">
                <a:latin typeface="Calibri" pitchFamily="34" charset="0"/>
                <a:cs typeface="Calibri" pitchFamily="34" charset="0"/>
              </a:rPr>
              <a:t> North Am. </a:t>
            </a:r>
            <a:r>
              <a:rPr lang="en-US" sz="1000" dirty="0" smtClean="0">
                <a:latin typeface="Calibri" pitchFamily="34" charset="0"/>
                <a:cs typeface="Calibri" pitchFamily="34" charset="0"/>
              </a:rPr>
              <a:t>2014. 94(5</a:t>
            </a:r>
            <a:r>
              <a:rPr lang="en-US" sz="1000" dirty="0">
                <a:latin typeface="Calibri" pitchFamily="34" charset="0"/>
                <a:cs typeface="Calibri" pitchFamily="34" charset="0"/>
              </a:rPr>
              <a:t>):945-62</a:t>
            </a:r>
            <a:r>
              <a:rPr lang="it-IT" sz="1000" dirty="0" smtClean="0">
                <a:latin typeface="Calibri" pitchFamily="34" charset="0"/>
                <a:cs typeface="Calibri" pitchFamily="34" charset="0"/>
              </a:rPr>
              <a:t> </a:t>
            </a:r>
            <a:endParaRPr lang="it-IT" sz="1000" dirty="0">
              <a:latin typeface="Calibri" pitchFamily="34" charset="0"/>
              <a:cs typeface="Calibri" pitchFamily="34" charset="0"/>
            </a:endParaRPr>
          </a:p>
        </p:txBody>
      </p:sp>
      <p:sp>
        <p:nvSpPr>
          <p:cNvPr id="2" name="Ovale 1"/>
          <p:cNvSpPr/>
          <p:nvPr/>
        </p:nvSpPr>
        <p:spPr>
          <a:xfrm>
            <a:off x="1259632" y="1988840"/>
            <a:ext cx="1512168" cy="41284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3864916" y="2016177"/>
            <a:ext cx="1512168" cy="41284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3505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729" y="2122975"/>
            <a:ext cx="2903735" cy="437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4"/>
          <a:stretch>
            <a:fillRect/>
          </a:stretch>
        </p:blipFill>
        <p:spPr>
          <a:xfrm>
            <a:off x="190806" y="2204863"/>
            <a:ext cx="5335054" cy="4330545"/>
          </a:xfrm>
          <a:prstGeom prst="rect">
            <a:avLst/>
          </a:prstGeom>
        </p:spPr>
      </p:pic>
      <p:sp>
        <p:nvSpPr>
          <p:cNvPr id="6" name="CasellaDiTesto 5"/>
          <p:cNvSpPr txBox="1"/>
          <p:nvPr/>
        </p:nvSpPr>
        <p:spPr>
          <a:xfrm>
            <a:off x="441159" y="219704"/>
            <a:ext cx="8280920" cy="1077218"/>
          </a:xfrm>
          <a:prstGeom prst="rect">
            <a:avLst/>
          </a:prstGeom>
          <a:noFill/>
        </p:spPr>
        <p:txBody>
          <a:bodyPr wrap="square" rtlCol="0">
            <a:spAutoFit/>
          </a:bodyPr>
          <a:lstStyle/>
          <a:p>
            <a:pPr algn="ctr"/>
            <a:r>
              <a:rPr lang="en-US" sz="3200" b="1" dirty="0" smtClean="0"/>
              <a:t>Established somatic genetic alteration: the </a:t>
            </a:r>
            <a:r>
              <a:rPr lang="it-IT" sz="3200" b="1" dirty="0" smtClean="0">
                <a:latin typeface="+mj-lt"/>
              </a:rPr>
              <a:t>HH </a:t>
            </a:r>
            <a:r>
              <a:rPr lang="it-IT" sz="3200" b="1" dirty="0" err="1" smtClean="0">
                <a:latin typeface="+mj-lt"/>
              </a:rPr>
              <a:t>pathway</a:t>
            </a:r>
            <a:endParaRPr lang="it-IT" sz="3200" b="1" dirty="0">
              <a:latin typeface="+mj-lt"/>
            </a:endParaRPr>
          </a:p>
        </p:txBody>
      </p:sp>
    </p:spTree>
    <p:extLst>
      <p:ext uri="{BB962C8B-B14F-4D97-AF65-F5344CB8AC3E}">
        <p14:creationId xmlns:p14="http://schemas.microsoft.com/office/powerpoint/2010/main" val="216753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41159" y="219704"/>
            <a:ext cx="8280920" cy="584775"/>
          </a:xfrm>
          <a:prstGeom prst="rect">
            <a:avLst/>
          </a:prstGeom>
          <a:noFill/>
        </p:spPr>
        <p:txBody>
          <a:bodyPr wrap="square" rtlCol="0">
            <a:spAutoFit/>
          </a:bodyPr>
          <a:lstStyle/>
          <a:p>
            <a:pPr algn="ctr"/>
            <a:r>
              <a:rPr lang="en-US" sz="3200" b="1" dirty="0" smtClean="0"/>
              <a:t>Target Therapy for PTCH1 mutated BCC</a:t>
            </a:r>
            <a:endParaRPr lang="it-IT" sz="3200" b="1" dirty="0">
              <a:latin typeface="+mj-lt"/>
            </a:endParaRPr>
          </a:p>
        </p:txBody>
      </p:sp>
      <p:pic>
        <p:nvPicPr>
          <p:cNvPr id="7" name="Immagine 6"/>
          <p:cNvPicPr>
            <a:picLocks noChangeAspect="1"/>
          </p:cNvPicPr>
          <p:nvPr/>
        </p:nvPicPr>
        <p:blipFill>
          <a:blip r:embed="rId3"/>
          <a:stretch>
            <a:fillRect/>
          </a:stretch>
        </p:blipFill>
        <p:spPr>
          <a:xfrm>
            <a:off x="1115616" y="1479564"/>
            <a:ext cx="6953098" cy="5261804"/>
          </a:xfrm>
          <a:prstGeom prst="rect">
            <a:avLst/>
          </a:prstGeom>
        </p:spPr>
      </p:pic>
    </p:spTree>
    <p:extLst>
      <p:ext uri="{BB962C8B-B14F-4D97-AF65-F5344CB8AC3E}">
        <p14:creationId xmlns:p14="http://schemas.microsoft.com/office/powerpoint/2010/main" val="258512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83568" y="2587551"/>
            <a:ext cx="7848872" cy="1446550"/>
          </a:xfrm>
          <a:prstGeom prst="rect">
            <a:avLst/>
          </a:prstGeom>
          <a:noFill/>
        </p:spPr>
        <p:txBody>
          <a:bodyPr wrap="square" rtlCol="0">
            <a:spAutoFit/>
          </a:bodyPr>
          <a:lstStyle/>
          <a:p>
            <a:pPr algn="ctr"/>
            <a:r>
              <a:rPr lang="en-US" sz="4400" b="1" dirty="0" smtClean="0">
                <a:solidFill>
                  <a:srgbClr val="00B050"/>
                </a:solidFill>
              </a:rPr>
              <a:t>Genetic of Squamous cell Carcinoma</a:t>
            </a:r>
            <a:endParaRPr lang="en-US" sz="4400" b="1" dirty="0">
              <a:solidFill>
                <a:srgbClr val="00B050"/>
              </a:solidFill>
            </a:endParaRPr>
          </a:p>
        </p:txBody>
      </p:sp>
    </p:spTree>
    <p:extLst>
      <p:ext uri="{BB962C8B-B14F-4D97-AF65-F5344CB8AC3E}">
        <p14:creationId xmlns:p14="http://schemas.microsoft.com/office/powerpoint/2010/main" val="15511257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72515" y="-136777"/>
            <a:ext cx="4813134" cy="865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79512" y="766445"/>
            <a:ext cx="8712968" cy="646331"/>
          </a:xfrm>
          <a:prstGeom prst="rect">
            <a:avLst/>
          </a:prstGeom>
        </p:spPr>
        <p:txBody>
          <a:bodyPr wrap="square">
            <a:spAutoFit/>
          </a:bodyPr>
          <a:lstStyle/>
          <a:p>
            <a:pPr algn="ctr"/>
            <a:r>
              <a:rPr lang="en-US" b="1" dirty="0" smtClean="0"/>
              <a:t>Several </a:t>
            </a:r>
            <a:r>
              <a:rPr lang="en-US" b="1" dirty="0"/>
              <a:t>genes associated with SCC have been identified </a:t>
            </a:r>
            <a:r>
              <a:rPr lang="en-US" b="1" dirty="0" smtClean="0"/>
              <a:t>in patients </a:t>
            </a:r>
            <a:r>
              <a:rPr lang="en-US" b="1" dirty="0"/>
              <a:t>with hereditary </a:t>
            </a:r>
            <a:r>
              <a:rPr lang="en-US" b="1" dirty="0" smtClean="0"/>
              <a:t>disorders</a:t>
            </a:r>
            <a:endParaRPr lang="en-US" b="1" dirty="0"/>
          </a:p>
        </p:txBody>
      </p:sp>
      <p:sp>
        <p:nvSpPr>
          <p:cNvPr id="10" name="CasellaDiTesto 9"/>
          <p:cNvSpPr txBox="1"/>
          <p:nvPr/>
        </p:nvSpPr>
        <p:spPr>
          <a:xfrm>
            <a:off x="412952" y="-27384"/>
            <a:ext cx="8280920" cy="584775"/>
          </a:xfrm>
          <a:prstGeom prst="rect">
            <a:avLst/>
          </a:prstGeom>
          <a:noFill/>
        </p:spPr>
        <p:txBody>
          <a:bodyPr wrap="square" rtlCol="0">
            <a:spAutoFit/>
          </a:bodyPr>
          <a:lstStyle/>
          <a:p>
            <a:pPr algn="ctr"/>
            <a:r>
              <a:rPr lang="en-US" sz="3200" b="1" dirty="0" smtClean="0">
                <a:solidFill>
                  <a:srgbClr val="00B050"/>
                </a:solidFill>
              </a:rPr>
              <a:t>SCC genetic predisposition </a:t>
            </a:r>
            <a:endParaRPr lang="en-US" sz="3200" b="1" dirty="0">
              <a:solidFill>
                <a:srgbClr val="00B050"/>
              </a:solidFill>
            </a:endParaRPr>
          </a:p>
        </p:txBody>
      </p:sp>
      <p:sp>
        <p:nvSpPr>
          <p:cNvPr id="6" name="Rettangolo 5"/>
          <p:cNvSpPr/>
          <p:nvPr/>
        </p:nvSpPr>
        <p:spPr>
          <a:xfrm>
            <a:off x="179512" y="2132856"/>
            <a:ext cx="8856984"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23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2049735"/>
            <a:ext cx="8220075"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3168352" y="836712"/>
            <a:ext cx="4572000" cy="1015663"/>
          </a:xfrm>
          <a:prstGeom prst="rect">
            <a:avLst/>
          </a:prstGeom>
        </p:spPr>
        <p:txBody>
          <a:bodyPr>
            <a:spAutoFit/>
          </a:bodyPr>
          <a:lstStyle/>
          <a:p>
            <a:pPr algn="ctr"/>
            <a:r>
              <a:rPr lang="en-GB" sz="3000" b="1" dirty="0" smtClean="0">
                <a:solidFill>
                  <a:srgbClr val="FF0000"/>
                </a:solidFill>
              </a:rPr>
              <a:t>UV-signature mutations (C&gt;T </a:t>
            </a:r>
            <a:r>
              <a:rPr lang="en-GB" sz="3000" b="1" dirty="0">
                <a:solidFill>
                  <a:srgbClr val="FF0000"/>
                </a:solidFill>
              </a:rPr>
              <a:t>or </a:t>
            </a:r>
            <a:r>
              <a:rPr lang="en-GB" sz="3000" b="1" dirty="0" smtClean="0">
                <a:solidFill>
                  <a:srgbClr val="FF0000"/>
                </a:solidFill>
              </a:rPr>
              <a:t>CC&gt;TT)</a:t>
            </a:r>
            <a:endParaRPr lang="en-US" sz="3000" b="1" dirty="0">
              <a:solidFill>
                <a:srgbClr val="FF0000"/>
              </a:solidFill>
            </a:endParaRPr>
          </a:p>
        </p:txBody>
      </p:sp>
      <p:sp>
        <p:nvSpPr>
          <p:cNvPr id="5" name="Rettangolo 4"/>
          <p:cNvSpPr/>
          <p:nvPr/>
        </p:nvSpPr>
        <p:spPr>
          <a:xfrm>
            <a:off x="461963" y="921494"/>
            <a:ext cx="4572000" cy="923330"/>
          </a:xfrm>
          <a:prstGeom prst="rect">
            <a:avLst/>
          </a:prstGeom>
        </p:spPr>
        <p:txBody>
          <a:bodyPr>
            <a:spAutoFit/>
          </a:bodyPr>
          <a:lstStyle/>
          <a:p>
            <a:pPr marL="285750" indent="-285750">
              <a:buFont typeface="Arial" pitchFamily="34" charset="0"/>
              <a:buChar char="•"/>
            </a:pPr>
            <a:r>
              <a:rPr lang="en-US" b="1" i="1" dirty="0" smtClean="0"/>
              <a:t>TP53</a:t>
            </a:r>
          </a:p>
          <a:p>
            <a:pPr marL="285750" indent="-285750">
              <a:buFont typeface="Arial" pitchFamily="34" charset="0"/>
              <a:buChar char="•"/>
            </a:pPr>
            <a:r>
              <a:rPr lang="en-US" b="1" i="1" dirty="0" smtClean="0"/>
              <a:t>NOTCH1</a:t>
            </a:r>
          </a:p>
          <a:p>
            <a:pPr marL="285750" indent="-285750">
              <a:buFont typeface="Arial" pitchFamily="34" charset="0"/>
              <a:buChar char="•"/>
            </a:pPr>
            <a:r>
              <a:rPr lang="en-US" b="1" i="1" dirty="0" smtClean="0"/>
              <a:t>NOTCH2</a:t>
            </a:r>
            <a:endParaRPr lang="en-US" b="1" dirty="0"/>
          </a:p>
        </p:txBody>
      </p:sp>
      <p:sp>
        <p:nvSpPr>
          <p:cNvPr id="6" name="Rettangolo 5"/>
          <p:cNvSpPr/>
          <p:nvPr/>
        </p:nvSpPr>
        <p:spPr>
          <a:xfrm>
            <a:off x="6631351" y="6608385"/>
            <a:ext cx="2784095" cy="276999"/>
          </a:xfrm>
          <a:prstGeom prst="rect">
            <a:avLst/>
          </a:prstGeom>
        </p:spPr>
        <p:txBody>
          <a:bodyPr wrap="none">
            <a:spAutoFit/>
          </a:bodyPr>
          <a:lstStyle/>
          <a:p>
            <a:r>
              <a:rPr lang="en-US" sz="1200" dirty="0"/>
              <a:t>Ashford BG</a:t>
            </a:r>
            <a:r>
              <a:rPr lang="en-US" sz="1200" dirty="0" smtClean="0"/>
              <a:t>, et </a:t>
            </a:r>
            <a:r>
              <a:rPr lang="en-US" sz="1200" dirty="0" err="1" smtClean="0"/>
              <a:t>al.Head</a:t>
            </a:r>
            <a:r>
              <a:rPr lang="en-US" sz="1200" dirty="0" smtClean="0"/>
              <a:t> </a:t>
            </a:r>
            <a:r>
              <a:rPr lang="en-US" sz="1200" dirty="0"/>
              <a:t>&amp; Neck. </a:t>
            </a:r>
            <a:r>
              <a:rPr lang="en-US" sz="1200" dirty="0" smtClean="0"/>
              <a:t>2017;1–8</a:t>
            </a:r>
            <a:endParaRPr lang="en-US" sz="1200" dirty="0"/>
          </a:p>
        </p:txBody>
      </p:sp>
      <p:sp>
        <p:nvSpPr>
          <p:cNvPr id="9" name="CasellaDiTesto 8"/>
          <p:cNvSpPr txBox="1"/>
          <p:nvPr/>
        </p:nvSpPr>
        <p:spPr>
          <a:xfrm>
            <a:off x="426600" y="-27384"/>
            <a:ext cx="8280920" cy="584775"/>
          </a:xfrm>
          <a:prstGeom prst="rect">
            <a:avLst/>
          </a:prstGeom>
          <a:noFill/>
        </p:spPr>
        <p:txBody>
          <a:bodyPr wrap="square" rtlCol="0">
            <a:spAutoFit/>
          </a:bodyPr>
          <a:lstStyle/>
          <a:p>
            <a:pPr algn="ctr"/>
            <a:r>
              <a:rPr lang="en-US" sz="3200" b="1" dirty="0" smtClean="0">
                <a:solidFill>
                  <a:srgbClr val="00B050"/>
                </a:solidFill>
              </a:rPr>
              <a:t>Somatic genetic alteration in SCC </a:t>
            </a:r>
            <a:endParaRPr lang="en-US" sz="3200" b="1" dirty="0">
              <a:solidFill>
                <a:srgbClr val="00B050"/>
              </a:solidFill>
            </a:endParaRPr>
          </a:p>
        </p:txBody>
      </p:sp>
    </p:spTree>
    <p:extLst>
      <p:ext uri="{BB962C8B-B14F-4D97-AF65-F5344CB8AC3E}">
        <p14:creationId xmlns:p14="http://schemas.microsoft.com/office/powerpoint/2010/main" val="37404132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researchgate.net/profile/Sathyan_Kizhakke_Mattada/publication/8001499/figure/fig1/AS:277712963948565@1443223338450/Flow-diagram-showing-the-role-of-major-components-of-p53-and-Rb-pathways-in-cell-cycle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8227716"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364088" y="6351711"/>
            <a:ext cx="3888432" cy="461665"/>
          </a:xfrm>
          <a:prstGeom prst="rect">
            <a:avLst/>
          </a:prstGeom>
        </p:spPr>
        <p:txBody>
          <a:bodyPr wrap="square">
            <a:spAutoFit/>
          </a:bodyPr>
          <a:lstStyle/>
          <a:p>
            <a:r>
              <a:rPr lang="en-US" sz="1200" dirty="0" smtClean="0"/>
              <a:t>.</a:t>
            </a:r>
            <a:endParaRPr lang="en-US" sz="1200" dirty="0"/>
          </a:p>
          <a:p>
            <a:r>
              <a:rPr lang="en-US" sz="1200" dirty="0" err="1" smtClean="0"/>
              <a:t>Jayasurya</a:t>
            </a:r>
            <a:r>
              <a:rPr lang="en-US" sz="1200" dirty="0" smtClean="0"/>
              <a:t> R., et al. </a:t>
            </a:r>
            <a:r>
              <a:rPr lang="en-US" sz="1200" dirty="0"/>
              <a:t>Mod </a:t>
            </a:r>
            <a:r>
              <a:rPr lang="en-US" sz="1200" dirty="0" err="1"/>
              <a:t>Pathol</a:t>
            </a:r>
            <a:r>
              <a:rPr lang="en-US" sz="1200" dirty="0"/>
              <a:t>. </a:t>
            </a:r>
            <a:r>
              <a:rPr lang="en-US" sz="1200" dirty="0" smtClean="0"/>
              <a:t>2005;18(8</a:t>
            </a:r>
            <a:r>
              <a:rPr lang="en-US" sz="1200" dirty="0"/>
              <a:t>):1056-66</a:t>
            </a:r>
          </a:p>
        </p:txBody>
      </p:sp>
      <p:sp>
        <p:nvSpPr>
          <p:cNvPr id="5" name="CasellaDiTesto 4"/>
          <p:cNvSpPr txBox="1"/>
          <p:nvPr/>
        </p:nvSpPr>
        <p:spPr>
          <a:xfrm>
            <a:off x="2339752" y="116632"/>
            <a:ext cx="4464496" cy="584775"/>
          </a:xfrm>
          <a:prstGeom prst="rect">
            <a:avLst/>
          </a:prstGeom>
          <a:noFill/>
        </p:spPr>
        <p:txBody>
          <a:bodyPr wrap="square" rtlCol="0">
            <a:spAutoFit/>
          </a:bodyPr>
          <a:lstStyle/>
          <a:p>
            <a:pPr algn="ctr"/>
            <a:r>
              <a:rPr lang="en-US" sz="3200" b="1" dirty="0">
                <a:solidFill>
                  <a:srgbClr val="00B050"/>
                </a:solidFill>
              </a:rPr>
              <a:t>p</a:t>
            </a:r>
            <a:r>
              <a:rPr lang="en-US" sz="3200" b="1" dirty="0" smtClean="0">
                <a:solidFill>
                  <a:srgbClr val="00B050"/>
                </a:solidFill>
              </a:rPr>
              <a:t>53 </a:t>
            </a:r>
            <a:r>
              <a:rPr lang="en-US" sz="3200" b="1" dirty="0" err="1" smtClean="0">
                <a:solidFill>
                  <a:srgbClr val="00B050"/>
                </a:solidFill>
              </a:rPr>
              <a:t>signalling</a:t>
            </a:r>
            <a:r>
              <a:rPr lang="en-US" sz="3200" b="1" dirty="0" smtClean="0">
                <a:solidFill>
                  <a:srgbClr val="00B050"/>
                </a:solidFill>
              </a:rPr>
              <a:t> pathway</a:t>
            </a:r>
            <a:endParaRPr lang="en-US" sz="3200" b="1" dirty="0">
              <a:solidFill>
                <a:srgbClr val="00B050"/>
              </a:solidFill>
            </a:endParaRPr>
          </a:p>
        </p:txBody>
      </p:sp>
    </p:spTree>
    <p:extLst>
      <p:ext uri="{BB962C8B-B14F-4D97-AF65-F5344CB8AC3E}">
        <p14:creationId xmlns:p14="http://schemas.microsoft.com/office/powerpoint/2010/main" val="35762274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 y="-27384"/>
            <a:ext cx="9190684" cy="923330"/>
          </a:xfrm>
          <a:prstGeom prst="rect">
            <a:avLst/>
          </a:prstGeom>
          <a:solidFill>
            <a:schemeClr val="accent1">
              <a:alpha val="20000"/>
            </a:schemeClr>
          </a:solidFill>
        </p:spPr>
        <p:txBody>
          <a:bodyPr wrap="square" rtlCol="0">
            <a:spAutoFit/>
          </a:bodyPr>
          <a:lstStyle/>
          <a:p>
            <a:pPr algn="ctr"/>
            <a:r>
              <a:rPr lang="it-IT" sz="5400" b="1" dirty="0" smtClean="0">
                <a:latin typeface="Calibri" pitchFamily="34" charset="0"/>
                <a:cs typeface="Calibri" pitchFamily="34" charset="0"/>
              </a:rPr>
              <a:t>Take Home </a:t>
            </a:r>
            <a:r>
              <a:rPr lang="it-IT" sz="5400" b="1" dirty="0" err="1" smtClean="0">
                <a:latin typeface="Calibri" pitchFamily="34" charset="0"/>
                <a:cs typeface="Calibri" pitchFamily="34" charset="0"/>
              </a:rPr>
              <a:t>message</a:t>
            </a:r>
            <a:endParaRPr lang="it-IT" sz="5400" b="1" dirty="0">
              <a:latin typeface="Calibri" pitchFamily="34" charset="0"/>
              <a:cs typeface="Calibri" pitchFamily="34" charset="0"/>
            </a:endParaRPr>
          </a:p>
        </p:txBody>
      </p:sp>
      <p:grpSp>
        <p:nvGrpSpPr>
          <p:cNvPr id="13" name="Gruppo 12"/>
          <p:cNvGrpSpPr/>
          <p:nvPr/>
        </p:nvGrpSpPr>
        <p:grpSpPr>
          <a:xfrm>
            <a:off x="179512" y="5181799"/>
            <a:ext cx="6182126" cy="1229146"/>
            <a:chOff x="767266" y="4857546"/>
            <a:chExt cx="5511843" cy="1229146"/>
          </a:xfrm>
        </p:grpSpPr>
        <p:sp>
          <p:nvSpPr>
            <p:cNvPr id="9" name="CasellaDiTesto 8"/>
            <p:cNvSpPr txBox="1"/>
            <p:nvPr/>
          </p:nvSpPr>
          <p:spPr>
            <a:xfrm>
              <a:off x="767266" y="4857546"/>
              <a:ext cx="2488572" cy="830997"/>
            </a:xfrm>
            <a:prstGeom prst="rect">
              <a:avLst/>
            </a:prstGeom>
            <a:noFill/>
          </p:spPr>
          <p:txBody>
            <a:bodyPr wrap="square" rtlCol="0">
              <a:spAutoFit/>
            </a:bodyPr>
            <a:lstStyle/>
            <a:p>
              <a:pPr algn="ctr"/>
              <a:r>
                <a:rPr lang="it-IT" sz="2400" b="1" dirty="0" smtClean="0">
                  <a:latin typeface="Calibri" pitchFamily="34" charset="0"/>
                  <a:cs typeface="Calibri" pitchFamily="34" charset="0"/>
                </a:rPr>
                <a:t>New </a:t>
              </a:r>
            </a:p>
            <a:p>
              <a:pPr algn="ctr"/>
              <a:r>
                <a:rPr lang="it-IT" sz="2400" b="1" dirty="0" smtClean="0">
                  <a:latin typeface="Calibri" pitchFamily="34" charset="0"/>
                  <a:cs typeface="Calibri" pitchFamily="34" charset="0"/>
                </a:rPr>
                <a:t>DNA </a:t>
              </a:r>
              <a:r>
                <a:rPr lang="it-IT" sz="2400" b="1" dirty="0" err="1" smtClean="0">
                  <a:latin typeface="Calibri" pitchFamily="34" charset="0"/>
                  <a:cs typeface="Calibri" pitchFamily="34" charset="0"/>
                </a:rPr>
                <a:t>technologies</a:t>
              </a:r>
              <a:endParaRPr lang="it-IT" sz="2400" b="1" dirty="0">
                <a:latin typeface="Calibri" pitchFamily="34" charset="0"/>
                <a:cs typeface="Calibri" pitchFamily="34" charset="0"/>
              </a:endParaRPr>
            </a:p>
          </p:txBody>
        </p:sp>
        <p:sp>
          <p:nvSpPr>
            <p:cNvPr id="11" name="CasellaDiTesto 10"/>
            <p:cNvSpPr txBox="1"/>
            <p:nvPr/>
          </p:nvSpPr>
          <p:spPr>
            <a:xfrm>
              <a:off x="3206893" y="4886363"/>
              <a:ext cx="3072216" cy="1200329"/>
            </a:xfrm>
            <a:prstGeom prst="rect">
              <a:avLst/>
            </a:prstGeom>
            <a:noFill/>
          </p:spPr>
          <p:txBody>
            <a:bodyPr wrap="square" rtlCol="0">
              <a:spAutoFit/>
            </a:bodyPr>
            <a:lstStyle/>
            <a:p>
              <a:pPr algn="ctr"/>
              <a:r>
                <a:rPr lang="it-IT" sz="2400" b="1" dirty="0" err="1" smtClean="0">
                  <a:latin typeface="Calibri" pitchFamily="34" charset="0"/>
                  <a:cs typeface="Calibri" pitchFamily="34" charset="0"/>
                </a:rPr>
                <a:t>Discover</a:t>
              </a:r>
              <a:r>
                <a:rPr lang="it-IT" sz="2400" b="1" dirty="0" smtClean="0">
                  <a:latin typeface="Calibri" pitchFamily="34" charset="0"/>
                  <a:cs typeface="Calibri" pitchFamily="34" charset="0"/>
                </a:rPr>
                <a:t> </a:t>
              </a:r>
            </a:p>
            <a:p>
              <a:pPr algn="ctr"/>
              <a:r>
                <a:rPr lang="it-IT" sz="2400" b="1" dirty="0" smtClean="0">
                  <a:latin typeface="Calibri" pitchFamily="34" charset="0"/>
                  <a:cs typeface="Calibri" pitchFamily="34" charset="0"/>
                </a:rPr>
                <a:t>new target </a:t>
              </a:r>
              <a:r>
                <a:rPr lang="it-IT" sz="2400" b="1" dirty="0" err="1" smtClean="0">
                  <a:latin typeface="Calibri" pitchFamily="34" charset="0"/>
                  <a:cs typeface="Calibri" pitchFamily="34" charset="0"/>
                </a:rPr>
                <a:t>therapy</a:t>
              </a:r>
              <a:endParaRPr lang="it-IT" sz="2400" b="1" dirty="0" smtClean="0">
                <a:latin typeface="Calibri" pitchFamily="34" charset="0"/>
                <a:cs typeface="Calibri" pitchFamily="34" charset="0"/>
              </a:endParaRPr>
            </a:p>
            <a:p>
              <a:pPr algn="ctr"/>
              <a:r>
                <a:rPr lang="it-IT" sz="2400" b="1" dirty="0" smtClean="0">
                  <a:latin typeface="Calibri" pitchFamily="34" charset="0"/>
                  <a:cs typeface="Calibri" pitchFamily="34" charset="0"/>
                </a:rPr>
                <a:t> </a:t>
              </a:r>
              <a:endParaRPr lang="it-IT" sz="2400" b="1" dirty="0">
                <a:latin typeface="Calibri" pitchFamily="34" charset="0"/>
                <a:cs typeface="Calibri" pitchFamily="34" charset="0"/>
              </a:endParaRPr>
            </a:p>
          </p:txBody>
        </p:sp>
      </p:grpSp>
      <p:grpSp>
        <p:nvGrpSpPr>
          <p:cNvPr id="19" name="Gruppo 18"/>
          <p:cNvGrpSpPr/>
          <p:nvPr/>
        </p:nvGrpSpPr>
        <p:grpSpPr>
          <a:xfrm>
            <a:off x="75215" y="1268760"/>
            <a:ext cx="9177305" cy="2664296"/>
            <a:chOff x="107504" y="947253"/>
            <a:chExt cx="9177305" cy="2664296"/>
          </a:xfrm>
        </p:grpSpPr>
        <p:grpSp>
          <p:nvGrpSpPr>
            <p:cNvPr id="12" name="Gruppo 11"/>
            <p:cNvGrpSpPr/>
            <p:nvPr/>
          </p:nvGrpSpPr>
          <p:grpSpPr>
            <a:xfrm>
              <a:off x="1005345" y="947253"/>
              <a:ext cx="8279464" cy="1321200"/>
              <a:chOff x="1437393" y="947253"/>
              <a:chExt cx="8279464" cy="1321200"/>
            </a:xfrm>
          </p:grpSpPr>
          <p:sp>
            <p:nvSpPr>
              <p:cNvPr id="6" name="CasellaDiTesto 5"/>
              <p:cNvSpPr txBox="1"/>
              <p:nvPr/>
            </p:nvSpPr>
            <p:spPr>
              <a:xfrm>
                <a:off x="6600056" y="947253"/>
                <a:ext cx="3116801" cy="1200329"/>
              </a:xfrm>
              <a:prstGeom prst="rect">
                <a:avLst/>
              </a:prstGeom>
              <a:noFill/>
            </p:spPr>
            <p:txBody>
              <a:bodyPr wrap="square" rtlCol="0">
                <a:spAutoFit/>
              </a:bodyPr>
              <a:lstStyle/>
              <a:p>
                <a:pPr marL="285750" indent="-285750">
                  <a:buFont typeface="Arial" pitchFamily="34" charset="0"/>
                  <a:buChar char="•"/>
                </a:pPr>
                <a:r>
                  <a:rPr lang="it-IT" sz="2400" b="1" dirty="0" err="1">
                    <a:latin typeface="Calibri" pitchFamily="34" charset="0"/>
                    <a:cs typeface="Calibri" pitchFamily="34" charset="0"/>
                  </a:rPr>
                  <a:t>Genetic</a:t>
                </a:r>
                <a:r>
                  <a:rPr lang="it-IT" sz="2400" b="1" dirty="0">
                    <a:latin typeface="Calibri" pitchFamily="34" charset="0"/>
                    <a:cs typeface="Calibri" pitchFamily="34" charset="0"/>
                  </a:rPr>
                  <a:t> </a:t>
                </a:r>
                <a:r>
                  <a:rPr lang="it-IT" sz="2400" b="1" dirty="0" err="1" smtClean="0">
                    <a:latin typeface="Calibri" pitchFamily="34" charset="0"/>
                    <a:cs typeface="Calibri" pitchFamily="34" charset="0"/>
                  </a:rPr>
                  <a:t>counseling</a:t>
                </a:r>
                <a:endParaRPr lang="it-IT" sz="2400" b="1" dirty="0" smtClean="0">
                  <a:latin typeface="Calibri" pitchFamily="34" charset="0"/>
                  <a:cs typeface="Calibri" pitchFamily="34" charset="0"/>
                </a:endParaRPr>
              </a:p>
              <a:p>
                <a:r>
                  <a:rPr lang="it-IT" sz="2400" b="1" dirty="0" smtClean="0">
                    <a:latin typeface="Calibri" pitchFamily="34" charset="0"/>
                    <a:cs typeface="Calibri" pitchFamily="34" charset="0"/>
                  </a:rPr>
                  <a:t> </a:t>
                </a:r>
                <a:endParaRPr lang="it-IT" sz="2400" b="1" dirty="0">
                  <a:latin typeface="Calibri" pitchFamily="34" charset="0"/>
                  <a:cs typeface="Calibri" pitchFamily="34" charset="0"/>
                </a:endParaRPr>
              </a:p>
              <a:p>
                <a:pPr marL="285750" indent="-285750">
                  <a:buFont typeface="Arial" pitchFamily="34" charset="0"/>
                  <a:buChar char="•"/>
                </a:pPr>
                <a:r>
                  <a:rPr lang="it-IT" sz="2400" b="1" dirty="0" err="1" smtClean="0">
                    <a:latin typeface="Calibri" pitchFamily="34" charset="0"/>
                    <a:cs typeface="Calibri" pitchFamily="34" charset="0"/>
                  </a:rPr>
                  <a:t>Genetic</a:t>
                </a:r>
                <a:r>
                  <a:rPr lang="it-IT" sz="2400" b="1" dirty="0" smtClean="0">
                    <a:latin typeface="Calibri" pitchFamily="34" charset="0"/>
                    <a:cs typeface="Calibri" pitchFamily="34" charset="0"/>
                  </a:rPr>
                  <a:t> </a:t>
                </a:r>
                <a:r>
                  <a:rPr lang="it-IT" sz="2400" b="1" dirty="0" err="1" smtClean="0">
                    <a:latin typeface="Calibri" pitchFamily="34" charset="0"/>
                    <a:cs typeface="Calibri" pitchFamily="34" charset="0"/>
                  </a:rPr>
                  <a:t>testing</a:t>
                </a:r>
                <a:endParaRPr lang="it-IT" sz="2400" b="1" dirty="0" smtClean="0">
                  <a:latin typeface="Calibri" pitchFamily="34" charset="0"/>
                  <a:cs typeface="Calibri" pitchFamily="34" charset="0"/>
                </a:endParaRPr>
              </a:p>
            </p:txBody>
          </p:sp>
          <p:sp>
            <p:nvSpPr>
              <p:cNvPr id="7" name="CasellaDiTesto 6"/>
              <p:cNvSpPr txBox="1"/>
              <p:nvPr/>
            </p:nvSpPr>
            <p:spPr>
              <a:xfrm>
                <a:off x="1437393" y="1560567"/>
                <a:ext cx="5719464" cy="707886"/>
              </a:xfrm>
              <a:prstGeom prst="rect">
                <a:avLst/>
              </a:prstGeom>
              <a:noFill/>
            </p:spPr>
            <p:txBody>
              <a:bodyPr wrap="square" rtlCol="0">
                <a:spAutoFit/>
              </a:bodyPr>
              <a:lstStyle/>
              <a:p>
                <a:r>
                  <a:rPr lang="it-IT" sz="2000" b="1" dirty="0" smtClean="0">
                    <a:solidFill>
                      <a:srgbClr val="FF0000"/>
                    </a:solidFill>
                    <a:latin typeface="Calibri" pitchFamily="34" charset="0"/>
                    <a:cs typeface="Calibri" pitchFamily="34" charset="0"/>
                  </a:rPr>
                  <a:t>High </a:t>
                </a:r>
                <a:r>
                  <a:rPr lang="it-IT" sz="2000" b="1" dirty="0" err="1" smtClean="0">
                    <a:solidFill>
                      <a:srgbClr val="FF0000"/>
                    </a:solidFill>
                    <a:latin typeface="Calibri" pitchFamily="34" charset="0"/>
                    <a:cs typeface="Calibri" pitchFamily="34" charset="0"/>
                  </a:rPr>
                  <a:t>pentrence</a:t>
                </a:r>
                <a:r>
                  <a:rPr lang="it-IT" sz="2000" b="1" dirty="0" smtClean="0">
                    <a:solidFill>
                      <a:srgbClr val="FF0000"/>
                    </a:solidFill>
                    <a:latin typeface="Calibri" pitchFamily="34" charset="0"/>
                    <a:cs typeface="Calibri" pitchFamily="34" charset="0"/>
                  </a:rPr>
                  <a:t> </a:t>
                </a:r>
                <a:r>
                  <a:rPr lang="it-IT" sz="2000" b="1" dirty="0" err="1" smtClean="0">
                    <a:latin typeface="Calibri" pitchFamily="34" charset="0"/>
                    <a:cs typeface="Calibri" pitchFamily="34" charset="0"/>
                  </a:rPr>
                  <a:t>genes</a:t>
                </a:r>
                <a:endParaRPr lang="it-IT" sz="2000" b="1" dirty="0" smtClean="0">
                  <a:latin typeface="Calibri" pitchFamily="34" charset="0"/>
                  <a:cs typeface="Calibri" pitchFamily="34" charset="0"/>
                </a:endParaRPr>
              </a:p>
              <a:p>
                <a:r>
                  <a:rPr lang="it-IT" sz="2000" b="1" dirty="0" smtClean="0">
                    <a:solidFill>
                      <a:srgbClr val="FF0000"/>
                    </a:solidFill>
                    <a:latin typeface="Calibri" pitchFamily="34" charset="0"/>
                    <a:cs typeface="Calibri" pitchFamily="34" charset="0"/>
                  </a:rPr>
                  <a:t>Intermediate </a:t>
                </a:r>
                <a:r>
                  <a:rPr lang="it-IT" sz="2000" b="1" dirty="0" err="1" smtClean="0">
                    <a:latin typeface="Calibri" pitchFamily="34" charset="0"/>
                    <a:cs typeface="Calibri" pitchFamily="34" charset="0"/>
                  </a:rPr>
                  <a:t>genes</a:t>
                </a:r>
                <a:endParaRPr lang="it-IT" sz="2000" b="1" dirty="0">
                  <a:latin typeface="Calibri" pitchFamily="34" charset="0"/>
                  <a:cs typeface="Calibri" pitchFamily="34" charset="0"/>
                </a:endParaRPr>
              </a:p>
            </p:txBody>
          </p:sp>
        </p:grpSp>
        <p:sp>
          <p:nvSpPr>
            <p:cNvPr id="15" name="CasellaDiTesto 14"/>
            <p:cNvSpPr txBox="1"/>
            <p:nvPr/>
          </p:nvSpPr>
          <p:spPr>
            <a:xfrm>
              <a:off x="107504" y="1052736"/>
              <a:ext cx="648072" cy="461665"/>
            </a:xfrm>
            <a:prstGeom prst="rect">
              <a:avLst/>
            </a:prstGeom>
            <a:noFill/>
          </p:spPr>
          <p:txBody>
            <a:bodyPr wrap="square" rtlCol="0">
              <a:spAutoFit/>
            </a:bodyPr>
            <a:lstStyle/>
            <a:p>
              <a:r>
                <a:rPr lang="it-IT" sz="2400" b="1" dirty="0" smtClean="0">
                  <a:latin typeface="Calibri" pitchFamily="34" charset="0"/>
                  <a:cs typeface="Calibri" pitchFamily="34" charset="0"/>
                </a:rPr>
                <a:t>1</a:t>
              </a:r>
              <a:endParaRPr lang="it-IT" sz="2400" b="1" dirty="0">
                <a:latin typeface="Calibri" pitchFamily="34" charset="0"/>
                <a:cs typeface="Calibri" pitchFamily="34" charset="0"/>
              </a:endParaRPr>
            </a:p>
          </p:txBody>
        </p:sp>
        <p:sp>
          <p:nvSpPr>
            <p:cNvPr id="16" name="CasellaDiTesto 15"/>
            <p:cNvSpPr txBox="1"/>
            <p:nvPr/>
          </p:nvSpPr>
          <p:spPr>
            <a:xfrm>
              <a:off x="107504" y="3149884"/>
              <a:ext cx="648072" cy="461665"/>
            </a:xfrm>
            <a:prstGeom prst="rect">
              <a:avLst/>
            </a:prstGeom>
            <a:noFill/>
          </p:spPr>
          <p:txBody>
            <a:bodyPr wrap="square" rtlCol="0">
              <a:spAutoFit/>
            </a:bodyPr>
            <a:lstStyle/>
            <a:p>
              <a:r>
                <a:rPr lang="it-IT" sz="2400" b="1" dirty="0">
                  <a:latin typeface="Calibri" pitchFamily="34" charset="0"/>
                  <a:cs typeface="Calibri" pitchFamily="34" charset="0"/>
                </a:rPr>
                <a:t>2</a:t>
              </a:r>
            </a:p>
          </p:txBody>
        </p:sp>
      </p:grpSp>
      <p:sp>
        <p:nvSpPr>
          <p:cNvPr id="17" name="CasellaDiTesto 16"/>
          <p:cNvSpPr txBox="1"/>
          <p:nvPr/>
        </p:nvSpPr>
        <p:spPr>
          <a:xfrm>
            <a:off x="35140" y="4653136"/>
            <a:ext cx="648072" cy="461665"/>
          </a:xfrm>
          <a:prstGeom prst="rect">
            <a:avLst/>
          </a:prstGeom>
          <a:noFill/>
        </p:spPr>
        <p:txBody>
          <a:bodyPr wrap="square" rtlCol="0">
            <a:spAutoFit/>
          </a:bodyPr>
          <a:lstStyle/>
          <a:p>
            <a:r>
              <a:rPr lang="it-IT" sz="2400" b="1" dirty="0">
                <a:latin typeface="Calibri" pitchFamily="34" charset="0"/>
                <a:cs typeface="Calibri" pitchFamily="34" charset="0"/>
              </a:rPr>
              <a:t>3</a:t>
            </a:r>
          </a:p>
        </p:txBody>
      </p:sp>
      <p:cxnSp>
        <p:nvCxnSpPr>
          <p:cNvPr id="21" name="Connettore 1 20"/>
          <p:cNvCxnSpPr/>
          <p:nvPr/>
        </p:nvCxnSpPr>
        <p:spPr>
          <a:xfrm>
            <a:off x="2393073" y="3068960"/>
            <a:ext cx="44247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2393073" y="4581128"/>
            <a:ext cx="4555191"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Freccia a destra 26"/>
          <p:cNvSpPr/>
          <p:nvPr/>
        </p:nvSpPr>
        <p:spPr>
          <a:xfrm>
            <a:off x="2915816" y="5499040"/>
            <a:ext cx="242410" cy="323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latin typeface="Calibri" pitchFamily="34" charset="0"/>
              <a:cs typeface="Calibri" pitchFamily="34" charset="0"/>
            </a:endParaRPr>
          </a:p>
        </p:txBody>
      </p:sp>
      <p:sp>
        <p:nvSpPr>
          <p:cNvPr id="30" name="Rettangolo 29"/>
          <p:cNvSpPr/>
          <p:nvPr/>
        </p:nvSpPr>
        <p:spPr>
          <a:xfrm>
            <a:off x="35496" y="5110370"/>
            <a:ext cx="9042711" cy="12717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latin typeface="Calibri" pitchFamily="34" charset="0"/>
              <a:cs typeface="Calibri" pitchFamily="34" charset="0"/>
            </a:endParaRPr>
          </a:p>
        </p:txBody>
      </p:sp>
      <p:sp>
        <p:nvSpPr>
          <p:cNvPr id="3" name="CasellaDiTesto 2"/>
          <p:cNvSpPr txBox="1"/>
          <p:nvPr/>
        </p:nvSpPr>
        <p:spPr>
          <a:xfrm>
            <a:off x="632005" y="1412776"/>
            <a:ext cx="4208753" cy="461665"/>
          </a:xfrm>
          <a:prstGeom prst="rect">
            <a:avLst/>
          </a:prstGeom>
          <a:noFill/>
        </p:spPr>
        <p:txBody>
          <a:bodyPr wrap="square" rtlCol="0">
            <a:spAutoFit/>
          </a:bodyPr>
          <a:lstStyle/>
          <a:p>
            <a:r>
              <a:rPr lang="it-IT" sz="2400" b="1" dirty="0" smtClean="0">
                <a:latin typeface="Calibri" pitchFamily="34" charset="0"/>
                <a:cs typeface="Calibri" pitchFamily="34" charset="0"/>
              </a:rPr>
              <a:t>Melanoma can be  </a:t>
            </a:r>
            <a:r>
              <a:rPr lang="it-IT" sz="2400" b="1" dirty="0" err="1" smtClean="0">
                <a:latin typeface="Calibri" pitchFamily="34" charset="0"/>
                <a:cs typeface="Calibri" pitchFamily="34" charset="0"/>
              </a:rPr>
              <a:t>inherited</a:t>
            </a:r>
            <a:r>
              <a:rPr lang="it-IT" sz="2400" b="1" dirty="0" smtClean="0">
                <a:latin typeface="Calibri" pitchFamily="34" charset="0"/>
                <a:cs typeface="Calibri" pitchFamily="34" charset="0"/>
              </a:rPr>
              <a:t> </a:t>
            </a:r>
            <a:endParaRPr lang="it-IT" sz="2400" b="1" dirty="0">
              <a:latin typeface="Calibri" pitchFamily="34" charset="0"/>
              <a:cs typeface="Calibri" pitchFamily="34" charset="0"/>
            </a:endParaRPr>
          </a:p>
        </p:txBody>
      </p:sp>
      <p:sp>
        <p:nvSpPr>
          <p:cNvPr id="14" name="CasellaDiTesto 13"/>
          <p:cNvSpPr txBox="1"/>
          <p:nvPr/>
        </p:nvSpPr>
        <p:spPr>
          <a:xfrm>
            <a:off x="670001" y="3429000"/>
            <a:ext cx="5223308" cy="830997"/>
          </a:xfrm>
          <a:prstGeom prst="rect">
            <a:avLst/>
          </a:prstGeom>
          <a:noFill/>
        </p:spPr>
        <p:txBody>
          <a:bodyPr wrap="square" rtlCol="0">
            <a:spAutoFit/>
          </a:bodyPr>
          <a:lstStyle/>
          <a:p>
            <a:r>
              <a:rPr lang="it-IT" sz="2400" b="1" dirty="0" err="1" smtClean="0">
                <a:latin typeface="Calibri" pitchFamily="34" charset="0"/>
                <a:cs typeface="Calibri" pitchFamily="34" charset="0"/>
              </a:rPr>
              <a:t>Somatic</a:t>
            </a:r>
            <a:r>
              <a:rPr lang="it-IT" sz="2400" b="1" dirty="0" smtClean="0">
                <a:latin typeface="Calibri" pitchFamily="34" charset="0"/>
                <a:cs typeface="Calibri" pitchFamily="34" charset="0"/>
              </a:rPr>
              <a:t> </a:t>
            </a:r>
            <a:r>
              <a:rPr lang="it-IT" sz="2400" b="1" dirty="0" err="1" smtClean="0">
                <a:latin typeface="Calibri" pitchFamily="34" charset="0"/>
                <a:cs typeface="Calibri" pitchFamily="34" charset="0"/>
              </a:rPr>
              <a:t>genetic</a:t>
            </a:r>
            <a:r>
              <a:rPr lang="it-IT" sz="2400" b="1" dirty="0" smtClean="0">
                <a:latin typeface="Calibri" pitchFamily="34" charset="0"/>
                <a:cs typeface="Calibri" pitchFamily="34" charset="0"/>
              </a:rPr>
              <a:t> </a:t>
            </a:r>
            <a:r>
              <a:rPr lang="it-IT" sz="2400" b="1" dirty="0" err="1" smtClean="0">
                <a:latin typeface="Calibri" pitchFamily="34" charset="0"/>
                <a:cs typeface="Calibri" pitchFamily="34" charset="0"/>
              </a:rPr>
              <a:t>alterations</a:t>
            </a:r>
            <a:r>
              <a:rPr lang="it-IT" sz="2400" b="1" dirty="0" smtClean="0">
                <a:latin typeface="Calibri" pitchFamily="34" charset="0"/>
                <a:cs typeface="Calibri" pitchFamily="34" charset="0"/>
              </a:rPr>
              <a:t> </a:t>
            </a:r>
            <a:r>
              <a:rPr lang="it-IT" sz="2400" b="1" dirty="0" err="1" smtClean="0">
                <a:latin typeface="Calibri" pitchFamily="34" charset="0"/>
                <a:cs typeface="Calibri" pitchFamily="34" charset="0"/>
              </a:rPr>
              <a:t>tumor</a:t>
            </a:r>
            <a:r>
              <a:rPr lang="it-IT" sz="2400" b="1" dirty="0" smtClean="0">
                <a:latin typeface="Calibri" pitchFamily="34" charset="0"/>
                <a:cs typeface="Calibri" pitchFamily="34" charset="0"/>
              </a:rPr>
              <a:t> </a:t>
            </a:r>
            <a:r>
              <a:rPr lang="it-IT" sz="2400" b="1" dirty="0" err="1" smtClean="0">
                <a:latin typeface="Calibri" pitchFamily="34" charset="0"/>
                <a:cs typeface="Calibri" pitchFamily="34" charset="0"/>
              </a:rPr>
              <a:t>specific</a:t>
            </a:r>
            <a:r>
              <a:rPr lang="it-IT" sz="2400" b="1" dirty="0" smtClean="0">
                <a:latin typeface="Calibri" pitchFamily="34" charset="0"/>
                <a:cs typeface="Calibri" pitchFamily="34" charset="0"/>
              </a:rPr>
              <a:t> (melanoma and BCC)</a:t>
            </a:r>
            <a:endParaRPr lang="it-IT" sz="2400" b="1" dirty="0">
              <a:latin typeface="Calibri" pitchFamily="34" charset="0"/>
              <a:cs typeface="Calibri" pitchFamily="34" charset="0"/>
            </a:endParaRPr>
          </a:p>
        </p:txBody>
      </p:sp>
      <p:sp>
        <p:nvSpPr>
          <p:cNvPr id="20" name="CasellaDiTesto 19"/>
          <p:cNvSpPr txBox="1"/>
          <p:nvPr/>
        </p:nvSpPr>
        <p:spPr>
          <a:xfrm>
            <a:off x="6372200" y="3471391"/>
            <a:ext cx="3399134" cy="461665"/>
          </a:xfrm>
          <a:prstGeom prst="rect">
            <a:avLst/>
          </a:prstGeom>
          <a:noFill/>
        </p:spPr>
        <p:txBody>
          <a:bodyPr wrap="square" rtlCol="0">
            <a:spAutoFit/>
          </a:bodyPr>
          <a:lstStyle/>
          <a:p>
            <a:r>
              <a:rPr lang="it-IT" sz="2400" b="1" dirty="0" smtClean="0">
                <a:latin typeface="Calibri" pitchFamily="34" charset="0"/>
                <a:cs typeface="Calibri" pitchFamily="34" charset="0"/>
              </a:rPr>
              <a:t>Target </a:t>
            </a:r>
            <a:r>
              <a:rPr lang="it-IT" sz="2400" b="1" dirty="0" err="1" smtClean="0">
                <a:latin typeface="Calibri" pitchFamily="34" charset="0"/>
                <a:cs typeface="Calibri" pitchFamily="34" charset="0"/>
              </a:rPr>
              <a:t>therapy</a:t>
            </a:r>
            <a:endParaRPr lang="it-IT" sz="2400" b="1" dirty="0">
              <a:latin typeface="Calibri" pitchFamily="34" charset="0"/>
              <a:cs typeface="Calibri" pitchFamily="34" charset="0"/>
            </a:endParaRPr>
          </a:p>
        </p:txBody>
      </p:sp>
      <p:sp>
        <p:nvSpPr>
          <p:cNvPr id="28" name="Freccia a destra 27"/>
          <p:cNvSpPr/>
          <p:nvPr/>
        </p:nvSpPr>
        <p:spPr>
          <a:xfrm>
            <a:off x="5253533" y="1644769"/>
            <a:ext cx="470595"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latin typeface="Calibri" pitchFamily="34" charset="0"/>
              <a:cs typeface="Calibri" pitchFamily="34" charset="0"/>
            </a:endParaRPr>
          </a:p>
        </p:txBody>
      </p:sp>
      <p:sp>
        <p:nvSpPr>
          <p:cNvPr id="29" name="Freccia a destra 28"/>
          <p:cNvSpPr/>
          <p:nvPr/>
        </p:nvSpPr>
        <p:spPr>
          <a:xfrm>
            <a:off x="6129790" y="5535742"/>
            <a:ext cx="242410" cy="323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latin typeface="Calibri" pitchFamily="34" charset="0"/>
              <a:cs typeface="Calibri" pitchFamily="34" charset="0"/>
            </a:endParaRPr>
          </a:p>
        </p:txBody>
      </p:sp>
      <p:sp>
        <p:nvSpPr>
          <p:cNvPr id="32" name="CasellaDiTesto 31"/>
          <p:cNvSpPr txBox="1"/>
          <p:nvPr/>
        </p:nvSpPr>
        <p:spPr>
          <a:xfrm>
            <a:off x="6022723" y="5274712"/>
            <a:ext cx="3445821" cy="830997"/>
          </a:xfrm>
          <a:prstGeom prst="rect">
            <a:avLst/>
          </a:prstGeom>
          <a:noFill/>
        </p:spPr>
        <p:txBody>
          <a:bodyPr wrap="square" rtlCol="0">
            <a:spAutoFit/>
          </a:bodyPr>
          <a:lstStyle/>
          <a:p>
            <a:pPr algn="ctr"/>
            <a:r>
              <a:rPr lang="it-IT" sz="2400" b="1" dirty="0" err="1" smtClean="0">
                <a:latin typeface="Calibri" pitchFamily="34" charset="0"/>
                <a:cs typeface="Calibri" pitchFamily="34" charset="0"/>
              </a:rPr>
              <a:t>Personalized</a:t>
            </a:r>
            <a:r>
              <a:rPr lang="it-IT" sz="2400" b="1" dirty="0" smtClean="0">
                <a:latin typeface="Calibri" pitchFamily="34" charset="0"/>
                <a:cs typeface="Calibri" pitchFamily="34" charset="0"/>
              </a:rPr>
              <a:t> </a:t>
            </a:r>
          </a:p>
          <a:p>
            <a:pPr algn="ctr"/>
            <a:r>
              <a:rPr lang="it-IT" sz="2400" b="1" dirty="0" smtClean="0">
                <a:latin typeface="Calibri" pitchFamily="34" charset="0"/>
                <a:cs typeface="Calibri" pitchFamily="34" charset="0"/>
              </a:rPr>
              <a:t>Medicine</a:t>
            </a:r>
          </a:p>
        </p:txBody>
      </p:sp>
      <p:sp>
        <p:nvSpPr>
          <p:cNvPr id="33" name="Freccia a destra 32"/>
          <p:cNvSpPr/>
          <p:nvPr/>
        </p:nvSpPr>
        <p:spPr>
          <a:xfrm>
            <a:off x="5397549" y="3643494"/>
            <a:ext cx="470595"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latin typeface="Calibri" pitchFamily="34" charset="0"/>
              <a:cs typeface="Calibri" pitchFamily="34" charset="0"/>
            </a:endParaRPr>
          </a:p>
        </p:txBody>
      </p:sp>
    </p:spTree>
    <p:extLst>
      <p:ext uri="{BB962C8B-B14F-4D97-AF65-F5344CB8AC3E}">
        <p14:creationId xmlns:p14="http://schemas.microsoft.com/office/powerpoint/2010/main" val="2829064128"/>
      </p:ext>
    </p:extLst>
  </p:cSld>
  <p:clrMapOvr>
    <a:masterClrMapping/>
  </p:clrMapOvr>
  <mc:AlternateContent xmlns:mc="http://schemas.openxmlformats.org/markup-compatibility/2006" xmlns:p14="http://schemas.microsoft.com/office/powerpoint/2010/main">
    <mc:Choice Requires="p14">
      <p:transition spd="slow" p14:dur="2000" advTm="104785"/>
    </mc:Choice>
    <mc:Fallback xmlns="">
      <p:transition spd="slow" advTm="1047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go definitivo A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887" y="4285509"/>
            <a:ext cx="642287" cy="79967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134744" y="926718"/>
            <a:ext cx="3213124" cy="2862322"/>
          </a:xfrm>
          <a:prstGeom prst="rect">
            <a:avLst/>
          </a:prstGeom>
          <a:noFill/>
        </p:spPr>
        <p:txBody>
          <a:bodyPr wrap="none" rtlCol="0">
            <a:spAutoFit/>
          </a:bodyPr>
          <a:lstStyle/>
          <a:p>
            <a:r>
              <a:rPr lang="it-IT" sz="2000" dirty="0" smtClean="0"/>
              <a:t>Prof. Maria Concetta </a:t>
            </a:r>
            <a:r>
              <a:rPr lang="it-IT" sz="2000" dirty="0" err="1" smtClean="0"/>
              <a:t>Fargnoli</a:t>
            </a:r>
            <a:endParaRPr lang="it-IT" sz="2000" dirty="0" smtClean="0"/>
          </a:p>
          <a:p>
            <a:r>
              <a:rPr lang="it-IT" sz="2000" dirty="0" smtClean="0"/>
              <a:t>Rosaria Fidanza</a:t>
            </a:r>
          </a:p>
          <a:p>
            <a:r>
              <a:rPr lang="it-IT" sz="2000" dirty="0"/>
              <a:t>Maria Esposito</a:t>
            </a:r>
          </a:p>
          <a:p>
            <a:r>
              <a:rPr lang="it-IT" sz="2000" dirty="0" err="1"/>
              <a:t>Carlota</a:t>
            </a:r>
            <a:r>
              <a:rPr lang="it-IT" sz="2000" dirty="0"/>
              <a:t> </a:t>
            </a:r>
            <a:r>
              <a:rPr lang="it-IT" sz="2000" dirty="0" err="1"/>
              <a:t>Gutiérrez</a:t>
            </a:r>
            <a:endParaRPr lang="it-IT" sz="2000" dirty="0"/>
          </a:p>
          <a:p>
            <a:r>
              <a:rPr lang="it-IT" sz="2000" dirty="0" smtClean="0"/>
              <a:t>Antonella </a:t>
            </a:r>
            <a:r>
              <a:rPr lang="it-IT" sz="2000" dirty="0"/>
              <a:t>Piccioni</a:t>
            </a:r>
          </a:p>
          <a:p>
            <a:r>
              <a:rPr lang="it-IT" sz="2000" dirty="0"/>
              <a:t>Ambra Antonini</a:t>
            </a:r>
          </a:p>
          <a:p>
            <a:r>
              <a:rPr lang="it-IT" sz="2000" dirty="0" smtClean="0"/>
              <a:t>Tea Rocco</a:t>
            </a:r>
          </a:p>
          <a:p>
            <a:r>
              <a:rPr lang="it-IT" sz="2000" dirty="0" smtClean="0"/>
              <a:t>Valeria </a:t>
            </a:r>
            <a:r>
              <a:rPr lang="it-IT" sz="2000" dirty="0" err="1" smtClean="0"/>
              <a:t>Ciciarelli</a:t>
            </a:r>
            <a:endParaRPr lang="it-IT" sz="2000" dirty="0" smtClean="0"/>
          </a:p>
          <a:p>
            <a:r>
              <a:rPr lang="it-IT" sz="2000" dirty="0" smtClean="0"/>
              <a:t>Matteo Maini</a:t>
            </a:r>
          </a:p>
        </p:txBody>
      </p:sp>
      <p:sp>
        <p:nvSpPr>
          <p:cNvPr id="2" name="CasellaDiTesto 1"/>
          <p:cNvSpPr txBox="1"/>
          <p:nvPr/>
        </p:nvSpPr>
        <p:spPr>
          <a:xfrm>
            <a:off x="134744" y="5601434"/>
            <a:ext cx="1944378" cy="707886"/>
          </a:xfrm>
          <a:prstGeom prst="rect">
            <a:avLst/>
          </a:prstGeom>
          <a:noFill/>
        </p:spPr>
        <p:txBody>
          <a:bodyPr wrap="none" rtlCol="0">
            <a:spAutoFit/>
          </a:bodyPr>
          <a:lstStyle/>
          <a:p>
            <a:r>
              <a:rPr lang="it-IT" sz="2000" dirty="0" smtClean="0"/>
              <a:t>Lucia Di Nardo</a:t>
            </a:r>
          </a:p>
          <a:p>
            <a:r>
              <a:rPr lang="it-IT" sz="2000" dirty="0" smtClean="0"/>
              <a:t>Ludovica Cardelli</a:t>
            </a:r>
            <a:endParaRPr lang="it-IT" sz="2000" dirty="0"/>
          </a:p>
        </p:txBody>
      </p:sp>
      <p:pic>
        <p:nvPicPr>
          <p:cNvPr id="10242" name="Picture 2" descr="L'immagine puÃ² contenere: 8 persone, persone che sorrido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77777"/>
            <a:ext cx="6634079" cy="497555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145488" y="44624"/>
            <a:ext cx="2808308" cy="707886"/>
          </a:xfrm>
          <a:prstGeom prst="rect">
            <a:avLst/>
          </a:prstGeom>
          <a:noFill/>
        </p:spPr>
        <p:txBody>
          <a:bodyPr wrap="square" rtlCol="0">
            <a:spAutoFit/>
          </a:bodyPr>
          <a:lstStyle/>
          <a:p>
            <a:pPr algn="ctr"/>
            <a:r>
              <a:rPr lang="en-US" sz="4000" b="1" dirty="0" smtClean="0"/>
              <a:t>Thanks</a:t>
            </a:r>
            <a:endParaRPr lang="en-US" sz="4000" b="1" dirty="0"/>
          </a:p>
        </p:txBody>
      </p:sp>
    </p:spTree>
    <p:extLst>
      <p:ext uri="{BB962C8B-B14F-4D97-AF65-F5344CB8AC3E}">
        <p14:creationId xmlns:p14="http://schemas.microsoft.com/office/powerpoint/2010/main" val="430521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21" y="126696"/>
            <a:ext cx="5688982" cy="892552"/>
          </a:xfrm>
          <a:prstGeom prst="rect">
            <a:avLst/>
          </a:prstGeom>
        </p:spPr>
        <p:txBody>
          <a:bodyPr wrap="square">
            <a:spAutoFit/>
          </a:bodyPr>
          <a:lstStyle/>
          <a:p>
            <a:r>
              <a:rPr lang="en-US" sz="2600" b="1" dirty="0" smtClean="0">
                <a:solidFill>
                  <a:srgbClr val="0070C0"/>
                </a:solidFill>
                <a:latin typeface="Calibri" charset="0"/>
                <a:ea typeface="Calibri" charset="0"/>
                <a:cs typeface="Calibri" charset="0"/>
              </a:rPr>
              <a:t>Features of </a:t>
            </a:r>
          </a:p>
          <a:p>
            <a:r>
              <a:rPr lang="en-US" sz="2600" b="1" dirty="0" smtClean="0">
                <a:solidFill>
                  <a:srgbClr val="0070C0"/>
                </a:solidFill>
                <a:latin typeface="Calibri" charset="0"/>
                <a:ea typeface="Calibri" charset="0"/>
                <a:cs typeface="Calibri" charset="0"/>
              </a:rPr>
              <a:t>true “hereditary” melanoma</a:t>
            </a:r>
            <a:endParaRPr lang="en-US" sz="2600" b="1" dirty="0">
              <a:solidFill>
                <a:srgbClr val="0070C0"/>
              </a:solidFill>
              <a:latin typeface="Calibri" charset="0"/>
              <a:ea typeface="Calibri" charset="0"/>
              <a:cs typeface="Calibri" charset="0"/>
            </a:endParaRPr>
          </a:p>
        </p:txBody>
      </p:sp>
      <p:sp>
        <p:nvSpPr>
          <p:cNvPr id="72" name="Rettangolo 71"/>
          <p:cNvSpPr/>
          <p:nvPr/>
        </p:nvSpPr>
        <p:spPr>
          <a:xfrm>
            <a:off x="5326808" y="342388"/>
            <a:ext cx="3709688" cy="2762248"/>
          </a:xfrm>
          <a:prstGeom prst="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charset="0"/>
              <a:ea typeface="Calibri" charset="0"/>
              <a:cs typeface="Calibri" charset="0"/>
            </a:endParaRPr>
          </a:p>
        </p:txBody>
      </p:sp>
      <p:grpSp>
        <p:nvGrpSpPr>
          <p:cNvPr id="4" name="Gruppo 3"/>
          <p:cNvGrpSpPr/>
          <p:nvPr/>
        </p:nvGrpSpPr>
        <p:grpSpPr>
          <a:xfrm>
            <a:off x="5254800" y="457295"/>
            <a:ext cx="3781696" cy="2362844"/>
            <a:chOff x="688954" y="800100"/>
            <a:chExt cx="6954299" cy="2519809"/>
          </a:xfrm>
        </p:grpSpPr>
        <p:sp>
          <p:nvSpPr>
            <p:cNvPr id="5" name="Oval 3"/>
            <p:cNvSpPr>
              <a:spLocks noChangeArrowheads="1"/>
            </p:cNvSpPr>
            <p:nvPr/>
          </p:nvSpPr>
          <p:spPr bwMode="auto">
            <a:xfrm>
              <a:off x="4503739" y="869157"/>
              <a:ext cx="504825" cy="417910"/>
            </a:xfrm>
            <a:prstGeom prst="ellipse">
              <a:avLst/>
            </a:prstGeom>
            <a:solidFill>
              <a:schemeClr val="tx1"/>
            </a:solidFill>
            <a:ln w="9525">
              <a:solidFill>
                <a:schemeClr val="tx1"/>
              </a:solidFill>
              <a:round/>
              <a:headEnd/>
              <a:tailEnd/>
            </a:ln>
          </p:spPr>
          <p:txBody>
            <a:bodyPr wrap="none" anchor="ctr"/>
            <a:lstStyle/>
            <a:p>
              <a:endParaRPr lang="it-IT" sz="1000">
                <a:latin typeface="Calibri" charset="0"/>
                <a:ea typeface="Calibri" charset="0"/>
                <a:cs typeface="Calibri" charset="0"/>
              </a:endParaRPr>
            </a:p>
          </p:txBody>
        </p:sp>
        <p:sp>
          <p:nvSpPr>
            <p:cNvPr id="6" name="Rectangle 6"/>
            <p:cNvSpPr>
              <a:spLocks noChangeArrowheads="1"/>
            </p:cNvSpPr>
            <p:nvPr/>
          </p:nvSpPr>
          <p:spPr bwMode="auto">
            <a:xfrm>
              <a:off x="3248025" y="869157"/>
              <a:ext cx="501650" cy="3833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charset="0"/>
                <a:ea typeface="Calibri" charset="0"/>
                <a:cs typeface="Calibri" charset="0"/>
              </a:endParaRPr>
            </a:p>
          </p:txBody>
        </p:sp>
        <p:sp>
          <p:nvSpPr>
            <p:cNvPr id="7" name="Line 7"/>
            <p:cNvSpPr>
              <a:spLocks noChangeShapeType="1"/>
            </p:cNvSpPr>
            <p:nvPr/>
          </p:nvSpPr>
          <p:spPr bwMode="auto">
            <a:xfrm>
              <a:off x="3749676" y="1078706"/>
              <a:ext cx="754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8" name="Line 8"/>
            <p:cNvSpPr>
              <a:spLocks noChangeShapeType="1"/>
            </p:cNvSpPr>
            <p:nvPr/>
          </p:nvSpPr>
          <p:spPr bwMode="auto">
            <a:xfrm>
              <a:off x="4170363" y="1078707"/>
              <a:ext cx="0" cy="8358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9" name="Line 9"/>
            <p:cNvSpPr>
              <a:spLocks noChangeShapeType="1"/>
            </p:cNvSpPr>
            <p:nvPr/>
          </p:nvSpPr>
          <p:spPr bwMode="auto">
            <a:xfrm>
              <a:off x="1587477" y="1914525"/>
              <a:ext cx="51927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10" name="Line 10"/>
            <p:cNvSpPr>
              <a:spLocks noChangeShapeType="1"/>
            </p:cNvSpPr>
            <p:nvPr/>
          </p:nvSpPr>
          <p:spPr bwMode="auto">
            <a:xfrm>
              <a:off x="1570038" y="1914525"/>
              <a:ext cx="0" cy="4167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11" name="Line 11"/>
            <p:cNvSpPr>
              <a:spLocks noChangeShapeType="1"/>
            </p:cNvSpPr>
            <p:nvPr/>
          </p:nvSpPr>
          <p:spPr bwMode="auto">
            <a:xfrm>
              <a:off x="6762750" y="1914525"/>
              <a:ext cx="0" cy="4167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12" name="Line 12"/>
            <p:cNvSpPr>
              <a:spLocks noChangeShapeType="1"/>
            </p:cNvSpPr>
            <p:nvPr/>
          </p:nvSpPr>
          <p:spPr bwMode="auto">
            <a:xfrm>
              <a:off x="2909888" y="1914525"/>
              <a:ext cx="0" cy="4167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13" name="Rectangle 13"/>
            <p:cNvSpPr>
              <a:spLocks noChangeArrowheads="1"/>
            </p:cNvSpPr>
            <p:nvPr/>
          </p:nvSpPr>
          <p:spPr bwMode="auto">
            <a:xfrm>
              <a:off x="2657475" y="2331244"/>
              <a:ext cx="503238" cy="382191"/>
            </a:xfrm>
            <a:prstGeom prst="rect">
              <a:avLst/>
            </a:prstGeom>
            <a:solidFill>
              <a:schemeClr val="bg1"/>
            </a:solidFill>
            <a:ln w="9525">
              <a:solidFill>
                <a:schemeClr val="tx1"/>
              </a:solidFill>
              <a:miter lim="800000"/>
              <a:headEnd/>
              <a:tailEnd/>
            </a:ln>
          </p:spPr>
          <p:txBody>
            <a:bodyPr wrap="none" anchor="ctr"/>
            <a:lstStyle/>
            <a:p>
              <a:endParaRPr lang="it-IT" sz="1000">
                <a:latin typeface="Calibri" charset="0"/>
                <a:ea typeface="Calibri" charset="0"/>
                <a:cs typeface="Calibri" charset="0"/>
              </a:endParaRPr>
            </a:p>
          </p:txBody>
        </p:sp>
        <p:sp>
          <p:nvSpPr>
            <p:cNvPr id="14" name="Oval 16"/>
            <p:cNvSpPr>
              <a:spLocks noChangeArrowheads="1"/>
            </p:cNvSpPr>
            <p:nvPr/>
          </p:nvSpPr>
          <p:spPr bwMode="auto">
            <a:xfrm>
              <a:off x="3914775" y="2331244"/>
              <a:ext cx="503238" cy="41791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charset="0"/>
                <a:ea typeface="Calibri" charset="0"/>
                <a:cs typeface="Calibri" charset="0"/>
              </a:endParaRPr>
            </a:p>
          </p:txBody>
        </p:sp>
        <p:sp>
          <p:nvSpPr>
            <p:cNvPr id="15" name="Line 17"/>
            <p:cNvSpPr>
              <a:spLocks noChangeShapeType="1"/>
            </p:cNvSpPr>
            <p:nvPr/>
          </p:nvSpPr>
          <p:spPr bwMode="auto">
            <a:xfrm>
              <a:off x="4184619" y="1914525"/>
              <a:ext cx="0" cy="416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16" name="Oval 18"/>
            <p:cNvSpPr>
              <a:spLocks noChangeArrowheads="1"/>
            </p:cNvSpPr>
            <p:nvPr/>
          </p:nvSpPr>
          <p:spPr bwMode="auto">
            <a:xfrm>
              <a:off x="6511925" y="2331244"/>
              <a:ext cx="503238" cy="41791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charset="0"/>
                <a:ea typeface="Calibri" charset="0"/>
                <a:cs typeface="Calibri" charset="0"/>
              </a:endParaRPr>
            </a:p>
          </p:txBody>
        </p:sp>
        <p:sp>
          <p:nvSpPr>
            <p:cNvPr id="17" name="Line 25"/>
            <p:cNvSpPr>
              <a:spLocks noChangeShapeType="1"/>
            </p:cNvSpPr>
            <p:nvPr/>
          </p:nvSpPr>
          <p:spPr bwMode="auto">
            <a:xfrm flipV="1">
              <a:off x="6348413" y="2680098"/>
              <a:ext cx="146050" cy="20716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18" name="Text Box 26"/>
            <p:cNvSpPr txBox="1">
              <a:spLocks noChangeArrowheads="1"/>
            </p:cNvSpPr>
            <p:nvPr/>
          </p:nvSpPr>
          <p:spPr bwMode="auto">
            <a:xfrm>
              <a:off x="5643003" y="2893219"/>
              <a:ext cx="2000250" cy="42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lgn="ctr">
                <a:defRPr/>
              </a:pPr>
              <a:r>
                <a:rPr lang="it-IT" sz="1000" b="1" dirty="0" smtClean="0">
                  <a:solidFill>
                    <a:srgbClr val="000000"/>
                  </a:solidFill>
                  <a:latin typeface="Calibri" charset="0"/>
                  <a:ea typeface="Calibri" charset="0"/>
                  <a:cs typeface="Calibri" charset="0"/>
                </a:rPr>
                <a:t>Melanoma</a:t>
              </a:r>
              <a:endParaRPr lang="it-IT" sz="1000" b="1" dirty="0">
                <a:solidFill>
                  <a:srgbClr val="000000"/>
                </a:solidFill>
                <a:latin typeface="Calibri" charset="0"/>
                <a:ea typeface="Calibri" charset="0"/>
                <a:cs typeface="Calibri" charset="0"/>
              </a:endParaRPr>
            </a:p>
            <a:p>
              <a:pPr algn="ctr">
                <a:defRPr/>
              </a:pPr>
              <a:r>
                <a:rPr lang="it-IT" sz="1000" b="1" dirty="0" smtClean="0">
                  <a:solidFill>
                    <a:srgbClr val="000000"/>
                  </a:solidFill>
                  <a:latin typeface="Calibri" charset="0"/>
                  <a:ea typeface="Calibri" charset="0"/>
                  <a:cs typeface="Calibri" charset="0"/>
                </a:rPr>
                <a:t>80  </a:t>
              </a:r>
              <a:r>
                <a:rPr lang="it-IT" sz="1000" b="1" dirty="0" err="1">
                  <a:solidFill>
                    <a:srgbClr val="000000"/>
                  </a:solidFill>
                  <a:latin typeface="Calibri" charset="0"/>
                  <a:ea typeface="Calibri" charset="0"/>
                  <a:cs typeface="Calibri" charset="0"/>
                </a:rPr>
                <a:t>yo</a:t>
              </a:r>
              <a:endParaRPr lang="it-IT" sz="1000" b="1" dirty="0">
                <a:solidFill>
                  <a:srgbClr val="000000"/>
                </a:solidFill>
                <a:latin typeface="Calibri" charset="0"/>
                <a:ea typeface="Calibri" charset="0"/>
                <a:cs typeface="Calibri" charset="0"/>
              </a:endParaRPr>
            </a:p>
          </p:txBody>
        </p:sp>
        <p:sp>
          <p:nvSpPr>
            <p:cNvPr id="19" name="Line 28"/>
            <p:cNvSpPr>
              <a:spLocks noChangeShapeType="1"/>
            </p:cNvSpPr>
            <p:nvPr/>
          </p:nvSpPr>
          <p:spPr bwMode="auto">
            <a:xfrm flipH="1">
              <a:off x="4503739" y="800100"/>
              <a:ext cx="504825" cy="557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20" name="Line 29"/>
            <p:cNvSpPr>
              <a:spLocks noChangeShapeType="1"/>
            </p:cNvSpPr>
            <p:nvPr/>
          </p:nvSpPr>
          <p:spPr bwMode="auto">
            <a:xfrm flipH="1">
              <a:off x="3165475" y="800100"/>
              <a:ext cx="668338" cy="557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21" name="Line 31"/>
            <p:cNvSpPr>
              <a:spLocks noChangeShapeType="1"/>
            </p:cNvSpPr>
            <p:nvPr/>
          </p:nvSpPr>
          <p:spPr bwMode="auto">
            <a:xfrm>
              <a:off x="5426075" y="1914525"/>
              <a:ext cx="0" cy="4167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22" name="Rectangle 32"/>
            <p:cNvSpPr>
              <a:spLocks noChangeArrowheads="1"/>
            </p:cNvSpPr>
            <p:nvPr/>
          </p:nvSpPr>
          <p:spPr bwMode="auto">
            <a:xfrm>
              <a:off x="5175250" y="2331244"/>
              <a:ext cx="501650" cy="3821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charset="0"/>
                <a:ea typeface="Calibri" charset="0"/>
                <a:cs typeface="Calibri" charset="0"/>
              </a:endParaRPr>
            </a:p>
          </p:txBody>
        </p:sp>
        <p:sp>
          <p:nvSpPr>
            <p:cNvPr id="23" name="Text Box 5"/>
            <p:cNvSpPr txBox="1">
              <a:spLocks noChangeArrowheads="1"/>
            </p:cNvSpPr>
            <p:nvPr/>
          </p:nvSpPr>
          <p:spPr bwMode="auto">
            <a:xfrm>
              <a:off x="4523749" y="1293018"/>
              <a:ext cx="1804657" cy="26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just">
                <a:defRPr/>
              </a:pPr>
              <a:r>
                <a:rPr lang="it-IT" sz="1000" b="1" dirty="0" smtClean="0">
                  <a:solidFill>
                    <a:srgbClr val="000000"/>
                  </a:solidFill>
                  <a:latin typeface="Calibri" charset="0"/>
                  <a:ea typeface="Calibri" charset="0"/>
                  <a:cs typeface="Calibri" charset="0"/>
                </a:rPr>
                <a:t>Melanoma 85y</a:t>
              </a:r>
              <a:endParaRPr lang="it-IT" sz="1000" b="1" dirty="0">
                <a:solidFill>
                  <a:srgbClr val="000000"/>
                </a:solidFill>
                <a:latin typeface="Calibri" charset="0"/>
                <a:ea typeface="Calibri" charset="0"/>
                <a:cs typeface="Calibri" charset="0"/>
              </a:endParaRPr>
            </a:p>
          </p:txBody>
        </p:sp>
        <p:sp>
          <p:nvSpPr>
            <p:cNvPr id="24" name="Text Box 5"/>
            <p:cNvSpPr txBox="1">
              <a:spLocks noChangeArrowheads="1"/>
            </p:cNvSpPr>
            <p:nvPr/>
          </p:nvSpPr>
          <p:spPr bwMode="auto">
            <a:xfrm>
              <a:off x="2828189" y="1357310"/>
              <a:ext cx="1218040" cy="26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just">
                <a:defRPr/>
              </a:pPr>
              <a:r>
                <a:rPr lang="it-IT" sz="1000" b="1" dirty="0" err="1">
                  <a:solidFill>
                    <a:srgbClr val="000000"/>
                  </a:solidFill>
                  <a:latin typeface="Calibri" charset="0"/>
                  <a:ea typeface="Calibri" charset="0"/>
                  <a:cs typeface="Calibri" charset="0"/>
                </a:rPr>
                <a:t>Bowel</a:t>
              </a:r>
              <a:r>
                <a:rPr lang="it-IT" sz="1000" b="1" dirty="0">
                  <a:solidFill>
                    <a:srgbClr val="000000"/>
                  </a:solidFill>
                  <a:latin typeface="Calibri" charset="0"/>
                  <a:ea typeface="Calibri" charset="0"/>
                  <a:cs typeface="Calibri" charset="0"/>
                </a:rPr>
                <a:t> </a:t>
              </a:r>
              <a:r>
                <a:rPr lang="it-IT" sz="1000" b="1" dirty="0" err="1" smtClean="0">
                  <a:solidFill>
                    <a:srgbClr val="000000"/>
                  </a:solidFill>
                  <a:latin typeface="Calibri" charset="0"/>
                  <a:ea typeface="Calibri" charset="0"/>
                  <a:cs typeface="Calibri" charset="0"/>
                </a:rPr>
                <a:t>ca</a:t>
              </a:r>
              <a:endParaRPr lang="it-IT" sz="1000" b="1" dirty="0">
                <a:solidFill>
                  <a:srgbClr val="000000"/>
                </a:solidFill>
                <a:latin typeface="Calibri" charset="0"/>
                <a:ea typeface="Calibri" charset="0"/>
                <a:cs typeface="Calibri" charset="0"/>
              </a:endParaRPr>
            </a:p>
          </p:txBody>
        </p:sp>
        <p:sp>
          <p:nvSpPr>
            <p:cNvPr id="25" name="Line 29"/>
            <p:cNvSpPr>
              <a:spLocks noChangeShapeType="1"/>
            </p:cNvSpPr>
            <p:nvPr/>
          </p:nvSpPr>
          <p:spPr bwMode="auto">
            <a:xfrm flipH="1">
              <a:off x="5037138" y="2260997"/>
              <a:ext cx="671512" cy="557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26" name="Text Box 5"/>
            <p:cNvSpPr txBox="1">
              <a:spLocks noChangeArrowheads="1"/>
            </p:cNvSpPr>
            <p:nvPr/>
          </p:nvSpPr>
          <p:spPr bwMode="auto">
            <a:xfrm>
              <a:off x="688954" y="2819077"/>
              <a:ext cx="1971675" cy="42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defRPr/>
              </a:pPr>
              <a:r>
                <a:rPr lang="it-IT" sz="1000" b="1" dirty="0" err="1">
                  <a:solidFill>
                    <a:srgbClr val="000000"/>
                  </a:solidFill>
                  <a:latin typeface="Calibri" charset="0"/>
                  <a:ea typeface="Calibri" charset="0"/>
                  <a:cs typeface="Calibri" charset="0"/>
                </a:rPr>
                <a:t>Pancreatic</a:t>
              </a:r>
              <a:r>
                <a:rPr lang="it-IT" sz="1000" b="1" dirty="0">
                  <a:solidFill>
                    <a:srgbClr val="000000"/>
                  </a:solidFill>
                  <a:latin typeface="Calibri" charset="0"/>
                  <a:ea typeface="Calibri" charset="0"/>
                  <a:cs typeface="Calibri" charset="0"/>
                </a:rPr>
                <a:t> </a:t>
              </a:r>
              <a:r>
                <a:rPr lang="it-IT" sz="1000" b="1" dirty="0" err="1">
                  <a:solidFill>
                    <a:srgbClr val="000000"/>
                  </a:solidFill>
                  <a:latin typeface="Calibri" charset="0"/>
                  <a:ea typeface="Calibri" charset="0"/>
                  <a:cs typeface="Calibri" charset="0"/>
                </a:rPr>
                <a:t>ca</a:t>
              </a:r>
              <a:endParaRPr lang="it-IT" sz="1000" b="1" dirty="0">
                <a:solidFill>
                  <a:srgbClr val="000000"/>
                </a:solidFill>
                <a:latin typeface="Calibri" charset="0"/>
                <a:ea typeface="Calibri" charset="0"/>
                <a:cs typeface="Calibri" charset="0"/>
              </a:endParaRPr>
            </a:p>
            <a:p>
              <a:pPr algn="ctr">
                <a:defRPr/>
              </a:pPr>
              <a:r>
                <a:rPr lang="it-IT" sz="1000" b="1" dirty="0" smtClean="0">
                  <a:solidFill>
                    <a:srgbClr val="000000"/>
                  </a:solidFill>
                  <a:latin typeface="Calibri" charset="0"/>
                  <a:ea typeface="Calibri" charset="0"/>
                  <a:cs typeface="Calibri" charset="0"/>
                </a:rPr>
                <a:t>68  </a:t>
              </a:r>
              <a:r>
                <a:rPr lang="it-IT" sz="1000" b="1" dirty="0" err="1">
                  <a:solidFill>
                    <a:srgbClr val="000000"/>
                  </a:solidFill>
                  <a:latin typeface="Calibri" charset="0"/>
                  <a:ea typeface="Calibri" charset="0"/>
                  <a:cs typeface="Calibri" charset="0"/>
                </a:rPr>
                <a:t>yo</a:t>
              </a:r>
              <a:endParaRPr lang="it-IT" sz="1000" b="1" dirty="0">
                <a:solidFill>
                  <a:srgbClr val="000000"/>
                </a:solidFill>
                <a:latin typeface="Calibri" charset="0"/>
                <a:ea typeface="Calibri" charset="0"/>
                <a:cs typeface="Calibri" charset="0"/>
              </a:endParaRPr>
            </a:p>
          </p:txBody>
        </p:sp>
        <p:sp>
          <p:nvSpPr>
            <p:cNvPr id="27" name="Rectangle 13"/>
            <p:cNvSpPr>
              <a:spLocks noChangeArrowheads="1"/>
            </p:cNvSpPr>
            <p:nvPr/>
          </p:nvSpPr>
          <p:spPr bwMode="auto">
            <a:xfrm>
              <a:off x="1317625" y="2331244"/>
              <a:ext cx="503238" cy="382191"/>
            </a:xfrm>
            <a:prstGeom prst="rect">
              <a:avLst/>
            </a:prstGeom>
            <a:solidFill>
              <a:schemeClr val="bg1"/>
            </a:solidFill>
            <a:ln w="9525">
              <a:solidFill>
                <a:schemeClr val="tx1"/>
              </a:solidFill>
              <a:miter lim="800000"/>
              <a:headEnd/>
              <a:tailEnd/>
            </a:ln>
          </p:spPr>
          <p:txBody>
            <a:bodyPr wrap="none" anchor="ctr"/>
            <a:lstStyle/>
            <a:p>
              <a:endParaRPr lang="it-IT" sz="1000">
                <a:latin typeface="Calibri" charset="0"/>
                <a:ea typeface="Calibri" charset="0"/>
                <a:cs typeface="Calibri" charset="0"/>
              </a:endParaRPr>
            </a:p>
          </p:txBody>
        </p:sp>
        <p:sp>
          <p:nvSpPr>
            <p:cNvPr id="28" name="Text Box 5"/>
            <p:cNvSpPr txBox="1">
              <a:spLocks noChangeArrowheads="1"/>
            </p:cNvSpPr>
            <p:nvPr/>
          </p:nvSpPr>
          <p:spPr bwMode="auto">
            <a:xfrm>
              <a:off x="2425245" y="2799158"/>
              <a:ext cx="1120762" cy="42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just">
                <a:defRPr/>
              </a:pPr>
              <a:r>
                <a:rPr lang="it-IT" sz="1000" b="1" dirty="0">
                  <a:solidFill>
                    <a:srgbClr val="000000"/>
                  </a:solidFill>
                  <a:latin typeface="Calibri" charset="0"/>
                  <a:ea typeface="Calibri" charset="0"/>
                  <a:cs typeface="Calibri" charset="0"/>
                </a:rPr>
                <a:t>Brain </a:t>
              </a:r>
              <a:r>
                <a:rPr lang="it-IT" sz="1000" b="1" dirty="0" err="1">
                  <a:solidFill>
                    <a:srgbClr val="000000"/>
                  </a:solidFill>
                  <a:latin typeface="Calibri" charset="0"/>
                  <a:ea typeface="Calibri" charset="0"/>
                  <a:cs typeface="Calibri" charset="0"/>
                </a:rPr>
                <a:t>ca</a:t>
              </a:r>
              <a:endParaRPr lang="it-IT" sz="1000" b="1" dirty="0">
                <a:solidFill>
                  <a:srgbClr val="000000"/>
                </a:solidFill>
                <a:latin typeface="Calibri" charset="0"/>
                <a:ea typeface="Calibri" charset="0"/>
                <a:cs typeface="Calibri" charset="0"/>
              </a:endParaRPr>
            </a:p>
            <a:p>
              <a:pPr algn="just">
                <a:defRPr/>
              </a:pPr>
              <a:r>
                <a:rPr lang="it-IT" sz="1000" b="1" dirty="0" smtClean="0">
                  <a:solidFill>
                    <a:srgbClr val="000000"/>
                  </a:solidFill>
                  <a:latin typeface="Calibri" charset="0"/>
                  <a:ea typeface="Calibri" charset="0"/>
                  <a:cs typeface="Calibri" charset="0"/>
                </a:rPr>
                <a:t>27  </a:t>
              </a:r>
              <a:r>
                <a:rPr lang="it-IT" sz="1000" b="1" dirty="0" err="1">
                  <a:solidFill>
                    <a:srgbClr val="000000"/>
                  </a:solidFill>
                  <a:latin typeface="Calibri" charset="0"/>
                  <a:ea typeface="Calibri" charset="0"/>
                  <a:cs typeface="Calibri" charset="0"/>
                </a:rPr>
                <a:t>yo</a:t>
              </a:r>
              <a:endParaRPr lang="it-IT" sz="1000" b="1" dirty="0">
                <a:solidFill>
                  <a:srgbClr val="000000"/>
                </a:solidFill>
                <a:latin typeface="Calibri" charset="0"/>
                <a:ea typeface="Calibri" charset="0"/>
                <a:cs typeface="Calibri" charset="0"/>
              </a:endParaRPr>
            </a:p>
          </p:txBody>
        </p:sp>
        <p:sp>
          <p:nvSpPr>
            <p:cNvPr id="29" name="Line 29"/>
            <p:cNvSpPr>
              <a:spLocks noChangeShapeType="1"/>
            </p:cNvSpPr>
            <p:nvPr/>
          </p:nvSpPr>
          <p:spPr bwMode="auto">
            <a:xfrm flipH="1">
              <a:off x="2584451" y="2241947"/>
              <a:ext cx="669925" cy="557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30" name="Line 29"/>
            <p:cNvSpPr>
              <a:spLocks noChangeShapeType="1"/>
            </p:cNvSpPr>
            <p:nvPr/>
          </p:nvSpPr>
          <p:spPr bwMode="auto">
            <a:xfrm flipH="1">
              <a:off x="1233488" y="2226469"/>
              <a:ext cx="671512" cy="5560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charset="0"/>
                <a:ea typeface="Calibri" charset="0"/>
                <a:cs typeface="Calibri" charset="0"/>
              </a:endParaRPr>
            </a:p>
          </p:txBody>
        </p:sp>
        <p:sp>
          <p:nvSpPr>
            <p:cNvPr id="31" name="CasellaDiTesto 29"/>
            <p:cNvSpPr txBox="1">
              <a:spLocks noChangeArrowheads="1"/>
            </p:cNvSpPr>
            <p:nvPr/>
          </p:nvSpPr>
          <p:spPr bwMode="auto">
            <a:xfrm>
              <a:off x="6931026" y="2083596"/>
              <a:ext cx="495299" cy="26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sz="1000">
                  <a:solidFill>
                    <a:srgbClr val="FF0000"/>
                  </a:solidFill>
                  <a:latin typeface="Calibri" charset="0"/>
                  <a:ea typeface="Calibri" charset="0"/>
                  <a:cs typeface="Calibri" charset="0"/>
                </a:rPr>
                <a:t>*</a:t>
              </a:r>
            </a:p>
          </p:txBody>
        </p:sp>
      </p:grpSp>
      <p:sp>
        <p:nvSpPr>
          <p:cNvPr id="70" name="Rettangolo 69"/>
          <p:cNvSpPr/>
          <p:nvPr/>
        </p:nvSpPr>
        <p:spPr>
          <a:xfrm>
            <a:off x="4776042" y="3236985"/>
            <a:ext cx="4260454" cy="3440617"/>
          </a:xfrm>
          <a:prstGeom prst="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charset="0"/>
              <a:ea typeface="Calibri" charset="0"/>
              <a:cs typeface="Calibri" charset="0"/>
            </a:endParaRPr>
          </a:p>
        </p:txBody>
      </p:sp>
      <p:grpSp>
        <p:nvGrpSpPr>
          <p:cNvPr id="33" name="Gruppo 32"/>
          <p:cNvGrpSpPr/>
          <p:nvPr/>
        </p:nvGrpSpPr>
        <p:grpSpPr>
          <a:xfrm>
            <a:off x="4832352" y="3441568"/>
            <a:ext cx="4160761" cy="3210281"/>
            <a:chOff x="838200" y="1447800"/>
            <a:chExt cx="7543800" cy="4343400"/>
          </a:xfrm>
        </p:grpSpPr>
        <p:sp>
          <p:nvSpPr>
            <p:cNvPr id="34" name="Oval 3"/>
            <p:cNvSpPr>
              <a:spLocks noChangeArrowheads="1"/>
            </p:cNvSpPr>
            <p:nvPr/>
          </p:nvSpPr>
          <p:spPr bwMode="auto">
            <a:xfrm>
              <a:off x="4953000" y="1524000"/>
              <a:ext cx="457200" cy="457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35" name="Line 4"/>
            <p:cNvSpPr>
              <a:spLocks noChangeShapeType="1"/>
            </p:cNvSpPr>
            <p:nvPr/>
          </p:nvSpPr>
          <p:spPr bwMode="auto">
            <a:xfrm>
              <a:off x="4267200" y="17526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36" name="Rectangle 5"/>
            <p:cNvSpPr>
              <a:spLocks noChangeArrowheads="1"/>
            </p:cNvSpPr>
            <p:nvPr/>
          </p:nvSpPr>
          <p:spPr bwMode="auto">
            <a:xfrm>
              <a:off x="3810000" y="1524000"/>
              <a:ext cx="457200" cy="4191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37" name="Text Box 6"/>
            <p:cNvSpPr txBox="1">
              <a:spLocks noChangeArrowheads="1"/>
            </p:cNvSpPr>
            <p:nvPr/>
          </p:nvSpPr>
          <p:spPr bwMode="auto">
            <a:xfrm>
              <a:off x="3368881" y="1943099"/>
              <a:ext cx="1282293" cy="4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just">
                <a:defRPr/>
              </a:pPr>
              <a:r>
                <a:rPr lang="it-IT" sz="900" b="1" dirty="0" smtClean="0">
                  <a:solidFill>
                    <a:srgbClr val="000000"/>
                  </a:solidFill>
                  <a:latin typeface="Calibri" charset="0"/>
                  <a:ea typeface="Calibri" charset="0"/>
                  <a:cs typeface="Calibri" charset="0"/>
                </a:rPr>
                <a:t>Melanoma</a:t>
              </a:r>
              <a:endParaRPr lang="it-IT" sz="900" b="1" dirty="0">
                <a:solidFill>
                  <a:srgbClr val="000000"/>
                </a:solidFill>
                <a:latin typeface="Calibri" charset="0"/>
                <a:ea typeface="Calibri" charset="0"/>
                <a:cs typeface="Calibri" charset="0"/>
              </a:endParaRPr>
            </a:p>
            <a:p>
              <a:pPr algn="just">
                <a:defRPr/>
              </a:pPr>
              <a:r>
                <a:rPr lang="it-IT" sz="900" b="1" dirty="0">
                  <a:solidFill>
                    <a:srgbClr val="000000"/>
                  </a:solidFill>
                  <a:latin typeface="Calibri" charset="0"/>
                  <a:ea typeface="Calibri" charset="0"/>
                  <a:cs typeface="Calibri" charset="0"/>
                </a:rPr>
                <a:t>54 </a:t>
              </a:r>
              <a:r>
                <a:rPr lang="it-IT" sz="900" b="1" dirty="0" err="1">
                  <a:solidFill>
                    <a:srgbClr val="000000"/>
                  </a:solidFill>
                  <a:latin typeface="Calibri" charset="0"/>
                  <a:ea typeface="Calibri" charset="0"/>
                  <a:cs typeface="Calibri" charset="0"/>
                </a:rPr>
                <a:t>yo</a:t>
              </a:r>
              <a:endParaRPr lang="it-IT" sz="900" b="1" dirty="0">
                <a:solidFill>
                  <a:srgbClr val="000000"/>
                </a:solidFill>
                <a:latin typeface="Calibri" charset="0"/>
                <a:ea typeface="Calibri" charset="0"/>
                <a:cs typeface="Calibri" charset="0"/>
              </a:endParaRPr>
            </a:p>
          </p:txBody>
        </p:sp>
        <p:sp>
          <p:nvSpPr>
            <p:cNvPr id="38" name="Line 7"/>
            <p:cNvSpPr>
              <a:spLocks noChangeShapeType="1"/>
            </p:cNvSpPr>
            <p:nvPr/>
          </p:nvSpPr>
          <p:spPr bwMode="auto">
            <a:xfrm>
              <a:off x="4648200" y="17526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39" name="Line 8"/>
            <p:cNvSpPr>
              <a:spLocks noChangeShapeType="1"/>
            </p:cNvSpPr>
            <p:nvPr/>
          </p:nvSpPr>
          <p:spPr bwMode="auto">
            <a:xfrm>
              <a:off x="1066800" y="2667000"/>
              <a:ext cx="563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40" name="Line 9"/>
            <p:cNvSpPr>
              <a:spLocks noChangeShapeType="1"/>
            </p:cNvSpPr>
            <p:nvPr/>
          </p:nvSpPr>
          <p:spPr bwMode="auto">
            <a:xfrm>
              <a:off x="5181600" y="2667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41" name="Line 10"/>
            <p:cNvSpPr>
              <a:spLocks noChangeShapeType="1"/>
            </p:cNvSpPr>
            <p:nvPr/>
          </p:nvSpPr>
          <p:spPr bwMode="auto">
            <a:xfrm>
              <a:off x="6705600" y="2667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42" name="Rectangle 11"/>
            <p:cNvSpPr>
              <a:spLocks noChangeArrowheads="1"/>
            </p:cNvSpPr>
            <p:nvPr/>
          </p:nvSpPr>
          <p:spPr bwMode="auto">
            <a:xfrm>
              <a:off x="6477000" y="3124200"/>
              <a:ext cx="457200" cy="4191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43" name="Oval 14"/>
            <p:cNvSpPr>
              <a:spLocks noChangeArrowheads="1"/>
            </p:cNvSpPr>
            <p:nvPr/>
          </p:nvSpPr>
          <p:spPr bwMode="auto">
            <a:xfrm>
              <a:off x="2209800" y="3124200"/>
              <a:ext cx="457200" cy="457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44" name="Text Box 15"/>
            <p:cNvSpPr txBox="1">
              <a:spLocks noChangeArrowheads="1"/>
            </p:cNvSpPr>
            <p:nvPr/>
          </p:nvSpPr>
          <p:spPr bwMode="auto">
            <a:xfrm>
              <a:off x="4339993" y="3731101"/>
              <a:ext cx="1683372" cy="4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ctr">
                <a:defRPr/>
              </a:pPr>
              <a:r>
                <a:rPr lang="it-IT" sz="900" b="1" dirty="0" smtClean="0">
                  <a:solidFill>
                    <a:srgbClr val="000000"/>
                  </a:solidFill>
                  <a:latin typeface="Calibri" charset="0"/>
                  <a:ea typeface="Calibri" charset="0"/>
                  <a:cs typeface="Calibri" charset="0"/>
                </a:rPr>
                <a:t>Melanoma 45 y</a:t>
              </a:r>
            </a:p>
            <a:p>
              <a:pPr algn="ctr">
                <a:defRPr/>
              </a:pPr>
              <a:r>
                <a:rPr lang="it-IT" sz="900" b="1" dirty="0" err="1" smtClean="0">
                  <a:solidFill>
                    <a:srgbClr val="000000"/>
                  </a:solidFill>
                  <a:latin typeface="Calibri" charset="0"/>
                  <a:ea typeface="Calibri" charset="0"/>
                  <a:cs typeface="Calibri" charset="0"/>
                </a:rPr>
                <a:t>Gastric</a:t>
              </a:r>
              <a:r>
                <a:rPr lang="it-IT" sz="900" b="1" dirty="0">
                  <a:solidFill>
                    <a:srgbClr val="000000"/>
                  </a:solidFill>
                  <a:latin typeface="Calibri" charset="0"/>
                  <a:ea typeface="Calibri" charset="0"/>
                  <a:cs typeface="Calibri" charset="0"/>
                </a:rPr>
                <a:t> </a:t>
              </a:r>
              <a:r>
                <a:rPr lang="it-IT" sz="900" b="1" dirty="0" err="1" smtClean="0">
                  <a:solidFill>
                    <a:srgbClr val="000000"/>
                  </a:solidFill>
                  <a:latin typeface="Calibri" charset="0"/>
                  <a:ea typeface="Calibri" charset="0"/>
                  <a:cs typeface="Calibri" charset="0"/>
                </a:rPr>
                <a:t>ca</a:t>
              </a:r>
              <a:endParaRPr lang="it-IT" sz="900" b="1" dirty="0" smtClean="0">
                <a:solidFill>
                  <a:srgbClr val="000000"/>
                </a:solidFill>
                <a:latin typeface="Calibri" charset="0"/>
                <a:ea typeface="Calibri" charset="0"/>
                <a:cs typeface="Calibri" charset="0"/>
              </a:endParaRPr>
            </a:p>
          </p:txBody>
        </p:sp>
        <p:sp>
          <p:nvSpPr>
            <p:cNvPr id="45" name="Line 16"/>
            <p:cNvSpPr>
              <a:spLocks noChangeShapeType="1"/>
            </p:cNvSpPr>
            <p:nvPr/>
          </p:nvSpPr>
          <p:spPr bwMode="auto">
            <a:xfrm flipH="1">
              <a:off x="3733800" y="1447800"/>
              <a:ext cx="6096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46" name="Line 17"/>
            <p:cNvSpPr>
              <a:spLocks noChangeShapeType="1"/>
            </p:cNvSpPr>
            <p:nvPr/>
          </p:nvSpPr>
          <p:spPr bwMode="auto">
            <a:xfrm flipH="1">
              <a:off x="4981575" y="1447800"/>
              <a:ext cx="352425"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47" name="Line 21"/>
            <p:cNvSpPr>
              <a:spLocks noChangeShapeType="1"/>
            </p:cNvSpPr>
            <p:nvPr/>
          </p:nvSpPr>
          <p:spPr bwMode="auto">
            <a:xfrm>
              <a:off x="2438400" y="2667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48" name="Oval 31"/>
            <p:cNvSpPr>
              <a:spLocks noChangeArrowheads="1"/>
            </p:cNvSpPr>
            <p:nvPr/>
          </p:nvSpPr>
          <p:spPr bwMode="auto">
            <a:xfrm>
              <a:off x="6629400" y="53340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900">
                <a:latin typeface="Calibri" charset="0"/>
                <a:ea typeface="Calibri" charset="0"/>
                <a:cs typeface="Calibri" charset="0"/>
              </a:endParaRPr>
            </a:p>
          </p:txBody>
        </p:sp>
        <p:sp>
          <p:nvSpPr>
            <p:cNvPr id="49" name="Text Box 32"/>
            <p:cNvSpPr txBox="1">
              <a:spLocks noChangeArrowheads="1"/>
            </p:cNvSpPr>
            <p:nvPr/>
          </p:nvSpPr>
          <p:spPr bwMode="auto">
            <a:xfrm>
              <a:off x="5965695" y="3635145"/>
              <a:ext cx="2061202" cy="87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just" eaLnBrk="1" hangingPunct="1">
                <a:defRPr/>
              </a:pPr>
              <a:r>
                <a:rPr lang="it-IT" sz="900" b="1" dirty="0" smtClean="0">
                  <a:latin typeface="Calibri" charset="0"/>
                  <a:ea typeface="Calibri" charset="0"/>
                  <a:cs typeface="Calibri" charset="0"/>
                </a:rPr>
                <a:t>Multiple melanoma</a:t>
              </a:r>
            </a:p>
            <a:p>
              <a:pPr algn="just" eaLnBrk="1" hangingPunct="1">
                <a:defRPr/>
              </a:pPr>
              <a:r>
                <a:rPr lang="it-IT" sz="900" b="1" dirty="0" smtClean="0">
                  <a:latin typeface="Calibri" charset="0"/>
                  <a:ea typeface="Calibri" charset="0"/>
                  <a:cs typeface="Calibri" charset="0"/>
                </a:rPr>
                <a:t>1. SSM  48 </a:t>
              </a:r>
              <a:r>
                <a:rPr lang="it-IT" sz="900" b="1" dirty="0" err="1" smtClean="0">
                  <a:latin typeface="Calibri" charset="0"/>
                  <a:ea typeface="Calibri" charset="0"/>
                  <a:cs typeface="Calibri" charset="0"/>
                </a:rPr>
                <a:t>yo</a:t>
              </a:r>
              <a:endParaRPr lang="it-IT" sz="900" b="1" dirty="0" smtClean="0">
                <a:latin typeface="Calibri" charset="0"/>
                <a:ea typeface="Calibri" charset="0"/>
                <a:cs typeface="Calibri" charset="0"/>
              </a:endParaRPr>
            </a:p>
            <a:p>
              <a:pPr algn="just" eaLnBrk="1" hangingPunct="1">
                <a:defRPr/>
              </a:pPr>
              <a:r>
                <a:rPr lang="it-IT" sz="900" b="1" dirty="0" smtClean="0">
                  <a:latin typeface="Calibri" charset="0"/>
                  <a:ea typeface="Calibri" charset="0"/>
                  <a:cs typeface="Calibri" charset="0"/>
                </a:rPr>
                <a:t>2. </a:t>
              </a:r>
              <a:r>
                <a:rPr lang="it-IT" sz="900" b="1" dirty="0" smtClean="0">
                  <a:solidFill>
                    <a:srgbClr val="000000"/>
                  </a:solidFill>
                  <a:latin typeface="Calibri" charset="0"/>
                  <a:ea typeface="Calibri" charset="0"/>
                  <a:cs typeface="Calibri" charset="0"/>
                </a:rPr>
                <a:t>SSM 56 </a:t>
              </a:r>
              <a:r>
                <a:rPr lang="it-IT" sz="900" b="1" dirty="0" err="1" smtClean="0">
                  <a:solidFill>
                    <a:srgbClr val="000000"/>
                  </a:solidFill>
                  <a:latin typeface="Calibri" charset="0"/>
                  <a:ea typeface="Calibri" charset="0"/>
                  <a:cs typeface="Calibri" charset="0"/>
                </a:rPr>
                <a:t>yo</a:t>
              </a:r>
              <a:endParaRPr lang="it-IT" sz="900" b="1" dirty="0" smtClean="0">
                <a:solidFill>
                  <a:srgbClr val="000000"/>
                </a:solidFill>
                <a:latin typeface="Calibri" charset="0"/>
                <a:ea typeface="Calibri" charset="0"/>
                <a:cs typeface="Calibri" charset="0"/>
              </a:endParaRPr>
            </a:p>
            <a:p>
              <a:pPr algn="just" eaLnBrk="1" hangingPunct="1">
                <a:defRPr/>
              </a:pPr>
              <a:r>
                <a:rPr lang="it-IT" sz="900" b="1" dirty="0" smtClean="0">
                  <a:solidFill>
                    <a:srgbClr val="000000"/>
                  </a:solidFill>
                  <a:latin typeface="Calibri" charset="0"/>
                  <a:ea typeface="Calibri" charset="0"/>
                  <a:cs typeface="Calibri" charset="0"/>
                </a:rPr>
                <a:t>3. LM 60 </a:t>
              </a:r>
              <a:r>
                <a:rPr lang="it-IT" sz="900" b="1" dirty="0" err="1" smtClean="0">
                  <a:solidFill>
                    <a:srgbClr val="000000"/>
                  </a:solidFill>
                  <a:latin typeface="Calibri" charset="0"/>
                  <a:ea typeface="Calibri" charset="0"/>
                  <a:cs typeface="Calibri" charset="0"/>
                </a:rPr>
                <a:t>yo</a:t>
              </a:r>
              <a:endParaRPr lang="it-IT" sz="900" b="1" dirty="0" smtClean="0">
                <a:solidFill>
                  <a:srgbClr val="000000"/>
                </a:solidFill>
                <a:latin typeface="Calibri" charset="0"/>
                <a:ea typeface="Calibri" charset="0"/>
                <a:cs typeface="Calibri" charset="0"/>
              </a:endParaRPr>
            </a:p>
          </p:txBody>
        </p:sp>
        <p:sp>
          <p:nvSpPr>
            <p:cNvPr id="50" name="Line 34"/>
            <p:cNvSpPr>
              <a:spLocks noChangeShapeType="1"/>
            </p:cNvSpPr>
            <p:nvPr/>
          </p:nvSpPr>
          <p:spPr bwMode="auto">
            <a:xfrm>
              <a:off x="6934200" y="33528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51" name="Line 35"/>
            <p:cNvSpPr>
              <a:spLocks noChangeShapeType="1"/>
            </p:cNvSpPr>
            <p:nvPr/>
          </p:nvSpPr>
          <p:spPr bwMode="auto">
            <a:xfrm>
              <a:off x="7504113" y="3333750"/>
              <a:ext cx="0" cy="154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52" name="Line 36"/>
            <p:cNvSpPr>
              <a:spLocks noChangeShapeType="1"/>
            </p:cNvSpPr>
            <p:nvPr/>
          </p:nvSpPr>
          <p:spPr bwMode="auto">
            <a:xfrm>
              <a:off x="6858000" y="48768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53" name="Line 37"/>
            <p:cNvSpPr>
              <a:spLocks noChangeShapeType="1"/>
            </p:cNvSpPr>
            <p:nvPr/>
          </p:nvSpPr>
          <p:spPr bwMode="auto">
            <a:xfrm>
              <a:off x="6858000" y="4876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54" name="Line 38"/>
            <p:cNvSpPr>
              <a:spLocks noChangeShapeType="1"/>
            </p:cNvSpPr>
            <p:nvPr/>
          </p:nvSpPr>
          <p:spPr bwMode="auto">
            <a:xfrm>
              <a:off x="8077200" y="4876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55" name="Rectangle 40"/>
            <p:cNvSpPr>
              <a:spLocks noChangeArrowheads="1"/>
            </p:cNvSpPr>
            <p:nvPr/>
          </p:nvSpPr>
          <p:spPr bwMode="auto">
            <a:xfrm>
              <a:off x="7848600" y="5334000"/>
              <a:ext cx="457200" cy="419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56" name="Line 42"/>
            <p:cNvSpPr>
              <a:spLocks noChangeShapeType="1"/>
            </p:cNvSpPr>
            <p:nvPr/>
          </p:nvSpPr>
          <p:spPr bwMode="auto">
            <a:xfrm flipV="1">
              <a:off x="5981700" y="3287713"/>
              <a:ext cx="381000" cy="342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57" name="Rectangle 43"/>
            <p:cNvSpPr>
              <a:spLocks noChangeArrowheads="1"/>
            </p:cNvSpPr>
            <p:nvPr/>
          </p:nvSpPr>
          <p:spPr bwMode="auto">
            <a:xfrm>
              <a:off x="4953000" y="3124200"/>
              <a:ext cx="457200" cy="4191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58" name="Line 44"/>
            <p:cNvSpPr>
              <a:spLocks noChangeShapeType="1"/>
            </p:cNvSpPr>
            <p:nvPr/>
          </p:nvSpPr>
          <p:spPr bwMode="auto">
            <a:xfrm flipH="1">
              <a:off x="4876800" y="3048000"/>
              <a:ext cx="6096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59" name="Oval 45"/>
            <p:cNvSpPr>
              <a:spLocks noChangeArrowheads="1"/>
            </p:cNvSpPr>
            <p:nvPr/>
          </p:nvSpPr>
          <p:spPr bwMode="auto">
            <a:xfrm>
              <a:off x="3581400" y="3124200"/>
              <a:ext cx="457200" cy="457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60" name="Line 46"/>
            <p:cNvSpPr>
              <a:spLocks noChangeShapeType="1"/>
            </p:cNvSpPr>
            <p:nvPr/>
          </p:nvSpPr>
          <p:spPr bwMode="auto">
            <a:xfrm>
              <a:off x="3810000" y="2667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61" name="Line 47"/>
            <p:cNvSpPr>
              <a:spLocks noChangeShapeType="1"/>
            </p:cNvSpPr>
            <p:nvPr/>
          </p:nvSpPr>
          <p:spPr bwMode="auto">
            <a:xfrm flipH="1">
              <a:off x="3581400" y="3048000"/>
              <a:ext cx="428625"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62" name="Oval 48"/>
            <p:cNvSpPr>
              <a:spLocks noChangeArrowheads="1"/>
            </p:cNvSpPr>
            <p:nvPr/>
          </p:nvSpPr>
          <p:spPr bwMode="auto">
            <a:xfrm>
              <a:off x="838200" y="3124200"/>
              <a:ext cx="457200" cy="457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63" name="Line 49"/>
            <p:cNvSpPr>
              <a:spLocks noChangeShapeType="1"/>
            </p:cNvSpPr>
            <p:nvPr/>
          </p:nvSpPr>
          <p:spPr bwMode="auto">
            <a:xfrm>
              <a:off x="1066800" y="2667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900">
                <a:latin typeface="Calibri" charset="0"/>
                <a:ea typeface="Calibri" charset="0"/>
                <a:cs typeface="Calibri" charset="0"/>
              </a:endParaRPr>
            </a:p>
          </p:txBody>
        </p:sp>
        <p:sp>
          <p:nvSpPr>
            <p:cNvPr id="64" name="Text Box 50"/>
            <p:cNvSpPr txBox="1">
              <a:spLocks noChangeArrowheads="1"/>
            </p:cNvSpPr>
            <p:nvPr/>
          </p:nvSpPr>
          <p:spPr bwMode="auto">
            <a:xfrm>
              <a:off x="3033684" y="3682159"/>
              <a:ext cx="1328795" cy="4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ctr">
                <a:defRPr/>
              </a:pPr>
              <a:r>
                <a:rPr lang="it-IT" sz="900" b="1" dirty="0" smtClean="0">
                  <a:solidFill>
                    <a:srgbClr val="000000"/>
                  </a:solidFill>
                  <a:latin typeface="Calibri" charset="0"/>
                  <a:ea typeface="Calibri" charset="0"/>
                  <a:cs typeface="Calibri" charset="0"/>
                </a:rPr>
                <a:t>Melanoma </a:t>
              </a:r>
              <a:endParaRPr lang="it-IT" sz="900" b="1" dirty="0">
                <a:solidFill>
                  <a:srgbClr val="000000"/>
                </a:solidFill>
                <a:latin typeface="Calibri" charset="0"/>
                <a:ea typeface="Calibri" charset="0"/>
                <a:cs typeface="Calibri" charset="0"/>
              </a:endParaRPr>
            </a:p>
            <a:p>
              <a:pPr algn="ctr">
                <a:defRPr/>
              </a:pPr>
              <a:r>
                <a:rPr lang="it-IT" sz="900" b="1" dirty="0" smtClean="0">
                  <a:solidFill>
                    <a:srgbClr val="000000"/>
                  </a:solidFill>
                  <a:latin typeface="Calibri" charset="0"/>
                  <a:ea typeface="Calibri" charset="0"/>
                  <a:cs typeface="Calibri" charset="0"/>
                </a:rPr>
                <a:t>47 </a:t>
              </a:r>
              <a:r>
                <a:rPr lang="it-IT" sz="900" b="1" dirty="0" err="1">
                  <a:solidFill>
                    <a:srgbClr val="000000"/>
                  </a:solidFill>
                  <a:latin typeface="Calibri" charset="0"/>
                  <a:ea typeface="Calibri" charset="0"/>
                  <a:cs typeface="Calibri" charset="0"/>
                </a:rPr>
                <a:t>yo</a:t>
              </a:r>
              <a:endParaRPr lang="it-IT" sz="900" b="1" dirty="0">
                <a:solidFill>
                  <a:srgbClr val="000000"/>
                </a:solidFill>
                <a:latin typeface="Calibri" charset="0"/>
                <a:ea typeface="Calibri" charset="0"/>
                <a:cs typeface="Calibri" charset="0"/>
              </a:endParaRPr>
            </a:p>
          </p:txBody>
        </p:sp>
        <p:sp>
          <p:nvSpPr>
            <p:cNvPr id="65" name="Text Box 50"/>
            <p:cNvSpPr txBox="1">
              <a:spLocks noChangeArrowheads="1"/>
            </p:cNvSpPr>
            <p:nvPr/>
          </p:nvSpPr>
          <p:spPr bwMode="auto">
            <a:xfrm>
              <a:off x="1810735" y="3657600"/>
              <a:ext cx="1264855" cy="31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just">
                <a:defRPr/>
              </a:pPr>
              <a:r>
                <a:rPr lang="it-IT" sz="900" b="1" dirty="0" err="1">
                  <a:solidFill>
                    <a:srgbClr val="000000"/>
                  </a:solidFill>
                  <a:latin typeface="Calibri" charset="0"/>
                  <a:ea typeface="Calibri" charset="0"/>
                  <a:cs typeface="Calibri" charset="0"/>
                </a:rPr>
                <a:t>Ovarian</a:t>
              </a:r>
              <a:r>
                <a:rPr lang="it-IT" sz="900" b="1" dirty="0">
                  <a:solidFill>
                    <a:srgbClr val="000000"/>
                  </a:solidFill>
                  <a:latin typeface="Calibri" charset="0"/>
                  <a:ea typeface="Calibri" charset="0"/>
                  <a:cs typeface="Calibri" charset="0"/>
                </a:rPr>
                <a:t> </a:t>
              </a:r>
              <a:r>
                <a:rPr lang="it-IT" sz="900" b="1" dirty="0" err="1">
                  <a:solidFill>
                    <a:srgbClr val="000000"/>
                  </a:solidFill>
                  <a:latin typeface="Calibri" charset="0"/>
                  <a:ea typeface="Calibri" charset="0"/>
                  <a:cs typeface="Calibri" charset="0"/>
                </a:rPr>
                <a:t>ca</a:t>
              </a:r>
              <a:endParaRPr lang="it-IT" sz="900" b="1" dirty="0">
                <a:solidFill>
                  <a:srgbClr val="000000"/>
                </a:solidFill>
                <a:latin typeface="Calibri" charset="0"/>
                <a:ea typeface="Calibri" charset="0"/>
                <a:cs typeface="Calibri" charset="0"/>
              </a:endParaRPr>
            </a:p>
          </p:txBody>
        </p:sp>
        <p:sp>
          <p:nvSpPr>
            <p:cNvPr id="66" name="Oval 30"/>
            <p:cNvSpPr>
              <a:spLocks noChangeArrowheads="1"/>
            </p:cNvSpPr>
            <p:nvPr/>
          </p:nvSpPr>
          <p:spPr bwMode="auto">
            <a:xfrm>
              <a:off x="7924800" y="3124200"/>
              <a:ext cx="4572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900">
                <a:latin typeface="Calibri" charset="0"/>
                <a:ea typeface="Calibri" charset="0"/>
                <a:cs typeface="Calibri" charset="0"/>
              </a:endParaRPr>
            </a:p>
          </p:txBody>
        </p:sp>
        <p:sp>
          <p:nvSpPr>
            <p:cNvPr id="67" name="CasellaDiTesto 36"/>
            <p:cNvSpPr txBox="1">
              <a:spLocks noChangeArrowheads="1"/>
            </p:cNvSpPr>
            <p:nvPr/>
          </p:nvSpPr>
          <p:spPr bwMode="auto">
            <a:xfrm>
              <a:off x="6838951" y="2832100"/>
              <a:ext cx="495299" cy="31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sz="900">
                  <a:solidFill>
                    <a:srgbClr val="FF0000"/>
                  </a:solidFill>
                  <a:latin typeface="Calibri" charset="0"/>
                  <a:ea typeface="Calibri" charset="0"/>
                  <a:cs typeface="Calibri" charset="0"/>
                </a:rPr>
                <a:t>*</a:t>
              </a:r>
            </a:p>
          </p:txBody>
        </p:sp>
      </p:grpSp>
      <p:sp>
        <p:nvSpPr>
          <p:cNvPr id="68" name="CasellaDiTesto 67"/>
          <p:cNvSpPr txBox="1"/>
          <p:nvPr/>
        </p:nvSpPr>
        <p:spPr>
          <a:xfrm>
            <a:off x="233207" y="2148065"/>
            <a:ext cx="4277146" cy="2616101"/>
          </a:xfrm>
          <a:prstGeom prst="rect">
            <a:avLst/>
          </a:prstGeom>
          <a:noFill/>
        </p:spPr>
        <p:txBody>
          <a:bodyPr wrap="square" rtlCol="0">
            <a:spAutoFit/>
          </a:bodyPr>
          <a:lstStyle/>
          <a:p>
            <a:pPr marL="285750" indent="-285750">
              <a:spcAft>
                <a:spcPts val="600"/>
              </a:spcAft>
              <a:buClr>
                <a:srgbClr val="FF0000"/>
              </a:buClr>
              <a:buFont typeface="Arial" pitchFamily="34" charset="0"/>
              <a:buChar char="•"/>
            </a:pPr>
            <a:r>
              <a:rPr lang="en-US" sz="2400" dirty="0" smtClean="0">
                <a:latin typeface="Calibri" charset="0"/>
                <a:ea typeface="Calibri" charset="0"/>
                <a:cs typeface="Calibri" charset="0"/>
              </a:rPr>
              <a:t>Clusters of relatives with melanoma</a:t>
            </a:r>
          </a:p>
          <a:p>
            <a:pPr marL="285750" indent="-285750">
              <a:spcAft>
                <a:spcPts val="600"/>
              </a:spcAft>
              <a:buClr>
                <a:srgbClr val="FF0000"/>
              </a:buClr>
              <a:buFont typeface="Arial" pitchFamily="34" charset="0"/>
              <a:buChar char="•"/>
            </a:pPr>
            <a:r>
              <a:rPr lang="en-US" sz="2400" dirty="0" smtClean="0">
                <a:latin typeface="Calibri" charset="0"/>
                <a:ea typeface="Calibri" charset="0"/>
                <a:cs typeface="Calibri" charset="0"/>
              </a:rPr>
              <a:t>Unilateral lineage</a:t>
            </a:r>
          </a:p>
          <a:p>
            <a:pPr marL="285750" indent="-285750">
              <a:spcAft>
                <a:spcPts val="600"/>
              </a:spcAft>
              <a:buClr>
                <a:srgbClr val="FF0000"/>
              </a:buClr>
              <a:buFont typeface="Arial" pitchFamily="34" charset="0"/>
              <a:buChar char="•"/>
            </a:pPr>
            <a:r>
              <a:rPr lang="en-US" sz="2400" dirty="0" smtClean="0">
                <a:latin typeface="Calibri" charset="0"/>
                <a:ea typeface="Calibri" charset="0"/>
                <a:cs typeface="Calibri" charset="0"/>
              </a:rPr>
              <a:t>Multigenerational</a:t>
            </a:r>
          </a:p>
          <a:p>
            <a:pPr marL="285750" indent="-285750">
              <a:spcAft>
                <a:spcPts val="600"/>
              </a:spcAft>
              <a:buClr>
                <a:srgbClr val="FF0000"/>
              </a:buClr>
              <a:buFont typeface="Arial" pitchFamily="34" charset="0"/>
              <a:buChar char="•"/>
            </a:pPr>
            <a:r>
              <a:rPr lang="en-US" sz="2400" dirty="0" smtClean="0">
                <a:latin typeface="Calibri" charset="0"/>
                <a:ea typeface="Calibri" charset="0"/>
                <a:cs typeface="Calibri" charset="0"/>
              </a:rPr>
              <a:t>Multiple primary tumors</a:t>
            </a:r>
          </a:p>
          <a:p>
            <a:pPr marL="285750" indent="-285750">
              <a:spcAft>
                <a:spcPts val="600"/>
              </a:spcAft>
              <a:buClr>
                <a:srgbClr val="FF0000"/>
              </a:buClr>
              <a:buFont typeface="Arial" pitchFamily="34" charset="0"/>
              <a:buChar char="•"/>
            </a:pPr>
            <a:r>
              <a:rPr lang="en-US" sz="2400" dirty="0" smtClean="0">
                <a:latin typeface="Calibri" charset="0"/>
                <a:ea typeface="Calibri" charset="0"/>
                <a:cs typeface="Calibri" charset="0"/>
              </a:rPr>
              <a:t>Young age of onset</a:t>
            </a:r>
          </a:p>
        </p:txBody>
      </p:sp>
      <p:cxnSp>
        <p:nvCxnSpPr>
          <p:cNvPr id="74" name="Connettore 1 73"/>
          <p:cNvCxnSpPr/>
          <p:nvPr/>
        </p:nvCxnSpPr>
        <p:spPr>
          <a:xfrm>
            <a:off x="251520" y="1372688"/>
            <a:ext cx="4945142"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203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241451" y="157833"/>
            <a:ext cx="9079802" cy="717587"/>
          </a:xfrm>
        </p:spPr>
        <p:txBody>
          <a:bodyPr>
            <a:noAutofit/>
          </a:bodyPr>
          <a:lstStyle/>
          <a:p>
            <a:pPr algn="l"/>
            <a:r>
              <a:rPr lang="it-IT" sz="2800" b="1" dirty="0" err="1" smtClean="0">
                <a:solidFill>
                  <a:srgbClr val="0070C0"/>
                </a:solidFill>
                <a:effectLst/>
                <a:latin typeface="Calibri" pitchFamily="34" charset="0"/>
                <a:cs typeface="Calibri" pitchFamily="34" charset="0"/>
              </a:rPr>
              <a:t>Familial</a:t>
            </a:r>
            <a:r>
              <a:rPr lang="it-IT" sz="2800" b="1" dirty="0" smtClean="0">
                <a:solidFill>
                  <a:srgbClr val="0070C0"/>
                </a:solidFill>
                <a:effectLst/>
                <a:latin typeface="Calibri" pitchFamily="34" charset="0"/>
                <a:cs typeface="Calibri" pitchFamily="34" charset="0"/>
              </a:rPr>
              <a:t> melanoma</a:t>
            </a:r>
            <a:endParaRPr lang="it-IT" sz="2800" b="1" dirty="0">
              <a:solidFill>
                <a:srgbClr val="0070C0"/>
              </a:solidFill>
              <a:effectLst/>
              <a:latin typeface="Calibri" pitchFamily="34" charset="0"/>
              <a:cs typeface="Calibri" pitchFamily="34" charset="0"/>
            </a:endParaRPr>
          </a:p>
        </p:txBody>
      </p:sp>
      <p:sp>
        <p:nvSpPr>
          <p:cNvPr id="7" name="CasellaDiTesto 6"/>
          <p:cNvSpPr txBox="1"/>
          <p:nvPr/>
        </p:nvSpPr>
        <p:spPr>
          <a:xfrm>
            <a:off x="35496" y="2208054"/>
            <a:ext cx="4569222" cy="3093154"/>
          </a:xfrm>
          <a:prstGeom prst="rect">
            <a:avLst/>
          </a:prstGeom>
          <a:noFill/>
        </p:spPr>
        <p:txBody>
          <a:bodyPr wrap="square" rtlCol="0">
            <a:spAutoFit/>
          </a:bodyPr>
          <a:lstStyle/>
          <a:p>
            <a:pPr marL="182563" indent="-182563" algn="just">
              <a:spcAft>
                <a:spcPts val="600"/>
              </a:spcAft>
              <a:buClr>
                <a:srgbClr val="FF0000"/>
              </a:buClr>
              <a:buFont typeface="Arial" pitchFamily="34" charset="0"/>
              <a:buChar char="•"/>
            </a:pPr>
            <a:endParaRPr lang="it-IT" sz="2000" dirty="0" smtClean="0">
              <a:latin typeface="Calibri" pitchFamily="34" charset="0"/>
              <a:cs typeface="Calibri" pitchFamily="34" charset="0"/>
            </a:endParaRPr>
          </a:p>
          <a:p>
            <a:pPr marL="182563" indent="-182563" algn="just">
              <a:spcAft>
                <a:spcPts val="600"/>
              </a:spcAft>
              <a:buClr>
                <a:srgbClr val="FF0000"/>
              </a:buClr>
              <a:buFont typeface="Arial" pitchFamily="34" charset="0"/>
              <a:buChar char="•"/>
            </a:pPr>
            <a:r>
              <a:rPr lang="it-IT" sz="2000" dirty="0" err="1" smtClean="0">
                <a:latin typeface="Calibri" pitchFamily="34" charset="0"/>
                <a:cs typeface="Calibri" pitchFamily="34" charset="0"/>
              </a:rPr>
              <a:t>Familial</a:t>
            </a:r>
            <a:r>
              <a:rPr lang="it-IT" sz="2000" dirty="0" smtClean="0">
                <a:latin typeface="Calibri" pitchFamily="34" charset="0"/>
                <a:cs typeface="Calibri" pitchFamily="34" charset="0"/>
              </a:rPr>
              <a:t> melanoma accounts for </a:t>
            </a:r>
            <a:r>
              <a:rPr lang="it-IT" sz="2000" b="1" dirty="0" smtClean="0">
                <a:latin typeface="Calibri" pitchFamily="34" charset="0"/>
                <a:cs typeface="Calibri" pitchFamily="34" charset="0"/>
              </a:rPr>
              <a:t>5-12%</a:t>
            </a:r>
            <a:r>
              <a:rPr lang="it-IT" sz="2000" dirty="0" smtClean="0">
                <a:latin typeface="Calibri" pitchFamily="34" charset="0"/>
                <a:cs typeface="Calibri" pitchFamily="34" charset="0"/>
              </a:rPr>
              <a:t> of </a:t>
            </a:r>
            <a:r>
              <a:rPr lang="it-IT" sz="2000" dirty="0" err="1" smtClean="0">
                <a:latin typeface="Calibri" pitchFamily="34" charset="0"/>
                <a:cs typeface="Calibri" pitchFamily="34" charset="0"/>
              </a:rPr>
              <a:t>all</a:t>
            </a:r>
            <a:r>
              <a:rPr lang="it-IT" sz="2000" dirty="0" smtClean="0">
                <a:latin typeface="Calibri" pitchFamily="34" charset="0"/>
                <a:cs typeface="Calibri" pitchFamily="34" charset="0"/>
              </a:rPr>
              <a:t> melanoma </a:t>
            </a:r>
            <a:r>
              <a:rPr lang="it-IT" sz="2000" dirty="0" err="1" smtClean="0">
                <a:latin typeface="Calibri" pitchFamily="34" charset="0"/>
                <a:cs typeface="Calibri" pitchFamily="34" charset="0"/>
              </a:rPr>
              <a:t>cases</a:t>
            </a:r>
            <a:endParaRPr lang="it-IT" sz="2000" dirty="0" smtClean="0">
              <a:latin typeface="Calibri" pitchFamily="34" charset="0"/>
              <a:cs typeface="Calibri" pitchFamily="34" charset="0"/>
            </a:endParaRPr>
          </a:p>
          <a:p>
            <a:pPr marL="182563" indent="-182563" algn="just">
              <a:spcAft>
                <a:spcPts val="600"/>
              </a:spcAft>
              <a:buClr>
                <a:srgbClr val="FF0000"/>
              </a:buClr>
              <a:buFont typeface="Arial" pitchFamily="34" charset="0"/>
              <a:buChar char="•"/>
            </a:pPr>
            <a:r>
              <a:rPr lang="en-US" sz="2000" dirty="0" smtClean="0">
                <a:latin typeface="Calibri" pitchFamily="34" charset="0"/>
                <a:cs typeface="Calibri" pitchFamily="34" charset="0"/>
              </a:rPr>
              <a:t>Family history of melanoma is associated with an increased melanoma risk</a:t>
            </a:r>
          </a:p>
          <a:p>
            <a:pPr marL="182563" indent="-182563" algn="just">
              <a:spcAft>
                <a:spcPts val="600"/>
              </a:spcAft>
              <a:buClr>
                <a:srgbClr val="FF0000"/>
              </a:buClr>
              <a:buFont typeface="Arial" pitchFamily="34" charset="0"/>
              <a:buChar char="•"/>
            </a:pPr>
            <a:r>
              <a:rPr lang="en-US" sz="2000" dirty="0" smtClean="0">
                <a:latin typeface="Calibri" pitchFamily="34" charset="0"/>
                <a:cs typeface="Calibri" pitchFamily="34" charset="0"/>
              </a:rPr>
              <a:t>Individuals </a:t>
            </a:r>
            <a:r>
              <a:rPr lang="en-US" sz="2000" dirty="0">
                <a:latin typeface="Calibri" pitchFamily="34" charset="0"/>
                <a:cs typeface="Calibri" pitchFamily="34" charset="0"/>
              </a:rPr>
              <a:t>with affected first-degree relatives </a:t>
            </a:r>
            <a:r>
              <a:rPr lang="en-US" sz="2000" dirty="0" smtClean="0">
                <a:latin typeface="Calibri" pitchFamily="34" charset="0"/>
                <a:cs typeface="Calibri" pitchFamily="34" charset="0"/>
              </a:rPr>
              <a:t>have </a:t>
            </a:r>
            <a:r>
              <a:rPr lang="en-US" sz="2000" b="1" dirty="0" smtClean="0">
                <a:latin typeface="Calibri" pitchFamily="34" charset="0"/>
                <a:cs typeface="Calibri" pitchFamily="34" charset="0"/>
              </a:rPr>
              <a:t>2-fold </a:t>
            </a:r>
            <a:r>
              <a:rPr lang="en-US" sz="2000" b="1" dirty="0">
                <a:latin typeface="Calibri" pitchFamily="34" charset="0"/>
                <a:cs typeface="Calibri" pitchFamily="34" charset="0"/>
              </a:rPr>
              <a:t>higher </a:t>
            </a:r>
            <a:r>
              <a:rPr lang="en-US" sz="2000" b="1" dirty="0" smtClean="0">
                <a:latin typeface="Calibri" pitchFamily="34" charset="0"/>
                <a:cs typeface="Calibri" pitchFamily="34" charset="0"/>
              </a:rPr>
              <a:t>risk </a:t>
            </a:r>
            <a:r>
              <a:rPr lang="en-US" sz="2000" dirty="0" smtClean="0">
                <a:latin typeface="Calibri" pitchFamily="34" charset="0"/>
                <a:cs typeface="Calibri" pitchFamily="34" charset="0"/>
              </a:rPr>
              <a:t>of melanoma</a:t>
            </a:r>
          </a:p>
        </p:txBody>
      </p:sp>
      <p:grpSp>
        <p:nvGrpSpPr>
          <p:cNvPr id="19" name="Gruppo 18"/>
          <p:cNvGrpSpPr/>
          <p:nvPr/>
        </p:nvGrpSpPr>
        <p:grpSpPr>
          <a:xfrm>
            <a:off x="4860032" y="1412776"/>
            <a:ext cx="4104456" cy="3312367"/>
            <a:chOff x="355622" y="2083856"/>
            <a:chExt cx="4284556" cy="2783438"/>
          </a:xfrm>
        </p:grpSpPr>
        <p:sp>
          <p:nvSpPr>
            <p:cNvPr id="170" name="Line 199"/>
            <p:cNvSpPr>
              <a:spLocks noChangeShapeType="1"/>
            </p:cNvSpPr>
            <p:nvPr/>
          </p:nvSpPr>
          <p:spPr bwMode="auto">
            <a:xfrm>
              <a:off x="3248330" y="2298725"/>
              <a:ext cx="3020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71" name="Line 200"/>
            <p:cNvSpPr>
              <a:spLocks noChangeShapeType="1"/>
            </p:cNvSpPr>
            <p:nvPr/>
          </p:nvSpPr>
          <p:spPr bwMode="auto">
            <a:xfrm flipV="1">
              <a:off x="3423156" y="2291358"/>
              <a:ext cx="0" cy="5341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72" name="Rectangle 152"/>
            <p:cNvSpPr>
              <a:spLocks noChangeArrowheads="1"/>
            </p:cNvSpPr>
            <p:nvPr/>
          </p:nvSpPr>
          <p:spPr bwMode="auto">
            <a:xfrm>
              <a:off x="3563491" y="2166120"/>
              <a:ext cx="256886" cy="2688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pitchFamily="34" charset="0"/>
                <a:cs typeface="Calibri" pitchFamily="34" charset="0"/>
              </a:endParaRPr>
            </a:p>
          </p:txBody>
        </p:sp>
        <p:sp>
          <p:nvSpPr>
            <p:cNvPr id="173" name="Oval 156"/>
            <p:cNvSpPr>
              <a:spLocks noChangeArrowheads="1"/>
            </p:cNvSpPr>
            <p:nvPr/>
          </p:nvSpPr>
          <p:spPr bwMode="auto">
            <a:xfrm>
              <a:off x="1898506" y="4027709"/>
              <a:ext cx="253318" cy="279944"/>
            </a:xfrm>
            <a:prstGeom prst="ellipse">
              <a:avLst/>
            </a:prstGeom>
            <a:solidFill>
              <a:schemeClr val="tx1"/>
            </a:solidFill>
            <a:ln w="9525">
              <a:solidFill>
                <a:schemeClr val="tx1"/>
              </a:solidFill>
              <a:round/>
              <a:headEnd/>
              <a:tailEnd/>
            </a:ln>
          </p:spPr>
          <p:txBody>
            <a:bodyPr wrap="none" anchor="ctr"/>
            <a:lstStyle/>
            <a:p>
              <a:pPr algn="ctr"/>
              <a:endParaRPr lang="it-IT" sz="1000">
                <a:latin typeface="Calibri" pitchFamily="34" charset="0"/>
                <a:cs typeface="Calibri" pitchFamily="34" charset="0"/>
              </a:endParaRPr>
            </a:p>
          </p:txBody>
        </p:sp>
        <p:sp>
          <p:nvSpPr>
            <p:cNvPr id="174" name="Line 201"/>
            <p:cNvSpPr>
              <a:spLocks noChangeShapeType="1"/>
            </p:cNvSpPr>
            <p:nvPr/>
          </p:nvSpPr>
          <p:spPr bwMode="auto">
            <a:xfrm flipH="1">
              <a:off x="3530191" y="2094906"/>
              <a:ext cx="355596" cy="4027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75" name="Line 157"/>
            <p:cNvSpPr>
              <a:spLocks noChangeShapeType="1"/>
            </p:cNvSpPr>
            <p:nvPr/>
          </p:nvSpPr>
          <p:spPr bwMode="auto">
            <a:xfrm>
              <a:off x="2588277" y="2842653"/>
              <a:ext cx="1954829" cy="72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76" name="Line 153"/>
            <p:cNvSpPr>
              <a:spLocks noChangeShapeType="1"/>
            </p:cNvSpPr>
            <p:nvPr/>
          </p:nvSpPr>
          <p:spPr bwMode="auto">
            <a:xfrm flipH="1">
              <a:off x="2590655" y="2853703"/>
              <a:ext cx="4757" cy="4911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77" name="Oval 156"/>
            <p:cNvSpPr>
              <a:spLocks noChangeArrowheads="1"/>
            </p:cNvSpPr>
            <p:nvPr/>
          </p:nvSpPr>
          <p:spPr bwMode="auto">
            <a:xfrm>
              <a:off x="3005716" y="2153842"/>
              <a:ext cx="253318" cy="27994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it-IT" sz="1000">
                <a:latin typeface="Calibri" pitchFamily="34" charset="0"/>
                <a:cs typeface="Calibri" pitchFamily="34" charset="0"/>
              </a:endParaRPr>
            </a:p>
          </p:txBody>
        </p:sp>
        <p:sp>
          <p:nvSpPr>
            <p:cNvPr id="178" name="Line 201"/>
            <p:cNvSpPr>
              <a:spLocks noChangeShapeType="1"/>
            </p:cNvSpPr>
            <p:nvPr/>
          </p:nvSpPr>
          <p:spPr bwMode="auto">
            <a:xfrm flipH="1">
              <a:off x="2946252" y="2085083"/>
              <a:ext cx="355597" cy="4039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79" name="Oval 156"/>
            <p:cNvSpPr>
              <a:spLocks noChangeArrowheads="1"/>
            </p:cNvSpPr>
            <p:nvPr/>
          </p:nvSpPr>
          <p:spPr bwMode="auto">
            <a:xfrm>
              <a:off x="2468158" y="3342786"/>
              <a:ext cx="253318" cy="279944"/>
            </a:xfrm>
            <a:prstGeom prst="ellipse">
              <a:avLst/>
            </a:prstGeom>
            <a:solidFill>
              <a:schemeClr val="tx1"/>
            </a:solidFill>
            <a:ln w="9525">
              <a:solidFill>
                <a:schemeClr val="tx1"/>
              </a:solidFill>
              <a:round/>
              <a:headEnd/>
              <a:tailEnd/>
            </a:ln>
          </p:spPr>
          <p:txBody>
            <a:bodyPr wrap="none" anchor="ctr"/>
            <a:lstStyle/>
            <a:p>
              <a:pPr algn="ctr"/>
              <a:endParaRPr lang="it-IT" sz="1000">
                <a:latin typeface="Calibri" pitchFamily="34" charset="0"/>
                <a:cs typeface="Calibri" pitchFamily="34" charset="0"/>
              </a:endParaRPr>
            </a:p>
          </p:txBody>
        </p:sp>
        <p:sp>
          <p:nvSpPr>
            <p:cNvPr id="180" name="Line 199"/>
            <p:cNvSpPr>
              <a:spLocks noChangeShapeType="1"/>
            </p:cNvSpPr>
            <p:nvPr/>
          </p:nvSpPr>
          <p:spPr bwMode="auto">
            <a:xfrm flipV="1">
              <a:off x="719154" y="2301180"/>
              <a:ext cx="5129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81" name="Line 200"/>
            <p:cNvSpPr>
              <a:spLocks noChangeShapeType="1"/>
            </p:cNvSpPr>
            <p:nvPr/>
          </p:nvSpPr>
          <p:spPr bwMode="auto">
            <a:xfrm flipV="1">
              <a:off x="2017435" y="3462705"/>
              <a:ext cx="0" cy="5341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82" name="Line 200"/>
            <p:cNvSpPr>
              <a:spLocks noChangeShapeType="1"/>
            </p:cNvSpPr>
            <p:nvPr/>
          </p:nvSpPr>
          <p:spPr bwMode="auto">
            <a:xfrm flipV="1">
              <a:off x="4543053" y="2847154"/>
              <a:ext cx="0" cy="5341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83" name="Line 157"/>
            <p:cNvSpPr>
              <a:spLocks noChangeShapeType="1"/>
            </p:cNvSpPr>
            <p:nvPr/>
          </p:nvSpPr>
          <p:spPr bwMode="auto">
            <a:xfrm flipV="1">
              <a:off x="456711" y="2980169"/>
              <a:ext cx="1032300" cy="61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84" name="Line 200"/>
            <p:cNvSpPr>
              <a:spLocks noChangeShapeType="1"/>
            </p:cNvSpPr>
            <p:nvPr/>
          </p:nvSpPr>
          <p:spPr bwMode="auto">
            <a:xfrm flipV="1">
              <a:off x="463847" y="2986308"/>
              <a:ext cx="0" cy="5341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85" name="Rectangle 152"/>
            <p:cNvSpPr>
              <a:spLocks noChangeArrowheads="1"/>
            </p:cNvSpPr>
            <p:nvPr/>
          </p:nvSpPr>
          <p:spPr bwMode="auto">
            <a:xfrm>
              <a:off x="4383292" y="3348311"/>
              <a:ext cx="256886" cy="2688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it-IT" sz="1000" dirty="0">
                  <a:latin typeface="Calibri" pitchFamily="34" charset="0"/>
                  <a:cs typeface="Calibri" pitchFamily="34" charset="0"/>
                </a:rPr>
                <a:t>6</a:t>
              </a:r>
            </a:p>
          </p:txBody>
        </p:sp>
        <p:sp>
          <p:nvSpPr>
            <p:cNvPr id="186" name="Oval 156"/>
            <p:cNvSpPr>
              <a:spLocks noChangeArrowheads="1"/>
            </p:cNvSpPr>
            <p:nvPr/>
          </p:nvSpPr>
          <p:spPr bwMode="auto">
            <a:xfrm>
              <a:off x="1241238" y="2153842"/>
              <a:ext cx="253318" cy="27871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it-IT" sz="1000">
                <a:latin typeface="Calibri" pitchFamily="34" charset="0"/>
                <a:cs typeface="Calibri" pitchFamily="34" charset="0"/>
              </a:endParaRPr>
            </a:p>
          </p:txBody>
        </p:sp>
        <p:sp>
          <p:nvSpPr>
            <p:cNvPr id="187" name="Oval 156"/>
            <p:cNvSpPr>
              <a:spLocks noChangeArrowheads="1"/>
            </p:cNvSpPr>
            <p:nvPr/>
          </p:nvSpPr>
          <p:spPr bwMode="auto">
            <a:xfrm>
              <a:off x="3179741" y="3342786"/>
              <a:ext cx="253318" cy="27994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it-IT" sz="1000">
                <a:latin typeface="Calibri" pitchFamily="34" charset="0"/>
                <a:cs typeface="Calibri" pitchFamily="34" charset="0"/>
              </a:endParaRPr>
            </a:p>
          </p:txBody>
        </p:sp>
        <p:cxnSp>
          <p:nvCxnSpPr>
            <p:cNvPr id="188" name="Connettore 2 5"/>
            <p:cNvCxnSpPr/>
            <p:nvPr/>
          </p:nvCxnSpPr>
          <p:spPr>
            <a:xfrm flipV="1">
              <a:off x="2259676" y="3643196"/>
              <a:ext cx="216808" cy="16706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9" name="Text Box 119"/>
            <p:cNvSpPr txBox="1">
              <a:spLocks noChangeArrowheads="1"/>
            </p:cNvSpPr>
            <p:nvPr/>
          </p:nvSpPr>
          <p:spPr bwMode="auto">
            <a:xfrm>
              <a:off x="1268495" y="4409413"/>
              <a:ext cx="1534868" cy="45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it-IT" sz="1000" b="1" dirty="0" smtClean="0">
                  <a:latin typeface="Calibri" pitchFamily="34" charset="0"/>
                  <a:cs typeface="Calibri" pitchFamily="34" charset="0"/>
                </a:rPr>
                <a:t>MPM </a:t>
              </a:r>
              <a:br>
                <a:rPr lang="it-IT" sz="1000" b="1" dirty="0" smtClean="0">
                  <a:latin typeface="Calibri" pitchFamily="34" charset="0"/>
                  <a:cs typeface="Calibri" pitchFamily="34" charset="0"/>
                </a:rPr>
              </a:br>
              <a:r>
                <a:rPr lang="it-IT" sz="1000" b="1" dirty="0" smtClean="0">
                  <a:latin typeface="Calibri" pitchFamily="34" charset="0"/>
                  <a:cs typeface="Calibri" pitchFamily="34" charset="0"/>
                </a:rPr>
                <a:t>23 y Mela SSM 0.3 mm</a:t>
              </a:r>
            </a:p>
            <a:p>
              <a:pPr algn="ctr" eaLnBrk="1" hangingPunct="1">
                <a:defRPr/>
              </a:pPr>
              <a:r>
                <a:rPr lang="it-IT" sz="1000" b="1" dirty="0" smtClean="0">
                  <a:latin typeface="Calibri" pitchFamily="34" charset="0"/>
                  <a:cs typeface="Calibri" pitchFamily="34" charset="0"/>
                </a:rPr>
                <a:t>28 y Mela in situ</a:t>
              </a:r>
            </a:p>
          </p:txBody>
        </p:sp>
        <p:sp>
          <p:nvSpPr>
            <p:cNvPr id="190" name="Line 200"/>
            <p:cNvSpPr>
              <a:spLocks noChangeShapeType="1"/>
            </p:cNvSpPr>
            <p:nvPr/>
          </p:nvSpPr>
          <p:spPr bwMode="auto">
            <a:xfrm flipV="1">
              <a:off x="1012108" y="2291358"/>
              <a:ext cx="0" cy="6888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91" name="Rectangle 152"/>
            <p:cNvSpPr>
              <a:spLocks noChangeArrowheads="1"/>
            </p:cNvSpPr>
            <p:nvPr/>
          </p:nvSpPr>
          <p:spPr bwMode="auto">
            <a:xfrm>
              <a:off x="462267" y="2156297"/>
              <a:ext cx="256886" cy="2688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pitchFamily="34" charset="0"/>
                <a:cs typeface="Calibri" pitchFamily="34" charset="0"/>
              </a:endParaRPr>
            </a:p>
          </p:txBody>
        </p:sp>
        <p:sp>
          <p:nvSpPr>
            <p:cNvPr id="192" name="Line 201"/>
            <p:cNvSpPr>
              <a:spLocks noChangeShapeType="1"/>
            </p:cNvSpPr>
            <p:nvPr/>
          </p:nvSpPr>
          <p:spPr bwMode="auto">
            <a:xfrm flipH="1">
              <a:off x="427779" y="2083856"/>
              <a:ext cx="355596" cy="4039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93" name="Line 200"/>
            <p:cNvSpPr>
              <a:spLocks noChangeShapeType="1"/>
            </p:cNvSpPr>
            <p:nvPr/>
          </p:nvSpPr>
          <p:spPr bwMode="auto">
            <a:xfrm flipH="1" flipV="1">
              <a:off x="1477516" y="2980169"/>
              <a:ext cx="0" cy="43465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94" name="Rectangle 152"/>
            <p:cNvSpPr>
              <a:spLocks noChangeArrowheads="1"/>
            </p:cNvSpPr>
            <p:nvPr/>
          </p:nvSpPr>
          <p:spPr bwMode="auto">
            <a:xfrm>
              <a:off x="1352244" y="3348311"/>
              <a:ext cx="256886" cy="2688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pitchFamily="34" charset="0"/>
                <a:cs typeface="Calibri" pitchFamily="34" charset="0"/>
              </a:endParaRPr>
            </a:p>
          </p:txBody>
        </p:sp>
        <p:sp>
          <p:nvSpPr>
            <p:cNvPr id="195" name="Line 157"/>
            <p:cNvSpPr>
              <a:spLocks noChangeShapeType="1"/>
            </p:cNvSpPr>
            <p:nvPr/>
          </p:nvSpPr>
          <p:spPr bwMode="auto">
            <a:xfrm flipV="1">
              <a:off x="1628159" y="3462704"/>
              <a:ext cx="820608" cy="1227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96" name="Rectangle 152"/>
            <p:cNvSpPr>
              <a:spLocks noChangeArrowheads="1"/>
            </p:cNvSpPr>
            <p:nvPr/>
          </p:nvSpPr>
          <p:spPr bwMode="auto">
            <a:xfrm>
              <a:off x="355622" y="3348311"/>
              <a:ext cx="256886" cy="2688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pitchFamily="34" charset="0"/>
                <a:cs typeface="Calibri" pitchFamily="34" charset="0"/>
              </a:endParaRPr>
            </a:p>
          </p:txBody>
        </p:sp>
        <p:sp>
          <p:nvSpPr>
            <p:cNvPr id="197" name="Text Box 119"/>
            <p:cNvSpPr txBox="1">
              <a:spLocks noChangeArrowheads="1"/>
            </p:cNvSpPr>
            <p:nvPr/>
          </p:nvSpPr>
          <p:spPr bwMode="auto">
            <a:xfrm>
              <a:off x="2092729" y="3785468"/>
              <a:ext cx="1044457" cy="33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it-IT" sz="1000" b="1" dirty="0" smtClean="0">
                  <a:latin typeface="Calibri" pitchFamily="34" charset="0"/>
                  <a:cs typeface="Calibri" pitchFamily="34" charset="0"/>
                </a:rPr>
                <a:t>Mela 0.95 mm</a:t>
              </a:r>
            </a:p>
            <a:p>
              <a:pPr algn="ctr" eaLnBrk="1" hangingPunct="1">
                <a:defRPr/>
              </a:pPr>
              <a:r>
                <a:rPr lang="it-IT" sz="1000" b="1" dirty="0" smtClean="0">
                  <a:latin typeface="Calibri" pitchFamily="34" charset="0"/>
                  <a:cs typeface="Calibri" pitchFamily="34" charset="0"/>
                </a:rPr>
                <a:t>45 y</a:t>
              </a:r>
            </a:p>
          </p:txBody>
        </p:sp>
        <p:sp>
          <p:nvSpPr>
            <p:cNvPr id="198" name="Line 199"/>
            <p:cNvSpPr>
              <a:spLocks noChangeShapeType="1"/>
            </p:cNvSpPr>
            <p:nvPr/>
          </p:nvSpPr>
          <p:spPr bwMode="auto">
            <a:xfrm flipV="1">
              <a:off x="3448520" y="3506496"/>
              <a:ext cx="40435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199" name="Rectangle 152"/>
            <p:cNvSpPr>
              <a:spLocks noChangeArrowheads="1"/>
            </p:cNvSpPr>
            <p:nvPr/>
          </p:nvSpPr>
          <p:spPr bwMode="auto">
            <a:xfrm>
              <a:off x="3852877" y="3348311"/>
              <a:ext cx="256886" cy="2688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sz="1000">
                <a:latin typeface="Calibri" pitchFamily="34" charset="0"/>
                <a:cs typeface="Calibri" pitchFamily="34" charset="0"/>
              </a:endParaRPr>
            </a:p>
          </p:txBody>
        </p:sp>
        <p:sp>
          <p:nvSpPr>
            <p:cNvPr id="200" name="Line 200"/>
            <p:cNvSpPr>
              <a:spLocks noChangeShapeType="1"/>
            </p:cNvSpPr>
            <p:nvPr/>
          </p:nvSpPr>
          <p:spPr bwMode="auto">
            <a:xfrm flipV="1">
              <a:off x="3656645" y="3474982"/>
              <a:ext cx="0" cy="534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sp>
          <p:nvSpPr>
            <p:cNvPr id="201" name="Rectangle 152"/>
            <p:cNvSpPr>
              <a:spLocks noChangeArrowheads="1"/>
            </p:cNvSpPr>
            <p:nvPr/>
          </p:nvSpPr>
          <p:spPr bwMode="auto">
            <a:xfrm>
              <a:off x="3537717" y="4033234"/>
              <a:ext cx="256886" cy="268894"/>
            </a:xfrm>
            <a:prstGeom prst="rect">
              <a:avLst/>
            </a:prstGeom>
            <a:solidFill>
              <a:schemeClr val="tx1"/>
            </a:solidFill>
            <a:ln w="9525">
              <a:solidFill>
                <a:schemeClr val="tx1"/>
              </a:solidFill>
              <a:miter lim="800000"/>
              <a:headEnd/>
              <a:tailEnd/>
            </a:ln>
          </p:spPr>
          <p:txBody>
            <a:bodyPr wrap="none" anchor="ctr"/>
            <a:lstStyle/>
            <a:p>
              <a:endParaRPr lang="it-IT" sz="1000">
                <a:latin typeface="Calibri" pitchFamily="34" charset="0"/>
                <a:cs typeface="Calibri" pitchFamily="34" charset="0"/>
              </a:endParaRPr>
            </a:p>
          </p:txBody>
        </p:sp>
        <p:sp>
          <p:nvSpPr>
            <p:cNvPr id="202" name="Text Box 119"/>
            <p:cNvSpPr txBox="1">
              <a:spLocks noChangeArrowheads="1"/>
            </p:cNvSpPr>
            <p:nvPr/>
          </p:nvSpPr>
          <p:spPr bwMode="auto">
            <a:xfrm>
              <a:off x="3173286" y="4368840"/>
              <a:ext cx="972388" cy="33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it-IT" sz="1000" b="1" dirty="0" smtClean="0">
                  <a:latin typeface="Calibri" pitchFamily="34" charset="0"/>
                  <a:cs typeface="Calibri" pitchFamily="34" charset="0"/>
                </a:rPr>
                <a:t>Mela 1.2 mm</a:t>
              </a:r>
            </a:p>
            <a:p>
              <a:pPr algn="ctr" eaLnBrk="1" hangingPunct="1">
                <a:defRPr/>
              </a:pPr>
              <a:r>
                <a:rPr lang="it-IT" sz="1000" b="1" dirty="0" smtClean="0">
                  <a:latin typeface="Calibri" pitchFamily="34" charset="0"/>
                  <a:cs typeface="Calibri" pitchFamily="34" charset="0"/>
                </a:rPr>
                <a:t>46 y</a:t>
              </a:r>
            </a:p>
          </p:txBody>
        </p:sp>
        <p:sp>
          <p:nvSpPr>
            <p:cNvPr id="203" name="Line 153"/>
            <p:cNvSpPr>
              <a:spLocks noChangeShapeType="1"/>
            </p:cNvSpPr>
            <p:nvPr/>
          </p:nvSpPr>
          <p:spPr bwMode="auto">
            <a:xfrm flipH="1">
              <a:off x="3306308" y="2834058"/>
              <a:ext cx="4757" cy="4911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t-IT" sz="1000">
                <a:latin typeface="Calibri" pitchFamily="34" charset="0"/>
                <a:cs typeface="Calibri" pitchFamily="34" charset="0"/>
              </a:endParaRPr>
            </a:p>
          </p:txBody>
        </p:sp>
      </p:grpSp>
      <p:sp>
        <p:nvSpPr>
          <p:cNvPr id="2" name="Rettangolo 1"/>
          <p:cNvSpPr/>
          <p:nvPr/>
        </p:nvSpPr>
        <p:spPr>
          <a:xfrm>
            <a:off x="4355976" y="6423719"/>
            <a:ext cx="4752528" cy="461665"/>
          </a:xfrm>
          <a:prstGeom prst="rect">
            <a:avLst/>
          </a:prstGeom>
        </p:spPr>
        <p:txBody>
          <a:bodyPr wrap="square">
            <a:spAutoFit/>
          </a:bodyPr>
          <a:lstStyle/>
          <a:p>
            <a:pPr algn="r"/>
            <a:r>
              <a:rPr lang="en-US" sz="1200" i="1" dirty="0" err="1">
                <a:latin typeface="Calibri" pitchFamily="34" charset="0"/>
                <a:ea typeface="ＭＳ Ｐゴシック" pitchFamily="34" charset="-128"/>
                <a:cs typeface="Calibri" pitchFamily="34" charset="0"/>
              </a:rPr>
              <a:t>Begg</a:t>
            </a:r>
            <a:r>
              <a:rPr lang="en-US" sz="1200" i="1" dirty="0">
                <a:latin typeface="Calibri" pitchFamily="34" charset="0"/>
                <a:ea typeface="ＭＳ Ｐゴシック" pitchFamily="34" charset="-128"/>
                <a:cs typeface="Calibri" pitchFamily="34" charset="0"/>
              </a:rPr>
              <a:t> et al </a:t>
            </a:r>
            <a:r>
              <a:rPr lang="it-IT" sz="1200" i="1" dirty="0" err="1">
                <a:latin typeface="Calibri" pitchFamily="34" charset="0"/>
                <a:cs typeface="Calibri" pitchFamily="34" charset="0"/>
              </a:rPr>
              <a:t>Cancer</a:t>
            </a:r>
            <a:r>
              <a:rPr lang="it-IT" sz="1200" i="1" dirty="0">
                <a:latin typeface="Calibri" pitchFamily="34" charset="0"/>
                <a:cs typeface="Calibri" pitchFamily="34" charset="0"/>
              </a:rPr>
              <a:t> </a:t>
            </a:r>
            <a:r>
              <a:rPr lang="it-IT" sz="1200" i="1" dirty="0" err="1">
                <a:latin typeface="Calibri" pitchFamily="34" charset="0"/>
                <a:cs typeface="Calibri" pitchFamily="34" charset="0"/>
              </a:rPr>
              <a:t>Causes</a:t>
            </a:r>
            <a:r>
              <a:rPr lang="it-IT" sz="1200" i="1" dirty="0">
                <a:latin typeface="Calibri" pitchFamily="34" charset="0"/>
                <a:cs typeface="Calibri" pitchFamily="34" charset="0"/>
              </a:rPr>
              <a:t> Control </a:t>
            </a:r>
            <a:r>
              <a:rPr lang="it-IT" sz="1200" i="1" dirty="0" smtClean="0">
                <a:latin typeface="Calibri" pitchFamily="34" charset="0"/>
                <a:cs typeface="Calibri" pitchFamily="34" charset="0"/>
              </a:rPr>
              <a:t>2004; </a:t>
            </a:r>
            <a:r>
              <a:rPr lang="it-IT" sz="1200" i="1" dirty="0" err="1" smtClean="0">
                <a:latin typeface="Calibri" pitchFamily="34" charset="0"/>
                <a:cs typeface="Calibri" pitchFamily="34" charset="0"/>
              </a:rPr>
              <a:t>Fallah</a:t>
            </a:r>
            <a:r>
              <a:rPr lang="it-IT" sz="1200" i="1" dirty="0" smtClean="0">
                <a:latin typeface="Calibri" pitchFamily="34" charset="0"/>
                <a:cs typeface="Calibri" pitchFamily="34" charset="0"/>
              </a:rPr>
              <a:t> </a:t>
            </a:r>
            <a:r>
              <a:rPr lang="it-IT" sz="1200" i="1" dirty="0">
                <a:latin typeface="Calibri" pitchFamily="34" charset="0"/>
                <a:cs typeface="Calibri" pitchFamily="34" charset="0"/>
              </a:rPr>
              <a:t>M et al, </a:t>
            </a:r>
            <a:r>
              <a:rPr lang="fr-FR" sz="1200" i="1" dirty="0" err="1">
                <a:latin typeface="Calibri" pitchFamily="34" charset="0"/>
                <a:cs typeface="Calibri" pitchFamily="34" charset="0"/>
              </a:rPr>
              <a:t>Eur</a:t>
            </a:r>
            <a:r>
              <a:rPr lang="fr-FR" sz="1200" i="1" dirty="0">
                <a:latin typeface="Calibri" pitchFamily="34" charset="0"/>
                <a:cs typeface="Calibri" pitchFamily="34" charset="0"/>
              </a:rPr>
              <a:t> J </a:t>
            </a:r>
            <a:r>
              <a:rPr lang="fr-FR" sz="1200" i="1" dirty="0" smtClean="0">
                <a:latin typeface="Calibri" pitchFamily="34" charset="0"/>
                <a:cs typeface="Calibri" pitchFamily="34" charset="0"/>
              </a:rPr>
              <a:t>Cancer 2014</a:t>
            </a:r>
            <a:r>
              <a:rPr lang="fr-FR" sz="1200" i="1" dirty="0">
                <a:latin typeface="Calibri" pitchFamily="34" charset="0"/>
                <a:cs typeface="Calibri" pitchFamily="34" charset="0"/>
              </a:rPr>
              <a:t>; </a:t>
            </a:r>
            <a:endParaRPr lang="it-IT" sz="1200" i="1" dirty="0">
              <a:latin typeface="Calibri" pitchFamily="34" charset="0"/>
              <a:cs typeface="Calibri" pitchFamily="34" charset="0"/>
            </a:endParaRPr>
          </a:p>
          <a:p>
            <a:pPr algn="r"/>
            <a:r>
              <a:rPr lang="it-IT" sz="1200" i="1" dirty="0" err="1" smtClean="0">
                <a:latin typeface="Calibri" pitchFamily="34" charset="0"/>
                <a:cs typeface="Calibri" pitchFamily="34" charset="0"/>
              </a:rPr>
              <a:t>Ransohoff</a:t>
            </a:r>
            <a:r>
              <a:rPr lang="it-IT" sz="1200" i="1" dirty="0" smtClean="0">
                <a:latin typeface="Calibri" pitchFamily="34" charset="0"/>
                <a:cs typeface="Calibri" pitchFamily="34" charset="0"/>
              </a:rPr>
              <a:t> KJ et al. JAAD 2016 </a:t>
            </a:r>
          </a:p>
        </p:txBody>
      </p:sp>
      <p:cxnSp>
        <p:nvCxnSpPr>
          <p:cNvPr id="40" name="Connettore 1 39"/>
          <p:cNvCxnSpPr/>
          <p:nvPr/>
        </p:nvCxnSpPr>
        <p:spPr>
          <a:xfrm>
            <a:off x="251520" y="932723"/>
            <a:ext cx="6038276"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49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0" y="1173529"/>
            <a:ext cx="5832648" cy="2538649"/>
            <a:chOff x="0" y="1246465"/>
            <a:chExt cx="9144001" cy="2901147"/>
          </a:xfrm>
        </p:grpSpPr>
        <p:pic>
          <p:nvPicPr>
            <p:cNvPr id="14" name="Immagine 13"/>
            <p:cNvPicPr>
              <a:picLocks noChangeAspect="1"/>
            </p:cNvPicPr>
            <p:nvPr/>
          </p:nvPicPr>
          <p:blipFill>
            <a:blip r:embed="rId3"/>
            <a:stretch>
              <a:fillRect/>
            </a:stretch>
          </p:blipFill>
          <p:spPr>
            <a:xfrm>
              <a:off x="0" y="1246465"/>
              <a:ext cx="9144001" cy="2650564"/>
            </a:xfrm>
            <a:prstGeom prst="rect">
              <a:avLst/>
            </a:prstGeom>
            <a:ln>
              <a:solidFill>
                <a:schemeClr val="tx1"/>
              </a:solidFill>
            </a:ln>
          </p:spPr>
        </p:pic>
        <p:pic>
          <p:nvPicPr>
            <p:cNvPr id="15" name="Immagine 14"/>
            <p:cNvPicPr>
              <a:picLocks noChangeAspect="1"/>
            </p:cNvPicPr>
            <p:nvPr/>
          </p:nvPicPr>
          <p:blipFill>
            <a:blip r:embed="rId4"/>
            <a:stretch>
              <a:fillRect/>
            </a:stretch>
          </p:blipFill>
          <p:spPr>
            <a:xfrm>
              <a:off x="4572000" y="3842812"/>
              <a:ext cx="3924300" cy="304800"/>
            </a:xfrm>
            <a:prstGeom prst="rect">
              <a:avLst/>
            </a:prstGeom>
            <a:ln>
              <a:solidFill>
                <a:schemeClr val="tx1"/>
              </a:solidFill>
            </a:ln>
          </p:spPr>
        </p:pic>
      </p:grpSp>
      <p:grpSp>
        <p:nvGrpSpPr>
          <p:cNvPr id="23" name="Gruppo 22"/>
          <p:cNvGrpSpPr/>
          <p:nvPr/>
        </p:nvGrpSpPr>
        <p:grpSpPr>
          <a:xfrm>
            <a:off x="2807296" y="2898712"/>
            <a:ext cx="6336704" cy="2387301"/>
            <a:chOff x="0" y="1369008"/>
            <a:chExt cx="9144000" cy="2868934"/>
          </a:xfrm>
        </p:grpSpPr>
        <p:pic>
          <p:nvPicPr>
            <p:cNvPr id="21" name="Immagine 20"/>
            <p:cNvPicPr>
              <a:picLocks noChangeAspect="1"/>
            </p:cNvPicPr>
            <p:nvPr/>
          </p:nvPicPr>
          <p:blipFill rotWithShape="1">
            <a:blip r:embed="rId5"/>
            <a:srcRect t="6459"/>
            <a:stretch/>
          </p:blipFill>
          <p:spPr>
            <a:xfrm>
              <a:off x="0" y="1369008"/>
              <a:ext cx="9144000" cy="2583915"/>
            </a:xfrm>
            <a:prstGeom prst="rect">
              <a:avLst/>
            </a:prstGeom>
            <a:ln>
              <a:solidFill>
                <a:schemeClr val="tx1"/>
              </a:solidFill>
            </a:ln>
          </p:spPr>
        </p:pic>
        <p:pic>
          <p:nvPicPr>
            <p:cNvPr id="22" name="Immagine 21"/>
            <p:cNvPicPr>
              <a:picLocks noChangeAspect="1"/>
            </p:cNvPicPr>
            <p:nvPr/>
          </p:nvPicPr>
          <p:blipFill>
            <a:blip r:embed="rId6"/>
            <a:stretch>
              <a:fillRect/>
            </a:stretch>
          </p:blipFill>
          <p:spPr>
            <a:xfrm>
              <a:off x="5257133" y="3939902"/>
              <a:ext cx="3491331" cy="298040"/>
            </a:xfrm>
            <a:prstGeom prst="rect">
              <a:avLst/>
            </a:prstGeom>
            <a:ln>
              <a:solidFill>
                <a:schemeClr val="tx1"/>
              </a:solidFill>
            </a:ln>
          </p:spPr>
        </p:pic>
      </p:grpSp>
      <p:grpSp>
        <p:nvGrpSpPr>
          <p:cNvPr id="3" name="Gruppo 2"/>
          <p:cNvGrpSpPr/>
          <p:nvPr/>
        </p:nvGrpSpPr>
        <p:grpSpPr>
          <a:xfrm>
            <a:off x="0" y="4420207"/>
            <a:ext cx="6696744" cy="2437799"/>
            <a:chOff x="0" y="3315151"/>
            <a:chExt cx="6696744" cy="1828349"/>
          </a:xfrm>
        </p:grpSpPr>
        <p:pic>
          <p:nvPicPr>
            <p:cNvPr id="18" name="Immagine 17"/>
            <p:cNvPicPr>
              <a:picLocks noChangeAspect="1"/>
            </p:cNvPicPr>
            <p:nvPr/>
          </p:nvPicPr>
          <p:blipFill>
            <a:blip r:embed="rId7"/>
            <a:stretch>
              <a:fillRect/>
            </a:stretch>
          </p:blipFill>
          <p:spPr>
            <a:xfrm>
              <a:off x="0" y="3315151"/>
              <a:ext cx="6696744" cy="1828349"/>
            </a:xfrm>
            <a:prstGeom prst="rect">
              <a:avLst/>
            </a:prstGeom>
            <a:ln>
              <a:solidFill>
                <a:schemeClr val="tx1"/>
              </a:solidFill>
            </a:ln>
          </p:spPr>
        </p:pic>
        <p:pic>
          <p:nvPicPr>
            <p:cNvPr id="19" name="Immagine 18"/>
            <p:cNvPicPr>
              <a:picLocks noChangeAspect="1"/>
            </p:cNvPicPr>
            <p:nvPr/>
          </p:nvPicPr>
          <p:blipFill>
            <a:blip r:embed="rId8"/>
            <a:stretch>
              <a:fillRect/>
            </a:stretch>
          </p:blipFill>
          <p:spPr>
            <a:xfrm>
              <a:off x="0" y="3590975"/>
              <a:ext cx="2555776" cy="163271"/>
            </a:xfrm>
            <a:prstGeom prst="rect">
              <a:avLst/>
            </a:prstGeom>
            <a:ln>
              <a:noFill/>
            </a:ln>
          </p:spPr>
        </p:pic>
      </p:grpSp>
      <p:sp>
        <p:nvSpPr>
          <p:cNvPr id="2" name="CasellaDiTesto 1"/>
          <p:cNvSpPr txBox="1"/>
          <p:nvPr/>
        </p:nvSpPr>
        <p:spPr>
          <a:xfrm>
            <a:off x="251520" y="-27384"/>
            <a:ext cx="8712968" cy="1200329"/>
          </a:xfrm>
          <a:prstGeom prst="rect">
            <a:avLst/>
          </a:prstGeom>
          <a:noFill/>
        </p:spPr>
        <p:txBody>
          <a:bodyPr wrap="square" rtlCol="0">
            <a:spAutoFit/>
          </a:bodyPr>
          <a:lstStyle/>
          <a:p>
            <a:pPr algn="ctr"/>
            <a:r>
              <a:rPr lang="en-US" sz="2400" b="1" dirty="0">
                <a:solidFill>
                  <a:srgbClr val="0070C0"/>
                </a:solidFill>
                <a:latin typeface="Calibri" charset="0"/>
                <a:ea typeface="Calibri" charset="0"/>
                <a:cs typeface="Calibri" charset="0"/>
              </a:rPr>
              <a:t>Hereditary melanoma can appear as part of a familial melanoma syndrome or a mixed cancer syndrome</a:t>
            </a:r>
          </a:p>
          <a:p>
            <a:pPr algn="ctr"/>
            <a:endParaRPr lang="it-IT" sz="2400" b="1" dirty="0">
              <a:solidFill>
                <a:srgbClr val="0070C0"/>
              </a:solidFill>
              <a:latin typeface="Calibri" charset="0"/>
              <a:ea typeface="Calibri" charset="0"/>
              <a:cs typeface="Calibri" charset="0"/>
            </a:endParaRPr>
          </a:p>
        </p:txBody>
      </p:sp>
    </p:spTree>
    <p:extLst>
      <p:ext uri="{BB962C8B-B14F-4D97-AF65-F5344CB8AC3E}">
        <p14:creationId xmlns:p14="http://schemas.microsoft.com/office/powerpoint/2010/main" val="383129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1520" y="221159"/>
            <a:ext cx="6192688" cy="523220"/>
          </a:xfrm>
          <a:prstGeom prst="rect">
            <a:avLst/>
          </a:prstGeom>
          <a:noFill/>
        </p:spPr>
        <p:txBody>
          <a:bodyPr wrap="square" rtlCol="0">
            <a:spAutoFit/>
          </a:bodyPr>
          <a:lstStyle/>
          <a:p>
            <a:r>
              <a:rPr lang="it-IT" sz="2800" b="1" dirty="0" smtClean="0">
                <a:solidFill>
                  <a:srgbClr val="0070C0"/>
                </a:solidFill>
                <a:latin typeface="Calibri" charset="0"/>
                <a:ea typeface="Calibri" charset="0"/>
                <a:cs typeface="Calibri" charset="0"/>
              </a:rPr>
              <a:t>Update on </a:t>
            </a:r>
            <a:r>
              <a:rPr lang="it-IT" sz="2800" b="1" dirty="0" err="1" smtClean="0">
                <a:solidFill>
                  <a:srgbClr val="0070C0"/>
                </a:solidFill>
                <a:latin typeface="Calibri" charset="0"/>
                <a:ea typeface="Calibri" charset="0"/>
                <a:cs typeface="Calibri" charset="0"/>
              </a:rPr>
              <a:t>familial</a:t>
            </a:r>
            <a:r>
              <a:rPr lang="it-IT" sz="2800" b="1" dirty="0" smtClean="0">
                <a:solidFill>
                  <a:srgbClr val="0070C0"/>
                </a:solidFill>
                <a:latin typeface="Calibri" charset="0"/>
                <a:ea typeface="Calibri" charset="0"/>
                <a:cs typeface="Calibri" charset="0"/>
              </a:rPr>
              <a:t> melanoma </a:t>
            </a:r>
            <a:r>
              <a:rPr lang="it-IT" sz="2800" b="1" dirty="0" err="1" smtClean="0">
                <a:solidFill>
                  <a:srgbClr val="0070C0"/>
                </a:solidFill>
                <a:latin typeface="Calibri" charset="0"/>
                <a:ea typeface="Calibri" charset="0"/>
                <a:cs typeface="Calibri" charset="0"/>
              </a:rPr>
              <a:t>context</a:t>
            </a:r>
            <a:r>
              <a:rPr lang="it-IT" sz="2800" b="1" dirty="0" smtClean="0">
                <a:solidFill>
                  <a:srgbClr val="0070C0"/>
                </a:solidFill>
                <a:latin typeface="Calibri" charset="0"/>
                <a:ea typeface="Calibri" charset="0"/>
                <a:cs typeface="Calibri" charset="0"/>
              </a:rPr>
              <a:t> </a:t>
            </a:r>
            <a:endParaRPr lang="it-IT" sz="2800" b="1" dirty="0">
              <a:solidFill>
                <a:srgbClr val="0070C0"/>
              </a:solidFill>
              <a:latin typeface="Calibri" charset="0"/>
              <a:ea typeface="Calibri" charset="0"/>
              <a:cs typeface="Calibri" charset="0"/>
            </a:endParaRPr>
          </a:p>
        </p:txBody>
      </p:sp>
      <p:sp>
        <p:nvSpPr>
          <p:cNvPr id="6" name="CasellaDiTesto 5"/>
          <p:cNvSpPr txBox="1"/>
          <p:nvPr/>
        </p:nvSpPr>
        <p:spPr>
          <a:xfrm>
            <a:off x="671016" y="1427787"/>
            <a:ext cx="7861424" cy="1354217"/>
          </a:xfrm>
          <a:prstGeom prst="rect">
            <a:avLst/>
          </a:prstGeom>
          <a:solidFill>
            <a:schemeClr val="bg1"/>
          </a:solidFill>
          <a:ln>
            <a:noFill/>
          </a:ln>
        </p:spPr>
        <p:txBody>
          <a:bodyPr wrap="square" rtlCol="0">
            <a:spAutoFit/>
          </a:bodyPr>
          <a:lstStyle/>
          <a:p>
            <a:pPr marL="285750" indent="-285750">
              <a:spcAft>
                <a:spcPts val="1200"/>
              </a:spcAft>
              <a:buClr>
                <a:srgbClr val="FF0000"/>
              </a:buClr>
              <a:buFont typeface="Arial" charset="0"/>
              <a:buChar char="•"/>
            </a:pPr>
            <a:r>
              <a:rPr lang="it-IT" sz="2400" dirty="0" smtClean="0">
                <a:latin typeface="Calibri" charset="0"/>
                <a:ea typeface="Calibri" charset="0"/>
                <a:cs typeface="Calibri" charset="0"/>
              </a:rPr>
              <a:t>Family with </a:t>
            </a:r>
            <a:r>
              <a:rPr lang="it-IT" sz="2400" b="1" dirty="0" smtClean="0">
                <a:latin typeface="Calibri" charset="0"/>
                <a:ea typeface="Calibri" charset="0"/>
                <a:cs typeface="Calibri" charset="0"/>
              </a:rPr>
              <a:t>melanoma-</a:t>
            </a:r>
            <a:r>
              <a:rPr lang="it-IT" sz="2400" b="1" dirty="0" err="1" smtClean="0">
                <a:solidFill>
                  <a:srgbClr val="FF0000"/>
                </a:solidFill>
                <a:latin typeface="Calibri" charset="0"/>
                <a:ea typeface="Calibri" charset="0"/>
                <a:cs typeface="Calibri" charset="0"/>
              </a:rPr>
              <a:t>predominant</a:t>
            </a:r>
            <a:r>
              <a:rPr lang="it-IT" sz="2400" b="1" dirty="0" smtClean="0">
                <a:solidFill>
                  <a:srgbClr val="FF0000"/>
                </a:solidFill>
                <a:latin typeface="Calibri" charset="0"/>
                <a:ea typeface="Calibri" charset="0"/>
                <a:cs typeface="Calibri" charset="0"/>
              </a:rPr>
              <a:t> </a:t>
            </a:r>
            <a:r>
              <a:rPr lang="it-IT" sz="2400" b="1" dirty="0" err="1" smtClean="0">
                <a:latin typeface="Calibri" charset="0"/>
                <a:ea typeface="Calibri" charset="0"/>
                <a:cs typeface="Calibri" charset="0"/>
              </a:rPr>
              <a:t>syndromes</a:t>
            </a:r>
            <a:endParaRPr lang="it-IT" sz="2400" b="1" dirty="0" smtClean="0">
              <a:latin typeface="Calibri" charset="0"/>
              <a:ea typeface="Calibri" charset="0"/>
              <a:cs typeface="Calibri" charset="0"/>
            </a:endParaRPr>
          </a:p>
          <a:p>
            <a:pPr marL="285750" indent="-285750">
              <a:spcAft>
                <a:spcPts val="1200"/>
              </a:spcAft>
              <a:buClr>
                <a:srgbClr val="FF0000"/>
              </a:buClr>
              <a:buFont typeface="Arial" charset="0"/>
              <a:buChar char="•"/>
            </a:pPr>
            <a:r>
              <a:rPr lang="it-IT" sz="2400" dirty="0" smtClean="0">
                <a:latin typeface="Calibri" charset="0"/>
                <a:ea typeface="Calibri" charset="0"/>
                <a:cs typeface="Calibri" charset="0"/>
              </a:rPr>
              <a:t>Family </a:t>
            </a:r>
            <a:r>
              <a:rPr lang="it-IT" sz="2400" dirty="0">
                <a:latin typeface="Calibri" charset="0"/>
                <a:ea typeface="Calibri" charset="0"/>
                <a:cs typeface="Calibri" charset="0"/>
              </a:rPr>
              <a:t>with </a:t>
            </a:r>
            <a:r>
              <a:rPr lang="it-IT" sz="2400" b="1" dirty="0" smtClean="0">
                <a:latin typeface="Calibri" charset="0"/>
                <a:ea typeface="Calibri" charset="0"/>
                <a:cs typeface="Calibri" charset="0"/>
              </a:rPr>
              <a:t>melanoma-</a:t>
            </a:r>
            <a:r>
              <a:rPr lang="it-IT" sz="2400" b="1" dirty="0" err="1" smtClean="0">
                <a:solidFill>
                  <a:srgbClr val="00B050"/>
                </a:solidFill>
                <a:latin typeface="Calibri" charset="0"/>
                <a:ea typeface="Calibri" charset="0"/>
                <a:cs typeface="Calibri" charset="0"/>
              </a:rPr>
              <a:t>including</a:t>
            </a:r>
            <a:r>
              <a:rPr lang="it-IT" sz="2400" b="1" dirty="0" smtClean="0">
                <a:solidFill>
                  <a:srgbClr val="00B050"/>
                </a:solidFill>
                <a:latin typeface="Calibri" charset="0"/>
                <a:ea typeface="Calibri" charset="0"/>
                <a:cs typeface="Calibri" charset="0"/>
              </a:rPr>
              <a:t> </a:t>
            </a:r>
            <a:r>
              <a:rPr lang="it-IT" sz="2400" b="1" dirty="0" err="1" smtClean="0">
                <a:latin typeface="Calibri" charset="0"/>
                <a:ea typeface="Calibri" charset="0"/>
                <a:cs typeface="Calibri" charset="0"/>
              </a:rPr>
              <a:t>syndromes</a:t>
            </a:r>
            <a:r>
              <a:rPr lang="it-IT" sz="2400" b="1" dirty="0">
                <a:latin typeface="Calibri" charset="0"/>
                <a:ea typeface="Calibri" charset="0"/>
                <a:cs typeface="Calibri" charset="0"/>
              </a:rPr>
              <a:t> </a:t>
            </a:r>
            <a:r>
              <a:rPr lang="it-IT" sz="2400" b="1" dirty="0" smtClean="0">
                <a:latin typeface="Calibri" charset="0"/>
                <a:ea typeface="Calibri" charset="0"/>
                <a:cs typeface="Calibri" charset="0"/>
              </a:rPr>
              <a:t>(Mixed </a:t>
            </a:r>
            <a:r>
              <a:rPr lang="it-IT" sz="2400" b="1" dirty="0" err="1" smtClean="0">
                <a:latin typeface="Calibri" charset="0"/>
                <a:ea typeface="Calibri" charset="0"/>
                <a:cs typeface="Calibri" charset="0"/>
              </a:rPr>
              <a:t>cancer</a:t>
            </a:r>
            <a:r>
              <a:rPr lang="it-IT" sz="2400" b="1" dirty="0" smtClean="0">
                <a:latin typeface="Calibri" charset="0"/>
                <a:ea typeface="Calibri" charset="0"/>
                <a:cs typeface="Calibri" charset="0"/>
              </a:rPr>
              <a:t> </a:t>
            </a:r>
            <a:r>
              <a:rPr lang="it-IT" sz="2400" b="1" dirty="0" err="1" smtClean="0">
                <a:latin typeface="Calibri" charset="0"/>
                <a:ea typeface="Calibri" charset="0"/>
                <a:cs typeface="Calibri" charset="0"/>
              </a:rPr>
              <a:t>syndromes</a:t>
            </a:r>
            <a:r>
              <a:rPr lang="it-IT" sz="2400" b="1" dirty="0" smtClean="0">
                <a:latin typeface="Calibri" charset="0"/>
                <a:ea typeface="Calibri" charset="0"/>
                <a:cs typeface="Calibri" charset="0"/>
              </a:rPr>
              <a:t>)</a:t>
            </a:r>
            <a:endParaRPr lang="it-IT" sz="2400" b="1" dirty="0">
              <a:latin typeface="Calibri" charset="0"/>
              <a:ea typeface="Calibri" charset="0"/>
              <a:cs typeface="Calibri" charset="0"/>
            </a:endParaRPr>
          </a:p>
        </p:txBody>
      </p:sp>
      <p:sp>
        <p:nvSpPr>
          <p:cNvPr id="12" name="CasellaDiTesto 11"/>
          <p:cNvSpPr txBox="1"/>
          <p:nvPr/>
        </p:nvSpPr>
        <p:spPr>
          <a:xfrm>
            <a:off x="2910955" y="3925023"/>
            <a:ext cx="3376136" cy="1908215"/>
          </a:xfrm>
          <a:prstGeom prst="rect">
            <a:avLst/>
          </a:prstGeom>
          <a:solidFill>
            <a:schemeClr val="bg1"/>
          </a:solidFill>
          <a:ln>
            <a:solidFill>
              <a:schemeClr val="tx1"/>
            </a:solidFill>
          </a:ln>
        </p:spPr>
        <p:txBody>
          <a:bodyPr wrap="square" rtlCol="0">
            <a:spAutoFit/>
          </a:bodyPr>
          <a:lstStyle/>
          <a:p>
            <a:pPr>
              <a:spcAft>
                <a:spcPts val="1200"/>
              </a:spcAft>
              <a:buClr>
                <a:srgbClr val="FF0000"/>
              </a:buClr>
            </a:pPr>
            <a:r>
              <a:rPr lang="en-US" sz="2200" dirty="0" smtClean="0">
                <a:latin typeface="Calibri" charset="0"/>
                <a:ea typeface="Calibri" charset="0"/>
                <a:cs typeface="Calibri" charset="0"/>
              </a:rPr>
              <a:t>Implications for:</a:t>
            </a:r>
          </a:p>
          <a:p>
            <a:pPr marL="285750" indent="-285750">
              <a:spcAft>
                <a:spcPts val="1200"/>
              </a:spcAft>
              <a:buClr>
                <a:srgbClr val="FF0000"/>
              </a:buClr>
              <a:buFont typeface="Arial" pitchFamily="34" charset="0"/>
              <a:buChar char="•"/>
            </a:pPr>
            <a:r>
              <a:rPr lang="en-US" sz="2200" b="1" dirty="0" smtClean="0">
                <a:latin typeface="Calibri" charset="0"/>
                <a:ea typeface="Calibri" charset="0"/>
                <a:cs typeface="Calibri" charset="0"/>
              </a:rPr>
              <a:t>Clinical management</a:t>
            </a:r>
          </a:p>
          <a:p>
            <a:pPr marL="285750" indent="-285750">
              <a:spcAft>
                <a:spcPts val="1200"/>
              </a:spcAft>
              <a:buClr>
                <a:srgbClr val="FF0000"/>
              </a:buClr>
              <a:buFont typeface="Arial" pitchFamily="34" charset="0"/>
              <a:buChar char="•"/>
            </a:pPr>
            <a:r>
              <a:rPr lang="en-US" sz="2200" b="1" dirty="0" smtClean="0">
                <a:latin typeface="Calibri" charset="0"/>
                <a:ea typeface="Calibri" charset="0"/>
                <a:cs typeface="Calibri" charset="0"/>
              </a:rPr>
              <a:t>Genetic counseling</a:t>
            </a:r>
          </a:p>
          <a:p>
            <a:pPr marL="285750" indent="-285750">
              <a:spcAft>
                <a:spcPts val="1200"/>
              </a:spcAft>
              <a:buClr>
                <a:srgbClr val="FF0000"/>
              </a:buClr>
              <a:buFont typeface="Arial" pitchFamily="34" charset="0"/>
              <a:buChar char="•"/>
            </a:pPr>
            <a:r>
              <a:rPr lang="en-US" sz="2200" b="1" dirty="0" smtClean="0">
                <a:latin typeface="Calibri" charset="0"/>
                <a:ea typeface="Calibri" charset="0"/>
                <a:cs typeface="Calibri" charset="0"/>
              </a:rPr>
              <a:t>Genetic testing</a:t>
            </a:r>
            <a:endParaRPr lang="en-US" sz="2200" b="1" dirty="0">
              <a:latin typeface="Calibri" charset="0"/>
              <a:ea typeface="Calibri" charset="0"/>
              <a:cs typeface="Calibri" charset="0"/>
            </a:endParaRPr>
          </a:p>
        </p:txBody>
      </p:sp>
      <p:cxnSp>
        <p:nvCxnSpPr>
          <p:cNvPr id="13" name="Connettore 1 12"/>
          <p:cNvCxnSpPr/>
          <p:nvPr/>
        </p:nvCxnSpPr>
        <p:spPr>
          <a:xfrm>
            <a:off x="251520" y="1028733"/>
            <a:ext cx="6038276" cy="0"/>
          </a:xfrm>
          <a:prstGeom prst="line">
            <a:avLst/>
          </a:prstGeom>
          <a:ln w="28575" cap="rnd" cmpd="thickThin">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15" name="Freccia giù 14"/>
          <p:cNvSpPr/>
          <p:nvPr/>
        </p:nvSpPr>
        <p:spPr>
          <a:xfrm>
            <a:off x="4297488" y="2948953"/>
            <a:ext cx="603087" cy="784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4860032" y="6536377"/>
            <a:ext cx="4139952" cy="276999"/>
          </a:xfrm>
          <a:prstGeom prst="rect">
            <a:avLst/>
          </a:prstGeom>
        </p:spPr>
        <p:txBody>
          <a:bodyPr wrap="square">
            <a:spAutoFit/>
          </a:bodyPr>
          <a:lstStyle/>
          <a:p>
            <a:pPr algn="r"/>
            <a:r>
              <a:rPr lang="it-IT" sz="1200" i="1" dirty="0" err="1" smtClean="0">
                <a:latin typeface="Calibri" pitchFamily="34" charset="0"/>
                <a:cs typeface="Calibri" pitchFamily="34" charset="0"/>
              </a:rPr>
              <a:t>Leachman</a:t>
            </a:r>
            <a:r>
              <a:rPr lang="it-IT" sz="1200" i="1" dirty="0" smtClean="0">
                <a:latin typeface="Calibri" pitchFamily="34" charset="0"/>
                <a:cs typeface="Calibri" pitchFamily="34" charset="0"/>
              </a:rPr>
              <a:t> SA, et al. </a:t>
            </a:r>
            <a:r>
              <a:rPr lang="it-IT" sz="1200" i="1" dirty="0" err="1" smtClean="0">
                <a:latin typeface="Calibri" pitchFamily="34" charset="0"/>
                <a:cs typeface="Calibri" pitchFamily="34" charset="0"/>
              </a:rPr>
              <a:t>Cancer</a:t>
            </a:r>
            <a:r>
              <a:rPr lang="it-IT" sz="1200" i="1" dirty="0" smtClean="0">
                <a:latin typeface="Calibri" pitchFamily="34" charset="0"/>
                <a:cs typeface="Calibri" pitchFamily="34" charset="0"/>
              </a:rPr>
              <a:t> </a:t>
            </a:r>
            <a:r>
              <a:rPr lang="it-IT" sz="1200" i="1" dirty="0" err="1">
                <a:latin typeface="Calibri" pitchFamily="34" charset="0"/>
                <a:cs typeface="Calibri" pitchFamily="34" charset="0"/>
              </a:rPr>
              <a:t>Metastasis</a:t>
            </a:r>
            <a:r>
              <a:rPr lang="it-IT" sz="1200" i="1" dirty="0">
                <a:latin typeface="Calibri" pitchFamily="34" charset="0"/>
                <a:cs typeface="Calibri" pitchFamily="34" charset="0"/>
              </a:rPr>
              <a:t> </a:t>
            </a:r>
            <a:r>
              <a:rPr lang="it-IT" sz="1200" i="1" dirty="0" err="1">
                <a:latin typeface="Calibri" pitchFamily="34" charset="0"/>
                <a:cs typeface="Calibri" pitchFamily="34" charset="0"/>
              </a:rPr>
              <a:t>Rev</a:t>
            </a:r>
            <a:r>
              <a:rPr lang="it-IT" sz="1200" i="1" dirty="0">
                <a:latin typeface="Calibri" pitchFamily="34" charset="0"/>
                <a:cs typeface="Calibri" pitchFamily="34" charset="0"/>
              </a:rPr>
              <a:t> </a:t>
            </a:r>
            <a:r>
              <a:rPr lang="it-IT" sz="1200" i="1" dirty="0" smtClean="0">
                <a:latin typeface="Calibri" pitchFamily="34" charset="0"/>
                <a:cs typeface="Calibri" pitchFamily="34" charset="0"/>
              </a:rPr>
              <a:t>2017</a:t>
            </a:r>
            <a:endParaRPr lang="it-IT" sz="1200" i="1" dirty="0">
              <a:latin typeface="Calibri" pitchFamily="34" charset="0"/>
              <a:cs typeface="Calibri" pitchFamily="34" charset="0"/>
            </a:endParaRPr>
          </a:p>
        </p:txBody>
      </p:sp>
    </p:spTree>
    <p:extLst>
      <p:ext uri="{BB962C8B-B14F-4D97-AF65-F5344CB8AC3E}">
        <p14:creationId xmlns:p14="http://schemas.microsoft.com/office/powerpoint/2010/main" val="4293439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17481</TotalTime>
  <Words>10844</Words>
  <Application>Microsoft Office PowerPoint</Application>
  <PresentationFormat>Presentazione su schermo (4:3)</PresentationFormat>
  <Paragraphs>916</Paragraphs>
  <Slides>57</Slides>
  <Notes>48</Notes>
  <HiddenSlides>0</HiddenSlides>
  <MMClips>0</MMClips>
  <ScaleCrop>false</ScaleCrop>
  <HeadingPairs>
    <vt:vector size="4" baseType="variant">
      <vt:variant>
        <vt:lpstr>Tema</vt:lpstr>
      </vt:variant>
      <vt:variant>
        <vt:i4>1</vt:i4>
      </vt:variant>
      <vt:variant>
        <vt:lpstr>Titoli diapositive</vt:lpstr>
      </vt:variant>
      <vt:variant>
        <vt:i4>57</vt:i4>
      </vt:variant>
    </vt:vector>
  </HeadingPairs>
  <TitlesOfParts>
    <vt:vector size="58" baseType="lpstr">
      <vt:lpstr>Tema di Office</vt:lpstr>
      <vt:lpstr>Presentazione standard di PowerPoint</vt:lpstr>
      <vt:lpstr>Agenda</vt:lpstr>
      <vt:lpstr>Presentazione standard di PowerPoint</vt:lpstr>
      <vt:lpstr>Presentazione standard di PowerPoint</vt:lpstr>
      <vt:lpstr>Presentazione standard di PowerPoint</vt:lpstr>
      <vt:lpstr>Presentazione standard di PowerPoint</vt:lpstr>
      <vt:lpstr>Familial melanoma</vt:lpstr>
      <vt:lpstr>Presentazione standard di PowerPoint</vt:lpstr>
      <vt:lpstr>Presentazione standard di PowerPoint</vt:lpstr>
      <vt:lpstr>Presentazione standard di PowerPoint</vt:lpstr>
      <vt:lpstr>Presentazione standard di PowerPoint</vt:lpstr>
      <vt:lpstr>CDKN2A and CDK4 in familial melanoma risk</vt:lpstr>
      <vt:lpstr>Presentazione standard di PowerPoint</vt:lpstr>
      <vt:lpstr>Telomere-related genes in familial melanoma risk</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Cristina</dc:creator>
  <cp:lastModifiedBy>Cristina</cp:lastModifiedBy>
  <cp:revision>702</cp:revision>
  <dcterms:created xsi:type="dcterms:W3CDTF">2016-05-24T15:45:27Z</dcterms:created>
  <dcterms:modified xsi:type="dcterms:W3CDTF">2019-06-19T06:23:55Z</dcterms:modified>
</cp:coreProperties>
</file>