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  <p:sldMasterId id="2147483897" r:id="rId2"/>
  </p:sldMasterIdLst>
  <p:notesMasterIdLst>
    <p:notesMasterId r:id="rId48"/>
  </p:notesMasterIdLst>
  <p:sldIdLst>
    <p:sldId id="256" r:id="rId3"/>
    <p:sldId id="284" r:id="rId4"/>
    <p:sldId id="285" r:id="rId5"/>
    <p:sldId id="286" r:id="rId6"/>
    <p:sldId id="288" r:id="rId7"/>
    <p:sldId id="289" r:id="rId8"/>
    <p:sldId id="292" r:id="rId9"/>
    <p:sldId id="290" r:id="rId10"/>
    <p:sldId id="300" r:id="rId11"/>
    <p:sldId id="301" r:id="rId12"/>
    <p:sldId id="304" r:id="rId13"/>
    <p:sldId id="302" r:id="rId14"/>
    <p:sldId id="305" r:id="rId15"/>
    <p:sldId id="303" r:id="rId16"/>
    <p:sldId id="306" r:id="rId17"/>
    <p:sldId id="309" r:id="rId18"/>
    <p:sldId id="311" r:id="rId19"/>
    <p:sldId id="317" r:id="rId20"/>
    <p:sldId id="318" r:id="rId21"/>
    <p:sldId id="315" r:id="rId22"/>
    <p:sldId id="320" r:id="rId23"/>
    <p:sldId id="321" r:id="rId24"/>
    <p:sldId id="322" r:id="rId25"/>
    <p:sldId id="323" r:id="rId26"/>
    <p:sldId id="324" r:id="rId27"/>
    <p:sldId id="325" r:id="rId28"/>
    <p:sldId id="343" r:id="rId29"/>
    <p:sldId id="345" r:id="rId30"/>
    <p:sldId id="350" r:id="rId31"/>
    <p:sldId id="326" r:id="rId32"/>
    <p:sldId id="327" r:id="rId33"/>
    <p:sldId id="328" r:id="rId34"/>
    <p:sldId id="346" r:id="rId35"/>
    <p:sldId id="347" r:id="rId36"/>
    <p:sldId id="329" r:id="rId37"/>
    <p:sldId id="330" r:id="rId38"/>
    <p:sldId id="354" r:id="rId39"/>
    <p:sldId id="337" r:id="rId40"/>
    <p:sldId id="338" r:id="rId41"/>
    <p:sldId id="332" r:id="rId42"/>
    <p:sldId id="333" r:id="rId43"/>
    <p:sldId id="334" r:id="rId44"/>
    <p:sldId id="336" r:id="rId45"/>
    <p:sldId id="340" r:id="rId46"/>
    <p:sldId id="34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6F9"/>
    <a:srgbClr val="238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970"/>
  </p:normalViewPr>
  <p:slideViewPr>
    <p:cSldViewPr snapToGrid="0" snapToObjects="1">
      <p:cViewPr varScale="1">
        <p:scale>
          <a:sx n="63" d="100"/>
          <a:sy n="63" d="100"/>
        </p:scale>
        <p:origin x="-16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7D3F-C3D8-C446-8BBD-D780BA9675B7}" type="datetimeFigureOut">
              <a:rPr lang="en-US" smtClean="0"/>
              <a:t>19/04/18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0F3D-B36A-944C-99E4-1D185EA38CE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59F8-8B70-4894-8A0B-EE3065B78B35}" type="datetimeFigureOut">
              <a:rPr lang="en-US" smtClean="0"/>
              <a:t>19/04/18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6724-3612-43B3-9818-E78D391FCF1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19/04/18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59F8-8B70-4894-8A0B-EE3065B78B35}" type="datetimeFigureOut">
              <a:rPr lang="en-US" smtClean="0"/>
              <a:t>19/04/18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6724-3612-43B3-9818-E78D391FCF1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4" y="-1054183"/>
            <a:ext cx="12416588" cy="931244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Rectangle 4"/>
          <p:cNvSpPr/>
          <p:nvPr/>
        </p:nvSpPr>
        <p:spPr>
          <a:xfrm>
            <a:off x="0" y="-914400"/>
            <a:ext cx="6667500" cy="3486150"/>
          </a:xfrm>
          <a:prstGeom prst="rect">
            <a:avLst/>
          </a:prstGeom>
          <a:gradFill flip="none" rotWithShape="1">
            <a:gsLst>
              <a:gs pos="0">
                <a:srgbClr val="5596F9">
                  <a:shade val="30000"/>
                  <a:satMod val="115000"/>
                </a:srgbClr>
              </a:gs>
              <a:gs pos="50000">
                <a:srgbClr val="5596F9">
                  <a:shade val="67500"/>
                  <a:satMod val="115000"/>
                </a:srgbClr>
              </a:gs>
              <a:gs pos="100000">
                <a:srgbClr val="5596F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238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PARP inhibitors in</a:t>
            </a:r>
          </a:p>
          <a:p>
            <a:pPr algn="ctr"/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Breast Cancer</a:t>
            </a:r>
          </a:p>
          <a:p>
            <a:pPr algn="ctr"/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Treatments </a:t>
            </a:r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3713887"/>
            <a:ext cx="5010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PROF.  SILVERIO TOMAO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ONCOLOGIA UNIVERSITARIA – 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POLICLINICO “UMBERTO I” – ROMA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“SAPIENZA” UNIVERSITA’ DI ROMA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Proof-of-Concept: Activity and Tolerability of Genetically Defined Targeted Therapy With a PARPi in BRCA Carriers </a:t>
            </a:r>
            <a:endParaRPr lang="en-US" sz="2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0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Mechanisms of PARP Inhibition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4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PARP Inhibitors</a:t>
            </a:r>
            <a:br>
              <a:rPr lang="en-US" noProof="0" smtClean="0"/>
            </a:br>
            <a:r>
              <a:rPr lang="en-US" sz="3200" i="1"/>
              <a:t>50 Years on From PARP1 Discovery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31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PARP Inhibitors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96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Olaparib</a:t>
            </a:r>
            <a:br>
              <a:rPr lang="en-US" noProof="0" smtClean="0"/>
            </a:br>
            <a:r>
              <a:rPr lang="en-US" sz="3200" i="1"/>
              <a:t>First PARPi Approved to Treat Ovarian Cancer 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17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Interaction of Proteins Associated With Inherited Breast Cancer  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96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Bi-Allelic Alterations in DNA Repair Genes Underpin HR DNA Repair Defects in Breast Cancer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19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DNA Repair, Defects in HRR, and PARPi Resistance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82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ICEBERG Trial in Breast Cancer</a:t>
            </a:r>
            <a:br>
              <a:rPr lang="en-US" noProof="0" smtClean="0"/>
            </a:br>
            <a:r>
              <a:rPr lang="en-US" sz="3200" i="1"/>
              <a:t>Response to Olaparib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290568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Single Agent Olaparib in Metastatic Breast and Ovarian Cancer +/− </a:t>
            </a:r>
            <a:r>
              <a:rPr lang="en-US" i="1" noProof="0" smtClean="0"/>
              <a:t>gBRCAm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48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Goals in the Treatment of Advanced Breast Cancer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86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PARP Inhibitors</a:t>
            </a:r>
            <a:r>
              <a:rPr lang="en-US" sz="4400"/>
              <a:t/>
            </a:r>
            <a:br>
              <a:rPr lang="en-US" sz="4400"/>
            </a:br>
            <a:r>
              <a:rPr lang="en-US" sz="3200" i="1"/>
              <a:t>Trials in Breast Cancer + </a:t>
            </a:r>
            <a:r>
              <a:rPr lang="en-US" sz="3200"/>
              <a:t>gBRCAm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01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Registration Trials in Metastatic </a:t>
            </a:r>
            <a:br>
              <a:rPr lang="en-US" noProof="0" smtClean="0"/>
            </a:br>
            <a:r>
              <a:rPr lang="en-US" noProof="0" smtClean="0"/>
              <a:t>BRCA-Associated Breast Cancer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7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OlympiAD Study Design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smtClean="0"/>
              <a:t>Primary Endpoint</a:t>
            </a:r>
            <a:br>
              <a:rPr lang="en-US" altLang="en-US" noProof="0" smtClean="0"/>
            </a:br>
            <a:r>
              <a:rPr lang="en-US" altLang="en-US" sz="3600" i="1"/>
              <a:t>PFS by BICR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8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OS</a:t>
            </a:r>
            <a:br>
              <a:rPr lang="en-US" noProof="0" smtClean="0"/>
            </a:br>
            <a:r>
              <a:rPr lang="en-US" sz="3600" i="1"/>
              <a:t>Interim Analysis (46% Data Maturity)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90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Subgroup Analyses</a:t>
            </a:r>
            <a:br>
              <a:rPr lang="en-US" noProof="0" smtClean="0"/>
            </a:br>
            <a:r>
              <a:rPr lang="en-US" sz="3200" i="1"/>
              <a:t>PFS by Receptor Status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0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Subgroup Analyses</a:t>
            </a:r>
            <a:br>
              <a:rPr lang="en-US" noProof="0" smtClean="0"/>
            </a:br>
            <a:r>
              <a:rPr lang="en-US" sz="3600" i="1"/>
              <a:t>PFS by Prior Therapy 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33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Olaparib vs Chemotherapy TPC (OlympiAD Trial)</a:t>
            </a:r>
            <a:br>
              <a:rPr lang="en-US" sz="3200"/>
            </a:br>
            <a:r>
              <a:rPr lang="en-US" sz="3200"/>
              <a:t> </a:t>
            </a:r>
            <a:r>
              <a:rPr lang="en-US" sz="2800" i="1"/>
              <a:t>Summary of AEs, All Causality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2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QoL in the OlympiAD Trial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820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Time Curve of AEs (Olaparib)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Treatment Algorithms for Advanced Breast Cancer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542012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ABRAZO</a:t>
            </a:r>
            <a:br>
              <a:rPr lang="en-US" noProof="0" smtClean="0"/>
            </a:br>
            <a:r>
              <a:rPr lang="en-US" sz="3200" i="1"/>
              <a:t>Talazoparib Phase 2 in g</a:t>
            </a:r>
            <a:r>
              <a:rPr lang="en-US" sz="3200"/>
              <a:t>BRCA</a:t>
            </a:r>
            <a:r>
              <a:rPr lang="en-US" sz="3200" i="1"/>
              <a:t> + mBC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Maximal Percentage Change in Target Lesions by </a:t>
            </a:r>
            <a:r>
              <a:rPr lang="en-US" i="1" noProof="0" smtClean="0"/>
              <a:t>BRCA</a:t>
            </a:r>
            <a:r>
              <a:rPr lang="en-US" noProof="0" smtClean="0"/>
              <a:t> Mutation Status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15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Maximal Percentage Change in Target Lesions by Hormone Receptor Status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14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Safety of Talazoparib (ABRAZO Trial)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17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Safety of Talazoparib (ABRAZO trial) (cont)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72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BROCADE: Kaplan-Meier Curves of PFS and OS With Placebo/CP vs Veliparib/CP vs VT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1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BROCADE Results </a:t>
            </a:r>
            <a:br>
              <a:rPr lang="en-US" sz="3600"/>
            </a:br>
            <a:r>
              <a:rPr lang="en-US" sz="2800" i="1"/>
              <a:t>Placebo/Carboplatin/Paclitaxel vs Veliparib/CP vs VT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22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Veliparib + Chemotherapy Adds Little to Chemotherapy’s Toxicity: BROCADE2 Study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8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EMBRACA Phase 3 Study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EMBRACA Phase 3 Study (cont)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7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Treatment Algorithms for Advanced Breast Cancer (cont)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14506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OlympiA</a:t>
            </a:r>
            <a:br>
              <a:rPr lang="en-US" noProof="0" smtClean="0"/>
            </a:br>
            <a:r>
              <a:rPr lang="en-US" sz="3200" i="1"/>
              <a:t>Trial of Adjuvant Olaparib in Breast Cancer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61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Challenges and Opportunities in PARPi Combinations 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789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DNA Damage Modulates Tumor Immunity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3887"/>
      </p:ext>
    </p:extLst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Examples of Trials Combining PARP Inhibitors With Other Biologics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29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Decision Trees </a:t>
            </a:r>
            <a:br>
              <a:rPr lang="en-US" noProof="0" smtClean="0"/>
            </a:br>
            <a:r>
              <a:rPr lang="en-US" sz="3200" i="1"/>
              <a:t>Luminal HER2− mBC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54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Decision Trees </a:t>
            </a:r>
            <a:br>
              <a:rPr lang="en-US" noProof="0" smtClean="0"/>
            </a:br>
            <a:r>
              <a:rPr lang="en-US" sz="3200" i="1"/>
              <a:t>Triple-Negative Metastatic Breast Cancer</a:t>
            </a:r>
            <a:endParaRPr lang="en-US" i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2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Still, the Overall Prevalence of </a:t>
            </a:r>
            <a:r>
              <a:rPr lang="en-US" i="1" noProof="0" smtClean="0"/>
              <a:t>BRCAm</a:t>
            </a:r>
            <a:r>
              <a:rPr lang="en-US" noProof="0" smtClean="0"/>
              <a:t> in Breast Cancer Is Not Well Defined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/>
              <a:t>BRCA1</a:t>
            </a:r>
            <a:r>
              <a:rPr lang="en-US" sz="3000"/>
              <a:t> Mutations Are Strongly Associated With TNBC and </a:t>
            </a:r>
            <a:r>
              <a:rPr lang="en-US" sz="3000" i="1"/>
              <a:t>BRCA2</a:t>
            </a:r>
            <a:r>
              <a:rPr lang="en-US" sz="3000"/>
              <a:t> Mutations With HR+/HER2− Breast Cancer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1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Prevalence of Germline DNA Repair Gene Mutations in Patients With TNBC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9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BRCA1-</a:t>
            </a:r>
            <a:r>
              <a:rPr lang="en-US" smtClean="0"/>
              <a:t>Associated Breast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3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PARP Inhibition and Tumor-Selective Synthetic Lethality</a:t>
            </a:r>
            <a:endParaRPr lang="en-US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44752" y="6305266"/>
            <a:ext cx="623248" cy="38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09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332</Words>
  <Application>Microsoft Macintosh PowerPoint</Application>
  <PresentationFormat>Personalizzato</PresentationFormat>
  <Paragraphs>53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Presentazione di PowerPoint</vt:lpstr>
      <vt:lpstr>Goals in the Treatment of Advanced Breast Cancer</vt:lpstr>
      <vt:lpstr>Treatment Algorithms for Advanced Breast Cancer</vt:lpstr>
      <vt:lpstr>Treatment Algorithms for Advanced Breast Cancer (cont)</vt:lpstr>
      <vt:lpstr>Still, the Overall Prevalence of BRCAm in Breast Cancer Is Not Well Defined</vt:lpstr>
      <vt:lpstr>BRCA1 Mutations Are Strongly Associated With TNBC and BRCA2 Mutations With HR+/HER2− Breast Cancer</vt:lpstr>
      <vt:lpstr>Prevalence of Germline DNA Repair Gene Mutations in Patients With TNBC</vt:lpstr>
      <vt:lpstr>BRCA1-Associated Breast Cancer</vt:lpstr>
      <vt:lpstr>PARP Inhibition and Tumor-Selective Synthetic Lethality</vt:lpstr>
      <vt:lpstr>Proof-of-Concept: Activity and Tolerability of Genetically Defined Targeted Therapy With a PARPi in BRCA Carriers </vt:lpstr>
      <vt:lpstr>Mechanisms of PARP Inhibition</vt:lpstr>
      <vt:lpstr>PARP Inhibitors 50 Years on From PARP1 Discovery</vt:lpstr>
      <vt:lpstr>PARP Inhibitors</vt:lpstr>
      <vt:lpstr>Olaparib First PARPi Approved to Treat Ovarian Cancer </vt:lpstr>
      <vt:lpstr>Interaction of Proteins Associated With Inherited Breast Cancer  </vt:lpstr>
      <vt:lpstr>Bi-Allelic Alterations in DNA Repair Genes Underpin HR DNA Repair Defects in Breast Cancer</vt:lpstr>
      <vt:lpstr>DNA Repair, Defects in HRR, and PARPi Resistance</vt:lpstr>
      <vt:lpstr>ICEBERG Trial in Breast Cancer Response to Olaparib</vt:lpstr>
      <vt:lpstr>Single Agent Olaparib in Metastatic Breast and Ovarian Cancer +/− gBRCAm</vt:lpstr>
      <vt:lpstr>PARP Inhibitors Trials in Breast Cancer + gBRCAm</vt:lpstr>
      <vt:lpstr>Registration Trials in Metastatic  BRCA-Associated Breast Cancer</vt:lpstr>
      <vt:lpstr>OlympiAD Study Design</vt:lpstr>
      <vt:lpstr>Primary Endpoint PFS by BICR</vt:lpstr>
      <vt:lpstr>OS Interim Analysis (46% Data Maturity)</vt:lpstr>
      <vt:lpstr>Subgroup Analyses PFS by Receptor Status </vt:lpstr>
      <vt:lpstr>Subgroup Analyses PFS by Prior Therapy </vt:lpstr>
      <vt:lpstr>Olaparib vs Chemotherapy TPC (OlympiAD Trial)  Summary of AEs, All Causality</vt:lpstr>
      <vt:lpstr>QoL in the OlympiAD Trial</vt:lpstr>
      <vt:lpstr>Time Curve of AEs (Olaparib)</vt:lpstr>
      <vt:lpstr>ABRAZO Talazoparib Phase 2 in gBRCA + mBC</vt:lpstr>
      <vt:lpstr>Maximal Percentage Change in Target Lesions by BRCA Mutation Status</vt:lpstr>
      <vt:lpstr>Maximal Percentage Change in Target Lesions by Hormone Receptor Status</vt:lpstr>
      <vt:lpstr>Safety of Talazoparib (ABRAZO Trial)</vt:lpstr>
      <vt:lpstr>Safety of Talazoparib (ABRAZO trial) (cont)</vt:lpstr>
      <vt:lpstr>BROCADE: Kaplan-Meier Curves of PFS and OS With Placebo/CP vs Veliparib/CP vs VT</vt:lpstr>
      <vt:lpstr>BROCADE Results  Placebo/Carboplatin/Paclitaxel vs Veliparib/CP vs VT</vt:lpstr>
      <vt:lpstr>Veliparib + Chemotherapy Adds Little to Chemotherapy’s Toxicity: BROCADE2 Study</vt:lpstr>
      <vt:lpstr>EMBRACA Phase 3 Study</vt:lpstr>
      <vt:lpstr>EMBRACA Phase 3 Study (cont)</vt:lpstr>
      <vt:lpstr>OlympiA Trial of Adjuvant Olaparib in Breast Cancer</vt:lpstr>
      <vt:lpstr>Challenges and Opportunities in PARPi Combinations </vt:lpstr>
      <vt:lpstr>DNA Damage Modulates Tumor Immunity</vt:lpstr>
      <vt:lpstr>Examples of Trials Combining PARP Inhibitors With Other Biologics</vt:lpstr>
      <vt:lpstr>Decision Trees  Luminal HER2− mBC</vt:lpstr>
      <vt:lpstr>Decision Trees  Triple-Negative Metastatic Breast Cancer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 Singh</dc:creator>
  <cp:lastModifiedBy>dg .dicoter.nvvip.mit</cp:lastModifiedBy>
  <cp:revision>41</cp:revision>
  <dcterms:created xsi:type="dcterms:W3CDTF">2017-01-29T21:43:53Z</dcterms:created>
  <dcterms:modified xsi:type="dcterms:W3CDTF">2018-04-19T21:28:22Z</dcterms:modified>
</cp:coreProperties>
</file>