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57" r:id="rId2"/>
    <p:sldId id="334" r:id="rId3"/>
    <p:sldId id="331" r:id="rId4"/>
    <p:sldId id="335" r:id="rId5"/>
    <p:sldId id="381" r:id="rId6"/>
    <p:sldId id="379" r:id="rId7"/>
    <p:sldId id="382" r:id="rId8"/>
    <p:sldId id="383" r:id="rId9"/>
    <p:sldId id="262" r:id="rId10"/>
    <p:sldId id="264" r:id="rId11"/>
    <p:sldId id="391" r:id="rId12"/>
    <p:sldId id="392" r:id="rId13"/>
    <p:sldId id="358" r:id="rId14"/>
    <p:sldId id="361" r:id="rId15"/>
    <p:sldId id="267" r:id="rId16"/>
    <p:sldId id="263" r:id="rId17"/>
    <p:sldId id="385" r:id="rId18"/>
    <p:sldId id="393" r:id="rId19"/>
    <p:sldId id="394" r:id="rId20"/>
    <p:sldId id="269" r:id="rId21"/>
    <p:sldId id="272" r:id="rId22"/>
    <p:sldId id="343" r:id="rId23"/>
    <p:sldId id="384" r:id="rId24"/>
    <p:sldId id="389" r:id="rId25"/>
    <p:sldId id="275" r:id="rId26"/>
    <p:sldId id="274" r:id="rId27"/>
    <p:sldId id="276" r:id="rId28"/>
    <p:sldId id="359" r:id="rId29"/>
    <p:sldId id="360" r:id="rId30"/>
    <p:sldId id="350" r:id="rId31"/>
    <p:sldId id="277" r:id="rId32"/>
    <p:sldId id="346" r:id="rId33"/>
    <p:sldId id="345" r:id="rId34"/>
    <p:sldId id="278" r:id="rId35"/>
    <p:sldId id="279" r:id="rId36"/>
    <p:sldId id="307" r:id="rId37"/>
    <p:sldId id="309" r:id="rId38"/>
    <p:sldId id="387" r:id="rId39"/>
    <p:sldId id="283" r:id="rId40"/>
    <p:sldId id="284" r:id="rId41"/>
    <p:sldId id="388" r:id="rId42"/>
    <p:sldId id="351" r:id="rId43"/>
    <p:sldId id="311" r:id="rId44"/>
    <p:sldId id="312" r:id="rId45"/>
    <p:sldId id="313" r:id="rId46"/>
    <p:sldId id="316" r:id="rId47"/>
    <p:sldId id="353" r:id="rId48"/>
    <p:sldId id="354" r:id="rId49"/>
    <p:sldId id="321" r:id="rId50"/>
    <p:sldId id="352" r:id="rId51"/>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4" autoAdjust="0"/>
    <p:restoredTop sz="94674" autoAdjust="0"/>
  </p:normalViewPr>
  <p:slideViewPr>
    <p:cSldViewPr>
      <p:cViewPr>
        <p:scale>
          <a:sx n="135" d="100"/>
          <a:sy n="135" d="100"/>
        </p:scale>
        <p:origin x="0" y="974"/>
      </p:cViewPr>
      <p:guideLst>
        <p:guide orient="horz" pos="2160"/>
        <p:guide pos="2880"/>
      </p:guideLst>
    </p:cSldViewPr>
  </p:slideViewPr>
  <p:notesTextViewPr>
    <p:cViewPr>
      <p:scale>
        <a:sx n="1" d="1"/>
        <a:sy n="1" d="1"/>
      </p:scale>
      <p:origin x="0" y="0"/>
    </p:cViewPr>
  </p:notesTextViewPr>
  <p:sorterViewPr>
    <p:cViewPr>
      <p:scale>
        <a:sx n="100" d="100"/>
        <a:sy n="100" d="100"/>
      </p:scale>
      <p:origin x="0" y="202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49EC9BA-339C-4A80-A960-0B4217982E4B}" type="datetimeFigureOut">
              <a:rPr lang="it-IT" smtClean="0"/>
              <a:t>02/05/2018</a:t>
            </a:fld>
            <a:endParaRPr lang="it-IT"/>
          </a:p>
        </p:txBody>
      </p:sp>
      <p:sp>
        <p:nvSpPr>
          <p:cNvPr id="4" name="Segnaposto piè di pagina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3BF5147-287C-4AB8-9A83-EB1ABECA5516}" type="slidenum">
              <a:rPr lang="it-IT" smtClean="0"/>
              <a:t>‹N›</a:t>
            </a:fld>
            <a:endParaRPr lang="it-IT"/>
          </a:p>
        </p:txBody>
      </p:sp>
    </p:spTree>
    <p:extLst>
      <p:ext uri="{BB962C8B-B14F-4D97-AF65-F5344CB8AC3E}">
        <p14:creationId xmlns:p14="http://schemas.microsoft.com/office/powerpoint/2010/main" val="1323038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C144E92-2B30-4370-BF3C-CC171580069D}" type="datetimeFigureOut">
              <a:rPr lang="it-IT" smtClean="0"/>
              <a:t>02/05/2018</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DBDA75D-901F-4D53-B667-1BEEC62EFE9E}" type="slidenum">
              <a:rPr lang="it-IT" smtClean="0"/>
              <a:t>‹N›</a:t>
            </a:fld>
            <a:endParaRPr lang="it-IT"/>
          </a:p>
        </p:txBody>
      </p:sp>
    </p:spTree>
    <p:extLst>
      <p:ext uri="{BB962C8B-B14F-4D97-AF65-F5344CB8AC3E}">
        <p14:creationId xmlns:p14="http://schemas.microsoft.com/office/powerpoint/2010/main" val="251743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DBDA75D-901F-4D53-B667-1BEEC62EFE9E}" type="slidenum">
              <a:rPr lang="it-IT" smtClean="0"/>
              <a:t>4</a:t>
            </a:fld>
            <a:endParaRPr lang="it-IT"/>
          </a:p>
        </p:txBody>
      </p:sp>
    </p:spTree>
    <p:extLst>
      <p:ext uri="{BB962C8B-B14F-4D97-AF65-F5344CB8AC3E}">
        <p14:creationId xmlns:p14="http://schemas.microsoft.com/office/powerpoint/2010/main" val="2834071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3D12784-DF53-48CC-AED3-76BAAC7187C7}" type="slidenum">
              <a:rPr lang="it-IT" smtClean="0"/>
              <a:t>10</a:t>
            </a:fld>
            <a:endParaRPr lang="it-IT"/>
          </a:p>
        </p:txBody>
      </p:sp>
    </p:spTree>
    <p:extLst>
      <p:ext uri="{BB962C8B-B14F-4D97-AF65-F5344CB8AC3E}">
        <p14:creationId xmlns:p14="http://schemas.microsoft.com/office/powerpoint/2010/main" val="256436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it-IT" altLang="it-IT" smtClean="0"/>
              <a:t>Il pattern di metastasi varia in relazione all’espressione di HR e dello stato di HER2. È stato messo in evidenza che i carcinomi ER</a:t>
            </a:r>
            <a:r>
              <a:rPr lang="en-US" altLang="it-IT" smtClean="0"/>
              <a:t>α</a:t>
            </a:r>
            <a:r>
              <a:rPr lang="it-IT" altLang="it-IT" smtClean="0"/>
              <a:t>+ sia i sottotipi luminali A che B hanno dei modelli di disseminazione distintivi, in particolare </a:t>
            </a:r>
            <a:r>
              <a:rPr lang="it-IT" altLang="it-IT" b="1" smtClean="0"/>
              <a:t>l’osso</a:t>
            </a:r>
            <a:r>
              <a:rPr lang="it-IT" altLang="it-IT" smtClean="0"/>
              <a:t> </a:t>
            </a:r>
            <a:r>
              <a:rPr lang="it-IT" altLang="it-IT" i="1" smtClean="0"/>
              <a:t>è il sito metastatico principale e di prima metastasi, di solito tardiva e unica, per i Luminali A,</a:t>
            </a:r>
            <a:r>
              <a:rPr lang="it-IT" altLang="it-IT" smtClean="0"/>
              <a:t> seguito dal</a:t>
            </a:r>
            <a:r>
              <a:rPr lang="it-IT" altLang="it-IT" b="1" smtClean="0"/>
              <a:t> polmone</a:t>
            </a:r>
            <a:r>
              <a:rPr lang="it-IT" altLang="it-IT" smtClean="0"/>
              <a:t> per i luminali B; mentre gli HER2 e i tripli negativi tendono più frequentemente e più precocemente a metastatizzare e hanno come localizzazione principale il cervello, l’istotipo lobulare si associa a metastasi a livello del tratto gastro-intestinale e dell’ovaio </a:t>
            </a:r>
            <a:br>
              <a:rPr lang="it-IT" altLang="it-IT" smtClean="0"/>
            </a:br>
            <a:endParaRPr lang="it-IT" altLang="it-IT" smtClean="0"/>
          </a:p>
          <a:p>
            <a:endParaRPr lang="it-IT" altLang="it-IT" smtClean="0"/>
          </a:p>
        </p:txBody>
      </p:sp>
    </p:spTree>
    <p:extLst>
      <p:ext uri="{BB962C8B-B14F-4D97-AF65-F5344CB8AC3E}">
        <p14:creationId xmlns:p14="http://schemas.microsoft.com/office/powerpoint/2010/main" val="27952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itchFamily="34" charset="0"/>
                <a:cs typeface="Arial" pitchFamily="34" charset="0"/>
              </a:defRPr>
            </a:lvl1pPr>
            <a:lvl2pPr marL="742950" indent="-285750">
              <a:spcBef>
                <a:spcPct val="30000"/>
              </a:spcBef>
              <a:defRPr sz="1200">
                <a:solidFill>
                  <a:schemeClr val="tx1"/>
                </a:solidFill>
                <a:latin typeface="Arial" pitchFamily="34" charset="0"/>
                <a:cs typeface="Arial" pitchFamily="34" charset="0"/>
              </a:defRPr>
            </a:lvl2pPr>
            <a:lvl3pPr marL="1143000" indent="-228600">
              <a:spcBef>
                <a:spcPct val="30000"/>
              </a:spcBef>
              <a:defRPr sz="1200">
                <a:solidFill>
                  <a:schemeClr val="tx1"/>
                </a:solidFill>
                <a:latin typeface="Arial" pitchFamily="34" charset="0"/>
                <a:cs typeface="Arial" pitchFamily="34" charset="0"/>
              </a:defRPr>
            </a:lvl3pPr>
            <a:lvl4pPr marL="1600200" indent="-228600">
              <a:spcBef>
                <a:spcPct val="30000"/>
              </a:spcBef>
              <a:defRPr sz="1200">
                <a:solidFill>
                  <a:schemeClr val="tx1"/>
                </a:solidFill>
                <a:latin typeface="Arial" pitchFamily="34" charset="0"/>
                <a:cs typeface="Arial" pitchFamily="34" charset="0"/>
              </a:defRPr>
            </a:lvl4pPr>
            <a:lvl5pPr marL="2057400" indent="-22860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F29A8B55-DD40-4D11-A156-472E3139EC01}" type="slidenum">
              <a:rPr lang="it-IT" altLang="it-IT"/>
              <a:pPr>
                <a:spcBef>
                  <a:spcPct val="0"/>
                </a:spcBef>
              </a:pPr>
              <a:t>32</a:t>
            </a:fld>
            <a:endParaRPr lang="it-IT" altLang="it-IT"/>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it-IT" altLang="it-IT" sz="1000" smtClean="0"/>
              <a:t>Lo studio è stato condotto su una casistica complessiva di 78 pazienti affette da carcinoma mammario infiltrante ER</a:t>
            </a:r>
            <a:r>
              <a:rPr lang="en-US" altLang="it-IT" sz="1000" smtClean="0"/>
              <a:t>α</a:t>
            </a:r>
            <a:r>
              <a:rPr lang="it-IT" altLang="it-IT" sz="1000" smtClean="0"/>
              <a:t>+ con secondarismi polmonari, epatici, cutanei, cerebrali e ovarici istologicamente definiti come metastasi diagnosticate presso la </a:t>
            </a:r>
            <a:r>
              <a:rPr lang="it-IT" altLang="it-IT" sz="1000" b="1" smtClean="0"/>
              <a:t>Sezione di Anatomia Patologica e Diagnostica Biomolecolare dell’Università di Ferrara tra il 1° Gennaio 2007 e il 31 Dicembre 2015</a:t>
            </a:r>
            <a:r>
              <a:rPr lang="it-IT" altLang="it-IT" sz="1000" smtClean="0"/>
              <a:t>. Criterio di inclusione nello studio è stata la positività del tumore primitivo per il recettore per gli estrogeni </a:t>
            </a:r>
            <a:r>
              <a:rPr lang="it-IT" altLang="it-IT" sz="1000" b="1" smtClean="0"/>
              <a:t>(ER≥1%), valutata mediante immunoistochimica</a:t>
            </a:r>
            <a:r>
              <a:rPr lang="it-IT" altLang="it-IT" sz="1000" smtClean="0"/>
              <a:t>. Per ciascuna paziente è stata effettuata, sia per il tumore primitivo che per la rispettiva metastasi, la caratterizzazione clinico-patologica (stato menopausale, dimensioni del tumore, istotipo, grado istologico, presenza di invasione vascolare, stato linfonodale, sede di metastasi) e biologica (recettori steroidei per estrogeni e progesterone, ER</a:t>
            </a:r>
            <a:r>
              <a:rPr lang="en-US" altLang="it-IT" sz="1000" smtClean="0"/>
              <a:t>α</a:t>
            </a:r>
            <a:r>
              <a:rPr lang="it-IT" altLang="it-IT" sz="1000" smtClean="0"/>
              <a:t> e PR, attività proliferativa (Ki67/Mib1), espressione dell’oncogene HER2). Per un gruppo costituito da 48 pazienti sono state raccolte le informazioni relative al protocollo terapeutico (trattamento medico adiuvante ormonale e schema di chemioterapia, trattamento radioterapico) e follow-up (intervallo libero da malattia e sopravvivenza globale, sviluppo di ormonoresistenza) presso le Unità Operative di Oncologia della provincia di Ferrara (U.O. Oncologia Clinica Azienda Ospedaliera Universitaria Sant’Anna-Ferrara, Day-Hospital Medico-Oncologico Ospedale del Delta-Lagosanto, Day-Hospital Medico-Oncologico Ospedale S.A.-Cento). Per tutte le pazienti perse al follow up si è cercata, attraverso la consultazione dei dati disponibili presso il Centro Registri Tumori dell’Università di Ferrara, l’eventuale data di decesso o, per coloro non decedute, l’ultima data in corrispondenza della quale sono state riscontrate vive. sono stati esclusi: Pazienti con una diagnosi iniziale di carcinoma in situ, tumore primitivo ER</a:t>
            </a:r>
            <a:r>
              <a:rPr lang="en-US" altLang="it-IT" sz="1000" smtClean="0"/>
              <a:t>α</a:t>
            </a:r>
            <a:r>
              <a:rPr lang="it-IT" altLang="it-IT" sz="1000" smtClean="0"/>
              <a:t>-, esordio con metastasi e pazienti di cui la caratterizzazione biologica del primitivo e/o della metastasi non era adeguata allo scopo dello studio</a:t>
            </a:r>
          </a:p>
        </p:txBody>
      </p:sp>
    </p:spTree>
    <p:extLst>
      <p:ext uri="{BB962C8B-B14F-4D97-AF65-F5344CB8AC3E}">
        <p14:creationId xmlns:p14="http://schemas.microsoft.com/office/powerpoint/2010/main" val="1490982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valutazione è stata condotta su sezioni convenzionali di spessore 4-5 </a:t>
            </a:r>
            <a:r>
              <a:rPr lang="it-IT" dirty="0" err="1" smtClean="0"/>
              <a:t>μm</a:t>
            </a:r>
            <a:r>
              <a:rPr lang="it-IT" dirty="0" smtClean="0"/>
              <a:t> colorate con EE, previa fissazione in formalina e inclusione in paraffina. All’osservazione iniziale, effettuata ad ingrandimento di x200-x400 (oculare x10, obiettivo x20-x40), sia per i campioni tumorali che per i campioni delle metastasi è stata selezionata l’area più rappresentativa (&gt; 70%) del carcinoma e della metastasi. inoltre sulle sezioni derivanti dall’inclusione del carcinoma mammario si è selezionata, ove possibile, un’area di tessuto mammario normale, escludendo il tessuto adiposo, tessuto muscolare e tessuto necrotico .</a:t>
            </a:r>
          </a:p>
          <a:p>
            <a:r>
              <a:rPr lang="it-IT" dirty="0" smtClean="0"/>
              <a:t>Quindi, sul blocchetto incluso in paraffina di ciascun campione di tumore e metastasi utilizzando un bisturi è stata incisa l’area di interesse (FIG.9B), utilizzando come guida la rispettiva sezione colorata con EE (FIG.9A), e successivamente con il microtomo sono state ottenute 3 sezioni da 20 micron ciascuna.</a:t>
            </a:r>
            <a:endParaRPr lang="it-IT" dirty="0"/>
          </a:p>
        </p:txBody>
      </p:sp>
      <p:sp>
        <p:nvSpPr>
          <p:cNvPr id="4" name="Segnaposto numero diapositiva 3"/>
          <p:cNvSpPr>
            <a:spLocks noGrp="1"/>
          </p:cNvSpPr>
          <p:nvPr>
            <p:ph type="sldNum" sz="quarter" idx="10"/>
          </p:nvPr>
        </p:nvSpPr>
        <p:spPr/>
        <p:txBody>
          <a:bodyPr/>
          <a:lstStyle/>
          <a:p>
            <a:fld id="{B9AC5A2A-4772-4D23-AFCD-B614AD6DB31B}" type="slidenum">
              <a:rPr lang="it-IT" smtClean="0"/>
              <a:t>33</a:t>
            </a:fld>
            <a:endParaRPr lang="it-IT"/>
          </a:p>
        </p:txBody>
      </p:sp>
    </p:spTree>
    <p:extLst>
      <p:ext uri="{BB962C8B-B14F-4D97-AF65-F5344CB8AC3E}">
        <p14:creationId xmlns:p14="http://schemas.microsoft.com/office/powerpoint/2010/main" val="371217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itchFamily="34" charset="0"/>
                <a:cs typeface="Arial" pitchFamily="34" charset="0"/>
              </a:defRPr>
            </a:lvl1pPr>
            <a:lvl2pPr marL="742950" indent="-285750">
              <a:spcBef>
                <a:spcPct val="30000"/>
              </a:spcBef>
              <a:defRPr sz="1200">
                <a:solidFill>
                  <a:schemeClr val="tx1"/>
                </a:solidFill>
                <a:latin typeface="Arial" pitchFamily="34" charset="0"/>
                <a:cs typeface="Arial" pitchFamily="34" charset="0"/>
              </a:defRPr>
            </a:lvl2pPr>
            <a:lvl3pPr marL="1143000" indent="-228600">
              <a:spcBef>
                <a:spcPct val="30000"/>
              </a:spcBef>
              <a:defRPr sz="1200">
                <a:solidFill>
                  <a:schemeClr val="tx1"/>
                </a:solidFill>
                <a:latin typeface="Arial" pitchFamily="34" charset="0"/>
                <a:cs typeface="Arial" pitchFamily="34" charset="0"/>
              </a:defRPr>
            </a:lvl3pPr>
            <a:lvl4pPr marL="1600200" indent="-228600">
              <a:spcBef>
                <a:spcPct val="30000"/>
              </a:spcBef>
              <a:defRPr sz="1200">
                <a:solidFill>
                  <a:schemeClr val="tx1"/>
                </a:solidFill>
                <a:latin typeface="Arial" pitchFamily="34" charset="0"/>
                <a:cs typeface="Arial" pitchFamily="34" charset="0"/>
              </a:defRPr>
            </a:lvl4pPr>
            <a:lvl5pPr marL="2057400" indent="-22860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A1D82293-3F09-4108-B2C1-E053A1F54D3B}" type="slidenum">
              <a:rPr lang="it-IT" altLang="it-IT"/>
              <a:pPr>
                <a:spcBef>
                  <a:spcPct val="0"/>
                </a:spcBef>
              </a:pPr>
              <a:t>42</a:t>
            </a:fld>
            <a:endParaRPr lang="it-IT" altLang="it-IT"/>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it-IT" altLang="it-IT">
                <a:latin typeface="Arial" charset="0"/>
                <a:cs typeface="Arial" charset="0"/>
              </a:rPr>
              <a:t>Abbiamo accertato la presenza di mutazione di ESR1 in 3 casi su 24 campioni di metastasi, con una percentuale quindi del 12,5% , in accordo con la letteratura e una mutazione tra i campioni del tumore primitivo. Tre mutazioni di tipo Y537S e una D538G, anche in questo caso concordando con la letteratura in quanto tali mutazioni sono le più diffuse, con frequenza rispettivamente del 28% e 36%.</a:t>
            </a:r>
          </a:p>
        </p:txBody>
      </p:sp>
    </p:spTree>
    <p:extLst>
      <p:ext uri="{BB962C8B-B14F-4D97-AF65-F5344CB8AC3E}">
        <p14:creationId xmlns:p14="http://schemas.microsoft.com/office/powerpoint/2010/main" val="202546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Deregulation of </a:t>
            </a:r>
            <a:r>
              <a:rPr lang="it-IT" dirty="0" err="1" smtClean="0"/>
              <a:t>physiologic</a:t>
            </a:r>
            <a:r>
              <a:rPr lang="it-IT" dirty="0" smtClean="0"/>
              <a:t> </a:t>
            </a:r>
            <a:r>
              <a:rPr lang="it-IT" dirty="0" err="1" smtClean="0"/>
              <a:t>miRNA</a:t>
            </a:r>
            <a:r>
              <a:rPr lang="it-IT" dirty="0" smtClean="0"/>
              <a:t> </a:t>
            </a:r>
            <a:r>
              <a:rPr lang="it-IT" dirty="0" err="1" smtClean="0"/>
              <a:t>expression</a:t>
            </a:r>
            <a:r>
              <a:rPr lang="it-IT" dirty="0" smtClean="0"/>
              <a:t> and </a:t>
            </a:r>
            <a:r>
              <a:rPr lang="it-IT" dirty="0" err="1" smtClean="0"/>
              <a:t>aberrant</a:t>
            </a:r>
            <a:r>
              <a:rPr lang="it-IT" dirty="0" smtClean="0"/>
              <a:t> </a:t>
            </a:r>
            <a:r>
              <a:rPr lang="it-IT" dirty="0" err="1" smtClean="0"/>
              <a:t>suppression</a:t>
            </a:r>
            <a:r>
              <a:rPr lang="it-IT" dirty="0" smtClean="0"/>
              <a:t> or </a:t>
            </a:r>
            <a:r>
              <a:rPr lang="it-IT" dirty="0" err="1" smtClean="0"/>
              <a:t>upregulation</a:t>
            </a:r>
            <a:r>
              <a:rPr lang="it-IT" dirty="0" smtClean="0"/>
              <a:t> of </a:t>
            </a:r>
            <a:r>
              <a:rPr lang="it-IT" dirty="0" err="1" smtClean="0"/>
              <a:t>various</a:t>
            </a:r>
            <a:r>
              <a:rPr lang="it-IT" dirty="0" smtClean="0"/>
              <a:t> </a:t>
            </a:r>
            <a:r>
              <a:rPr lang="it-IT" dirty="0" err="1" smtClean="0"/>
              <a:t>miRNAs</a:t>
            </a:r>
            <a:r>
              <a:rPr lang="it-IT" dirty="0" smtClean="0"/>
              <a:t> </a:t>
            </a:r>
            <a:r>
              <a:rPr lang="it-IT" dirty="0" err="1" smtClean="0"/>
              <a:t>may</a:t>
            </a:r>
            <a:r>
              <a:rPr lang="it-IT" dirty="0" smtClean="0"/>
              <a:t> </a:t>
            </a:r>
            <a:r>
              <a:rPr lang="it-IT" dirty="0" err="1" smtClean="0"/>
              <a:t>contribute</a:t>
            </a:r>
            <a:r>
              <a:rPr lang="it-IT" dirty="0" smtClean="0"/>
              <a:t> to </a:t>
            </a:r>
            <a:r>
              <a:rPr lang="it-IT" dirty="0" err="1" smtClean="0"/>
              <a:t>tumorigenesis</a:t>
            </a:r>
            <a:r>
              <a:rPr lang="it-IT" dirty="0" smtClean="0"/>
              <a:t>, </a:t>
            </a:r>
            <a:r>
              <a:rPr lang="it-IT" dirty="0" err="1" smtClean="0"/>
              <a:t>disease</a:t>
            </a:r>
            <a:r>
              <a:rPr lang="it-IT" dirty="0" smtClean="0"/>
              <a:t> </a:t>
            </a:r>
            <a:r>
              <a:rPr lang="it-IT" dirty="0" err="1" smtClean="0"/>
              <a:t>progression</a:t>
            </a:r>
            <a:r>
              <a:rPr lang="it-IT" dirty="0" smtClean="0"/>
              <a:t>, and </a:t>
            </a:r>
            <a:r>
              <a:rPr lang="it-IT" dirty="0" err="1" smtClean="0"/>
              <a:t>response</a:t>
            </a:r>
            <a:r>
              <a:rPr lang="it-IT" dirty="0" smtClean="0"/>
              <a:t> to </a:t>
            </a:r>
            <a:r>
              <a:rPr lang="it-IT" dirty="0" err="1" smtClean="0"/>
              <a:t>therapy</a:t>
            </a:r>
            <a:r>
              <a:rPr lang="it-IT" dirty="0" smtClean="0"/>
              <a:t>.</a:t>
            </a:r>
          </a:p>
          <a:p>
            <a:endParaRPr lang="it-IT" dirty="0"/>
          </a:p>
        </p:txBody>
      </p:sp>
      <p:sp>
        <p:nvSpPr>
          <p:cNvPr id="4" name="Segnaposto numero diapositiva 3"/>
          <p:cNvSpPr>
            <a:spLocks noGrp="1"/>
          </p:cNvSpPr>
          <p:nvPr>
            <p:ph type="sldNum" sz="quarter" idx="10"/>
          </p:nvPr>
        </p:nvSpPr>
        <p:spPr/>
        <p:txBody>
          <a:bodyPr/>
          <a:lstStyle/>
          <a:p>
            <a:fld id="{12DC674A-6C31-410D-82B5-880979CAA704}" type="slidenum">
              <a:rPr lang="it-IT" smtClean="0"/>
              <a:t>43</a:t>
            </a:fld>
            <a:endParaRPr lang="it-IT"/>
          </a:p>
        </p:txBody>
      </p:sp>
    </p:spTree>
    <p:extLst>
      <p:ext uri="{BB962C8B-B14F-4D97-AF65-F5344CB8AC3E}">
        <p14:creationId xmlns:p14="http://schemas.microsoft.com/office/powerpoint/2010/main" val="223320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itchFamily="34" charset="0"/>
                <a:cs typeface="Arial" pitchFamily="34" charset="0"/>
              </a:defRPr>
            </a:lvl1pPr>
            <a:lvl2pPr marL="742950" indent="-285750">
              <a:spcBef>
                <a:spcPct val="30000"/>
              </a:spcBef>
              <a:defRPr sz="1200">
                <a:solidFill>
                  <a:schemeClr val="tx1"/>
                </a:solidFill>
                <a:latin typeface="Arial" pitchFamily="34" charset="0"/>
                <a:cs typeface="Arial" pitchFamily="34" charset="0"/>
              </a:defRPr>
            </a:lvl2pPr>
            <a:lvl3pPr marL="1143000" indent="-228600">
              <a:spcBef>
                <a:spcPct val="30000"/>
              </a:spcBef>
              <a:defRPr sz="1200">
                <a:solidFill>
                  <a:schemeClr val="tx1"/>
                </a:solidFill>
                <a:latin typeface="Arial" pitchFamily="34" charset="0"/>
                <a:cs typeface="Arial" pitchFamily="34" charset="0"/>
              </a:defRPr>
            </a:lvl3pPr>
            <a:lvl4pPr marL="1600200" indent="-228600">
              <a:spcBef>
                <a:spcPct val="30000"/>
              </a:spcBef>
              <a:defRPr sz="1200">
                <a:solidFill>
                  <a:schemeClr val="tx1"/>
                </a:solidFill>
                <a:latin typeface="Arial" pitchFamily="34" charset="0"/>
                <a:cs typeface="Arial" pitchFamily="34" charset="0"/>
              </a:defRPr>
            </a:lvl4pPr>
            <a:lvl5pPr marL="2057400" indent="-22860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69FE2C01-5E2E-4FC2-B4A1-7F9819A04025}" type="slidenum">
              <a:rPr lang="it-IT" altLang="it-IT"/>
              <a:pPr>
                <a:spcBef>
                  <a:spcPct val="0"/>
                </a:spcBef>
              </a:pPr>
              <a:t>47</a:t>
            </a:fld>
            <a:endParaRPr lang="it-IT" altLang="it-IT"/>
          </a:p>
        </p:txBody>
      </p:sp>
      <p:sp>
        <p:nvSpPr>
          <p:cNvPr id="66563" name="Segnaposto immagine diapositiva 1"/>
          <p:cNvSpPr>
            <a:spLocks noGrp="1" noRot="1" noChangeAspect="1" noTextEdit="1"/>
          </p:cNvSpPr>
          <p:nvPr>
            <p:ph type="sldImg"/>
          </p:nvPr>
        </p:nvSpPr>
        <p:spPr>
          <a:ln/>
        </p:spPr>
      </p:sp>
      <p:sp>
        <p:nvSpPr>
          <p:cNvPr id="66564" name="Segnaposto note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pPr>
            <a:endParaRPr lang="it-IT" altLang="it-IT" smtClean="0"/>
          </a:p>
        </p:txBody>
      </p:sp>
      <p:sp>
        <p:nvSpPr>
          <p:cNvPr id="74756" name="Segnaposto numero diapositiva 3"/>
          <p:cNvSpPr txBox="1">
            <a:spLocks noGrp="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itchFamily="34" charset="0"/>
                <a:cs typeface="Arial" pitchFamily="34" charset="0"/>
              </a:defRPr>
            </a:lvl1pPr>
            <a:lvl2pPr marL="742950" indent="-285750">
              <a:spcBef>
                <a:spcPct val="30000"/>
              </a:spcBef>
              <a:defRPr sz="1200">
                <a:solidFill>
                  <a:schemeClr val="tx1"/>
                </a:solidFill>
                <a:latin typeface="Arial" pitchFamily="34" charset="0"/>
                <a:cs typeface="Arial" pitchFamily="34" charset="0"/>
              </a:defRPr>
            </a:lvl2pPr>
            <a:lvl3pPr marL="1143000" indent="-228600">
              <a:spcBef>
                <a:spcPct val="30000"/>
              </a:spcBef>
              <a:defRPr sz="1200">
                <a:solidFill>
                  <a:schemeClr val="tx1"/>
                </a:solidFill>
                <a:latin typeface="Arial" pitchFamily="34" charset="0"/>
                <a:cs typeface="Arial" pitchFamily="34" charset="0"/>
              </a:defRPr>
            </a:lvl3pPr>
            <a:lvl4pPr marL="1600200" indent="-228600">
              <a:spcBef>
                <a:spcPct val="30000"/>
              </a:spcBef>
              <a:defRPr sz="1200">
                <a:solidFill>
                  <a:schemeClr val="tx1"/>
                </a:solidFill>
                <a:latin typeface="Arial" pitchFamily="34" charset="0"/>
                <a:cs typeface="Arial" pitchFamily="34" charset="0"/>
              </a:defRPr>
            </a:lvl4pPr>
            <a:lvl5pPr marL="2057400" indent="-22860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434FD996-AE28-4F96-9A2B-673031B2ECCC}" type="slidenum">
              <a:rPr lang="it-IT" altLang="it-IT">
                <a:latin typeface="Calibri" pitchFamily="34" charset="0"/>
              </a:rPr>
              <a:pPr algn="r" eaLnBrk="1" hangingPunct="1">
                <a:spcBef>
                  <a:spcPct val="0"/>
                </a:spcBef>
              </a:pPr>
              <a:t>47</a:t>
            </a:fld>
            <a:endParaRPr lang="it-IT" altLang="it-IT">
              <a:latin typeface="Calibri" pitchFamily="34" charset="0"/>
            </a:endParaRPr>
          </a:p>
        </p:txBody>
      </p:sp>
    </p:spTree>
    <p:extLst>
      <p:ext uri="{BB962C8B-B14F-4D97-AF65-F5344CB8AC3E}">
        <p14:creationId xmlns:p14="http://schemas.microsoft.com/office/powerpoint/2010/main" val="1329869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spcBef>
                <a:spcPct val="30000"/>
              </a:spcBef>
              <a:defRPr sz="1200">
                <a:solidFill>
                  <a:schemeClr val="tx1"/>
                </a:solidFill>
                <a:latin typeface="Arial" pitchFamily="34" charset="0"/>
                <a:cs typeface="Arial" pitchFamily="34" charset="0"/>
              </a:defRPr>
            </a:lvl1pPr>
            <a:lvl2pPr marL="742950" indent="-285750">
              <a:spcBef>
                <a:spcPct val="30000"/>
              </a:spcBef>
              <a:defRPr sz="1200">
                <a:solidFill>
                  <a:schemeClr val="tx1"/>
                </a:solidFill>
                <a:latin typeface="Arial" pitchFamily="34" charset="0"/>
                <a:cs typeface="Arial" pitchFamily="34" charset="0"/>
              </a:defRPr>
            </a:lvl2pPr>
            <a:lvl3pPr marL="1143000" indent="-228600">
              <a:spcBef>
                <a:spcPct val="30000"/>
              </a:spcBef>
              <a:defRPr sz="1200">
                <a:solidFill>
                  <a:schemeClr val="tx1"/>
                </a:solidFill>
                <a:latin typeface="Arial" pitchFamily="34" charset="0"/>
                <a:cs typeface="Arial" pitchFamily="34" charset="0"/>
              </a:defRPr>
            </a:lvl3pPr>
            <a:lvl4pPr marL="1600200" indent="-228600">
              <a:spcBef>
                <a:spcPct val="30000"/>
              </a:spcBef>
              <a:defRPr sz="1200">
                <a:solidFill>
                  <a:schemeClr val="tx1"/>
                </a:solidFill>
                <a:latin typeface="Arial" pitchFamily="34" charset="0"/>
                <a:cs typeface="Arial" pitchFamily="34" charset="0"/>
              </a:defRPr>
            </a:lvl4pPr>
            <a:lvl5pPr marL="2057400" indent="-22860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980996B0-437A-4D50-A212-D66508D7ACC0}" type="slidenum">
              <a:rPr lang="it-IT" altLang="it-IT"/>
              <a:pPr algn="r" eaLnBrk="1" hangingPunct="1">
                <a:spcBef>
                  <a:spcPct val="0"/>
                </a:spcBef>
              </a:pPr>
              <a:t>48</a:t>
            </a:fld>
            <a:endParaRPr lang="it-IT" altLang="it-IT"/>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it-IT" altLang="it-IT" dirty="0">
                <a:latin typeface="Arial" charset="0"/>
                <a:cs typeface="Arial" charset="0"/>
              </a:rPr>
              <a:t>The </a:t>
            </a:r>
            <a:r>
              <a:rPr lang="it-IT" altLang="it-IT" dirty="0" err="1">
                <a:latin typeface="Arial" charset="0"/>
                <a:cs typeface="Arial" charset="0"/>
              </a:rPr>
              <a:t>roles</a:t>
            </a:r>
            <a:r>
              <a:rPr lang="it-IT" altLang="it-IT" dirty="0">
                <a:latin typeface="Arial" charset="0"/>
                <a:cs typeface="Arial" charset="0"/>
              </a:rPr>
              <a:t> of </a:t>
            </a:r>
            <a:r>
              <a:rPr lang="it-IT" altLang="it-IT" dirty="0" err="1">
                <a:latin typeface="Arial" charset="0"/>
                <a:cs typeface="Arial" charset="0"/>
              </a:rPr>
              <a:t>cell</a:t>
            </a:r>
            <a:r>
              <a:rPr lang="it-IT" altLang="it-IT" dirty="0">
                <a:latin typeface="Arial" charset="0"/>
                <a:cs typeface="Arial" charset="0"/>
              </a:rPr>
              <a:t>-free </a:t>
            </a:r>
            <a:r>
              <a:rPr lang="it-IT" altLang="it-IT" dirty="0" err="1">
                <a:latin typeface="Arial" charset="0"/>
                <a:cs typeface="Arial" charset="0"/>
              </a:rPr>
              <a:t>circulating</a:t>
            </a:r>
            <a:r>
              <a:rPr lang="it-IT" altLang="it-IT" dirty="0">
                <a:latin typeface="Arial" charset="0"/>
                <a:cs typeface="Arial" charset="0"/>
              </a:rPr>
              <a:t> </a:t>
            </a:r>
            <a:r>
              <a:rPr lang="it-IT" altLang="it-IT" dirty="0" err="1">
                <a:latin typeface="Arial" charset="0"/>
                <a:cs typeface="Arial" charset="0"/>
              </a:rPr>
              <a:t>tumour</a:t>
            </a:r>
            <a:r>
              <a:rPr lang="it-IT" altLang="it-IT" dirty="0">
                <a:latin typeface="Arial" charset="0"/>
                <a:cs typeface="Arial" charset="0"/>
              </a:rPr>
              <a:t> DNA (</a:t>
            </a:r>
            <a:r>
              <a:rPr lang="it-IT" altLang="it-IT" dirty="0" err="1">
                <a:latin typeface="Arial" charset="0"/>
                <a:cs typeface="Arial" charset="0"/>
              </a:rPr>
              <a:t>ctDNA</a:t>
            </a:r>
            <a:r>
              <a:rPr lang="it-IT" altLang="it-IT" dirty="0">
                <a:latin typeface="Arial" charset="0"/>
                <a:cs typeface="Arial" charset="0"/>
              </a:rPr>
              <a:t>) in </a:t>
            </a:r>
            <a:r>
              <a:rPr lang="it-IT" altLang="it-IT" dirty="0" err="1">
                <a:latin typeface="Arial" charset="0"/>
                <a:cs typeface="Arial" charset="0"/>
              </a:rPr>
              <a:t>breast</a:t>
            </a:r>
            <a:r>
              <a:rPr lang="it-IT" altLang="it-IT" dirty="0">
                <a:latin typeface="Arial" charset="0"/>
                <a:cs typeface="Arial" charset="0"/>
              </a:rPr>
              <a:t> </a:t>
            </a:r>
            <a:r>
              <a:rPr lang="it-IT" altLang="it-IT" dirty="0" err="1">
                <a:latin typeface="Arial" charset="0"/>
                <a:cs typeface="Arial" charset="0"/>
              </a:rPr>
              <a:t>cancers</a:t>
            </a:r>
            <a:r>
              <a:rPr lang="it-IT" altLang="it-IT" dirty="0">
                <a:latin typeface="Arial" charset="0"/>
                <a:cs typeface="Arial" charset="0"/>
              </a:rPr>
              <a:t>. A. stratificazione pazienti su base genica; B. monitoraggio della progressione tumorale e meccanismi di resistenza terapeutica</a:t>
            </a:r>
          </a:p>
          <a:p>
            <a:pPr>
              <a:defRPr/>
            </a:pPr>
            <a:r>
              <a:rPr lang="it-IT" altLang="it-IT" dirty="0">
                <a:latin typeface="Arial" charset="0"/>
                <a:cs typeface="Arial" charset="0"/>
              </a:rPr>
              <a:t>; C. precoce riconoscimento recidive; D. Decifrazione della eterogeneità intra- e inter-</a:t>
            </a:r>
            <a:r>
              <a:rPr lang="it-IT" altLang="it-IT" dirty="0" err="1">
                <a:latin typeface="Arial" charset="0"/>
                <a:cs typeface="Arial" charset="0"/>
              </a:rPr>
              <a:t>tumour</a:t>
            </a:r>
            <a:r>
              <a:rPr lang="it-IT" altLang="it-IT" dirty="0">
                <a:latin typeface="Arial" charset="0"/>
                <a:cs typeface="Arial" charset="0"/>
              </a:rPr>
              <a:t> </a:t>
            </a:r>
            <a:r>
              <a:rPr lang="it-IT" altLang="it-IT" dirty="0" err="1">
                <a:latin typeface="Arial" charset="0"/>
                <a:cs typeface="Arial" charset="0"/>
              </a:rPr>
              <a:t>Clonal</a:t>
            </a:r>
            <a:r>
              <a:rPr lang="it-IT" altLang="it-IT" dirty="0">
                <a:latin typeface="Arial" charset="0"/>
                <a:cs typeface="Arial" charset="0"/>
              </a:rPr>
              <a:t> and </a:t>
            </a:r>
            <a:r>
              <a:rPr lang="it-IT" altLang="it-IT" dirty="0" err="1">
                <a:latin typeface="Arial" charset="0"/>
                <a:cs typeface="Arial" charset="0"/>
              </a:rPr>
              <a:t>subclonal</a:t>
            </a:r>
            <a:r>
              <a:rPr lang="it-IT" altLang="it-IT" dirty="0">
                <a:latin typeface="Arial" charset="0"/>
                <a:cs typeface="Arial" charset="0"/>
              </a:rPr>
              <a:t> </a:t>
            </a:r>
            <a:r>
              <a:rPr lang="it-IT" altLang="it-IT" dirty="0" err="1">
                <a:latin typeface="Arial" charset="0"/>
                <a:cs typeface="Arial" charset="0"/>
              </a:rPr>
              <a:t>events</a:t>
            </a:r>
            <a:r>
              <a:rPr lang="it-IT" altLang="it-IT" dirty="0">
                <a:latin typeface="Arial" charset="0"/>
                <a:cs typeface="Arial" charset="0"/>
              </a:rPr>
              <a:t> are </a:t>
            </a:r>
            <a:r>
              <a:rPr lang="it-IT" altLang="it-IT" dirty="0" err="1">
                <a:latin typeface="Arial" charset="0"/>
                <a:cs typeface="Arial" charset="0"/>
              </a:rPr>
              <a:t>depicted</a:t>
            </a:r>
            <a:r>
              <a:rPr lang="it-IT" altLang="it-IT" dirty="0">
                <a:latin typeface="Arial" charset="0"/>
                <a:cs typeface="Arial" charset="0"/>
              </a:rPr>
              <a:t> in </a:t>
            </a:r>
            <a:r>
              <a:rPr lang="it-IT" altLang="it-IT" dirty="0" err="1">
                <a:latin typeface="Arial" charset="0"/>
                <a:cs typeface="Arial" charset="0"/>
              </a:rPr>
              <a:t>both</a:t>
            </a:r>
            <a:r>
              <a:rPr lang="it-IT" altLang="it-IT" dirty="0">
                <a:latin typeface="Arial" charset="0"/>
                <a:cs typeface="Arial" charset="0"/>
              </a:rPr>
              <a:t> the x-</a:t>
            </a:r>
            <a:r>
              <a:rPr lang="it-IT" altLang="it-IT" dirty="0" err="1">
                <a:latin typeface="Arial" charset="0"/>
                <a:cs typeface="Arial" charset="0"/>
              </a:rPr>
              <a:t>axis</a:t>
            </a:r>
            <a:r>
              <a:rPr lang="it-IT" altLang="it-IT" dirty="0">
                <a:latin typeface="Arial" charset="0"/>
                <a:cs typeface="Arial" charset="0"/>
              </a:rPr>
              <a:t> and y-</a:t>
            </a:r>
            <a:r>
              <a:rPr lang="it-IT" altLang="it-IT" dirty="0" err="1">
                <a:latin typeface="Arial" charset="0"/>
                <a:cs typeface="Arial" charset="0"/>
              </a:rPr>
              <a:t>axis</a:t>
            </a:r>
            <a:r>
              <a:rPr lang="it-IT" altLang="it-IT" dirty="0">
                <a:latin typeface="Arial" charset="0"/>
                <a:cs typeface="Arial" charset="0"/>
              </a:rPr>
              <a:t> for </a:t>
            </a:r>
            <a:r>
              <a:rPr lang="it-IT" altLang="it-IT" dirty="0" err="1">
                <a:latin typeface="Arial" charset="0"/>
                <a:cs typeface="Arial" charset="0"/>
              </a:rPr>
              <a:t>primary</a:t>
            </a:r>
            <a:r>
              <a:rPr lang="it-IT" altLang="it-IT" dirty="0">
                <a:latin typeface="Arial" charset="0"/>
                <a:cs typeface="Arial" charset="0"/>
              </a:rPr>
              <a:t> </a:t>
            </a:r>
            <a:r>
              <a:rPr lang="it-IT" altLang="it-IT" dirty="0" err="1">
                <a:latin typeface="Arial" charset="0"/>
                <a:cs typeface="Arial" charset="0"/>
              </a:rPr>
              <a:t>tumour</a:t>
            </a:r>
            <a:r>
              <a:rPr lang="it-IT" altLang="it-IT" dirty="0">
                <a:latin typeface="Arial" charset="0"/>
                <a:cs typeface="Arial" charset="0"/>
              </a:rPr>
              <a:t> and </a:t>
            </a:r>
            <a:r>
              <a:rPr lang="it-IT" altLang="it-IT" dirty="0" err="1">
                <a:latin typeface="Arial" charset="0"/>
                <a:cs typeface="Arial" charset="0"/>
              </a:rPr>
              <a:t>metastasis</a:t>
            </a:r>
            <a:r>
              <a:rPr lang="it-IT" altLang="it-IT" dirty="0">
                <a:latin typeface="Arial" charset="0"/>
                <a:cs typeface="Arial" charset="0"/>
              </a:rPr>
              <a:t>. I cerchi sono gli eventi clonali sia nel tumore primitivo che nella metastasi.</a:t>
            </a:r>
          </a:p>
        </p:txBody>
      </p:sp>
    </p:spTree>
    <p:extLst>
      <p:ext uri="{BB962C8B-B14F-4D97-AF65-F5344CB8AC3E}">
        <p14:creationId xmlns:p14="http://schemas.microsoft.com/office/powerpoint/2010/main" val="9883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7DA988F-378D-464A-A3B4-1A6D2B70190E}" type="datetimeFigureOut">
              <a:rPr lang="it-IT" smtClean="0"/>
              <a:t>02/05/2018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78E0E18-0CDF-4CDB-9B02-2A8BFC2BF653}" type="slidenum">
              <a:rPr lang="it-IT" smtClean="0"/>
              <a:t>‹N›</a:t>
            </a:fld>
            <a:endParaRPr lang="it-IT"/>
          </a:p>
        </p:txBody>
      </p:sp>
    </p:spTree>
    <p:extLst>
      <p:ext uri="{BB962C8B-B14F-4D97-AF65-F5344CB8AC3E}">
        <p14:creationId xmlns:p14="http://schemas.microsoft.com/office/powerpoint/2010/main" val="418252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7DA988F-378D-464A-A3B4-1A6D2B70190E}" type="datetimeFigureOut">
              <a:rPr lang="it-IT" smtClean="0"/>
              <a:t>02/05/2018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78E0E18-0CDF-4CDB-9B02-2A8BFC2BF653}" type="slidenum">
              <a:rPr lang="it-IT" smtClean="0"/>
              <a:t>‹N›</a:t>
            </a:fld>
            <a:endParaRPr lang="it-IT"/>
          </a:p>
        </p:txBody>
      </p:sp>
    </p:spTree>
    <p:extLst>
      <p:ext uri="{BB962C8B-B14F-4D97-AF65-F5344CB8AC3E}">
        <p14:creationId xmlns:p14="http://schemas.microsoft.com/office/powerpoint/2010/main" val="107267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7DA988F-378D-464A-A3B4-1A6D2B70190E}" type="datetimeFigureOut">
              <a:rPr lang="it-IT" smtClean="0"/>
              <a:t>02/05/2018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78E0E18-0CDF-4CDB-9B02-2A8BFC2BF653}" type="slidenum">
              <a:rPr lang="it-IT" smtClean="0"/>
              <a:t>‹N›</a:t>
            </a:fld>
            <a:endParaRPr lang="it-IT"/>
          </a:p>
        </p:txBody>
      </p:sp>
    </p:spTree>
    <p:extLst>
      <p:ext uri="{BB962C8B-B14F-4D97-AF65-F5344CB8AC3E}">
        <p14:creationId xmlns:p14="http://schemas.microsoft.com/office/powerpoint/2010/main" val="90629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7DA988F-378D-464A-A3B4-1A6D2B70190E}" type="datetimeFigureOut">
              <a:rPr lang="it-IT" smtClean="0"/>
              <a:t>02/05/2018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78E0E18-0CDF-4CDB-9B02-2A8BFC2BF653}" type="slidenum">
              <a:rPr lang="it-IT" smtClean="0"/>
              <a:t>‹N›</a:t>
            </a:fld>
            <a:endParaRPr lang="it-IT"/>
          </a:p>
        </p:txBody>
      </p:sp>
    </p:spTree>
    <p:extLst>
      <p:ext uri="{BB962C8B-B14F-4D97-AF65-F5344CB8AC3E}">
        <p14:creationId xmlns:p14="http://schemas.microsoft.com/office/powerpoint/2010/main" val="210969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7DA988F-378D-464A-A3B4-1A6D2B70190E}" type="datetimeFigureOut">
              <a:rPr lang="it-IT" smtClean="0"/>
              <a:t>02/05/2018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78E0E18-0CDF-4CDB-9B02-2A8BFC2BF653}" type="slidenum">
              <a:rPr lang="it-IT" smtClean="0"/>
              <a:t>‹N›</a:t>
            </a:fld>
            <a:endParaRPr lang="it-IT"/>
          </a:p>
        </p:txBody>
      </p:sp>
    </p:spTree>
    <p:extLst>
      <p:ext uri="{BB962C8B-B14F-4D97-AF65-F5344CB8AC3E}">
        <p14:creationId xmlns:p14="http://schemas.microsoft.com/office/powerpoint/2010/main" val="1216703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7DA988F-378D-464A-A3B4-1A6D2B70190E}" type="datetimeFigureOut">
              <a:rPr lang="it-IT" smtClean="0"/>
              <a:t>02/05/2018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78E0E18-0CDF-4CDB-9B02-2A8BFC2BF653}" type="slidenum">
              <a:rPr lang="it-IT" smtClean="0"/>
              <a:t>‹N›</a:t>
            </a:fld>
            <a:endParaRPr lang="it-IT"/>
          </a:p>
        </p:txBody>
      </p:sp>
    </p:spTree>
    <p:extLst>
      <p:ext uri="{BB962C8B-B14F-4D97-AF65-F5344CB8AC3E}">
        <p14:creationId xmlns:p14="http://schemas.microsoft.com/office/powerpoint/2010/main" val="101250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7DA988F-378D-464A-A3B4-1A6D2B70190E}" type="datetimeFigureOut">
              <a:rPr lang="it-IT" smtClean="0"/>
              <a:t>02/05/2018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78E0E18-0CDF-4CDB-9B02-2A8BFC2BF653}" type="slidenum">
              <a:rPr lang="it-IT" smtClean="0"/>
              <a:t>‹N›</a:t>
            </a:fld>
            <a:endParaRPr lang="it-IT"/>
          </a:p>
        </p:txBody>
      </p:sp>
    </p:spTree>
    <p:extLst>
      <p:ext uri="{BB962C8B-B14F-4D97-AF65-F5344CB8AC3E}">
        <p14:creationId xmlns:p14="http://schemas.microsoft.com/office/powerpoint/2010/main" val="209994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7DA988F-378D-464A-A3B4-1A6D2B70190E}" type="datetimeFigureOut">
              <a:rPr lang="it-IT" smtClean="0"/>
              <a:t>02/05/2018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78E0E18-0CDF-4CDB-9B02-2A8BFC2BF653}" type="slidenum">
              <a:rPr lang="it-IT" smtClean="0"/>
              <a:t>‹N›</a:t>
            </a:fld>
            <a:endParaRPr lang="it-IT"/>
          </a:p>
        </p:txBody>
      </p:sp>
    </p:spTree>
    <p:extLst>
      <p:ext uri="{BB962C8B-B14F-4D97-AF65-F5344CB8AC3E}">
        <p14:creationId xmlns:p14="http://schemas.microsoft.com/office/powerpoint/2010/main" val="2289853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7DA988F-378D-464A-A3B4-1A6D2B70190E}" type="datetimeFigureOut">
              <a:rPr lang="it-IT" smtClean="0"/>
              <a:t>02/05/2018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78E0E18-0CDF-4CDB-9B02-2A8BFC2BF653}" type="slidenum">
              <a:rPr lang="it-IT" smtClean="0"/>
              <a:t>‹N›</a:t>
            </a:fld>
            <a:endParaRPr lang="it-IT"/>
          </a:p>
        </p:txBody>
      </p:sp>
    </p:spTree>
    <p:extLst>
      <p:ext uri="{BB962C8B-B14F-4D97-AF65-F5344CB8AC3E}">
        <p14:creationId xmlns:p14="http://schemas.microsoft.com/office/powerpoint/2010/main" val="184608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7DA988F-378D-464A-A3B4-1A6D2B70190E}" type="datetimeFigureOut">
              <a:rPr lang="it-IT" smtClean="0"/>
              <a:t>02/05/2018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78E0E18-0CDF-4CDB-9B02-2A8BFC2BF653}" type="slidenum">
              <a:rPr lang="it-IT" smtClean="0"/>
              <a:t>‹N›</a:t>
            </a:fld>
            <a:endParaRPr lang="it-IT"/>
          </a:p>
        </p:txBody>
      </p:sp>
    </p:spTree>
    <p:extLst>
      <p:ext uri="{BB962C8B-B14F-4D97-AF65-F5344CB8AC3E}">
        <p14:creationId xmlns:p14="http://schemas.microsoft.com/office/powerpoint/2010/main" val="90495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7DA988F-378D-464A-A3B4-1A6D2B70190E}" type="datetimeFigureOut">
              <a:rPr lang="it-IT" smtClean="0"/>
              <a:t>02/05/2018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78E0E18-0CDF-4CDB-9B02-2A8BFC2BF653}" type="slidenum">
              <a:rPr lang="it-IT" smtClean="0"/>
              <a:t>‹N›</a:t>
            </a:fld>
            <a:endParaRPr lang="it-IT"/>
          </a:p>
        </p:txBody>
      </p:sp>
    </p:spTree>
    <p:extLst>
      <p:ext uri="{BB962C8B-B14F-4D97-AF65-F5344CB8AC3E}">
        <p14:creationId xmlns:p14="http://schemas.microsoft.com/office/powerpoint/2010/main" val="4041401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A988F-378D-464A-A3B4-1A6D2B70190E}" type="datetimeFigureOut">
              <a:rPr lang="it-IT" smtClean="0"/>
              <a:t>02/05/2018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E0E18-0CDF-4CDB-9B02-2A8BFC2BF653}" type="slidenum">
              <a:rPr lang="it-IT" smtClean="0"/>
              <a:t>‹N›</a:t>
            </a:fld>
            <a:endParaRPr lang="it-IT"/>
          </a:p>
        </p:txBody>
      </p:sp>
    </p:spTree>
    <p:extLst>
      <p:ext uri="{BB962C8B-B14F-4D97-AF65-F5344CB8AC3E}">
        <p14:creationId xmlns:p14="http://schemas.microsoft.com/office/powerpoint/2010/main" val="2191838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jpeg"/><Relationship Id="rId7" Type="http://schemas.openxmlformats.org/officeDocument/2006/relationships/image" Target="../media/image52.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g"/><Relationship Id="rId4" Type="http://schemas.openxmlformats.org/officeDocument/2006/relationships/image" Target="../media/image49.jpe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62.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6.jpeg"/><Relationship Id="rId4" Type="http://schemas.openxmlformats.org/officeDocument/2006/relationships/image" Target="../media/image67.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3.jpe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jpeg"/><Relationship Id="rId18" Type="http://schemas.openxmlformats.org/officeDocument/2006/relationships/image" Target="../media/image7.emf"/><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6.jpeg"/></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24.png"/><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24.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35.png"/><Relationship Id="rId4" Type="http://schemas.openxmlformats.org/officeDocument/2006/relationships/image" Target="../media/image134.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9.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96.png"/><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141.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Ferrara1_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225753"/>
            <a:ext cx="2304256" cy="61095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093296"/>
            <a:ext cx="26289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995936" y="2564904"/>
            <a:ext cx="4572000" cy="1292662"/>
          </a:xfrm>
          <a:prstGeom prst="rect">
            <a:avLst/>
          </a:prstGeom>
        </p:spPr>
        <p:txBody>
          <a:bodyPr>
            <a:spAutoFit/>
          </a:bodyPr>
          <a:lstStyle/>
          <a:p>
            <a:pPr algn="ctr"/>
            <a:r>
              <a:rPr lang="it-IT" altLang="it-IT" sz="2400" b="1" i="1" dirty="0">
                <a:solidFill>
                  <a:srgbClr val="002060"/>
                </a:solidFill>
              </a:rPr>
              <a:t>Prof. Patrizia </a:t>
            </a:r>
            <a:r>
              <a:rPr lang="it-IT" altLang="it-IT" sz="2400" b="1" i="1" dirty="0" err="1">
                <a:solidFill>
                  <a:srgbClr val="002060"/>
                </a:solidFill>
              </a:rPr>
              <a:t>Querzoli</a:t>
            </a:r>
            <a:endParaRPr lang="it-IT" altLang="it-IT" sz="2400" b="1" i="1" dirty="0">
              <a:solidFill>
                <a:srgbClr val="002060"/>
              </a:solidFill>
            </a:endParaRPr>
          </a:p>
          <a:p>
            <a:pPr algn="ctr"/>
            <a:r>
              <a:rPr lang="it-IT" altLang="it-IT" b="1" i="1" dirty="0">
                <a:solidFill>
                  <a:srgbClr val="00B050"/>
                </a:solidFill>
              </a:rPr>
              <a:t>Struttura Semplice di Patologia Mammaria</a:t>
            </a:r>
          </a:p>
          <a:p>
            <a:pPr algn="ctr"/>
            <a:r>
              <a:rPr lang="it-IT" altLang="it-IT" b="1" i="1" dirty="0">
                <a:solidFill>
                  <a:srgbClr val="00B050"/>
                </a:solidFill>
              </a:rPr>
              <a:t>U.O Anatomia Patologica </a:t>
            </a:r>
          </a:p>
          <a:p>
            <a:pPr algn="ctr"/>
            <a:r>
              <a:rPr lang="it-IT" altLang="it-IT" b="1" i="1" dirty="0">
                <a:solidFill>
                  <a:srgbClr val="00B050"/>
                </a:solidFill>
              </a:rPr>
              <a:t>Azienda Ospedaliero-Universitaria Ferrara</a:t>
            </a:r>
          </a:p>
        </p:txBody>
      </p:sp>
      <p:sp>
        <p:nvSpPr>
          <p:cNvPr id="12" name="CasellaDiTesto 11"/>
          <p:cNvSpPr txBox="1"/>
          <p:nvPr/>
        </p:nvSpPr>
        <p:spPr>
          <a:xfrm>
            <a:off x="3347864" y="1628800"/>
            <a:ext cx="5472608" cy="830997"/>
          </a:xfrm>
          <a:prstGeom prst="rect">
            <a:avLst/>
          </a:prstGeom>
          <a:noFill/>
          <a:ln w="38100">
            <a:solidFill>
              <a:srgbClr val="FFC000"/>
            </a:solidFill>
          </a:ln>
        </p:spPr>
        <p:txBody>
          <a:bodyPr wrap="square" rtlCol="0">
            <a:spAutoFit/>
          </a:bodyPr>
          <a:lstStyle/>
          <a:p>
            <a:pPr algn="ctr"/>
            <a:r>
              <a:rPr lang="en-US" sz="2400" b="1" dirty="0">
                <a:solidFill>
                  <a:srgbClr val="002060"/>
                </a:solidFill>
              </a:rPr>
              <a:t>Highlights on triple </a:t>
            </a:r>
            <a:r>
              <a:rPr lang="en-US" sz="2400" b="1" dirty="0" smtClean="0">
                <a:solidFill>
                  <a:srgbClr val="002060"/>
                </a:solidFill>
              </a:rPr>
              <a:t>positive and luminal </a:t>
            </a:r>
            <a:r>
              <a:rPr lang="en-US" sz="2400" b="1" dirty="0">
                <a:solidFill>
                  <a:srgbClr val="002060"/>
                </a:solidFill>
              </a:rPr>
              <a:t>breast cancer</a:t>
            </a:r>
            <a:endParaRPr lang="it-IT" sz="2400" b="1" dirty="0">
              <a:solidFill>
                <a:srgbClr val="002060"/>
              </a:solidFill>
            </a:endParaRPr>
          </a:p>
        </p:txBody>
      </p:sp>
      <p:sp>
        <p:nvSpPr>
          <p:cNvPr id="3" name="Rettangolo 2"/>
          <p:cNvSpPr/>
          <p:nvPr/>
        </p:nvSpPr>
        <p:spPr>
          <a:xfrm>
            <a:off x="6337743" y="6444044"/>
            <a:ext cx="2626745" cy="369332"/>
          </a:xfrm>
          <a:prstGeom prst="rect">
            <a:avLst/>
          </a:prstGeom>
        </p:spPr>
        <p:txBody>
          <a:bodyPr wrap="none">
            <a:spAutoFit/>
          </a:bodyPr>
          <a:lstStyle/>
          <a:p>
            <a:r>
              <a:rPr lang="it-IT" b="1" i="1" dirty="0">
                <a:solidFill>
                  <a:srgbClr val="002060"/>
                </a:solidFill>
              </a:rPr>
              <a:t>patrizia.querzoli@unife.it</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6712" y="116632"/>
            <a:ext cx="1045767" cy="982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657" y="4077072"/>
            <a:ext cx="3188513"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25754"/>
            <a:ext cx="2952328" cy="6218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400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96" y="908720"/>
            <a:ext cx="5301208" cy="532357"/>
          </a:xfrm>
          <a:prstGeom prst="rect">
            <a:avLst/>
          </a:prstGeom>
          <a:noFill/>
          <a:ln w="1905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2" name="CasellaDiTesto 1"/>
          <p:cNvSpPr txBox="1"/>
          <p:nvPr/>
        </p:nvSpPr>
        <p:spPr>
          <a:xfrm>
            <a:off x="1475656" y="188640"/>
            <a:ext cx="3860352" cy="523220"/>
          </a:xfrm>
          <a:prstGeom prst="rect">
            <a:avLst/>
          </a:prstGeom>
          <a:noFill/>
        </p:spPr>
        <p:txBody>
          <a:bodyPr wrap="none" rtlCol="0">
            <a:spAutoFit/>
          </a:bodyPr>
          <a:lstStyle/>
          <a:p>
            <a:r>
              <a:rPr lang="it-IT" sz="2800" b="1" dirty="0" smtClean="0">
                <a:solidFill>
                  <a:srgbClr val="002060"/>
                </a:solidFill>
              </a:rPr>
              <a:t>Luminal A and Luminal B</a:t>
            </a:r>
            <a:endParaRPr lang="it-IT" sz="2800" b="1" dirty="0">
              <a:solidFill>
                <a:srgbClr val="002060"/>
              </a:solidFill>
            </a:endParaRPr>
          </a:p>
        </p:txBody>
      </p:sp>
      <p:sp>
        <p:nvSpPr>
          <p:cNvPr id="3" name="Rettangolo 2"/>
          <p:cNvSpPr/>
          <p:nvPr/>
        </p:nvSpPr>
        <p:spPr>
          <a:xfrm>
            <a:off x="6500224" y="908720"/>
            <a:ext cx="2536272" cy="369332"/>
          </a:xfrm>
          <a:prstGeom prst="rect">
            <a:avLst/>
          </a:prstGeom>
        </p:spPr>
        <p:txBody>
          <a:bodyPr wrap="none">
            <a:spAutoFit/>
          </a:bodyPr>
          <a:lstStyle/>
          <a:p>
            <a:r>
              <a:rPr lang="it-IT" i="1" dirty="0" err="1"/>
              <a:t>Maisonneuve</a:t>
            </a:r>
            <a:r>
              <a:rPr lang="it-IT" i="1" dirty="0"/>
              <a:t> et </a:t>
            </a:r>
            <a:r>
              <a:rPr lang="it-IT" i="1" dirty="0" smtClean="0"/>
              <a:t>al, 2014</a:t>
            </a:r>
            <a:endParaRPr lang="it-IT" i="1" dirty="0"/>
          </a:p>
        </p:txBody>
      </p:sp>
      <p:sp>
        <p:nvSpPr>
          <p:cNvPr id="6" name="Rettangolo 5"/>
          <p:cNvSpPr/>
          <p:nvPr/>
        </p:nvSpPr>
        <p:spPr>
          <a:xfrm>
            <a:off x="179512" y="1556792"/>
            <a:ext cx="8964488" cy="369332"/>
          </a:xfrm>
          <a:prstGeom prst="rect">
            <a:avLst/>
          </a:prstGeom>
        </p:spPr>
        <p:txBody>
          <a:bodyPr wrap="square">
            <a:spAutoFit/>
          </a:bodyPr>
          <a:lstStyle/>
          <a:p>
            <a:r>
              <a:rPr lang="en-US" dirty="0" smtClean="0"/>
              <a:t>- </a:t>
            </a:r>
            <a:r>
              <a:rPr lang="en-US" b="1" dirty="0" smtClean="0"/>
              <a:t>9,415 </a:t>
            </a:r>
            <a:r>
              <a:rPr lang="en-US" b="1" dirty="0"/>
              <a:t>women with a median follow-up of 8.1 years </a:t>
            </a:r>
            <a:r>
              <a:rPr lang="en-US" b="1" dirty="0" smtClean="0"/>
              <a:t>, </a:t>
            </a:r>
            <a:r>
              <a:rPr lang="en-US" b="1" dirty="0"/>
              <a:t>ER-positive, </a:t>
            </a:r>
            <a:r>
              <a:rPr lang="en-US" b="1" dirty="0" smtClean="0"/>
              <a:t>HER2–negative </a:t>
            </a:r>
            <a:r>
              <a:rPr lang="en-US" b="1" dirty="0"/>
              <a:t>early </a:t>
            </a:r>
            <a:r>
              <a:rPr lang="en-US" b="1" dirty="0" smtClean="0"/>
              <a:t>BC</a:t>
            </a:r>
            <a:endParaRPr lang="it-IT" b="1" dirty="0"/>
          </a:p>
        </p:txBody>
      </p:sp>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63" y="1844824"/>
            <a:ext cx="7755207" cy="1823441"/>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CasellaDiTesto 6"/>
          <p:cNvSpPr txBox="1"/>
          <p:nvPr/>
        </p:nvSpPr>
        <p:spPr>
          <a:xfrm>
            <a:off x="1" y="3717032"/>
            <a:ext cx="9144000" cy="923330"/>
          </a:xfrm>
          <a:prstGeom prst="rect">
            <a:avLst/>
          </a:prstGeom>
          <a:noFill/>
          <a:ln>
            <a:solidFill>
              <a:srgbClr val="0070C0"/>
            </a:solidFill>
          </a:ln>
        </p:spPr>
        <p:txBody>
          <a:bodyPr wrap="square" rtlCol="0">
            <a:spAutoFit/>
          </a:bodyPr>
          <a:lstStyle/>
          <a:p>
            <a:r>
              <a:rPr lang="it-IT" dirty="0" smtClean="0"/>
              <a:t>-</a:t>
            </a:r>
            <a:r>
              <a:rPr lang="en-US" dirty="0"/>
              <a:t>The updated pathological definition of intrinsic molecular subtypes </a:t>
            </a:r>
            <a:r>
              <a:rPr lang="en-US" b="1" dirty="0"/>
              <a:t>may maximize </a:t>
            </a:r>
            <a:r>
              <a:rPr lang="en-US" b="1" dirty="0" smtClean="0"/>
              <a:t>the number of patients </a:t>
            </a:r>
            <a:r>
              <a:rPr lang="en-US" b="1" dirty="0"/>
              <a:t>classified as having the luminal A–like intrinsic subtype of </a:t>
            </a:r>
            <a:r>
              <a:rPr lang="en-US" b="1" dirty="0" smtClean="0"/>
              <a:t>BC and </a:t>
            </a:r>
            <a:r>
              <a:rPr lang="en-US" b="1" dirty="0"/>
              <a:t>for whom the use </a:t>
            </a:r>
            <a:r>
              <a:rPr lang="en-US" b="1" dirty="0" smtClean="0"/>
              <a:t>of cytotoxic </a:t>
            </a:r>
            <a:r>
              <a:rPr lang="en-US" b="1" dirty="0"/>
              <a:t>drugs could mostly be </a:t>
            </a:r>
            <a:r>
              <a:rPr lang="en-US" b="1" dirty="0" smtClean="0"/>
              <a:t>avoided.</a:t>
            </a:r>
            <a:endParaRPr lang="it-IT" b="1" dirty="0"/>
          </a:p>
        </p:txBody>
      </p:sp>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4293096"/>
            <a:ext cx="3816424" cy="2564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107504" y="4725144"/>
            <a:ext cx="5112568" cy="2031325"/>
          </a:xfrm>
          <a:prstGeom prst="rect">
            <a:avLst/>
          </a:prstGeom>
          <a:ln>
            <a:solidFill>
              <a:srgbClr val="FF0000"/>
            </a:solidFill>
          </a:ln>
        </p:spPr>
        <p:txBody>
          <a:bodyPr wrap="square">
            <a:spAutoFit/>
          </a:bodyPr>
          <a:lstStyle/>
          <a:p>
            <a:r>
              <a:rPr lang="en-US" b="1" dirty="0" smtClean="0"/>
              <a:t>- Lack </a:t>
            </a:r>
            <a:r>
              <a:rPr lang="en-US" b="1" dirty="0"/>
              <a:t>of substantial </a:t>
            </a:r>
            <a:r>
              <a:rPr lang="en-US" b="1" dirty="0" smtClean="0"/>
              <a:t>PR </a:t>
            </a:r>
            <a:r>
              <a:rPr lang="en-US" b="1" dirty="0"/>
              <a:t>positivity was associated with poorer outcomes only for patients with an</a:t>
            </a:r>
          </a:p>
          <a:p>
            <a:r>
              <a:rPr lang="en-US" b="1" dirty="0"/>
              <a:t>intermediate Ki-67 level (P &lt; 0.001</a:t>
            </a:r>
            <a:r>
              <a:rPr lang="en-US" b="1" dirty="0" smtClean="0"/>
              <a:t>).</a:t>
            </a:r>
          </a:p>
          <a:p>
            <a:r>
              <a:rPr lang="en-US" b="1" dirty="0" smtClean="0"/>
              <a:t>-</a:t>
            </a:r>
            <a:r>
              <a:rPr lang="en-US" dirty="0"/>
              <a:t>Multivariate analysis confirmed statistically </a:t>
            </a:r>
            <a:r>
              <a:rPr lang="en-US" dirty="0" smtClean="0"/>
              <a:t>significant </a:t>
            </a:r>
            <a:r>
              <a:rPr lang="en-US" b="1" dirty="0" smtClean="0"/>
              <a:t>increased </a:t>
            </a:r>
            <a:r>
              <a:rPr lang="en-US" b="1" dirty="0"/>
              <a:t>risks of distant metastasis for women </a:t>
            </a:r>
            <a:r>
              <a:rPr lang="en-US" b="1" dirty="0" smtClean="0"/>
              <a:t>with intermediate </a:t>
            </a:r>
            <a:r>
              <a:rPr lang="en-US" b="1" dirty="0"/>
              <a:t>Ki-67 expression and low </a:t>
            </a:r>
            <a:r>
              <a:rPr lang="en-US" b="1" dirty="0" smtClean="0"/>
              <a:t>PR </a:t>
            </a:r>
            <a:r>
              <a:rPr lang="en-US" b="1" dirty="0"/>
              <a:t>levels</a:t>
            </a:r>
            <a:endParaRPr lang="it-IT" b="1" dirty="0"/>
          </a:p>
        </p:txBody>
      </p:sp>
      <p:sp>
        <p:nvSpPr>
          <p:cNvPr id="9" name="CasellaDiTesto 8"/>
          <p:cNvSpPr txBox="1"/>
          <p:nvPr/>
        </p:nvSpPr>
        <p:spPr>
          <a:xfrm>
            <a:off x="8748464" y="5013176"/>
            <a:ext cx="300082" cy="369332"/>
          </a:xfrm>
          <a:prstGeom prst="rect">
            <a:avLst/>
          </a:prstGeom>
          <a:noFill/>
        </p:spPr>
        <p:txBody>
          <a:bodyPr wrap="none" rtlCol="0">
            <a:spAutoFit/>
          </a:bodyPr>
          <a:lstStyle/>
          <a:p>
            <a:r>
              <a:rPr lang="it-IT" b="1" dirty="0" smtClean="0">
                <a:solidFill>
                  <a:srgbClr val="FF0000"/>
                </a:solidFill>
              </a:rPr>
              <a:t>*</a:t>
            </a:r>
            <a:endParaRPr lang="it-IT" b="1" dirty="0">
              <a:solidFill>
                <a:srgbClr val="FF0000"/>
              </a:solidFill>
            </a:endParaRPr>
          </a:p>
        </p:txBody>
      </p:sp>
      <p:sp>
        <p:nvSpPr>
          <p:cNvPr id="10" name="Rettangolo 9"/>
          <p:cNvSpPr/>
          <p:nvPr/>
        </p:nvSpPr>
        <p:spPr>
          <a:xfrm>
            <a:off x="8880430" y="6372036"/>
            <a:ext cx="300082" cy="369332"/>
          </a:xfrm>
          <a:prstGeom prst="rect">
            <a:avLst/>
          </a:prstGeom>
        </p:spPr>
        <p:txBody>
          <a:bodyPr wrap="none">
            <a:spAutoFit/>
          </a:bodyPr>
          <a:lstStyle/>
          <a:p>
            <a:r>
              <a:rPr lang="it-IT" b="1" dirty="0">
                <a:solidFill>
                  <a:srgbClr val="FF0000"/>
                </a:solidFill>
              </a:rPr>
              <a:t>*</a:t>
            </a:r>
          </a:p>
        </p:txBody>
      </p:sp>
      <p:pic>
        <p:nvPicPr>
          <p:cNvPr id="14" name="Picture 3" descr="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0497" y="74148"/>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326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1907704" y="116632"/>
            <a:ext cx="3860352" cy="523220"/>
          </a:xfrm>
          <a:prstGeom prst="rect">
            <a:avLst/>
          </a:prstGeom>
        </p:spPr>
        <p:txBody>
          <a:bodyPr wrap="none">
            <a:spAutoFit/>
          </a:bodyPr>
          <a:lstStyle/>
          <a:p>
            <a:r>
              <a:rPr lang="it-IT" sz="2800" b="1" dirty="0">
                <a:solidFill>
                  <a:srgbClr val="002060"/>
                </a:solidFill>
              </a:rPr>
              <a:t>Luminal A and Luminal B</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009650"/>
            <a:ext cx="4295775" cy="483870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797" y="1009650"/>
            <a:ext cx="3876675" cy="4838699"/>
          </a:xfrm>
          <a:prstGeom prst="rect">
            <a:avLst/>
          </a:prstGeom>
          <a:noFill/>
          <a:ln w="28575">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3" name="Rettangolo 2"/>
          <p:cNvSpPr/>
          <p:nvPr/>
        </p:nvSpPr>
        <p:spPr>
          <a:xfrm>
            <a:off x="5076056" y="5733256"/>
            <a:ext cx="4248472" cy="646331"/>
          </a:xfrm>
          <a:prstGeom prst="rect">
            <a:avLst/>
          </a:prstGeom>
          <a:ln>
            <a:solidFill>
              <a:srgbClr val="00B0F0"/>
            </a:solidFill>
          </a:ln>
        </p:spPr>
        <p:txBody>
          <a:bodyPr wrap="square">
            <a:spAutoFit/>
          </a:bodyPr>
          <a:lstStyle/>
          <a:p>
            <a:r>
              <a:rPr lang="en-US" b="1" dirty="0"/>
              <a:t>Distant disease-free survival according to </a:t>
            </a:r>
          </a:p>
          <a:p>
            <a:r>
              <a:rPr lang="it-IT" b="1" dirty="0" err="1"/>
              <a:t>proposed</a:t>
            </a:r>
            <a:r>
              <a:rPr lang="it-IT" b="1" dirty="0"/>
              <a:t> </a:t>
            </a:r>
            <a:r>
              <a:rPr lang="it-IT" b="1" dirty="0" err="1"/>
              <a:t>intrinsic</a:t>
            </a:r>
            <a:r>
              <a:rPr lang="it-IT" b="1" dirty="0"/>
              <a:t> </a:t>
            </a:r>
            <a:r>
              <a:rPr lang="it-IT" b="1" dirty="0" err="1"/>
              <a:t>molecular</a:t>
            </a:r>
            <a:r>
              <a:rPr lang="it-IT" b="1" dirty="0"/>
              <a:t> </a:t>
            </a:r>
            <a:r>
              <a:rPr lang="it-IT" b="1" dirty="0" err="1"/>
              <a:t>subtypes</a:t>
            </a:r>
            <a:endParaRPr lang="it-IT" b="1" dirty="0"/>
          </a:p>
        </p:txBody>
      </p:sp>
      <p:sp>
        <p:nvSpPr>
          <p:cNvPr id="6" name="Rettangolo 5"/>
          <p:cNvSpPr/>
          <p:nvPr/>
        </p:nvSpPr>
        <p:spPr>
          <a:xfrm>
            <a:off x="7236296" y="6309320"/>
            <a:ext cx="1974258" cy="307777"/>
          </a:xfrm>
          <a:prstGeom prst="rect">
            <a:avLst/>
          </a:prstGeom>
        </p:spPr>
        <p:txBody>
          <a:bodyPr wrap="none">
            <a:spAutoFit/>
          </a:bodyPr>
          <a:lstStyle/>
          <a:p>
            <a:r>
              <a:rPr lang="it-IT" sz="1400" i="1" dirty="0" err="1"/>
              <a:t>Maisonneuve</a:t>
            </a:r>
            <a:r>
              <a:rPr lang="it-IT" sz="1400" i="1" dirty="0"/>
              <a:t> et al, 2014</a:t>
            </a:r>
          </a:p>
        </p:txBody>
      </p:sp>
      <p:sp>
        <p:nvSpPr>
          <p:cNvPr id="7" name="Rettangolo 6"/>
          <p:cNvSpPr/>
          <p:nvPr/>
        </p:nvSpPr>
        <p:spPr>
          <a:xfrm>
            <a:off x="-20520" y="5862171"/>
            <a:ext cx="8624968" cy="923330"/>
          </a:xfrm>
          <a:prstGeom prst="rect">
            <a:avLst/>
          </a:prstGeom>
        </p:spPr>
        <p:txBody>
          <a:bodyPr wrap="square">
            <a:spAutoFit/>
          </a:bodyPr>
          <a:lstStyle/>
          <a:p>
            <a:r>
              <a:rPr lang="en-US" b="1" dirty="0">
                <a:solidFill>
                  <a:srgbClr val="00B050"/>
                </a:solidFill>
              </a:rPr>
              <a:t>L</a:t>
            </a:r>
            <a:r>
              <a:rPr lang="en-US" b="1" dirty="0" smtClean="0">
                <a:solidFill>
                  <a:srgbClr val="00B050"/>
                </a:solidFill>
              </a:rPr>
              <a:t>A–like </a:t>
            </a:r>
            <a:r>
              <a:rPr lang="en-US" b="1" dirty="0">
                <a:solidFill>
                  <a:srgbClr val="00B050"/>
                </a:solidFill>
              </a:rPr>
              <a:t>tumors </a:t>
            </a:r>
            <a:r>
              <a:rPr lang="en-US" dirty="0"/>
              <a:t>(</a:t>
            </a:r>
            <a:r>
              <a:rPr lang="en-US" b="1" dirty="0"/>
              <a:t>more </a:t>
            </a:r>
            <a:r>
              <a:rPr lang="en-US" b="1" dirty="0" smtClean="0"/>
              <a:t>endocrine-</a:t>
            </a:r>
            <a:r>
              <a:rPr lang="en-US" b="1" dirty="0" err="1" smtClean="0"/>
              <a:t>sensitive,indolent</a:t>
            </a:r>
            <a:endParaRPr lang="en-US" b="1" dirty="0" smtClean="0"/>
          </a:p>
          <a:p>
            <a:r>
              <a:rPr lang="en-US" b="1" dirty="0" smtClean="0"/>
              <a:t> </a:t>
            </a:r>
            <a:r>
              <a:rPr lang="en-US" b="1" dirty="0"/>
              <a:t>and better </a:t>
            </a:r>
            <a:r>
              <a:rPr lang="en-US" b="1" dirty="0" smtClean="0"/>
              <a:t>prognosis)</a:t>
            </a:r>
          </a:p>
          <a:p>
            <a:r>
              <a:rPr lang="en-US" b="1" dirty="0" smtClean="0">
                <a:solidFill>
                  <a:srgbClr val="FF0000"/>
                </a:solidFill>
              </a:rPr>
              <a:t>LB–like </a:t>
            </a:r>
            <a:r>
              <a:rPr lang="en-US" b="1" dirty="0">
                <a:solidFill>
                  <a:srgbClr val="FF0000"/>
                </a:solidFill>
              </a:rPr>
              <a:t>tumors </a:t>
            </a:r>
            <a:r>
              <a:rPr lang="en-US" b="1" dirty="0"/>
              <a:t>(less endocrine-sensitive, </a:t>
            </a:r>
            <a:r>
              <a:rPr lang="en-US" b="1" dirty="0" smtClean="0"/>
              <a:t>more aggressive</a:t>
            </a:r>
            <a:r>
              <a:rPr lang="en-US" b="1" dirty="0"/>
              <a:t> </a:t>
            </a:r>
            <a:r>
              <a:rPr lang="it-IT" b="1" dirty="0" smtClean="0"/>
              <a:t>and </a:t>
            </a:r>
            <a:r>
              <a:rPr lang="it-IT" b="1" dirty="0" err="1"/>
              <a:t>worse</a:t>
            </a:r>
            <a:r>
              <a:rPr lang="it-IT" b="1" dirty="0"/>
              <a:t> </a:t>
            </a:r>
            <a:r>
              <a:rPr lang="it-IT" b="1" dirty="0" err="1" smtClean="0"/>
              <a:t>prognosis</a:t>
            </a:r>
            <a:r>
              <a:rPr lang="it-IT" b="1" dirty="0" smtClean="0"/>
              <a:t>)</a:t>
            </a:r>
            <a:endParaRPr lang="it-IT" b="1" dirty="0"/>
          </a:p>
        </p:txBody>
      </p:sp>
      <p:pic>
        <p:nvPicPr>
          <p:cNvPr id="10" name="Picture 3" descr="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0497" y="74148"/>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2840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908720"/>
            <a:ext cx="7553325" cy="4705350"/>
          </a:xfrm>
          <a:prstGeom prst="rect">
            <a:avLst/>
          </a:prstGeom>
          <a:noFill/>
          <a:ln w="28575">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2" name="Rettangolo 1"/>
          <p:cNvSpPr/>
          <p:nvPr/>
        </p:nvSpPr>
        <p:spPr>
          <a:xfrm>
            <a:off x="1011361" y="5733256"/>
            <a:ext cx="7809111" cy="646331"/>
          </a:xfrm>
          <a:prstGeom prst="rect">
            <a:avLst/>
          </a:prstGeom>
        </p:spPr>
        <p:txBody>
          <a:bodyPr wrap="square">
            <a:spAutoFit/>
          </a:bodyPr>
          <a:lstStyle/>
          <a:p>
            <a:r>
              <a:rPr lang="en-US" b="1" dirty="0"/>
              <a:t>Distant disease-free survival according to our proposed new definitions of intrinsic molecular subtypes and tumor grades.</a:t>
            </a:r>
            <a:endParaRPr lang="it-IT" b="1" dirty="0"/>
          </a:p>
        </p:txBody>
      </p:sp>
      <p:sp>
        <p:nvSpPr>
          <p:cNvPr id="3" name="CasellaDiTesto 2"/>
          <p:cNvSpPr txBox="1"/>
          <p:nvPr/>
        </p:nvSpPr>
        <p:spPr>
          <a:xfrm>
            <a:off x="179512" y="6379587"/>
            <a:ext cx="7321235" cy="369332"/>
          </a:xfrm>
          <a:prstGeom prst="rect">
            <a:avLst/>
          </a:prstGeom>
          <a:noFill/>
          <a:ln>
            <a:solidFill>
              <a:srgbClr val="00B050"/>
            </a:solidFill>
          </a:ln>
        </p:spPr>
        <p:txBody>
          <a:bodyPr wrap="none" rtlCol="0">
            <a:spAutoFit/>
          </a:bodyPr>
          <a:lstStyle/>
          <a:p>
            <a:r>
              <a:rPr lang="it-IT" b="1" dirty="0" smtClean="0"/>
              <a:t>LA</a:t>
            </a:r>
            <a:r>
              <a:rPr lang="it-IT" dirty="0" smtClean="0"/>
              <a:t>  G1 41,7%, G2 55,7%, G3 2,5</a:t>
            </a:r>
            <a:r>
              <a:rPr lang="it-IT" b="1" dirty="0" smtClean="0"/>
              <a:t>%;               LB  </a:t>
            </a:r>
            <a:r>
              <a:rPr lang="it-IT" dirty="0" smtClean="0"/>
              <a:t>G1 4,6%, G2  52,6%, G3 42,8%</a:t>
            </a:r>
            <a:endParaRPr lang="it-IT" dirty="0"/>
          </a:p>
        </p:txBody>
      </p:sp>
      <p:pic>
        <p:nvPicPr>
          <p:cNvPr id="7" name="Picture 3" descr="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0497" y="74148"/>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3300658" y="260648"/>
            <a:ext cx="3328155" cy="461665"/>
          </a:xfrm>
          <a:prstGeom prst="rect">
            <a:avLst/>
          </a:prstGeom>
        </p:spPr>
        <p:txBody>
          <a:bodyPr wrap="none">
            <a:spAutoFit/>
          </a:bodyPr>
          <a:lstStyle/>
          <a:p>
            <a:r>
              <a:rPr lang="it-IT" sz="2400" b="1" dirty="0"/>
              <a:t>Luminal A and Luminal B</a:t>
            </a:r>
          </a:p>
        </p:txBody>
      </p:sp>
    </p:spTree>
    <p:extLst>
      <p:ext uri="{BB962C8B-B14F-4D97-AF65-F5344CB8AC3E}">
        <p14:creationId xmlns:p14="http://schemas.microsoft.com/office/powerpoint/2010/main" val="3044815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1203009" y="-27384"/>
            <a:ext cx="7833487" cy="923330"/>
          </a:xfrm>
          <a:prstGeom prst="rect">
            <a:avLst/>
          </a:prstGeom>
        </p:spPr>
        <p:txBody>
          <a:bodyPr wrap="square">
            <a:spAutoFit/>
          </a:bodyPr>
          <a:lstStyle/>
          <a:p>
            <a:r>
              <a:rPr lang="en-US" b="1" dirty="0">
                <a:solidFill>
                  <a:srgbClr val="002060"/>
                </a:solidFill>
              </a:rPr>
              <a:t>De-escalating and escalating treatments </a:t>
            </a:r>
            <a:r>
              <a:rPr lang="en-US" b="1" dirty="0" smtClean="0">
                <a:solidFill>
                  <a:srgbClr val="002060"/>
                </a:solidFill>
              </a:rPr>
              <a:t>for early-stage </a:t>
            </a:r>
            <a:r>
              <a:rPr lang="en-US" b="1" dirty="0">
                <a:solidFill>
                  <a:srgbClr val="002060"/>
                </a:solidFill>
              </a:rPr>
              <a:t>breast cancer: the St. </a:t>
            </a:r>
            <a:r>
              <a:rPr lang="en-US" b="1" dirty="0" err="1">
                <a:solidFill>
                  <a:srgbClr val="002060"/>
                </a:solidFill>
              </a:rPr>
              <a:t>Gallen</a:t>
            </a:r>
            <a:r>
              <a:rPr lang="en-US" b="1" dirty="0">
                <a:solidFill>
                  <a:srgbClr val="002060"/>
                </a:solidFill>
              </a:rPr>
              <a:t> </a:t>
            </a:r>
            <a:r>
              <a:rPr lang="en-US" b="1" dirty="0" smtClean="0">
                <a:solidFill>
                  <a:srgbClr val="002060"/>
                </a:solidFill>
              </a:rPr>
              <a:t>International Expert </a:t>
            </a:r>
            <a:r>
              <a:rPr lang="en-US" b="1" dirty="0">
                <a:solidFill>
                  <a:srgbClr val="002060"/>
                </a:solidFill>
              </a:rPr>
              <a:t>Consensus Conference on the Primary Therapy</a:t>
            </a:r>
          </a:p>
          <a:p>
            <a:r>
              <a:rPr lang="en-US" b="1" dirty="0">
                <a:solidFill>
                  <a:srgbClr val="002060"/>
                </a:solidFill>
              </a:rPr>
              <a:t>of Early Breast Cancer 2017</a:t>
            </a:r>
            <a:endParaRPr lang="it-IT" b="1" dirty="0">
              <a:solidFill>
                <a:srgbClr val="002060"/>
              </a:solidFill>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980728"/>
            <a:ext cx="346710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107504" y="5059050"/>
            <a:ext cx="8928992" cy="1754326"/>
          </a:xfrm>
          <a:prstGeom prst="rect">
            <a:avLst/>
          </a:prstGeom>
        </p:spPr>
        <p:txBody>
          <a:bodyPr wrap="square">
            <a:spAutoFit/>
          </a:bodyPr>
          <a:lstStyle/>
          <a:p>
            <a:r>
              <a:rPr lang="en-US" b="1" dirty="0" smtClean="0"/>
              <a:t>-For </a:t>
            </a:r>
            <a:r>
              <a:rPr lang="en-US" b="1" dirty="0"/>
              <a:t>many </a:t>
            </a:r>
            <a:r>
              <a:rPr lang="en-US" b="1" dirty="0" smtClean="0"/>
              <a:t> </a:t>
            </a:r>
            <a:r>
              <a:rPr lang="en-US" b="1" dirty="0"/>
              <a:t>patients </a:t>
            </a:r>
            <a:r>
              <a:rPr lang="en-US" b="1" dirty="0" smtClean="0"/>
              <a:t>with hormone </a:t>
            </a:r>
            <a:r>
              <a:rPr lang="en-US" b="1" dirty="0"/>
              <a:t>receptor positive disease, chemotherapy can be </a:t>
            </a:r>
            <a:r>
              <a:rPr lang="en-US" b="1" dirty="0" smtClean="0"/>
              <a:t>omitted.ER and  PR </a:t>
            </a:r>
            <a:r>
              <a:rPr lang="en-US" b="1" dirty="0"/>
              <a:t>status is determined </a:t>
            </a:r>
            <a:r>
              <a:rPr lang="en-US" b="1" dirty="0" smtClean="0"/>
              <a:t>by I</a:t>
            </a:r>
            <a:r>
              <a:rPr lang="it-IT" b="1" dirty="0" smtClean="0"/>
              <a:t>HC</a:t>
            </a:r>
          </a:p>
          <a:p>
            <a:r>
              <a:rPr lang="it-IT" b="1" dirty="0" smtClean="0"/>
              <a:t>-</a:t>
            </a:r>
            <a:r>
              <a:rPr lang="en-US" dirty="0"/>
              <a:t>Specifically, the panel agreed that </a:t>
            </a:r>
            <a:r>
              <a:rPr lang="en-US" dirty="0" smtClean="0"/>
              <a:t>either  </a:t>
            </a:r>
            <a:r>
              <a:rPr lang="en-US" b="1" dirty="0" smtClean="0"/>
              <a:t>G or </a:t>
            </a:r>
            <a:r>
              <a:rPr lang="en-US" b="1" dirty="0"/>
              <a:t>Ki-67 could be used to </a:t>
            </a:r>
            <a:r>
              <a:rPr lang="en-US" b="1" dirty="0" smtClean="0"/>
              <a:t>distinguish between the </a:t>
            </a:r>
            <a:r>
              <a:rPr lang="it-IT" b="1" dirty="0" smtClean="0"/>
              <a:t>Luminal—A- </a:t>
            </a:r>
            <a:r>
              <a:rPr lang="it-IT" b="1" dirty="0"/>
              <a:t>and B-</a:t>
            </a:r>
            <a:r>
              <a:rPr lang="it-IT" b="1" dirty="0" err="1"/>
              <a:t>like</a:t>
            </a:r>
            <a:r>
              <a:rPr lang="it-IT" b="1" dirty="0" smtClean="0"/>
              <a:t>.  LA </a:t>
            </a:r>
            <a:r>
              <a:rPr lang="en-US" b="1" dirty="0" smtClean="0"/>
              <a:t>-like </a:t>
            </a:r>
            <a:r>
              <a:rPr lang="en-US" b="1" dirty="0"/>
              <a:t>tumors are typically low grade, strongly ER/PR </a:t>
            </a:r>
            <a:r>
              <a:rPr lang="en-US" b="1" dirty="0" smtClean="0"/>
              <a:t>positive.</a:t>
            </a:r>
          </a:p>
          <a:p>
            <a:r>
              <a:rPr lang="it-IT" b="1" dirty="0" smtClean="0"/>
              <a:t>LB-</a:t>
            </a:r>
            <a:r>
              <a:rPr lang="it-IT" b="1" dirty="0" err="1" smtClean="0"/>
              <a:t>like</a:t>
            </a:r>
            <a:r>
              <a:rPr lang="it-IT" b="1" dirty="0"/>
              <a:t> </a:t>
            </a:r>
            <a:r>
              <a:rPr lang="en-US" b="1" dirty="0" smtClean="0"/>
              <a:t>tumors </a:t>
            </a:r>
            <a:r>
              <a:rPr lang="en-US" b="1" dirty="0"/>
              <a:t>are ER positive </a:t>
            </a:r>
            <a:r>
              <a:rPr lang="en-US" b="1" dirty="0" smtClean="0"/>
              <a:t>but may </a:t>
            </a:r>
            <a:r>
              <a:rPr lang="en-US" b="1" dirty="0"/>
              <a:t>have variable degrees of ER/PR </a:t>
            </a:r>
            <a:r>
              <a:rPr lang="en-US" b="1" dirty="0" smtClean="0"/>
              <a:t>expression, are </a:t>
            </a:r>
            <a:r>
              <a:rPr lang="en-US" b="1" dirty="0"/>
              <a:t>higher grade, and have higher proliferative fraction</a:t>
            </a:r>
            <a:r>
              <a:rPr lang="en-US" b="1" dirty="0" smtClean="0"/>
              <a:t>.</a:t>
            </a:r>
          </a:p>
        </p:txBody>
      </p:sp>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1566863"/>
            <a:ext cx="8722520" cy="3492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5508104" y="980728"/>
            <a:ext cx="3489545" cy="369332"/>
          </a:xfrm>
          <a:prstGeom prst="rect">
            <a:avLst/>
          </a:prstGeom>
        </p:spPr>
        <p:txBody>
          <a:bodyPr wrap="none">
            <a:spAutoFit/>
          </a:bodyPr>
          <a:lstStyle/>
          <a:p>
            <a:r>
              <a:rPr lang="en-US" i="1" dirty="0"/>
              <a:t>Annals of Oncology 28: 1700, 2017</a:t>
            </a:r>
            <a:endParaRPr lang="it-IT" i="1" dirty="0"/>
          </a:p>
        </p:txBody>
      </p:sp>
    </p:spTree>
    <p:extLst>
      <p:ext uri="{BB962C8B-B14F-4D97-AF65-F5344CB8AC3E}">
        <p14:creationId xmlns:p14="http://schemas.microsoft.com/office/powerpoint/2010/main" val="2663082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descr="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9846" y="83042"/>
            <a:ext cx="1058338"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flipH="1">
            <a:off x="251520" y="870725"/>
            <a:ext cx="7732992" cy="369332"/>
          </a:xfrm>
          <a:prstGeom prst="rect">
            <a:avLst/>
          </a:prstGeom>
          <a:noFill/>
        </p:spPr>
        <p:txBody>
          <a:bodyPr wrap="square" rtlCol="0">
            <a:spAutoFit/>
          </a:bodyPr>
          <a:lstStyle/>
          <a:p>
            <a:r>
              <a:rPr lang="en-US" b="1" dirty="0" smtClean="0"/>
              <a:t>ER </a:t>
            </a:r>
            <a:r>
              <a:rPr lang="en-US" b="1" dirty="0"/>
              <a:t>and </a:t>
            </a:r>
            <a:r>
              <a:rPr lang="en-US" b="1" dirty="0" smtClean="0"/>
              <a:t>HER2 </a:t>
            </a:r>
            <a:r>
              <a:rPr lang="en-US" b="1" dirty="0"/>
              <a:t>co-expression on breast cancer </a:t>
            </a:r>
            <a:r>
              <a:rPr lang="en-US" b="1" dirty="0" smtClean="0"/>
              <a:t>disease </a:t>
            </a:r>
            <a:r>
              <a:rPr lang="it-IT" b="1" dirty="0" err="1" smtClean="0"/>
              <a:t>characteristics</a:t>
            </a:r>
            <a:endParaRPr lang="it-IT" b="1" dirty="0"/>
          </a:p>
        </p:txBody>
      </p:sp>
      <p:sp>
        <p:nvSpPr>
          <p:cNvPr id="2" name="CasellaDiTesto 1"/>
          <p:cNvSpPr txBox="1"/>
          <p:nvPr/>
        </p:nvSpPr>
        <p:spPr>
          <a:xfrm>
            <a:off x="107504" y="6309320"/>
            <a:ext cx="8928992" cy="584775"/>
          </a:xfrm>
          <a:prstGeom prst="rect">
            <a:avLst/>
          </a:prstGeom>
          <a:noFill/>
        </p:spPr>
        <p:txBody>
          <a:bodyPr wrap="square" rtlCol="0">
            <a:spAutoFit/>
          </a:bodyPr>
          <a:lstStyle/>
          <a:p>
            <a:r>
              <a:rPr lang="it-IT" sz="1600" dirty="0" smtClean="0"/>
              <a:t>Arpino G et al, 2008;Lee HJ ,2014; </a:t>
            </a:r>
            <a:r>
              <a:rPr lang="it-IT" sz="1600" dirty="0" err="1" smtClean="0"/>
              <a:t>Alqaisi</a:t>
            </a:r>
            <a:r>
              <a:rPr lang="it-IT" sz="1600" dirty="0" smtClean="0"/>
              <a:t> A et al, 2014 </a:t>
            </a:r>
            <a:r>
              <a:rPr lang="it-IT" sz="1600" dirty="0" err="1" smtClean="0"/>
              <a:t>lVici</a:t>
            </a:r>
            <a:r>
              <a:rPr lang="it-IT" sz="1600" dirty="0" smtClean="0"/>
              <a:t> </a:t>
            </a:r>
            <a:r>
              <a:rPr lang="it-IT" sz="1600" dirty="0"/>
              <a:t>P et al ,2015; </a:t>
            </a:r>
            <a:r>
              <a:rPr lang="it-IT" sz="1600" dirty="0" smtClean="0"/>
              <a:t>Negi P et al, 2016;Iancu G et al, 2017; Vici </a:t>
            </a:r>
            <a:r>
              <a:rPr lang="it-IT" sz="1600" dirty="0"/>
              <a:t>P et al </a:t>
            </a:r>
            <a:r>
              <a:rPr lang="it-IT" sz="1600" dirty="0" smtClean="0"/>
              <a:t>2017</a:t>
            </a:r>
            <a:endParaRPr lang="it-IT" sz="1600" dirty="0"/>
          </a:p>
        </p:txBody>
      </p:sp>
      <p:sp>
        <p:nvSpPr>
          <p:cNvPr id="8" name="CasellaDiTesto 7"/>
          <p:cNvSpPr txBox="1"/>
          <p:nvPr/>
        </p:nvSpPr>
        <p:spPr>
          <a:xfrm>
            <a:off x="1640066" y="116632"/>
            <a:ext cx="3549241" cy="523220"/>
          </a:xfrm>
          <a:prstGeom prst="rect">
            <a:avLst/>
          </a:prstGeom>
          <a:noFill/>
        </p:spPr>
        <p:txBody>
          <a:bodyPr wrap="none" rtlCol="0">
            <a:spAutoFit/>
          </a:bodyPr>
          <a:lstStyle/>
          <a:p>
            <a:r>
              <a:rPr lang="it-IT" sz="2800" dirty="0" smtClean="0">
                <a:solidFill>
                  <a:srgbClr val="002060"/>
                </a:solidFill>
              </a:rPr>
              <a:t>Triple positive  BC  10%</a:t>
            </a:r>
            <a:endParaRPr lang="it-IT" sz="2800" dirty="0">
              <a:solidFill>
                <a:srgbClr val="002060"/>
              </a:solidFill>
            </a:endParaRPr>
          </a:p>
        </p:txBody>
      </p:sp>
      <p:sp>
        <p:nvSpPr>
          <p:cNvPr id="9" name="CasellaDiTesto 8"/>
          <p:cNvSpPr txBox="1"/>
          <p:nvPr/>
        </p:nvSpPr>
        <p:spPr>
          <a:xfrm>
            <a:off x="107504" y="1484784"/>
            <a:ext cx="8928992" cy="3139321"/>
          </a:xfrm>
          <a:prstGeom prst="rect">
            <a:avLst/>
          </a:prstGeom>
          <a:noFill/>
        </p:spPr>
        <p:txBody>
          <a:bodyPr wrap="square" rtlCol="0">
            <a:spAutoFit/>
          </a:bodyPr>
          <a:lstStyle/>
          <a:p>
            <a:r>
              <a:rPr lang="it-IT" dirty="0" smtClean="0"/>
              <a:t>-</a:t>
            </a:r>
            <a:r>
              <a:rPr lang="it-IT" b="1" dirty="0" smtClean="0">
                <a:solidFill>
                  <a:srgbClr val="0070C0"/>
                </a:solidFill>
              </a:rPr>
              <a:t>HER2 </a:t>
            </a:r>
            <a:r>
              <a:rPr lang="it-IT" b="1" dirty="0">
                <a:solidFill>
                  <a:srgbClr val="0070C0"/>
                </a:solidFill>
              </a:rPr>
              <a:t>impact on </a:t>
            </a:r>
            <a:r>
              <a:rPr lang="it-IT" b="1" dirty="0" smtClean="0">
                <a:solidFill>
                  <a:srgbClr val="0070C0"/>
                </a:solidFill>
              </a:rPr>
              <a:t>ER positive </a:t>
            </a:r>
            <a:r>
              <a:rPr lang="en-US" b="1" dirty="0" smtClean="0">
                <a:solidFill>
                  <a:srgbClr val="0070C0"/>
                </a:solidFill>
              </a:rPr>
              <a:t>disease </a:t>
            </a:r>
            <a:r>
              <a:rPr lang="en-US" b="1" dirty="0">
                <a:solidFill>
                  <a:srgbClr val="0070C0"/>
                </a:solidFill>
              </a:rPr>
              <a:t>was reflected by younger age, higher </a:t>
            </a:r>
            <a:r>
              <a:rPr lang="en-US" b="1" dirty="0" smtClean="0">
                <a:solidFill>
                  <a:srgbClr val="0070C0"/>
                </a:solidFill>
              </a:rPr>
              <a:t>grade and </a:t>
            </a:r>
            <a:r>
              <a:rPr lang="en-US" b="1" dirty="0">
                <a:solidFill>
                  <a:srgbClr val="0070C0"/>
                </a:solidFill>
              </a:rPr>
              <a:t>TNM stage, and increased frequency of </a:t>
            </a:r>
            <a:r>
              <a:rPr lang="en-US" b="1" dirty="0" smtClean="0">
                <a:solidFill>
                  <a:srgbClr val="0070C0"/>
                </a:solidFill>
              </a:rPr>
              <a:t>visceral </a:t>
            </a:r>
            <a:r>
              <a:rPr lang="it-IT" b="1" dirty="0" err="1" smtClean="0">
                <a:solidFill>
                  <a:srgbClr val="0070C0"/>
                </a:solidFill>
              </a:rPr>
              <a:t>involvement</a:t>
            </a:r>
            <a:r>
              <a:rPr lang="it-IT" b="1" dirty="0" smtClean="0">
                <a:solidFill>
                  <a:srgbClr val="0070C0"/>
                </a:solidFill>
              </a:rPr>
              <a:t> </a:t>
            </a:r>
            <a:r>
              <a:rPr lang="it-IT" b="1" dirty="0">
                <a:solidFill>
                  <a:srgbClr val="0070C0"/>
                </a:solidFill>
              </a:rPr>
              <a:t>in de novo </a:t>
            </a:r>
            <a:r>
              <a:rPr lang="it-IT" b="1" dirty="0" err="1">
                <a:solidFill>
                  <a:srgbClr val="0070C0"/>
                </a:solidFill>
              </a:rPr>
              <a:t>metastasis</a:t>
            </a:r>
            <a:r>
              <a:rPr lang="it-IT" dirty="0" smtClean="0">
                <a:solidFill>
                  <a:srgbClr val="0070C0"/>
                </a:solidFill>
              </a:rPr>
              <a:t>.</a:t>
            </a:r>
          </a:p>
          <a:p>
            <a:r>
              <a:rPr lang="it-IT" dirty="0" smtClean="0"/>
              <a:t>-</a:t>
            </a:r>
            <a:r>
              <a:rPr lang="it-IT" dirty="0" err="1" smtClean="0">
                <a:solidFill>
                  <a:srgbClr val="FF0000"/>
                </a:solidFill>
              </a:rPr>
              <a:t>Within</a:t>
            </a:r>
            <a:r>
              <a:rPr lang="it-IT" dirty="0" smtClean="0">
                <a:solidFill>
                  <a:srgbClr val="FF0000"/>
                </a:solidFill>
              </a:rPr>
              <a:t> </a:t>
            </a:r>
            <a:r>
              <a:rPr lang="it-IT" dirty="0">
                <a:solidFill>
                  <a:srgbClr val="FF0000"/>
                </a:solidFill>
              </a:rPr>
              <a:t>the </a:t>
            </a:r>
            <a:r>
              <a:rPr lang="it-IT" dirty="0" smtClean="0">
                <a:solidFill>
                  <a:srgbClr val="FF0000"/>
                </a:solidFill>
              </a:rPr>
              <a:t>ER-positive/</a:t>
            </a:r>
            <a:r>
              <a:rPr lang="en-US" dirty="0" smtClean="0">
                <a:solidFill>
                  <a:srgbClr val="FF0000"/>
                </a:solidFill>
              </a:rPr>
              <a:t>HER2-positive </a:t>
            </a:r>
            <a:r>
              <a:rPr lang="en-US" dirty="0">
                <a:solidFill>
                  <a:srgbClr val="FF0000"/>
                </a:solidFill>
              </a:rPr>
              <a:t>group, </a:t>
            </a:r>
            <a:r>
              <a:rPr lang="en-US" dirty="0" smtClean="0">
                <a:solidFill>
                  <a:srgbClr val="FF0000"/>
                </a:solidFill>
              </a:rPr>
              <a:t>TPBC </a:t>
            </a:r>
            <a:r>
              <a:rPr lang="en-US" dirty="0">
                <a:solidFill>
                  <a:srgbClr val="FF0000"/>
                </a:solidFill>
              </a:rPr>
              <a:t>(</a:t>
            </a:r>
            <a:r>
              <a:rPr lang="en-US" dirty="0" smtClean="0">
                <a:solidFill>
                  <a:srgbClr val="FF0000"/>
                </a:solidFill>
              </a:rPr>
              <a:t>ER+/</a:t>
            </a:r>
            <a:r>
              <a:rPr lang="en-US" dirty="0" err="1" smtClean="0">
                <a:solidFill>
                  <a:srgbClr val="FF0000"/>
                </a:solidFill>
              </a:rPr>
              <a:t>PgR</a:t>
            </a:r>
            <a:r>
              <a:rPr lang="en-US" dirty="0">
                <a:solidFill>
                  <a:srgbClr val="FF0000"/>
                </a:solidFill>
              </a:rPr>
              <a:t>+</a:t>
            </a:r>
            <a:r>
              <a:rPr lang="en-US" dirty="0" smtClean="0">
                <a:solidFill>
                  <a:srgbClr val="FF0000"/>
                </a:solidFill>
              </a:rPr>
              <a:t>/HER2</a:t>
            </a:r>
            <a:r>
              <a:rPr lang="en-US" dirty="0">
                <a:solidFill>
                  <a:srgbClr val="FF0000"/>
                </a:solidFill>
              </a:rPr>
              <a:t>+</a:t>
            </a:r>
            <a:r>
              <a:rPr lang="en-US" dirty="0" smtClean="0">
                <a:solidFill>
                  <a:srgbClr val="FF0000"/>
                </a:solidFill>
              </a:rPr>
              <a:t>) </a:t>
            </a:r>
            <a:r>
              <a:rPr lang="en-US" dirty="0">
                <a:solidFill>
                  <a:srgbClr val="FF0000"/>
                </a:solidFill>
              </a:rPr>
              <a:t>was associated with younger age </a:t>
            </a:r>
            <a:r>
              <a:rPr lang="en-US" dirty="0" smtClean="0">
                <a:solidFill>
                  <a:srgbClr val="FF0000"/>
                </a:solidFill>
              </a:rPr>
              <a:t>compared to (ER+/</a:t>
            </a:r>
            <a:r>
              <a:rPr lang="en-US" dirty="0" err="1" smtClean="0">
                <a:solidFill>
                  <a:srgbClr val="FF0000"/>
                </a:solidFill>
              </a:rPr>
              <a:t>PgR</a:t>
            </a:r>
            <a:r>
              <a:rPr lang="en-US" dirty="0" smtClean="0">
                <a:solidFill>
                  <a:srgbClr val="FF0000"/>
                </a:solidFill>
              </a:rPr>
              <a:t>-</a:t>
            </a:r>
            <a:r>
              <a:rPr lang="en-US" dirty="0">
                <a:solidFill>
                  <a:srgbClr val="FF0000"/>
                </a:solidFill>
              </a:rPr>
              <a:t>/</a:t>
            </a:r>
            <a:r>
              <a:rPr lang="en-US" dirty="0" smtClean="0">
                <a:solidFill>
                  <a:srgbClr val="FF0000"/>
                </a:solidFill>
              </a:rPr>
              <a:t>HER2) </a:t>
            </a:r>
            <a:r>
              <a:rPr lang="en-US" dirty="0">
                <a:solidFill>
                  <a:srgbClr val="FF0000"/>
                </a:solidFill>
              </a:rPr>
              <a:t>disease (mean age of 50.8 </a:t>
            </a:r>
            <a:r>
              <a:rPr lang="en-US" dirty="0" smtClean="0">
                <a:solidFill>
                  <a:srgbClr val="FF0000"/>
                </a:solidFill>
              </a:rPr>
              <a:t>vs. </a:t>
            </a:r>
            <a:r>
              <a:rPr lang="it-IT" dirty="0" smtClean="0">
                <a:solidFill>
                  <a:srgbClr val="FF0000"/>
                </a:solidFill>
              </a:rPr>
              <a:t>56 </a:t>
            </a:r>
            <a:r>
              <a:rPr lang="it-IT" dirty="0" err="1">
                <a:solidFill>
                  <a:srgbClr val="FF0000"/>
                </a:solidFill>
              </a:rPr>
              <a:t>years</a:t>
            </a:r>
            <a:r>
              <a:rPr lang="it-IT" dirty="0">
                <a:solidFill>
                  <a:srgbClr val="FF0000"/>
                </a:solidFill>
              </a:rPr>
              <a:t>, p = 0.0226</a:t>
            </a:r>
            <a:r>
              <a:rPr lang="it-IT" dirty="0" smtClean="0">
                <a:solidFill>
                  <a:srgbClr val="FF0000"/>
                </a:solidFill>
              </a:rPr>
              <a:t>).</a:t>
            </a:r>
          </a:p>
          <a:p>
            <a:r>
              <a:rPr lang="it-IT" b="1" dirty="0" smtClean="0">
                <a:solidFill>
                  <a:srgbClr val="00B050"/>
                </a:solidFill>
              </a:rPr>
              <a:t>-2 </a:t>
            </a:r>
            <a:r>
              <a:rPr lang="it-IT" b="1" dirty="0" err="1" smtClean="0">
                <a:solidFill>
                  <a:srgbClr val="00B050"/>
                </a:solidFill>
              </a:rPr>
              <a:t>subgroups</a:t>
            </a:r>
            <a:r>
              <a:rPr lang="it-IT" b="1" dirty="0" smtClean="0">
                <a:solidFill>
                  <a:srgbClr val="00B050"/>
                </a:solidFill>
              </a:rPr>
              <a:t> HER+ HIGH </a:t>
            </a:r>
            <a:r>
              <a:rPr lang="it-IT" b="1" dirty="0" err="1" smtClean="0">
                <a:solidFill>
                  <a:srgbClr val="00B050"/>
                </a:solidFill>
              </a:rPr>
              <a:t>level</a:t>
            </a:r>
            <a:r>
              <a:rPr lang="it-IT" b="1" dirty="0" smtClean="0">
                <a:solidFill>
                  <a:srgbClr val="00B050"/>
                </a:solidFill>
              </a:rPr>
              <a:t> HR  and </a:t>
            </a:r>
            <a:r>
              <a:rPr lang="it-IT" b="1" dirty="0">
                <a:solidFill>
                  <a:srgbClr val="00B050"/>
                </a:solidFill>
              </a:rPr>
              <a:t>HER+ </a:t>
            </a:r>
            <a:r>
              <a:rPr lang="it-IT" b="1" dirty="0" smtClean="0">
                <a:solidFill>
                  <a:srgbClr val="00B050"/>
                </a:solidFill>
              </a:rPr>
              <a:t>LOW Level HR     </a:t>
            </a:r>
          </a:p>
          <a:p>
            <a:r>
              <a:rPr lang="en-US" dirty="0" smtClean="0"/>
              <a:t>-</a:t>
            </a:r>
            <a:r>
              <a:rPr lang="en-US" b="1" dirty="0" smtClean="0">
                <a:solidFill>
                  <a:srgbClr val="0070C0"/>
                </a:solidFill>
              </a:rPr>
              <a:t>ER </a:t>
            </a:r>
            <a:r>
              <a:rPr lang="en-US" b="1" dirty="0">
                <a:solidFill>
                  <a:srgbClr val="0070C0"/>
                </a:solidFill>
              </a:rPr>
              <a:t>has a </a:t>
            </a:r>
            <a:r>
              <a:rPr lang="en-US" b="1" dirty="0" smtClean="0">
                <a:solidFill>
                  <a:srgbClr val="0070C0"/>
                </a:solidFill>
              </a:rPr>
              <a:t>profound </a:t>
            </a:r>
            <a:r>
              <a:rPr lang="en-US" b="1" dirty="0">
                <a:solidFill>
                  <a:srgbClr val="0070C0"/>
                </a:solidFill>
              </a:rPr>
              <a:t>impact on breast cancer </a:t>
            </a:r>
            <a:r>
              <a:rPr lang="en-US" b="1" dirty="0" smtClean="0">
                <a:solidFill>
                  <a:srgbClr val="0070C0"/>
                </a:solidFill>
              </a:rPr>
              <a:t>characteristics, including </a:t>
            </a:r>
            <a:r>
              <a:rPr lang="en-US" b="1" dirty="0">
                <a:solidFill>
                  <a:srgbClr val="0070C0"/>
                </a:solidFill>
              </a:rPr>
              <a:t>a retained impact when co-expressed </a:t>
            </a:r>
            <a:r>
              <a:rPr lang="en-US" b="1" dirty="0" smtClean="0">
                <a:solidFill>
                  <a:srgbClr val="0070C0"/>
                </a:solidFill>
              </a:rPr>
              <a:t>with </a:t>
            </a:r>
            <a:r>
              <a:rPr lang="it-IT" b="1" dirty="0" smtClean="0">
                <a:solidFill>
                  <a:srgbClr val="0070C0"/>
                </a:solidFill>
              </a:rPr>
              <a:t>HER2</a:t>
            </a:r>
            <a:r>
              <a:rPr lang="it-IT" dirty="0" smtClean="0"/>
              <a:t>.</a:t>
            </a:r>
          </a:p>
          <a:p>
            <a:r>
              <a:rPr lang="en-US" b="1" dirty="0" smtClean="0">
                <a:solidFill>
                  <a:srgbClr val="FF0000"/>
                </a:solidFill>
              </a:rPr>
              <a:t>-Similarly</a:t>
            </a:r>
            <a:r>
              <a:rPr lang="en-US" b="1" dirty="0">
                <a:solidFill>
                  <a:srgbClr val="FF0000"/>
                </a:solidFill>
              </a:rPr>
              <a:t>, HER2 dramatically modulates </a:t>
            </a:r>
            <a:r>
              <a:rPr lang="en-US" b="1" dirty="0" smtClean="0">
                <a:solidFill>
                  <a:srgbClr val="FF0000"/>
                </a:solidFill>
              </a:rPr>
              <a:t>ER-positive breast </a:t>
            </a:r>
            <a:r>
              <a:rPr lang="en-US" b="1" dirty="0">
                <a:solidFill>
                  <a:srgbClr val="FF0000"/>
                </a:solidFill>
              </a:rPr>
              <a:t>cancer making it more </a:t>
            </a:r>
            <a:r>
              <a:rPr lang="en-US" b="1" dirty="0" smtClean="0">
                <a:solidFill>
                  <a:srgbClr val="FF0000"/>
                </a:solidFill>
              </a:rPr>
              <a:t>aggressive.</a:t>
            </a:r>
            <a:r>
              <a:rPr lang="en-US" dirty="0" smtClean="0"/>
              <a:t> </a:t>
            </a:r>
            <a:r>
              <a:rPr lang="en-US" b="1" dirty="0">
                <a:solidFill>
                  <a:srgbClr val="FF0000"/>
                </a:solidFill>
              </a:rPr>
              <a:t>HER2 providing an earlier </a:t>
            </a:r>
            <a:r>
              <a:rPr lang="en-US" b="1" dirty="0" smtClean="0">
                <a:solidFill>
                  <a:srgbClr val="FF0000"/>
                </a:solidFill>
              </a:rPr>
              <a:t>growth advantage </a:t>
            </a:r>
            <a:r>
              <a:rPr lang="en-US" b="1" dirty="0">
                <a:solidFill>
                  <a:srgbClr val="FF0000"/>
                </a:solidFill>
              </a:rPr>
              <a:t>in triple </a:t>
            </a:r>
            <a:r>
              <a:rPr lang="en-US" b="1" dirty="0" smtClean="0">
                <a:solidFill>
                  <a:srgbClr val="FF0000"/>
                </a:solidFill>
              </a:rPr>
              <a:t>positive disease</a:t>
            </a:r>
            <a:r>
              <a:rPr lang="en-US" b="1" dirty="0">
                <a:solidFill>
                  <a:srgbClr val="FF0000"/>
                </a:solidFill>
              </a:rPr>
              <a:t>, suggesting a </a:t>
            </a:r>
            <a:r>
              <a:rPr lang="en-US" b="1" dirty="0" smtClean="0">
                <a:solidFill>
                  <a:srgbClr val="FF0000"/>
                </a:solidFill>
              </a:rPr>
              <a:t>specific dependence </a:t>
            </a:r>
            <a:r>
              <a:rPr lang="en-US" b="1" dirty="0">
                <a:solidFill>
                  <a:srgbClr val="FF0000"/>
                </a:solidFill>
              </a:rPr>
              <a:t>for this subset on high estrogen leve</a:t>
            </a:r>
            <a:r>
              <a:rPr lang="en-US" dirty="0">
                <a:solidFill>
                  <a:srgbClr val="FF0000"/>
                </a:solidFill>
              </a:rPr>
              <a:t>l</a:t>
            </a:r>
            <a:r>
              <a:rPr lang="en-US" b="1" dirty="0">
                <a:solidFill>
                  <a:srgbClr val="FF0000"/>
                </a:solidFill>
              </a:rPr>
              <a:t>s</a:t>
            </a:r>
            <a:r>
              <a:rPr lang="en-US" dirty="0">
                <a:solidFill>
                  <a:srgbClr val="FF0000"/>
                </a:solidFill>
              </a:rPr>
              <a:t>.</a:t>
            </a:r>
            <a:endParaRPr lang="it-IT" b="1" dirty="0">
              <a:solidFill>
                <a:srgbClr val="FF0000"/>
              </a:solidFill>
            </a:endParaRPr>
          </a:p>
        </p:txBody>
      </p:sp>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87066"/>
            <a:ext cx="1180264" cy="715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PG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6418163" y="89615"/>
            <a:ext cx="1008113" cy="67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277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92906" y="1268760"/>
            <a:ext cx="8499573" cy="2862322"/>
          </a:xfrm>
          <a:prstGeom prst="rect">
            <a:avLst/>
          </a:prstGeom>
          <a:noFill/>
          <a:ln w="38100">
            <a:solidFill>
              <a:srgbClr val="00B050"/>
            </a:solidFill>
          </a:ln>
        </p:spPr>
        <p:txBody>
          <a:bodyPr wrap="square" rtlCol="0">
            <a:spAutoFit/>
          </a:bodyPr>
          <a:lstStyle/>
          <a:p>
            <a:r>
              <a:rPr lang="it-IT" dirty="0" smtClean="0"/>
              <a:t>-</a:t>
            </a:r>
            <a:r>
              <a:rPr lang="it-IT" b="1" dirty="0" smtClean="0"/>
              <a:t>An </a:t>
            </a:r>
            <a:r>
              <a:rPr lang="it-IT" b="1" dirty="0"/>
              <a:t>accurate </a:t>
            </a:r>
            <a:r>
              <a:rPr lang="it-IT" b="1" dirty="0" err="1" smtClean="0"/>
              <a:t>assesment</a:t>
            </a:r>
            <a:r>
              <a:rPr lang="it-IT" b="1" dirty="0" smtClean="0"/>
              <a:t> o</a:t>
            </a:r>
            <a:r>
              <a:rPr lang="en-US" b="1" dirty="0" smtClean="0"/>
              <a:t>f </a:t>
            </a:r>
            <a:r>
              <a:rPr lang="en-US" b="1" dirty="0"/>
              <a:t>tumor grade remains a powerful prognostic parameter,</a:t>
            </a:r>
          </a:p>
          <a:p>
            <a:r>
              <a:rPr lang="en-US" dirty="0"/>
              <a:t>though it is not included in any of the surrogate </a:t>
            </a:r>
            <a:r>
              <a:rPr lang="en-US" dirty="0" smtClean="0"/>
              <a:t>definitions </a:t>
            </a:r>
            <a:r>
              <a:rPr lang="it-IT" dirty="0" smtClean="0"/>
              <a:t>for </a:t>
            </a:r>
            <a:r>
              <a:rPr lang="it-IT" dirty="0"/>
              <a:t>luminal </a:t>
            </a:r>
            <a:r>
              <a:rPr lang="it-IT" dirty="0" err="1" smtClean="0"/>
              <a:t>tumors</a:t>
            </a:r>
            <a:r>
              <a:rPr lang="it-IT" dirty="0" smtClean="0"/>
              <a:t>.</a:t>
            </a:r>
          </a:p>
          <a:p>
            <a:endParaRPr lang="it-IT" dirty="0" smtClean="0"/>
          </a:p>
          <a:p>
            <a:r>
              <a:rPr lang="it-IT" b="1" dirty="0" smtClean="0"/>
              <a:t>-</a:t>
            </a:r>
            <a:r>
              <a:rPr lang="en-US" dirty="0"/>
              <a:t>T</a:t>
            </a:r>
            <a:r>
              <a:rPr lang="en-US" dirty="0" smtClean="0"/>
              <a:t>he </a:t>
            </a:r>
            <a:r>
              <a:rPr lang="en-US" dirty="0"/>
              <a:t>central pathological examination </a:t>
            </a:r>
            <a:r>
              <a:rPr lang="en-US" dirty="0" smtClean="0"/>
              <a:t>of all </a:t>
            </a:r>
            <a:r>
              <a:rPr lang="en-US" dirty="0"/>
              <a:t>tumor specimens by a</a:t>
            </a:r>
            <a:r>
              <a:rPr lang="en-US" b="1" dirty="0"/>
              <a:t> dedicated team of highly </a:t>
            </a:r>
            <a:r>
              <a:rPr lang="en-US" b="1" dirty="0" smtClean="0"/>
              <a:t>experienced pathologists</a:t>
            </a:r>
            <a:r>
              <a:rPr lang="en-US" b="1" dirty="0"/>
              <a:t>, </a:t>
            </a:r>
            <a:r>
              <a:rPr lang="en-US" dirty="0"/>
              <a:t>thus guaranteeing maximal reliability</a:t>
            </a:r>
          </a:p>
          <a:p>
            <a:r>
              <a:rPr lang="en-US" dirty="0"/>
              <a:t>and reproducibility of the evaluation of </a:t>
            </a:r>
            <a:r>
              <a:rPr lang="en-US" dirty="0" smtClean="0"/>
              <a:t>molecular tumor </a:t>
            </a:r>
            <a:r>
              <a:rPr lang="en-US" dirty="0"/>
              <a:t>characteristics. </a:t>
            </a:r>
            <a:endParaRPr lang="en-US" dirty="0" smtClean="0"/>
          </a:p>
          <a:p>
            <a:endParaRPr lang="en-US" dirty="0" smtClean="0"/>
          </a:p>
          <a:p>
            <a:r>
              <a:rPr lang="en-US" dirty="0"/>
              <a:t>-</a:t>
            </a:r>
            <a:r>
              <a:rPr lang="en-US" dirty="0" smtClean="0"/>
              <a:t>This </a:t>
            </a:r>
            <a:r>
              <a:rPr lang="en-US" dirty="0"/>
              <a:t>is particularly important </a:t>
            </a:r>
            <a:r>
              <a:rPr lang="en-US" dirty="0" smtClean="0"/>
              <a:t>because </a:t>
            </a:r>
            <a:r>
              <a:rPr lang="en-US" b="1" dirty="0" err="1" smtClean="0"/>
              <a:t>interlaboratory</a:t>
            </a:r>
            <a:r>
              <a:rPr lang="en-US" b="1" dirty="0" smtClean="0"/>
              <a:t> </a:t>
            </a:r>
            <a:r>
              <a:rPr lang="en-US" b="1" dirty="0"/>
              <a:t>variations </a:t>
            </a:r>
            <a:r>
              <a:rPr lang="en-US" dirty="0"/>
              <a:t>in the evaluation of </a:t>
            </a:r>
            <a:r>
              <a:rPr lang="en-US" dirty="0" smtClean="0"/>
              <a:t>ER, </a:t>
            </a:r>
            <a:r>
              <a:rPr lang="en-US" dirty="0" err="1" smtClean="0"/>
              <a:t>PgR</a:t>
            </a:r>
            <a:r>
              <a:rPr lang="en-US" dirty="0" smtClean="0"/>
              <a:t> </a:t>
            </a:r>
            <a:r>
              <a:rPr lang="en-US" dirty="0"/>
              <a:t>and Ki-67 expression levels can impact the </a:t>
            </a:r>
            <a:r>
              <a:rPr lang="en-US" dirty="0" smtClean="0"/>
              <a:t>molecular classification </a:t>
            </a:r>
            <a:r>
              <a:rPr lang="en-US" dirty="0"/>
              <a:t>of breast cancer when based on </a:t>
            </a:r>
            <a:r>
              <a:rPr lang="en-US" dirty="0" smtClean="0"/>
              <a:t>fixed </a:t>
            </a:r>
            <a:r>
              <a:rPr lang="it-IT" dirty="0" err="1" smtClean="0"/>
              <a:t>threshold</a:t>
            </a:r>
            <a:r>
              <a:rPr lang="it-IT" dirty="0" smtClean="0"/>
              <a:t> </a:t>
            </a:r>
            <a:r>
              <a:rPr lang="it-IT" dirty="0" err="1"/>
              <a:t>values</a:t>
            </a:r>
            <a:endParaRPr lang="it-IT" dirty="0"/>
          </a:p>
        </p:txBody>
      </p:sp>
      <p:sp>
        <p:nvSpPr>
          <p:cNvPr id="3" name="Rettangolo 2"/>
          <p:cNvSpPr/>
          <p:nvPr/>
        </p:nvSpPr>
        <p:spPr>
          <a:xfrm>
            <a:off x="2699792" y="188640"/>
            <a:ext cx="3328155" cy="461665"/>
          </a:xfrm>
          <a:prstGeom prst="rect">
            <a:avLst/>
          </a:prstGeom>
        </p:spPr>
        <p:txBody>
          <a:bodyPr wrap="none">
            <a:spAutoFit/>
          </a:bodyPr>
          <a:lstStyle/>
          <a:p>
            <a:r>
              <a:rPr lang="it-IT" sz="2400" b="1" dirty="0">
                <a:solidFill>
                  <a:srgbClr val="002060"/>
                </a:solidFill>
              </a:rPr>
              <a:t>Luminal A and Luminal B</a:t>
            </a:r>
          </a:p>
        </p:txBody>
      </p:sp>
      <p:pic>
        <p:nvPicPr>
          <p:cNvPr id="6" name="Picture 3" descr="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0497" y="74148"/>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descr="51st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5000322"/>
            <a:ext cx="998495" cy="1033132"/>
          </a:xfrm>
          <a:prstGeom prst="rect">
            <a:avLst/>
          </a:prstGeom>
        </p:spPr>
      </p:pic>
      <p:pic>
        <p:nvPicPr>
          <p:cNvPr id="8" name="Immagine 7" descr="asco_logo_rgb.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968333"/>
            <a:ext cx="1735677" cy="894080"/>
          </a:xfrm>
          <a:prstGeom prst="rect">
            <a:avLst/>
          </a:prstGeom>
        </p:spPr>
      </p:pic>
      <p:pic>
        <p:nvPicPr>
          <p:cNvPr id="9" name="Immagine 8" descr="logo.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44158" y="4902641"/>
            <a:ext cx="878294" cy="1033132"/>
          </a:xfrm>
          <a:prstGeom prst="rect">
            <a:avLst/>
          </a:prstGeom>
        </p:spPr>
      </p:pic>
      <p:pic>
        <p:nvPicPr>
          <p:cNvPr id="10" name="Immagine 9" descr="l_6200_logo-aiom.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55172" y="5935773"/>
            <a:ext cx="1456266" cy="922227"/>
          </a:xfrm>
          <a:prstGeom prst="rect">
            <a:avLst/>
          </a:prstGeom>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5419206"/>
            <a:ext cx="1705255" cy="89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9912" y="5394252"/>
            <a:ext cx="1993287" cy="113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magine 12" descr="logo gipam.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1198" y="5229199"/>
            <a:ext cx="1441121" cy="118617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555351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1371600" y="192000"/>
            <a:ext cx="6370755" cy="369332"/>
          </a:xfrm>
          <a:prstGeom prst="rect">
            <a:avLst/>
          </a:prstGeom>
        </p:spPr>
        <p:txBody>
          <a:bodyPr wrap="square">
            <a:spAutoFit/>
          </a:bodyPr>
          <a:lstStyle/>
          <a:p>
            <a:r>
              <a:rPr lang="en-US" b="1" dirty="0">
                <a:solidFill>
                  <a:srgbClr val="002060"/>
                </a:solidFill>
              </a:rPr>
              <a:t>Luminal B </a:t>
            </a:r>
            <a:r>
              <a:rPr lang="en-US" b="1" dirty="0" smtClean="0">
                <a:solidFill>
                  <a:srgbClr val="002060"/>
                </a:solidFill>
              </a:rPr>
              <a:t>: </a:t>
            </a:r>
            <a:r>
              <a:rPr lang="en-US" b="1" dirty="0">
                <a:solidFill>
                  <a:srgbClr val="002060"/>
                </a:solidFill>
              </a:rPr>
              <a:t>Molecular </a:t>
            </a:r>
            <a:r>
              <a:rPr lang="en-US" b="1" dirty="0" smtClean="0">
                <a:solidFill>
                  <a:srgbClr val="002060"/>
                </a:solidFill>
              </a:rPr>
              <a:t>Characterization and </a:t>
            </a:r>
            <a:r>
              <a:rPr lang="it-IT" b="1" dirty="0" err="1" smtClean="0">
                <a:solidFill>
                  <a:srgbClr val="002060"/>
                </a:solidFill>
              </a:rPr>
              <a:t>Clinical</a:t>
            </a:r>
            <a:r>
              <a:rPr lang="it-IT" b="1" dirty="0" smtClean="0">
                <a:solidFill>
                  <a:srgbClr val="002060"/>
                </a:solidFill>
              </a:rPr>
              <a:t> Managem</a:t>
            </a:r>
            <a:r>
              <a:rPr lang="it-IT" b="1" dirty="0" smtClean="0"/>
              <a:t>ent</a:t>
            </a:r>
            <a:endParaRPr lang="it-IT"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08720"/>
            <a:ext cx="6257925" cy="2952328"/>
          </a:xfrm>
          <a:prstGeom prst="rect">
            <a:avLst/>
          </a:prstGeom>
          <a:noFill/>
          <a:ln w="28575">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078560"/>
            <a:ext cx="6257925" cy="2590800"/>
          </a:xfrm>
          <a:prstGeom prst="rect">
            <a:avLst/>
          </a:prstGeom>
          <a:noFill/>
          <a:ln w="381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3" name="CasellaDiTesto 2"/>
          <p:cNvSpPr txBox="1"/>
          <p:nvPr/>
        </p:nvSpPr>
        <p:spPr>
          <a:xfrm>
            <a:off x="7236296" y="6309320"/>
            <a:ext cx="1704313" cy="369332"/>
          </a:xfrm>
          <a:prstGeom prst="rect">
            <a:avLst/>
          </a:prstGeom>
          <a:noFill/>
        </p:spPr>
        <p:txBody>
          <a:bodyPr wrap="none" rtlCol="0">
            <a:spAutoFit/>
          </a:bodyPr>
          <a:lstStyle/>
          <a:p>
            <a:r>
              <a:rPr lang="it-IT" dirty="0" err="1"/>
              <a:t>Ades</a:t>
            </a:r>
            <a:r>
              <a:rPr lang="it-IT" dirty="0"/>
              <a:t> et </a:t>
            </a:r>
            <a:r>
              <a:rPr lang="it-IT" dirty="0" smtClean="0"/>
              <a:t>al, 2014</a:t>
            </a:r>
            <a:endParaRPr lang="it-IT" dirty="0"/>
          </a:p>
        </p:txBody>
      </p:sp>
      <p:sp>
        <p:nvSpPr>
          <p:cNvPr id="6" name="CasellaDiTesto 5"/>
          <p:cNvSpPr txBox="1"/>
          <p:nvPr/>
        </p:nvSpPr>
        <p:spPr>
          <a:xfrm>
            <a:off x="6084168" y="2924944"/>
            <a:ext cx="3030381" cy="1477328"/>
          </a:xfrm>
          <a:prstGeom prst="rect">
            <a:avLst/>
          </a:prstGeom>
          <a:noFill/>
          <a:ln>
            <a:solidFill>
              <a:srgbClr val="00B050"/>
            </a:solidFill>
          </a:ln>
        </p:spPr>
        <p:txBody>
          <a:bodyPr wrap="none" rtlCol="0">
            <a:spAutoFit/>
          </a:bodyPr>
          <a:lstStyle/>
          <a:p>
            <a:r>
              <a:rPr lang="en-US" b="1" i="1" dirty="0"/>
              <a:t>TP53 </a:t>
            </a:r>
            <a:r>
              <a:rPr lang="en-US" b="1" dirty="0"/>
              <a:t>is one of the most </a:t>
            </a:r>
            <a:endParaRPr lang="en-US" b="1" dirty="0" smtClean="0"/>
          </a:p>
          <a:p>
            <a:r>
              <a:rPr lang="en-US" b="1" dirty="0" smtClean="0"/>
              <a:t>commonly </a:t>
            </a:r>
            <a:r>
              <a:rPr lang="en-US" b="1" dirty="0"/>
              <a:t>mutated </a:t>
            </a:r>
            <a:r>
              <a:rPr lang="en-US" b="1" dirty="0" smtClean="0"/>
              <a:t>BC </a:t>
            </a:r>
            <a:r>
              <a:rPr lang="en-US" b="1" dirty="0"/>
              <a:t>genes.</a:t>
            </a:r>
          </a:p>
          <a:p>
            <a:r>
              <a:rPr lang="en-US" b="1" dirty="0" smtClean="0"/>
              <a:t>Mutation rates Luminal  B</a:t>
            </a:r>
          </a:p>
          <a:p>
            <a:r>
              <a:rPr lang="en-US" b="1" dirty="0" smtClean="0"/>
              <a:t>vs  Luminal A cancers </a:t>
            </a:r>
          </a:p>
          <a:p>
            <a:r>
              <a:rPr lang="it-IT" b="1" dirty="0" smtClean="0"/>
              <a:t>(</a:t>
            </a:r>
            <a:r>
              <a:rPr lang="it-IT" b="1" dirty="0"/>
              <a:t>32% </a:t>
            </a:r>
            <a:r>
              <a:rPr lang="it-IT" b="1" i="1" dirty="0"/>
              <a:t>v </a:t>
            </a:r>
            <a:r>
              <a:rPr lang="it-IT" b="1" dirty="0"/>
              <a:t>12%)</a:t>
            </a:r>
          </a:p>
        </p:txBody>
      </p:sp>
      <p:pic>
        <p:nvPicPr>
          <p:cNvPr id="9" name="Picture 3" descr="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0497" y="74148"/>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971600" y="5373960"/>
            <a:ext cx="300082" cy="369332"/>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3489461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556" y="47208"/>
            <a:ext cx="708542" cy="750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763688" y="260648"/>
            <a:ext cx="6606480" cy="369332"/>
          </a:xfrm>
          <a:prstGeom prst="rect">
            <a:avLst/>
          </a:prstGeom>
        </p:spPr>
        <p:txBody>
          <a:bodyPr wrap="square">
            <a:spAutoFit/>
          </a:bodyPr>
          <a:lstStyle/>
          <a:p>
            <a:r>
              <a:rPr lang="en-US" b="1" dirty="0" smtClean="0">
                <a:solidFill>
                  <a:srgbClr val="7030A0"/>
                </a:solidFill>
              </a:rPr>
              <a:t>GENETIC MUTATIONS </a:t>
            </a:r>
            <a:r>
              <a:rPr lang="en-US" b="1" dirty="0">
                <a:solidFill>
                  <a:srgbClr val="7030A0"/>
                </a:solidFill>
              </a:rPr>
              <a:t>AND NOVEL PATHWAYS FOR LUMINAL A</a:t>
            </a:r>
            <a:endParaRPr lang="it-IT" b="1" dirty="0">
              <a:solidFill>
                <a:srgbClr val="7030A0"/>
              </a:solidFill>
            </a:endParaRPr>
          </a:p>
        </p:txBody>
      </p:sp>
      <p:sp>
        <p:nvSpPr>
          <p:cNvPr id="6" name="Rettangolo 5"/>
          <p:cNvSpPr/>
          <p:nvPr/>
        </p:nvSpPr>
        <p:spPr>
          <a:xfrm>
            <a:off x="0" y="908720"/>
            <a:ext cx="8964488" cy="3108543"/>
          </a:xfrm>
          <a:prstGeom prst="rect">
            <a:avLst/>
          </a:prstGeom>
        </p:spPr>
        <p:txBody>
          <a:bodyPr wrap="square">
            <a:spAutoFit/>
          </a:bodyPr>
          <a:lstStyle/>
          <a:p>
            <a:r>
              <a:rPr lang="en-US" sz="1400" dirty="0" smtClean="0"/>
              <a:t>-</a:t>
            </a:r>
            <a:r>
              <a:rPr lang="en-US" sz="1400" dirty="0" err="1" smtClean="0"/>
              <a:t>Santarpia</a:t>
            </a:r>
            <a:r>
              <a:rPr lang="en-US" sz="1400" dirty="0" smtClean="0"/>
              <a:t> </a:t>
            </a:r>
            <a:r>
              <a:rPr lang="en-US" sz="1400" dirty="0"/>
              <a:t>et al. found </a:t>
            </a:r>
            <a:r>
              <a:rPr lang="en-US" sz="1400" b="1" dirty="0"/>
              <a:t>PIK3CA to be </a:t>
            </a:r>
            <a:r>
              <a:rPr lang="en-US" sz="1400" b="1" dirty="0" smtClean="0"/>
              <a:t>the most </a:t>
            </a:r>
            <a:r>
              <a:rPr lang="en-US" sz="1400" b="1" dirty="0"/>
              <a:t>frequently mutated gene in IHC-based </a:t>
            </a:r>
            <a:r>
              <a:rPr lang="en-US" sz="1400" b="1" dirty="0" smtClean="0"/>
              <a:t>ER+/luminal cancers</a:t>
            </a:r>
            <a:r>
              <a:rPr lang="en-US" sz="1400" dirty="0" smtClean="0"/>
              <a:t>, </a:t>
            </a:r>
            <a:r>
              <a:rPr lang="en-US" sz="1400" dirty="0"/>
              <a:t>suggesting that the </a:t>
            </a:r>
            <a:r>
              <a:rPr lang="en-US" sz="1400" b="1" dirty="0"/>
              <a:t>PIK3CA </a:t>
            </a:r>
            <a:r>
              <a:rPr lang="en-US" sz="1400" b="1" dirty="0" smtClean="0"/>
              <a:t>E545K mutation </a:t>
            </a:r>
            <a:r>
              <a:rPr lang="en-US" sz="1400" dirty="0"/>
              <a:t>is found almost </a:t>
            </a:r>
            <a:r>
              <a:rPr lang="en-US" sz="1400" b="1" dirty="0"/>
              <a:t>exclusively in the luminal A </a:t>
            </a:r>
            <a:r>
              <a:rPr lang="en-US" sz="1400" b="1" dirty="0" smtClean="0"/>
              <a:t>subtype</a:t>
            </a:r>
          </a:p>
          <a:p>
            <a:r>
              <a:rPr lang="en-US" sz="1400" b="1" dirty="0" smtClean="0"/>
              <a:t>-</a:t>
            </a:r>
            <a:r>
              <a:rPr lang="en-US" sz="1400" dirty="0" err="1"/>
              <a:t>Ciriello</a:t>
            </a:r>
            <a:r>
              <a:rPr lang="en-US" sz="1400" dirty="0"/>
              <a:t> et al. looked at the </a:t>
            </a:r>
            <a:r>
              <a:rPr lang="en-US" sz="1400" b="1" dirty="0"/>
              <a:t>molecular diversity of luminal </a:t>
            </a:r>
            <a:r>
              <a:rPr lang="en-US" sz="1400" b="1" dirty="0" smtClean="0"/>
              <a:t>A tumors </a:t>
            </a:r>
            <a:r>
              <a:rPr lang="en-US" sz="1400" dirty="0"/>
              <a:t>and found that they had </a:t>
            </a:r>
            <a:r>
              <a:rPr lang="en-US" sz="1400" b="1" dirty="0"/>
              <a:t>fewer mutations per </a:t>
            </a:r>
            <a:r>
              <a:rPr lang="en-US" sz="1400" b="1" dirty="0" smtClean="0"/>
              <a:t>sample </a:t>
            </a:r>
            <a:r>
              <a:rPr lang="en-US" sz="1400" dirty="0" smtClean="0"/>
              <a:t>but </a:t>
            </a:r>
            <a:r>
              <a:rPr lang="en-US" sz="1400" dirty="0"/>
              <a:t>that the </a:t>
            </a:r>
            <a:r>
              <a:rPr lang="en-US" sz="1400" b="1" dirty="0"/>
              <a:t>mutations tended to recur and affect similar genes</a:t>
            </a:r>
            <a:r>
              <a:rPr lang="en-US" sz="1400" b="1" dirty="0" smtClean="0"/>
              <a:t>. </a:t>
            </a:r>
            <a:r>
              <a:rPr lang="en-US" sz="1400" dirty="0"/>
              <a:t>Patients with luminal A had not only the </a:t>
            </a:r>
            <a:r>
              <a:rPr lang="en-US" sz="1400" b="1" dirty="0"/>
              <a:t>longest survival </a:t>
            </a:r>
            <a:r>
              <a:rPr lang="en-US" sz="1400" dirty="0" smtClean="0"/>
              <a:t>but also </a:t>
            </a:r>
            <a:r>
              <a:rPr lang="en-US" sz="1400" dirty="0"/>
              <a:t>the </a:t>
            </a:r>
            <a:r>
              <a:rPr lang="en-US" sz="1400" b="1" dirty="0"/>
              <a:t>most variability</a:t>
            </a:r>
            <a:r>
              <a:rPr lang="en-US" sz="1400" dirty="0"/>
              <a:t>, with the </a:t>
            </a:r>
            <a:r>
              <a:rPr lang="en-US" sz="1400" b="1" dirty="0"/>
              <a:t>risk of late mortality, after </a:t>
            </a:r>
            <a:r>
              <a:rPr lang="en-US" sz="1400" b="1" dirty="0" smtClean="0"/>
              <a:t>10 </a:t>
            </a:r>
            <a:r>
              <a:rPr lang="it-IT" sz="1400" b="1" dirty="0" err="1" smtClean="0"/>
              <a:t>years</a:t>
            </a:r>
            <a:r>
              <a:rPr lang="it-IT" sz="1400" b="1" dirty="0" smtClean="0"/>
              <a:t> </a:t>
            </a:r>
            <a:r>
              <a:rPr lang="it-IT" sz="1400" b="1" dirty="0"/>
              <a:t>from </a:t>
            </a:r>
            <a:r>
              <a:rPr lang="it-IT" sz="1400" b="1" dirty="0" err="1" smtClean="0"/>
              <a:t>diagnosis</a:t>
            </a:r>
            <a:r>
              <a:rPr lang="it-IT" sz="1400" b="1" dirty="0" smtClean="0"/>
              <a:t>.</a:t>
            </a:r>
            <a:endParaRPr lang="it-IT" sz="1400" dirty="0"/>
          </a:p>
          <a:p>
            <a:r>
              <a:rPr lang="it-IT" sz="1400" b="1" dirty="0" smtClean="0"/>
              <a:t>-</a:t>
            </a:r>
            <a:r>
              <a:rPr lang="it-IT" sz="1400" dirty="0" err="1"/>
              <a:t>Tobin</a:t>
            </a:r>
            <a:r>
              <a:rPr lang="it-IT" sz="1400" dirty="0"/>
              <a:t> et al. </a:t>
            </a:r>
            <a:r>
              <a:rPr lang="it-IT" sz="1400" dirty="0" err="1"/>
              <a:t>found</a:t>
            </a:r>
            <a:r>
              <a:rPr lang="it-IT" sz="1400" dirty="0"/>
              <a:t> </a:t>
            </a:r>
            <a:r>
              <a:rPr lang="it-IT" sz="1400" b="1" dirty="0"/>
              <a:t>ESR1, CASP3, AKT-MTOR, RAS, and </a:t>
            </a:r>
            <a:r>
              <a:rPr lang="it-IT" sz="1400" b="1" dirty="0" smtClean="0"/>
              <a:t>BETA C </a:t>
            </a:r>
            <a:r>
              <a:rPr lang="en-US" sz="1400" b="1" dirty="0" smtClean="0"/>
              <a:t>genes</a:t>
            </a:r>
            <a:r>
              <a:rPr lang="en-US" sz="1400" dirty="0" smtClean="0"/>
              <a:t> </a:t>
            </a:r>
            <a:r>
              <a:rPr lang="en-US" sz="1400" dirty="0"/>
              <a:t>to affect long-term and short-term </a:t>
            </a:r>
            <a:r>
              <a:rPr lang="en-US" sz="1400" dirty="0" smtClean="0"/>
              <a:t>survival</a:t>
            </a:r>
          </a:p>
          <a:p>
            <a:r>
              <a:rPr lang="en-US" sz="1400" b="1" dirty="0" smtClean="0"/>
              <a:t>-</a:t>
            </a:r>
            <a:r>
              <a:rPr lang="en-US" sz="1400" dirty="0"/>
              <a:t>Kroemer et al. looked at the </a:t>
            </a:r>
            <a:r>
              <a:rPr lang="en-US" sz="1400" b="1" dirty="0"/>
              <a:t>role of immunotherapy </a:t>
            </a:r>
            <a:r>
              <a:rPr lang="en-US" sz="1400" dirty="0"/>
              <a:t>in </a:t>
            </a:r>
            <a:r>
              <a:rPr lang="en-US" sz="1400" dirty="0" smtClean="0"/>
              <a:t>gene based luminal </a:t>
            </a:r>
            <a:r>
              <a:rPr lang="en-US" sz="1400" dirty="0"/>
              <a:t>breast cancer and found that the </a:t>
            </a:r>
            <a:r>
              <a:rPr lang="en-US" sz="1400" b="1" dirty="0"/>
              <a:t>frequency </a:t>
            </a:r>
            <a:r>
              <a:rPr lang="en-US" sz="1400" b="1" dirty="0" smtClean="0"/>
              <a:t>of CD471 </a:t>
            </a:r>
            <a:r>
              <a:rPr lang="en-US" sz="1400" b="1" dirty="0"/>
              <a:t>circulating tumor cells correlates with </a:t>
            </a:r>
            <a:r>
              <a:rPr lang="en-US" sz="1400" b="1" dirty="0" smtClean="0"/>
              <a:t>metastatic  spread </a:t>
            </a:r>
            <a:r>
              <a:rPr lang="en-US" sz="1400" dirty="0"/>
              <a:t>and that their presence in </a:t>
            </a:r>
            <a:r>
              <a:rPr lang="en-US" sz="1400" dirty="0" smtClean="0"/>
              <a:t>ER+ </a:t>
            </a:r>
            <a:r>
              <a:rPr lang="en-US" sz="1400" dirty="0"/>
              <a:t>tumors is a negative </a:t>
            </a:r>
            <a:r>
              <a:rPr lang="en-US" sz="1400" dirty="0" smtClean="0"/>
              <a:t>predictor </a:t>
            </a:r>
            <a:r>
              <a:rPr lang="it-IT" sz="1400" dirty="0" smtClean="0"/>
              <a:t>of </a:t>
            </a:r>
            <a:r>
              <a:rPr lang="it-IT" sz="1400" dirty="0"/>
              <a:t>OS </a:t>
            </a:r>
            <a:r>
              <a:rPr lang="it-IT" sz="1400" dirty="0" smtClean="0"/>
              <a:t>.</a:t>
            </a:r>
          </a:p>
          <a:p>
            <a:r>
              <a:rPr lang="it-IT" sz="1400" b="1" dirty="0" smtClean="0"/>
              <a:t>-</a:t>
            </a:r>
            <a:r>
              <a:rPr lang="en-US" sz="1400" b="1" dirty="0"/>
              <a:t>Tumor-infiltrating lymphocytes (TILs</a:t>
            </a:r>
            <a:r>
              <a:rPr lang="en-US" sz="1400" dirty="0"/>
              <a:t>) are </a:t>
            </a:r>
            <a:r>
              <a:rPr lang="en-US" sz="1400" dirty="0" smtClean="0"/>
              <a:t>also currently </a:t>
            </a:r>
            <a:r>
              <a:rPr lang="en-US" sz="1400" dirty="0"/>
              <a:t>under investigation, and </a:t>
            </a:r>
            <a:r>
              <a:rPr lang="en-US" sz="1400" dirty="0" smtClean="0"/>
              <a:t>studies suggest that </a:t>
            </a:r>
            <a:r>
              <a:rPr lang="en-US" sz="1400" b="1" dirty="0"/>
              <a:t>TILs are higher in ER-negative/HER2-negative and </a:t>
            </a:r>
            <a:r>
              <a:rPr lang="en-US" sz="1400" b="1" dirty="0" smtClean="0"/>
              <a:t>HER2+ </a:t>
            </a:r>
            <a:r>
              <a:rPr lang="en-US" sz="1400" dirty="0" smtClean="0"/>
              <a:t>tumor </a:t>
            </a:r>
            <a:r>
              <a:rPr lang="en-US" sz="1400" dirty="0"/>
              <a:t>subgroups compared with ER1/HER2-negative </a:t>
            </a:r>
            <a:r>
              <a:rPr lang="en-US" sz="1400" dirty="0" smtClean="0"/>
              <a:t>subgroups.</a:t>
            </a:r>
          </a:p>
          <a:p>
            <a:r>
              <a:rPr lang="en-US" sz="1400" dirty="0" smtClean="0"/>
              <a:t>- </a:t>
            </a:r>
            <a:r>
              <a:rPr lang="en-US" sz="1400" dirty="0"/>
              <a:t>Results such as these </a:t>
            </a:r>
            <a:r>
              <a:rPr lang="en-US" sz="1400" dirty="0" smtClean="0"/>
              <a:t>suggest that </a:t>
            </a:r>
            <a:r>
              <a:rPr lang="en-US" sz="1400" b="1" dirty="0"/>
              <a:t>not all luminal A tumors are the same </a:t>
            </a:r>
            <a:r>
              <a:rPr lang="en-US" sz="1400" dirty="0"/>
              <a:t>and that </a:t>
            </a:r>
            <a:r>
              <a:rPr lang="en-US" sz="1400" b="1" dirty="0" smtClean="0"/>
              <a:t>further stratification </a:t>
            </a:r>
            <a:r>
              <a:rPr lang="en-US" sz="1400" b="1" dirty="0"/>
              <a:t>based on mutational analyses may be needed.</a:t>
            </a:r>
            <a:endParaRPr lang="en-US" sz="1400" b="1" dirty="0" smtClean="0"/>
          </a:p>
          <a:p>
            <a:endParaRPr lang="it-IT" sz="1400" b="1" dirty="0"/>
          </a:p>
        </p:txBody>
      </p:sp>
      <p:sp>
        <p:nvSpPr>
          <p:cNvPr id="7" name="CasellaDiTesto 6"/>
          <p:cNvSpPr txBox="1"/>
          <p:nvPr/>
        </p:nvSpPr>
        <p:spPr>
          <a:xfrm>
            <a:off x="1619672" y="3861048"/>
            <a:ext cx="5305940" cy="369332"/>
          </a:xfrm>
          <a:prstGeom prst="rect">
            <a:avLst/>
          </a:prstGeom>
          <a:noFill/>
        </p:spPr>
        <p:txBody>
          <a:bodyPr wrap="none" rtlCol="0">
            <a:spAutoFit/>
          </a:bodyPr>
          <a:lstStyle/>
          <a:p>
            <a:r>
              <a:rPr lang="it-IT" b="1" dirty="0">
                <a:solidFill>
                  <a:srgbClr val="7030A0"/>
                </a:solidFill>
              </a:rPr>
              <a:t>TREATMENT IMPLICATIONS FOR LUMINAL </a:t>
            </a:r>
            <a:r>
              <a:rPr lang="it-IT" b="1" dirty="0" smtClean="0">
                <a:solidFill>
                  <a:srgbClr val="7030A0"/>
                </a:solidFill>
              </a:rPr>
              <a:t>A CANCERS</a:t>
            </a:r>
            <a:endParaRPr lang="it-IT" b="1" dirty="0">
              <a:solidFill>
                <a:srgbClr val="7030A0"/>
              </a:solidFill>
            </a:endParaRPr>
          </a:p>
        </p:txBody>
      </p:sp>
      <p:cxnSp>
        <p:nvCxnSpPr>
          <p:cNvPr id="9" name="Connettore 1 8"/>
          <p:cNvCxnSpPr>
            <a:cxnSpLocks noChangeShapeType="1"/>
          </p:cNvCxnSpPr>
          <p:nvPr/>
        </p:nvCxnSpPr>
        <p:spPr bwMode="auto">
          <a:xfrm>
            <a:off x="545307" y="4293096"/>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4443189"/>
            <a:ext cx="343852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179512" y="5877272"/>
            <a:ext cx="8964487" cy="954107"/>
          </a:xfrm>
          <a:prstGeom prst="rect">
            <a:avLst/>
          </a:prstGeom>
          <a:noFill/>
        </p:spPr>
        <p:txBody>
          <a:bodyPr wrap="square" rtlCol="0">
            <a:spAutoFit/>
          </a:bodyPr>
          <a:lstStyle/>
          <a:p>
            <a:r>
              <a:rPr lang="en-US" sz="1400" dirty="0"/>
              <a:t>Currently available data suggests patients with </a:t>
            </a:r>
            <a:r>
              <a:rPr lang="en-US" sz="1400" b="1" dirty="0"/>
              <a:t>luminal A </a:t>
            </a:r>
            <a:r>
              <a:rPr lang="en-US" sz="1400" b="1" dirty="0" smtClean="0"/>
              <a:t>subtype breast </a:t>
            </a:r>
            <a:r>
              <a:rPr lang="en-US" sz="1400" b="1" dirty="0"/>
              <a:t>cancer and favorable clinical and genomic </a:t>
            </a:r>
            <a:r>
              <a:rPr lang="en-US" sz="1400" b="1" dirty="0" smtClean="0"/>
              <a:t>profiles </a:t>
            </a:r>
            <a:r>
              <a:rPr lang="en-US" sz="1400" dirty="0" smtClean="0"/>
              <a:t>may </a:t>
            </a:r>
            <a:r>
              <a:rPr lang="en-US" sz="1400" dirty="0"/>
              <a:t>not need chemotherapy </a:t>
            </a:r>
            <a:r>
              <a:rPr lang="en-US" sz="1400" b="1" dirty="0"/>
              <a:t>and could be treated with </a:t>
            </a:r>
            <a:r>
              <a:rPr lang="en-US" sz="1400" b="1" dirty="0" smtClean="0"/>
              <a:t>endocrine therapy alone</a:t>
            </a:r>
            <a:r>
              <a:rPr lang="en-US" sz="1400" dirty="0" smtClean="0"/>
              <a:t>.</a:t>
            </a:r>
          </a:p>
          <a:p>
            <a:r>
              <a:rPr lang="en-US" sz="1400" dirty="0" smtClean="0"/>
              <a:t>Ultimately</a:t>
            </a:r>
            <a:r>
              <a:rPr lang="en-US" sz="1400" dirty="0"/>
              <a:t>, both </a:t>
            </a:r>
            <a:r>
              <a:rPr lang="en-US" sz="1400" b="1" dirty="0"/>
              <a:t>tumor anatomy </a:t>
            </a:r>
            <a:r>
              <a:rPr lang="en-US" sz="1400" b="1" dirty="0" smtClean="0"/>
              <a:t>and tumor </a:t>
            </a:r>
            <a:r>
              <a:rPr lang="en-US" sz="1400" b="1" dirty="0"/>
              <a:t>biology should be taken into consideration </a:t>
            </a:r>
            <a:r>
              <a:rPr lang="en-US" sz="1400" dirty="0"/>
              <a:t>when </a:t>
            </a:r>
            <a:r>
              <a:rPr lang="en-US" sz="1400" dirty="0" smtClean="0"/>
              <a:t>making  c</a:t>
            </a:r>
            <a:r>
              <a:rPr lang="it-IT" sz="1400" dirty="0" err="1" smtClean="0"/>
              <a:t>linical</a:t>
            </a:r>
            <a:r>
              <a:rPr lang="it-IT" sz="1400" dirty="0" smtClean="0"/>
              <a:t> </a:t>
            </a:r>
            <a:r>
              <a:rPr lang="it-IT" sz="1400" dirty="0"/>
              <a:t>treatment </a:t>
            </a:r>
            <a:r>
              <a:rPr lang="it-IT" sz="1400" dirty="0" err="1"/>
              <a:t>decisions</a:t>
            </a:r>
            <a:r>
              <a:rPr lang="it-IT" sz="1400" dirty="0"/>
              <a:t>.</a:t>
            </a:r>
          </a:p>
        </p:txBody>
      </p:sp>
    </p:spTree>
    <p:extLst>
      <p:ext uri="{BB962C8B-B14F-4D97-AF65-F5344CB8AC3E}">
        <p14:creationId xmlns:p14="http://schemas.microsoft.com/office/powerpoint/2010/main" val="1532111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556" y="47208"/>
            <a:ext cx="708542" cy="750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4624"/>
            <a:ext cx="6899209" cy="1132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7020272" y="6381328"/>
            <a:ext cx="1928157" cy="338554"/>
          </a:xfrm>
          <a:prstGeom prst="rect">
            <a:avLst/>
          </a:prstGeom>
          <a:noFill/>
        </p:spPr>
        <p:txBody>
          <a:bodyPr wrap="none" rtlCol="0">
            <a:spAutoFit/>
          </a:bodyPr>
          <a:lstStyle/>
          <a:p>
            <a:r>
              <a:rPr lang="it-IT" sz="1600" dirty="0" err="1" smtClean="0"/>
              <a:t>Denkert</a:t>
            </a:r>
            <a:r>
              <a:rPr lang="it-IT" sz="1600" dirty="0" smtClean="0"/>
              <a:t> C, et al 2018</a:t>
            </a:r>
            <a:endParaRPr lang="it-IT" sz="1600" dirty="0"/>
          </a:p>
        </p:txBody>
      </p:sp>
      <p:sp>
        <p:nvSpPr>
          <p:cNvPr id="6" name="CasellaDiTesto 5"/>
          <p:cNvSpPr txBox="1"/>
          <p:nvPr/>
        </p:nvSpPr>
        <p:spPr>
          <a:xfrm>
            <a:off x="179512" y="1268760"/>
            <a:ext cx="8768917" cy="3108543"/>
          </a:xfrm>
          <a:prstGeom prst="rect">
            <a:avLst/>
          </a:prstGeom>
          <a:noFill/>
        </p:spPr>
        <p:txBody>
          <a:bodyPr wrap="square" rtlCol="0">
            <a:spAutoFit/>
          </a:bodyPr>
          <a:lstStyle/>
          <a:p>
            <a:r>
              <a:rPr lang="it-IT" sz="1400" dirty="0" smtClean="0"/>
              <a:t>-</a:t>
            </a:r>
            <a:r>
              <a:rPr lang="en-US" sz="1400" dirty="0"/>
              <a:t>In </a:t>
            </a:r>
            <a:r>
              <a:rPr lang="en-US" sz="1400" b="1" dirty="0" smtClean="0"/>
              <a:t>luminal–HER2-negative BC </a:t>
            </a:r>
            <a:r>
              <a:rPr lang="en-US" sz="1400" b="1" dirty="0"/>
              <a:t>subtype</a:t>
            </a:r>
            <a:r>
              <a:rPr lang="en-US" sz="1400" dirty="0"/>
              <a:t>, a pathological complete response (</a:t>
            </a:r>
            <a:r>
              <a:rPr lang="en-US" sz="1400" b="1" dirty="0" err="1"/>
              <a:t>pCR</a:t>
            </a:r>
            <a:r>
              <a:rPr lang="en-US" sz="1400" dirty="0"/>
              <a:t>) was </a:t>
            </a:r>
            <a:r>
              <a:rPr lang="en-US" sz="1400" dirty="0" smtClean="0"/>
              <a:t>achieved in</a:t>
            </a:r>
            <a:r>
              <a:rPr lang="en-US" sz="1400" b="1" dirty="0" smtClean="0"/>
              <a:t> 6% </a:t>
            </a:r>
            <a:r>
              <a:rPr lang="en-US" sz="1400" dirty="0" smtClean="0"/>
              <a:t>of </a:t>
            </a:r>
            <a:r>
              <a:rPr lang="en-US" sz="1400" dirty="0"/>
              <a:t>patients with</a:t>
            </a:r>
            <a:r>
              <a:rPr lang="en-US" sz="1400" b="1" dirty="0"/>
              <a:t> low TILs,</a:t>
            </a:r>
            <a:r>
              <a:rPr lang="en-US" sz="1400" dirty="0"/>
              <a:t> </a:t>
            </a:r>
            <a:r>
              <a:rPr lang="en-US" sz="1400" dirty="0" smtClean="0"/>
              <a:t> </a:t>
            </a:r>
            <a:r>
              <a:rPr lang="en-US" sz="1400" b="1" dirty="0"/>
              <a:t>(11%) </a:t>
            </a:r>
            <a:r>
              <a:rPr lang="en-US" sz="1400" dirty="0" smtClean="0"/>
              <a:t> </a:t>
            </a:r>
            <a:r>
              <a:rPr lang="en-US" sz="1400" dirty="0"/>
              <a:t>with </a:t>
            </a:r>
            <a:r>
              <a:rPr lang="en-US" sz="1400" b="1" dirty="0"/>
              <a:t>intermediate TILs, </a:t>
            </a:r>
            <a:r>
              <a:rPr lang="en-US" sz="1400" dirty="0"/>
              <a:t>and 49 </a:t>
            </a:r>
            <a:r>
              <a:rPr lang="en-US" sz="1400" b="1" dirty="0"/>
              <a:t>(28%) </a:t>
            </a:r>
            <a:r>
              <a:rPr lang="en-US" sz="1400" dirty="0" smtClean="0"/>
              <a:t> </a:t>
            </a:r>
            <a:r>
              <a:rPr lang="en-US" sz="1400" dirty="0"/>
              <a:t>with </a:t>
            </a:r>
            <a:r>
              <a:rPr lang="en-US" sz="1400" b="1" dirty="0"/>
              <a:t>high TILs.</a:t>
            </a:r>
          </a:p>
          <a:p>
            <a:r>
              <a:rPr lang="en-US" sz="1400" dirty="0" smtClean="0"/>
              <a:t>-In </a:t>
            </a:r>
            <a:r>
              <a:rPr lang="en-US" sz="1400" dirty="0"/>
              <a:t>the </a:t>
            </a:r>
            <a:r>
              <a:rPr lang="en-US" sz="1400" b="1" dirty="0"/>
              <a:t>HER2-positive subtype, </a:t>
            </a:r>
            <a:r>
              <a:rPr lang="en-US" sz="1400" b="1" dirty="0" err="1"/>
              <a:t>pCR</a:t>
            </a:r>
            <a:r>
              <a:rPr lang="en-US" sz="1400" b="1" dirty="0"/>
              <a:t> </a:t>
            </a:r>
            <a:r>
              <a:rPr lang="en-US" sz="1400" dirty="0"/>
              <a:t>was observed in </a:t>
            </a:r>
            <a:r>
              <a:rPr lang="en-US" sz="1400" b="1" dirty="0" smtClean="0"/>
              <a:t>32% </a:t>
            </a:r>
            <a:r>
              <a:rPr lang="en-US" sz="1400" dirty="0"/>
              <a:t>of </a:t>
            </a:r>
            <a:r>
              <a:rPr lang="en-US" sz="1400" dirty="0" smtClean="0"/>
              <a:t>patients </a:t>
            </a:r>
            <a:r>
              <a:rPr lang="en-US" sz="1400" dirty="0"/>
              <a:t>with</a:t>
            </a:r>
            <a:r>
              <a:rPr lang="en-US" sz="1400" b="1" dirty="0"/>
              <a:t> low TILs, </a:t>
            </a:r>
            <a:r>
              <a:rPr lang="en-US" sz="1400" b="1" dirty="0" smtClean="0"/>
              <a:t> 39% </a:t>
            </a:r>
            <a:r>
              <a:rPr lang="en-US" sz="1400" dirty="0" smtClean="0"/>
              <a:t> with </a:t>
            </a:r>
            <a:r>
              <a:rPr lang="en-US" sz="1400" b="1" dirty="0" smtClean="0"/>
              <a:t>intermediate </a:t>
            </a:r>
            <a:r>
              <a:rPr lang="en-US" sz="1400" b="1" dirty="0"/>
              <a:t>TILs</a:t>
            </a:r>
            <a:r>
              <a:rPr lang="en-US" sz="1400" dirty="0"/>
              <a:t>, and </a:t>
            </a:r>
            <a:r>
              <a:rPr lang="en-US" sz="1400" dirty="0" smtClean="0"/>
              <a:t> </a:t>
            </a:r>
            <a:r>
              <a:rPr lang="en-US" sz="1400" b="1" dirty="0" smtClean="0"/>
              <a:t>48% </a:t>
            </a:r>
            <a:r>
              <a:rPr lang="en-US" sz="1400" dirty="0"/>
              <a:t>of 262 with </a:t>
            </a:r>
            <a:r>
              <a:rPr lang="en-US" sz="1400" b="1" dirty="0"/>
              <a:t>high TILs</a:t>
            </a:r>
            <a:r>
              <a:rPr lang="en-US" sz="1400" b="1" dirty="0" smtClean="0"/>
              <a:t>.</a:t>
            </a:r>
          </a:p>
          <a:p>
            <a:r>
              <a:rPr lang="en-US" sz="1400" b="1" dirty="0" smtClean="0"/>
              <a:t>-Increased </a:t>
            </a:r>
            <a:r>
              <a:rPr lang="en-US" sz="1400" b="1" dirty="0"/>
              <a:t>TIL concentration predicted response to neoadjuvant chemotherapy in all molecular subtypes</a:t>
            </a:r>
          </a:p>
          <a:p>
            <a:r>
              <a:rPr lang="en-US" sz="1400" dirty="0" smtClean="0"/>
              <a:t> </a:t>
            </a:r>
            <a:r>
              <a:rPr lang="en-US" sz="1400" dirty="0"/>
              <a:t>and was also </a:t>
            </a:r>
            <a:r>
              <a:rPr lang="en-US" sz="1400" b="1" dirty="0"/>
              <a:t>associated with a survival benefit in HER2-positive breast cancer and TNBC</a:t>
            </a:r>
            <a:r>
              <a:rPr lang="en-US" sz="1400" dirty="0"/>
              <a:t>. </a:t>
            </a:r>
            <a:endParaRPr lang="en-US" sz="1400" dirty="0" smtClean="0"/>
          </a:p>
          <a:p>
            <a:r>
              <a:rPr lang="en-US" sz="1400" dirty="0" smtClean="0"/>
              <a:t>-By </a:t>
            </a:r>
            <a:r>
              <a:rPr lang="en-US" sz="1400" dirty="0"/>
              <a:t>contrast, </a:t>
            </a:r>
            <a:r>
              <a:rPr lang="en-US" sz="1400" b="1" dirty="0" smtClean="0"/>
              <a:t>increased TILs </a:t>
            </a:r>
            <a:r>
              <a:rPr lang="en-US" sz="1400" b="1" dirty="0"/>
              <a:t>were an adverse prognostic factor for survival in luminal–HER2-negative breast cancer</a:t>
            </a:r>
            <a:r>
              <a:rPr lang="en-US" sz="1400" dirty="0"/>
              <a:t>, suggesting </a:t>
            </a:r>
            <a:r>
              <a:rPr lang="en-US" sz="1400" b="1" dirty="0"/>
              <a:t>a </a:t>
            </a:r>
            <a:r>
              <a:rPr lang="en-US" sz="1400" b="1" dirty="0" smtClean="0"/>
              <a:t>different biology </a:t>
            </a:r>
            <a:r>
              <a:rPr lang="en-US" sz="1400" b="1" dirty="0"/>
              <a:t>of the immunological infiltrate in this subtype</a:t>
            </a:r>
            <a:r>
              <a:rPr lang="en-US" sz="1400" b="1" dirty="0" smtClean="0"/>
              <a:t>.</a:t>
            </a:r>
          </a:p>
          <a:p>
            <a:r>
              <a:rPr lang="it-IT" sz="1400" b="1" dirty="0" err="1" smtClean="0"/>
              <a:t>Breast</a:t>
            </a:r>
            <a:r>
              <a:rPr lang="it-IT" sz="1400" b="1" dirty="0" smtClean="0"/>
              <a:t> </a:t>
            </a:r>
            <a:r>
              <a:rPr lang="it-IT" sz="1400" b="1" dirty="0" err="1"/>
              <a:t>cancer</a:t>
            </a:r>
            <a:r>
              <a:rPr lang="it-IT" sz="1400" b="1" dirty="0"/>
              <a:t> </a:t>
            </a:r>
            <a:r>
              <a:rPr lang="it-IT" sz="1400" b="1" dirty="0" err="1"/>
              <a:t>is</a:t>
            </a:r>
            <a:r>
              <a:rPr lang="it-IT" sz="1400" b="1" dirty="0"/>
              <a:t> </a:t>
            </a:r>
            <a:r>
              <a:rPr lang="it-IT" sz="1400" b="1" dirty="0" err="1" smtClean="0"/>
              <a:t>immunogenic</a:t>
            </a:r>
            <a:r>
              <a:rPr lang="it-IT" sz="1400" b="1" dirty="0"/>
              <a:t> </a:t>
            </a:r>
            <a:r>
              <a:rPr lang="en-US" sz="1400" b="1" dirty="0" smtClean="0"/>
              <a:t>and </a:t>
            </a:r>
            <a:r>
              <a:rPr lang="en-US" sz="1400" b="1" dirty="0"/>
              <a:t>might be targetable by immune-modulating therapies. </a:t>
            </a:r>
            <a:r>
              <a:rPr lang="en-US" sz="1400" dirty="0"/>
              <a:t>The assessment </a:t>
            </a:r>
            <a:r>
              <a:rPr lang="en-US" sz="1400" b="1" dirty="0"/>
              <a:t>of TILs—as an indicator </a:t>
            </a:r>
            <a:r>
              <a:rPr lang="en-US" sz="1400" b="1" dirty="0" smtClean="0"/>
              <a:t>of pre-existing </a:t>
            </a:r>
            <a:r>
              <a:rPr lang="en-US" sz="1400" b="1" dirty="0"/>
              <a:t>immunogenicity—might be useful for </a:t>
            </a:r>
            <a:r>
              <a:rPr lang="en-US" sz="1400" b="1" dirty="0" smtClean="0"/>
              <a:t>further stratification </a:t>
            </a:r>
            <a:r>
              <a:rPr lang="en-US" sz="1400" dirty="0"/>
              <a:t>of breast cancer in clinical trials </a:t>
            </a:r>
            <a:r>
              <a:rPr lang="en-US" sz="1400" dirty="0" smtClean="0"/>
              <a:t>involving chemotherapy</a:t>
            </a:r>
            <a:r>
              <a:rPr lang="en-US" sz="1400" dirty="0"/>
              <a:t>, anti-HER2 therapies, and future </a:t>
            </a:r>
            <a:r>
              <a:rPr lang="en-US" sz="1400" dirty="0" smtClean="0"/>
              <a:t>combinations </a:t>
            </a:r>
            <a:r>
              <a:rPr lang="it-IT" sz="1400" dirty="0" smtClean="0"/>
              <a:t>with </a:t>
            </a:r>
            <a:r>
              <a:rPr lang="it-IT" sz="1400" dirty="0"/>
              <a:t>immune </a:t>
            </a:r>
            <a:r>
              <a:rPr lang="it-IT" sz="1400" dirty="0" err="1"/>
              <a:t>therapies</a:t>
            </a:r>
            <a:endParaRPr lang="en-US" sz="1400" b="1" dirty="0" smtClean="0"/>
          </a:p>
          <a:p>
            <a:r>
              <a:rPr lang="en-US" sz="1400" dirty="0" smtClean="0"/>
              <a:t>In </a:t>
            </a:r>
            <a:r>
              <a:rPr lang="en-US" sz="1400" dirty="0"/>
              <a:t>light of the results in </a:t>
            </a:r>
            <a:r>
              <a:rPr lang="en-US" sz="1400" b="1" dirty="0"/>
              <a:t>luminal breast cancer, </a:t>
            </a:r>
            <a:r>
              <a:rPr lang="en-US" sz="1400" b="1" dirty="0" smtClean="0"/>
              <a:t>further research </a:t>
            </a:r>
            <a:r>
              <a:rPr lang="en-US" sz="1400" b="1" dirty="0"/>
              <a:t>investigating the interaction of the immune system with different types of endocrine therapy is warranted.</a:t>
            </a:r>
            <a:endParaRPr lang="en-US" sz="1400" b="1" dirty="0" smtClean="0"/>
          </a:p>
          <a:p>
            <a:endParaRPr lang="it-IT" sz="1400" b="1"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548" y="4149080"/>
            <a:ext cx="3966412"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437" y="4021042"/>
            <a:ext cx="4572051" cy="98107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5013176"/>
            <a:ext cx="4679555" cy="53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99997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556" y="47208"/>
            <a:ext cx="708542" cy="750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308041" y="99487"/>
            <a:ext cx="4146776" cy="369332"/>
          </a:xfrm>
          <a:prstGeom prst="rect">
            <a:avLst/>
          </a:prstGeom>
          <a:noFill/>
        </p:spPr>
        <p:txBody>
          <a:bodyPr wrap="none" rtlCol="0">
            <a:spAutoFit/>
          </a:bodyPr>
          <a:lstStyle/>
          <a:p>
            <a:pPr algn="ctr"/>
            <a:r>
              <a:rPr lang="en-US" b="1" dirty="0"/>
              <a:t>Key clinical trials of IHC-based </a:t>
            </a:r>
            <a:r>
              <a:rPr lang="en-US" b="1" dirty="0" smtClean="0"/>
              <a:t>subtypes </a:t>
            </a:r>
            <a:endParaRPr lang="it-IT" b="1" dirty="0" smtClean="0">
              <a:solidFill>
                <a:srgbClr val="002060"/>
              </a:solidFill>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815" y="404664"/>
            <a:ext cx="5982505" cy="2755233"/>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8" name="CasellaDiTesto 7"/>
          <p:cNvSpPr txBox="1"/>
          <p:nvPr/>
        </p:nvSpPr>
        <p:spPr>
          <a:xfrm>
            <a:off x="7769224" y="6525344"/>
            <a:ext cx="1123256" cy="307777"/>
          </a:xfrm>
          <a:prstGeom prst="rect">
            <a:avLst/>
          </a:prstGeom>
          <a:noFill/>
        </p:spPr>
        <p:txBody>
          <a:bodyPr wrap="none" rtlCol="0">
            <a:spAutoFit/>
          </a:bodyPr>
          <a:lstStyle/>
          <a:p>
            <a:r>
              <a:rPr lang="it-IT" sz="1400" dirty="0" smtClean="0"/>
              <a:t>Gao J </a:t>
            </a:r>
            <a:r>
              <a:rPr lang="it-IT" sz="1400" dirty="0" err="1" smtClean="0"/>
              <a:t>J</a:t>
            </a:r>
            <a:r>
              <a:rPr lang="it-IT" sz="1400" dirty="0" smtClean="0"/>
              <a:t>, 2018</a:t>
            </a:r>
            <a:endParaRPr lang="it-IT" sz="1400" dirty="0"/>
          </a:p>
        </p:txBody>
      </p:sp>
      <p:sp>
        <p:nvSpPr>
          <p:cNvPr id="9" name="CasellaDiTesto 8"/>
          <p:cNvSpPr txBox="1"/>
          <p:nvPr/>
        </p:nvSpPr>
        <p:spPr>
          <a:xfrm>
            <a:off x="251520" y="3284984"/>
            <a:ext cx="8718810" cy="3385542"/>
          </a:xfrm>
          <a:prstGeom prst="rect">
            <a:avLst/>
          </a:prstGeom>
          <a:noFill/>
        </p:spPr>
        <p:txBody>
          <a:bodyPr wrap="square" rtlCol="0">
            <a:spAutoFit/>
          </a:bodyPr>
          <a:lstStyle/>
          <a:p>
            <a:r>
              <a:rPr lang="en-US" b="1" dirty="0">
                <a:solidFill>
                  <a:srgbClr val="7030A0"/>
                </a:solidFill>
              </a:rPr>
              <a:t>IHC-BASED MARKERS VERSUS GENE-BASED </a:t>
            </a:r>
            <a:r>
              <a:rPr lang="en-US" b="1" dirty="0" smtClean="0">
                <a:solidFill>
                  <a:srgbClr val="7030A0"/>
                </a:solidFill>
              </a:rPr>
              <a:t>ASSAY </a:t>
            </a:r>
            <a:r>
              <a:rPr lang="it-IT" b="1" dirty="0" smtClean="0">
                <a:solidFill>
                  <a:srgbClr val="7030A0"/>
                </a:solidFill>
              </a:rPr>
              <a:t>CONCORDANCE</a:t>
            </a:r>
          </a:p>
          <a:p>
            <a:r>
              <a:rPr lang="it-IT" sz="1400" b="1" dirty="0" smtClean="0"/>
              <a:t>-Luminal </a:t>
            </a:r>
            <a:r>
              <a:rPr lang="it-IT" sz="1400" b="1" dirty="0"/>
              <a:t>A </a:t>
            </a:r>
            <a:r>
              <a:rPr lang="it-IT" sz="1400" b="1" dirty="0" err="1"/>
              <a:t>subtype</a:t>
            </a:r>
            <a:r>
              <a:rPr lang="it-IT" sz="1400" b="1" dirty="0"/>
              <a:t>, </a:t>
            </a:r>
            <a:r>
              <a:rPr lang="it-IT" sz="1400" b="1" dirty="0" err="1" smtClean="0"/>
              <a:t>when</a:t>
            </a:r>
            <a:r>
              <a:rPr lang="it-IT" sz="1400" b="1" dirty="0"/>
              <a:t> </a:t>
            </a:r>
            <a:r>
              <a:rPr lang="en-US" sz="1400" b="1" dirty="0" smtClean="0"/>
              <a:t>determined </a:t>
            </a:r>
            <a:r>
              <a:rPr lang="en-US" sz="1400" b="1" dirty="0"/>
              <a:t>by IHC-based markers, has better survival </a:t>
            </a:r>
            <a:r>
              <a:rPr lang="en-US" sz="1400" b="1" dirty="0" smtClean="0"/>
              <a:t>even </a:t>
            </a:r>
            <a:r>
              <a:rPr lang="it-IT" sz="1400" b="1" dirty="0" smtClean="0"/>
              <a:t>with </a:t>
            </a:r>
            <a:r>
              <a:rPr lang="it-IT" sz="1400" b="1" dirty="0" err="1"/>
              <a:t>lower</a:t>
            </a:r>
            <a:r>
              <a:rPr lang="it-IT" sz="1400" b="1" dirty="0"/>
              <a:t> </a:t>
            </a:r>
            <a:r>
              <a:rPr lang="it-IT" sz="1400" b="1" dirty="0" err="1"/>
              <a:t>pCR</a:t>
            </a:r>
            <a:r>
              <a:rPr lang="it-IT" sz="1400" b="1" dirty="0"/>
              <a:t> </a:t>
            </a:r>
            <a:r>
              <a:rPr lang="it-IT" sz="1400" b="1" dirty="0" err="1" smtClean="0"/>
              <a:t>rates</a:t>
            </a:r>
            <a:endParaRPr lang="it-IT" sz="1400" b="1" dirty="0" smtClean="0"/>
          </a:p>
          <a:p>
            <a:r>
              <a:rPr lang="en-US" sz="1400" dirty="0" smtClean="0"/>
              <a:t>-Partridge </a:t>
            </a:r>
            <a:r>
              <a:rPr lang="en-US" sz="1400" dirty="0"/>
              <a:t>et al. </a:t>
            </a:r>
            <a:r>
              <a:rPr lang="en-US" sz="1400" dirty="0" smtClean="0"/>
              <a:t> looked at </a:t>
            </a:r>
            <a:r>
              <a:rPr lang="en-US" sz="1400" b="1" dirty="0"/>
              <a:t>IHC-</a:t>
            </a:r>
            <a:r>
              <a:rPr lang="en-US" sz="1400" dirty="0"/>
              <a:t>based subtypes </a:t>
            </a:r>
            <a:r>
              <a:rPr lang="en-US" sz="1400" b="1" dirty="0"/>
              <a:t>in patients aged &lt;40 with breast </a:t>
            </a:r>
            <a:r>
              <a:rPr lang="en-US" sz="1400" b="1" dirty="0" smtClean="0"/>
              <a:t>cancer </a:t>
            </a:r>
            <a:r>
              <a:rPr lang="en-US" sz="1400" dirty="0" smtClean="0"/>
              <a:t>and </a:t>
            </a:r>
            <a:r>
              <a:rPr lang="en-US" sz="1400" dirty="0"/>
              <a:t>found that those</a:t>
            </a:r>
            <a:r>
              <a:rPr lang="en-US" sz="1400" b="1" dirty="0"/>
              <a:t> </a:t>
            </a:r>
            <a:r>
              <a:rPr lang="en-US" sz="1400" dirty="0"/>
              <a:t>with</a:t>
            </a:r>
            <a:r>
              <a:rPr lang="en-US" sz="1400" b="1" dirty="0"/>
              <a:t> luminal A subtype had an </a:t>
            </a:r>
            <a:r>
              <a:rPr lang="en-US" sz="1400" b="1" dirty="0" smtClean="0"/>
              <a:t>increased risk </a:t>
            </a:r>
            <a:r>
              <a:rPr lang="en-US" sz="1400" b="1" dirty="0"/>
              <a:t>of breast cancer </a:t>
            </a:r>
            <a:r>
              <a:rPr lang="en-US" sz="1400" b="1" dirty="0" smtClean="0"/>
              <a:t>death</a:t>
            </a:r>
          </a:p>
          <a:p>
            <a:r>
              <a:rPr lang="en-US" sz="1400" b="1" dirty="0" smtClean="0">
                <a:solidFill>
                  <a:srgbClr val="7030A0"/>
                </a:solidFill>
              </a:rPr>
              <a:t>-</a:t>
            </a:r>
            <a:r>
              <a:rPr lang="en-US" sz="1400" dirty="0"/>
              <a:t>Prat et al. reviewed the</a:t>
            </a:r>
            <a:r>
              <a:rPr lang="en-US" sz="1400" b="1" dirty="0"/>
              <a:t> concordance </a:t>
            </a:r>
            <a:r>
              <a:rPr lang="en-US" sz="1400" dirty="0"/>
              <a:t>between </a:t>
            </a:r>
            <a:r>
              <a:rPr lang="en-US" sz="1400" b="1" dirty="0"/>
              <a:t>surrogate </a:t>
            </a:r>
            <a:r>
              <a:rPr lang="en-US" sz="1400" b="1" dirty="0" err="1" smtClean="0"/>
              <a:t>IHCbased</a:t>
            </a:r>
            <a:r>
              <a:rPr lang="en-US" sz="1400" b="1" dirty="0"/>
              <a:t> </a:t>
            </a:r>
            <a:r>
              <a:rPr lang="en-US" sz="1400" b="1" dirty="0" smtClean="0"/>
              <a:t>and </a:t>
            </a:r>
            <a:r>
              <a:rPr lang="en-US" sz="1400" b="1" dirty="0"/>
              <a:t>PAM50-based intrinsic </a:t>
            </a:r>
            <a:r>
              <a:rPr lang="en-US" sz="1400" b="1" dirty="0" smtClean="0"/>
              <a:t>subtype ( </a:t>
            </a:r>
            <a:r>
              <a:rPr lang="en-US" sz="1400" dirty="0"/>
              <a:t>and found a </a:t>
            </a:r>
            <a:r>
              <a:rPr lang="en-US" sz="1400" b="1" dirty="0" smtClean="0"/>
              <a:t>discordance rate </a:t>
            </a:r>
            <a:r>
              <a:rPr lang="en-US" sz="1400" b="1" dirty="0"/>
              <a:t>of 30.72% between </a:t>
            </a:r>
            <a:r>
              <a:rPr lang="en-US" sz="1400" dirty="0"/>
              <a:t>the two classification </a:t>
            </a:r>
            <a:r>
              <a:rPr lang="en-US" sz="1400" dirty="0" smtClean="0"/>
              <a:t>systems</a:t>
            </a:r>
          </a:p>
          <a:p>
            <a:r>
              <a:rPr lang="en-US" sz="1400" dirty="0" smtClean="0"/>
              <a:t>-Chia et al, </a:t>
            </a:r>
            <a:r>
              <a:rPr lang="en-US" sz="1400" dirty="0"/>
              <a:t>evaluated the </a:t>
            </a:r>
            <a:r>
              <a:rPr lang="en-US" sz="1400" b="1" dirty="0"/>
              <a:t>prognostic and </a:t>
            </a:r>
            <a:r>
              <a:rPr lang="en-US" sz="1400" b="1" dirty="0" smtClean="0"/>
              <a:t>predictive value </a:t>
            </a:r>
            <a:r>
              <a:rPr lang="en-US" sz="1400" b="1" dirty="0"/>
              <a:t>of PAM50-based </a:t>
            </a:r>
            <a:r>
              <a:rPr lang="en-US" sz="1400" dirty="0"/>
              <a:t>versus</a:t>
            </a:r>
            <a:r>
              <a:rPr lang="en-US" sz="1400" b="1" dirty="0"/>
              <a:t> IHC-based </a:t>
            </a:r>
            <a:r>
              <a:rPr lang="en-US" sz="1400" b="1" dirty="0" smtClean="0"/>
              <a:t>intrinsic </a:t>
            </a:r>
            <a:r>
              <a:rPr lang="it-IT" sz="1400" b="1" dirty="0" err="1" smtClean="0"/>
              <a:t>subtype</a:t>
            </a:r>
            <a:r>
              <a:rPr lang="it-IT" sz="1400" b="1" dirty="0" smtClean="0"/>
              <a:t>. </a:t>
            </a:r>
            <a:r>
              <a:rPr lang="it-IT" sz="1400" dirty="0" err="1"/>
              <a:t>Patients</a:t>
            </a:r>
            <a:r>
              <a:rPr lang="it-IT" sz="1400" dirty="0"/>
              <a:t> with </a:t>
            </a:r>
            <a:r>
              <a:rPr lang="it-IT" sz="1400" b="1" dirty="0" smtClean="0"/>
              <a:t>PAM50- </a:t>
            </a:r>
            <a:r>
              <a:rPr lang="en-US" sz="1400" b="1" dirty="0" smtClean="0"/>
              <a:t>based </a:t>
            </a:r>
            <a:r>
              <a:rPr lang="en-US" sz="1400" b="1" dirty="0" err="1"/>
              <a:t>L</a:t>
            </a:r>
            <a:r>
              <a:rPr lang="en-US" sz="1400" b="1" dirty="0" err="1" smtClean="0"/>
              <a:t>um</a:t>
            </a:r>
            <a:r>
              <a:rPr lang="en-US" sz="1400" b="1" dirty="0" smtClean="0"/>
              <a:t> A </a:t>
            </a:r>
            <a:r>
              <a:rPr lang="en-US" sz="1400" b="1" dirty="0"/>
              <a:t>had the best 5-year DFS at 84.2% and OS </a:t>
            </a:r>
            <a:r>
              <a:rPr lang="en-US" sz="1400" b="1" dirty="0" smtClean="0"/>
              <a:t>at 95.7</a:t>
            </a:r>
            <a:r>
              <a:rPr lang="en-US" sz="1400" b="1" dirty="0"/>
              <a:t>%</a:t>
            </a:r>
            <a:r>
              <a:rPr lang="en-US" sz="1400" dirty="0"/>
              <a:t>, and </a:t>
            </a:r>
            <a:r>
              <a:rPr lang="en-US" sz="1400" b="1" dirty="0"/>
              <a:t>PAM50 was prognostic for DFS </a:t>
            </a:r>
            <a:r>
              <a:rPr lang="en-US" sz="1400" b="1" dirty="0" smtClean="0"/>
              <a:t> </a:t>
            </a:r>
            <a:r>
              <a:rPr lang="en-US" sz="1400" b="1" dirty="0"/>
              <a:t>and </a:t>
            </a:r>
            <a:r>
              <a:rPr lang="en-US" sz="1400" b="1" dirty="0" smtClean="0"/>
              <a:t>OS.</a:t>
            </a:r>
            <a:r>
              <a:rPr lang="en-US" sz="1400" dirty="0"/>
              <a:t> When </a:t>
            </a:r>
            <a:r>
              <a:rPr lang="en-US" sz="1400" b="1" dirty="0"/>
              <a:t>IHC </a:t>
            </a:r>
            <a:r>
              <a:rPr lang="en-US" sz="1400" dirty="0"/>
              <a:t>was used to determine </a:t>
            </a:r>
            <a:r>
              <a:rPr lang="en-US" sz="1400" dirty="0" smtClean="0"/>
              <a:t>subtype, patients </a:t>
            </a:r>
            <a:r>
              <a:rPr lang="en-US" sz="1400" dirty="0"/>
              <a:t>with </a:t>
            </a:r>
            <a:r>
              <a:rPr lang="en-US" sz="1400" dirty="0" err="1" smtClean="0"/>
              <a:t>lum</a:t>
            </a:r>
            <a:r>
              <a:rPr lang="en-US" sz="1400" dirty="0" smtClean="0"/>
              <a:t> A </a:t>
            </a:r>
            <a:r>
              <a:rPr lang="en-US" sz="1400" dirty="0"/>
              <a:t>tumors had better prognosis for both</a:t>
            </a:r>
          </a:p>
          <a:p>
            <a:r>
              <a:rPr lang="en-US" sz="1400" dirty="0"/>
              <a:t>DFS and OS, but the findings were not statistically </a:t>
            </a:r>
            <a:r>
              <a:rPr lang="en-US" sz="1400" dirty="0" smtClean="0"/>
              <a:t>significant. </a:t>
            </a:r>
            <a:r>
              <a:rPr lang="en-US" sz="1400" b="1" dirty="0"/>
              <a:t>PAM50 luminal subtype predicted tamoxifen benefit </a:t>
            </a:r>
            <a:r>
              <a:rPr lang="en-US" sz="1400" dirty="0" smtClean="0"/>
              <a:t>compared </a:t>
            </a:r>
            <a:r>
              <a:rPr lang="it-IT" sz="1400" dirty="0" smtClean="0"/>
              <a:t>with </a:t>
            </a:r>
            <a:r>
              <a:rPr lang="it-IT" sz="1400" dirty="0" err="1"/>
              <a:t>nonluminal</a:t>
            </a:r>
            <a:r>
              <a:rPr lang="it-IT" sz="1400" dirty="0"/>
              <a:t> </a:t>
            </a:r>
            <a:r>
              <a:rPr lang="it-IT" sz="1400" dirty="0" err="1" smtClean="0"/>
              <a:t>subtypes</a:t>
            </a:r>
            <a:r>
              <a:rPr lang="it-IT" sz="1400" dirty="0" smtClean="0"/>
              <a:t>  </a:t>
            </a:r>
            <a:r>
              <a:rPr lang="it-IT" sz="1400" dirty="0" err="1" smtClean="0"/>
              <a:t>when</a:t>
            </a:r>
            <a:r>
              <a:rPr lang="it-IT" sz="1400" dirty="0" smtClean="0"/>
              <a:t> </a:t>
            </a:r>
            <a:r>
              <a:rPr lang="it-IT" sz="1400" dirty="0" err="1" smtClean="0"/>
              <a:t>looking</a:t>
            </a:r>
            <a:r>
              <a:rPr lang="it-IT" sz="1400" dirty="0" smtClean="0"/>
              <a:t> </a:t>
            </a:r>
            <a:r>
              <a:rPr lang="it-IT" sz="1400" dirty="0" err="1" smtClean="0"/>
              <a:t>at</a:t>
            </a:r>
            <a:r>
              <a:rPr lang="it-IT" sz="1400" dirty="0" smtClean="0"/>
              <a:t> DFS.</a:t>
            </a:r>
          </a:p>
          <a:p>
            <a:r>
              <a:rPr lang="it-IT" sz="1400" dirty="0"/>
              <a:t>-</a:t>
            </a:r>
            <a:r>
              <a:rPr lang="it-IT" sz="1400" dirty="0" err="1" smtClean="0"/>
              <a:t>Whitworth</a:t>
            </a:r>
            <a:r>
              <a:rPr lang="it-IT" sz="1400" dirty="0" smtClean="0"/>
              <a:t> </a:t>
            </a:r>
            <a:r>
              <a:rPr lang="it-IT" sz="1400" dirty="0"/>
              <a:t>et </a:t>
            </a:r>
            <a:r>
              <a:rPr lang="it-IT" sz="1400" dirty="0" smtClean="0"/>
              <a:t>al.</a:t>
            </a:r>
            <a:r>
              <a:rPr lang="en-US" sz="1400" dirty="0" smtClean="0"/>
              <a:t>and </a:t>
            </a:r>
            <a:r>
              <a:rPr lang="en-US" sz="1400" dirty="0" err="1"/>
              <a:t>Cristofanilli</a:t>
            </a:r>
            <a:r>
              <a:rPr lang="en-US" sz="1400" dirty="0"/>
              <a:t> et al. looked at the </a:t>
            </a:r>
            <a:r>
              <a:rPr lang="en-US" sz="1400" b="1" dirty="0" smtClean="0"/>
              <a:t>concordance </a:t>
            </a:r>
            <a:r>
              <a:rPr lang="en-US" sz="1400" b="1" dirty="0"/>
              <a:t>of the 70- </a:t>
            </a:r>
            <a:r>
              <a:rPr lang="en-US" sz="1400" b="1" dirty="0" smtClean="0"/>
              <a:t>and </a:t>
            </a:r>
            <a:r>
              <a:rPr lang="it-IT" sz="1400" b="1" dirty="0" smtClean="0"/>
              <a:t>80-gene </a:t>
            </a:r>
            <a:r>
              <a:rPr lang="it-IT" sz="1400" b="1" dirty="0" err="1"/>
              <a:t>signatures</a:t>
            </a:r>
            <a:r>
              <a:rPr lang="it-IT" sz="1400" b="1" dirty="0"/>
              <a:t> versus </a:t>
            </a:r>
            <a:r>
              <a:rPr lang="it-IT" sz="1400" b="1" dirty="0" smtClean="0"/>
              <a:t>IHC </a:t>
            </a:r>
            <a:r>
              <a:rPr lang="en-US" sz="1400" dirty="0"/>
              <a:t>and found a </a:t>
            </a:r>
            <a:r>
              <a:rPr lang="en-US" sz="1400" b="1" dirty="0"/>
              <a:t>22%–25% discordance </a:t>
            </a:r>
            <a:r>
              <a:rPr lang="en-US" sz="1400" b="1" dirty="0" smtClean="0"/>
              <a:t>rate. </a:t>
            </a:r>
            <a:r>
              <a:rPr lang="en-US" sz="1400" dirty="0"/>
              <a:t>These studies suggest that </a:t>
            </a:r>
            <a:r>
              <a:rPr lang="en-US" sz="1400" dirty="0" smtClean="0"/>
              <a:t>perhaps </a:t>
            </a:r>
            <a:r>
              <a:rPr lang="en-US" sz="1400" b="1" dirty="0" smtClean="0"/>
              <a:t>the </a:t>
            </a:r>
            <a:r>
              <a:rPr lang="en-US" sz="1400" b="1" dirty="0"/>
              <a:t>IHC-based </a:t>
            </a:r>
            <a:r>
              <a:rPr lang="en-US" sz="1400" b="1" dirty="0" smtClean="0"/>
              <a:t>and gene-based </a:t>
            </a:r>
            <a:r>
              <a:rPr lang="en-US" sz="1400" b="1" dirty="0"/>
              <a:t>methods of identifying a tumor’s subtype are </a:t>
            </a:r>
            <a:r>
              <a:rPr lang="en-US" sz="1400" b="1" dirty="0" smtClean="0"/>
              <a:t>not the </a:t>
            </a:r>
            <a:r>
              <a:rPr lang="en-US" sz="1400" b="1" dirty="0"/>
              <a:t>same and cannot be used interchangeably</a:t>
            </a:r>
            <a:endParaRPr lang="en-US" sz="1400" b="1" dirty="0" smtClean="0"/>
          </a:p>
          <a:p>
            <a:endParaRPr lang="it-IT" sz="1400" b="1" dirty="0">
              <a:solidFill>
                <a:srgbClr val="7030A0"/>
              </a:solidFill>
            </a:endParaRPr>
          </a:p>
        </p:txBody>
      </p:sp>
      <p:sp>
        <p:nvSpPr>
          <p:cNvPr id="12" name="Ovale 11"/>
          <p:cNvSpPr/>
          <p:nvPr/>
        </p:nvSpPr>
        <p:spPr>
          <a:xfrm>
            <a:off x="1979712" y="263691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76323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556" y="47208"/>
            <a:ext cx="708542" cy="750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p.querzoli\Desktop\NAPOLI  OK 2017\linea del temp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279" y="980728"/>
            <a:ext cx="6578097" cy="354773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7" y="4522528"/>
            <a:ext cx="4282520" cy="227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300414" y="99487"/>
            <a:ext cx="4162038" cy="646331"/>
          </a:xfrm>
          <a:prstGeom prst="rect">
            <a:avLst/>
          </a:prstGeom>
          <a:noFill/>
        </p:spPr>
        <p:txBody>
          <a:bodyPr wrap="none" rtlCol="0">
            <a:spAutoFit/>
          </a:bodyPr>
          <a:lstStyle/>
          <a:p>
            <a:pPr algn="ctr"/>
            <a:r>
              <a:rPr lang="it-IT" b="1" dirty="0" smtClean="0">
                <a:solidFill>
                  <a:srgbClr val="002060"/>
                </a:solidFill>
              </a:rPr>
              <a:t>MOLECULAR CLASSIFICATION OF BC: </a:t>
            </a:r>
          </a:p>
          <a:p>
            <a:pPr algn="ctr"/>
            <a:r>
              <a:rPr lang="it-IT" b="1" dirty="0" smtClean="0">
                <a:solidFill>
                  <a:srgbClr val="002060"/>
                </a:solidFill>
              </a:rPr>
              <a:t>WHAT THE PATHOLOGIST NEED TO KNOW</a:t>
            </a:r>
            <a:endParaRPr lang="it-IT" b="1" dirty="0">
              <a:solidFill>
                <a:srgbClr val="002060"/>
              </a:solidFill>
            </a:endParaRPr>
          </a:p>
        </p:txBody>
      </p:sp>
    </p:spTree>
    <p:extLst>
      <p:ext uri="{BB962C8B-B14F-4D97-AF65-F5344CB8AC3E}">
        <p14:creationId xmlns:p14="http://schemas.microsoft.com/office/powerpoint/2010/main" val="3502419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35496" y="1196752"/>
            <a:ext cx="9036496" cy="4801314"/>
          </a:xfrm>
          <a:prstGeom prst="rect">
            <a:avLst/>
          </a:prstGeom>
          <a:ln w="28575">
            <a:solidFill>
              <a:srgbClr val="0070C0"/>
            </a:solidFill>
          </a:ln>
        </p:spPr>
        <p:txBody>
          <a:bodyPr wrap="square">
            <a:spAutoFit/>
          </a:bodyPr>
          <a:lstStyle/>
          <a:p>
            <a:r>
              <a:rPr lang="en-US" dirty="0"/>
              <a:t>-</a:t>
            </a:r>
            <a:r>
              <a:rPr lang="en-US" b="1" dirty="0" smtClean="0"/>
              <a:t>The </a:t>
            </a:r>
            <a:r>
              <a:rPr lang="en-US" b="1" dirty="0"/>
              <a:t>two methods look at </a:t>
            </a:r>
            <a:r>
              <a:rPr lang="en-US" b="1" dirty="0" smtClean="0"/>
              <a:t>different things</a:t>
            </a:r>
            <a:r>
              <a:rPr lang="en-US" b="1" dirty="0"/>
              <a:t>: </a:t>
            </a:r>
            <a:r>
              <a:rPr lang="en-US" dirty="0"/>
              <a:t>where ER, </a:t>
            </a:r>
            <a:r>
              <a:rPr lang="en-US" dirty="0" err="1"/>
              <a:t>PgR</a:t>
            </a:r>
            <a:r>
              <a:rPr lang="en-US" dirty="0"/>
              <a:t>, and HER-2 are measured</a:t>
            </a:r>
          </a:p>
          <a:p>
            <a:r>
              <a:rPr lang="en-US" dirty="0"/>
              <a:t>individually at the protein level by </a:t>
            </a:r>
            <a:r>
              <a:rPr lang="en-US" dirty="0" smtClean="0"/>
              <a:t>IHC, </a:t>
            </a:r>
            <a:r>
              <a:rPr lang="it-IT" dirty="0" err="1" smtClean="0"/>
              <a:t>BluePrint</a:t>
            </a:r>
            <a:r>
              <a:rPr lang="it-IT" dirty="0" smtClean="0"/>
              <a:t> </a:t>
            </a:r>
            <a:r>
              <a:rPr lang="it-IT" dirty="0" err="1" smtClean="0"/>
              <a:t>was</a:t>
            </a:r>
            <a:r>
              <a:rPr lang="it-IT" dirty="0"/>
              <a:t> </a:t>
            </a:r>
            <a:r>
              <a:rPr lang="en-US" dirty="0" smtClean="0"/>
              <a:t>developed </a:t>
            </a:r>
            <a:r>
              <a:rPr lang="en-US" dirty="0"/>
              <a:t>to capture the underlying biologic pathways </a:t>
            </a:r>
            <a:r>
              <a:rPr lang="en-US" dirty="0" smtClean="0"/>
              <a:t>.</a:t>
            </a:r>
            <a:endParaRPr lang="en-US" dirty="0"/>
          </a:p>
          <a:p>
            <a:r>
              <a:rPr lang="en-US" b="1" dirty="0" smtClean="0"/>
              <a:t>-For ER mutations </a:t>
            </a:r>
            <a:r>
              <a:rPr lang="en-US" dirty="0"/>
              <a:t>have been described </a:t>
            </a:r>
            <a:r>
              <a:rPr lang="en-US" dirty="0" smtClean="0"/>
              <a:t>that make </a:t>
            </a:r>
            <a:r>
              <a:rPr lang="en-US" dirty="0"/>
              <a:t>it dysfunctional, and thus the tumor is </a:t>
            </a:r>
            <a:r>
              <a:rPr lang="en-US" dirty="0" smtClean="0"/>
              <a:t>non-luminal regulated</a:t>
            </a:r>
            <a:r>
              <a:rPr lang="en-US" dirty="0"/>
              <a:t>; </a:t>
            </a:r>
            <a:r>
              <a:rPr lang="en-US" b="1" dirty="0"/>
              <a:t>however, IHC identifies the tumor as being </a:t>
            </a:r>
            <a:r>
              <a:rPr lang="en-US" b="1" dirty="0" smtClean="0"/>
              <a:t>ER positive</a:t>
            </a:r>
            <a:r>
              <a:rPr lang="en-US" b="1" dirty="0"/>
              <a:t>.</a:t>
            </a:r>
          </a:p>
          <a:p>
            <a:r>
              <a:rPr lang="en-US" b="1" dirty="0" smtClean="0"/>
              <a:t>-</a:t>
            </a:r>
            <a:r>
              <a:rPr lang="en-US" b="1" dirty="0" err="1" smtClean="0"/>
              <a:t>BluePrint</a:t>
            </a:r>
            <a:r>
              <a:rPr lang="en-US" b="1" dirty="0" smtClean="0"/>
              <a:t> </a:t>
            </a:r>
            <a:r>
              <a:rPr lang="en-US" b="1" dirty="0"/>
              <a:t>subtyping was in line with the </a:t>
            </a:r>
            <a:r>
              <a:rPr lang="en-US" b="1" dirty="0" smtClean="0"/>
              <a:t>genotype classifying </a:t>
            </a:r>
            <a:r>
              <a:rPr lang="en-US" b="1" dirty="0"/>
              <a:t>these tumors as non-Luminal-type</a:t>
            </a:r>
            <a:endParaRPr lang="en-US" b="1" dirty="0" smtClean="0"/>
          </a:p>
          <a:p>
            <a:r>
              <a:rPr lang="en-US" b="1" dirty="0" smtClean="0"/>
              <a:t>-5806 samples</a:t>
            </a:r>
          </a:p>
          <a:p>
            <a:endParaRPr lang="en-US" b="1" dirty="0" smtClean="0"/>
          </a:p>
          <a:p>
            <a:r>
              <a:rPr lang="en-US" b="1" dirty="0" smtClean="0"/>
              <a:t>-</a:t>
            </a:r>
            <a:r>
              <a:rPr lang="it-IT" b="1" dirty="0"/>
              <a:t>St. </a:t>
            </a:r>
            <a:r>
              <a:rPr lang="it-IT" b="1" dirty="0" err="1"/>
              <a:t>Gallen</a:t>
            </a:r>
            <a:r>
              <a:rPr lang="it-IT" b="1" dirty="0"/>
              <a:t> 2013 </a:t>
            </a:r>
            <a:r>
              <a:rPr lang="it-IT" b="1" dirty="0" smtClean="0"/>
              <a:t>surrogate </a:t>
            </a:r>
            <a:r>
              <a:rPr lang="en-US" b="1" dirty="0" smtClean="0"/>
              <a:t>definitions </a:t>
            </a:r>
            <a:r>
              <a:rPr lang="en-US" b="1" dirty="0"/>
              <a:t>of Luminal A and B are in better concordance</a:t>
            </a:r>
          </a:p>
          <a:p>
            <a:r>
              <a:rPr lang="en-US" b="1" dirty="0"/>
              <a:t>(71%, 69–72 95% CI) with </a:t>
            </a:r>
            <a:r>
              <a:rPr lang="en-US" b="1" dirty="0" err="1" smtClean="0"/>
              <a:t>MammaPrint</a:t>
            </a:r>
            <a:r>
              <a:rPr lang="en-US" b="1" dirty="0" smtClean="0"/>
              <a:t>/</a:t>
            </a:r>
            <a:r>
              <a:rPr lang="en-US" b="1" dirty="0" err="1" smtClean="0"/>
              <a:t>BluePrint</a:t>
            </a:r>
            <a:r>
              <a:rPr lang="en-US" b="1" dirty="0"/>
              <a:t> </a:t>
            </a:r>
            <a:r>
              <a:rPr lang="en-US" dirty="0" smtClean="0"/>
              <a:t>than </a:t>
            </a:r>
            <a:r>
              <a:rPr lang="en-US" dirty="0"/>
              <a:t>the St. </a:t>
            </a:r>
            <a:r>
              <a:rPr lang="en-US" dirty="0" err="1"/>
              <a:t>Gallen</a:t>
            </a:r>
            <a:r>
              <a:rPr lang="en-US" dirty="0"/>
              <a:t> 2011 definitions (60%, 58–61 95% CI</a:t>
            </a:r>
            <a:r>
              <a:rPr lang="en-US" dirty="0" smtClean="0"/>
              <a:t>)</a:t>
            </a:r>
          </a:p>
          <a:p>
            <a:r>
              <a:rPr lang="en-US" b="1" dirty="0" smtClean="0"/>
              <a:t>-</a:t>
            </a:r>
            <a:r>
              <a:rPr lang="it-IT" b="1" dirty="0"/>
              <a:t>T</a:t>
            </a:r>
            <a:r>
              <a:rPr lang="it-IT" b="1" dirty="0" smtClean="0"/>
              <a:t>he </a:t>
            </a:r>
            <a:r>
              <a:rPr lang="it-IT" b="1" dirty="0"/>
              <a:t>‘</a:t>
            </a:r>
            <a:r>
              <a:rPr lang="it-IT" b="1" dirty="0" err="1"/>
              <a:t>optimal</a:t>
            </a:r>
            <a:r>
              <a:rPr lang="it-IT" b="1" dirty="0"/>
              <a:t>’ </a:t>
            </a:r>
            <a:r>
              <a:rPr lang="it-IT" b="1" dirty="0" err="1" smtClean="0"/>
              <a:t>cutoff</a:t>
            </a:r>
            <a:r>
              <a:rPr lang="it-IT" b="1" dirty="0" smtClean="0"/>
              <a:t> </a:t>
            </a:r>
            <a:r>
              <a:rPr lang="en-US" b="1" dirty="0" smtClean="0"/>
              <a:t>for </a:t>
            </a:r>
            <a:r>
              <a:rPr lang="en-US" b="1" dirty="0"/>
              <a:t>Ki67 with respect to </a:t>
            </a:r>
            <a:r>
              <a:rPr lang="en-US" b="1" dirty="0" err="1"/>
              <a:t>MammaPrint</a:t>
            </a:r>
            <a:r>
              <a:rPr lang="en-US" b="1" dirty="0"/>
              <a:t> is 18</a:t>
            </a:r>
            <a:r>
              <a:rPr lang="en-US" b="1" dirty="0" smtClean="0"/>
              <a:t>%</a:t>
            </a:r>
          </a:p>
          <a:p>
            <a:endParaRPr lang="en-US" b="1" dirty="0" smtClean="0"/>
          </a:p>
          <a:p>
            <a:r>
              <a:rPr lang="en-US" b="1" dirty="0" smtClean="0"/>
              <a:t>-</a:t>
            </a:r>
            <a:r>
              <a:rPr lang="en-US" b="1" dirty="0"/>
              <a:t>An updated pathological definition </a:t>
            </a:r>
            <a:r>
              <a:rPr lang="en-US" dirty="0" smtClean="0"/>
              <a:t>of intrinsic </a:t>
            </a:r>
            <a:r>
              <a:rPr lang="en-US" dirty="0"/>
              <a:t>molecular subtypes has been proposed which</a:t>
            </a:r>
          </a:p>
          <a:p>
            <a:r>
              <a:rPr lang="en-US" dirty="0"/>
              <a:t>includes an </a:t>
            </a:r>
            <a:r>
              <a:rPr lang="en-US" b="1" dirty="0"/>
              <a:t>additional stratification for patients with ‘‘intermediate</a:t>
            </a:r>
            <a:r>
              <a:rPr lang="en-US" b="1" dirty="0" smtClean="0"/>
              <a:t>’’(</a:t>
            </a:r>
            <a:r>
              <a:rPr lang="en-US" b="1" dirty="0"/>
              <a:t>14 to 19%) or ‘‘high’’ </a:t>
            </a:r>
            <a:r>
              <a:rPr lang="en-US" b="1" dirty="0" smtClean="0"/>
              <a:t>(&gt;=20</a:t>
            </a:r>
            <a:r>
              <a:rPr lang="en-US" b="1" dirty="0"/>
              <a:t>%) Ki67 </a:t>
            </a:r>
            <a:r>
              <a:rPr lang="en-US" b="1" dirty="0" smtClean="0"/>
              <a:t>positivity stratified </a:t>
            </a:r>
            <a:r>
              <a:rPr lang="en-US" b="1" dirty="0"/>
              <a:t>by </a:t>
            </a:r>
            <a:r>
              <a:rPr lang="en-US" b="1" dirty="0" smtClean="0"/>
              <a:t>PR </a:t>
            </a:r>
            <a:r>
              <a:rPr lang="en-US" b="1" dirty="0"/>
              <a:t>expression (negative or low versus high)</a:t>
            </a:r>
            <a:endParaRPr lang="it-IT" b="1" dirty="0"/>
          </a:p>
        </p:txBody>
      </p:sp>
      <p:pic>
        <p:nvPicPr>
          <p:cNvPr id="6" name="Picture 3" descr="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0497" y="74148"/>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681" y="6309321"/>
            <a:ext cx="1247775" cy="144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4624"/>
            <a:ext cx="6733803" cy="973143"/>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8" name="Rettangolo 7"/>
          <p:cNvSpPr/>
          <p:nvPr/>
        </p:nvSpPr>
        <p:spPr>
          <a:xfrm>
            <a:off x="1835696" y="6228020"/>
            <a:ext cx="4569136" cy="369332"/>
          </a:xfrm>
          <a:prstGeom prst="rect">
            <a:avLst/>
          </a:prstGeom>
        </p:spPr>
        <p:txBody>
          <a:bodyPr wrap="none">
            <a:spAutoFit/>
          </a:bodyPr>
          <a:lstStyle/>
          <a:p>
            <a:r>
              <a:rPr lang="it-IT" b="1" dirty="0" err="1"/>
              <a:t>Reclassification</a:t>
            </a:r>
            <a:r>
              <a:rPr lang="it-IT" b="1" dirty="0"/>
              <a:t> </a:t>
            </a:r>
            <a:r>
              <a:rPr lang="it-IT" b="1" dirty="0" err="1"/>
              <a:t>based</a:t>
            </a:r>
            <a:r>
              <a:rPr lang="it-IT" b="1" dirty="0"/>
              <a:t> on </a:t>
            </a:r>
            <a:r>
              <a:rPr lang="it-IT" b="1" dirty="0" err="1"/>
              <a:t>molecular</a:t>
            </a:r>
            <a:r>
              <a:rPr lang="it-IT" b="1" dirty="0"/>
              <a:t> </a:t>
            </a:r>
            <a:r>
              <a:rPr lang="it-IT" b="1" dirty="0" err="1"/>
              <a:t>subtyping</a:t>
            </a:r>
            <a:endParaRPr lang="it-IT" b="1" dirty="0"/>
          </a:p>
        </p:txBody>
      </p:sp>
    </p:spTree>
    <p:extLst>
      <p:ext uri="{BB962C8B-B14F-4D97-AF65-F5344CB8AC3E}">
        <p14:creationId xmlns:p14="http://schemas.microsoft.com/office/powerpoint/2010/main" val="1271417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72008" y="908721"/>
            <a:ext cx="9071992" cy="4524315"/>
          </a:xfrm>
          <a:prstGeom prst="rect">
            <a:avLst/>
          </a:prstGeom>
          <a:ln w="28575">
            <a:solidFill>
              <a:srgbClr val="00B0F0"/>
            </a:solidFill>
          </a:ln>
        </p:spPr>
        <p:txBody>
          <a:bodyPr wrap="square">
            <a:spAutoFit/>
          </a:bodyPr>
          <a:lstStyle/>
          <a:p>
            <a:r>
              <a:rPr lang="en-US" b="1" dirty="0" smtClean="0"/>
              <a:t>- The </a:t>
            </a:r>
            <a:r>
              <a:rPr lang="en-US" b="1" dirty="0"/>
              <a:t>surrogate pathology-assessed definition of </a:t>
            </a:r>
            <a:r>
              <a:rPr lang="en-US" b="1" dirty="0" smtClean="0"/>
              <a:t>Luminal A </a:t>
            </a:r>
            <a:r>
              <a:rPr lang="en-US" b="1" dirty="0"/>
              <a:t>and B tumors is largely based on the </a:t>
            </a:r>
            <a:r>
              <a:rPr lang="en-US" b="1" dirty="0" smtClean="0"/>
              <a:t>Ki67.</a:t>
            </a:r>
            <a:endParaRPr lang="en-US" b="1" dirty="0"/>
          </a:p>
          <a:p>
            <a:r>
              <a:rPr lang="it-IT" b="1" dirty="0" smtClean="0"/>
              <a:t>-</a:t>
            </a:r>
            <a:r>
              <a:rPr lang="it-IT" b="1" dirty="0"/>
              <a:t>Ki67 </a:t>
            </a:r>
            <a:r>
              <a:rPr lang="it-IT" b="1" dirty="0" err="1"/>
              <a:t>values</a:t>
            </a:r>
            <a:r>
              <a:rPr lang="it-IT" b="1" dirty="0"/>
              <a:t> </a:t>
            </a:r>
            <a:r>
              <a:rPr lang="it-IT" b="1" dirty="0" smtClean="0"/>
              <a:t>and </a:t>
            </a:r>
            <a:r>
              <a:rPr lang="en-US" b="1" dirty="0" smtClean="0"/>
              <a:t>cut-offs </a:t>
            </a:r>
            <a:r>
              <a:rPr lang="en-US" b="1" dirty="0"/>
              <a:t>for clinical decision-making cannot be </a:t>
            </a:r>
            <a:r>
              <a:rPr lang="en-US" b="1" dirty="0" smtClean="0"/>
              <a:t>transferred between </a:t>
            </a:r>
            <a:r>
              <a:rPr lang="en-US" b="1" dirty="0"/>
              <a:t>laboratories without standardizing </a:t>
            </a:r>
            <a:r>
              <a:rPr lang="en-US" b="1" dirty="0" smtClean="0"/>
              <a:t>scoring methodology </a:t>
            </a:r>
            <a:r>
              <a:rPr lang="en-US" b="1" dirty="0"/>
              <a:t>because the analytical validity is </a:t>
            </a:r>
            <a:r>
              <a:rPr lang="en-US" b="1" dirty="0" smtClean="0"/>
              <a:t>limited</a:t>
            </a:r>
            <a:endParaRPr lang="it-IT" b="1" dirty="0"/>
          </a:p>
          <a:p>
            <a:r>
              <a:rPr lang="it-IT" b="1" dirty="0" smtClean="0"/>
              <a:t>-</a:t>
            </a:r>
            <a:r>
              <a:rPr lang="en-US" b="1" dirty="0"/>
              <a:t>Misinterpretation of the Ki67 labeling index </a:t>
            </a:r>
            <a:r>
              <a:rPr lang="en-US" dirty="0"/>
              <a:t>may result in </a:t>
            </a:r>
            <a:r>
              <a:rPr lang="en-US" dirty="0" smtClean="0"/>
              <a:t>a lost </a:t>
            </a:r>
            <a:r>
              <a:rPr lang="en-US" dirty="0"/>
              <a:t>opportunity for patients to receive chemotherapy or </a:t>
            </a:r>
            <a:r>
              <a:rPr lang="en-US" dirty="0" smtClean="0"/>
              <a:t>may result </a:t>
            </a:r>
            <a:r>
              <a:rPr lang="en-US" dirty="0"/>
              <a:t>in patients being </a:t>
            </a:r>
            <a:r>
              <a:rPr lang="en-US" dirty="0" smtClean="0"/>
              <a:t>over-treated</a:t>
            </a:r>
          </a:p>
          <a:p>
            <a:r>
              <a:rPr lang="en-US" b="1" dirty="0" smtClean="0"/>
              <a:t>-</a:t>
            </a:r>
            <a:r>
              <a:rPr lang="en-US" b="1" dirty="0"/>
              <a:t>T</a:t>
            </a:r>
            <a:r>
              <a:rPr lang="en-US" b="1" dirty="0" smtClean="0"/>
              <a:t>he </a:t>
            </a:r>
            <a:r>
              <a:rPr lang="en-US" b="1" dirty="0"/>
              <a:t>optimal threshold for Ki67 </a:t>
            </a:r>
            <a:r>
              <a:rPr lang="en-US" b="1" dirty="0" smtClean="0"/>
              <a:t>best  correlating </a:t>
            </a:r>
            <a:r>
              <a:rPr lang="en-US" b="1" dirty="0"/>
              <a:t>with the results of </a:t>
            </a:r>
            <a:r>
              <a:rPr lang="en-US" b="1" dirty="0" err="1"/>
              <a:t>MammaPrint</a:t>
            </a:r>
            <a:r>
              <a:rPr lang="en-US" b="1" dirty="0"/>
              <a:t> is </a:t>
            </a:r>
            <a:r>
              <a:rPr lang="en-US" b="1" dirty="0" smtClean="0"/>
              <a:t>18%</a:t>
            </a:r>
          </a:p>
          <a:p>
            <a:r>
              <a:rPr lang="en-US" b="1" dirty="0" smtClean="0"/>
              <a:t>-</a:t>
            </a:r>
            <a:r>
              <a:rPr lang="it-IT" b="1" dirty="0" err="1"/>
              <a:t>A</a:t>
            </a:r>
            <a:r>
              <a:rPr lang="it-IT" b="1" dirty="0" err="1" smtClean="0"/>
              <a:t>pproximately</a:t>
            </a:r>
            <a:r>
              <a:rPr lang="it-IT" b="1" dirty="0" smtClean="0"/>
              <a:t> </a:t>
            </a:r>
            <a:r>
              <a:rPr lang="it-IT" b="1" dirty="0"/>
              <a:t>1 in </a:t>
            </a:r>
            <a:r>
              <a:rPr lang="it-IT" b="1" dirty="0" smtClean="0"/>
              <a:t>50 </a:t>
            </a:r>
            <a:r>
              <a:rPr lang="en-US" b="1" dirty="0" smtClean="0"/>
              <a:t>IHC </a:t>
            </a:r>
            <a:r>
              <a:rPr lang="en-US" b="1" dirty="0"/>
              <a:t>ER-positive breast cancer patients are classified </a:t>
            </a:r>
            <a:r>
              <a:rPr lang="en-US" b="1" dirty="0" smtClean="0"/>
              <a:t>as Basal-type </a:t>
            </a:r>
            <a:r>
              <a:rPr lang="en-US" b="1" dirty="0"/>
              <a:t>by Molecular Subtyping and High Risk </a:t>
            </a:r>
            <a:r>
              <a:rPr lang="en-US" b="1" dirty="0" smtClean="0"/>
              <a:t>by </a:t>
            </a:r>
            <a:r>
              <a:rPr lang="it-IT" b="1" dirty="0" err="1" smtClean="0"/>
              <a:t>MammaPrint</a:t>
            </a:r>
            <a:r>
              <a:rPr lang="it-IT" dirty="0"/>
              <a:t> </a:t>
            </a:r>
            <a:r>
              <a:rPr lang="it-IT" dirty="0" smtClean="0"/>
              <a:t>(</a:t>
            </a:r>
            <a:r>
              <a:rPr lang="en-US" dirty="0"/>
              <a:t>high expression of the dominant negative </a:t>
            </a:r>
            <a:r>
              <a:rPr lang="en-US" dirty="0" err="1" smtClean="0"/>
              <a:t>ERa-splicevariant</a:t>
            </a:r>
            <a:r>
              <a:rPr lang="en-US" dirty="0" smtClean="0"/>
              <a:t> </a:t>
            </a:r>
            <a:r>
              <a:rPr lang="en-US" dirty="0"/>
              <a:t>ERD7 in ER-positive/Basal-type tumors as </a:t>
            </a:r>
            <a:r>
              <a:rPr lang="en-US" dirty="0" smtClean="0"/>
              <a:t>compared </a:t>
            </a:r>
            <a:r>
              <a:rPr lang="it-IT" dirty="0" smtClean="0"/>
              <a:t>to </a:t>
            </a:r>
            <a:r>
              <a:rPr lang="it-IT" dirty="0"/>
              <a:t>ER-positive/Luminal-</a:t>
            </a:r>
            <a:r>
              <a:rPr lang="it-IT" dirty="0" err="1"/>
              <a:t>type</a:t>
            </a:r>
            <a:r>
              <a:rPr lang="it-IT" dirty="0"/>
              <a:t> </a:t>
            </a:r>
            <a:r>
              <a:rPr lang="it-IT" dirty="0" err="1"/>
              <a:t>tumors</a:t>
            </a:r>
            <a:r>
              <a:rPr lang="it-IT" dirty="0"/>
              <a:t> (</a:t>
            </a:r>
            <a:r>
              <a:rPr lang="it-IT" dirty="0" smtClean="0"/>
              <a:t>p&lt;0.0001). </a:t>
            </a:r>
            <a:r>
              <a:rPr lang="en-US" b="1" dirty="0">
                <a:solidFill>
                  <a:srgbClr val="FF0000"/>
                </a:solidFill>
              </a:rPr>
              <a:t>Expression of the dominant negative </a:t>
            </a:r>
            <a:r>
              <a:rPr lang="en-US" b="1" dirty="0" err="1">
                <a:solidFill>
                  <a:srgbClr val="FF0000"/>
                </a:solidFill>
              </a:rPr>
              <a:t>ERa</a:t>
            </a:r>
            <a:r>
              <a:rPr lang="en-US" b="1" dirty="0">
                <a:solidFill>
                  <a:srgbClr val="FF0000"/>
                </a:solidFill>
              </a:rPr>
              <a:t> </a:t>
            </a:r>
            <a:r>
              <a:rPr lang="en-US" b="1" dirty="0" smtClean="0">
                <a:solidFill>
                  <a:srgbClr val="FF0000"/>
                </a:solidFill>
              </a:rPr>
              <a:t>variant ERD7 </a:t>
            </a:r>
            <a:r>
              <a:rPr lang="en-US" b="1" dirty="0">
                <a:solidFill>
                  <a:srgbClr val="FF0000"/>
                </a:solidFill>
              </a:rPr>
              <a:t>provides a rationale as to why tumors are </a:t>
            </a:r>
            <a:r>
              <a:rPr lang="en-US" b="1" dirty="0" err="1" smtClean="0">
                <a:solidFill>
                  <a:srgbClr val="FF0000"/>
                </a:solidFill>
              </a:rPr>
              <a:t>BluePrint</a:t>
            </a:r>
            <a:r>
              <a:rPr lang="en-US" b="1" dirty="0">
                <a:solidFill>
                  <a:srgbClr val="FF0000"/>
                </a:solidFill>
              </a:rPr>
              <a:t> </a:t>
            </a:r>
            <a:r>
              <a:rPr lang="en-US" b="1" dirty="0" smtClean="0">
                <a:solidFill>
                  <a:srgbClr val="FF0000"/>
                </a:solidFill>
              </a:rPr>
              <a:t>Basal-type </a:t>
            </a:r>
            <a:r>
              <a:rPr lang="en-US" b="1" dirty="0">
                <a:solidFill>
                  <a:srgbClr val="FF0000"/>
                </a:solidFill>
              </a:rPr>
              <a:t>while staining ER-positive by </a:t>
            </a:r>
            <a:r>
              <a:rPr lang="en-US" b="1" dirty="0" smtClean="0">
                <a:solidFill>
                  <a:srgbClr val="FF0000"/>
                </a:solidFill>
              </a:rPr>
              <a:t>IHC</a:t>
            </a:r>
          </a:p>
          <a:p>
            <a:r>
              <a:rPr lang="it-IT" b="1" dirty="0" err="1">
                <a:solidFill>
                  <a:srgbClr val="FF0000"/>
                </a:solidFill>
              </a:rPr>
              <a:t>These</a:t>
            </a:r>
            <a:r>
              <a:rPr lang="it-IT" b="1" dirty="0">
                <a:solidFill>
                  <a:srgbClr val="FF0000"/>
                </a:solidFill>
              </a:rPr>
              <a:t> </a:t>
            </a:r>
            <a:r>
              <a:rPr lang="it-IT" b="1" dirty="0" err="1">
                <a:solidFill>
                  <a:srgbClr val="FF0000"/>
                </a:solidFill>
              </a:rPr>
              <a:t>tumors</a:t>
            </a:r>
            <a:r>
              <a:rPr lang="it-IT" b="1" dirty="0">
                <a:solidFill>
                  <a:srgbClr val="FF0000"/>
                </a:solidFill>
              </a:rPr>
              <a:t> </a:t>
            </a:r>
            <a:r>
              <a:rPr lang="it-IT" b="1" dirty="0" err="1" smtClean="0">
                <a:solidFill>
                  <a:srgbClr val="FF0000"/>
                </a:solidFill>
              </a:rPr>
              <a:t>may</a:t>
            </a:r>
            <a:r>
              <a:rPr lang="it-IT" b="1" dirty="0">
                <a:solidFill>
                  <a:srgbClr val="FF0000"/>
                </a:solidFill>
              </a:rPr>
              <a:t> </a:t>
            </a:r>
            <a:r>
              <a:rPr lang="en-US" b="1" dirty="0" smtClean="0">
                <a:solidFill>
                  <a:srgbClr val="FF0000"/>
                </a:solidFill>
              </a:rPr>
              <a:t>lack </a:t>
            </a:r>
            <a:r>
              <a:rPr lang="en-US" b="1" dirty="0">
                <a:solidFill>
                  <a:srgbClr val="FF0000"/>
                </a:solidFill>
              </a:rPr>
              <a:t>a functional response to estrogen and </a:t>
            </a:r>
            <a:r>
              <a:rPr lang="en-US" b="1" dirty="0" smtClean="0">
                <a:solidFill>
                  <a:srgbClr val="FF0000"/>
                </a:solidFill>
              </a:rPr>
              <a:t>consequently may </a:t>
            </a:r>
            <a:r>
              <a:rPr lang="en-US" b="1" dirty="0">
                <a:solidFill>
                  <a:srgbClr val="FF0000"/>
                </a:solidFill>
              </a:rPr>
              <a:t>not respond to endocrine therapy</a:t>
            </a:r>
            <a:r>
              <a:rPr lang="en-US" b="1" dirty="0" smtClean="0">
                <a:solidFill>
                  <a:srgbClr val="FF0000"/>
                </a:solidFill>
              </a:rPr>
              <a:t>.</a:t>
            </a:r>
          </a:p>
          <a:p>
            <a:r>
              <a:rPr lang="en-US" b="1" dirty="0" smtClean="0"/>
              <a:t>-</a:t>
            </a:r>
            <a:endParaRPr lang="it-IT"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7" y="6650555"/>
            <a:ext cx="1247775"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0497" y="74148"/>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p:cNvSpPr/>
          <p:nvPr/>
        </p:nvSpPr>
        <p:spPr>
          <a:xfrm>
            <a:off x="179512" y="5397023"/>
            <a:ext cx="8856984" cy="1200329"/>
          </a:xfrm>
          <a:prstGeom prst="rect">
            <a:avLst/>
          </a:prstGeom>
          <a:ln>
            <a:solidFill>
              <a:srgbClr val="0070C0"/>
            </a:solidFill>
          </a:ln>
        </p:spPr>
        <p:txBody>
          <a:bodyPr wrap="square">
            <a:spAutoFit/>
          </a:bodyPr>
          <a:lstStyle/>
          <a:p>
            <a:r>
              <a:rPr lang="en-US" b="1" dirty="0" smtClean="0"/>
              <a:t>-The </a:t>
            </a:r>
            <a:r>
              <a:rPr lang="en-US" b="1" dirty="0"/>
              <a:t>MINDACT study is not limited to the </a:t>
            </a:r>
            <a:r>
              <a:rPr lang="en-US" b="1" dirty="0" smtClean="0"/>
              <a:t>use of </a:t>
            </a:r>
            <a:r>
              <a:rPr lang="en-US" b="1" dirty="0"/>
              <a:t>Adjuvant! Online for the clinical assessment of </a:t>
            </a:r>
            <a:r>
              <a:rPr lang="en-US" b="1" dirty="0" smtClean="0"/>
              <a:t>risk: When </a:t>
            </a:r>
            <a:r>
              <a:rPr lang="en-US" b="1" dirty="0"/>
              <a:t>compared with a more contemporarily used </a:t>
            </a:r>
            <a:r>
              <a:rPr lang="en-US" b="1" dirty="0" smtClean="0"/>
              <a:t>classification method</a:t>
            </a:r>
            <a:r>
              <a:rPr lang="en-US" b="1" dirty="0"/>
              <a:t>, including high-quality assessment </a:t>
            </a:r>
            <a:r>
              <a:rPr lang="en-US" b="1" dirty="0" smtClean="0"/>
              <a:t>of Ki67</a:t>
            </a:r>
            <a:r>
              <a:rPr lang="en-US" b="1" dirty="0"/>
              <a:t>, the molecular classification may be able to identify </a:t>
            </a:r>
            <a:r>
              <a:rPr lang="en-US" b="1" dirty="0" smtClean="0"/>
              <a:t>a larger </a:t>
            </a:r>
            <a:r>
              <a:rPr lang="en-US" b="1" dirty="0"/>
              <a:t>group of patients with a low risk of recurrence.</a:t>
            </a:r>
            <a:endParaRPr lang="it-IT" b="1" dirty="0"/>
          </a:p>
        </p:txBody>
      </p:sp>
    </p:spTree>
    <p:extLst>
      <p:ext uri="{BB962C8B-B14F-4D97-AF65-F5344CB8AC3E}">
        <p14:creationId xmlns:p14="http://schemas.microsoft.com/office/powerpoint/2010/main" val="14238717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31071"/>
            <a:ext cx="91440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925" y="765200"/>
            <a:ext cx="4537075" cy="86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7653" name="Gruppo 12"/>
          <p:cNvGrpSpPr>
            <a:grpSpLocks/>
          </p:cNvGrpSpPr>
          <p:nvPr/>
        </p:nvGrpSpPr>
        <p:grpSpPr bwMode="auto">
          <a:xfrm>
            <a:off x="197715" y="909067"/>
            <a:ext cx="3942238" cy="2231901"/>
            <a:chOff x="3035184" y="3703366"/>
            <a:chExt cx="6937087" cy="2889844"/>
          </a:xfrm>
        </p:grpSpPr>
        <p:pic>
          <p:nvPicPr>
            <p:cNvPr id="2766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184" y="4612010"/>
              <a:ext cx="6810376"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220" y="3703366"/>
              <a:ext cx="6877051"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9" name="Connettore 1 8"/>
          <p:cNvCxnSpPr>
            <a:cxnSpLocks noChangeShapeType="1"/>
          </p:cNvCxnSpPr>
          <p:nvPr/>
        </p:nvCxnSpPr>
        <p:spPr bwMode="auto">
          <a:xfrm>
            <a:off x="827088" y="620688"/>
            <a:ext cx="7080250" cy="11112"/>
          </a:xfrm>
          <a:prstGeom prst="line">
            <a:avLst/>
          </a:prstGeom>
          <a:noFill/>
          <a:ln w="25400">
            <a:solidFill>
              <a:schemeClr val="accent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224"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3716338"/>
            <a:ext cx="935038"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25" name="Oval 15"/>
          <p:cNvSpPr>
            <a:spLocks noChangeArrowheads="1"/>
          </p:cNvSpPr>
          <p:nvPr/>
        </p:nvSpPr>
        <p:spPr bwMode="auto">
          <a:xfrm>
            <a:off x="1187450" y="1700808"/>
            <a:ext cx="288925" cy="215900"/>
          </a:xfrm>
          <a:prstGeom prst="ellipse">
            <a:avLst/>
          </a:prstGeom>
          <a:noFill/>
          <a:ln w="19050">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endParaRPr lang="it-IT" altLang="it-IT" sz="1800">
              <a:solidFill>
                <a:srgbClr val="CC0066"/>
              </a:solidFill>
              <a:latin typeface="Calibri" pitchFamily="34" charset="0"/>
            </a:endParaRPr>
          </a:p>
        </p:txBody>
      </p:sp>
      <p:sp>
        <p:nvSpPr>
          <p:cNvPr id="9226" name="Oval 16"/>
          <p:cNvSpPr>
            <a:spLocks noChangeArrowheads="1"/>
          </p:cNvSpPr>
          <p:nvPr/>
        </p:nvSpPr>
        <p:spPr bwMode="auto">
          <a:xfrm>
            <a:off x="1907704" y="1916832"/>
            <a:ext cx="215900" cy="215900"/>
          </a:xfrm>
          <a:prstGeom prst="ellipse">
            <a:avLst/>
          </a:prstGeom>
          <a:noFill/>
          <a:ln w="19050">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9227" name="Oval 17"/>
          <p:cNvSpPr>
            <a:spLocks noChangeArrowheads="1"/>
          </p:cNvSpPr>
          <p:nvPr/>
        </p:nvSpPr>
        <p:spPr bwMode="auto">
          <a:xfrm>
            <a:off x="2555875" y="1916832"/>
            <a:ext cx="360363" cy="459070"/>
          </a:xfrm>
          <a:prstGeom prst="ellipse">
            <a:avLst/>
          </a:prstGeom>
          <a:noFill/>
          <a:ln w="19050">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pic>
        <p:nvPicPr>
          <p:cNvPr id="2765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2700"/>
            <a:ext cx="7826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b="69542"/>
          <a:stretch/>
        </p:blipFill>
        <p:spPr bwMode="auto">
          <a:xfrm>
            <a:off x="4606924" y="1682596"/>
            <a:ext cx="4357563" cy="16743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827088" y="116632"/>
            <a:ext cx="6030912" cy="369332"/>
          </a:xfrm>
          <a:prstGeom prst="rect">
            <a:avLst/>
          </a:prstGeom>
        </p:spPr>
        <p:txBody>
          <a:bodyPr wrap="square">
            <a:spAutoFit/>
          </a:bodyPr>
          <a:lstStyle/>
          <a:p>
            <a:r>
              <a:rPr lang="it-IT" b="1" dirty="0">
                <a:solidFill>
                  <a:srgbClr val="002060"/>
                </a:solidFill>
              </a:rPr>
              <a:t>LUM A LUM B DISTANT METASTASES DISTRIBUTION</a:t>
            </a:r>
          </a:p>
        </p:txBody>
      </p:sp>
      <p:pic>
        <p:nvPicPr>
          <p:cNvPr id="17" name="Picture 18" descr="http://codingnews.inhealthcare.com/files/2009/01/microscope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41778"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617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556" y="47208"/>
            <a:ext cx="708542" cy="750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07505" y="1028343"/>
            <a:ext cx="8928992" cy="4524315"/>
          </a:xfrm>
          <a:prstGeom prst="rect">
            <a:avLst/>
          </a:prstGeom>
        </p:spPr>
        <p:txBody>
          <a:bodyPr wrap="square">
            <a:spAutoFit/>
          </a:bodyPr>
          <a:lstStyle/>
          <a:p>
            <a:r>
              <a:rPr lang="it-IT" b="1" dirty="0"/>
              <a:t>U</a:t>
            </a:r>
            <a:r>
              <a:rPr lang="it-IT" b="1" dirty="0" smtClean="0"/>
              <a:t>sing IHC/ISH </a:t>
            </a:r>
            <a:r>
              <a:rPr lang="it-IT" dirty="0"/>
              <a:t>for </a:t>
            </a:r>
            <a:r>
              <a:rPr lang="it-IT" dirty="0" smtClean="0"/>
              <a:t>surrogate </a:t>
            </a:r>
            <a:r>
              <a:rPr lang="en-US" dirty="0" smtClean="0"/>
              <a:t>pathology-based </a:t>
            </a:r>
            <a:r>
              <a:rPr lang="en-US" dirty="0"/>
              <a:t>molecular </a:t>
            </a:r>
            <a:r>
              <a:rPr lang="en-US" dirty="0" smtClean="0"/>
              <a:t>classification: </a:t>
            </a:r>
            <a:r>
              <a:rPr lang="en-US" b="1" dirty="0" smtClean="0"/>
              <a:t>luminal </a:t>
            </a:r>
            <a:r>
              <a:rPr lang="en-US" b="1" dirty="0"/>
              <a:t>A is </a:t>
            </a:r>
            <a:r>
              <a:rPr lang="en-US" dirty="0"/>
              <a:t>indeed </a:t>
            </a:r>
            <a:r>
              <a:rPr lang="en-US" dirty="0" smtClean="0"/>
              <a:t>the </a:t>
            </a:r>
            <a:r>
              <a:rPr lang="en-US" b="1" dirty="0" smtClean="0"/>
              <a:t>more </a:t>
            </a:r>
            <a:r>
              <a:rPr lang="en-US" b="1" dirty="0"/>
              <a:t>common luminal subtype, </a:t>
            </a:r>
            <a:r>
              <a:rPr lang="en-US" dirty="0"/>
              <a:t>as other techniques have </a:t>
            </a:r>
            <a:r>
              <a:rPr lang="en-US" dirty="0" smtClean="0"/>
              <a:t>obtained concordant </a:t>
            </a:r>
            <a:r>
              <a:rPr lang="en-US" dirty="0"/>
              <a:t>results: </a:t>
            </a:r>
            <a:r>
              <a:rPr lang="en-US" b="1" dirty="0" err="1"/>
              <a:t>MammaPrint</a:t>
            </a:r>
            <a:r>
              <a:rPr lang="en-US" b="1" dirty="0"/>
              <a:t> and </a:t>
            </a:r>
            <a:r>
              <a:rPr lang="en-US" b="1" dirty="0" err="1"/>
              <a:t>BluePrint</a:t>
            </a:r>
            <a:r>
              <a:rPr lang="en-US" b="1" dirty="0"/>
              <a:t> </a:t>
            </a:r>
            <a:r>
              <a:rPr lang="en-US" b="1" dirty="0" smtClean="0"/>
              <a:t>assays</a:t>
            </a:r>
            <a:r>
              <a:rPr lang="en-US" dirty="0" smtClean="0"/>
              <a:t>(combined </a:t>
            </a:r>
            <a:r>
              <a:rPr lang="en-US" dirty="0"/>
              <a:t>analysis), </a:t>
            </a:r>
            <a:r>
              <a:rPr lang="en-US" b="1" dirty="0"/>
              <a:t>40% luminal A and 27% luminal </a:t>
            </a:r>
            <a:r>
              <a:rPr lang="en-US" b="1" dirty="0" smtClean="0"/>
              <a:t>B</a:t>
            </a:r>
            <a:endParaRPr lang="en-US" b="1" dirty="0"/>
          </a:p>
          <a:p>
            <a:r>
              <a:rPr lang="en-US" dirty="0" smtClean="0"/>
              <a:t>and </a:t>
            </a:r>
            <a:r>
              <a:rPr lang="en-US" b="1" dirty="0" smtClean="0"/>
              <a:t>PAM50 </a:t>
            </a:r>
            <a:r>
              <a:rPr lang="en-US" b="1" dirty="0"/>
              <a:t>assay, 34% luminal A and 32% luminal B </a:t>
            </a:r>
            <a:r>
              <a:rPr lang="en-US" dirty="0"/>
              <a:t>in </a:t>
            </a:r>
            <a:r>
              <a:rPr lang="en-US" dirty="0" smtClean="0"/>
              <a:t>a cohort </a:t>
            </a:r>
            <a:r>
              <a:rPr lang="en-US" dirty="0"/>
              <a:t>of 814 tumors, with high agreement between </a:t>
            </a:r>
            <a:r>
              <a:rPr lang="en-US" dirty="0" smtClean="0"/>
              <a:t>biomarker scoring </a:t>
            </a:r>
            <a:r>
              <a:rPr lang="en-US" dirty="0"/>
              <a:t>by protein immunohistochemistry and gene </a:t>
            </a:r>
            <a:r>
              <a:rPr lang="en-US" dirty="0" smtClean="0"/>
              <a:t>expression</a:t>
            </a:r>
          </a:p>
          <a:p>
            <a:endParaRPr lang="en-US" dirty="0"/>
          </a:p>
          <a:p>
            <a:r>
              <a:rPr lang="en-US" dirty="0"/>
              <a:t>In conclusion, </a:t>
            </a:r>
            <a:r>
              <a:rPr lang="en-US" b="1" dirty="0"/>
              <a:t>standardized 4-IHC and digital image </a:t>
            </a:r>
            <a:r>
              <a:rPr lang="en-US" b="1" dirty="0" smtClean="0"/>
              <a:t>analysis of </a:t>
            </a:r>
            <a:r>
              <a:rPr lang="en-US" b="1" dirty="0"/>
              <a:t>the data</a:t>
            </a:r>
            <a:r>
              <a:rPr lang="en-US" dirty="0"/>
              <a:t>, following the classification proposed </a:t>
            </a:r>
            <a:r>
              <a:rPr lang="en-US" dirty="0" smtClean="0"/>
              <a:t>by </a:t>
            </a:r>
            <a:r>
              <a:rPr lang="fr-FR" dirty="0" smtClean="0"/>
              <a:t>Maisonneuve </a:t>
            </a:r>
            <a:r>
              <a:rPr lang="fr-FR" dirty="0"/>
              <a:t>et al. (2014), </a:t>
            </a:r>
            <a:r>
              <a:rPr lang="fr-FR" dirty="0" err="1"/>
              <a:t>constitutes</a:t>
            </a:r>
            <a:r>
              <a:rPr lang="fr-FR" dirty="0"/>
              <a:t> an </a:t>
            </a:r>
            <a:r>
              <a:rPr lang="fr-FR" b="1" dirty="0" err="1"/>
              <a:t>accurate</a:t>
            </a:r>
            <a:r>
              <a:rPr lang="fr-FR" b="1" dirty="0"/>
              <a:t>, </a:t>
            </a:r>
            <a:r>
              <a:rPr lang="fr-FR" b="1" dirty="0" err="1"/>
              <a:t>fast</a:t>
            </a:r>
            <a:r>
              <a:rPr lang="fr-FR" b="1" dirty="0"/>
              <a:t> </a:t>
            </a:r>
            <a:r>
              <a:rPr lang="en-US" dirty="0" smtClean="0"/>
              <a:t>, </a:t>
            </a:r>
            <a:r>
              <a:rPr lang="en-US" dirty="0"/>
              <a:t>and </a:t>
            </a:r>
            <a:r>
              <a:rPr lang="en-US" b="1" dirty="0"/>
              <a:t>economic method </a:t>
            </a:r>
            <a:r>
              <a:rPr lang="en-US" dirty="0"/>
              <a:t>(compared to </a:t>
            </a:r>
            <a:r>
              <a:rPr lang="en-US" dirty="0" smtClean="0"/>
              <a:t>genomic assays</a:t>
            </a:r>
            <a:r>
              <a:rPr lang="en-US" dirty="0"/>
              <a:t>) for surrogate definitions of biological subtypes </a:t>
            </a:r>
            <a:r>
              <a:rPr lang="en-US" dirty="0" smtClean="0"/>
              <a:t>of breast </a:t>
            </a:r>
            <a:r>
              <a:rPr lang="en-US" dirty="0"/>
              <a:t>cancer. </a:t>
            </a:r>
            <a:endParaRPr lang="en-US" dirty="0" smtClean="0"/>
          </a:p>
          <a:p>
            <a:endParaRPr lang="en-US" b="1" dirty="0" smtClean="0"/>
          </a:p>
          <a:p>
            <a:r>
              <a:rPr lang="en-US" b="1" dirty="0" smtClean="0"/>
              <a:t>Molecular </a:t>
            </a:r>
            <a:r>
              <a:rPr lang="en-US" b="1" dirty="0"/>
              <a:t>biology </a:t>
            </a:r>
            <a:r>
              <a:rPr lang="en-US" dirty="0"/>
              <a:t>will further </a:t>
            </a:r>
            <a:r>
              <a:rPr lang="en-US" b="1" dirty="0"/>
              <a:t>refine </a:t>
            </a:r>
            <a:r>
              <a:rPr lang="en-US" b="1" dirty="0" smtClean="0"/>
              <a:t>taxonomy and </a:t>
            </a:r>
            <a:r>
              <a:rPr lang="en-US" b="1" dirty="0"/>
              <a:t>provide data for improvements in prognosis and </a:t>
            </a:r>
            <a:r>
              <a:rPr lang="en-US" b="1" dirty="0" smtClean="0"/>
              <a:t>prediction</a:t>
            </a:r>
            <a:r>
              <a:rPr lang="en-US" dirty="0" smtClean="0"/>
              <a:t>, and </a:t>
            </a:r>
            <a:r>
              <a:rPr lang="en-US" dirty="0"/>
              <a:t>in the near future, molecular classifications </a:t>
            </a:r>
            <a:r>
              <a:rPr lang="en-US" dirty="0" smtClean="0"/>
              <a:t>can themselves </a:t>
            </a:r>
            <a:r>
              <a:rPr lang="en-US" dirty="0"/>
              <a:t>be expected to become embedded within </a:t>
            </a:r>
            <a:r>
              <a:rPr lang="en-US" dirty="0" smtClean="0"/>
              <a:t>routine practice</a:t>
            </a:r>
            <a:r>
              <a:rPr lang="en-US" dirty="0"/>
              <a:t>, </a:t>
            </a:r>
            <a:r>
              <a:rPr lang="en-US" b="1" dirty="0"/>
              <a:t>representing new challenges for pathologists</a:t>
            </a:r>
            <a:endParaRPr lang="it-IT" b="1" dirty="0"/>
          </a:p>
        </p:txBody>
      </p:sp>
      <p:sp>
        <p:nvSpPr>
          <p:cNvPr id="6" name="Rettangolo 5"/>
          <p:cNvSpPr/>
          <p:nvPr/>
        </p:nvSpPr>
        <p:spPr>
          <a:xfrm>
            <a:off x="1331640" y="46365"/>
            <a:ext cx="6480720" cy="369332"/>
          </a:xfrm>
          <a:prstGeom prst="rect">
            <a:avLst/>
          </a:prstGeom>
        </p:spPr>
        <p:txBody>
          <a:bodyPr wrap="square">
            <a:spAutoFit/>
          </a:bodyPr>
          <a:lstStyle/>
          <a:p>
            <a:pPr algn="ctr"/>
            <a:r>
              <a:rPr lang="en-US" b="1" dirty="0">
                <a:solidFill>
                  <a:srgbClr val="7030A0"/>
                </a:solidFill>
              </a:rPr>
              <a:t>Breast cancer subtype discrimination using standardized </a:t>
            </a:r>
            <a:r>
              <a:rPr lang="en-US" b="1" dirty="0" smtClean="0">
                <a:solidFill>
                  <a:srgbClr val="7030A0"/>
                </a:solidFill>
              </a:rPr>
              <a:t>4-IHC</a:t>
            </a:r>
            <a:endParaRPr lang="en-US" b="1" dirty="0">
              <a:solidFill>
                <a:srgbClr val="7030A0"/>
              </a:solidFill>
            </a:endParaRPr>
          </a:p>
        </p:txBody>
      </p:sp>
    </p:spTree>
    <p:extLst>
      <p:ext uri="{BB962C8B-B14F-4D97-AF65-F5344CB8AC3E}">
        <p14:creationId xmlns:p14="http://schemas.microsoft.com/office/powerpoint/2010/main" val="414235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556" y="47208"/>
            <a:ext cx="708542" cy="750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331640" y="83389"/>
            <a:ext cx="6322084" cy="646331"/>
          </a:xfrm>
          <a:prstGeom prst="rect">
            <a:avLst/>
          </a:prstGeom>
          <a:noFill/>
        </p:spPr>
        <p:txBody>
          <a:bodyPr wrap="square" rtlCol="0">
            <a:spAutoFit/>
          </a:bodyPr>
          <a:lstStyle/>
          <a:p>
            <a:r>
              <a:rPr lang="it-IT" b="1" dirty="0" err="1">
                <a:solidFill>
                  <a:srgbClr val="7030A0"/>
                </a:solidFill>
              </a:rPr>
              <a:t>Breast</a:t>
            </a:r>
            <a:r>
              <a:rPr lang="it-IT" b="1" dirty="0">
                <a:solidFill>
                  <a:srgbClr val="7030A0"/>
                </a:solidFill>
              </a:rPr>
              <a:t> </a:t>
            </a:r>
            <a:r>
              <a:rPr lang="it-IT" b="1" dirty="0" err="1">
                <a:solidFill>
                  <a:srgbClr val="7030A0"/>
                </a:solidFill>
              </a:rPr>
              <a:t>cancer</a:t>
            </a:r>
            <a:r>
              <a:rPr lang="it-IT" b="1" dirty="0">
                <a:solidFill>
                  <a:srgbClr val="7030A0"/>
                </a:solidFill>
              </a:rPr>
              <a:t> </a:t>
            </a:r>
            <a:r>
              <a:rPr lang="it-IT" b="1" dirty="0" err="1">
                <a:solidFill>
                  <a:srgbClr val="7030A0"/>
                </a:solidFill>
              </a:rPr>
              <a:t>subtype</a:t>
            </a:r>
            <a:r>
              <a:rPr lang="it-IT" b="1" dirty="0">
                <a:solidFill>
                  <a:srgbClr val="7030A0"/>
                </a:solidFill>
              </a:rPr>
              <a:t> </a:t>
            </a:r>
            <a:r>
              <a:rPr lang="it-IT" b="1" dirty="0" err="1">
                <a:solidFill>
                  <a:srgbClr val="7030A0"/>
                </a:solidFill>
              </a:rPr>
              <a:t>discordance</a:t>
            </a:r>
            <a:r>
              <a:rPr lang="it-IT" b="1" dirty="0">
                <a:solidFill>
                  <a:srgbClr val="7030A0"/>
                </a:solidFill>
              </a:rPr>
              <a:t>: </a:t>
            </a:r>
            <a:r>
              <a:rPr lang="it-IT" b="1" dirty="0" smtClean="0">
                <a:solidFill>
                  <a:srgbClr val="7030A0"/>
                </a:solidFill>
              </a:rPr>
              <a:t>impact </a:t>
            </a:r>
            <a:r>
              <a:rPr lang="en-US" b="1" dirty="0" smtClean="0">
                <a:solidFill>
                  <a:srgbClr val="7030A0"/>
                </a:solidFill>
              </a:rPr>
              <a:t>on </a:t>
            </a:r>
            <a:r>
              <a:rPr lang="en-US" b="1" dirty="0">
                <a:solidFill>
                  <a:srgbClr val="7030A0"/>
                </a:solidFill>
              </a:rPr>
              <a:t>post-recurrence survival and </a:t>
            </a:r>
            <a:r>
              <a:rPr lang="en-US" b="1" dirty="0" smtClean="0">
                <a:solidFill>
                  <a:srgbClr val="7030A0"/>
                </a:solidFill>
              </a:rPr>
              <a:t>potential </a:t>
            </a:r>
            <a:r>
              <a:rPr lang="it-IT" b="1" dirty="0" smtClean="0">
                <a:solidFill>
                  <a:srgbClr val="7030A0"/>
                </a:solidFill>
              </a:rPr>
              <a:t>treatment </a:t>
            </a:r>
            <a:r>
              <a:rPr lang="it-IT" b="1" dirty="0" err="1">
                <a:solidFill>
                  <a:srgbClr val="7030A0"/>
                </a:solidFill>
              </a:rPr>
              <a:t>options</a:t>
            </a:r>
            <a:endParaRPr lang="it-IT" b="1" dirty="0" smtClean="0">
              <a:solidFill>
                <a:srgbClr val="7030A0"/>
              </a:solidFill>
            </a:endParaRPr>
          </a:p>
        </p:txBody>
      </p:sp>
      <p:sp>
        <p:nvSpPr>
          <p:cNvPr id="3" name="CasellaDiTesto 2"/>
          <p:cNvSpPr txBox="1"/>
          <p:nvPr/>
        </p:nvSpPr>
        <p:spPr>
          <a:xfrm>
            <a:off x="6660232" y="6381328"/>
            <a:ext cx="1906932" cy="307777"/>
          </a:xfrm>
          <a:prstGeom prst="rect">
            <a:avLst/>
          </a:prstGeom>
          <a:noFill/>
        </p:spPr>
        <p:txBody>
          <a:bodyPr wrap="none" rtlCol="0">
            <a:spAutoFit/>
          </a:bodyPr>
          <a:lstStyle/>
          <a:p>
            <a:r>
              <a:rPr lang="it-IT" sz="1400" dirty="0" err="1" smtClean="0"/>
              <a:t>McAnena</a:t>
            </a:r>
            <a:r>
              <a:rPr lang="it-IT" sz="1400" dirty="0" smtClean="0"/>
              <a:t> PF et al, 2018</a:t>
            </a:r>
            <a:endParaRPr lang="it-IT" sz="1400" dirty="0"/>
          </a:p>
        </p:txBody>
      </p:sp>
      <p:sp>
        <p:nvSpPr>
          <p:cNvPr id="6" name="CasellaDiTesto 5"/>
          <p:cNvSpPr txBox="1"/>
          <p:nvPr/>
        </p:nvSpPr>
        <p:spPr>
          <a:xfrm>
            <a:off x="107504" y="908720"/>
            <a:ext cx="8856983" cy="1815882"/>
          </a:xfrm>
          <a:prstGeom prst="rect">
            <a:avLst/>
          </a:prstGeom>
          <a:noFill/>
        </p:spPr>
        <p:txBody>
          <a:bodyPr wrap="square" rtlCol="0">
            <a:spAutoFit/>
          </a:bodyPr>
          <a:lstStyle/>
          <a:p>
            <a:r>
              <a:rPr lang="en-US" sz="1400" dirty="0" smtClean="0"/>
              <a:t>-Breast </a:t>
            </a:r>
            <a:r>
              <a:rPr lang="en-US" sz="1400" dirty="0"/>
              <a:t>cancer subtype can change from the primary </a:t>
            </a:r>
            <a:r>
              <a:rPr lang="en-US" sz="1400" dirty="0" err="1"/>
              <a:t>tumour</a:t>
            </a:r>
            <a:r>
              <a:rPr lang="en-US" sz="1400" dirty="0"/>
              <a:t> to </a:t>
            </a:r>
            <a:r>
              <a:rPr lang="en-US" sz="1400" dirty="0" smtClean="0"/>
              <a:t>the </a:t>
            </a:r>
            <a:r>
              <a:rPr lang="it-IT" sz="1400" dirty="0" err="1" smtClean="0"/>
              <a:t>recurrence</a:t>
            </a:r>
            <a:endParaRPr lang="it-IT" sz="1400" dirty="0" smtClean="0"/>
          </a:p>
          <a:p>
            <a:r>
              <a:rPr lang="it-IT" sz="1400" dirty="0" smtClean="0"/>
              <a:t>-132 consecutive </a:t>
            </a:r>
            <a:r>
              <a:rPr lang="it-IT" sz="1400" dirty="0" err="1" smtClean="0"/>
              <a:t>patients</a:t>
            </a:r>
            <a:r>
              <a:rPr lang="it-IT" sz="1400" dirty="0" smtClean="0"/>
              <a:t>. </a:t>
            </a:r>
            <a:r>
              <a:rPr lang="en-US" sz="1400" dirty="0"/>
              <a:t>T</a:t>
            </a:r>
            <a:r>
              <a:rPr lang="en-US" sz="1400" dirty="0" smtClean="0"/>
              <a:t>here </a:t>
            </a:r>
            <a:r>
              <a:rPr lang="en-US" sz="1400" dirty="0"/>
              <a:t>were 31 (23.5%) changes in </a:t>
            </a:r>
            <a:r>
              <a:rPr lang="en-US" sz="1400" dirty="0" smtClean="0"/>
              <a:t>subtype; discordance </a:t>
            </a:r>
            <a:r>
              <a:rPr lang="en-US" sz="1400" dirty="0"/>
              <a:t>occurred most frequently in </a:t>
            </a:r>
            <a:r>
              <a:rPr lang="en-US" sz="1400" b="1" dirty="0"/>
              <a:t>luminal A breast cancer </a:t>
            </a:r>
            <a:r>
              <a:rPr lang="en-US" sz="1400" dirty="0"/>
              <a:t>(n = 20), followed by </a:t>
            </a:r>
            <a:r>
              <a:rPr lang="en-US" sz="1400" b="1" dirty="0" smtClean="0"/>
              <a:t>T N </a:t>
            </a:r>
            <a:r>
              <a:rPr lang="en-US" sz="1400" dirty="0" smtClean="0"/>
              <a:t>(n </a:t>
            </a:r>
            <a:r>
              <a:rPr lang="en-US" sz="1400" dirty="0"/>
              <a:t>= 4</a:t>
            </a:r>
            <a:r>
              <a:rPr lang="en-US" sz="1400" dirty="0" smtClean="0"/>
              <a:t>).</a:t>
            </a:r>
          </a:p>
          <a:p>
            <a:r>
              <a:rPr lang="en-US" sz="1400" b="1" dirty="0"/>
              <a:t>Patients who changed from luminal A to </a:t>
            </a:r>
            <a:r>
              <a:rPr lang="en-US" sz="1400" b="1" dirty="0" smtClean="0"/>
              <a:t>TN </a:t>
            </a:r>
            <a:r>
              <a:rPr lang="en-US" sz="1400" b="1" dirty="0"/>
              <a:t>(n = 18) had a significantly </a:t>
            </a:r>
            <a:r>
              <a:rPr lang="en-US" sz="1400" b="1" dirty="0" smtClean="0"/>
              <a:t>worse post-recurrence </a:t>
            </a:r>
            <a:r>
              <a:rPr lang="en-US" sz="1400" b="1" dirty="0"/>
              <a:t>survival </a:t>
            </a:r>
            <a:r>
              <a:rPr lang="en-US" sz="1400" dirty="0"/>
              <a:t>(p &lt; 0.05) with overall survival approaching significance (p = 0.064) compared to </a:t>
            </a:r>
            <a:r>
              <a:rPr lang="en-US" sz="1400" dirty="0" smtClean="0"/>
              <a:t>concordant L</a:t>
            </a:r>
            <a:r>
              <a:rPr lang="it-IT" sz="1400" dirty="0" err="1" smtClean="0"/>
              <a:t>uminal</a:t>
            </a:r>
            <a:r>
              <a:rPr lang="it-IT" sz="1400" dirty="0" smtClean="0"/>
              <a:t> </a:t>
            </a:r>
            <a:r>
              <a:rPr lang="it-IT" sz="1400" dirty="0"/>
              <a:t>A </a:t>
            </a:r>
            <a:r>
              <a:rPr lang="it-IT" sz="1400" dirty="0" err="1"/>
              <a:t>cases</a:t>
            </a:r>
            <a:r>
              <a:rPr lang="it-IT" sz="1400" dirty="0"/>
              <a:t> (n = 46). </a:t>
            </a:r>
            <a:endParaRPr lang="it-IT" sz="1400" dirty="0" smtClean="0"/>
          </a:p>
          <a:p>
            <a:r>
              <a:rPr lang="it-IT" sz="1400" b="1" dirty="0" err="1" smtClean="0"/>
              <a:t>Overall</a:t>
            </a:r>
            <a:r>
              <a:rPr lang="it-IT" sz="1400" b="1" dirty="0" smtClean="0"/>
              <a:t> </a:t>
            </a:r>
            <a:r>
              <a:rPr lang="it-IT" sz="1400" b="1" dirty="0" err="1"/>
              <a:t>receptor</a:t>
            </a:r>
            <a:r>
              <a:rPr lang="it-IT" sz="1400" b="1" dirty="0"/>
              <a:t> </a:t>
            </a:r>
            <a:r>
              <a:rPr lang="it-IT" sz="1400" b="1" dirty="0" err="1"/>
              <a:t>discordance</a:t>
            </a:r>
            <a:r>
              <a:rPr lang="it-IT" sz="1400" b="1" dirty="0"/>
              <a:t> </a:t>
            </a:r>
            <a:r>
              <a:rPr lang="it-IT" sz="1400" b="1" dirty="0" err="1"/>
              <a:t>rates</a:t>
            </a:r>
            <a:r>
              <a:rPr lang="it-IT" sz="1400" b="1" dirty="0"/>
              <a:t> </a:t>
            </a:r>
            <a:r>
              <a:rPr lang="it-IT" sz="1400" b="1" dirty="0" err="1"/>
              <a:t>were</a:t>
            </a:r>
            <a:r>
              <a:rPr lang="it-IT" sz="1400" dirty="0"/>
              <a:t>: </a:t>
            </a:r>
            <a:r>
              <a:rPr lang="it-IT" sz="1400" b="1" dirty="0" err="1"/>
              <a:t>estrogen</a:t>
            </a:r>
            <a:r>
              <a:rPr lang="it-IT" sz="1400" b="1" dirty="0"/>
              <a:t> </a:t>
            </a:r>
            <a:r>
              <a:rPr lang="it-IT" sz="1400" b="1" dirty="0" err="1"/>
              <a:t>receptor</a:t>
            </a:r>
            <a:r>
              <a:rPr lang="it-IT" sz="1400" b="1" dirty="0"/>
              <a:t> 20.4</a:t>
            </a:r>
            <a:r>
              <a:rPr lang="it-IT" sz="1400" dirty="0"/>
              <a:t>% (n = 27), </a:t>
            </a:r>
            <a:r>
              <a:rPr lang="it-IT" sz="1400" b="1" dirty="0"/>
              <a:t>progesterone </a:t>
            </a:r>
            <a:r>
              <a:rPr lang="it-IT" sz="1400" b="1" dirty="0" err="1" smtClean="0"/>
              <a:t>receptor</a:t>
            </a:r>
            <a:r>
              <a:rPr lang="it-IT" sz="1400" b="1" dirty="0"/>
              <a:t> </a:t>
            </a:r>
            <a:r>
              <a:rPr lang="en-US" sz="1400" b="1" dirty="0" smtClean="0"/>
              <a:t>37.7</a:t>
            </a:r>
            <a:r>
              <a:rPr lang="en-US" sz="1400" b="1" dirty="0"/>
              <a:t>% </a:t>
            </a:r>
            <a:r>
              <a:rPr lang="en-US" sz="1400" dirty="0"/>
              <a:t>(n = 50) and </a:t>
            </a:r>
            <a:r>
              <a:rPr lang="en-US" sz="1400" b="1" dirty="0"/>
              <a:t>HER2 3% </a:t>
            </a:r>
            <a:r>
              <a:rPr lang="en-US" sz="1400" dirty="0"/>
              <a:t>(n = 4). </a:t>
            </a:r>
            <a:r>
              <a:rPr lang="en-US" sz="1400" b="1" dirty="0"/>
              <a:t>Loss of </a:t>
            </a:r>
            <a:r>
              <a:rPr lang="en-US" sz="1400" b="1" dirty="0" smtClean="0"/>
              <a:t>ER </a:t>
            </a:r>
            <a:r>
              <a:rPr lang="en-US" sz="1400" b="1" dirty="0"/>
              <a:t>and </a:t>
            </a:r>
            <a:r>
              <a:rPr lang="en-US" sz="1400" b="1" dirty="0" smtClean="0"/>
              <a:t>PR </a:t>
            </a:r>
            <a:r>
              <a:rPr lang="en-US" sz="1400" dirty="0" smtClean="0"/>
              <a:t>was </a:t>
            </a:r>
            <a:r>
              <a:rPr lang="en-US" sz="1400" dirty="0"/>
              <a:t>more common than </a:t>
            </a:r>
            <a:r>
              <a:rPr lang="en-US" sz="1400" dirty="0" smtClean="0"/>
              <a:t>gain (21 </a:t>
            </a:r>
            <a:r>
              <a:rPr lang="en-US" sz="1400" dirty="0"/>
              <a:t>vs. 6 (p=0.04) and 44 vs. 6 (p = 0.01) respectively). Nine patients (6.8%) gained receptor status potentially </a:t>
            </a:r>
            <a:r>
              <a:rPr lang="en-US" sz="1400" dirty="0" smtClean="0"/>
              <a:t>impacting </a:t>
            </a:r>
            <a:r>
              <a:rPr lang="it-IT" sz="1400" dirty="0" smtClean="0"/>
              <a:t>treatment </a:t>
            </a:r>
            <a:r>
              <a:rPr lang="it-IT" sz="1400" dirty="0" err="1"/>
              <a:t>options</a:t>
            </a:r>
            <a:r>
              <a:rPr lang="it-IT" sz="1400" dirty="0"/>
              <a:t>.</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766417"/>
            <a:ext cx="4972050" cy="23907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CasellaDiTesto 6"/>
          <p:cNvSpPr txBox="1"/>
          <p:nvPr/>
        </p:nvSpPr>
        <p:spPr>
          <a:xfrm>
            <a:off x="5151915" y="2780928"/>
            <a:ext cx="3897092" cy="2462213"/>
          </a:xfrm>
          <a:prstGeom prst="rect">
            <a:avLst/>
          </a:prstGeom>
          <a:noFill/>
        </p:spPr>
        <p:txBody>
          <a:bodyPr wrap="none" rtlCol="0">
            <a:spAutoFit/>
          </a:bodyPr>
          <a:lstStyle/>
          <a:p>
            <a:r>
              <a:rPr lang="en-US" sz="1400" dirty="0"/>
              <a:t>N</a:t>
            </a:r>
            <a:r>
              <a:rPr lang="en-US" sz="1400" dirty="0" smtClean="0"/>
              <a:t>umber </a:t>
            </a:r>
            <a:r>
              <a:rPr lang="en-US" sz="1400" dirty="0"/>
              <a:t>of possible </a:t>
            </a:r>
            <a:r>
              <a:rPr lang="en-US" sz="1400" dirty="0" err="1"/>
              <a:t>aetiologies</a:t>
            </a:r>
            <a:r>
              <a:rPr lang="en-US" sz="1400" dirty="0"/>
              <a:t> for receptor</a:t>
            </a:r>
          </a:p>
          <a:p>
            <a:r>
              <a:rPr lang="en-US" sz="1400" dirty="0"/>
              <a:t>discordance</a:t>
            </a:r>
            <a:r>
              <a:rPr lang="en-US" sz="1400" dirty="0" smtClean="0"/>
              <a:t>.</a:t>
            </a:r>
          </a:p>
          <a:p>
            <a:r>
              <a:rPr lang="en-US" sz="1400" dirty="0"/>
              <a:t>-</a:t>
            </a:r>
            <a:r>
              <a:rPr lang="en-US" sz="1400" dirty="0" smtClean="0"/>
              <a:t>Firstly</a:t>
            </a:r>
            <a:r>
              <a:rPr lang="en-US" sz="1400" dirty="0"/>
              <a:t>, </a:t>
            </a:r>
            <a:r>
              <a:rPr lang="en-US" sz="1400" b="1" dirty="0"/>
              <a:t>variability exists in the reproducibility</a:t>
            </a:r>
          </a:p>
          <a:p>
            <a:r>
              <a:rPr lang="en-US" sz="1400" b="1" dirty="0"/>
              <a:t>and accuracy of  </a:t>
            </a:r>
            <a:r>
              <a:rPr lang="en-US" sz="1400" b="1" dirty="0" smtClean="0"/>
              <a:t>IHC staining.</a:t>
            </a:r>
          </a:p>
          <a:p>
            <a:r>
              <a:rPr lang="en-US" sz="1400" b="1" dirty="0" smtClean="0"/>
              <a:t>-</a:t>
            </a:r>
            <a:r>
              <a:rPr lang="en-US" sz="1400" b="1" dirty="0"/>
              <a:t>V</a:t>
            </a:r>
            <a:r>
              <a:rPr lang="en-US" sz="1400" b="1" dirty="0" smtClean="0"/>
              <a:t>ariability </a:t>
            </a:r>
            <a:r>
              <a:rPr lang="en-US" sz="1400" b="1" dirty="0"/>
              <a:t>in sampling methods</a:t>
            </a:r>
            <a:r>
              <a:rPr lang="en-US" sz="1400" dirty="0"/>
              <a:t>, (</a:t>
            </a:r>
            <a:r>
              <a:rPr lang="en-US" sz="1400" dirty="0" smtClean="0"/>
              <a:t> FNA, CB versus </a:t>
            </a:r>
          </a:p>
          <a:p>
            <a:r>
              <a:rPr lang="en-US" sz="1400" dirty="0" smtClean="0"/>
              <a:t>Surgical extraction </a:t>
            </a:r>
            <a:r>
              <a:rPr lang="en-US" sz="1400" dirty="0"/>
              <a:t>in the primary </a:t>
            </a:r>
            <a:r>
              <a:rPr lang="en-US" sz="1400" dirty="0" err="1"/>
              <a:t>tumour</a:t>
            </a:r>
            <a:r>
              <a:rPr lang="en-US" sz="1400" dirty="0"/>
              <a:t> and </a:t>
            </a:r>
            <a:r>
              <a:rPr lang="en-US" sz="1400" dirty="0" smtClean="0"/>
              <a:t>in</a:t>
            </a:r>
          </a:p>
          <a:p>
            <a:r>
              <a:rPr lang="en-US" sz="1400" dirty="0" smtClean="0"/>
              <a:t> sampling o</a:t>
            </a:r>
            <a:r>
              <a:rPr lang="it-IT" sz="1400" dirty="0" smtClean="0"/>
              <a:t>f </a:t>
            </a:r>
            <a:r>
              <a:rPr lang="it-IT" sz="1400" dirty="0"/>
              <a:t>the </a:t>
            </a:r>
            <a:r>
              <a:rPr lang="it-IT" sz="1400" dirty="0" err="1" smtClean="0"/>
              <a:t>recurrence</a:t>
            </a:r>
            <a:endParaRPr lang="it-IT" sz="1400" dirty="0" smtClean="0"/>
          </a:p>
          <a:p>
            <a:r>
              <a:rPr lang="it-IT" sz="1400" b="1" dirty="0" smtClean="0"/>
              <a:t>-</a:t>
            </a:r>
            <a:r>
              <a:rPr lang="en-US" sz="1400" dirty="0"/>
              <a:t>With </a:t>
            </a:r>
            <a:r>
              <a:rPr lang="en-US" sz="1400" dirty="0" smtClean="0"/>
              <a:t>the </a:t>
            </a:r>
            <a:r>
              <a:rPr lang="en-US" sz="1400" b="1" dirty="0" smtClean="0"/>
              <a:t>next </a:t>
            </a:r>
            <a:r>
              <a:rPr lang="en-US" sz="1400" b="1" dirty="0"/>
              <a:t>generation sequencing </a:t>
            </a:r>
            <a:r>
              <a:rPr lang="en-US" sz="1400" dirty="0"/>
              <a:t>technology,</a:t>
            </a:r>
          </a:p>
          <a:p>
            <a:r>
              <a:rPr lang="en-US" sz="1400" dirty="0"/>
              <a:t>it has become apparent that breast cancer</a:t>
            </a:r>
          </a:p>
          <a:p>
            <a:r>
              <a:rPr lang="en-US" sz="1400" dirty="0"/>
              <a:t>demonstrates </a:t>
            </a:r>
            <a:r>
              <a:rPr lang="en-US" sz="1400" b="1" dirty="0"/>
              <a:t>both intra-</a:t>
            </a:r>
            <a:r>
              <a:rPr lang="en-US" sz="1400" b="1" dirty="0" err="1"/>
              <a:t>tumour</a:t>
            </a:r>
            <a:r>
              <a:rPr lang="en-US" sz="1400" b="1" dirty="0"/>
              <a:t> and </a:t>
            </a:r>
            <a:r>
              <a:rPr lang="en-US" sz="1400" b="1" dirty="0" smtClean="0"/>
              <a:t>inter-</a:t>
            </a:r>
            <a:r>
              <a:rPr lang="en-US" sz="1400" b="1" dirty="0" err="1" smtClean="0"/>
              <a:t>tumour</a:t>
            </a:r>
            <a:endParaRPr lang="en-US" sz="1400" b="1" dirty="0" smtClean="0"/>
          </a:p>
          <a:p>
            <a:r>
              <a:rPr lang="en-US" sz="1400" b="1" dirty="0" smtClean="0"/>
              <a:t> </a:t>
            </a:r>
            <a:r>
              <a:rPr lang="en-US" sz="1400" b="1" dirty="0"/>
              <a:t>heterogeneity</a:t>
            </a:r>
            <a:endParaRPr lang="it-IT" sz="1400" b="1" dirty="0"/>
          </a:p>
        </p:txBody>
      </p:sp>
      <p:sp>
        <p:nvSpPr>
          <p:cNvPr id="8" name="Rettangolo 7"/>
          <p:cNvSpPr/>
          <p:nvPr/>
        </p:nvSpPr>
        <p:spPr>
          <a:xfrm>
            <a:off x="107503" y="5131058"/>
            <a:ext cx="8856983" cy="1384995"/>
          </a:xfrm>
          <a:prstGeom prst="rect">
            <a:avLst/>
          </a:prstGeom>
        </p:spPr>
        <p:txBody>
          <a:bodyPr wrap="square">
            <a:spAutoFit/>
          </a:bodyPr>
          <a:lstStyle/>
          <a:p>
            <a:r>
              <a:rPr lang="en-US" sz="1400" b="1" dirty="0"/>
              <a:t>The discordance in receptor status </a:t>
            </a:r>
            <a:r>
              <a:rPr lang="en-US" sz="1400" dirty="0" smtClean="0"/>
              <a:t>may demonstrate </a:t>
            </a:r>
            <a:r>
              <a:rPr lang="en-US" sz="1400" b="1" dirty="0"/>
              <a:t>clonal genome evolution </a:t>
            </a:r>
            <a:r>
              <a:rPr lang="en-US" sz="1400" b="1" dirty="0" smtClean="0"/>
              <a:t> </a:t>
            </a:r>
            <a:r>
              <a:rPr lang="en-US" sz="1400" dirty="0"/>
              <a:t>and </a:t>
            </a:r>
            <a:r>
              <a:rPr lang="en-US" sz="1400" dirty="0" smtClean="0"/>
              <a:t>the </a:t>
            </a:r>
            <a:r>
              <a:rPr lang="en-US" sz="1400" b="1" dirty="0" smtClean="0"/>
              <a:t>clone </a:t>
            </a:r>
            <a:r>
              <a:rPr lang="en-US" sz="1400" b="1" dirty="0"/>
              <a:t>with the more aggressive phenotype could </a:t>
            </a:r>
            <a:r>
              <a:rPr lang="en-US" sz="1400" b="1" dirty="0" smtClean="0"/>
              <a:t>potentially </a:t>
            </a:r>
            <a:r>
              <a:rPr lang="it-IT" sz="1400" b="1" dirty="0" err="1" smtClean="0"/>
              <a:t>initiate</a:t>
            </a:r>
            <a:r>
              <a:rPr lang="it-IT" sz="1400" b="1" dirty="0" smtClean="0"/>
              <a:t> </a:t>
            </a:r>
            <a:r>
              <a:rPr lang="it-IT" sz="1400" b="1" dirty="0"/>
              <a:t>the micro-</a:t>
            </a:r>
            <a:r>
              <a:rPr lang="it-IT" sz="1400" b="1" dirty="0" err="1"/>
              <a:t>metastatic</a:t>
            </a:r>
            <a:r>
              <a:rPr lang="it-IT" sz="1400" b="1" dirty="0"/>
              <a:t> </a:t>
            </a:r>
            <a:r>
              <a:rPr lang="it-IT" sz="1400" b="1" dirty="0" err="1" smtClean="0"/>
              <a:t>process</a:t>
            </a:r>
            <a:endParaRPr lang="it-IT" sz="1400" b="1" dirty="0" smtClean="0"/>
          </a:p>
          <a:p>
            <a:r>
              <a:rPr lang="en-US" sz="1400" b="1" dirty="0"/>
              <a:t>Heterogeneity</a:t>
            </a:r>
            <a:r>
              <a:rPr lang="en-US" sz="1400" dirty="0"/>
              <a:t> between patient’s primary and </a:t>
            </a:r>
            <a:r>
              <a:rPr lang="en-US" sz="1400" dirty="0" smtClean="0"/>
              <a:t>recurrence may </a:t>
            </a:r>
            <a:r>
              <a:rPr lang="en-US" sz="1400" dirty="0"/>
              <a:t>be due to </a:t>
            </a:r>
            <a:r>
              <a:rPr lang="en-US" sz="1400" b="1" dirty="0"/>
              <a:t>newly acquired biological </a:t>
            </a:r>
            <a:r>
              <a:rPr lang="en-US" sz="1400" b="1" dirty="0" smtClean="0"/>
              <a:t>characteristics that </a:t>
            </a:r>
            <a:r>
              <a:rPr lang="en-US" sz="1400" b="1" dirty="0"/>
              <a:t>allow </a:t>
            </a:r>
            <a:r>
              <a:rPr lang="en-US" sz="1400" b="1" dirty="0" err="1"/>
              <a:t>tumour</a:t>
            </a:r>
            <a:r>
              <a:rPr lang="en-US" sz="1400" b="1" dirty="0"/>
              <a:t> cells to travel via the </a:t>
            </a:r>
            <a:r>
              <a:rPr lang="en-US" sz="1400" b="1" dirty="0" smtClean="0"/>
              <a:t>circulatory/ lymphatic </a:t>
            </a:r>
            <a:r>
              <a:rPr lang="en-US" sz="1400" b="1" dirty="0"/>
              <a:t>systems and to metastasize to new sites </a:t>
            </a:r>
            <a:r>
              <a:rPr lang="en-US" sz="1400" dirty="0" smtClean="0"/>
              <a:t>.</a:t>
            </a:r>
            <a:endParaRPr lang="en-US" sz="1400" dirty="0"/>
          </a:p>
          <a:p>
            <a:r>
              <a:rPr lang="en-US" sz="1400" dirty="0"/>
              <a:t>Change in receptor status may contribute to this </a:t>
            </a:r>
            <a:r>
              <a:rPr lang="en-US" sz="1400" dirty="0" smtClean="0"/>
              <a:t>increased capacity </a:t>
            </a:r>
            <a:r>
              <a:rPr lang="en-US" sz="1400" dirty="0"/>
              <a:t>for invasion as endocrine and </a:t>
            </a:r>
            <a:r>
              <a:rPr lang="en-US" sz="1400" dirty="0" smtClean="0"/>
              <a:t>growth factor </a:t>
            </a:r>
            <a:r>
              <a:rPr lang="en-US" sz="1400" dirty="0" err="1"/>
              <a:t>signalling</a:t>
            </a:r>
            <a:r>
              <a:rPr lang="en-US" sz="1400" dirty="0"/>
              <a:t> pathways are implicated in </a:t>
            </a:r>
            <a:r>
              <a:rPr lang="en-US" sz="1400" dirty="0" smtClean="0"/>
              <a:t>invasion </a:t>
            </a:r>
            <a:r>
              <a:rPr lang="it-IT" sz="1400" dirty="0" smtClean="0"/>
              <a:t>and </a:t>
            </a:r>
            <a:r>
              <a:rPr lang="it-IT" sz="1400" dirty="0" err="1" smtClean="0"/>
              <a:t>metastasis</a:t>
            </a:r>
            <a:r>
              <a:rPr lang="it-IT" sz="1400" dirty="0" smtClean="0"/>
              <a:t>.</a:t>
            </a:r>
            <a:endParaRPr lang="it-IT" sz="1400" b="1" dirty="0"/>
          </a:p>
        </p:txBody>
      </p:sp>
    </p:spTree>
    <p:extLst>
      <p:ext uri="{BB962C8B-B14F-4D97-AF65-F5344CB8AC3E}">
        <p14:creationId xmlns:p14="http://schemas.microsoft.com/office/powerpoint/2010/main" val="703333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35496" y="908720"/>
            <a:ext cx="9036495" cy="2862322"/>
          </a:xfrm>
          <a:prstGeom prst="rect">
            <a:avLst/>
          </a:prstGeom>
          <a:ln>
            <a:solidFill>
              <a:srgbClr val="FF0000"/>
            </a:solidFill>
          </a:ln>
        </p:spPr>
        <p:txBody>
          <a:bodyPr wrap="square">
            <a:spAutoFit/>
          </a:bodyPr>
          <a:lstStyle/>
          <a:p>
            <a:r>
              <a:rPr lang="it-IT" b="1" i="1" dirty="0" err="1"/>
              <a:t>Cyclin-Dependent</a:t>
            </a:r>
            <a:r>
              <a:rPr lang="it-IT" b="1" i="1" dirty="0"/>
              <a:t> </a:t>
            </a:r>
            <a:r>
              <a:rPr lang="it-IT" b="1" i="1" dirty="0" err="1" smtClean="0"/>
              <a:t>Kinases</a:t>
            </a:r>
            <a:endParaRPr lang="it-IT" b="1" i="1" dirty="0" smtClean="0"/>
          </a:p>
          <a:p>
            <a:r>
              <a:rPr lang="it-IT" b="1" i="1" dirty="0" smtClean="0"/>
              <a:t>-</a:t>
            </a:r>
            <a:r>
              <a:rPr lang="en-US" dirty="0"/>
              <a:t>Cycle-dependent kinase (CDK) deregulation confers a </a:t>
            </a:r>
            <a:r>
              <a:rPr lang="en-US" b="1" dirty="0" smtClean="0"/>
              <a:t>highly proliferative </a:t>
            </a:r>
            <a:r>
              <a:rPr lang="en-US" b="1" dirty="0"/>
              <a:t>cellular phenotype </a:t>
            </a:r>
            <a:r>
              <a:rPr lang="en-US" dirty="0"/>
              <a:t>and is also linked to </a:t>
            </a:r>
            <a:r>
              <a:rPr lang="en-US" b="1" dirty="0"/>
              <a:t>endocrine resistance</a:t>
            </a:r>
            <a:r>
              <a:rPr lang="en-US" dirty="0" smtClean="0"/>
              <a:t>.</a:t>
            </a:r>
          </a:p>
          <a:p>
            <a:r>
              <a:rPr lang="en-US" dirty="0" smtClean="0"/>
              <a:t>-</a:t>
            </a:r>
            <a:r>
              <a:rPr lang="en-US" b="1" dirty="0"/>
              <a:t>High expression of </a:t>
            </a:r>
            <a:r>
              <a:rPr lang="en-US" b="1" dirty="0" smtClean="0"/>
              <a:t>cyclin D1 is associated with </a:t>
            </a:r>
            <a:r>
              <a:rPr lang="en-US" b="1" dirty="0"/>
              <a:t>poor clinical outcome </a:t>
            </a:r>
            <a:r>
              <a:rPr lang="en-US" dirty="0"/>
              <a:t>in </a:t>
            </a:r>
            <a:r>
              <a:rPr lang="en-US" dirty="0" smtClean="0"/>
              <a:t>tam-treated </a:t>
            </a:r>
            <a:r>
              <a:rPr lang="en-US" dirty="0"/>
              <a:t>women</a:t>
            </a:r>
            <a:endParaRPr lang="en-US" dirty="0" smtClean="0"/>
          </a:p>
          <a:p>
            <a:r>
              <a:rPr lang="it-IT" dirty="0"/>
              <a:t>-</a:t>
            </a:r>
            <a:r>
              <a:rPr lang="it-IT" dirty="0" smtClean="0"/>
              <a:t> </a:t>
            </a:r>
            <a:r>
              <a:rPr lang="it-IT" b="1" dirty="0" err="1"/>
              <a:t>Cyclin</a:t>
            </a:r>
            <a:r>
              <a:rPr lang="it-IT" b="1" dirty="0"/>
              <a:t> </a:t>
            </a:r>
            <a:r>
              <a:rPr lang="it-IT" b="1" dirty="0" smtClean="0"/>
              <a:t>E2 </a:t>
            </a:r>
            <a:r>
              <a:rPr lang="en-US" b="1" dirty="0" smtClean="0"/>
              <a:t>expression </a:t>
            </a:r>
            <a:r>
              <a:rPr lang="en-US" dirty="0"/>
              <a:t>is characteristic of luminal B cancer and correlated </a:t>
            </a:r>
            <a:r>
              <a:rPr lang="en-US" dirty="0" smtClean="0"/>
              <a:t>with </a:t>
            </a:r>
            <a:r>
              <a:rPr lang="en-US" b="1" dirty="0" smtClean="0"/>
              <a:t>shorter </a:t>
            </a:r>
            <a:r>
              <a:rPr lang="en-US" b="1" dirty="0"/>
              <a:t>distant metastasis–free </a:t>
            </a:r>
            <a:r>
              <a:rPr lang="en-US" b="1" dirty="0" smtClean="0"/>
              <a:t>survival.</a:t>
            </a:r>
          </a:p>
          <a:p>
            <a:r>
              <a:rPr lang="en-US" i="1" dirty="0" smtClean="0"/>
              <a:t>- </a:t>
            </a:r>
            <a:r>
              <a:rPr lang="en-US" b="1" i="1" dirty="0" smtClean="0"/>
              <a:t>CCND1</a:t>
            </a:r>
            <a:r>
              <a:rPr lang="en-US" dirty="0" smtClean="0"/>
              <a:t>(encoding </a:t>
            </a:r>
            <a:r>
              <a:rPr lang="en-US" dirty="0"/>
              <a:t>gene </a:t>
            </a:r>
            <a:r>
              <a:rPr lang="en-US" dirty="0" smtClean="0"/>
              <a:t>for cyclin </a:t>
            </a:r>
            <a:r>
              <a:rPr lang="en-US" dirty="0"/>
              <a:t>D1) </a:t>
            </a:r>
            <a:r>
              <a:rPr lang="en-US" b="1" dirty="0"/>
              <a:t>amplification</a:t>
            </a:r>
            <a:r>
              <a:rPr lang="en-US" dirty="0"/>
              <a:t> is found at </a:t>
            </a:r>
            <a:r>
              <a:rPr lang="en-US" b="1" dirty="0"/>
              <a:t>higher frequencies in luminal B</a:t>
            </a:r>
          </a:p>
          <a:p>
            <a:r>
              <a:rPr lang="en-US" dirty="0"/>
              <a:t>compared with luminal A cancer (58% </a:t>
            </a:r>
            <a:r>
              <a:rPr lang="en-US" i="1" dirty="0"/>
              <a:t>v </a:t>
            </a:r>
            <a:r>
              <a:rPr lang="en-US" dirty="0"/>
              <a:t>29</a:t>
            </a:r>
            <a:r>
              <a:rPr lang="en-US" dirty="0" smtClean="0"/>
              <a:t>%).</a:t>
            </a:r>
          </a:p>
          <a:p>
            <a:r>
              <a:rPr lang="en-US" dirty="0"/>
              <a:t>-</a:t>
            </a:r>
            <a:r>
              <a:rPr lang="en-US" dirty="0" smtClean="0"/>
              <a:t> METABRIC </a:t>
            </a:r>
            <a:r>
              <a:rPr lang="en-US" dirty="0"/>
              <a:t>study identified a </a:t>
            </a:r>
            <a:r>
              <a:rPr lang="en-US" b="1" dirty="0"/>
              <a:t>bad prognosis molecular subtype </a:t>
            </a:r>
            <a:r>
              <a:rPr lang="en-US" b="1" dirty="0" smtClean="0"/>
              <a:t>of luminal BC, </a:t>
            </a:r>
            <a:r>
              <a:rPr lang="en-US" b="1" dirty="0"/>
              <a:t>where </a:t>
            </a:r>
            <a:r>
              <a:rPr lang="en-US" b="1" i="1" dirty="0"/>
              <a:t>CCND1 </a:t>
            </a:r>
            <a:r>
              <a:rPr lang="en-US" b="1" dirty="0"/>
              <a:t>is located</a:t>
            </a:r>
            <a:endParaRPr lang="it-IT" b="1" dirty="0"/>
          </a:p>
        </p:txBody>
      </p:sp>
      <p:sp>
        <p:nvSpPr>
          <p:cNvPr id="6" name="CasellaDiTesto 5"/>
          <p:cNvSpPr txBox="1"/>
          <p:nvPr/>
        </p:nvSpPr>
        <p:spPr>
          <a:xfrm>
            <a:off x="107504" y="4881934"/>
            <a:ext cx="8856984" cy="923330"/>
          </a:xfrm>
          <a:prstGeom prst="rect">
            <a:avLst/>
          </a:prstGeom>
          <a:noFill/>
          <a:ln>
            <a:solidFill>
              <a:srgbClr val="FF0000"/>
            </a:solidFill>
          </a:ln>
        </p:spPr>
        <p:txBody>
          <a:bodyPr wrap="square" rtlCol="0">
            <a:spAutoFit/>
          </a:bodyPr>
          <a:lstStyle/>
          <a:p>
            <a:r>
              <a:rPr lang="en-US" b="1" i="1" dirty="0"/>
              <a:t>Insulin-Like Growth Factor Signaling </a:t>
            </a:r>
            <a:r>
              <a:rPr lang="en-US" b="1" i="1" dirty="0" smtClean="0"/>
              <a:t>Pathway</a:t>
            </a:r>
          </a:p>
          <a:p>
            <a:r>
              <a:rPr lang="en-US" b="1" i="1" dirty="0" smtClean="0"/>
              <a:t>-</a:t>
            </a:r>
            <a:r>
              <a:rPr lang="it-IT" dirty="0" smtClean="0"/>
              <a:t>IGF </a:t>
            </a:r>
            <a:r>
              <a:rPr lang="it-IT" dirty="0" err="1"/>
              <a:t>signaling</a:t>
            </a:r>
            <a:r>
              <a:rPr lang="it-IT" dirty="0"/>
              <a:t> </a:t>
            </a:r>
            <a:r>
              <a:rPr lang="it-IT" dirty="0" err="1"/>
              <a:t>pathway</a:t>
            </a:r>
            <a:r>
              <a:rPr lang="it-IT" dirty="0"/>
              <a:t> </a:t>
            </a:r>
            <a:r>
              <a:rPr lang="it-IT" dirty="0" err="1" smtClean="0"/>
              <a:t>causes</a:t>
            </a:r>
            <a:r>
              <a:rPr lang="it-IT" dirty="0"/>
              <a:t> </a:t>
            </a:r>
            <a:r>
              <a:rPr lang="en-US" dirty="0" smtClean="0"/>
              <a:t>activation </a:t>
            </a:r>
            <a:r>
              <a:rPr lang="en-US" dirty="0"/>
              <a:t>of the PI3K/AKT/</a:t>
            </a:r>
            <a:r>
              <a:rPr lang="en-US" dirty="0" err="1"/>
              <a:t>mTOR</a:t>
            </a:r>
            <a:r>
              <a:rPr lang="en-US" dirty="0"/>
              <a:t> and </a:t>
            </a:r>
            <a:r>
              <a:rPr lang="en-US" dirty="0" err="1"/>
              <a:t>Ras</a:t>
            </a:r>
            <a:r>
              <a:rPr lang="en-US" dirty="0"/>
              <a:t>/</a:t>
            </a:r>
            <a:r>
              <a:rPr lang="en-US" dirty="0" err="1"/>
              <a:t>Raf</a:t>
            </a:r>
            <a:r>
              <a:rPr lang="en-US" dirty="0"/>
              <a:t>/MEK/ERK pathways.</a:t>
            </a:r>
            <a:endParaRPr lang="it-IT" dirty="0"/>
          </a:p>
        </p:txBody>
      </p:sp>
      <p:sp>
        <p:nvSpPr>
          <p:cNvPr id="7" name="CasellaDiTesto 6"/>
          <p:cNvSpPr txBox="1"/>
          <p:nvPr/>
        </p:nvSpPr>
        <p:spPr>
          <a:xfrm>
            <a:off x="107504" y="5890046"/>
            <a:ext cx="8856984" cy="923330"/>
          </a:xfrm>
          <a:prstGeom prst="rect">
            <a:avLst/>
          </a:prstGeom>
          <a:noFill/>
          <a:ln>
            <a:solidFill>
              <a:srgbClr val="FF0000"/>
            </a:solidFill>
          </a:ln>
        </p:spPr>
        <p:txBody>
          <a:bodyPr wrap="square" rtlCol="0">
            <a:spAutoFit/>
          </a:bodyPr>
          <a:lstStyle/>
          <a:p>
            <a:r>
              <a:rPr lang="it-IT" b="1" i="1" dirty="0"/>
              <a:t>FGF </a:t>
            </a:r>
            <a:r>
              <a:rPr lang="it-IT" b="1" i="1" dirty="0" err="1"/>
              <a:t>Signaling</a:t>
            </a:r>
            <a:r>
              <a:rPr lang="it-IT" b="1" i="1" dirty="0"/>
              <a:t> </a:t>
            </a:r>
            <a:r>
              <a:rPr lang="it-IT" b="1" i="1" dirty="0" err="1" smtClean="0"/>
              <a:t>Pathway</a:t>
            </a:r>
            <a:endParaRPr lang="it-IT" b="1" i="1" dirty="0" smtClean="0"/>
          </a:p>
          <a:p>
            <a:r>
              <a:rPr lang="it-IT" b="1" i="1" dirty="0" smtClean="0"/>
              <a:t>-</a:t>
            </a:r>
            <a:r>
              <a:rPr lang="en-US" i="1" dirty="0"/>
              <a:t>FGFR1 </a:t>
            </a:r>
            <a:r>
              <a:rPr lang="en-US" dirty="0"/>
              <a:t>amplification101 was identified in 16% to 27% of </a:t>
            </a:r>
            <a:r>
              <a:rPr lang="en-US" dirty="0" smtClean="0"/>
              <a:t>luminal B BC as </a:t>
            </a:r>
            <a:r>
              <a:rPr lang="en-US" dirty="0"/>
              <a:t>a mechanism of endocrine </a:t>
            </a:r>
            <a:r>
              <a:rPr lang="en-US" dirty="0" smtClean="0"/>
              <a:t>resistance and as being </a:t>
            </a:r>
            <a:r>
              <a:rPr lang="en-US" dirty="0"/>
              <a:t>associated with negative prognosis.1</a:t>
            </a:r>
            <a:endParaRPr lang="it-IT" dirty="0"/>
          </a:p>
        </p:txBody>
      </p:sp>
      <p:sp>
        <p:nvSpPr>
          <p:cNvPr id="8" name="CasellaDiTesto 7"/>
          <p:cNvSpPr txBox="1"/>
          <p:nvPr/>
        </p:nvSpPr>
        <p:spPr>
          <a:xfrm>
            <a:off x="107503" y="3933056"/>
            <a:ext cx="8964487" cy="923330"/>
          </a:xfrm>
          <a:prstGeom prst="rect">
            <a:avLst/>
          </a:prstGeom>
          <a:noFill/>
          <a:ln>
            <a:solidFill>
              <a:srgbClr val="FF0000"/>
            </a:solidFill>
          </a:ln>
        </p:spPr>
        <p:txBody>
          <a:bodyPr wrap="square" rtlCol="0">
            <a:spAutoFit/>
          </a:bodyPr>
          <a:lstStyle/>
          <a:p>
            <a:r>
              <a:rPr lang="it-IT" b="1" i="1" dirty="0"/>
              <a:t>Phosphatidylinositol-3-Kinase/AKT/</a:t>
            </a:r>
            <a:r>
              <a:rPr lang="it-IT" b="1" i="1" dirty="0" err="1"/>
              <a:t>Mammalian</a:t>
            </a:r>
            <a:r>
              <a:rPr lang="it-IT" b="1" i="1" dirty="0"/>
              <a:t> </a:t>
            </a:r>
            <a:r>
              <a:rPr lang="it-IT" b="1" i="1" dirty="0" smtClean="0"/>
              <a:t>Target of </a:t>
            </a:r>
            <a:r>
              <a:rPr lang="it-IT" b="1" i="1" dirty="0" err="1"/>
              <a:t>Rapamycin</a:t>
            </a:r>
            <a:r>
              <a:rPr lang="it-IT" b="1" i="1" dirty="0"/>
              <a:t> </a:t>
            </a:r>
            <a:r>
              <a:rPr lang="it-IT" b="1" i="1" dirty="0" err="1"/>
              <a:t>Signaling</a:t>
            </a:r>
            <a:r>
              <a:rPr lang="it-IT" b="1" i="1" dirty="0"/>
              <a:t> </a:t>
            </a:r>
            <a:r>
              <a:rPr lang="it-IT" b="1" i="1" dirty="0" err="1" smtClean="0"/>
              <a:t>Pathway</a:t>
            </a:r>
            <a:endParaRPr lang="it-IT" b="1" i="1" dirty="0" smtClean="0"/>
          </a:p>
          <a:p>
            <a:r>
              <a:rPr lang="it-IT" b="1" i="1" dirty="0" smtClean="0"/>
              <a:t>-</a:t>
            </a:r>
            <a:r>
              <a:rPr lang="it-IT" dirty="0" smtClean="0"/>
              <a:t>PI3K </a:t>
            </a:r>
            <a:r>
              <a:rPr lang="en-US" dirty="0" smtClean="0"/>
              <a:t>activation </a:t>
            </a:r>
            <a:r>
              <a:rPr lang="en-US" dirty="0"/>
              <a:t>is implicated in de novo and acquired </a:t>
            </a:r>
            <a:r>
              <a:rPr lang="en-US" dirty="0" smtClean="0"/>
              <a:t>endocrine </a:t>
            </a:r>
            <a:r>
              <a:rPr lang="it-IT" dirty="0" err="1" smtClean="0"/>
              <a:t>resistance</a:t>
            </a:r>
            <a:r>
              <a:rPr lang="it-IT" dirty="0" smtClean="0"/>
              <a:t>. </a:t>
            </a:r>
            <a:r>
              <a:rPr lang="en-US" dirty="0"/>
              <a:t>L</a:t>
            </a:r>
            <a:r>
              <a:rPr lang="en-US" dirty="0" smtClean="0"/>
              <a:t>uminal </a:t>
            </a:r>
            <a:r>
              <a:rPr lang="en-US" dirty="0"/>
              <a:t>B cancers have higher PI3K activation than luminal A.</a:t>
            </a:r>
            <a:endParaRPr lang="it-IT" dirty="0"/>
          </a:p>
        </p:txBody>
      </p:sp>
      <p:sp>
        <p:nvSpPr>
          <p:cNvPr id="9" name="CasellaDiTesto 8"/>
          <p:cNvSpPr txBox="1"/>
          <p:nvPr/>
        </p:nvSpPr>
        <p:spPr>
          <a:xfrm>
            <a:off x="1763688" y="332656"/>
            <a:ext cx="3257238" cy="523220"/>
          </a:xfrm>
          <a:prstGeom prst="rect">
            <a:avLst/>
          </a:prstGeom>
          <a:noFill/>
        </p:spPr>
        <p:txBody>
          <a:bodyPr wrap="none" rtlCol="0">
            <a:spAutoFit/>
          </a:bodyPr>
          <a:lstStyle/>
          <a:p>
            <a:r>
              <a:rPr lang="it-IT" sz="2800" b="1" dirty="0" smtClean="0">
                <a:solidFill>
                  <a:srgbClr val="002060"/>
                </a:solidFill>
              </a:rPr>
              <a:t>Endocrine </a:t>
            </a:r>
            <a:r>
              <a:rPr lang="it-IT" sz="2800" b="1" dirty="0" err="1" smtClean="0">
                <a:solidFill>
                  <a:srgbClr val="002060"/>
                </a:solidFill>
              </a:rPr>
              <a:t>resistance</a:t>
            </a:r>
            <a:endParaRPr lang="it-IT" sz="2800" b="1" dirty="0">
              <a:solidFill>
                <a:srgbClr val="002060"/>
              </a:solidFill>
            </a:endParaRPr>
          </a:p>
        </p:txBody>
      </p:sp>
    </p:spTree>
    <p:extLst>
      <p:ext uri="{BB962C8B-B14F-4D97-AF65-F5344CB8AC3E}">
        <p14:creationId xmlns:p14="http://schemas.microsoft.com/office/powerpoint/2010/main" val="30344528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0497" y="74148"/>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196752"/>
            <a:ext cx="7344816" cy="4176464"/>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2" name="Rettangolo 1"/>
          <p:cNvSpPr/>
          <p:nvPr/>
        </p:nvSpPr>
        <p:spPr>
          <a:xfrm>
            <a:off x="1331641" y="116632"/>
            <a:ext cx="6508856" cy="646331"/>
          </a:xfrm>
          <a:prstGeom prst="rect">
            <a:avLst/>
          </a:prstGeom>
        </p:spPr>
        <p:txBody>
          <a:bodyPr wrap="square">
            <a:spAutoFit/>
          </a:bodyPr>
          <a:lstStyle/>
          <a:p>
            <a:r>
              <a:rPr lang="it-IT" b="1" dirty="0" err="1">
                <a:solidFill>
                  <a:srgbClr val="002060"/>
                </a:solidFill>
              </a:rPr>
              <a:t>Signaling</a:t>
            </a:r>
            <a:r>
              <a:rPr lang="it-IT" b="1" dirty="0">
                <a:solidFill>
                  <a:srgbClr val="002060"/>
                </a:solidFill>
              </a:rPr>
              <a:t> </a:t>
            </a:r>
            <a:r>
              <a:rPr lang="it-IT" b="1" dirty="0" err="1">
                <a:solidFill>
                  <a:srgbClr val="002060"/>
                </a:solidFill>
              </a:rPr>
              <a:t>pathways</a:t>
            </a:r>
            <a:r>
              <a:rPr lang="it-IT" b="1" dirty="0">
                <a:solidFill>
                  <a:srgbClr val="002060"/>
                </a:solidFill>
              </a:rPr>
              <a:t> under </a:t>
            </a:r>
            <a:r>
              <a:rPr lang="it-IT" b="1" dirty="0" err="1" smtClean="0">
                <a:solidFill>
                  <a:srgbClr val="002060"/>
                </a:solidFill>
              </a:rPr>
              <a:t>blockade</a:t>
            </a:r>
            <a:r>
              <a:rPr lang="it-IT" b="1" dirty="0" smtClean="0">
                <a:solidFill>
                  <a:srgbClr val="002060"/>
                </a:solidFill>
              </a:rPr>
              <a:t> </a:t>
            </a:r>
            <a:r>
              <a:rPr lang="en-US" b="1" dirty="0" smtClean="0">
                <a:solidFill>
                  <a:srgbClr val="002060"/>
                </a:solidFill>
              </a:rPr>
              <a:t>with </a:t>
            </a:r>
            <a:r>
              <a:rPr lang="en-US" b="1" dirty="0">
                <a:solidFill>
                  <a:srgbClr val="002060"/>
                </a:solidFill>
              </a:rPr>
              <a:t>target compounds in </a:t>
            </a:r>
            <a:r>
              <a:rPr lang="en-US" b="1" dirty="0" smtClean="0">
                <a:solidFill>
                  <a:srgbClr val="002060"/>
                </a:solidFill>
              </a:rPr>
              <a:t>luminal </a:t>
            </a:r>
            <a:r>
              <a:rPr lang="it-IT" b="1" dirty="0" err="1" smtClean="0">
                <a:solidFill>
                  <a:srgbClr val="002060"/>
                </a:solidFill>
              </a:rPr>
              <a:t>breast</a:t>
            </a:r>
            <a:r>
              <a:rPr lang="it-IT" b="1" dirty="0" smtClean="0">
                <a:solidFill>
                  <a:srgbClr val="002060"/>
                </a:solidFill>
              </a:rPr>
              <a:t> </a:t>
            </a:r>
            <a:r>
              <a:rPr lang="it-IT" b="1" dirty="0" err="1">
                <a:solidFill>
                  <a:srgbClr val="002060"/>
                </a:solidFill>
              </a:rPr>
              <a:t>cancer</a:t>
            </a:r>
            <a:r>
              <a:rPr lang="it-IT" b="1" dirty="0">
                <a:solidFill>
                  <a:srgbClr val="002060"/>
                </a:solidFill>
              </a:rPr>
              <a:t>.</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450" y="5874221"/>
            <a:ext cx="112395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76997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971600" y="116632"/>
            <a:ext cx="7491463" cy="646331"/>
          </a:xfrm>
          <a:prstGeom prst="rect">
            <a:avLst/>
          </a:prstGeom>
        </p:spPr>
        <p:txBody>
          <a:bodyPr wrap="square">
            <a:spAutoFit/>
          </a:bodyPr>
          <a:lstStyle/>
          <a:p>
            <a:r>
              <a:rPr lang="it-IT" b="1" dirty="0" err="1">
                <a:solidFill>
                  <a:srgbClr val="002060"/>
                </a:solidFill>
              </a:rPr>
              <a:t>Immunohistochemical</a:t>
            </a:r>
            <a:r>
              <a:rPr lang="it-IT" b="1" dirty="0">
                <a:solidFill>
                  <a:srgbClr val="002060"/>
                </a:solidFill>
              </a:rPr>
              <a:t> </a:t>
            </a:r>
            <a:r>
              <a:rPr lang="it-IT" b="1" dirty="0" err="1">
                <a:solidFill>
                  <a:srgbClr val="002060"/>
                </a:solidFill>
              </a:rPr>
              <a:t>Expression</a:t>
            </a:r>
            <a:r>
              <a:rPr lang="it-IT" b="1" dirty="0">
                <a:solidFill>
                  <a:srgbClr val="002060"/>
                </a:solidFill>
              </a:rPr>
              <a:t> </a:t>
            </a:r>
            <a:r>
              <a:rPr lang="it-IT" b="1" dirty="0" smtClean="0">
                <a:solidFill>
                  <a:srgbClr val="002060"/>
                </a:solidFill>
              </a:rPr>
              <a:t>of </a:t>
            </a:r>
            <a:r>
              <a:rPr lang="en-US" b="1" dirty="0" smtClean="0">
                <a:solidFill>
                  <a:srgbClr val="002060"/>
                </a:solidFill>
              </a:rPr>
              <a:t>Phosphorylated </a:t>
            </a:r>
            <a:r>
              <a:rPr lang="en-US" b="1" dirty="0">
                <a:solidFill>
                  <a:srgbClr val="002060"/>
                </a:solidFill>
              </a:rPr>
              <a:t>RB and p16 Proteins in Association with Cyclin </a:t>
            </a:r>
            <a:r>
              <a:rPr lang="en-US" b="1" dirty="0" smtClean="0">
                <a:solidFill>
                  <a:srgbClr val="002060"/>
                </a:solidFill>
              </a:rPr>
              <a:t>D1  a</a:t>
            </a:r>
            <a:r>
              <a:rPr lang="it-IT" b="1" dirty="0" err="1" smtClean="0">
                <a:solidFill>
                  <a:srgbClr val="002060"/>
                </a:solidFill>
              </a:rPr>
              <a:t>nd</a:t>
            </a:r>
            <a:r>
              <a:rPr lang="it-IT" b="1" dirty="0" smtClean="0">
                <a:solidFill>
                  <a:srgbClr val="002060"/>
                </a:solidFill>
              </a:rPr>
              <a:t> </a:t>
            </a:r>
            <a:r>
              <a:rPr lang="it-IT" b="1" dirty="0">
                <a:solidFill>
                  <a:srgbClr val="002060"/>
                </a:solidFill>
              </a:rPr>
              <a:t>the p53 </a:t>
            </a:r>
            <a:r>
              <a:rPr lang="it-IT" b="1" dirty="0" err="1">
                <a:solidFill>
                  <a:srgbClr val="002060"/>
                </a:solidFill>
              </a:rPr>
              <a:t>Pathway</a:t>
            </a:r>
            <a:endParaRPr lang="it-IT" dirty="0">
              <a:solidFill>
                <a:srgbClr val="002060"/>
              </a:solidFill>
            </a:endParaRPr>
          </a:p>
        </p:txBody>
      </p:sp>
      <p:sp>
        <p:nvSpPr>
          <p:cNvPr id="6" name="Rettangolo 5"/>
          <p:cNvSpPr/>
          <p:nvPr/>
        </p:nvSpPr>
        <p:spPr>
          <a:xfrm>
            <a:off x="179512" y="3347700"/>
            <a:ext cx="1314334" cy="369332"/>
          </a:xfrm>
          <a:prstGeom prst="rect">
            <a:avLst/>
          </a:prstGeom>
        </p:spPr>
        <p:txBody>
          <a:bodyPr wrap="none">
            <a:spAutoFit/>
          </a:bodyPr>
          <a:lstStyle/>
          <a:p>
            <a:r>
              <a:rPr lang="it-IT" b="1" i="1" dirty="0" err="1">
                <a:solidFill>
                  <a:srgbClr val="FF0000"/>
                </a:solidFill>
              </a:rPr>
              <a:t>pRB</a:t>
            </a:r>
            <a:r>
              <a:rPr lang="it-IT" b="1" i="1" dirty="0">
                <a:solidFill>
                  <a:srgbClr val="FF0000"/>
                </a:solidFill>
              </a:rPr>
              <a:t> </a:t>
            </a:r>
            <a:r>
              <a:rPr lang="it-IT" b="1" i="1" dirty="0" err="1">
                <a:solidFill>
                  <a:srgbClr val="FF0000"/>
                </a:solidFill>
              </a:rPr>
              <a:t>protein</a:t>
            </a:r>
            <a:endParaRPr lang="it-IT" b="1" dirty="0">
              <a:solidFill>
                <a:srgbClr val="FF000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3" y="3789040"/>
            <a:ext cx="5544616" cy="210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052736"/>
            <a:ext cx="5472609" cy="2294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4788024" y="5949280"/>
            <a:ext cx="3026726" cy="369332"/>
          </a:xfrm>
          <a:prstGeom prst="rect">
            <a:avLst/>
          </a:prstGeom>
        </p:spPr>
        <p:txBody>
          <a:bodyPr wrap="none">
            <a:spAutoFit/>
          </a:bodyPr>
          <a:lstStyle/>
          <a:p>
            <a:r>
              <a:rPr lang="en-US" b="1" i="1" dirty="0">
                <a:solidFill>
                  <a:srgbClr val="FF0000"/>
                </a:solidFill>
              </a:rPr>
              <a:t>nuclear </a:t>
            </a:r>
            <a:r>
              <a:rPr lang="en-US" b="1" i="1" dirty="0" smtClean="0">
                <a:solidFill>
                  <a:srgbClr val="FF0000"/>
                </a:solidFill>
              </a:rPr>
              <a:t> </a:t>
            </a:r>
            <a:r>
              <a:rPr lang="en-US" b="1" i="1" dirty="0">
                <a:solidFill>
                  <a:srgbClr val="FF0000"/>
                </a:solidFill>
              </a:rPr>
              <a:t>and cytoplasmic </a:t>
            </a:r>
            <a:r>
              <a:rPr lang="en-US" b="1" i="1" dirty="0" smtClean="0">
                <a:solidFill>
                  <a:srgbClr val="FF0000"/>
                </a:solidFill>
              </a:rPr>
              <a:t> </a:t>
            </a:r>
            <a:r>
              <a:rPr lang="en-US" b="1" i="1" dirty="0">
                <a:solidFill>
                  <a:srgbClr val="FF0000"/>
                </a:solidFill>
              </a:rPr>
              <a:t>p16</a:t>
            </a:r>
            <a:endParaRPr lang="it-IT" b="1" dirty="0">
              <a:solidFill>
                <a:srgbClr val="FF0000"/>
              </a:solidFill>
            </a:endParaRPr>
          </a:p>
        </p:txBody>
      </p:sp>
      <p:sp>
        <p:nvSpPr>
          <p:cNvPr id="8" name="Rettangolo 7"/>
          <p:cNvSpPr/>
          <p:nvPr/>
        </p:nvSpPr>
        <p:spPr>
          <a:xfrm>
            <a:off x="5148064" y="3356992"/>
            <a:ext cx="2444834" cy="369332"/>
          </a:xfrm>
          <a:prstGeom prst="rect">
            <a:avLst/>
          </a:prstGeom>
        </p:spPr>
        <p:txBody>
          <a:bodyPr wrap="square">
            <a:spAutoFit/>
          </a:bodyPr>
          <a:lstStyle/>
          <a:p>
            <a:r>
              <a:rPr lang="en-US" b="1" i="1" dirty="0">
                <a:solidFill>
                  <a:srgbClr val="FF0000"/>
                </a:solidFill>
              </a:rPr>
              <a:t>cyclin D1 </a:t>
            </a:r>
            <a:r>
              <a:rPr lang="en-US" b="1" i="1" dirty="0" smtClean="0">
                <a:solidFill>
                  <a:srgbClr val="FF0000"/>
                </a:solidFill>
              </a:rPr>
              <a:t> </a:t>
            </a:r>
            <a:r>
              <a:rPr lang="en-US" b="1" i="1" dirty="0">
                <a:solidFill>
                  <a:srgbClr val="FF0000"/>
                </a:solidFill>
              </a:rPr>
              <a:t>and </a:t>
            </a:r>
            <a:r>
              <a:rPr lang="en-US" b="1" i="1" dirty="0" smtClean="0">
                <a:solidFill>
                  <a:srgbClr val="FF0000"/>
                </a:solidFill>
              </a:rPr>
              <a:t>p53 </a:t>
            </a:r>
            <a:endParaRPr lang="it-IT" b="1" dirty="0">
              <a:solidFill>
                <a:srgbClr val="FF0000"/>
              </a:solidFill>
            </a:endParaRPr>
          </a:p>
        </p:txBody>
      </p:sp>
      <p:sp>
        <p:nvSpPr>
          <p:cNvPr id="9" name="Rettangolo 8"/>
          <p:cNvSpPr/>
          <p:nvPr/>
        </p:nvSpPr>
        <p:spPr>
          <a:xfrm>
            <a:off x="35496" y="4012029"/>
            <a:ext cx="3456384" cy="2585323"/>
          </a:xfrm>
          <a:prstGeom prst="rect">
            <a:avLst/>
          </a:prstGeom>
        </p:spPr>
        <p:txBody>
          <a:bodyPr wrap="square">
            <a:spAutoFit/>
          </a:bodyPr>
          <a:lstStyle/>
          <a:p>
            <a:r>
              <a:rPr lang="en-US" b="1" dirty="0" smtClean="0"/>
              <a:t>-Nuclear </a:t>
            </a:r>
            <a:r>
              <a:rPr lang="en-US" b="1" dirty="0"/>
              <a:t>p16 protein expression </a:t>
            </a:r>
            <a:endParaRPr lang="en-US" b="1" dirty="0" smtClean="0"/>
          </a:p>
          <a:p>
            <a:r>
              <a:rPr lang="en-US" b="1" dirty="0" smtClean="0"/>
              <a:t>was </a:t>
            </a:r>
            <a:r>
              <a:rPr lang="en-US" b="1" dirty="0"/>
              <a:t>the only </a:t>
            </a:r>
            <a:r>
              <a:rPr lang="en-US" b="1" dirty="0" smtClean="0"/>
              <a:t>significant prognostic </a:t>
            </a:r>
          </a:p>
          <a:p>
            <a:r>
              <a:rPr lang="en-US" b="1" dirty="0" smtClean="0"/>
              <a:t>marker </a:t>
            </a:r>
            <a:r>
              <a:rPr lang="en-US" b="1" dirty="0"/>
              <a:t>in terms of </a:t>
            </a:r>
            <a:r>
              <a:rPr lang="en-US" b="1" dirty="0" smtClean="0"/>
              <a:t>OS</a:t>
            </a:r>
          </a:p>
          <a:p>
            <a:endParaRPr lang="en-US" b="1" dirty="0"/>
          </a:p>
          <a:p>
            <a:r>
              <a:rPr lang="en-US" b="1" dirty="0" smtClean="0"/>
              <a:t>-</a:t>
            </a:r>
            <a:r>
              <a:rPr lang="it-IT" b="1" dirty="0">
                <a:solidFill>
                  <a:srgbClr val="FF0000"/>
                </a:solidFill>
              </a:rPr>
              <a:t>IHC </a:t>
            </a:r>
            <a:r>
              <a:rPr lang="it-IT" b="1" dirty="0" err="1">
                <a:solidFill>
                  <a:srgbClr val="FF0000"/>
                </a:solidFill>
              </a:rPr>
              <a:t>expression</a:t>
            </a:r>
            <a:r>
              <a:rPr lang="it-IT" b="1" dirty="0">
                <a:solidFill>
                  <a:srgbClr val="FF0000"/>
                </a:solidFill>
              </a:rPr>
              <a:t> </a:t>
            </a:r>
            <a:r>
              <a:rPr lang="it-IT" b="1" dirty="0" smtClean="0">
                <a:solidFill>
                  <a:srgbClr val="FF0000"/>
                </a:solidFill>
              </a:rPr>
              <a:t>of </a:t>
            </a:r>
            <a:r>
              <a:rPr lang="it-IT" b="1" dirty="0" err="1" smtClean="0">
                <a:solidFill>
                  <a:srgbClr val="FF0000"/>
                </a:solidFill>
              </a:rPr>
              <a:t>related</a:t>
            </a:r>
            <a:r>
              <a:rPr lang="it-IT" b="1" dirty="0" smtClean="0">
                <a:solidFill>
                  <a:srgbClr val="FF0000"/>
                </a:solidFill>
              </a:rPr>
              <a:t> </a:t>
            </a:r>
            <a:r>
              <a:rPr lang="it-IT" b="1" dirty="0" err="1" smtClean="0">
                <a:solidFill>
                  <a:srgbClr val="FF0000"/>
                </a:solidFill>
              </a:rPr>
              <a:t>factors</a:t>
            </a:r>
            <a:r>
              <a:rPr lang="it-IT" b="1" dirty="0" smtClean="0">
                <a:solidFill>
                  <a:srgbClr val="FF0000"/>
                </a:solidFill>
              </a:rPr>
              <a:t> </a:t>
            </a:r>
            <a:r>
              <a:rPr lang="en-US" b="1" dirty="0" smtClean="0">
                <a:solidFill>
                  <a:srgbClr val="FF0000"/>
                </a:solidFill>
              </a:rPr>
              <a:t>does </a:t>
            </a:r>
            <a:r>
              <a:rPr lang="en-US" b="1" dirty="0">
                <a:solidFill>
                  <a:srgbClr val="FF0000"/>
                </a:solidFill>
              </a:rPr>
              <a:t>not necessarily reflect the complex </a:t>
            </a:r>
            <a:r>
              <a:rPr lang="en-US" b="1" dirty="0" smtClean="0">
                <a:solidFill>
                  <a:srgbClr val="FF0000"/>
                </a:solidFill>
              </a:rPr>
              <a:t>molecular alterations </a:t>
            </a:r>
            <a:r>
              <a:rPr lang="en-US" b="1" dirty="0">
                <a:solidFill>
                  <a:srgbClr val="FF0000"/>
                </a:solidFill>
              </a:rPr>
              <a:t>that drive a gene’s functional diversity and </a:t>
            </a:r>
            <a:r>
              <a:rPr lang="en-US" b="1" dirty="0" smtClean="0">
                <a:solidFill>
                  <a:srgbClr val="FF0000"/>
                </a:solidFill>
              </a:rPr>
              <a:t>cell cycle </a:t>
            </a:r>
            <a:r>
              <a:rPr lang="it-IT" b="1" dirty="0" err="1" smtClean="0">
                <a:solidFill>
                  <a:srgbClr val="FF0000"/>
                </a:solidFill>
              </a:rPr>
              <a:t>regulation</a:t>
            </a:r>
            <a:r>
              <a:rPr lang="it-IT" b="1" dirty="0"/>
              <a:t>.</a:t>
            </a: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980728"/>
            <a:ext cx="315277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p:nvSpPr>
        <p:spPr>
          <a:xfrm>
            <a:off x="6434615" y="6516052"/>
            <a:ext cx="2214645" cy="369332"/>
          </a:xfrm>
          <a:prstGeom prst="rect">
            <a:avLst/>
          </a:prstGeom>
        </p:spPr>
        <p:txBody>
          <a:bodyPr wrap="none">
            <a:spAutoFit/>
          </a:bodyPr>
          <a:lstStyle/>
          <a:p>
            <a:r>
              <a:rPr lang="it-IT" b="1" dirty="0" err="1"/>
              <a:t>Gavressea</a:t>
            </a:r>
            <a:r>
              <a:rPr lang="it-IT" b="1" dirty="0"/>
              <a:t> </a:t>
            </a:r>
            <a:r>
              <a:rPr lang="it-IT" b="1" i="1" dirty="0"/>
              <a:t>et </a:t>
            </a:r>
            <a:r>
              <a:rPr lang="it-IT" b="1" i="1" dirty="0" smtClean="0"/>
              <a:t>al</a:t>
            </a:r>
            <a:r>
              <a:rPr lang="it-IT" b="1" dirty="0" smtClean="0"/>
              <a:t>, 2017</a:t>
            </a:r>
            <a:endParaRPr lang="it-IT" b="1" dirty="0"/>
          </a:p>
        </p:txBody>
      </p:sp>
    </p:spTree>
    <p:extLst>
      <p:ext uri="{BB962C8B-B14F-4D97-AF65-F5344CB8AC3E}">
        <p14:creationId xmlns:p14="http://schemas.microsoft.com/office/powerpoint/2010/main" val="11492571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0497" y="74148"/>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747" y="980728"/>
            <a:ext cx="8391076"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1619672" y="436123"/>
            <a:ext cx="1384482" cy="369332"/>
          </a:xfrm>
          <a:prstGeom prst="rect">
            <a:avLst/>
          </a:prstGeom>
          <a:noFill/>
        </p:spPr>
        <p:txBody>
          <a:bodyPr wrap="none" rtlCol="0">
            <a:spAutoFit/>
          </a:bodyPr>
          <a:lstStyle/>
          <a:p>
            <a:r>
              <a:rPr lang="it-IT" b="1" dirty="0" smtClean="0"/>
              <a:t>LUMINAL BC</a:t>
            </a:r>
            <a:endParaRPr lang="it-IT" b="1" dirty="0"/>
          </a:p>
        </p:txBody>
      </p:sp>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3" y="6165304"/>
            <a:ext cx="4680519" cy="5760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876256" y="5877272"/>
            <a:ext cx="1398524" cy="369332"/>
          </a:xfrm>
          <a:prstGeom prst="rect">
            <a:avLst/>
          </a:prstGeom>
          <a:noFill/>
        </p:spPr>
        <p:txBody>
          <a:bodyPr wrap="none" rtlCol="0">
            <a:spAutoFit/>
          </a:bodyPr>
          <a:lstStyle/>
          <a:p>
            <a:r>
              <a:rPr lang="it-IT" dirty="0" err="1" smtClean="0"/>
              <a:t>Russnes</a:t>
            </a:r>
            <a:r>
              <a:rPr lang="it-IT" dirty="0" smtClean="0"/>
              <a:t> et al</a:t>
            </a:r>
            <a:endParaRPr lang="it-IT" dirty="0"/>
          </a:p>
        </p:txBody>
      </p:sp>
    </p:spTree>
    <p:extLst>
      <p:ext uri="{BB962C8B-B14F-4D97-AF65-F5344CB8AC3E}">
        <p14:creationId xmlns:p14="http://schemas.microsoft.com/office/powerpoint/2010/main" val="3590588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089575"/>
            <a:ext cx="3733800" cy="857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6292332"/>
            <a:ext cx="3619500" cy="533400"/>
          </a:xfrm>
          <a:prstGeom prst="rect">
            <a:avLst/>
          </a:prstGeom>
          <a:solidFill>
            <a:schemeClr val="accent2"/>
          </a:solidFill>
          <a:ln>
            <a:solidFill>
              <a:schemeClr val="accent2"/>
            </a:solidFill>
          </a:ln>
          <a:effec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0"/>
            <a:ext cx="7118500" cy="48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7885" y="4938622"/>
            <a:ext cx="3855898" cy="11591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9042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descr="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74148"/>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12" y="1231283"/>
            <a:ext cx="6277397" cy="4240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0" y="5951021"/>
            <a:ext cx="8964488" cy="646331"/>
          </a:xfrm>
          <a:prstGeom prst="rect">
            <a:avLst/>
          </a:prstGeom>
        </p:spPr>
        <p:txBody>
          <a:bodyPr wrap="square">
            <a:spAutoFit/>
          </a:bodyPr>
          <a:lstStyle/>
          <a:p>
            <a:r>
              <a:rPr lang="en-US" b="1" dirty="0"/>
              <a:t>This bidirectional cross-talk leads to cancer cell cycle progression, proliferation, survival and invasiveness</a:t>
            </a:r>
            <a:endParaRPr lang="it-IT" b="1" dirty="0"/>
          </a:p>
        </p:txBody>
      </p:sp>
      <p:sp>
        <p:nvSpPr>
          <p:cNvPr id="8" name="CasellaDiTesto 7"/>
          <p:cNvSpPr txBox="1"/>
          <p:nvPr/>
        </p:nvSpPr>
        <p:spPr>
          <a:xfrm>
            <a:off x="7283772" y="6464369"/>
            <a:ext cx="1752724" cy="307777"/>
          </a:xfrm>
          <a:prstGeom prst="rect">
            <a:avLst/>
          </a:prstGeom>
          <a:noFill/>
        </p:spPr>
        <p:txBody>
          <a:bodyPr wrap="none" rtlCol="0">
            <a:spAutoFit/>
          </a:bodyPr>
          <a:lstStyle/>
          <a:p>
            <a:r>
              <a:rPr lang="it-IT" sz="1400" dirty="0" smtClean="0"/>
              <a:t>Schettini F et al, 2013</a:t>
            </a:r>
            <a:endParaRPr lang="it-IT" sz="1400" dirty="0"/>
          </a:p>
        </p:txBody>
      </p:sp>
      <p:sp>
        <p:nvSpPr>
          <p:cNvPr id="6" name="CasellaDiTesto 5"/>
          <p:cNvSpPr txBox="1"/>
          <p:nvPr/>
        </p:nvSpPr>
        <p:spPr>
          <a:xfrm>
            <a:off x="1475656" y="260648"/>
            <a:ext cx="5505225" cy="369332"/>
          </a:xfrm>
          <a:prstGeom prst="rect">
            <a:avLst/>
          </a:prstGeom>
          <a:noFill/>
        </p:spPr>
        <p:txBody>
          <a:bodyPr wrap="none" rtlCol="0">
            <a:spAutoFit/>
          </a:bodyPr>
          <a:lstStyle/>
          <a:p>
            <a:r>
              <a:rPr lang="it-IT" b="1" dirty="0" smtClean="0">
                <a:solidFill>
                  <a:srgbClr val="002060"/>
                </a:solidFill>
              </a:rPr>
              <a:t>BREAST CANCER ER and HER2 SIGNALINGS ‘CROSS-TALK</a:t>
            </a:r>
            <a:endParaRPr lang="it-IT" b="1" dirty="0">
              <a:solidFill>
                <a:srgbClr val="002060"/>
              </a:solidFill>
            </a:endParaRPr>
          </a:p>
        </p:txBody>
      </p:sp>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393" y="73016"/>
            <a:ext cx="864096" cy="715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8885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1"/>
          <p:cNvSpPr txBox="1">
            <a:spLocks/>
          </p:cNvSpPr>
          <p:nvPr/>
        </p:nvSpPr>
        <p:spPr bwMode="auto">
          <a:xfrm>
            <a:off x="965239" y="217734"/>
            <a:ext cx="7772400" cy="65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3200" dirty="0" smtClean="0">
                <a:latin typeface="Times New Roman" pitchFamily="18" charset="0"/>
                <a:cs typeface="Times New Roman" pitchFamily="18" charset="0"/>
              </a:rPr>
              <a:t>MECHANISM OF ENDOCRINE RESISTENCE</a:t>
            </a:r>
            <a:endParaRPr lang="it-IT" sz="32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 y="12701"/>
            <a:ext cx="916208" cy="106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ttore 1 6"/>
          <p:cNvCxnSpPr/>
          <p:nvPr/>
        </p:nvCxnSpPr>
        <p:spPr>
          <a:xfrm>
            <a:off x="916209" y="1061481"/>
            <a:ext cx="7643926" cy="11789"/>
          </a:xfrm>
          <a:prstGeom prst="line">
            <a:avLst/>
          </a:prstGeom>
        </p:spPr>
        <p:style>
          <a:lnRef idx="2">
            <a:schemeClr val="accent2"/>
          </a:lnRef>
          <a:fillRef idx="0">
            <a:schemeClr val="accent2"/>
          </a:fillRef>
          <a:effectRef idx="1">
            <a:schemeClr val="accent2"/>
          </a:effectRef>
          <a:fontRef idx="minor">
            <a:schemeClr val="tx1"/>
          </a:fontRef>
        </p:style>
      </p:cxn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48"/>
          <a:stretch/>
        </p:blipFill>
        <p:spPr bwMode="auto">
          <a:xfrm>
            <a:off x="2" y="1314994"/>
            <a:ext cx="7155045"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6154822" y="2852937"/>
            <a:ext cx="2858164" cy="2862322"/>
          </a:xfrm>
          <a:prstGeom prst="rect">
            <a:avLst/>
          </a:prstGeom>
        </p:spPr>
        <p:txBody>
          <a:bodyPr wrap="square">
            <a:spAutoFit/>
          </a:bodyPr>
          <a:lstStyle/>
          <a:p>
            <a:pPr marL="285750" indent="-285750">
              <a:buFont typeface="Arial" pitchFamily="34" charset="0"/>
              <a:buChar char="•"/>
            </a:pPr>
            <a:r>
              <a:rPr lang="it-IT" dirty="0" err="1" smtClean="0"/>
              <a:t>Overexpression</a:t>
            </a:r>
            <a:r>
              <a:rPr lang="it-IT" dirty="0" smtClean="0"/>
              <a:t> of </a:t>
            </a:r>
            <a:r>
              <a:rPr lang="it-IT" dirty="0" err="1" smtClean="0"/>
              <a:t>Raceptor</a:t>
            </a:r>
            <a:r>
              <a:rPr lang="it-IT" dirty="0" smtClean="0"/>
              <a:t> of </a:t>
            </a:r>
            <a:r>
              <a:rPr lang="it-IT" dirty="0" err="1" smtClean="0"/>
              <a:t>tyrosine</a:t>
            </a:r>
            <a:r>
              <a:rPr lang="it-IT" dirty="0" smtClean="0"/>
              <a:t> </a:t>
            </a:r>
            <a:r>
              <a:rPr lang="it-IT" dirty="0" err="1" smtClean="0"/>
              <a:t>kinases</a:t>
            </a:r>
            <a:r>
              <a:rPr lang="it-IT" dirty="0" smtClean="0"/>
              <a:t> (</a:t>
            </a:r>
            <a:r>
              <a:rPr lang="it-IT" dirty="0" err="1" smtClean="0"/>
              <a:t>RTKs</a:t>
            </a:r>
            <a:r>
              <a:rPr lang="it-IT" dirty="0" smtClean="0"/>
              <a:t>)</a:t>
            </a:r>
            <a:endParaRPr lang="it-IT" dirty="0"/>
          </a:p>
          <a:p>
            <a:pPr marL="285750" indent="-285750">
              <a:buFont typeface="Arial" pitchFamily="34" charset="0"/>
              <a:buChar char="•"/>
            </a:pPr>
            <a:r>
              <a:rPr lang="it-IT" dirty="0" smtClean="0"/>
              <a:t>PI3k-AKT-mTOR</a:t>
            </a:r>
            <a:endParaRPr lang="it-IT" dirty="0"/>
          </a:p>
          <a:p>
            <a:pPr marL="285750" indent="-285750">
              <a:buFont typeface="Arial" pitchFamily="34" charset="0"/>
              <a:buChar char="•"/>
            </a:pPr>
            <a:r>
              <a:rPr lang="it-IT" dirty="0"/>
              <a:t>MAPK</a:t>
            </a:r>
          </a:p>
          <a:p>
            <a:pPr marL="285750" indent="-285750">
              <a:buFont typeface="Arial" pitchFamily="34" charset="0"/>
              <a:buChar char="•"/>
            </a:pPr>
            <a:r>
              <a:rPr lang="it-IT" dirty="0"/>
              <a:t>CDK4/6</a:t>
            </a:r>
          </a:p>
          <a:p>
            <a:pPr marL="285750" indent="-285750">
              <a:buFont typeface="Arial" pitchFamily="34" charset="0"/>
              <a:buChar char="•"/>
            </a:pPr>
            <a:r>
              <a:rPr lang="it-IT" b="1" dirty="0">
                <a:effectLst>
                  <a:outerShdw blurRad="38100" dist="38100" dir="2700000" algn="tl">
                    <a:srgbClr val="000000">
                      <a:alpha val="43137"/>
                    </a:srgbClr>
                  </a:outerShdw>
                </a:effectLst>
              </a:rPr>
              <a:t>Mutazioni </a:t>
            </a:r>
            <a:r>
              <a:rPr lang="it-IT" b="1" dirty="0" smtClean="0">
                <a:effectLst>
                  <a:outerShdw blurRad="38100" dist="38100" dir="2700000" algn="tl">
                    <a:srgbClr val="000000">
                      <a:alpha val="43137"/>
                    </a:srgbClr>
                  </a:outerShdw>
                </a:effectLst>
              </a:rPr>
              <a:t>ESR1</a:t>
            </a:r>
          </a:p>
          <a:p>
            <a:pPr marL="285750" indent="-285750">
              <a:buFont typeface="Arial" pitchFamily="34" charset="0"/>
              <a:buChar char="•"/>
            </a:pPr>
            <a:r>
              <a:rPr lang="it-IT" b="1" dirty="0" smtClean="0">
                <a:effectLst>
                  <a:outerShdw blurRad="38100" dist="38100" dir="2700000" algn="tl">
                    <a:srgbClr val="000000">
                      <a:alpha val="43137"/>
                    </a:srgbClr>
                  </a:outerShdw>
                </a:effectLst>
              </a:rPr>
              <a:t>miRNAs</a:t>
            </a:r>
          </a:p>
          <a:p>
            <a:pPr marL="285750" indent="-285750">
              <a:buFont typeface="Arial" pitchFamily="34" charset="0"/>
              <a:buChar char="•"/>
            </a:pPr>
            <a:endParaRPr lang="it-IT" dirty="0" smtClean="0">
              <a:effectLst>
                <a:outerShdw blurRad="38100" dist="38100" dir="2700000" algn="tl">
                  <a:srgbClr val="000000">
                    <a:alpha val="43137"/>
                  </a:srgbClr>
                </a:outerShdw>
              </a:effectLst>
            </a:endParaRPr>
          </a:p>
          <a:p>
            <a:endParaRPr lang="it-IT" dirty="0">
              <a:effectLst>
                <a:outerShdw blurRad="38100" dist="38100" dir="2700000" algn="tl">
                  <a:srgbClr val="000000">
                    <a:alpha val="43137"/>
                  </a:srgbClr>
                </a:outerShdw>
              </a:effectLst>
            </a:endParaRPr>
          </a:p>
        </p:txBody>
      </p:sp>
      <p:pic>
        <p:nvPicPr>
          <p:cNvPr id="9" name="Picture 18" descr="http://codingnews.inhealthcare.com/files/2009/01/microscop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3786"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05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0" y="838299"/>
            <a:ext cx="9144000" cy="0"/>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3786"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539552" y="1052736"/>
            <a:ext cx="8352928" cy="4247317"/>
          </a:xfrm>
          <a:prstGeom prst="rect">
            <a:avLst/>
          </a:prstGeom>
        </p:spPr>
        <p:txBody>
          <a:bodyPr wrap="square">
            <a:spAutoFit/>
          </a:bodyPr>
          <a:lstStyle/>
          <a:p>
            <a:r>
              <a:rPr lang="it-IT" b="1" dirty="0" smtClean="0"/>
              <a:t>-The </a:t>
            </a:r>
            <a:r>
              <a:rPr lang="it-IT" b="1" dirty="0" err="1"/>
              <a:t>natural</a:t>
            </a:r>
            <a:r>
              <a:rPr lang="it-IT" b="1" dirty="0"/>
              <a:t> </a:t>
            </a:r>
            <a:r>
              <a:rPr lang="it-IT" b="1" dirty="0" err="1"/>
              <a:t>history</a:t>
            </a:r>
            <a:r>
              <a:rPr lang="it-IT" b="1" dirty="0"/>
              <a:t>  of </a:t>
            </a:r>
            <a:r>
              <a:rPr lang="it-IT" b="1" dirty="0" err="1"/>
              <a:t>LumA</a:t>
            </a:r>
            <a:r>
              <a:rPr lang="it-IT" b="1" dirty="0"/>
              <a:t>, LumB1 (</a:t>
            </a:r>
            <a:r>
              <a:rPr lang="it-IT" b="1" dirty="0" err="1"/>
              <a:t>lumB</a:t>
            </a:r>
            <a:r>
              <a:rPr lang="it-IT" b="1" dirty="0"/>
              <a:t>/HER2-neg)and LumB2  (</a:t>
            </a:r>
            <a:r>
              <a:rPr lang="it-IT" b="1" dirty="0" err="1"/>
              <a:t>lumB</a:t>
            </a:r>
            <a:r>
              <a:rPr lang="it-IT" b="1" dirty="0"/>
              <a:t>/HER2-pos) </a:t>
            </a:r>
            <a:r>
              <a:rPr lang="it-IT" b="1" dirty="0" err="1"/>
              <a:t>breast</a:t>
            </a:r>
            <a:r>
              <a:rPr lang="it-IT" b="1" dirty="0"/>
              <a:t> </a:t>
            </a:r>
            <a:r>
              <a:rPr lang="it-IT" b="1" dirty="0" err="1"/>
              <a:t>cancer</a:t>
            </a:r>
            <a:r>
              <a:rPr lang="it-IT" b="1" dirty="0"/>
              <a:t> (BC) </a:t>
            </a:r>
            <a:r>
              <a:rPr lang="it-IT" b="1" dirty="0" err="1"/>
              <a:t>subtypes</a:t>
            </a:r>
            <a:r>
              <a:rPr lang="it-IT" b="1" dirty="0"/>
              <a:t> </a:t>
            </a:r>
            <a:r>
              <a:rPr lang="it-IT" b="1" dirty="0" err="1"/>
              <a:t>is</a:t>
            </a:r>
            <a:r>
              <a:rPr lang="it-IT" b="1" dirty="0"/>
              <a:t> </a:t>
            </a:r>
            <a:r>
              <a:rPr lang="it-IT" b="1" dirty="0" err="1"/>
              <a:t>usually</a:t>
            </a:r>
            <a:r>
              <a:rPr lang="it-IT" b="1" dirty="0"/>
              <a:t> </a:t>
            </a:r>
            <a:r>
              <a:rPr lang="it-IT" b="1" dirty="0" err="1"/>
              <a:t>less</a:t>
            </a:r>
            <a:r>
              <a:rPr lang="it-IT" b="1" dirty="0"/>
              <a:t> aggressive, </a:t>
            </a:r>
            <a:r>
              <a:rPr lang="it-IT" b="1" dirty="0" err="1"/>
              <a:t>their</a:t>
            </a:r>
            <a:r>
              <a:rPr lang="it-IT" b="1" dirty="0"/>
              <a:t> </a:t>
            </a:r>
            <a:r>
              <a:rPr lang="it-IT" b="1" dirty="0" err="1"/>
              <a:t>course</a:t>
            </a:r>
            <a:r>
              <a:rPr lang="it-IT" b="1" dirty="0"/>
              <a:t> </a:t>
            </a:r>
            <a:r>
              <a:rPr lang="it-IT" b="1" dirty="0" err="1"/>
              <a:t>is</a:t>
            </a:r>
            <a:r>
              <a:rPr lang="it-IT" b="1" dirty="0"/>
              <a:t> more </a:t>
            </a:r>
            <a:r>
              <a:rPr lang="it-IT" b="1" dirty="0" err="1"/>
              <a:t>indolent</a:t>
            </a:r>
            <a:r>
              <a:rPr lang="it-IT" b="1" dirty="0"/>
              <a:t> and </a:t>
            </a:r>
            <a:r>
              <a:rPr lang="it-IT" b="1" dirty="0" err="1"/>
              <a:t>they</a:t>
            </a:r>
            <a:r>
              <a:rPr lang="it-IT" b="1" dirty="0"/>
              <a:t> show more long-</a:t>
            </a:r>
            <a:r>
              <a:rPr lang="it-IT" b="1" dirty="0" err="1"/>
              <a:t>term</a:t>
            </a:r>
            <a:r>
              <a:rPr lang="it-IT" b="1" dirty="0"/>
              <a:t> </a:t>
            </a:r>
            <a:r>
              <a:rPr lang="it-IT" b="1" dirty="0" err="1"/>
              <a:t>relapses</a:t>
            </a:r>
            <a:r>
              <a:rPr lang="it-IT" b="1" dirty="0"/>
              <a:t>, more </a:t>
            </a:r>
            <a:r>
              <a:rPr lang="it-IT" b="1" dirty="0" err="1"/>
              <a:t>than</a:t>
            </a:r>
            <a:r>
              <a:rPr lang="it-IT" b="1" dirty="0"/>
              <a:t> 50% of </a:t>
            </a:r>
            <a:r>
              <a:rPr lang="it-IT" b="1" dirty="0" err="1"/>
              <a:t>relapses</a:t>
            </a:r>
            <a:r>
              <a:rPr lang="it-IT" b="1" dirty="0"/>
              <a:t> </a:t>
            </a:r>
            <a:r>
              <a:rPr lang="it-IT" b="1" dirty="0" err="1"/>
              <a:t>occur</a:t>
            </a:r>
            <a:r>
              <a:rPr lang="it-IT" b="1" dirty="0"/>
              <a:t> more </a:t>
            </a:r>
            <a:r>
              <a:rPr lang="it-IT" b="1" dirty="0" err="1"/>
              <a:t>than</a:t>
            </a:r>
            <a:r>
              <a:rPr lang="it-IT" b="1" dirty="0"/>
              <a:t> </a:t>
            </a:r>
            <a:r>
              <a:rPr lang="it-IT" b="1" dirty="0" smtClean="0"/>
              <a:t>5</a:t>
            </a:r>
          </a:p>
          <a:p>
            <a:r>
              <a:rPr lang="it-IT" b="1" dirty="0" err="1"/>
              <a:t>A</a:t>
            </a:r>
            <a:r>
              <a:rPr lang="it-IT" b="1" dirty="0" err="1" smtClean="0"/>
              <a:t>ims</a:t>
            </a:r>
            <a:r>
              <a:rPr lang="it-IT" b="1" dirty="0" smtClean="0"/>
              <a:t> </a:t>
            </a:r>
            <a:r>
              <a:rPr lang="it-IT" b="1" dirty="0"/>
              <a:t>of </a:t>
            </a:r>
            <a:r>
              <a:rPr lang="it-IT" b="1" dirty="0" err="1"/>
              <a:t>this</a:t>
            </a:r>
            <a:r>
              <a:rPr lang="it-IT" b="1" dirty="0"/>
              <a:t> </a:t>
            </a:r>
            <a:r>
              <a:rPr lang="it-IT" b="1" dirty="0" err="1"/>
              <a:t>study</a:t>
            </a:r>
            <a:r>
              <a:rPr lang="it-IT" b="1" dirty="0"/>
              <a:t> </a:t>
            </a:r>
            <a:r>
              <a:rPr lang="it-IT" b="1" dirty="0" err="1" smtClean="0"/>
              <a:t>was</a:t>
            </a:r>
            <a:r>
              <a:rPr lang="it-IT" b="1" dirty="0" smtClean="0"/>
              <a:t>:</a:t>
            </a:r>
          </a:p>
          <a:p>
            <a:endParaRPr lang="it-IT" b="1" dirty="0" smtClean="0"/>
          </a:p>
          <a:p>
            <a:r>
              <a:rPr lang="it-IT" b="1" dirty="0" smtClean="0"/>
              <a:t>-to </a:t>
            </a:r>
            <a:r>
              <a:rPr lang="it-IT" b="1" dirty="0"/>
              <a:t>investigate </a:t>
            </a:r>
            <a:r>
              <a:rPr lang="it-IT" b="1" dirty="0" err="1"/>
              <a:t>about</a:t>
            </a:r>
            <a:r>
              <a:rPr lang="it-IT" b="1" dirty="0"/>
              <a:t> 78 </a:t>
            </a:r>
            <a:r>
              <a:rPr lang="it-IT" b="1" dirty="0" err="1"/>
              <a:t>patients</a:t>
            </a:r>
            <a:r>
              <a:rPr lang="it-IT" b="1" dirty="0"/>
              <a:t> with </a:t>
            </a:r>
            <a:r>
              <a:rPr lang="it-IT" b="1" dirty="0" err="1"/>
              <a:t>LumA</a:t>
            </a:r>
            <a:r>
              <a:rPr lang="it-IT" b="1" dirty="0"/>
              <a:t> or LumB1 or LumB2 </a:t>
            </a:r>
            <a:r>
              <a:rPr lang="it-IT" b="1" dirty="0" err="1"/>
              <a:t>tumour</a:t>
            </a:r>
            <a:r>
              <a:rPr lang="it-IT" b="1" dirty="0"/>
              <a:t>, and </a:t>
            </a:r>
            <a:r>
              <a:rPr lang="it-IT" b="1" dirty="0" err="1"/>
              <a:t>their</a:t>
            </a:r>
            <a:r>
              <a:rPr lang="it-IT" b="1" dirty="0"/>
              <a:t> </a:t>
            </a:r>
            <a:r>
              <a:rPr lang="it-IT" b="1" dirty="0" err="1"/>
              <a:t>respective</a:t>
            </a:r>
            <a:r>
              <a:rPr lang="it-IT" b="1" dirty="0"/>
              <a:t> </a:t>
            </a:r>
            <a:r>
              <a:rPr lang="it-IT" b="1" dirty="0" err="1"/>
              <a:t>metastases</a:t>
            </a:r>
            <a:r>
              <a:rPr lang="it-IT" b="1" dirty="0"/>
              <a:t>, the </a:t>
            </a:r>
            <a:r>
              <a:rPr lang="it-IT" b="1" dirty="0" err="1"/>
              <a:t>correlation</a:t>
            </a:r>
            <a:r>
              <a:rPr lang="it-IT" b="1" dirty="0"/>
              <a:t> of ER and PR status,HER2, and Ki67 </a:t>
            </a:r>
            <a:r>
              <a:rPr lang="it-IT" b="1" dirty="0" err="1"/>
              <a:t>expression</a:t>
            </a:r>
            <a:r>
              <a:rPr lang="it-IT" b="1" dirty="0"/>
              <a:t> </a:t>
            </a:r>
            <a:r>
              <a:rPr lang="it-IT" b="1" dirty="0" err="1"/>
              <a:t>between</a:t>
            </a:r>
            <a:r>
              <a:rPr lang="it-IT" b="1" dirty="0"/>
              <a:t> </a:t>
            </a:r>
            <a:r>
              <a:rPr lang="it-IT" b="1" dirty="0" err="1"/>
              <a:t>primary</a:t>
            </a:r>
            <a:r>
              <a:rPr lang="it-IT" b="1" dirty="0"/>
              <a:t> BC and </a:t>
            </a:r>
            <a:r>
              <a:rPr lang="it-IT" b="1" dirty="0" err="1"/>
              <a:t>metastatic</a:t>
            </a:r>
            <a:r>
              <a:rPr lang="it-IT" b="1" dirty="0"/>
              <a:t> </a:t>
            </a:r>
            <a:r>
              <a:rPr lang="it-IT" b="1" dirty="0" err="1"/>
              <a:t>sites</a:t>
            </a:r>
            <a:r>
              <a:rPr lang="it-IT" b="1" dirty="0"/>
              <a:t> (brain, </a:t>
            </a:r>
            <a:r>
              <a:rPr lang="it-IT" b="1" dirty="0" err="1"/>
              <a:t>liver</a:t>
            </a:r>
            <a:r>
              <a:rPr lang="it-IT" b="1" dirty="0"/>
              <a:t>, </a:t>
            </a:r>
            <a:r>
              <a:rPr lang="it-IT" b="1" dirty="0" err="1"/>
              <a:t>lung</a:t>
            </a:r>
            <a:r>
              <a:rPr lang="it-IT" b="1" dirty="0"/>
              <a:t>, </a:t>
            </a:r>
            <a:r>
              <a:rPr lang="it-IT" b="1" dirty="0" err="1"/>
              <a:t>ovary</a:t>
            </a:r>
            <a:r>
              <a:rPr lang="it-IT" b="1" dirty="0"/>
              <a:t>, </a:t>
            </a:r>
            <a:r>
              <a:rPr lang="it-IT" b="1" dirty="0" err="1"/>
              <a:t>skin</a:t>
            </a:r>
            <a:r>
              <a:rPr lang="it-IT" b="1" dirty="0"/>
              <a:t>). </a:t>
            </a:r>
            <a:endParaRPr lang="it-IT" b="1" dirty="0" smtClean="0"/>
          </a:p>
          <a:p>
            <a:endParaRPr lang="it-IT" b="1" dirty="0" smtClean="0"/>
          </a:p>
          <a:p>
            <a:r>
              <a:rPr lang="it-IT" b="1" dirty="0" smtClean="0"/>
              <a:t>-</a:t>
            </a:r>
            <a:r>
              <a:rPr lang="it-IT" b="1" dirty="0"/>
              <a:t>to investigate </a:t>
            </a:r>
            <a:r>
              <a:rPr lang="it-IT" b="1" dirty="0" err="1"/>
              <a:t>clinical</a:t>
            </a:r>
            <a:r>
              <a:rPr lang="it-IT" b="1" dirty="0"/>
              <a:t> </a:t>
            </a:r>
            <a:r>
              <a:rPr lang="it-IT" b="1" dirty="0" err="1"/>
              <a:t>implications</a:t>
            </a:r>
            <a:r>
              <a:rPr lang="it-IT" b="1" dirty="0"/>
              <a:t> of ESR1</a:t>
            </a:r>
          </a:p>
          <a:p>
            <a:endParaRPr lang="it-IT" dirty="0" smtClean="0"/>
          </a:p>
          <a:p>
            <a:r>
              <a:rPr lang="it-IT" dirty="0" smtClean="0"/>
              <a:t>-</a:t>
            </a:r>
            <a:r>
              <a:rPr lang="it-IT" b="1" dirty="0" smtClean="0"/>
              <a:t>to </a:t>
            </a:r>
            <a:r>
              <a:rPr lang="it-IT" b="1" dirty="0" err="1"/>
              <a:t>verify</a:t>
            </a:r>
            <a:r>
              <a:rPr lang="it-IT" b="1" dirty="0"/>
              <a:t> </a:t>
            </a:r>
            <a:r>
              <a:rPr lang="it-IT" b="1" dirty="0" err="1"/>
              <a:t>whether</a:t>
            </a:r>
            <a:r>
              <a:rPr lang="it-IT" b="1" dirty="0"/>
              <a:t> </a:t>
            </a:r>
            <a:r>
              <a:rPr lang="it-IT" b="1" dirty="0" err="1"/>
              <a:t>miRNAs</a:t>
            </a:r>
            <a:r>
              <a:rPr lang="it-IT" b="1" dirty="0"/>
              <a:t> </a:t>
            </a:r>
            <a:r>
              <a:rPr lang="it-IT" b="1" dirty="0" err="1"/>
              <a:t>could</a:t>
            </a:r>
            <a:r>
              <a:rPr lang="it-IT" b="1" dirty="0"/>
              <a:t> </a:t>
            </a:r>
            <a:r>
              <a:rPr lang="it-IT" b="1" dirty="0" err="1"/>
              <a:t>represent</a:t>
            </a:r>
            <a:r>
              <a:rPr lang="it-IT" b="1" dirty="0"/>
              <a:t> </a:t>
            </a:r>
            <a:r>
              <a:rPr lang="it-IT" b="1" dirty="0" err="1"/>
              <a:t>useful</a:t>
            </a:r>
            <a:r>
              <a:rPr lang="it-IT" b="1" dirty="0"/>
              <a:t> </a:t>
            </a:r>
            <a:r>
              <a:rPr lang="it-IT" b="1" dirty="0" err="1"/>
              <a:t>diagnostic</a:t>
            </a:r>
            <a:r>
              <a:rPr lang="it-IT" b="1" dirty="0"/>
              <a:t> </a:t>
            </a:r>
            <a:r>
              <a:rPr lang="it-IT" b="1" dirty="0" err="1"/>
              <a:t>biomarkers</a:t>
            </a:r>
            <a:r>
              <a:rPr lang="it-IT" b="1" dirty="0"/>
              <a:t> of </a:t>
            </a:r>
            <a:r>
              <a:rPr lang="it-IT" b="1" dirty="0" err="1"/>
              <a:t>breast</a:t>
            </a:r>
            <a:r>
              <a:rPr lang="it-IT" b="1" dirty="0"/>
              <a:t> </a:t>
            </a:r>
            <a:r>
              <a:rPr lang="it-IT" b="1" dirty="0" err="1"/>
              <a:t>cancer</a:t>
            </a:r>
            <a:r>
              <a:rPr lang="it-IT" dirty="0"/>
              <a:t>. </a:t>
            </a:r>
          </a:p>
          <a:p>
            <a:endParaRPr lang="it-IT" b="1" dirty="0" smtClean="0"/>
          </a:p>
          <a:p>
            <a:r>
              <a:rPr lang="it-IT" b="1" dirty="0" smtClean="0"/>
              <a:t> </a:t>
            </a:r>
            <a:endParaRPr lang="it-IT" dirty="0"/>
          </a:p>
        </p:txBody>
      </p:sp>
      <p:sp>
        <p:nvSpPr>
          <p:cNvPr id="3" name="CasellaDiTesto 2"/>
          <p:cNvSpPr txBox="1"/>
          <p:nvPr/>
        </p:nvSpPr>
        <p:spPr>
          <a:xfrm>
            <a:off x="2555776" y="380719"/>
            <a:ext cx="1582484" cy="523220"/>
          </a:xfrm>
          <a:prstGeom prst="rect">
            <a:avLst/>
          </a:prstGeom>
          <a:noFill/>
        </p:spPr>
        <p:txBody>
          <a:bodyPr wrap="none" rtlCol="0">
            <a:spAutoFit/>
          </a:bodyPr>
          <a:lstStyle/>
          <a:p>
            <a:r>
              <a:rPr lang="it-IT" sz="2800" b="1" dirty="0" smtClean="0">
                <a:solidFill>
                  <a:srgbClr val="002060"/>
                </a:solidFill>
              </a:rPr>
              <a:t>AP UNIFE</a:t>
            </a:r>
            <a:endParaRPr lang="it-IT" sz="2800" b="1" dirty="0">
              <a:solidFill>
                <a:srgbClr val="00206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2701"/>
            <a:ext cx="650333" cy="75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1476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28" name="Group 268"/>
          <p:cNvGraphicFramePr>
            <a:graphicFrameLocks noGrp="1"/>
          </p:cNvGraphicFramePr>
          <p:nvPr>
            <p:extLst>
              <p:ext uri="{D42A27DB-BD31-4B8C-83A1-F6EECF244321}">
                <p14:modId xmlns:p14="http://schemas.microsoft.com/office/powerpoint/2010/main" val="3866439534"/>
              </p:ext>
            </p:extLst>
          </p:nvPr>
        </p:nvGraphicFramePr>
        <p:xfrm>
          <a:off x="323850" y="1587885"/>
          <a:ext cx="4330700" cy="5297499"/>
        </p:xfrm>
        <a:graphic>
          <a:graphicData uri="http://schemas.openxmlformats.org/drawingml/2006/table">
            <a:tbl>
              <a:tblPr/>
              <a:tblGrid>
                <a:gridCol w="1281113"/>
                <a:gridCol w="403225"/>
                <a:gridCol w="373062"/>
                <a:gridCol w="168275"/>
                <a:gridCol w="722313"/>
                <a:gridCol w="395287"/>
                <a:gridCol w="168275"/>
                <a:gridCol w="411163"/>
                <a:gridCol w="407987"/>
              </a:tblGrid>
              <a:tr h="150813">
                <a:tc rowSpan="2">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Primary BC</a:t>
                      </a:r>
                      <a:endParaRPr kumimoji="0" lang="it-IT" altLang="it-IT"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gridSpan="2">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LumA </a:t>
                      </a: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(n=26)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hMerge="1">
                  <a:txBody>
                    <a:bodyPr/>
                    <a:lstStyle/>
                    <a:p>
                      <a:endParaRPr lang="it-IT"/>
                    </a:p>
                  </a:txBody>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DAEEF3"/>
                    </a:solidFill>
                  </a:tcPr>
                </a:tc>
                <a:tc gridSpan="2">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LumB1</a:t>
                      </a: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(n=39)</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hMerge="1">
                  <a:txBody>
                    <a:bodyPr/>
                    <a:lstStyle/>
                    <a:p>
                      <a:endParaRPr lang="it-IT"/>
                    </a:p>
                  </a:txBody>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DAEEF3"/>
                    </a:solidFill>
                  </a:tcPr>
                </a:tc>
                <a:tc gridSpan="2">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LumB2</a:t>
                      </a: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(n=13)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hMerge="1">
                  <a:txBody>
                    <a:bodyPr/>
                    <a:lstStyle/>
                    <a:p>
                      <a:endParaRPr lang="it-IT"/>
                    </a:p>
                  </a:txBody>
                  <a:tcPr/>
                </a:tc>
              </a:tr>
              <a:tr h="152400">
                <a:tc vMerge="1">
                  <a:txBody>
                    <a:bodyPr/>
                    <a:lstStyle/>
                    <a:p>
                      <a:endParaRPr lang="it-IT"/>
                    </a:p>
                  </a:txBody>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r>
              <a:tr h="150813">
                <a:tc gridSpan="9">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Age at surgery of  primary tumour (years)</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≤40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15,4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2400">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40,1-55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42,3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33,3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53,8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&gt;55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53,9</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59</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30,8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50813">
                <a:tc gridSpan="9">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Type of surgery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2400">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Ago-biopsy</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11,5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12,8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23,1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Mastectomy</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53,9</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38,5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38,5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Conservative</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9</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34,6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19</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48,7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38,5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52400">
                <a:tc gridSpan="9">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Tumour size (cm)</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2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58,3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43,2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45,5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2,1-5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33,3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48,6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45,5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2400">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&gt;5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9,1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50813">
                <a:tc gridSpan="9">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Tumour grade</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2400">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78,3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63,2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33,3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34,2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66,7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52400">
                <a:tc gridSpan="9">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Histological typ</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NST</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57,7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69,2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100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Lobular</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30,8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17,9</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2400">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Other</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Ductal and lobular</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50813">
                <a:tc gridSpan="9">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Vascular invasion</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2400">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Present</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38,9</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46,2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Absent</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61,1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53,8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50813">
                <a:tc gridSpan="9">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Nodal status</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2400">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pN0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34,8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28,6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38,5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pN+</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65,2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71,4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61,5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150813">
                <a:tc gridSpan="9">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Tissue site of recurrence/metastasis</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52400">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Brain</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30,8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Liver</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30,7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19</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48,7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46,2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Lung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23,1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12,8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2400">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Skin</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23,1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28,2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23,1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08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Ovary</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23,1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0</a:t>
                      </a:r>
                      <a:endParaRPr kumimoji="0" lang="it-IT" altLang="it-IT"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bl>
          </a:graphicData>
        </a:graphic>
      </p:graphicFrame>
      <p:graphicFrame>
        <p:nvGraphicFramePr>
          <p:cNvPr id="15773" name="Group 413"/>
          <p:cNvGraphicFramePr>
            <a:graphicFrameLocks noGrp="1"/>
          </p:cNvGraphicFramePr>
          <p:nvPr/>
        </p:nvGraphicFramePr>
        <p:xfrm>
          <a:off x="5207000" y="1557338"/>
          <a:ext cx="3492500" cy="3870332"/>
        </p:xfrm>
        <a:graphic>
          <a:graphicData uri="http://schemas.openxmlformats.org/drawingml/2006/table">
            <a:tbl>
              <a:tblPr/>
              <a:tblGrid>
                <a:gridCol w="1530350"/>
                <a:gridCol w="481013"/>
                <a:gridCol w="201612"/>
                <a:gridCol w="585788"/>
                <a:gridCol w="201612"/>
                <a:gridCol w="492125"/>
              </a:tblGrid>
              <a:tr h="280988">
                <a:tc rowSpan="2">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Primary BC</a:t>
                      </a:r>
                      <a:endParaRPr kumimoji="0" lang="it-IT" altLang="it-IT"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LumA </a:t>
                      </a: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(n=18)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LumB1</a:t>
                      </a: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(n=25)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LumB2</a:t>
                      </a: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(n=5)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r>
              <a:tr h="155575">
                <a:tc vMerge="1">
                  <a:txBody>
                    <a:bodyPr/>
                    <a:lstStyle/>
                    <a:p>
                      <a:endParaRPr lang="it-IT"/>
                    </a:p>
                  </a:txBody>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EF3"/>
                    </a:solidFill>
                  </a:tcPr>
                </a:tc>
              </a:tr>
              <a:tr h="188913">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CT ADJ</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92CDDC"/>
                    </a:solidFill>
                  </a:tcPr>
                </a:tc>
              </a:tr>
              <a:tr h="1539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Yes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19</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5575">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No</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6</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793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RT ADJ</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92CDDC"/>
                    </a:solidFill>
                  </a:tcPr>
                </a:tc>
              </a:tr>
              <a:tr h="1539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Yes</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39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No</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793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ET ADJ</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92CDDC"/>
                    </a:solidFill>
                  </a:tcPr>
                </a:tc>
              </a:tr>
              <a:tr h="155575">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TAM</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9</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39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AIs</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5575">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Other</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39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No</a:t>
                      </a:r>
                      <a:endParaRPr kumimoji="0" lang="it-IT" altLang="it-IT"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0675">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Recurrence occurs during  ET ADJ</a:t>
                      </a:r>
                      <a:endParaRPr kumimoji="0" lang="it-IT" altLang="it-IT"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92CDDC"/>
                    </a:solidFill>
                  </a:tcPr>
                </a:tc>
              </a:tr>
              <a:tr h="1539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Yes</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5575">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No</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22250">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ET after first metastasis</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92CDDC"/>
                    </a:solidFill>
                  </a:tcPr>
                </a:tc>
              </a:tr>
              <a:tr h="1539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Yes</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15</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3</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5575">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No</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4</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2</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793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Last FU</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solidFill>
                      <a:srgbClr val="92CDDC"/>
                    </a:solid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92CDDC"/>
                    </a:solidFill>
                  </a:tcPr>
                </a:tc>
              </a:tr>
              <a:tr h="1539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Live</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7</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3988">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Died</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10</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18</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it-IT" altLang="it-IT" sz="9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cs typeface="Arial" pitchFamily="34" charset="0"/>
                        </a:defRPr>
                      </a:lvl1pPr>
                      <a:lvl2pPr marL="742950" indent="-285750">
                        <a:spcBef>
                          <a:spcPct val="20000"/>
                        </a:spcBef>
                        <a:defRPr sz="2400">
                          <a:solidFill>
                            <a:schemeClr val="tx1"/>
                          </a:solidFill>
                          <a:latin typeface="Arial" pitchFamily="34" charset="0"/>
                          <a:cs typeface="Arial" pitchFamily="34" charset="0"/>
                        </a:defRPr>
                      </a:lvl2pPr>
                      <a:lvl3pPr marL="1143000" indent="-228600">
                        <a:spcBef>
                          <a:spcPct val="20000"/>
                        </a:spcBef>
                        <a:defRPr sz="2000">
                          <a:solidFill>
                            <a:schemeClr val="tx1"/>
                          </a:solidFill>
                          <a:latin typeface="Arial" pitchFamily="34" charset="0"/>
                          <a:cs typeface="Arial" pitchFamily="34" charset="0"/>
                        </a:defRPr>
                      </a:lvl3pPr>
                      <a:lvl4pPr marL="1600200" indent="-228600">
                        <a:spcBef>
                          <a:spcPct val="20000"/>
                        </a:spcBef>
                        <a:defRPr>
                          <a:solidFill>
                            <a:schemeClr val="tx1"/>
                          </a:solidFill>
                          <a:latin typeface="Arial" pitchFamily="34" charset="0"/>
                          <a:cs typeface="Arial" pitchFamily="34" charset="0"/>
                        </a:defRPr>
                      </a:lvl4pPr>
                      <a:lvl5pPr marL="2057400" indent="-22860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it-IT" sz="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a:t>
                      </a:r>
                      <a:endParaRPr kumimoji="0" lang="it-IT" altLang="it-IT"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txBody>
                  <a:tcPr marL="32436" marR="32436" marT="0" marB="0"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720" name="AutoShape 414"/>
          <p:cNvSpPr>
            <a:spLocks noChangeArrowheads="1"/>
          </p:cNvSpPr>
          <p:nvPr/>
        </p:nvSpPr>
        <p:spPr bwMode="auto">
          <a:xfrm>
            <a:off x="4067175" y="692150"/>
            <a:ext cx="976313" cy="485775"/>
          </a:xfrm>
          <a:prstGeom prst="rightArrow">
            <a:avLst>
              <a:gd name="adj1" fmla="val 50000"/>
              <a:gd name="adj2" fmla="val 50245"/>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36248" name="Titolo 11"/>
          <p:cNvSpPr>
            <a:spLocks/>
          </p:cNvSpPr>
          <p:nvPr/>
        </p:nvSpPr>
        <p:spPr bwMode="auto">
          <a:xfrm>
            <a:off x="1187450" y="0"/>
            <a:ext cx="8251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it-IT" altLang="it-IT" sz="2400" b="1" dirty="0" smtClean="0">
                <a:solidFill>
                  <a:srgbClr val="002060"/>
                </a:solidFill>
                <a:latin typeface="Times New Roman" pitchFamily="18" charset="0"/>
                <a:cs typeface="Times New Roman" pitchFamily="18" charset="0"/>
              </a:rPr>
              <a:t>AP UNIFE</a:t>
            </a:r>
            <a:endParaRPr lang="it-IT" altLang="it-IT" sz="2400" b="1" dirty="0">
              <a:solidFill>
                <a:srgbClr val="002060"/>
              </a:solidFill>
              <a:latin typeface="Times New Roman" pitchFamily="18" charset="0"/>
              <a:cs typeface="Times New Roman" pitchFamily="18" charset="0"/>
            </a:endParaRPr>
          </a:p>
        </p:txBody>
      </p:sp>
      <p:cxnSp>
        <p:nvCxnSpPr>
          <p:cNvPr id="13" name="Connettore 1 12"/>
          <p:cNvCxnSpPr>
            <a:cxnSpLocks noChangeShapeType="1"/>
          </p:cNvCxnSpPr>
          <p:nvPr/>
        </p:nvCxnSpPr>
        <p:spPr bwMode="auto">
          <a:xfrm>
            <a:off x="0" y="620713"/>
            <a:ext cx="7200900" cy="0"/>
          </a:xfrm>
          <a:prstGeom prst="line">
            <a:avLst/>
          </a:prstGeom>
          <a:noFill/>
          <a:ln w="25400">
            <a:solidFill>
              <a:schemeClr val="accent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6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421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4" name="Oval 765"/>
          <p:cNvSpPr>
            <a:spLocks noChangeArrowheads="1"/>
          </p:cNvSpPr>
          <p:nvPr/>
        </p:nvSpPr>
        <p:spPr bwMode="auto">
          <a:xfrm>
            <a:off x="323850" y="2276475"/>
            <a:ext cx="288925" cy="215900"/>
          </a:xfrm>
          <a:prstGeom prst="ellipse">
            <a:avLst/>
          </a:prstGeom>
          <a:noFill/>
          <a:ln w="1905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13725" name="Oval 766"/>
          <p:cNvSpPr>
            <a:spLocks noChangeArrowheads="1"/>
          </p:cNvSpPr>
          <p:nvPr/>
        </p:nvSpPr>
        <p:spPr bwMode="auto">
          <a:xfrm>
            <a:off x="250825" y="3213100"/>
            <a:ext cx="360363" cy="215900"/>
          </a:xfrm>
          <a:prstGeom prst="ellipse">
            <a:avLst/>
          </a:prstGeom>
          <a:noFill/>
          <a:ln w="1905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13726" name="Oval 767"/>
          <p:cNvSpPr>
            <a:spLocks noChangeArrowheads="1"/>
          </p:cNvSpPr>
          <p:nvPr/>
        </p:nvSpPr>
        <p:spPr bwMode="auto">
          <a:xfrm>
            <a:off x="323850" y="4437063"/>
            <a:ext cx="360363" cy="144462"/>
          </a:xfrm>
          <a:prstGeom prst="ellipse">
            <a:avLst/>
          </a:prstGeom>
          <a:noFill/>
          <a:ln w="1905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13727" name="Oval 768"/>
          <p:cNvSpPr>
            <a:spLocks noChangeArrowheads="1"/>
          </p:cNvSpPr>
          <p:nvPr/>
        </p:nvSpPr>
        <p:spPr bwMode="auto">
          <a:xfrm>
            <a:off x="323850" y="3933825"/>
            <a:ext cx="287338" cy="215900"/>
          </a:xfrm>
          <a:prstGeom prst="ellipse">
            <a:avLst/>
          </a:prstGeom>
          <a:noFill/>
          <a:ln w="1905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13728" name="Oval 769"/>
          <p:cNvSpPr>
            <a:spLocks noChangeArrowheads="1"/>
          </p:cNvSpPr>
          <p:nvPr/>
        </p:nvSpPr>
        <p:spPr bwMode="auto">
          <a:xfrm>
            <a:off x="250825" y="5805488"/>
            <a:ext cx="360363" cy="144462"/>
          </a:xfrm>
          <a:prstGeom prst="ellipse">
            <a:avLst/>
          </a:prstGeom>
          <a:noFill/>
          <a:ln w="1905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13729" name="Oval 770"/>
          <p:cNvSpPr>
            <a:spLocks noChangeArrowheads="1"/>
          </p:cNvSpPr>
          <p:nvPr/>
        </p:nvSpPr>
        <p:spPr bwMode="auto">
          <a:xfrm flipV="1">
            <a:off x="323850" y="5157788"/>
            <a:ext cx="576263" cy="214312"/>
          </a:xfrm>
          <a:prstGeom prst="ellipse">
            <a:avLst/>
          </a:prstGeom>
          <a:noFill/>
          <a:ln w="1905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13730" name="Oval 771"/>
          <p:cNvSpPr>
            <a:spLocks noChangeArrowheads="1"/>
          </p:cNvSpPr>
          <p:nvPr/>
        </p:nvSpPr>
        <p:spPr bwMode="auto">
          <a:xfrm>
            <a:off x="250825" y="6237288"/>
            <a:ext cx="360363" cy="215900"/>
          </a:xfrm>
          <a:prstGeom prst="ellipse">
            <a:avLst/>
          </a:prstGeom>
          <a:noFill/>
          <a:ln w="1905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2" name="Rettangolo 1"/>
          <p:cNvSpPr/>
          <p:nvPr/>
        </p:nvSpPr>
        <p:spPr>
          <a:xfrm>
            <a:off x="179512" y="581779"/>
            <a:ext cx="4572000" cy="954107"/>
          </a:xfrm>
          <a:prstGeom prst="rect">
            <a:avLst/>
          </a:prstGeom>
        </p:spPr>
        <p:txBody>
          <a:bodyPr>
            <a:spAutoFit/>
          </a:bodyPr>
          <a:lstStyle/>
          <a:p>
            <a:pPr algn="ctr"/>
            <a:r>
              <a:rPr lang="it-IT" sz="2400" b="1" dirty="0">
                <a:effectLst>
                  <a:outerShdw blurRad="38100" dist="38100" dir="2700000" algn="tl">
                    <a:srgbClr val="000000">
                      <a:alpha val="43137"/>
                    </a:srgbClr>
                  </a:outerShdw>
                </a:effectLst>
                <a:latin typeface="Times New Roman" pitchFamily="18" charset="0"/>
                <a:cs typeface="Times New Roman" pitchFamily="18" charset="0"/>
              </a:rPr>
              <a:t>78</a:t>
            </a:r>
            <a:r>
              <a:rPr lang="it-IT" sz="1600" dirty="0">
                <a:latin typeface="Times New Roman" pitchFamily="18" charset="0"/>
                <a:cs typeface="Times New Roman" pitchFamily="18" charset="0"/>
              </a:rPr>
              <a:t> </a:t>
            </a:r>
            <a:r>
              <a:rPr lang="it-IT" sz="1600" b="1" dirty="0" err="1">
                <a:latin typeface="Times New Roman" pitchFamily="18" charset="0"/>
                <a:cs typeface="Times New Roman" pitchFamily="18" charset="0"/>
              </a:rPr>
              <a:t>patients</a:t>
            </a:r>
            <a:r>
              <a:rPr lang="it-IT" sz="1600" b="1" dirty="0">
                <a:latin typeface="Times New Roman" pitchFamily="18" charset="0"/>
                <a:cs typeface="Times New Roman" pitchFamily="18" charset="0"/>
              </a:rPr>
              <a:t>: </a:t>
            </a:r>
          </a:p>
          <a:p>
            <a:pPr algn="ctr"/>
            <a:r>
              <a:rPr lang="it-IT" sz="1600" b="1" dirty="0">
                <a:latin typeface="Times New Roman" pitchFamily="18" charset="0"/>
                <a:cs typeface="Times New Roman" pitchFamily="18" charset="0"/>
              </a:rPr>
              <a:t>luminal A and B with </a:t>
            </a:r>
          </a:p>
          <a:p>
            <a:pPr algn="ctr"/>
            <a:r>
              <a:rPr lang="it-IT" sz="1600" b="1" dirty="0" err="1">
                <a:latin typeface="Times New Roman" pitchFamily="18" charset="0"/>
                <a:cs typeface="Times New Roman" pitchFamily="18" charset="0"/>
              </a:rPr>
              <a:t>histologic</a:t>
            </a:r>
            <a:r>
              <a:rPr lang="it-IT" sz="1600" b="1" dirty="0">
                <a:latin typeface="Times New Roman" pitchFamily="18" charset="0"/>
                <a:cs typeface="Times New Roman" pitchFamily="18" charset="0"/>
              </a:rPr>
              <a:t> </a:t>
            </a:r>
            <a:r>
              <a:rPr lang="it-IT" sz="1600" b="1" dirty="0" err="1">
                <a:latin typeface="Times New Roman" pitchFamily="18" charset="0"/>
                <a:cs typeface="Times New Roman" pitchFamily="18" charset="0"/>
              </a:rPr>
              <a:t>diagnosis</a:t>
            </a:r>
            <a:r>
              <a:rPr lang="it-IT" sz="1600" b="1" dirty="0">
                <a:latin typeface="Times New Roman" pitchFamily="18" charset="0"/>
                <a:cs typeface="Times New Roman" pitchFamily="18" charset="0"/>
              </a:rPr>
              <a:t> of </a:t>
            </a:r>
            <a:r>
              <a:rPr lang="it-IT" sz="1600" b="1" dirty="0" err="1">
                <a:latin typeface="Times New Roman" pitchFamily="18" charset="0"/>
                <a:cs typeface="Times New Roman" pitchFamily="18" charset="0"/>
              </a:rPr>
              <a:t>metastases</a:t>
            </a:r>
            <a:endParaRPr lang="it-IT" sz="1600" b="1" dirty="0">
              <a:latin typeface="Times New Roman" pitchFamily="18" charset="0"/>
              <a:cs typeface="Times New Roman" pitchFamily="18" charset="0"/>
            </a:endParaRPr>
          </a:p>
        </p:txBody>
      </p:sp>
      <p:sp>
        <p:nvSpPr>
          <p:cNvPr id="3" name="Rettangolo 2"/>
          <p:cNvSpPr/>
          <p:nvPr/>
        </p:nvSpPr>
        <p:spPr>
          <a:xfrm>
            <a:off x="4680520" y="476672"/>
            <a:ext cx="4572000" cy="1015663"/>
          </a:xfrm>
          <a:prstGeom prst="rect">
            <a:avLst/>
          </a:prstGeom>
        </p:spPr>
        <p:txBody>
          <a:bodyPr>
            <a:spAutoFit/>
          </a:bodyPr>
          <a:lstStyle/>
          <a:p>
            <a:pPr algn="ctr"/>
            <a:r>
              <a:rPr lang="it-IT" sz="2400" b="1" dirty="0">
                <a:effectLst>
                  <a:outerShdw blurRad="38100" dist="38100" dir="2700000" algn="tl">
                    <a:srgbClr val="000000">
                      <a:alpha val="43137"/>
                    </a:srgbClr>
                  </a:outerShdw>
                </a:effectLst>
                <a:latin typeface="Times New Roman" pitchFamily="18" charset="0"/>
                <a:cs typeface="Times New Roman" pitchFamily="18" charset="0"/>
              </a:rPr>
              <a:t>48</a:t>
            </a:r>
            <a:r>
              <a:rPr lang="it-IT" b="1" dirty="0">
                <a:latin typeface="Times New Roman" pitchFamily="18" charset="0"/>
                <a:cs typeface="Times New Roman" pitchFamily="18" charset="0"/>
              </a:rPr>
              <a:t> </a:t>
            </a:r>
            <a:r>
              <a:rPr lang="it-IT" b="1" dirty="0" err="1">
                <a:latin typeface="Times New Roman" pitchFamily="18" charset="0"/>
                <a:cs typeface="Times New Roman" pitchFamily="18" charset="0"/>
              </a:rPr>
              <a:t>patients</a:t>
            </a:r>
            <a:r>
              <a:rPr lang="it-IT" b="1" dirty="0">
                <a:latin typeface="Times New Roman" pitchFamily="18" charset="0"/>
                <a:cs typeface="Times New Roman" pitchFamily="18" charset="0"/>
              </a:rPr>
              <a:t>: </a:t>
            </a:r>
          </a:p>
          <a:p>
            <a:pPr algn="ctr"/>
            <a:r>
              <a:rPr lang="en-US" b="1" dirty="0">
                <a:latin typeface="Times New Roman" pitchFamily="18" charset="0"/>
                <a:cs typeface="Times New Roman" pitchFamily="18" charset="0"/>
              </a:rPr>
              <a:t>Accurate follow-up </a:t>
            </a:r>
          </a:p>
          <a:p>
            <a:pPr algn="ctr"/>
            <a:r>
              <a:rPr lang="en-US" b="1" dirty="0">
                <a:latin typeface="Times New Roman" pitchFamily="18" charset="0"/>
                <a:cs typeface="Times New Roman" pitchFamily="18" charset="0"/>
              </a:rPr>
              <a:t>(treatment </a:t>
            </a:r>
            <a:r>
              <a:rPr lang="en-US" b="1" dirty="0" err="1">
                <a:latin typeface="Times New Roman" pitchFamily="18" charset="0"/>
                <a:cs typeface="Times New Roman" pitchFamily="18" charset="0"/>
              </a:rPr>
              <a:t>skedules</a:t>
            </a:r>
            <a:r>
              <a:rPr lang="en-US" b="1" dirty="0">
                <a:latin typeface="Times New Roman" pitchFamily="18" charset="0"/>
                <a:cs typeface="Times New Roman" pitchFamily="18" charset="0"/>
              </a:rPr>
              <a:t>, DFS and OS</a:t>
            </a:r>
            <a:r>
              <a:rPr lang="en-US" dirty="0">
                <a:latin typeface="Times New Roman" pitchFamily="18" charset="0"/>
                <a:cs typeface="Times New Roman" pitchFamily="18" charset="0"/>
              </a:rPr>
              <a:t>) </a:t>
            </a:r>
            <a:endParaRPr lang="it-IT" dirty="0">
              <a:latin typeface="Times New Roman" pitchFamily="18" charset="0"/>
              <a:cs typeface="Times New Roman" pitchFamily="18" charset="0"/>
            </a:endParaRPr>
          </a:p>
        </p:txBody>
      </p:sp>
    </p:spTree>
    <p:extLst>
      <p:ext uri="{BB962C8B-B14F-4D97-AF65-F5344CB8AC3E}">
        <p14:creationId xmlns:p14="http://schemas.microsoft.com/office/powerpoint/2010/main" val="39088158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p:cNvSpPr>
            <a:spLocks noGrp="1"/>
          </p:cNvSpPr>
          <p:nvPr>
            <p:ph type="ctrTitle"/>
          </p:nvPr>
        </p:nvSpPr>
        <p:spPr>
          <a:xfrm>
            <a:off x="916209" y="145726"/>
            <a:ext cx="7772400" cy="794517"/>
          </a:xfrm>
        </p:spPr>
        <p:txBody>
          <a:bodyPr>
            <a:normAutofit fontScale="90000"/>
          </a:bodyPr>
          <a:lstStyle/>
          <a:p>
            <a:r>
              <a:rPr lang="it-IT" sz="2800" dirty="0" smtClean="0">
                <a:solidFill>
                  <a:srgbClr val="002060"/>
                </a:solidFill>
                <a:latin typeface="Times New Roman" pitchFamily="18" charset="0"/>
                <a:cs typeface="Times New Roman" pitchFamily="18" charset="0"/>
              </a:rPr>
              <a:t>MATERIALS AND METHODS TISSUE SAMPLES</a:t>
            </a:r>
            <a:endParaRPr lang="it-IT" sz="2800" dirty="0">
              <a:solidFill>
                <a:srgbClr val="00206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12701"/>
            <a:ext cx="916208" cy="106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nettore 1 8"/>
          <p:cNvCxnSpPr/>
          <p:nvPr/>
        </p:nvCxnSpPr>
        <p:spPr>
          <a:xfrm>
            <a:off x="916209" y="836712"/>
            <a:ext cx="7510988" cy="0"/>
          </a:xfrm>
          <a:prstGeom prst="line">
            <a:avLst/>
          </a:prstGeom>
        </p:spPr>
        <p:style>
          <a:lnRef idx="2">
            <a:schemeClr val="accent2"/>
          </a:lnRef>
          <a:fillRef idx="0">
            <a:schemeClr val="accent2"/>
          </a:fillRef>
          <a:effectRef idx="1">
            <a:schemeClr val="accent2"/>
          </a:effectRef>
          <a:fontRef idx="minor">
            <a:schemeClr val="tx1"/>
          </a:fontRef>
        </p:style>
      </p:cxnSp>
      <p:pic>
        <p:nvPicPr>
          <p:cNvPr id="7" name="Immagin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196752"/>
            <a:ext cx="3100918" cy="5304259"/>
          </a:xfrm>
          <a:prstGeom prst="rect">
            <a:avLst/>
          </a:prstGeom>
          <a:noFill/>
          <a:ln>
            <a:noFill/>
          </a:ln>
        </p:spPr>
      </p:pic>
      <p:grpSp>
        <p:nvGrpSpPr>
          <p:cNvPr id="11" name="Gruppo 10"/>
          <p:cNvGrpSpPr/>
          <p:nvPr/>
        </p:nvGrpSpPr>
        <p:grpSpPr>
          <a:xfrm>
            <a:off x="3426230" y="1386841"/>
            <a:ext cx="5471429" cy="4846064"/>
            <a:chOff x="3687809" y="2420888"/>
            <a:chExt cx="5927381" cy="4846064"/>
          </a:xfrm>
        </p:grpSpPr>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7809" y="2420888"/>
              <a:ext cx="5927381" cy="243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ccia a destra 2"/>
            <p:cNvSpPr/>
            <p:nvPr/>
          </p:nvSpPr>
          <p:spPr>
            <a:xfrm rot="16200000">
              <a:off x="4145822" y="4054642"/>
              <a:ext cx="855241" cy="75608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3974353" y="5143294"/>
              <a:ext cx="1476164" cy="1785104"/>
            </a:xfrm>
            <a:prstGeom prst="rect">
              <a:avLst/>
            </a:prstGeom>
            <a:noFill/>
          </p:spPr>
          <p:txBody>
            <a:bodyPr wrap="square" rtlCol="0">
              <a:spAutoFit/>
            </a:bodyPr>
            <a:lstStyle/>
            <a:p>
              <a:r>
                <a:rPr lang="it-IT" sz="2200" dirty="0" smtClean="0">
                  <a:latin typeface="Times New Roman" pitchFamily="18" charset="0"/>
                  <a:cs typeface="Times New Roman" pitchFamily="18" charset="0"/>
                </a:rPr>
                <a:t>Selezione area di interesse su vetrino EE guida </a:t>
              </a:r>
              <a:endParaRPr lang="it-IT" sz="2200" dirty="0">
                <a:latin typeface="Times New Roman" pitchFamily="18" charset="0"/>
                <a:cs typeface="Times New Roman" pitchFamily="18" charset="0"/>
              </a:endParaRPr>
            </a:p>
          </p:txBody>
        </p:sp>
        <p:sp>
          <p:nvSpPr>
            <p:cNvPr id="5" name="Freccia a destra 4"/>
            <p:cNvSpPr/>
            <p:nvPr/>
          </p:nvSpPr>
          <p:spPr>
            <a:xfrm rot="16200000">
              <a:off x="6397587" y="4000635"/>
              <a:ext cx="855242" cy="86409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5895415" y="5143294"/>
              <a:ext cx="1512167" cy="2123658"/>
            </a:xfrm>
            <a:prstGeom prst="rect">
              <a:avLst/>
            </a:prstGeom>
            <a:noFill/>
          </p:spPr>
          <p:txBody>
            <a:bodyPr wrap="square" rtlCol="0">
              <a:spAutoFit/>
            </a:bodyPr>
            <a:lstStyle/>
            <a:p>
              <a:r>
                <a:rPr lang="it-IT" sz="2200" dirty="0" smtClean="0">
                  <a:latin typeface="Times New Roman" pitchFamily="18" charset="0"/>
                  <a:cs typeface="Times New Roman" pitchFamily="18" charset="0"/>
                </a:rPr>
                <a:t>Incisione con bisturi su blocchetto di paraffina</a:t>
              </a:r>
              <a:endParaRPr lang="it-IT" sz="2200" dirty="0">
                <a:latin typeface="Times New Roman" pitchFamily="18" charset="0"/>
                <a:cs typeface="Times New Roman" pitchFamily="18" charset="0"/>
              </a:endParaRPr>
            </a:p>
          </p:txBody>
        </p:sp>
        <p:sp>
          <p:nvSpPr>
            <p:cNvPr id="8" name="Freccia a destra 7"/>
            <p:cNvSpPr/>
            <p:nvPr/>
          </p:nvSpPr>
          <p:spPr>
            <a:xfrm rot="16200000">
              <a:off x="8771774" y="4221893"/>
              <a:ext cx="715380" cy="56144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3" name="Picture 18" descr="http://codingnews.inhealthcare.com/files/2009/01/microscop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7956"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0860890">
            <a:off x="7686895" y="4176319"/>
            <a:ext cx="11842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4356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0" y="692696"/>
            <a:ext cx="9144000" cy="0"/>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1778"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37" y="764704"/>
            <a:ext cx="7908651"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899592" y="44624"/>
            <a:ext cx="5626156" cy="461665"/>
          </a:xfrm>
          <a:prstGeom prst="rect">
            <a:avLst/>
          </a:prstGeom>
        </p:spPr>
        <p:txBody>
          <a:bodyPr wrap="none">
            <a:spAutoFit/>
          </a:bodyPr>
          <a:lstStyle/>
          <a:p>
            <a:r>
              <a:rPr lang="it-IT" sz="2400" dirty="0">
                <a:solidFill>
                  <a:srgbClr val="002060"/>
                </a:solidFill>
                <a:latin typeface="Times New Roman" pitchFamily="18" charset="0"/>
                <a:cs typeface="Times New Roman" pitchFamily="18" charset="0"/>
              </a:rPr>
              <a:t>PRIMARY BC IHC vs METASTASES </a:t>
            </a:r>
            <a:r>
              <a:rPr lang="it-IT" sz="2400" dirty="0" smtClean="0">
                <a:solidFill>
                  <a:srgbClr val="002060"/>
                </a:solidFill>
                <a:latin typeface="Times New Roman" pitchFamily="18" charset="0"/>
                <a:cs typeface="Times New Roman" pitchFamily="18" charset="0"/>
              </a:rPr>
              <a:t>IHC</a:t>
            </a:r>
            <a:endParaRPr lang="it-IT" sz="2400" dirty="0">
              <a:solidFill>
                <a:srgbClr val="00206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12702"/>
            <a:ext cx="640336" cy="74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658231"/>
            <a:ext cx="6731719" cy="1939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885836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p:cNvSpPr>
            <a:spLocks noGrp="1"/>
          </p:cNvSpPr>
          <p:nvPr>
            <p:ph type="ctrTitle"/>
          </p:nvPr>
        </p:nvSpPr>
        <p:spPr>
          <a:xfrm>
            <a:off x="935557" y="145726"/>
            <a:ext cx="7772400" cy="794517"/>
          </a:xfrm>
        </p:spPr>
        <p:txBody>
          <a:bodyPr>
            <a:normAutofit/>
          </a:bodyPr>
          <a:lstStyle/>
          <a:p>
            <a:pPr algn="l"/>
            <a:r>
              <a:rPr lang="it-IT" sz="2800" dirty="0" smtClean="0">
                <a:solidFill>
                  <a:srgbClr val="002060"/>
                </a:solidFill>
                <a:latin typeface="Times New Roman" pitchFamily="18" charset="0"/>
                <a:cs typeface="Times New Roman" pitchFamily="18" charset="0"/>
              </a:rPr>
              <a:t>DFS					</a:t>
            </a:r>
            <a:r>
              <a:rPr lang="it-IT" sz="4000" dirty="0" err="1" smtClean="0">
                <a:solidFill>
                  <a:srgbClr val="002060"/>
                </a:solidFill>
                <a:latin typeface="Times New Roman" pitchFamily="18" charset="0"/>
                <a:cs typeface="Times New Roman" pitchFamily="18" charset="0"/>
              </a:rPr>
              <a:t>os</a:t>
            </a:r>
            <a:endParaRPr lang="it-IT" sz="4000" dirty="0">
              <a:solidFill>
                <a:srgbClr val="002060"/>
              </a:solidFill>
              <a:latin typeface="Times New Roman" pitchFamily="18" charset="0"/>
              <a:cs typeface="Times New Roman" pitchFamily="18" charset="0"/>
            </a:endParaRPr>
          </a:p>
        </p:txBody>
      </p:sp>
      <p:sp>
        <p:nvSpPr>
          <p:cNvPr id="13" name="Sottotitolo 12"/>
          <p:cNvSpPr>
            <a:spLocks noGrp="1"/>
          </p:cNvSpPr>
          <p:nvPr>
            <p:ph type="subTitle" idx="1"/>
          </p:nvPr>
        </p:nvSpPr>
        <p:spPr>
          <a:xfrm>
            <a:off x="23752" y="5648489"/>
            <a:ext cx="4353714" cy="1452919"/>
          </a:xfrm>
        </p:spPr>
        <p:txBody>
          <a:bodyPr>
            <a:normAutofit/>
          </a:bodyPr>
          <a:lstStyle/>
          <a:p>
            <a:pPr algn="just"/>
            <a:r>
              <a:rPr lang="it-IT" sz="1800" b="1" dirty="0" smtClean="0">
                <a:solidFill>
                  <a:schemeClr val="tx1"/>
                </a:solidFill>
                <a:latin typeface="Times New Roman" pitchFamily="18" charset="0"/>
                <a:cs typeface="Times New Roman" pitchFamily="18" charset="0"/>
              </a:rPr>
              <a:t>L’80</a:t>
            </a:r>
            <a:r>
              <a:rPr lang="it-IT" sz="1800" b="1" dirty="0">
                <a:solidFill>
                  <a:schemeClr val="tx1"/>
                </a:solidFill>
                <a:latin typeface="Times New Roman" pitchFamily="18" charset="0"/>
                <a:cs typeface="Times New Roman" pitchFamily="18" charset="0"/>
              </a:rPr>
              <a:t>% </a:t>
            </a:r>
            <a:r>
              <a:rPr lang="it-IT" sz="1800" b="1" dirty="0" smtClean="0">
                <a:solidFill>
                  <a:schemeClr val="tx1"/>
                </a:solidFill>
                <a:latin typeface="Times New Roman" pitchFamily="18" charset="0"/>
                <a:cs typeface="Times New Roman" pitchFamily="18" charset="0"/>
              </a:rPr>
              <a:t>delle </a:t>
            </a:r>
            <a:r>
              <a:rPr lang="it-IT" sz="1800" b="1" dirty="0">
                <a:solidFill>
                  <a:schemeClr val="tx1"/>
                </a:solidFill>
                <a:latin typeface="Times New Roman" pitchFamily="18" charset="0"/>
                <a:cs typeface="Times New Roman" pitchFamily="18" charset="0"/>
              </a:rPr>
              <a:t>metastasi che compaiono entro 2 anni e da 2 a 5 anni dalla diagnosi si verificano in pazienti con carcinoma luminale B</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2701"/>
            <a:ext cx="916208" cy="106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nettore 1 8"/>
          <p:cNvCxnSpPr/>
          <p:nvPr/>
        </p:nvCxnSpPr>
        <p:spPr>
          <a:xfrm>
            <a:off x="916209" y="836712"/>
            <a:ext cx="7510988" cy="0"/>
          </a:xfrm>
          <a:prstGeom prst="line">
            <a:avLst/>
          </a:prstGeom>
        </p:spPr>
        <p:style>
          <a:lnRef idx="2">
            <a:schemeClr val="accent2"/>
          </a:lnRef>
          <a:fillRef idx="0">
            <a:schemeClr val="accent2"/>
          </a:fillRef>
          <a:effectRef idx="1">
            <a:schemeClr val="accent2"/>
          </a:effectRef>
          <a:fontRef idx="minor">
            <a:schemeClr val="tx1"/>
          </a:fontRef>
        </p:style>
      </p:cxn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06" y="947060"/>
            <a:ext cx="3969878" cy="377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8" descr="http://codingnews.inhealthcare.com/files/2009/01/microscop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1778"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4655347"/>
            <a:ext cx="3931378" cy="110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487" y="1300435"/>
            <a:ext cx="4224999" cy="3908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096" y="5373216"/>
            <a:ext cx="3528391"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105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0" y="838299"/>
            <a:ext cx="9144000" cy="0"/>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3786"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924322"/>
            <a:ext cx="7073602" cy="975547"/>
          </a:xfrm>
          <a:prstGeom prst="rect">
            <a:avLst/>
          </a:prstGeom>
          <a:noFill/>
          <a:ln w="28575">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2" name="Rettangolo 1"/>
          <p:cNvSpPr/>
          <p:nvPr/>
        </p:nvSpPr>
        <p:spPr>
          <a:xfrm>
            <a:off x="6450210" y="6464369"/>
            <a:ext cx="1523750" cy="276999"/>
          </a:xfrm>
          <a:prstGeom prst="rect">
            <a:avLst/>
          </a:prstGeom>
        </p:spPr>
        <p:txBody>
          <a:bodyPr wrap="none">
            <a:spAutoFit/>
          </a:bodyPr>
          <a:lstStyle/>
          <a:p>
            <a:r>
              <a:rPr lang="en-US" sz="1200" b="1" i="1" dirty="0" smtClean="0"/>
              <a:t>Angus L et al,  </a:t>
            </a:r>
            <a:r>
              <a:rPr lang="en-US" sz="1200" b="1" i="1" dirty="0"/>
              <a:t>(2017)</a:t>
            </a:r>
            <a:endParaRPr lang="it-IT" sz="1200" b="1" i="1"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21" y="1988841"/>
            <a:ext cx="3696390" cy="1800199"/>
          </a:xfrm>
          <a:prstGeom prst="rect">
            <a:avLst/>
          </a:prstGeom>
          <a:noFill/>
          <a:ln w="1905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3" name="Rettangolo 2"/>
          <p:cNvSpPr/>
          <p:nvPr/>
        </p:nvSpPr>
        <p:spPr>
          <a:xfrm>
            <a:off x="755577" y="188640"/>
            <a:ext cx="7558209" cy="369332"/>
          </a:xfrm>
          <a:prstGeom prst="rect">
            <a:avLst/>
          </a:prstGeom>
        </p:spPr>
        <p:txBody>
          <a:bodyPr wrap="square">
            <a:spAutoFit/>
          </a:bodyPr>
          <a:lstStyle/>
          <a:p>
            <a:r>
              <a:rPr lang="it-IT" b="1" dirty="0" err="1" smtClean="0">
                <a:solidFill>
                  <a:srgbClr val="0070C0"/>
                </a:solidFill>
              </a:rPr>
              <a:t>Different</a:t>
            </a:r>
            <a:r>
              <a:rPr lang="it-IT" b="1" dirty="0" smtClean="0">
                <a:solidFill>
                  <a:srgbClr val="0070C0"/>
                </a:solidFill>
              </a:rPr>
              <a:t> domain of ER- </a:t>
            </a:r>
            <a:r>
              <a:rPr lang="it-IT" b="1" dirty="0" err="1" smtClean="0">
                <a:solidFill>
                  <a:srgbClr val="0070C0"/>
                </a:solidFill>
              </a:rPr>
              <a:t>Various</a:t>
            </a:r>
            <a:r>
              <a:rPr lang="it-IT" b="1" dirty="0" smtClean="0">
                <a:solidFill>
                  <a:srgbClr val="0070C0"/>
                </a:solidFill>
              </a:rPr>
              <a:t> </a:t>
            </a:r>
            <a:r>
              <a:rPr lang="it-IT" b="1" dirty="0" err="1">
                <a:solidFill>
                  <a:srgbClr val="0070C0"/>
                </a:solidFill>
              </a:rPr>
              <a:t>techniques</a:t>
            </a:r>
            <a:r>
              <a:rPr lang="it-IT" b="1" dirty="0">
                <a:solidFill>
                  <a:srgbClr val="0070C0"/>
                </a:solidFill>
              </a:rPr>
              <a:t> for ESR1 </a:t>
            </a:r>
            <a:r>
              <a:rPr lang="it-IT" b="1" dirty="0" err="1">
                <a:solidFill>
                  <a:srgbClr val="0070C0"/>
                </a:solidFill>
              </a:rPr>
              <a:t>mutation</a:t>
            </a:r>
            <a:r>
              <a:rPr lang="it-IT" b="1" dirty="0">
                <a:solidFill>
                  <a:srgbClr val="0070C0"/>
                </a:solidFill>
              </a:rPr>
              <a:t> </a:t>
            </a:r>
            <a:r>
              <a:rPr lang="it-IT" b="1" dirty="0" err="1">
                <a:solidFill>
                  <a:srgbClr val="0070C0"/>
                </a:solidFill>
              </a:rPr>
              <a:t>detection</a:t>
            </a:r>
            <a:endParaRPr lang="it-IT" b="1" dirty="0">
              <a:solidFill>
                <a:srgbClr val="0070C0"/>
              </a:solidFill>
            </a:endParaRPr>
          </a:p>
        </p:txBody>
      </p:sp>
      <p:sp>
        <p:nvSpPr>
          <p:cNvPr id="6" name="Rettangolo 5"/>
          <p:cNvSpPr/>
          <p:nvPr/>
        </p:nvSpPr>
        <p:spPr>
          <a:xfrm>
            <a:off x="107504" y="3861048"/>
            <a:ext cx="4096047" cy="3108543"/>
          </a:xfrm>
          <a:prstGeom prst="rect">
            <a:avLst/>
          </a:prstGeom>
          <a:ln>
            <a:solidFill>
              <a:srgbClr val="002060"/>
            </a:solidFill>
          </a:ln>
        </p:spPr>
        <p:txBody>
          <a:bodyPr wrap="square">
            <a:spAutoFit/>
          </a:bodyPr>
          <a:lstStyle/>
          <a:p>
            <a:r>
              <a:rPr lang="en-US" sz="1400" dirty="0"/>
              <a:t>Schematic overview of the different domains of the ER. </a:t>
            </a:r>
            <a:r>
              <a:rPr lang="en-US" sz="1400" b="1" dirty="0"/>
              <a:t>Activation </a:t>
            </a:r>
            <a:r>
              <a:rPr lang="en-US" sz="1400" b="1" dirty="0" smtClean="0"/>
              <a:t>function(AF</a:t>
            </a:r>
            <a:r>
              <a:rPr lang="en-US" sz="1400" b="1" dirty="0"/>
              <a:t>) domain-1 </a:t>
            </a:r>
            <a:r>
              <a:rPr lang="en-US" sz="1400" dirty="0"/>
              <a:t>present at the N-terminus acts in a ligand-independent </a:t>
            </a:r>
            <a:r>
              <a:rPr lang="en-US" sz="1400" dirty="0" err="1" smtClean="0"/>
              <a:t>manner,whereas</a:t>
            </a:r>
            <a:r>
              <a:rPr lang="en-US" sz="1400" dirty="0"/>
              <a:t>, the AF-2 within the ligand binding domain (LBD) is dependent on</a:t>
            </a:r>
          </a:p>
          <a:p>
            <a:r>
              <a:rPr lang="it-IT" sz="1400" dirty="0" err="1"/>
              <a:t>estradiol</a:t>
            </a:r>
            <a:r>
              <a:rPr lang="it-IT" sz="1400" dirty="0"/>
              <a:t> for </a:t>
            </a:r>
            <a:r>
              <a:rPr lang="it-IT" sz="1400" dirty="0" err="1"/>
              <a:t>its</a:t>
            </a:r>
            <a:r>
              <a:rPr lang="it-IT" sz="1400" dirty="0"/>
              <a:t> </a:t>
            </a:r>
            <a:r>
              <a:rPr lang="it-IT" sz="1400" dirty="0" err="1" smtClean="0"/>
              <a:t>activation</a:t>
            </a:r>
            <a:r>
              <a:rPr lang="it-IT" sz="1400" dirty="0" smtClean="0"/>
              <a:t>.</a:t>
            </a:r>
            <a:r>
              <a:rPr lang="en-US" sz="1400" dirty="0" smtClean="0"/>
              <a:t>The </a:t>
            </a:r>
            <a:r>
              <a:rPr lang="en-US" sz="1400" b="1" dirty="0"/>
              <a:t>DNA binding domain </a:t>
            </a:r>
            <a:r>
              <a:rPr lang="en-US" sz="1400" dirty="0"/>
              <a:t>encodes two zinc </a:t>
            </a:r>
            <a:r>
              <a:rPr lang="en-US" sz="1400" dirty="0" smtClean="0"/>
              <a:t>finger molecules</a:t>
            </a:r>
            <a:r>
              <a:rPr lang="en-US" sz="1400" dirty="0"/>
              <a:t>, playing an important role in receptor dimerization and binding of the </a:t>
            </a:r>
            <a:r>
              <a:rPr lang="en-US" sz="1400" dirty="0" smtClean="0"/>
              <a:t>ER to </a:t>
            </a:r>
            <a:r>
              <a:rPr lang="en-US" sz="1400" dirty="0"/>
              <a:t>specific DNA sequences: the estrogen response element (ERE</a:t>
            </a:r>
            <a:r>
              <a:rPr lang="en-US" sz="1400" b="1" dirty="0" smtClean="0"/>
              <a:t>) </a:t>
            </a:r>
            <a:r>
              <a:rPr lang="it-IT" sz="1400" b="1" dirty="0"/>
              <a:t>H = </a:t>
            </a:r>
            <a:r>
              <a:rPr lang="it-IT" sz="1400" b="1" dirty="0" err="1"/>
              <a:t>hinge</a:t>
            </a:r>
            <a:endParaRPr lang="it-IT" sz="1400" b="1" dirty="0"/>
          </a:p>
          <a:p>
            <a:r>
              <a:rPr lang="en-US" sz="1400" b="1" dirty="0"/>
              <a:t>region. ESR1 mutations</a:t>
            </a:r>
            <a:r>
              <a:rPr lang="en-US" sz="1400" dirty="0"/>
              <a:t>, some hotspot mutations shown as vertical red lines, </a:t>
            </a:r>
            <a:r>
              <a:rPr lang="en-US" sz="1400" dirty="0" smtClean="0"/>
              <a:t>mainly occur </a:t>
            </a:r>
            <a:r>
              <a:rPr lang="en-US" sz="1400" dirty="0"/>
              <a:t>in the C-terminal domain of the receptor encoding for the </a:t>
            </a:r>
            <a:r>
              <a:rPr lang="en-US" sz="1400" b="1" dirty="0"/>
              <a:t>LBD</a:t>
            </a:r>
            <a:r>
              <a:rPr lang="en-US" sz="1400" dirty="0"/>
              <a:t> of the ER.</a:t>
            </a:r>
            <a:endParaRPr lang="it-IT" sz="1400" dirty="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56716"/>
            <a:ext cx="755576" cy="6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1611" y="1916832"/>
            <a:ext cx="2434605" cy="3609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4279" y="4149080"/>
            <a:ext cx="3324225"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71528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0" y="838299"/>
            <a:ext cx="9144000" cy="0"/>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3786"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10108"/>
            <a:ext cx="4176464" cy="6067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24744"/>
            <a:ext cx="3933825" cy="3514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56716"/>
            <a:ext cx="755576" cy="6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Segnaposto contenuto 7"/>
          <p:cNvPicPr>
            <a:picLocks noGrp="1"/>
          </p:cNvPicPr>
          <p:nvPr>
            <p:ph idx="4294967295"/>
          </p:nvPr>
        </p:nvPicPr>
        <p:blipFill rotWithShape="1">
          <a:blip r:embed="rId6" cstate="print"/>
          <a:srcRect l="1359" r="906"/>
          <a:stretch/>
        </p:blipFill>
        <p:spPr bwMode="auto">
          <a:xfrm>
            <a:off x="4283968" y="1124744"/>
            <a:ext cx="4213456" cy="5476056"/>
          </a:xfrm>
          <a:prstGeom prst="rect">
            <a:avLst/>
          </a:prstGeom>
          <a:noFill/>
          <a:ln>
            <a:noFill/>
          </a:ln>
          <a:extLst>
            <a:ext uri="{53640926-AAD7-44D8-BBD7-CCE9431645EC}">
              <a14:shadowObscured xmlns:a14="http://schemas.microsoft.com/office/drawing/2010/main"/>
            </a:ext>
          </a:extLst>
        </p:spPr>
      </p:pic>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7" y="4797152"/>
            <a:ext cx="3096343" cy="180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337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556" y="47208"/>
            <a:ext cx="708542" cy="750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88640"/>
            <a:ext cx="6048672" cy="21602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708921"/>
            <a:ext cx="8211543" cy="352839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67619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1"/>
          <p:cNvSpPr txBox="1">
            <a:spLocks/>
          </p:cNvSpPr>
          <p:nvPr/>
        </p:nvSpPr>
        <p:spPr bwMode="auto">
          <a:xfrm>
            <a:off x="965239" y="-27384"/>
            <a:ext cx="7772400" cy="65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smtClean="0">
                <a:solidFill>
                  <a:srgbClr val="002060"/>
                </a:solidFill>
                <a:latin typeface="Times New Roman" pitchFamily="18" charset="0"/>
                <a:cs typeface="Times New Roman" pitchFamily="18" charset="0"/>
              </a:rPr>
              <a:t>ESR1 MUTATIONS IN PRIMARY BC</a:t>
            </a:r>
            <a:endParaRPr lang="it-IT" sz="2800" dirty="0">
              <a:solidFill>
                <a:srgbClr val="002060"/>
              </a:solidFill>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 y="12701"/>
            <a:ext cx="916208" cy="106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ttore 1 5"/>
          <p:cNvCxnSpPr/>
          <p:nvPr/>
        </p:nvCxnSpPr>
        <p:spPr>
          <a:xfrm>
            <a:off x="916209" y="764704"/>
            <a:ext cx="7643926" cy="11789"/>
          </a:xfrm>
          <a:prstGeom prst="line">
            <a:avLst/>
          </a:prstGeom>
        </p:spPr>
        <p:style>
          <a:lnRef idx="2">
            <a:schemeClr val="accent2"/>
          </a:lnRef>
          <a:fillRef idx="0">
            <a:schemeClr val="accent2"/>
          </a:fillRef>
          <a:effectRef idx="1">
            <a:schemeClr val="accent2"/>
          </a:effectRef>
          <a:fontRef idx="minor">
            <a:schemeClr val="tx1"/>
          </a:fontRef>
        </p:style>
      </p:cxnSp>
      <p:pic>
        <p:nvPicPr>
          <p:cNvPr id="7" name="Segnaposto contenuto 8"/>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0986" y="2084486"/>
            <a:ext cx="2658757" cy="3144714"/>
          </a:xfrm>
          <a:prstGeom prst="rect">
            <a:avLst/>
          </a:prstGeom>
          <a:noFill/>
          <a:ln w="9525">
            <a:solidFill>
              <a:schemeClr val="tx1"/>
            </a:solidFill>
            <a:miter lim="800000"/>
            <a:headEnd/>
            <a:tailEnd/>
          </a:ln>
          <a:extLst/>
        </p:spPr>
      </p:pic>
      <p:graphicFrame>
        <p:nvGraphicFramePr>
          <p:cNvPr id="8" name="Tabella 7"/>
          <p:cNvGraphicFramePr>
            <a:graphicFrameLocks noGrp="1"/>
          </p:cNvGraphicFramePr>
          <p:nvPr>
            <p:extLst>
              <p:ext uri="{D42A27DB-BD31-4B8C-83A1-F6EECF244321}">
                <p14:modId xmlns:p14="http://schemas.microsoft.com/office/powerpoint/2010/main" val="2145602803"/>
              </p:ext>
            </p:extLst>
          </p:nvPr>
        </p:nvGraphicFramePr>
        <p:xfrm>
          <a:off x="630986" y="5572080"/>
          <a:ext cx="7245112" cy="1097280"/>
        </p:xfrm>
        <a:graphic>
          <a:graphicData uri="http://schemas.openxmlformats.org/drawingml/2006/table">
            <a:tbl>
              <a:tblPr/>
              <a:tblGrid>
                <a:gridCol w="3622556">
                  <a:extLst>
                    <a:ext uri="{9D8B030D-6E8A-4147-A177-3AD203B41FA5}">
                      <a16:colId xmlns="" xmlns:a16="http://schemas.microsoft.com/office/drawing/2014/main" val="20000"/>
                    </a:ext>
                  </a:extLst>
                </a:gridCol>
                <a:gridCol w="3622556">
                  <a:extLst>
                    <a:ext uri="{9D8B030D-6E8A-4147-A177-3AD203B41FA5}">
                      <a16:colId xmlns="" xmlns:a16="http://schemas.microsoft.com/office/drawing/2014/main" val="20001"/>
                    </a:ext>
                  </a:extLst>
                </a:gridCol>
              </a:tblGrid>
              <a:tr h="0">
                <a:tc gridSpan="2">
                  <a:txBody>
                    <a:bodyPr/>
                    <a:lstStyle/>
                    <a:p>
                      <a:pPr algn="ctr">
                        <a:lnSpc>
                          <a:spcPct val="150000"/>
                        </a:lnSpc>
                        <a:spcAft>
                          <a:spcPts val="0"/>
                        </a:spcAft>
                      </a:pPr>
                      <a:r>
                        <a:rPr lang="it-IT" sz="1200" b="1" dirty="0">
                          <a:latin typeface="Calibri"/>
                          <a:ea typeface="Times New Roman"/>
                          <a:cs typeface="Times New Roman"/>
                        </a:rPr>
                        <a:t>MUTAZIONE TUMORE PRIMITIVO ALL’1-2%</a:t>
                      </a:r>
                      <a:endParaRPr lang="it-IT" sz="1100" dirty="0">
                        <a:latin typeface="Calibri"/>
                        <a:ea typeface="Times New Roman"/>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extLst>
                  <a:ext uri="{0D108BD9-81ED-4DB2-BD59-A6C34878D82A}">
                    <a16:rowId xmlns="" xmlns:a16="http://schemas.microsoft.com/office/drawing/2014/main" val="10000"/>
                  </a:ext>
                </a:extLst>
              </a:tr>
              <a:tr h="0">
                <a:tc>
                  <a:txBody>
                    <a:bodyPr/>
                    <a:lstStyle/>
                    <a:p>
                      <a:pPr algn="ctr">
                        <a:lnSpc>
                          <a:spcPct val="150000"/>
                        </a:lnSpc>
                        <a:spcAft>
                          <a:spcPts val="0"/>
                        </a:spcAft>
                      </a:pPr>
                      <a:r>
                        <a:rPr lang="it-IT" sz="1200">
                          <a:latin typeface="Calibri"/>
                          <a:ea typeface="Times New Roman"/>
                          <a:cs typeface="Times New Roman"/>
                        </a:rPr>
                        <a:t>Campione 39</a:t>
                      </a:r>
                      <a:endParaRPr lang="it-IT" sz="1100">
                        <a:latin typeface="Calibri"/>
                        <a:ea typeface="Times New Roman"/>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it-IT" sz="1200" b="1">
                          <a:latin typeface="Calibri"/>
                          <a:ea typeface="Times New Roman"/>
                          <a:cs typeface="Times New Roman"/>
                        </a:rPr>
                        <a:t>D538N</a:t>
                      </a:r>
                      <a:r>
                        <a:rPr lang="it-IT" sz="1200">
                          <a:latin typeface="Calibri"/>
                          <a:ea typeface="Times New Roman"/>
                          <a:cs typeface="Times New Roman"/>
                        </a:rPr>
                        <a:t> (2%)</a:t>
                      </a:r>
                      <a:endParaRPr lang="it-IT" sz="1100">
                        <a:latin typeface="Calibri"/>
                        <a:ea typeface="Times New Roman"/>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0">
                <a:tc>
                  <a:txBody>
                    <a:bodyPr/>
                    <a:lstStyle/>
                    <a:p>
                      <a:pPr algn="ctr">
                        <a:lnSpc>
                          <a:spcPct val="150000"/>
                        </a:lnSpc>
                        <a:spcAft>
                          <a:spcPts val="0"/>
                        </a:spcAft>
                      </a:pPr>
                      <a:r>
                        <a:rPr lang="it-IT" sz="1200" dirty="0">
                          <a:latin typeface="Calibri"/>
                          <a:ea typeface="Times New Roman"/>
                          <a:cs typeface="Times New Roman"/>
                        </a:rPr>
                        <a:t>Campione 43</a:t>
                      </a:r>
                      <a:endParaRPr lang="it-IT" sz="1100" dirty="0">
                        <a:latin typeface="Calibri"/>
                        <a:ea typeface="Times New Roman"/>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it-IT" sz="1200" b="1" dirty="0">
                          <a:latin typeface="Calibri"/>
                          <a:ea typeface="Times New Roman"/>
                          <a:cs typeface="Times New Roman"/>
                        </a:rPr>
                        <a:t>D538N</a:t>
                      </a:r>
                      <a:r>
                        <a:rPr lang="it-IT" sz="1200" dirty="0">
                          <a:latin typeface="Calibri"/>
                          <a:ea typeface="Times New Roman"/>
                          <a:cs typeface="Times New Roman"/>
                        </a:rPr>
                        <a:t> (1%), </a:t>
                      </a:r>
                      <a:r>
                        <a:rPr lang="it-IT" sz="1200" b="1" dirty="0">
                          <a:latin typeface="Calibri"/>
                          <a:ea typeface="Times New Roman"/>
                          <a:cs typeface="Times New Roman"/>
                        </a:rPr>
                        <a:t>D538G </a:t>
                      </a:r>
                      <a:r>
                        <a:rPr lang="it-IT" sz="1200" dirty="0">
                          <a:latin typeface="Calibri"/>
                          <a:ea typeface="Times New Roman"/>
                          <a:cs typeface="Times New Roman"/>
                        </a:rPr>
                        <a:t>(1%)</a:t>
                      </a:r>
                      <a:endParaRPr lang="it-IT" sz="1100" dirty="0">
                        <a:latin typeface="Calibri"/>
                        <a:ea typeface="Times New Roman"/>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0">
                <a:tc>
                  <a:txBody>
                    <a:bodyPr/>
                    <a:lstStyle/>
                    <a:p>
                      <a:pPr algn="ctr">
                        <a:lnSpc>
                          <a:spcPct val="150000"/>
                        </a:lnSpc>
                        <a:spcAft>
                          <a:spcPts val="0"/>
                        </a:spcAft>
                      </a:pPr>
                      <a:r>
                        <a:rPr lang="it-IT" sz="1200">
                          <a:latin typeface="Calibri"/>
                          <a:ea typeface="Times New Roman"/>
                          <a:cs typeface="Times New Roman"/>
                        </a:rPr>
                        <a:t>Campione 45</a:t>
                      </a:r>
                      <a:endParaRPr lang="it-IT" sz="1100">
                        <a:latin typeface="Calibri"/>
                        <a:ea typeface="Times New Roman"/>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it-IT" sz="1200" b="1" dirty="0">
                          <a:latin typeface="Calibri"/>
                          <a:ea typeface="Times New Roman"/>
                          <a:cs typeface="Times New Roman"/>
                        </a:rPr>
                        <a:t>D538N</a:t>
                      </a:r>
                      <a:r>
                        <a:rPr lang="it-IT" sz="1200" dirty="0">
                          <a:latin typeface="Calibri"/>
                          <a:ea typeface="Times New Roman"/>
                          <a:cs typeface="Times New Roman"/>
                        </a:rPr>
                        <a:t> (1%)</a:t>
                      </a:r>
                      <a:endParaRPr lang="it-IT" sz="1100" dirty="0">
                        <a:latin typeface="Calibri"/>
                        <a:ea typeface="Times New Roman"/>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9" name="CasellaDiTesto 8"/>
          <p:cNvSpPr txBox="1"/>
          <p:nvPr/>
        </p:nvSpPr>
        <p:spPr>
          <a:xfrm>
            <a:off x="3491881" y="2907785"/>
            <a:ext cx="5068254" cy="1200329"/>
          </a:xfrm>
          <a:prstGeom prst="rect">
            <a:avLst/>
          </a:prstGeom>
          <a:noFill/>
        </p:spPr>
        <p:txBody>
          <a:bodyPr wrap="square" rtlCol="0">
            <a:spAutoFit/>
          </a:bodyPr>
          <a:lstStyle/>
          <a:p>
            <a:pPr>
              <a:buClr>
                <a:schemeClr val="accent3"/>
              </a:buClr>
              <a:buFont typeface="Arial" pitchFamily="34" charset="0"/>
              <a:buChar char="•"/>
            </a:pPr>
            <a:r>
              <a:rPr lang="it-IT" dirty="0"/>
              <a:t> Solo una mutazione accertata </a:t>
            </a:r>
            <a:r>
              <a:rPr lang="it-IT" dirty="0" err="1" smtClean="0"/>
              <a:t>nei</a:t>
            </a:r>
            <a:r>
              <a:rPr lang="it-IT" dirty="0" err="1" smtClean="0">
                <a:effectLst>
                  <a:outerShdw blurRad="38100" dist="38100" dir="2700000" algn="tl">
                    <a:srgbClr val="000000">
                      <a:alpha val="43137"/>
                    </a:srgbClr>
                  </a:outerShdw>
                </a:effectLst>
              </a:rPr>
              <a:t>tumori</a:t>
            </a:r>
            <a:r>
              <a:rPr lang="it-IT" dirty="0" smtClean="0">
                <a:effectLst>
                  <a:outerShdw blurRad="38100" dist="38100" dir="2700000" algn="tl">
                    <a:srgbClr val="000000">
                      <a:alpha val="43137"/>
                    </a:srgbClr>
                  </a:outerShdw>
                </a:effectLst>
              </a:rPr>
              <a:t>       </a:t>
            </a:r>
            <a:r>
              <a:rPr lang="it-IT" dirty="0">
                <a:effectLst>
                  <a:outerShdw blurRad="38100" dist="38100" dir="2700000" algn="tl">
                    <a:srgbClr val="000000">
                      <a:alpha val="43137"/>
                    </a:srgbClr>
                  </a:outerShdw>
                </a:effectLst>
              </a:rPr>
              <a:t>primitivi</a:t>
            </a:r>
            <a:r>
              <a:rPr lang="it-IT" dirty="0"/>
              <a:t>         </a:t>
            </a:r>
            <a:r>
              <a:rPr lang="it-IT" b="1" dirty="0"/>
              <a:t> Y537S</a:t>
            </a:r>
          </a:p>
          <a:p>
            <a:pPr>
              <a:buClr>
                <a:schemeClr val="accent3"/>
              </a:buClr>
            </a:pPr>
            <a:endParaRPr lang="it-IT" dirty="0"/>
          </a:p>
          <a:p>
            <a:pPr>
              <a:buClr>
                <a:schemeClr val="accent3"/>
              </a:buClr>
              <a:buFont typeface="Arial" pitchFamily="34" charset="0"/>
              <a:buChar char="•"/>
            </a:pPr>
            <a:r>
              <a:rPr lang="it-IT" dirty="0"/>
              <a:t> Altre 3 mutazioni con frequenza 1-2%</a:t>
            </a:r>
          </a:p>
        </p:txBody>
      </p:sp>
      <p:sp>
        <p:nvSpPr>
          <p:cNvPr id="10" name="Freccia a destra 9"/>
          <p:cNvSpPr/>
          <p:nvPr/>
        </p:nvSpPr>
        <p:spPr>
          <a:xfrm>
            <a:off x="4455679" y="3284984"/>
            <a:ext cx="332345"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1760958" y="4941168"/>
            <a:ext cx="445248" cy="50405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18" descr="http://codingnews.inhealthcare.com/files/2009/01/microscop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3786"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940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E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27" y="4372124"/>
            <a:ext cx="2313933" cy="200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2" name="Rettangolo 1"/>
          <p:cNvSpPr/>
          <p:nvPr/>
        </p:nvSpPr>
        <p:spPr>
          <a:xfrm>
            <a:off x="1907704" y="260648"/>
            <a:ext cx="184731" cy="461665"/>
          </a:xfrm>
          <a:prstGeom prst="rect">
            <a:avLst/>
          </a:prstGeom>
        </p:spPr>
        <p:txBody>
          <a:bodyPr wrap="none">
            <a:spAutoFit/>
          </a:bodyPr>
          <a:lstStyle/>
          <a:p>
            <a:endParaRPr lang="it-IT" sz="2400" b="1" dirty="0"/>
          </a:p>
        </p:txBody>
      </p:sp>
      <p:sp>
        <p:nvSpPr>
          <p:cNvPr id="6" name="CasellaDiTesto 5"/>
          <p:cNvSpPr txBox="1"/>
          <p:nvPr/>
        </p:nvSpPr>
        <p:spPr>
          <a:xfrm>
            <a:off x="7020272" y="6546830"/>
            <a:ext cx="1768754" cy="338554"/>
          </a:xfrm>
          <a:prstGeom prst="rect">
            <a:avLst/>
          </a:prstGeom>
          <a:noFill/>
        </p:spPr>
        <p:txBody>
          <a:bodyPr wrap="none" rtlCol="0">
            <a:spAutoFit/>
          </a:bodyPr>
          <a:lstStyle/>
          <a:p>
            <a:r>
              <a:rPr lang="it-IT" sz="1600" i="1" dirty="0" smtClean="0"/>
              <a:t>Coleman WB, 2017</a:t>
            </a:r>
            <a:endParaRPr lang="it-IT" sz="1600" i="1"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7" y="923416"/>
            <a:ext cx="1514797" cy="1193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908720"/>
            <a:ext cx="1584176" cy="1193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923416"/>
            <a:ext cx="1421507" cy="1193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128" y="1017073"/>
            <a:ext cx="1308301" cy="109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288" y="1017073"/>
            <a:ext cx="1434065" cy="108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descr="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845" y="2203806"/>
            <a:ext cx="2313933" cy="201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PG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2493315" y="2177332"/>
            <a:ext cx="2213373" cy="204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Nuova immagin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7231" y="4372124"/>
            <a:ext cx="2270793" cy="200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60032" y="2226254"/>
            <a:ext cx="2111602" cy="18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http://codingnews.inhealthcare.com/files/2009/01/microscope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20272" y="2226254"/>
            <a:ext cx="1965537" cy="1892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89157" y="4372124"/>
            <a:ext cx="2047339" cy="207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 Box 5"/>
          <p:cNvSpPr txBox="1">
            <a:spLocks noChangeArrowheads="1"/>
          </p:cNvSpPr>
          <p:nvPr/>
        </p:nvSpPr>
        <p:spPr bwMode="auto">
          <a:xfrm>
            <a:off x="107503" y="2204864"/>
            <a:ext cx="690453" cy="400110"/>
          </a:xfrm>
          <a:prstGeom prst="rect">
            <a:avLst/>
          </a:prstGeom>
          <a:solidFill>
            <a:srgbClr val="0000FF"/>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2000" b="0" dirty="0">
                <a:solidFill>
                  <a:schemeClr val="bg1"/>
                </a:solidFill>
                <a:latin typeface="Times New Roman" pitchFamily="18" charset="0"/>
              </a:rPr>
              <a:t>ER</a:t>
            </a:r>
            <a:endParaRPr lang="en-US" altLang="it-IT" sz="2000" b="0" dirty="0">
              <a:solidFill>
                <a:schemeClr val="bg1"/>
              </a:solidFill>
              <a:latin typeface="Times New Roman" pitchFamily="18" charset="0"/>
            </a:endParaRPr>
          </a:p>
        </p:txBody>
      </p:sp>
      <p:sp>
        <p:nvSpPr>
          <p:cNvPr id="24" name="Text Box 5"/>
          <p:cNvSpPr txBox="1">
            <a:spLocks noChangeArrowheads="1"/>
          </p:cNvSpPr>
          <p:nvPr/>
        </p:nvSpPr>
        <p:spPr bwMode="auto">
          <a:xfrm>
            <a:off x="151434" y="6021288"/>
            <a:ext cx="646524" cy="400110"/>
          </a:xfrm>
          <a:prstGeom prst="rect">
            <a:avLst/>
          </a:prstGeom>
          <a:solidFill>
            <a:srgbClr val="0000FF"/>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2000" dirty="0">
                <a:solidFill>
                  <a:schemeClr val="bg1"/>
                </a:solidFill>
                <a:latin typeface="Times New Roman" pitchFamily="18" charset="0"/>
              </a:rPr>
              <a:t>P</a:t>
            </a:r>
            <a:r>
              <a:rPr lang="it-IT" altLang="it-IT" sz="2000" b="0" dirty="0" smtClean="0">
                <a:solidFill>
                  <a:schemeClr val="bg1"/>
                </a:solidFill>
                <a:latin typeface="Times New Roman" pitchFamily="18" charset="0"/>
              </a:rPr>
              <a:t>R</a:t>
            </a:r>
            <a:endParaRPr lang="en-US" altLang="it-IT" sz="2000" b="0" dirty="0">
              <a:solidFill>
                <a:schemeClr val="bg1"/>
              </a:solidFill>
              <a:latin typeface="Times New Roman" pitchFamily="18" charset="0"/>
            </a:endParaRPr>
          </a:p>
        </p:txBody>
      </p:sp>
      <p:sp>
        <p:nvSpPr>
          <p:cNvPr id="25" name="Text Box 5"/>
          <p:cNvSpPr txBox="1">
            <a:spLocks noChangeArrowheads="1"/>
          </p:cNvSpPr>
          <p:nvPr/>
        </p:nvSpPr>
        <p:spPr bwMode="auto">
          <a:xfrm>
            <a:off x="8150416" y="2236802"/>
            <a:ext cx="742064" cy="400110"/>
          </a:xfrm>
          <a:prstGeom prst="rect">
            <a:avLst/>
          </a:prstGeom>
          <a:solidFill>
            <a:srgbClr val="0000FF"/>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2000" dirty="0" smtClean="0">
                <a:solidFill>
                  <a:schemeClr val="bg1"/>
                </a:solidFill>
                <a:latin typeface="Times New Roman" pitchFamily="18" charset="0"/>
              </a:rPr>
              <a:t>KI67</a:t>
            </a:r>
            <a:endParaRPr lang="en-US" altLang="it-IT" sz="2000" b="0" dirty="0">
              <a:solidFill>
                <a:schemeClr val="bg1"/>
              </a:solidFill>
              <a:latin typeface="Times New Roman" pitchFamily="18" charset="0"/>
            </a:endParaRPr>
          </a:p>
        </p:txBody>
      </p:sp>
      <p:sp>
        <p:nvSpPr>
          <p:cNvPr id="26" name="Text Box 5"/>
          <p:cNvSpPr txBox="1">
            <a:spLocks noChangeArrowheads="1"/>
          </p:cNvSpPr>
          <p:nvPr/>
        </p:nvSpPr>
        <p:spPr bwMode="auto">
          <a:xfrm>
            <a:off x="8103759" y="6063679"/>
            <a:ext cx="932737" cy="400110"/>
          </a:xfrm>
          <a:prstGeom prst="rect">
            <a:avLst/>
          </a:prstGeom>
          <a:solidFill>
            <a:srgbClr val="0000FF"/>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2000" dirty="0" smtClean="0">
                <a:solidFill>
                  <a:schemeClr val="bg1"/>
                </a:solidFill>
                <a:latin typeface="Times New Roman" pitchFamily="18" charset="0"/>
              </a:rPr>
              <a:t>HER2</a:t>
            </a:r>
            <a:endParaRPr lang="en-US" altLang="it-IT" sz="2000" b="0" dirty="0">
              <a:solidFill>
                <a:schemeClr val="bg1"/>
              </a:solidFill>
              <a:latin typeface="Times New Roman" pitchFamily="18" charset="0"/>
            </a:endParaRPr>
          </a:p>
        </p:txBody>
      </p:sp>
      <p:pic>
        <p:nvPicPr>
          <p:cNvPr id="27"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60032" y="4372125"/>
            <a:ext cx="2129125" cy="204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95936" y="3005133"/>
            <a:ext cx="16764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772814" y="421362"/>
            <a:ext cx="3383362" cy="369332"/>
          </a:xfrm>
          <a:prstGeom prst="rect">
            <a:avLst/>
          </a:prstGeom>
          <a:noFill/>
        </p:spPr>
        <p:txBody>
          <a:bodyPr wrap="none" rtlCol="0">
            <a:spAutoFit/>
          </a:bodyPr>
          <a:lstStyle/>
          <a:p>
            <a:r>
              <a:rPr lang="it-IT" b="1" dirty="0" smtClean="0">
                <a:solidFill>
                  <a:srgbClr val="002060"/>
                </a:solidFill>
              </a:rPr>
              <a:t>BREAST CANCER HETEROGENEITY</a:t>
            </a:r>
            <a:endParaRPr lang="it-IT" b="1" dirty="0">
              <a:solidFill>
                <a:srgbClr val="002060"/>
              </a:solidFill>
            </a:endParaRPr>
          </a:p>
        </p:txBody>
      </p:sp>
      <p:pic>
        <p:nvPicPr>
          <p:cNvPr id="2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42556" y="47208"/>
            <a:ext cx="708542" cy="750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5195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1"/>
          <p:cNvSpPr txBox="1">
            <a:spLocks/>
          </p:cNvSpPr>
          <p:nvPr/>
        </p:nvSpPr>
        <p:spPr bwMode="auto">
          <a:xfrm>
            <a:off x="899592" y="-27384"/>
            <a:ext cx="7772400" cy="65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smtClean="0">
                <a:solidFill>
                  <a:srgbClr val="002060"/>
                </a:solidFill>
                <a:latin typeface="Times New Roman" pitchFamily="18" charset="0"/>
                <a:cs typeface="Times New Roman" pitchFamily="18" charset="0"/>
              </a:rPr>
              <a:t>ESR1 MUTATIONS IN BC METASTASES</a:t>
            </a:r>
            <a:endParaRPr lang="it-IT" sz="2800" dirty="0">
              <a:solidFill>
                <a:srgbClr val="002060"/>
              </a:solidFill>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 y="12701"/>
            <a:ext cx="916208" cy="106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ttore 1 5"/>
          <p:cNvCxnSpPr/>
          <p:nvPr/>
        </p:nvCxnSpPr>
        <p:spPr>
          <a:xfrm>
            <a:off x="916209" y="868235"/>
            <a:ext cx="7643926" cy="11789"/>
          </a:xfrm>
          <a:prstGeom prst="line">
            <a:avLst/>
          </a:prstGeom>
        </p:spPr>
        <p:style>
          <a:lnRef idx="2">
            <a:schemeClr val="accent2"/>
          </a:lnRef>
          <a:fillRef idx="0">
            <a:schemeClr val="accent2"/>
          </a:fillRef>
          <a:effectRef idx="1">
            <a:schemeClr val="accent2"/>
          </a:effectRef>
          <a:fontRef idx="minor">
            <a:schemeClr val="tx1"/>
          </a:fontRef>
        </p:style>
      </p:cxnSp>
      <p:pic>
        <p:nvPicPr>
          <p:cNvPr id="7" name="Segnaposto contenuto 3"/>
          <p:cNvPicPr>
            <a:picLocks noGrp="1"/>
          </p:cNvPicPr>
          <p:nvPr>
            <p:ph idx="1"/>
          </p:nvPr>
        </p:nvPicPr>
        <p:blipFill>
          <a:blip r:embed="rId3" cstate="print"/>
          <a:srcRect/>
          <a:stretch>
            <a:fillRect/>
          </a:stretch>
        </p:blipFill>
        <p:spPr bwMode="auto">
          <a:xfrm>
            <a:off x="-14355" y="1628800"/>
            <a:ext cx="3449207" cy="1425084"/>
          </a:xfrm>
          <a:prstGeom prst="rect">
            <a:avLst/>
          </a:prstGeom>
          <a:noFill/>
          <a:ln w="9525">
            <a:solidFill>
              <a:schemeClr val="tx1"/>
            </a:solidFill>
            <a:miter lim="800000"/>
            <a:headEnd/>
            <a:tailEnd/>
          </a:ln>
        </p:spPr>
      </p:pic>
      <p:sp>
        <p:nvSpPr>
          <p:cNvPr id="8" name="Ovale 7"/>
          <p:cNvSpPr/>
          <p:nvPr/>
        </p:nvSpPr>
        <p:spPr>
          <a:xfrm>
            <a:off x="489292" y="2780929"/>
            <a:ext cx="286802" cy="26127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Segnaposto contenuto 3"/>
          <p:cNvPicPr>
            <a:picLocks/>
          </p:cNvPicPr>
          <p:nvPr/>
        </p:nvPicPr>
        <p:blipFill>
          <a:blip r:embed="rId4" cstate="print"/>
          <a:srcRect/>
          <a:stretch>
            <a:fillRect/>
          </a:stretch>
        </p:blipFill>
        <p:spPr bwMode="auto">
          <a:xfrm>
            <a:off x="-4613" y="3105517"/>
            <a:ext cx="3449206" cy="13437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Ovale 9"/>
          <p:cNvSpPr/>
          <p:nvPr/>
        </p:nvSpPr>
        <p:spPr>
          <a:xfrm>
            <a:off x="519007" y="4247227"/>
            <a:ext cx="264264" cy="22644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4531833"/>
            <a:ext cx="1367685" cy="14992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ttangolo arrotondato 11"/>
          <p:cNvSpPr/>
          <p:nvPr/>
        </p:nvSpPr>
        <p:spPr>
          <a:xfrm>
            <a:off x="583865" y="5301209"/>
            <a:ext cx="237121" cy="7619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1299996" y="1156801"/>
            <a:ext cx="1040670" cy="461665"/>
          </a:xfrm>
          <a:prstGeom prst="rect">
            <a:avLst/>
          </a:prstGeom>
          <a:noFill/>
        </p:spPr>
        <p:txBody>
          <a:bodyPr wrap="none" rtlCol="0">
            <a:spAutoFit/>
          </a:bodyPr>
          <a:lstStyle/>
          <a:p>
            <a:r>
              <a:rPr lang="it-IT" sz="2400" dirty="0" smtClean="0">
                <a:latin typeface="Times New Roman" pitchFamily="18" charset="0"/>
                <a:cs typeface="Times New Roman" pitchFamily="18" charset="0"/>
              </a:rPr>
              <a:t>Y537S</a:t>
            </a:r>
            <a:endParaRPr lang="it-IT" sz="2400" dirty="0">
              <a:latin typeface="Times New Roman" pitchFamily="18" charset="0"/>
              <a:cs typeface="Times New Roman" pitchFamily="18" charset="0"/>
            </a:endParaRPr>
          </a:p>
        </p:txBody>
      </p:sp>
      <p:pic>
        <p:nvPicPr>
          <p:cNvPr id="14" name="Segnaposto contenuto 3"/>
          <p:cNvPicPr>
            <a:picLocks/>
          </p:cNvPicPr>
          <p:nvPr/>
        </p:nvPicPr>
        <p:blipFill>
          <a:blip r:embed="rId6" cstate="print"/>
          <a:srcRect/>
          <a:stretch>
            <a:fillRect/>
          </a:stretch>
        </p:blipFill>
        <p:spPr bwMode="auto">
          <a:xfrm>
            <a:off x="4851440" y="1612794"/>
            <a:ext cx="4168608" cy="18162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Ovale 14"/>
          <p:cNvSpPr/>
          <p:nvPr/>
        </p:nvSpPr>
        <p:spPr>
          <a:xfrm>
            <a:off x="5502565" y="3002652"/>
            <a:ext cx="370894" cy="42634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499" r="15730"/>
          <a:stretch/>
        </p:blipFill>
        <p:spPr bwMode="auto">
          <a:xfrm>
            <a:off x="4872365" y="3501008"/>
            <a:ext cx="1679591" cy="18328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Rettangolo arrotondato 16"/>
          <p:cNvSpPr/>
          <p:nvPr/>
        </p:nvSpPr>
        <p:spPr>
          <a:xfrm>
            <a:off x="5569034" y="4357578"/>
            <a:ext cx="259571" cy="99742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6551956" y="1156801"/>
            <a:ext cx="1091966" cy="461665"/>
          </a:xfrm>
          <a:prstGeom prst="rect">
            <a:avLst/>
          </a:prstGeom>
          <a:noFill/>
        </p:spPr>
        <p:txBody>
          <a:bodyPr wrap="none" rtlCol="0">
            <a:spAutoFit/>
          </a:bodyPr>
          <a:lstStyle/>
          <a:p>
            <a:r>
              <a:rPr lang="it-IT" sz="2400" dirty="0" smtClean="0">
                <a:latin typeface="Times New Roman" pitchFamily="18" charset="0"/>
                <a:cs typeface="Times New Roman" pitchFamily="18" charset="0"/>
              </a:rPr>
              <a:t>D538G</a:t>
            </a:r>
            <a:endParaRPr lang="it-IT" sz="2400" dirty="0">
              <a:latin typeface="Times New Roman" pitchFamily="18" charset="0"/>
              <a:cs typeface="Times New Roman" pitchFamily="18" charset="0"/>
            </a:endParaRPr>
          </a:p>
        </p:txBody>
      </p:sp>
      <p:pic>
        <p:nvPicPr>
          <p:cNvPr id="717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26805" b="24982"/>
          <a:stretch/>
        </p:blipFill>
        <p:spPr bwMode="auto">
          <a:xfrm>
            <a:off x="3676380" y="5355007"/>
            <a:ext cx="5467620" cy="141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descr="http://codingnews.inhealthcare.com/files/2009/01/microscope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36203" y="0"/>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7786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556" y="47208"/>
            <a:ext cx="708542" cy="750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747838"/>
            <a:ext cx="8640960" cy="3841402"/>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06744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ttore 1 12"/>
          <p:cNvCxnSpPr>
            <a:cxnSpLocks noChangeShapeType="1"/>
          </p:cNvCxnSpPr>
          <p:nvPr/>
        </p:nvCxnSpPr>
        <p:spPr bwMode="auto">
          <a:xfrm>
            <a:off x="755650" y="836613"/>
            <a:ext cx="7200900" cy="0"/>
          </a:xfrm>
          <a:prstGeom prst="line">
            <a:avLst/>
          </a:prstGeom>
          <a:noFill/>
          <a:ln w="25400">
            <a:solidFill>
              <a:schemeClr val="accent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700213"/>
            <a:ext cx="6954837" cy="2160587"/>
          </a:xfrm>
          <a:prstGeom prst="rect">
            <a:avLst/>
          </a:prstGeom>
          <a:noFill/>
          <a:ln w="3810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6" name="Rettangolo arrotondato 5"/>
          <p:cNvSpPr/>
          <p:nvPr/>
        </p:nvSpPr>
        <p:spPr>
          <a:xfrm>
            <a:off x="5003800" y="2924175"/>
            <a:ext cx="842963" cy="91440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endParaRPr lang="it-IT" altLang="it-IT">
              <a:solidFill>
                <a:srgbClr val="FFFFFF"/>
              </a:solidFill>
              <a:latin typeface="Arial" pitchFamily="34" charset="0"/>
            </a:endParaRPr>
          </a:p>
        </p:txBody>
      </p:sp>
      <p:sp>
        <p:nvSpPr>
          <p:cNvPr id="5" name="Ovale 4"/>
          <p:cNvSpPr/>
          <p:nvPr/>
        </p:nvSpPr>
        <p:spPr>
          <a:xfrm>
            <a:off x="6804025" y="2852738"/>
            <a:ext cx="911225" cy="576262"/>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endParaRPr lang="it-IT" altLang="it-IT">
              <a:solidFill>
                <a:srgbClr val="FFFFFF"/>
              </a:solidFill>
              <a:latin typeface="Arial" pitchFamily="34" charset="0"/>
            </a:endParaRPr>
          </a:p>
        </p:txBody>
      </p:sp>
      <p:pic>
        <p:nvPicPr>
          <p:cNvPr id="624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933825"/>
            <a:ext cx="82296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e 8"/>
          <p:cNvSpPr/>
          <p:nvPr/>
        </p:nvSpPr>
        <p:spPr>
          <a:xfrm>
            <a:off x="3708400" y="5661025"/>
            <a:ext cx="698500" cy="431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endParaRPr lang="it-IT" altLang="it-IT">
              <a:solidFill>
                <a:srgbClr val="FFFFFF"/>
              </a:solidFill>
              <a:latin typeface="Arial" pitchFamily="34" charset="0"/>
            </a:endParaRPr>
          </a:p>
        </p:txBody>
      </p:sp>
      <p:sp>
        <p:nvSpPr>
          <p:cNvPr id="27656" name="Oval 11"/>
          <p:cNvSpPr>
            <a:spLocks noChangeArrowheads="1"/>
          </p:cNvSpPr>
          <p:nvPr/>
        </p:nvSpPr>
        <p:spPr bwMode="auto">
          <a:xfrm>
            <a:off x="2339975" y="4941888"/>
            <a:ext cx="431800" cy="360362"/>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27657" name="Oval 12"/>
          <p:cNvSpPr>
            <a:spLocks noChangeArrowheads="1"/>
          </p:cNvSpPr>
          <p:nvPr/>
        </p:nvSpPr>
        <p:spPr bwMode="auto">
          <a:xfrm>
            <a:off x="2339975" y="6021388"/>
            <a:ext cx="431800" cy="360362"/>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27658" name="Oval 13"/>
          <p:cNvSpPr>
            <a:spLocks noChangeArrowheads="1"/>
          </p:cNvSpPr>
          <p:nvPr/>
        </p:nvSpPr>
        <p:spPr bwMode="auto">
          <a:xfrm>
            <a:off x="2339975" y="6381750"/>
            <a:ext cx="431800" cy="360363"/>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it-IT" altLang="it-IT" sz="1800">
              <a:latin typeface="Calibri" pitchFamily="34" charset="0"/>
            </a:endParaRPr>
          </a:p>
        </p:txBody>
      </p:sp>
      <p:sp>
        <p:nvSpPr>
          <p:cNvPr id="27659" name="Text Box 14"/>
          <p:cNvSpPr txBox="1">
            <a:spLocks noChangeArrowheads="1"/>
          </p:cNvSpPr>
          <p:nvPr/>
        </p:nvSpPr>
        <p:spPr bwMode="auto">
          <a:xfrm>
            <a:off x="1258888" y="1052513"/>
            <a:ext cx="5014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defRPr/>
            </a:pPr>
            <a:r>
              <a:rPr lang="it-IT" altLang="it-IT" sz="2000" b="1" smtClean="0">
                <a:latin typeface="Times New Roman" charset="0"/>
              </a:rPr>
              <a:t>12,5% di mutazioni accertate nella metastasi</a:t>
            </a:r>
          </a:p>
        </p:txBody>
      </p:sp>
      <p:pic>
        <p:nvPicPr>
          <p:cNvPr id="6247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00"/>
            <a:ext cx="7826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994869" y="260648"/>
            <a:ext cx="3292312" cy="369332"/>
          </a:xfrm>
          <a:prstGeom prst="rect">
            <a:avLst/>
          </a:prstGeom>
        </p:spPr>
        <p:txBody>
          <a:bodyPr wrap="none">
            <a:spAutoFit/>
          </a:bodyPr>
          <a:lstStyle/>
          <a:p>
            <a:r>
              <a:rPr lang="it-IT" b="1" dirty="0">
                <a:solidFill>
                  <a:srgbClr val="002060"/>
                </a:solidFill>
                <a:latin typeface="Times New Roman" pitchFamily="18" charset="0"/>
                <a:cs typeface="Times New Roman" pitchFamily="18" charset="0"/>
              </a:rPr>
              <a:t>ESR1 MUTATIONS </a:t>
            </a:r>
            <a:r>
              <a:rPr lang="it-IT" b="1" dirty="0" err="1">
                <a:solidFill>
                  <a:srgbClr val="002060"/>
                </a:solidFill>
                <a:latin typeface="Times New Roman" pitchFamily="18" charset="0"/>
                <a:cs typeface="Times New Roman" pitchFamily="18" charset="0"/>
              </a:rPr>
              <a:t>conclusion</a:t>
            </a:r>
            <a:endParaRPr lang="it-IT"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462775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43" r="3024" b="19797"/>
          <a:stretch/>
        </p:blipFill>
        <p:spPr bwMode="auto">
          <a:xfrm>
            <a:off x="4027644" y="2085918"/>
            <a:ext cx="4469009" cy="2927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6507"/>
          <a:stretch/>
        </p:blipFill>
        <p:spPr bwMode="auto">
          <a:xfrm>
            <a:off x="1052291" y="5013177"/>
            <a:ext cx="7175500" cy="148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782"/>
            <a:ext cx="716802" cy="82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ttore 1 6"/>
          <p:cNvCxnSpPr/>
          <p:nvPr/>
        </p:nvCxnSpPr>
        <p:spPr>
          <a:xfrm>
            <a:off x="716803" y="692696"/>
            <a:ext cx="7510988"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Titolo 11"/>
          <p:cNvSpPr txBox="1">
            <a:spLocks/>
          </p:cNvSpPr>
          <p:nvPr/>
        </p:nvSpPr>
        <p:spPr bwMode="auto">
          <a:xfrm>
            <a:off x="919784" y="138325"/>
            <a:ext cx="7772400" cy="57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it-IT" sz="2400" b="1" dirty="0" smtClean="0">
                <a:solidFill>
                  <a:srgbClr val="0070C0"/>
                </a:solidFill>
                <a:latin typeface="Times New Roman" pitchFamily="18" charset="0"/>
                <a:cs typeface="Times New Roman" pitchFamily="18" charset="0"/>
              </a:rPr>
              <a:t>NEW PROGNOSTIC AND PREDICTIVE MARKERS</a:t>
            </a:r>
            <a:endParaRPr lang="it-IT" sz="2400" b="1" dirty="0">
              <a:solidFill>
                <a:srgbClr val="0070C0"/>
              </a:solidFill>
              <a:latin typeface="Times New Roman" pitchFamily="18" charset="0"/>
              <a:cs typeface="Times New Roman" pitchFamily="18" charset="0"/>
            </a:endParaRPr>
          </a:p>
        </p:txBody>
      </p:sp>
      <p:sp>
        <p:nvSpPr>
          <p:cNvPr id="2" name="Rettangolo 1"/>
          <p:cNvSpPr/>
          <p:nvPr/>
        </p:nvSpPr>
        <p:spPr>
          <a:xfrm>
            <a:off x="3215549" y="842444"/>
            <a:ext cx="5928451" cy="1015663"/>
          </a:xfrm>
          <a:prstGeom prst="rect">
            <a:avLst/>
          </a:prstGeom>
        </p:spPr>
        <p:txBody>
          <a:bodyPr wrap="square">
            <a:spAutoFit/>
          </a:bodyPr>
          <a:lstStyle/>
          <a:p>
            <a:pPr algn="ctr"/>
            <a:r>
              <a:rPr lang="en-US" sz="2400" b="1" dirty="0">
                <a:effectLst>
                  <a:outerShdw blurRad="38100" dist="38100" dir="2700000" algn="tl">
                    <a:srgbClr val="000000">
                      <a:alpha val="43137"/>
                    </a:srgbClr>
                  </a:outerShdw>
                </a:effectLst>
                <a:latin typeface="Times New Roman" pitchFamily="18" charset="0"/>
                <a:cs typeface="Times New Roman" pitchFamily="18" charset="0"/>
              </a:rPr>
              <a:t>MicroRNAs</a:t>
            </a:r>
            <a:r>
              <a:rPr lang="en-US" dirty="0">
                <a:latin typeface="Times New Roman" pitchFamily="18" charset="0"/>
                <a:cs typeface="Times New Roman" pitchFamily="18" charset="0"/>
              </a:rPr>
              <a:t> (miRNAs) are </a:t>
            </a:r>
            <a:r>
              <a:rPr lang="en-US" dirty="0" err="1">
                <a:latin typeface="Times New Roman" pitchFamily="18" charset="0"/>
                <a:cs typeface="Times New Roman" pitchFamily="18" charset="0"/>
              </a:rPr>
              <a:t>are</a:t>
            </a:r>
            <a:r>
              <a:rPr lang="en-US" dirty="0">
                <a:latin typeface="Times New Roman" pitchFamily="18" charset="0"/>
                <a:cs typeface="Times New Roman" pitchFamily="18" charset="0"/>
              </a:rPr>
              <a:t> small RNA molecules of 18 to 22 base </a:t>
            </a:r>
            <a:r>
              <a:rPr lang="en-US" dirty="0" smtClean="0">
                <a:latin typeface="Times New Roman" pitchFamily="18" charset="0"/>
                <a:cs typeface="Times New Roman" pitchFamily="18" charset="0"/>
              </a:rPr>
              <a:t>pairs that </a:t>
            </a:r>
            <a:r>
              <a:rPr lang="en-US" dirty="0">
                <a:latin typeface="Times New Roman" pitchFamily="18" charset="0"/>
                <a:cs typeface="Times New Roman" pitchFamily="18" charset="0"/>
              </a:rPr>
              <a:t>regulate the expression of target mRNAs by </a:t>
            </a:r>
            <a:r>
              <a:rPr lang="en-US" dirty="0" smtClean="0">
                <a:latin typeface="Times New Roman" pitchFamily="18" charset="0"/>
                <a:cs typeface="Times New Roman" pitchFamily="18" charset="0"/>
              </a:rPr>
              <a:t>inhibiting translation </a:t>
            </a:r>
            <a:r>
              <a:rPr lang="en-US" dirty="0">
                <a:latin typeface="Times New Roman" pitchFamily="18" charset="0"/>
                <a:cs typeface="Times New Roman" pitchFamily="18" charset="0"/>
              </a:rPr>
              <a:t>or degrading the transcripts</a:t>
            </a:r>
            <a:endParaRPr lang="it-IT" dirty="0">
              <a:latin typeface="Times New Roman" pitchFamily="18" charset="0"/>
              <a:cs typeface="Times New Roman" pitchFamily="18" charset="0"/>
            </a:endParaRPr>
          </a:p>
        </p:txBody>
      </p:sp>
      <p:pic>
        <p:nvPicPr>
          <p:cNvPr id="9" name="Picture 18" descr="http://codingnews.inhealthcare.com/files/2009/01/microscop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3786"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196752"/>
            <a:ext cx="3180163" cy="33073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40386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0" y="838299"/>
            <a:ext cx="9144000" cy="0"/>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3786"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5406181" cy="10837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49" y="1412776"/>
            <a:ext cx="5689251" cy="15674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5047007"/>
            <a:ext cx="6624736" cy="16943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3141379"/>
            <a:ext cx="5797972" cy="18717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39289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0" y="764704"/>
            <a:ext cx="9144000" cy="0"/>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3786"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836712"/>
            <a:ext cx="5416847" cy="1518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595313" y="2348880"/>
            <a:ext cx="6262687" cy="369332"/>
          </a:xfrm>
          <a:prstGeom prst="rect">
            <a:avLst/>
          </a:prstGeom>
        </p:spPr>
        <p:txBody>
          <a:bodyPr wrap="square">
            <a:spAutoFit/>
          </a:bodyPr>
          <a:lstStyle/>
          <a:p>
            <a:r>
              <a:rPr lang="en-US" b="1" dirty="0">
                <a:solidFill>
                  <a:srgbClr val="00B050"/>
                </a:solidFill>
              </a:rPr>
              <a:t>History of intracellular miRNA-based diagnostic signatures</a:t>
            </a:r>
            <a:endParaRPr lang="it-IT" b="1" dirty="0">
              <a:solidFill>
                <a:srgbClr val="00B050"/>
              </a:solidFill>
            </a:endParaRPr>
          </a:p>
        </p:txBody>
      </p:sp>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2708920"/>
            <a:ext cx="8844855" cy="16717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782"/>
            <a:ext cx="716802" cy="82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115616" y="380719"/>
            <a:ext cx="6611297" cy="369332"/>
          </a:xfrm>
          <a:prstGeom prst="rect">
            <a:avLst/>
          </a:prstGeom>
          <a:noFill/>
        </p:spPr>
        <p:txBody>
          <a:bodyPr wrap="none" rtlCol="0">
            <a:spAutoFit/>
          </a:bodyPr>
          <a:lstStyle/>
          <a:p>
            <a:r>
              <a:rPr lang="it-IT" b="1" dirty="0" smtClean="0">
                <a:solidFill>
                  <a:srgbClr val="002060"/>
                </a:solidFill>
              </a:rPr>
              <a:t>The </a:t>
            </a:r>
            <a:r>
              <a:rPr lang="it-IT" b="1" dirty="0" err="1" smtClean="0">
                <a:solidFill>
                  <a:srgbClr val="002060"/>
                </a:solidFill>
              </a:rPr>
              <a:t>potential</a:t>
            </a:r>
            <a:r>
              <a:rPr lang="it-IT" b="1" dirty="0" smtClean="0">
                <a:solidFill>
                  <a:srgbClr val="002060"/>
                </a:solidFill>
              </a:rPr>
              <a:t> of </a:t>
            </a:r>
            <a:r>
              <a:rPr lang="it-IT" b="1" dirty="0" err="1" smtClean="0">
                <a:solidFill>
                  <a:srgbClr val="002060"/>
                </a:solidFill>
              </a:rPr>
              <a:t>miRNA</a:t>
            </a:r>
            <a:r>
              <a:rPr lang="it-IT" b="1" dirty="0" smtClean="0">
                <a:solidFill>
                  <a:srgbClr val="002060"/>
                </a:solidFill>
              </a:rPr>
              <a:t> for </a:t>
            </a:r>
            <a:r>
              <a:rPr lang="it-IT" b="1" dirty="0" err="1" smtClean="0">
                <a:solidFill>
                  <a:srgbClr val="002060"/>
                </a:solidFill>
              </a:rPr>
              <a:t>diagnosis</a:t>
            </a:r>
            <a:r>
              <a:rPr lang="it-IT" b="1" dirty="0" smtClean="0">
                <a:solidFill>
                  <a:srgbClr val="002060"/>
                </a:solidFill>
              </a:rPr>
              <a:t>, treatment and </a:t>
            </a:r>
            <a:r>
              <a:rPr lang="it-IT" b="1" dirty="0" err="1" smtClean="0">
                <a:solidFill>
                  <a:srgbClr val="002060"/>
                </a:solidFill>
              </a:rPr>
              <a:t>monitoring</a:t>
            </a:r>
            <a:r>
              <a:rPr lang="it-IT" b="1" dirty="0" smtClean="0">
                <a:solidFill>
                  <a:srgbClr val="002060"/>
                </a:solidFill>
              </a:rPr>
              <a:t> BC</a:t>
            </a:r>
            <a:endParaRPr lang="it-IT" b="1" dirty="0">
              <a:solidFill>
                <a:srgbClr val="002060"/>
              </a:solidFill>
            </a:endParaRPr>
          </a:p>
        </p:txBody>
      </p:sp>
      <p:pic>
        <p:nvPicPr>
          <p:cNvPr id="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00" y="4827984"/>
            <a:ext cx="8926738" cy="2057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ttangolo 6"/>
          <p:cNvSpPr/>
          <p:nvPr/>
        </p:nvSpPr>
        <p:spPr>
          <a:xfrm>
            <a:off x="358401" y="4355812"/>
            <a:ext cx="8534079" cy="369332"/>
          </a:xfrm>
          <a:prstGeom prst="rect">
            <a:avLst/>
          </a:prstGeom>
        </p:spPr>
        <p:txBody>
          <a:bodyPr wrap="square">
            <a:spAutoFit/>
          </a:bodyPr>
          <a:lstStyle/>
          <a:p>
            <a:r>
              <a:rPr lang="it-IT" b="1" dirty="0" err="1">
                <a:solidFill>
                  <a:srgbClr val="00B0F0"/>
                </a:solidFill>
              </a:rPr>
              <a:t>Intracellular</a:t>
            </a:r>
            <a:r>
              <a:rPr lang="it-IT" b="1" dirty="0">
                <a:solidFill>
                  <a:srgbClr val="00B0F0"/>
                </a:solidFill>
              </a:rPr>
              <a:t> and </a:t>
            </a:r>
            <a:r>
              <a:rPr lang="it-IT" b="1" dirty="0" err="1">
                <a:solidFill>
                  <a:srgbClr val="00B0F0"/>
                </a:solidFill>
              </a:rPr>
              <a:t>extracellular</a:t>
            </a:r>
            <a:r>
              <a:rPr lang="it-IT" b="1" dirty="0">
                <a:solidFill>
                  <a:srgbClr val="00B0F0"/>
                </a:solidFill>
              </a:rPr>
              <a:t> </a:t>
            </a:r>
            <a:r>
              <a:rPr lang="it-IT" b="1" dirty="0" err="1">
                <a:solidFill>
                  <a:srgbClr val="00B0F0"/>
                </a:solidFill>
              </a:rPr>
              <a:t>diagnostic</a:t>
            </a:r>
            <a:r>
              <a:rPr lang="it-IT" b="1" dirty="0">
                <a:solidFill>
                  <a:srgbClr val="00B0F0"/>
                </a:solidFill>
              </a:rPr>
              <a:t> </a:t>
            </a:r>
            <a:r>
              <a:rPr lang="it-IT" b="1" dirty="0" err="1">
                <a:solidFill>
                  <a:srgbClr val="00B0F0"/>
                </a:solidFill>
              </a:rPr>
              <a:t>miRNAs</a:t>
            </a:r>
            <a:r>
              <a:rPr lang="it-IT" b="1" dirty="0">
                <a:solidFill>
                  <a:srgbClr val="00B0F0"/>
                </a:solidFill>
              </a:rPr>
              <a:t> </a:t>
            </a:r>
            <a:r>
              <a:rPr lang="it-IT" b="1" dirty="0" err="1">
                <a:solidFill>
                  <a:srgbClr val="00B0F0"/>
                </a:solidFill>
              </a:rPr>
              <a:t>controlling</a:t>
            </a:r>
            <a:r>
              <a:rPr lang="it-IT" b="1" dirty="0">
                <a:solidFill>
                  <a:srgbClr val="00B0F0"/>
                </a:solidFill>
              </a:rPr>
              <a:t> BC </a:t>
            </a:r>
            <a:r>
              <a:rPr lang="it-IT" b="1" dirty="0" err="1">
                <a:solidFill>
                  <a:srgbClr val="00B0F0"/>
                </a:solidFill>
              </a:rPr>
              <a:t>hallmarks</a:t>
            </a:r>
            <a:r>
              <a:rPr lang="it-IT" b="1" dirty="0">
                <a:solidFill>
                  <a:srgbClr val="00B0F0"/>
                </a:solidFill>
              </a:rPr>
              <a:t>.</a:t>
            </a:r>
          </a:p>
        </p:txBody>
      </p:sp>
      <p:sp>
        <p:nvSpPr>
          <p:cNvPr id="6" name="CasellaDiTesto 5"/>
          <p:cNvSpPr txBox="1"/>
          <p:nvPr/>
        </p:nvSpPr>
        <p:spPr>
          <a:xfrm>
            <a:off x="6948264" y="6525344"/>
            <a:ext cx="1839093" cy="338554"/>
          </a:xfrm>
          <a:prstGeom prst="rect">
            <a:avLst/>
          </a:prstGeom>
          <a:noFill/>
        </p:spPr>
        <p:txBody>
          <a:bodyPr wrap="none" rtlCol="0">
            <a:spAutoFit/>
          </a:bodyPr>
          <a:lstStyle/>
          <a:p>
            <a:r>
              <a:rPr lang="it-IT" sz="1600" dirty="0" smtClean="0"/>
              <a:t>Bertoli G et al, 2016</a:t>
            </a:r>
            <a:endParaRPr lang="it-IT" sz="1600" dirty="0"/>
          </a:p>
        </p:txBody>
      </p:sp>
    </p:spTree>
    <p:extLst>
      <p:ext uri="{BB962C8B-B14F-4D97-AF65-F5344CB8AC3E}">
        <p14:creationId xmlns:p14="http://schemas.microsoft.com/office/powerpoint/2010/main" val="26377645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0" y="838299"/>
            <a:ext cx="9144000" cy="0"/>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3786" y="44625"/>
            <a:ext cx="722710" cy="672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08720"/>
            <a:ext cx="1638300" cy="4962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908720"/>
            <a:ext cx="1895475" cy="4953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ttangolo 1"/>
          <p:cNvSpPr/>
          <p:nvPr/>
        </p:nvSpPr>
        <p:spPr>
          <a:xfrm>
            <a:off x="179512" y="1412776"/>
            <a:ext cx="1638300" cy="28803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179512" y="3789040"/>
            <a:ext cx="163830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1835696" y="1412776"/>
            <a:ext cx="1895475" cy="28803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873454" y="196053"/>
            <a:ext cx="7298946" cy="369332"/>
          </a:xfrm>
          <a:prstGeom prst="rect">
            <a:avLst/>
          </a:prstGeom>
        </p:spPr>
        <p:txBody>
          <a:bodyPr wrap="square">
            <a:spAutoFit/>
          </a:bodyPr>
          <a:lstStyle/>
          <a:p>
            <a:r>
              <a:rPr lang="en-US" b="1" dirty="0">
                <a:solidFill>
                  <a:srgbClr val="002060"/>
                </a:solidFill>
              </a:rPr>
              <a:t>The microRNAs associated with tumor development in </a:t>
            </a:r>
            <a:r>
              <a:rPr lang="en-US" b="1" dirty="0" smtClean="0">
                <a:solidFill>
                  <a:srgbClr val="002060"/>
                </a:solidFill>
              </a:rPr>
              <a:t>breast </a:t>
            </a:r>
            <a:r>
              <a:rPr lang="it-IT" b="1" dirty="0" err="1" smtClean="0">
                <a:solidFill>
                  <a:srgbClr val="002060"/>
                </a:solidFill>
              </a:rPr>
              <a:t>cancer</a:t>
            </a:r>
            <a:endParaRPr lang="it-IT" b="1" dirty="0">
              <a:solidFill>
                <a:srgbClr val="002060"/>
              </a:solidFill>
            </a:endParaRPr>
          </a:p>
        </p:txBody>
      </p:sp>
      <p:sp>
        <p:nvSpPr>
          <p:cNvPr id="9" name="Rettangolo 8"/>
          <p:cNvSpPr/>
          <p:nvPr/>
        </p:nvSpPr>
        <p:spPr>
          <a:xfrm>
            <a:off x="7452320" y="1412776"/>
            <a:ext cx="36004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452320" y="1772816"/>
            <a:ext cx="360040" cy="475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1412776"/>
            <a:ext cx="5112568" cy="47525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CasellaDiTesto 6"/>
          <p:cNvSpPr txBox="1"/>
          <p:nvPr/>
        </p:nvSpPr>
        <p:spPr>
          <a:xfrm>
            <a:off x="1855428" y="6237312"/>
            <a:ext cx="7181068" cy="646331"/>
          </a:xfrm>
          <a:prstGeom prst="rect">
            <a:avLst/>
          </a:prstGeom>
          <a:noFill/>
        </p:spPr>
        <p:txBody>
          <a:bodyPr wrap="none" rtlCol="0">
            <a:spAutoFit/>
          </a:bodyPr>
          <a:lstStyle/>
          <a:p>
            <a:r>
              <a:rPr lang="en-US" b="1" dirty="0">
                <a:solidFill>
                  <a:srgbClr val="0070C0"/>
                </a:solidFill>
              </a:rPr>
              <a:t>The microRNAs associated with each molecular subtypes of </a:t>
            </a:r>
            <a:r>
              <a:rPr lang="it-IT" b="1" dirty="0" err="1">
                <a:solidFill>
                  <a:srgbClr val="0070C0"/>
                </a:solidFill>
              </a:rPr>
              <a:t>breast</a:t>
            </a:r>
            <a:r>
              <a:rPr lang="it-IT" b="1" dirty="0">
                <a:solidFill>
                  <a:srgbClr val="0070C0"/>
                </a:solidFill>
              </a:rPr>
              <a:t> </a:t>
            </a:r>
            <a:r>
              <a:rPr lang="it-IT" b="1" dirty="0" err="1">
                <a:solidFill>
                  <a:srgbClr val="00B0F0"/>
                </a:solidFill>
              </a:rPr>
              <a:t>canc</a:t>
            </a:r>
            <a:r>
              <a:rPr lang="it-IT" dirty="0" err="1">
                <a:solidFill>
                  <a:srgbClr val="00B0F0"/>
                </a:solidFill>
              </a:rPr>
              <a:t>er</a:t>
            </a:r>
            <a:endParaRPr lang="it-IT" dirty="0">
              <a:solidFill>
                <a:srgbClr val="00B0F0"/>
              </a:solidFill>
            </a:endParaRPr>
          </a:p>
          <a:p>
            <a:endParaRPr lang="it-IT" dirty="0"/>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782"/>
            <a:ext cx="716802" cy="82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10"/>
          <p:cNvSpPr txBox="1"/>
          <p:nvPr/>
        </p:nvSpPr>
        <p:spPr>
          <a:xfrm>
            <a:off x="179512" y="6453336"/>
            <a:ext cx="2318392" cy="646331"/>
          </a:xfrm>
          <a:prstGeom prst="rect">
            <a:avLst/>
          </a:prstGeom>
          <a:noFill/>
        </p:spPr>
        <p:txBody>
          <a:bodyPr wrap="none" rtlCol="0">
            <a:spAutoFit/>
          </a:bodyPr>
          <a:lstStyle/>
          <a:p>
            <a:r>
              <a:rPr lang="it-IT" dirty="0" err="1"/>
              <a:t>Kurozumi</a:t>
            </a:r>
            <a:r>
              <a:rPr lang="it-IT" dirty="0"/>
              <a:t>  S et al, 2017</a:t>
            </a:r>
          </a:p>
          <a:p>
            <a:endParaRPr lang="it-IT" dirty="0"/>
          </a:p>
        </p:txBody>
      </p:sp>
    </p:spTree>
    <p:extLst>
      <p:ext uri="{BB962C8B-B14F-4D97-AF65-F5344CB8AC3E}">
        <p14:creationId xmlns:p14="http://schemas.microsoft.com/office/powerpoint/2010/main" val="37905146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ttore 1 8"/>
          <p:cNvCxnSpPr>
            <a:cxnSpLocks noChangeShapeType="1"/>
          </p:cNvCxnSpPr>
          <p:nvPr/>
        </p:nvCxnSpPr>
        <p:spPr bwMode="auto">
          <a:xfrm>
            <a:off x="827088" y="908050"/>
            <a:ext cx="7510462" cy="0"/>
          </a:xfrm>
          <a:prstGeom prst="line">
            <a:avLst/>
          </a:prstGeom>
          <a:noFill/>
          <a:ln w="25400">
            <a:solidFill>
              <a:schemeClr val="accent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30" name="Titolo 11"/>
          <p:cNvSpPr txBox="1">
            <a:spLocks/>
          </p:cNvSpPr>
          <p:nvPr/>
        </p:nvSpPr>
        <p:spPr bwMode="auto">
          <a:xfrm>
            <a:off x="971550" y="115888"/>
            <a:ext cx="79216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a:spcBef>
                <a:spcPct val="0"/>
              </a:spcBef>
              <a:buFontTx/>
              <a:buNone/>
            </a:pPr>
            <a:endParaRPr lang="it-IT" altLang="it-IT">
              <a:latin typeface="Times New Roman" pitchFamily="18" charset="0"/>
              <a:cs typeface="Times New Roman" pitchFamily="18" charset="0"/>
            </a:endParaRPr>
          </a:p>
        </p:txBody>
      </p:sp>
      <p:sp>
        <p:nvSpPr>
          <p:cNvPr id="33797" name="Rectangle 11"/>
          <p:cNvSpPr>
            <a:spLocks noChangeArrowheads="1"/>
          </p:cNvSpPr>
          <p:nvPr/>
        </p:nvSpPr>
        <p:spPr bwMode="auto">
          <a:xfrm>
            <a:off x="250825" y="974725"/>
            <a:ext cx="8713788"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just" eaLnBrk="1" hangingPunct="1">
              <a:spcBef>
                <a:spcPct val="0"/>
              </a:spcBef>
              <a:buFontTx/>
              <a:buNone/>
            </a:pPr>
            <a:r>
              <a:rPr lang="it-IT" altLang="it-IT" sz="2000" dirty="0">
                <a:latin typeface="Times New Roman" pitchFamily="18" charset="0"/>
              </a:rPr>
              <a:t>Il </a:t>
            </a:r>
            <a:r>
              <a:rPr lang="it-IT" altLang="it-IT" sz="2000" b="1" dirty="0">
                <a:latin typeface="Times New Roman" pitchFamily="18" charset="0"/>
              </a:rPr>
              <a:t>rischio di recidiva </a:t>
            </a:r>
            <a:r>
              <a:rPr lang="it-IT" altLang="it-IT" sz="2000" dirty="0">
                <a:latin typeface="Times New Roman" pitchFamily="18" charset="0"/>
              </a:rPr>
              <a:t>nei carcinomi </a:t>
            </a:r>
            <a:r>
              <a:rPr lang="it-IT" altLang="it-IT" sz="2000" b="1" dirty="0">
                <a:latin typeface="Times New Roman" pitchFamily="18" charset="0"/>
              </a:rPr>
              <a:t>luminali B</a:t>
            </a:r>
            <a:r>
              <a:rPr lang="it-IT" altLang="it-IT" sz="2000" dirty="0">
                <a:latin typeface="Times New Roman" pitchFamily="18" charset="0"/>
              </a:rPr>
              <a:t> è maggiore </a:t>
            </a:r>
            <a:r>
              <a:rPr lang="it-IT" altLang="it-IT" sz="2000" b="1" dirty="0">
                <a:latin typeface="Times New Roman" pitchFamily="18" charset="0"/>
              </a:rPr>
              <a:t>nei primi 5 anni dalla diagnosi</a:t>
            </a:r>
            <a:r>
              <a:rPr lang="it-IT" altLang="it-IT" sz="2000" dirty="0">
                <a:latin typeface="Times New Roman" pitchFamily="18" charset="0"/>
              </a:rPr>
              <a:t> rispetto ai luminali A, e decresce dopo 5 anni dalla diagnosi, anche se permane.</a:t>
            </a:r>
          </a:p>
          <a:p>
            <a:pPr algn="just" eaLnBrk="1" hangingPunct="1">
              <a:spcBef>
                <a:spcPct val="0"/>
              </a:spcBef>
              <a:buFont typeface="Wingdings" pitchFamily="2" charset="2"/>
              <a:buChar char="ü"/>
            </a:pPr>
            <a:r>
              <a:rPr lang="it-IT" altLang="it-IT" sz="2000" b="1" dirty="0">
                <a:latin typeface="Times New Roman" pitchFamily="18" charset="0"/>
              </a:rPr>
              <a:t>L’aumento dell’attività proliferativa </a:t>
            </a:r>
            <a:r>
              <a:rPr lang="it-IT" altLang="it-IT" sz="2000" dirty="0">
                <a:latin typeface="Times New Roman" pitchFamily="18" charset="0"/>
              </a:rPr>
              <a:t>nelle metastasi può aver guidato la progressione tumorale.</a:t>
            </a:r>
          </a:p>
          <a:p>
            <a:pPr algn="just" eaLnBrk="1" hangingPunct="1">
              <a:spcBef>
                <a:spcPct val="0"/>
              </a:spcBef>
              <a:buFont typeface="Wingdings" pitchFamily="2" charset="2"/>
              <a:buChar char="ü"/>
            </a:pPr>
            <a:endParaRPr lang="it-IT" altLang="it-IT" sz="2000" dirty="0">
              <a:latin typeface="Times New Roman" pitchFamily="18" charset="0"/>
            </a:endParaRPr>
          </a:p>
          <a:p>
            <a:pPr algn="just" eaLnBrk="1" hangingPunct="1">
              <a:spcBef>
                <a:spcPct val="0"/>
              </a:spcBef>
              <a:buFont typeface="Wingdings" pitchFamily="2" charset="2"/>
              <a:buChar char="ü"/>
            </a:pPr>
            <a:r>
              <a:rPr lang="it-IT" altLang="it-IT" sz="2000" dirty="0">
                <a:latin typeface="Times New Roman" pitchFamily="18" charset="0"/>
              </a:rPr>
              <a:t>Le mutazioni di </a:t>
            </a:r>
            <a:r>
              <a:rPr lang="it-IT" altLang="it-IT" sz="2000" b="1" dirty="0">
                <a:latin typeface="Times New Roman" pitchFamily="18" charset="0"/>
              </a:rPr>
              <a:t>ESR1</a:t>
            </a:r>
            <a:r>
              <a:rPr lang="it-IT" altLang="it-IT" sz="2000" dirty="0">
                <a:latin typeface="Times New Roman" pitchFamily="18" charset="0"/>
              </a:rPr>
              <a:t> vengono acquisite in seguito alla terapia , in particolare nelle pz che hanno ricevuto AI, pertanto il rilevamento di tali mutazioni potrebbe essere utile come </a:t>
            </a:r>
            <a:r>
              <a:rPr lang="it-IT" altLang="it-IT" sz="2000" dirty="0" err="1">
                <a:latin typeface="Times New Roman" pitchFamily="18" charset="0"/>
              </a:rPr>
              <a:t>biomarker</a:t>
            </a:r>
            <a:r>
              <a:rPr lang="it-IT" altLang="it-IT" sz="2000" dirty="0">
                <a:latin typeface="Times New Roman" pitchFamily="18" charset="0"/>
              </a:rPr>
              <a:t> di resistenza all’endocrino terapia e potrebbe aiutare nella scelta terapeutica più appropriata per i tumori metastatici ER+.</a:t>
            </a:r>
          </a:p>
          <a:p>
            <a:pPr algn="just" eaLnBrk="1" hangingPunct="1">
              <a:spcBef>
                <a:spcPct val="0"/>
              </a:spcBef>
              <a:buFont typeface="Wingdings" pitchFamily="2" charset="2"/>
              <a:buChar char="ü"/>
            </a:pPr>
            <a:endParaRPr lang="it-IT" altLang="it-IT" sz="2000" dirty="0">
              <a:latin typeface="Times New Roman" pitchFamily="18" charset="0"/>
            </a:endParaRPr>
          </a:p>
          <a:p>
            <a:pPr algn="just" eaLnBrk="1" hangingPunct="1">
              <a:spcBef>
                <a:spcPct val="0"/>
              </a:spcBef>
              <a:buFont typeface="Wingdings" pitchFamily="2" charset="2"/>
              <a:buChar char="ü"/>
            </a:pPr>
            <a:r>
              <a:rPr lang="it-IT" altLang="it-IT" sz="2000" dirty="0">
                <a:latin typeface="Times New Roman" pitchFamily="18" charset="0"/>
              </a:rPr>
              <a:t>I </a:t>
            </a:r>
            <a:r>
              <a:rPr lang="it-IT" altLang="it-IT" sz="2000" b="1" dirty="0">
                <a:latin typeface="Times New Roman" pitchFamily="18" charset="0"/>
              </a:rPr>
              <a:t>diversi livelli di espressione </a:t>
            </a:r>
            <a:r>
              <a:rPr lang="it-IT" altLang="it-IT" sz="2000" dirty="0">
                <a:latin typeface="Times New Roman" pitchFamily="18" charset="0"/>
              </a:rPr>
              <a:t>di determinati </a:t>
            </a:r>
            <a:r>
              <a:rPr lang="it-IT" altLang="it-IT" sz="2000" b="1" dirty="0" err="1">
                <a:latin typeface="Times New Roman" pitchFamily="18" charset="0"/>
              </a:rPr>
              <a:t>miRNAs</a:t>
            </a:r>
            <a:r>
              <a:rPr lang="it-IT" altLang="it-IT" sz="2000" dirty="0">
                <a:latin typeface="Times New Roman" pitchFamily="18" charset="0"/>
              </a:rPr>
              <a:t> fanno risaltare delle differenze tra tessuto normale, tumore primitivo e metastasi e quindi potrebbero spiegare l’evoluzione della malattia tumorale. </a:t>
            </a:r>
          </a:p>
          <a:p>
            <a:pPr algn="just" eaLnBrk="1" hangingPunct="1">
              <a:spcBef>
                <a:spcPct val="0"/>
              </a:spcBef>
              <a:buFont typeface="Wingdings" pitchFamily="2" charset="2"/>
              <a:buChar char="ü"/>
            </a:pPr>
            <a:endParaRPr lang="it-IT" altLang="it-IT" sz="2000" dirty="0">
              <a:latin typeface="Times New Roman" pitchFamily="18" charset="0"/>
            </a:endParaRPr>
          </a:p>
          <a:p>
            <a:pPr algn="just" eaLnBrk="1" hangingPunct="1">
              <a:spcBef>
                <a:spcPct val="0"/>
              </a:spcBef>
              <a:buFont typeface="Wingdings" pitchFamily="2" charset="2"/>
              <a:buChar char="ü"/>
            </a:pPr>
            <a:r>
              <a:rPr lang="it-IT" altLang="it-IT" sz="2000" dirty="0">
                <a:latin typeface="Times New Roman" pitchFamily="18" charset="0"/>
              </a:rPr>
              <a:t>La valutazione dell’espressione del </a:t>
            </a:r>
            <a:r>
              <a:rPr lang="it-IT" altLang="it-IT" sz="2000" b="1" dirty="0">
                <a:latin typeface="Times New Roman" pitchFamily="18" charset="0"/>
              </a:rPr>
              <a:t>miR-26a</a:t>
            </a:r>
            <a:r>
              <a:rPr lang="it-IT" altLang="it-IT" sz="2000" dirty="0">
                <a:latin typeface="Times New Roman" pitchFamily="18" charset="0"/>
              </a:rPr>
              <a:t> potrebbe essere un elemento di supporto nella </a:t>
            </a:r>
            <a:r>
              <a:rPr lang="it-IT" altLang="it-IT" sz="2000" b="1" dirty="0">
                <a:latin typeface="Times New Roman" pitchFamily="18" charset="0"/>
              </a:rPr>
              <a:t>distinzione</a:t>
            </a:r>
            <a:r>
              <a:rPr lang="it-IT" altLang="it-IT" sz="2000" dirty="0">
                <a:latin typeface="Times New Roman" pitchFamily="18" charset="0"/>
              </a:rPr>
              <a:t> del fenotipo biologico </a:t>
            </a:r>
            <a:r>
              <a:rPr lang="it-IT" altLang="it-IT" sz="2000" b="1" dirty="0">
                <a:latin typeface="Times New Roman" pitchFamily="18" charset="0"/>
              </a:rPr>
              <a:t>luminale A e luminale B</a:t>
            </a:r>
            <a:r>
              <a:rPr lang="it-IT" altLang="it-IT" sz="2000" dirty="0">
                <a:latin typeface="Times New Roman" pitchFamily="18" charset="0"/>
              </a:rPr>
              <a:t>.</a:t>
            </a:r>
          </a:p>
          <a:p>
            <a:pPr algn="just" eaLnBrk="1" hangingPunct="1">
              <a:spcBef>
                <a:spcPct val="0"/>
              </a:spcBef>
              <a:buFontTx/>
              <a:buChar char="-"/>
            </a:pPr>
            <a:endParaRPr lang="it-IT" altLang="it-IT" sz="2000" dirty="0">
              <a:latin typeface="Times New Roman" pitchFamily="18" charset="0"/>
            </a:endParaRPr>
          </a:p>
        </p:txBody>
      </p:sp>
      <p:sp>
        <p:nvSpPr>
          <p:cNvPr id="2" name="Titolo 11"/>
          <p:cNvSpPr>
            <a:spLocks/>
          </p:cNvSpPr>
          <p:nvPr/>
        </p:nvSpPr>
        <p:spPr bwMode="auto">
          <a:xfrm>
            <a:off x="914400" y="217488"/>
            <a:ext cx="416242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defRPr/>
            </a:pPr>
            <a:r>
              <a:rPr lang="it-IT" altLang="it-IT" sz="3600" b="1" dirty="0" smtClean="0">
                <a:solidFill>
                  <a:srgbClr val="002060"/>
                </a:solidFill>
                <a:latin typeface="Times New Roman" charset="0"/>
                <a:ea typeface="Times New Roman" charset="0"/>
                <a:cs typeface="Times New Roman" charset="0"/>
              </a:rPr>
              <a:t>Conclusioni</a:t>
            </a:r>
          </a:p>
        </p:txBody>
      </p:sp>
      <p:pic>
        <p:nvPicPr>
          <p:cNvPr id="737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7826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8576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ttore 1 12"/>
          <p:cNvCxnSpPr>
            <a:cxnSpLocks noChangeShapeType="1"/>
          </p:cNvCxnSpPr>
          <p:nvPr/>
        </p:nvCxnSpPr>
        <p:spPr bwMode="auto">
          <a:xfrm>
            <a:off x="755650" y="908050"/>
            <a:ext cx="7993063" cy="0"/>
          </a:xfrm>
          <a:prstGeom prst="line">
            <a:avLst/>
          </a:prstGeom>
          <a:noFill/>
          <a:ln w="25400">
            <a:solidFill>
              <a:schemeClr val="accent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819" name="Rectangle 10"/>
          <p:cNvSpPr>
            <a:spLocks noChangeArrowheads="1"/>
          </p:cNvSpPr>
          <p:nvPr/>
        </p:nvSpPr>
        <p:spPr bwMode="auto">
          <a:xfrm>
            <a:off x="1258888" y="260350"/>
            <a:ext cx="7521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charset="0"/>
                <a:ea typeface="Arial" charset="0"/>
                <a:cs typeface="Arial" charset="0"/>
              </a:defRPr>
            </a:lvl1pPr>
            <a:lvl2pPr marL="742950" indent="-285750" eaLnBrk="0" hangingPunct="0">
              <a:spcBef>
                <a:spcPct val="20000"/>
              </a:spcBef>
              <a:buChar char="–"/>
              <a:defRPr sz="2800">
                <a:solidFill>
                  <a:schemeClr val="tx1"/>
                </a:solidFill>
                <a:latin typeface="Arial" charset="0"/>
                <a:ea typeface="Arial" charset="0"/>
                <a:cs typeface="Arial" charset="0"/>
              </a:defRPr>
            </a:lvl2pPr>
            <a:lvl3pPr marL="1143000" indent="-228600" eaLnBrk="0" hangingPunct="0">
              <a:spcBef>
                <a:spcPct val="20000"/>
              </a:spcBef>
              <a:buChar char="•"/>
              <a:defRPr sz="2400">
                <a:solidFill>
                  <a:schemeClr val="tx1"/>
                </a:solidFill>
                <a:latin typeface="Arial" charset="0"/>
                <a:ea typeface="Arial" charset="0"/>
                <a:cs typeface="Arial" charset="0"/>
              </a:defRPr>
            </a:lvl3pPr>
            <a:lvl4pPr marL="1600200" indent="-228600" eaLnBrk="0" hangingPunct="0">
              <a:spcBef>
                <a:spcPct val="20000"/>
              </a:spcBef>
              <a:buChar char="–"/>
              <a:defRPr sz="2000">
                <a:solidFill>
                  <a:schemeClr val="tx1"/>
                </a:solidFill>
                <a:latin typeface="Arial" charset="0"/>
                <a:ea typeface="Arial" charset="0"/>
                <a:cs typeface="Arial" charset="0"/>
              </a:defRPr>
            </a:lvl4pPr>
            <a:lvl5pPr marL="2057400" indent="-228600" eaLnBrk="0" hangingPunct="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defRPr/>
            </a:pPr>
            <a:r>
              <a:rPr lang="it-IT" altLang="it-IT" b="1" dirty="0" smtClean="0">
                <a:solidFill>
                  <a:srgbClr val="002060"/>
                </a:solidFill>
                <a:latin typeface="Times New Roman" charset="0"/>
              </a:rPr>
              <a:t>Biopsia Tessutale vs Biopsia liquida</a:t>
            </a:r>
          </a:p>
        </p:txBody>
      </p:sp>
      <p:pic>
        <p:nvPicPr>
          <p:cNvPr id="3482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4932363"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2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981075"/>
            <a:ext cx="7235825"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2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1916113"/>
            <a:ext cx="3462338"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2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2852738"/>
            <a:ext cx="4356100" cy="31686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578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700"/>
            <a:ext cx="7826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6269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p:cNvSpPr>
            <a:spLocks noGrp="1"/>
          </p:cNvSpPr>
          <p:nvPr>
            <p:ph type="ctrTitle"/>
          </p:nvPr>
        </p:nvSpPr>
        <p:spPr>
          <a:xfrm>
            <a:off x="914319" y="217734"/>
            <a:ext cx="7772400" cy="650501"/>
          </a:xfrm>
        </p:spPr>
        <p:txBody>
          <a:bodyPr/>
          <a:lstStyle/>
          <a:p>
            <a:r>
              <a:rPr lang="it-IT" sz="3600" dirty="0" smtClean="0">
                <a:solidFill>
                  <a:srgbClr val="002060"/>
                </a:solidFill>
                <a:latin typeface="Times New Roman" pitchFamily="18" charset="0"/>
                <a:cs typeface="Times New Roman" pitchFamily="18" charset="0"/>
              </a:rPr>
              <a:t>CONCLUSIONI</a:t>
            </a:r>
            <a:endParaRPr lang="it-IT" sz="3600" dirty="0">
              <a:solidFill>
                <a:srgbClr val="002060"/>
              </a:solidFill>
              <a:latin typeface="Times New Roman" pitchFamily="18" charset="0"/>
              <a:cs typeface="Times New Roman" pitchFamily="18" charset="0"/>
            </a:endParaRPr>
          </a:p>
        </p:txBody>
      </p:sp>
      <p:sp>
        <p:nvSpPr>
          <p:cNvPr id="13" name="Sottotitolo 12"/>
          <p:cNvSpPr>
            <a:spLocks noGrp="1"/>
          </p:cNvSpPr>
          <p:nvPr>
            <p:ph type="subTitle" idx="1"/>
          </p:nvPr>
        </p:nvSpPr>
        <p:spPr>
          <a:xfrm>
            <a:off x="118582" y="4941168"/>
            <a:ext cx="9025418" cy="1752600"/>
          </a:xfrm>
          <a:ln>
            <a:solidFill>
              <a:srgbClr val="7030A0"/>
            </a:solidFill>
          </a:ln>
        </p:spPr>
        <p:txBody>
          <a:bodyPr/>
          <a:lstStyle/>
          <a:p>
            <a:pPr algn="just"/>
            <a:r>
              <a:rPr lang="it-IT" sz="2000" dirty="0">
                <a:solidFill>
                  <a:schemeClr val="tx1"/>
                </a:solidFill>
                <a:latin typeface="Times New Roman"/>
                <a:ea typeface="Calibri"/>
              </a:rPr>
              <a:t>Le differenze che si colgono tra carcinoma mammario infiltrante ERα+ e metastasi sia dal punto di vista istopatologico, con </a:t>
            </a:r>
            <a:r>
              <a:rPr lang="it-IT" sz="2000" dirty="0" smtClean="0">
                <a:solidFill>
                  <a:schemeClr val="tx1"/>
                </a:solidFill>
                <a:latin typeface="Times New Roman"/>
                <a:ea typeface="Calibri"/>
              </a:rPr>
              <a:t>l’</a:t>
            </a:r>
            <a:r>
              <a:rPr lang="it-IT" sz="2000" b="1" dirty="0" smtClean="0">
                <a:solidFill>
                  <a:srgbClr val="FF99FF"/>
                </a:solidFill>
                <a:latin typeface="Times New Roman"/>
                <a:ea typeface="Calibri"/>
              </a:rPr>
              <a:t>IHC4</a:t>
            </a:r>
            <a:r>
              <a:rPr lang="it-IT" sz="2000" dirty="0" smtClean="0">
                <a:solidFill>
                  <a:schemeClr val="tx1"/>
                </a:solidFill>
                <a:latin typeface="Times New Roman"/>
                <a:ea typeface="Calibri"/>
              </a:rPr>
              <a:t>, </a:t>
            </a:r>
            <a:r>
              <a:rPr lang="it-IT" sz="2000" dirty="0">
                <a:solidFill>
                  <a:schemeClr val="tx1"/>
                </a:solidFill>
                <a:latin typeface="Times New Roman"/>
                <a:ea typeface="Calibri"/>
              </a:rPr>
              <a:t>che </a:t>
            </a:r>
            <a:r>
              <a:rPr lang="it-IT" sz="2000" b="1" dirty="0">
                <a:solidFill>
                  <a:srgbClr val="7030A0"/>
                </a:solidFill>
                <a:latin typeface="Times New Roman"/>
                <a:ea typeface="Calibri"/>
              </a:rPr>
              <a:t>molecolare</a:t>
            </a:r>
            <a:r>
              <a:rPr lang="it-IT" sz="2000" dirty="0">
                <a:solidFill>
                  <a:schemeClr val="tx1"/>
                </a:solidFill>
                <a:latin typeface="Times New Roman"/>
                <a:ea typeface="Calibri"/>
              </a:rPr>
              <a:t>, con i livelli di espressione dei miRNAs, sono espressione della </a:t>
            </a:r>
            <a:r>
              <a:rPr lang="it-IT" sz="2000" b="1" dirty="0">
                <a:solidFill>
                  <a:schemeClr val="tx1"/>
                </a:solidFill>
                <a:latin typeface="Times New Roman"/>
                <a:ea typeface="Calibri"/>
              </a:rPr>
              <a:t>eterogeneità intra-tumorale </a:t>
            </a:r>
            <a:r>
              <a:rPr lang="it-IT" sz="2000" dirty="0">
                <a:solidFill>
                  <a:schemeClr val="tx1"/>
                </a:solidFill>
                <a:latin typeface="Times New Roman"/>
                <a:ea typeface="Calibri"/>
              </a:rPr>
              <a:t>e potrebbero essere il risultato di una selezione di popolazioni clonali da parte </a:t>
            </a:r>
            <a:r>
              <a:rPr lang="it-IT" sz="2000" dirty="0" smtClean="0">
                <a:solidFill>
                  <a:schemeClr val="tx1"/>
                </a:solidFill>
                <a:latin typeface="Times New Roman"/>
                <a:ea typeface="Calibri"/>
              </a:rPr>
              <a:t>delle terapie .</a:t>
            </a:r>
            <a:endParaRPr lang="it-IT" sz="2000"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2701"/>
            <a:ext cx="916208" cy="106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nettore 1 8"/>
          <p:cNvCxnSpPr/>
          <p:nvPr/>
        </p:nvCxnSpPr>
        <p:spPr>
          <a:xfrm>
            <a:off x="916209" y="1061480"/>
            <a:ext cx="7510988" cy="0"/>
          </a:xfrm>
          <a:prstGeom prst="line">
            <a:avLst/>
          </a:prstGeom>
        </p:spPr>
        <p:style>
          <a:lnRef idx="2">
            <a:schemeClr val="accent2"/>
          </a:lnRef>
          <a:fillRef idx="0">
            <a:schemeClr val="accent2"/>
          </a:fillRef>
          <a:effectRef idx="1">
            <a:schemeClr val="accent2"/>
          </a:effectRef>
          <a:fontRef idx="minor">
            <a:schemeClr val="tx1"/>
          </a:fontRef>
        </p:style>
      </p:cxn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9169" y="1196752"/>
            <a:ext cx="2601029" cy="3442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4467"/>
            <a:ext cx="1936500" cy="35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ccia a destra 1"/>
          <p:cNvSpPr/>
          <p:nvPr/>
        </p:nvSpPr>
        <p:spPr>
          <a:xfrm>
            <a:off x="2112650" y="2708920"/>
            <a:ext cx="4519887" cy="720080"/>
          </a:xfrm>
          <a:prstGeom prst="rightArrow">
            <a:avLst/>
          </a:prstGeom>
          <a:solidFill>
            <a:srgbClr val="FF99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7339" y="1450973"/>
            <a:ext cx="3147646"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6350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547093"/>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 y="1278052"/>
            <a:ext cx="5187206" cy="539130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ttangolo 2"/>
          <p:cNvSpPr/>
          <p:nvPr/>
        </p:nvSpPr>
        <p:spPr>
          <a:xfrm>
            <a:off x="5562214" y="6444044"/>
            <a:ext cx="3690306" cy="338554"/>
          </a:xfrm>
          <a:prstGeom prst="rect">
            <a:avLst/>
          </a:prstGeom>
        </p:spPr>
        <p:txBody>
          <a:bodyPr wrap="none">
            <a:spAutoFit/>
          </a:bodyPr>
          <a:lstStyle/>
          <a:p>
            <a:pPr>
              <a:spcBef>
                <a:spcPct val="0"/>
              </a:spcBef>
            </a:pPr>
            <a:r>
              <a:rPr lang="it-IT" altLang="it-IT" sz="1600" dirty="0" err="1">
                <a:latin typeface="Calibri" panose="020F0502020204030204" pitchFamily="34" charset="0"/>
              </a:rPr>
              <a:t>Annals</a:t>
            </a:r>
            <a:r>
              <a:rPr lang="it-IT" altLang="it-IT" sz="1600" dirty="0">
                <a:latin typeface="Calibri" panose="020F0502020204030204" pitchFamily="34" charset="0"/>
              </a:rPr>
              <a:t> of </a:t>
            </a:r>
            <a:r>
              <a:rPr lang="it-IT" altLang="it-IT" sz="1600" dirty="0" err="1">
                <a:latin typeface="Calibri" panose="020F0502020204030204" pitchFamily="34" charset="0"/>
              </a:rPr>
              <a:t>Oncology</a:t>
            </a:r>
            <a:r>
              <a:rPr lang="it-IT" altLang="it-IT" sz="1600" dirty="0">
                <a:latin typeface="Calibri" panose="020F0502020204030204" pitchFamily="34" charset="0"/>
              </a:rPr>
              <a:t> 2011-2013-2015-2017</a:t>
            </a:r>
          </a:p>
        </p:txBody>
      </p:sp>
      <p:sp>
        <p:nvSpPr>
          <p:cNvPr id="6" name="CasellaDiTesto 5"/>
          <p:cNvSpPr txBox="1"/>
          <p:nvPr/>
        </p:nvSpPr>
        <p:spPr>
          <a:xfrm>
            <a:off x="1979712" y="188640"/>
            <a:ext cx="4340484" cy="369332"/>
          </a:xfrm>
          <a:prstGeom prst="rect">
            <a:avLst/>
          </a:prstGeom>
          <a:noFill/>
        </p:spPr>
        <p:txBody>
          <a:bodyPr wrap="none" rtlCol="0">
            <a:spAutoFit/>
          </a:bodyPr>
          <a:lstStyle/>
          <a:p>
            <a:r>
              <a:rPr lang="it-IT" b="1" dirty="0">
                <a:solidFill>
                  <a:srgbClr val="002060"/>
                </a:solidFill>
              </a:rPr>
              <a:t>LUMINAL  DEFINITION IN CLINICAL PRACTIC</a:t>
            </a:r>
            <a:endParaRPr lang="it-IT" dirty="0">
              <a:solidFill>
                <a:srgbClr val="002060"/>
              </a:solidFill>
            </a:endParaRPr>
          </a:p>
        </p:txBody>
      </p:sp>
      <p:sp>
        <p:nvSpPr>
          <p:cNvPr id="12" name="CasellaDiTesto 11"/>
          <p:cNvSpPr txBox="1"/>
          <p:nvPr/>
        </p:nvSpPr>
        <p:spPr>
          <a:xfrm>
            <a:off x="5652120" y="2420888"/>
            <a:ext cx="3312368" cy="2862322"/>
          </a:xfrm>
          <a:prstGeom prst="rect">
            <a:avLst/>
          </a:prstGeom>
          <a:solidFill>
            <a:srgbClr val="92D050"/>
          </a:solidFill>
        </p:spPr>
        <p:txBody>
          <a:bodyPr wrap="square" rtlCol="0">
            <a:spAutoFit/>
          </a:bodyPr>
          <a:lstStyle/>
          <a:p>
            <a:pPr marL="285750" indent="-285750">
              <a:buFontTx/>
              <a:buChar char="-"/>
            </a:pPr>
            <a:r>
              <a:rPr lang="en-US" b="1" i="1" dirty="0"/>
              <a:t>Subtype Definition Using Gene Expression Classifiers</a:t>
            </a:r>
          </a:p>
          <a:p>
            <a:pPr marL="285750" indent="-285750">
              <a:buFontTx/>
              <a:buChar char="-"/>
            </a:pPr>
            <a:r>
              <a:rPr lang="en-US" b="1" i="1" dirty="0"/>
              <a:t>Surrogate Histologic and IHC Markers</a:t>
            </a:r>
          </a:p>
          <a:p>
            <a:pPr marL="285750" indent="-285750">
              <a:buFontTx/>
              <a:buChar char="-"/>
            </a:pPr>
            <a:r>
              <a:rPr lang="en-US" b="1" i="1" dirty="0"/>
              <a:t>Prognostic Signatures Within Intrinsic Subtypes</a:t>
            </a:r>
          </a:p>
          <a:p>
            <a:pPr marL="285750" indent="-285750">
              <a:buFontTx/>
              <a:buChar char="-"/>
            </a:pPr>
            <a:r>
              <a:rPr lang="en-US" b="1" i="1" dirty="0"/>
              <a:t>Clinical Behavior</a:t>
            </a:r>
          </a:p>
          <a:p>
            <a:pPr marL="285750" indent="-285750">
              <a:buFontTx/>
              <a:buChar char="-"/>
            </a:pPr>
            <a:r>
              <a:rPr lang="en-US" b="1" i="1" dirty="0"/>
              <a:t>Benefit of CT, ET, HER2 T</a:t>
            </a:r>
          </a:p>
          <a:p>
            <a:pPr marL="285750" indent="-285750">
              <a:buFontTx/>
              <a:buChar char="-"/>
            </a:pPr>
            <a:r>
              <a:rPr lang="en-US" b="1" i="1" dirty="0"/>
              <a:t>Drug development </a:t>
            </a:r>
          </a:p>
          <a:p>
            <a:endParaRPr lang="it-IT" dirty="0"/>
          </a:p>
        </p:txBody>
      </p:sp>
      <p:pic>
        <p:nvPicPr>
          <p:cNvPr id="13" name="Picture 3" descr="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59386"/>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393" y="73016"/>
            <a:ext cx="864096" cy="715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1203009" y="683985"/>
            <a:ext cx="6897384" cy="584775"/>
          </a:xfrm>
          <a:prstGeom prst="rect">
            <a:avLst/>
          </a:prstGeom>
        </p:spPr>
        <p:txBody>
          <a:bodyPr wrap="square">
            <a:spAutoFit/>
          </a:bodyPr>
          <a:lstStyle/>
          <a:p>
            <a:r>
              <a:rPr lang="en-US" sz="1600" b="1" dirty="0">
                <a:solidFill>
                  <a:srgbClr val="00B050"/>
                </a:solidFill>
              </a:rPr>
              <a:t>Treatment-oriented classification of sub-groups of BC and combined definitions proposed in St </a:t>
            </a:r>
            <a:r>
              <a:rPr lang="en-US" sz="1600" b="1" dirty="0" err="1">
                <a:solidFill>
                  <a:srgbClr val="00B050"/>
                </a:solidFill>
              </a:rPr>
              <a:t>Gallen</a:t>
            </a:r>
            <a:r>
              <a:rPr lang="en-US" sz="1600" b="1" dirty="0">
                <a:solidFill>
                  <a:srgbClr val="00B050"/>
                </a:solidFill>
              </a:rPr>
              <a:t> consensus meeting</a:t>
            </a:r>
            <a:endParaRPr lang="it-IT" sz="1600" b="1" dirty="0">
              <a:solidFill>
                <a:srgbClr val="00B050"/>
              </a:solidFill>
            </a:endParaRPr>
          </a:p>
        </p:txBody>
      </p:sp>
    </p:spTree>
    <p:extLst>
      <p:ext uri="{BB962C8B-B14F-4D97-AF65-F5344CB8AC3E}">
        <p14:creationId xmlns:p14="http://schemas.microsoft.com/office/powerpoint/2010/main" val="13967843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nastro-rosa1.jpg"/>
          <p:cNvPicPr preferRelativeResize="0">
            <a:picLocks/>
          </p:cNvPicPr>
          <p:nvPr/>
        </p:nvPicPr>
        <p:blipFill>
          <a:blip r:embed="rId2">
            <a:extLst>
              <a:ext uri="{28A0092B-C50C-407E-A947-70E740481C1C}">
                <a14:useLocalDpi xmlns:a14="http://schemas.microsoft.com/office/drawing/2010/main"/>
              </a:ext>
            </a:extLst>
          </a:blip>
          <a:stretch>
            <a:fillRect/>
          </a:stretch>
        </p:blipFill>
        <p:spPr>
          <a:xfrm>
            <a:off x="0" y="2564904"/>
            <a:ext cx="9144000" cy="2500313"/>
          </a:xfrm>
          <a:prstGeom prst="rect">
            <a:avLst/>
          </a:prstGeom>
        </p:spPr>
      </p:pic>
      <p:sp>
        <p:nvSpPr>
          <p:cNvPr id="5" name="Rettangolo 4"/>
          <p:cNvSpPr/>
          <p:nvPr/>
        </p:nvSpPr>
        <p:spPr>
          <a:xfrm>
            <a:off x="6121719" y="6011996"/>
            <a:ext cx="2626745" cy="369332"/>
          </a:xfrm>
          <a:prstGeom prst="rect">
            <a:avLst/>
          </a:prstGeom>
        </p:spPr>
        <p:txBody>
          <a:bodyPr wrap="none">
            <a:spAutoFit/>
          </a:bodyPr>
          <a:lstStyle/>
          <a:p>
            <a:r>
              <a:rPr lang="it-IT" b="1" i="1" dirty="0">
                <a:solidFill>
                  <a:srgbClr val="002060"/>
                </a:solidFill>
              </a:rPr>
              <a:t>patrizia.querzoli@unife.it</a:t>
            </a:r>
            <a:endParaRPr lang="it-IT" dirty="0"/>
          </a:p>
        </p:txBody>
      </p:sp>
    </p:spTree>
    <p:extLst>
      <p:ext uri="{BB962C8B-B14F-4D97-AF65-F5344CB8AC3E}">
        <p14:creationId xmlns:p14="http://schemas.microsoft.com/office/powerpoint/2010/main" val="2496805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07" y="44624"/>
            <a:ext cx="8358187" cy="3884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62" y="4073670"/>
            <a:ext cx="8257518" cy="2811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0" y="3861048"/>
            <a:ext cx="9396535" cy="307777"/>
          </a:xfrm>
          <a:prstGeom prst="rect">
            <a:avLst/>
          </a:prstGeom>
        </p:spPr>
        <p:txBody>
          <a:bodyPr wrap="square">
            <a:spAutoFit/>
          </a:bodyPr>
          <a:lstStyle/>
          <a:p>
            <a:r>
              <a:rPr lang="en-US" sz="1400" b="1" dirty="0">
                <a:solidFill>
                  <a:srgbClr val="7030A0"/>
                </a:solidFill>
              </a:rPr>
              <a:t>Treatment-oriented classification of sub-groups of BC and combined definitions proposed in St </a:t>
            </a:r>
            <a:r>
              <a:rPr lang="en-US" sz="1400" b="1" dirty="0" err="1">
                <a:solidFill>
                  <a:srgbClr val="7030A0"/>
                </a:solidFill>
              </a:rPr>
              <a:t>Gallen</a:t>
            </a:r>
            <a:r>
              <a:rPr lang="en-US" sz="1400" b="1" dirty="0">
                <a:solidFill>
                  <a:srgbClr val="7030A0"/>
                </a:solidFill>
              </a:rPr>
              <a:t> consensus meeting</a:t>
            </a:r>
            <a:endParaRPr lang="it-IT" sz="1400" b="1" dirty="0">
              <a:solidFill>
                <a:srgbClr val="7030A0"/>
              </a:solidFill>
            </a:endParaRPr>
          </a:p>
        </p:txBody>
      </p:sp>
      <p:sp>
        <p:nvSpPr>
          <p:cNvPr id="6" name="Rettangolo 5"/>
          <p:cNvSpPr/>
          <p:nvPr/>
        </p:nvSpPr>
        <p:spPr>
          <a:xfrm>
            <a:off x="6862120" y="6453336"/>
            <a:ext cx="1840247" cy="307777"/>
          </a:xfrm>
          <a:prstGeom prst="rect">
            <a:avLst/>
          </a:prstGeom>
        </p:spPr>
        <p:txBody>
          <a:bodyPr wrap="none">
            <a:spAutoFit/>
          </a:bodyPr>
          <a:lstStyle/>
          <a:p>
            <a:r>
              <a:rPr lang="it-IT" sz="1400" dirty="0" err="1"/>
              <a:t>Kurozumi</a:t>
            </a:r>
            <a:r>
              <a:rPr lang="it-IT" sz="1400" dirty="0"/>
              <a:t>  S et al, 2017</a:t>
            </a:r>
          </a:p>
        </p:txBody>
      </p:sp>
      <p:cxnSp>
        <p:nvCxnSpPr>
          <p:cNvPr id="9" name="Connettore 1 8"/>
          <p:cNvCxnSpPr>
            <a:cxnSpLocks noChangeShapeType="1"/>
          </p:cNvCxnSpPr>
          <p:nvPr/>
        </p:nvCxnSpPr>
        <p:spPr bwMode="auto">
          <a:xfrm>
            <a:off x="392907" y="6093296"/>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2734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556" y="47208"/>
            <a:ext cx="708542" cy="750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325430" y="99487"/>
            <a:ext cx="6111994" cy="646331"/>
          </a:xfrm>
          <a:prstGeom prst="rect">
            <a:avLst/>
          </a:prstGeom>
          <a:noFill/>
        </p:spPr>
        <p:txBody>
          <a:bodyPr wrap="none" rtlCol="0">
            <a:spAutoFit/>
          </a:bodyPr>
          <a:lstStyle/>
          <a:p>
            <a:pPr algn="ctr"/>
            <a:r>
              <a:rPr lang="en-US" b="1" dirty="0">
                <a:solidFill>
                  <a:srgbClr val="7030A0"/>
                </a:solidFill>
              </a:rPr>
              <a:t>Breast cancer subtype discrimination using standardized </a:t>
            </a:r>
            <a:r>
              <a:rPr lang="en-US" b="1" dirty="0" smtClean="0">
                <a:solidFill>
                  <a:srgbClr val="7030A0"/>
                </a:solidFill>
              </a:rPr>
              <a:t>4-IHC</a:t>
            </a:r>
          </a:p>
          <a:p>
            <a:pPr algn="ctr"/>
            <a:r>
              <a:rPr lang="it-IT" b="1" dirty="0">
                <a:solidFill>
                  <a:srgbClr val="7030A0"/>
                </a:solidFill>
              </a:rPr>
              <a:t>and </a:t>
            </a:r>
            <a:r>
              <a:rPr lang="it-IT" b="1" dirty="0" err="1">
                <a:solidFill>
                  <a:srgbClr val="7030A0"/>
                </a:solidFill>
              </a:rPr>
              <a:t>digital</a:t>
            </a:r>
            <a:r>
              <a:rPr lang="it-IT" b="1" dirty="0">
                <a:solidFill>
                  <a:srgbClr val="7030A0"/>
                </a:solidFill>
              </a:rPr>
              <a:t> image </a:t>
            </a:r>
            <a:r>
              <a:rPr lang="it-IT" b="1" dirty="0" err="1">
                <a:solidFill>
                  <a:srgbClr val="7030A0"/>
                </a:solidFill>
              </a:rPr>
              <a:t>analysis</a:t>
            </a:r>
            <a:endParaRPr lang="it-IT" b="1" dirty="0" smtClean="0">
              <a:solidFill>
                <a:srgbClr val="7030A0"/>
              </a:solidFill>
            </a:endParaRPr>
          </a:p>
        </p:txBody>
      </p:sp>
      <p:sp>
        <p:nvSpPr>
          <p:cNvPr id="3" name="CasellaDiTesto 2"/>
          <p:cNvSpPr txBox="1"/>
          <p:nvPr/>
        </p:nvSpPr>
        <p:spPr>
          <a:xfrm>
            <a:off x="179512" y="908720"/>
            <a:ext cx="8784976" cy="1477328"/>
          </a:xfrm>
          <a:prstGeom prst="rect">
            <a:avLst/>
          </a:prstGeom>
          <a:noFill/>
        </p:spPr>
        <p:txBody>
          <a:bodyPr wrap="square" rtlCol="0">
            <a:spAutoFit/>
          </a:bodyPr>
          <a:lstStyle/>
          <a:p>
            <a:r>
              <a:rPr lang="en-US" dirty="0"/>
              <a:t>Using the most recently proposed surrogate definitions for </a:t>
            </a:r>
            <a:r>
              <a:rPr lang="en-US" dirty="0" smtClean="0"/>
              <a:t>the classification </a:t>
            </a:r>
            <a:r>
              <a:rPr lang="en-US" dirty="0"/>
              <a:t>of </a:t>
            </a:r>
            <a:r>
              <a:rPr lang="en-US" dirty="0" smtClean="0"/>
              <a:t>luminal BC </a:t>
            </a:r>
            <a:r>
              <a:rPr lang="en-US" dirty="0"/>
              <a:t>subtypes, the </a:t>
            </a:r>
            <a:r>
              <a:rPr lang="en-US" dirty="0" smtClean="0"/>
              <a:t>percentages of </a:t>
            </a:r>
            <a:r>
              <a:rPr lang="en-US" dirty="0"/>
              <a:t>different subtypes  </a:t>
            </a:r>
            <a:r>
              <a:rPr lang="en-US" dirty="0" smtClean="0"/>
              <a:t>were </a:t>
            </a:r>
            <a:r>
              <a:rPr lang="en-US" dirty="0"/>
              <a:t>similar to those published</a:t>
            </a:r>
          </a:p>
          <a:p>
            <a:r>
              <a:rPr lang="en-US" dirty="0"/>
              <a:t>with genomic platforms: </a:t>
            </a:r>
            <a:endParaRPr lang="en-US" dirty="0" smtClean="0"/>
          </a:p>
          <a:p>
            <a:r>
              <a:rPr lang="en-US" b="1" dirty="0" smtClean="0"/>
              <a:t>40.7</a:t>
            </a:r>
            <a:r>
              <a:rPr lang="en-US" b="1" dirty="0"/>
              <a:t>% </a:t>
            </a:r>
            <a:r>
              <a:rPr lang="en-US" dirty="0" smtClean="0"/>
              <a:t>Luminal </a:t>
            </a:r>
            <a:r>
              <a:rPr lang="en-US" dirty="0"/>
              <a:t>A-like,</a:t>
            </a:r>
            <a:r>
              <a:rPr lang="en-US" b="1" dirty="0"/>
              <a:t> </a:t>
            </a:r>
            <a:r>
              <a:rPr lang="en-US" b="1" dirty="0" smtClean="0"/>
              <a:t>32.4</a:t>
            </a:r>
            <a:r>
              <a:rPr lang="en-US" dirty="0" smtClean="0"/>
              <a:t>% L</a:t>
            </a:r>
            <a:r>
              <a:rPr lang="it-IT" dirty="0" err="1" smtClean="0"/>
              <a:t>uminal</a:t>
            </a:r>
            <a:r>
              <a:rPr lang="it-IT" dirty="0" smtClean="0"/>
              <a:t> B-</a:t>
            </a:r>
            <a:r>
              <a:rPr lang="it-IT" dirty="0" err="1" smtClean="0"/>
              <a:t>like</a:t>
            </a:r>
            <a:r>
              <a:rPr lang="it-IT" dirty="0" smtClean="0"/>
              <a:t>/HER2-neg  </a:t>
            </a:r>
            <a:r>
              <a:rPr lang="it-IT" b="1" dirty="0"/>
              <a:t>9.8% </a:t>
            </a:r>
            <a:r>
              <a:rPr lang="it-IT" dirty="0" smtClean="0"/>
              <a:t>Luminal B-</a:t>
            </a:r>
            <a:r>
              <a:rPr lang="it-IT" dirty="0" err="1" smtClean="0"/>
              <a:t>like</a:t>
            </a:r>
            <a:r>
              <a:rPr lang="it-IT" dirty="0" smtClean="0"/>
              <a:t>/HER2-</a:t>
            </a:r>
            <a:r>
              <a:rPr lang="en-US" dirty="0" err="1" smtClean="0"/>
              <a:t>pos</a:t>
            </a:r>
            <a:r>
              <a:rPr lang="en-US" dirty="0" smtClean="0"/>
              <a:t>, </a:t>
            </a:r>
          </a:p>
          <a:p>
            <a:r>
              <a:rPr lang="en-US" dirty="0" smtClean="0"/>
              <a:t>6% HER2-pos , </a:t>
            </a:r>
            <a:r>
              <a:rPr lang="en-US" dirty="0"/>
              <a:t>and 11.1% </a:t>
            </a:r>
            <a:r>
              <a:rPr lang="en-US" dirty="0" smtClean="0"/>
              <a:t>Triple </a:t>
            </a:r>
            <a:r>
              <a:rPr lang="en-US" dirty="0"/>
              <a:t>N</a:t>
            </a:r>
            <a:r>
              <a:rPr lang="en-US" dirty="0" smtClean="0"/>
              <a:t>egative</a:t>
            </a:r>
            <a:r>
              <a:rPr lang="en-US" dirty="0"/>
              <a:t>.</a:t>
            </a:r>
            <a:endParaRPr lang="it-IT" dirty="0"/>
          </a:p>
        </p:txBody>
      </p:sp>
      <p:sp>
        <p:nvSpPr>
          <p:cNvPr id="6" name="CasellaDiTesto 5"/>
          <p:cNvSpPr txBox="1"/>
          <p:nvPr/>
        </p:nvSpPr>
        <p:spPr>
          <a:xfrm>
            <a:off x="6084168" y="6444044"/>
            <a:ext cx="2999091" cy="369332"/>
          </a:xfrm>
          <a:prstGeom prst="rect">
            <a:avLst/>
          </a:prstGeom>
          <a:noFill/>
        </p:spPr>
        <p:txBody>
          <a:bodyPr wrap="none" rtlCol="0">
            <a:spAutoFit/>
          </a:bodyPr>
          <a:lstStyle/>
          <a:p>
            <a:r>
              <a:rPr lang="it-IT" dirty="0" err="1" smtClean="0"/>
              <a:t>Gandara</a:t>
            </a:r>
            <a:r>
              <a:rPr lang="it-IT" dirty="0" smtClean="0"/>
              <a:t>-Cortes  M, et al 2018</a:t>
            </a:r>
            <a:endParaRPr lang="it-IT"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2572866"/>
            <a:ext cx="7208291" cy="22569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836" y="4595960"/>
            <a:ext cx="6543675" cy="1857375"/>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7" name="Rettangolo 6"/>
          <p:cNvSpPr/>
          <p:nvPr/>
        </p:nvSpPr>
        <p:spPr>
          <a:xfrm>
            <a:off x="3131840" y="6093296"/>
            <a:ext cx="1800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6722331" y="5013174"/>
            <a:ext cx="2249655" cy="646331"/>
          </a:xfrm>
          <a:prstGeom prst="rect">
            <a:avLst/>
          </a:prstGeom>
          <a:noFill/>
          <a:ln>
            <a:solidFill>
              <a:srgbClr val="FF0000"/>
            </a:solidFill>
          </a:ln>
        </p:spPr>
        <p:txBody>
          <a:bodyPr wrap="none" rtlCol="0">
            <a:spAutoFit/>
          </a:bodyPr>
          <a:lstStyle/>
          <a:p>
            <a:pPr marL="342900" indent="-342900">
              <a:buAutoNum type="arabicPlain" startAt="521"/>
            </a:pPr>
            <a:r>
              <a:rPr lang="it-IT" b="1" dirty="0" smtClean="0"/>
              <a:t> Invasive BC</a:t>
            </a:r>
          </a:p>
          <a:p>
            <a:r>
              <a:rPr lang="it-IT" dirty="0" smtClean="0"/>
              <a:t>(core </a:t>
            </a:r>
            <a:r>
              <a:rPr lang="it-IT" dirty="0" err="1" smtClean="0"/>
              <a:t>needle</a:t>
            </a:r>
            <a:r>
              <a:rPr lang="it-IT" dirty="0" smtClean="0"/>
              <a:t> </a:t>
            </a:r>
            <a:r>
              <a:rPr lang="it-IT" dirty="0" err="1" smtClean="0"/>
              <a:t>biopsies</a:t>
            </a:r>
            <a:r>
              <a:rPr lang="it-IT" dirty="0" smtClean="0"/>
              <a:t>)</a:t>
            </a:r>
          </a:p>
        </p:txBody>
      </p:sp>
    </p:spTree>
    <p:extLst>
      <p:ext uri="{BB962C8B-B14F-4D97-AF65-F5344CB8AC3E}">
        <p14:creationId xmlns:p14="http://schemas.microsoft.com/office/powerpoint/2010/main" val="3829698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556" y="47208"/>
            <a:ext cx="708542" cy="750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52525"/>
            <a:ext cx="3744416" cy="3959803"/>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2159" y="993254"/>
            <a:ext cx="4543425" cy="3371850"/>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8" name="Rettangolo 7"/>
          <p:cNvSpPr/>
          <p:nvPr/>
        </p:nvSpPr>
        <p:spPr>
          <a:xfrm>
            <a:off x="4536504" y="4383102"/>
            <a:ext cx="4572000" cy="2031325"/>
          </a:xfrm>
          <a:prstGeom prst="rect">
            <a:avLst/>
          </a:prstGeom>
        </p:spPr>
        <p:txBody>
          <a:bodyPr>
            <a:spAutoFit/>
          </a:bodyPr>
          <a:lstStyle/>
          <a:p>
            <a:r>
              <a:rPr lang="it-IT" dirty="0" smtClean="0"/>
              <a:t> Ki67</a:t>
            </a:r>
            <a:r>
              <a:rPr lang="en-US" dirty="0" smtClean="0"/>
              <a:t>labeling </a:t>
            </a:r>
            <a:r>
              <a:rPr lang="en-US" dirty="0"/>
              <a:t>index was </a:t>
            </a:r>
            <a:r>
              <a:rPr lang="en-US" b="1" dirty="0"/>
              <a:t>low</a:t>
            </a:r>
            <a:r>
              <a:rPr lang="en-US" dirty="0"/>
              <a:t> in the better prognostic subtype </a:t>
            </a:r>
            <a:r>
              <a:rPr lang="en-US" b="1" dirty="0" smtClean="0"/>
              <a:t>luminal</a:t>
            </a:r>
            <a:r>
              <a:rPr lang="it-IT" b="1" dirty="0" smtClean="0"/>
              <a:t>A (10.7%); </a:t>
            </a:r>
          </a:p>
          <a:p>
            <a:r>
              <a:rPr lang="it-IT" b="1" dirty="0" smtClean="0"/>
              <a:t>intermediate </a:t>
            </a:r>
            <a:r>
              <a:rPr lang="it-IT" b="1" dirty="0"/>
              <a:t>in luminal </a:t>
            </a:r>
            <a:r>
              <a:rPr lang="it-IT" b="1" dirty="0" smtClean="0"/>
              <a:t>B/HER2-neg</a:t>
            </a:r>
            <a:r>
              <a:rPr lang="en-US" b="1" dirty="0" smtClean="0"/>
              <a:t>(39.8</a:t>
            </a:r>
            <a:r>
              <a:rPr lang="en-US" b="1" dirty="0"/>
              <a:t>%), and luminal B/HER2-positive (42.8%), </a:t>
            </a:r>
            <a:endParaRPr lang="en-US" dirty="0"/>
          </a:p>
          <a:p>
            <a:r>
              <a:rPr lang="en-US" dirty="0" smtClean="0"/>
              <a:t>very </a:t>
            </a:r>
            <a:r>
              <a:rPr lang="en-US" b="1" dirty="0" smtClean="0"/>
              <a:t>high</a:t>
            </a:r>
            <a:r>
              <a:rPr lang="en-US" dirty="0" smtClean="0"/>
              <a:t> </a:t>
            </a:r>
            <a:r>
              <a:rPr lang="en-US" dirty="0"/>
              <a:t>in the most </a:t>
            </a:r>
            <a:r>
              <a:rPr lang="en-US" b="1" dirty="0"/>
              <a:t>aggressive </a:t>
            </a:r>
            <a:r>
              <a:rPr lang="en-US" b="1" dirty="0" smtClean="0"/>
              <a:t>subtypes(HER2-pos </a:t>
            </a:r>
            <a:r>
              <a:rPr lang="en-US" b="1" dirty="0" err="1" smtClean="0"/>
              <a:t>nonluminal</a:t>
            </a:r>
            <a:r>
              <a:rPr lang="en-US" b="1" dirty="0" smtClean="0"/>
              <a:t> 62.0</a:t>
            </a:r>
            <a:r>
              <a:rPr lang="en-US" b="1" dirty="0"/>
              <a:t>% </a:t>
            </a:r>
            <a:r>
              <a:rPr lang="en-US" dirty="0"/>
              <a:t>and </a:t>
            </a:r>
            <a:r>
              <a:rPr lang="en-US" b="1" dirty="0" smtClean="0"/>
              <a:t>Triple </a:t>
            </a:r>
            <a:r>
              <a:rPr lang="en-US" b="1" dirty="0"/>
              <a:t>N</a:t>
            </a:r>
            <a:r>
              <a:rPr lang="en-US" b="1" dirty="0" smtClean="0"/>
              <a:t>egative </a:t>
            </a:r>
            <a:r>
              <a:rPr lang="en-US" b="1" dirty="0"/>
              <a:t>64.8%).</a:t>
            </a:r>
            <a:endParaRPr lang="it-IT" b="1" dirty="0"/>
          </a:p>
        </p:txBody>
      </p:sp>
      <p:sp>
        <p:nvSpPr>
          <p:cNvPr id="3" name="Rettangolo 2"/>
          <p:cNvSpPr/>
          <p:nvPr/>
        </p:nvSpPr>
        <p:spPr>
          <a:xfrm>
            <a:off x="1475656" y="118373"/>
            <a:ext cx="6566900" cy="646331"/>
          </a:xfrm>
          <a:prstGeom prst="rect">
            <a:avLst/>
          </a:prstGeom>
        </p:spPr>
        <p:txBody>
          <a:bodyPr wrap="square">
            <a:spAutoFit/>
          </a:bodyPr>
          <a:lstStyle/>
          <a:p>
            <a:pPr algn="ctr"/>
            <a:r>
              <a:rPr lang="en-US" b="1" dirty="0">
                <a:solidFill>
                  <a:srgbClr val="7030A0"/>
                </a:solidFill>
              </a:rPr>
              <a:t>Breast cancer subtype discrimination using standardized 4-IHC</a:t>
            </a:r>
          </a:p>
          <a:p>
            <a:pPr algn="ctr"/>
            <a:r>
              <a:rPr lang="it-IT" b="1" dirty="0">
                <a:solidFill>
                  <a:srgbClr val="7030A0"/>
                </a:solidFill>
              </a:rPr>
              <a:t>and </a:t>
            </a:r>
            <a:r>
              <a:rPr lang="it-IT" b="1" dirty="0" err="1">
                <a:solidFill>
                  <a:srgbClr val="7030A0"/>
                </a:solidFill>
              </a:rPr>
              <a:t>digital</a:t>
            </a:r>
            <a:r>
              <a:rPr lang="it-IT" b="1" dirty="0">
                <a:solidFill>
                  <a:srgbClr val="7030A0"/>
                </a:solidFill>
              </a:rPr>
              <a:t> image </a:t>
            </a:r>
            <a:r>
              <a:rPr lang="it-IT" b="1" dirty="0" err="1">
                <a:solidFill>
                  <a:srgbClr val="7030A0"/>
                </a:solidFill>
              </a:rPr>
              <a:t>analysis</a:t>
            </a:r>
            <a:endParaRPr lang="it-IT" b="1" dirty="0">
              <a:solidFill>
                <a:srgbClr val="7030A0"/>
              </a:solidFill>
            </a:endParaRPr>
          </a:p>
        </p:txBody>
      </p:sp>
      <p:sp>
        <p:nvSpPr>
          <p:cNvPr id="6" name="Rettangolo 5"/>
          <p:cNvSpPr/>
          <p:nvPr/>
        </p:nvSpPr>
        <p:spPr>
          <a:xfrm>
            <a:off x="179512" y="6300028"/>
            <a:ext cx="2999091" cy="369332"/>
          </a:xfrm>
          <a:prstGeom prst="rect">
            <a:avLst/>
          </a:prstGeom>
        </p:spPr>
        <p:txBody>
          <a:bodyPr wrap="none">
            <a:spAutoFit/>
          </a:bodyPr>
          <a:lstStyle/>
          <a:p>
            <a:r>
              <a:rPr lang="it-IT" dirty="0" err="1"/>
              <a:t>Gandara</a:t>
            </a:r>
            <a:r>
              <a:rPr lang="it-IT" dirty="0"/>
              <a:t>-Cortes  M, et al 2018</a:t>
            </a:r>
          </a:p>
        </p:txBody>
      </p:sp>
    </p:spTree>
    <p:extLst>
      <p:ext uri="{BB962C8B-B14F-4D97-AF65-F5344CB8AC3E}">
        <p14:creationId xmlns:p14="http://schemas.microsoft.com/office/powerpoint/2010/main" val="1318377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a:cxnSpLocks noChangeShapeType="1"/>
          </p:cNvCxnSpPr>
          <p:nvPr/>
        </p:nvCxnSpPr>
        <p:spPr bwMode="auto">
          <a:xfrm>
            <a:off x="392907" y="836744"/>
            <a:ext cx="8358188" cy="1587"/>
          </a:xfrm>
          <a:prstGeom prst="line">
            <a:avLst/>
          </a:prstGeom>
          <a:noFill/>
          <a:ln w="38100" algn="ctr">
            <a:solidFill>
              <a:srgbClr val="FF0066"/>
            </a:solidFill>
            <a:round/>
            <a:headEnd/>
            <a:tailEn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pic>
        <p:nvPicPr>
          <p:cNvPr id="5" name="Picture 18" descr="http://codingnews.inhealthcare.com/files/2009/01/microscop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 y="44626"/>
            <a:ext cx="810103" cy="75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879" y="59190"/>
            <a:ext cx="5482753" cy="77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6626282" y="6381328"/>
            <a:ext cx="2266198" cy="369332"/>
          </a:xfrm>
          <a:prstGeom prst="rect">
            <a:avLst/>
          </a:prstGeom>
        </p:spPr>
        <p:txBody>
          <a:bodyPr wrap="none">
            <a:spAutoFit/>
          </a:bodyPr>
          <a:lstStyle/>
          <a:p>
            <a:r>
              <a:rPr lang="en-US" dirty="0" err="1"/>
              <a:t>Yanagawa</a:t>
            </a:r>
            <a:r>
              <a:rPr lang="en-US" dirty="0"/>
              <a:t> et </a:t>
            </a:r>
            <a:r>
              <a:rPr lang="en-US" dirty="0" smtClean="0"/>
              <a:t>al., 2012</a:t>
            </a:r>
            <a:r>
              <a:rPr lang="en-US" dirty="0"/>
              <a:t>,</a:t>
            </a:r>
            <a:endParaRPr lang="it-IT"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88" y="1124744"/>
            <a:ext cx="5214024" cy="2520280"/>
          </a:xfrm>
          <a:prstGeom prst="rect">
            <a:avLst/>
          </a:prstGeom>
          <a:noFill/>
          <a:ln w="5715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6203" y="4365104"/>
            <a:ext cx="238125" cy="1038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asellaDiTesto 5"/>
          <p:cNvSpPr txBox="1"/>
          <p:nvPr/>
        </p:nvSpPr>
        <p:spPr>
          <a:xfrm>
            <a:off x="7524328" y="4365104"/>
            <a:ext cx="447558" cy="923330"/>
          </a:xfrm>
          <a:prstGeom prst="rect">
            <a:avLst/>
          </a:prstGeom>
          <a:noFill/>
        </p:spPr>
        <p:txBody>
          <a:bodyPr wrap="none" rtlCol="0">
            <a:spAutoFit/>
          </a:bodyPr>
          <a:lstStyle/>
          <a:p>
            <a:r>
              <a:rPr lang="it-IT" dirty="0" smtClean="0"/>
              <a:t>G1</a:t>
            </a:r>
          </a:p>
          <a:p>
            <a:r>
              <a:rPr lang="it-IT" dirty="0" smtClean="0"/>
              <a:t>G2</a:t>
            </a:r>
          </a:p>
          <a:p>
            <a:r>
              <a:rPr lang="it-IT" dirty="0" smtClean="0"/>
              <a:t>G3</a:t>
            </a:r>
            <a:endParaRPr lang="it-IT" dirty="0"/>
          </a:p>
        </p:txBody>
      </p:sp>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3831237"/>
            <a:ext cx="3168352" cy="2734756"/>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1880" y="3990482"/>
            <a:ext cx="2882951" cy="2575511"/>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2683" y="1388245"/>
            <a:ext cx="2913813" cy="2688828"/>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descr="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41933" y="72218"/>
            <a:ext cx="911460" cy="7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857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1393</TotalTime>
  <Words>4709</Words>
  <Application>Microsoft Office PowerPoint</Application>
  <PresentationFormat>Presentazione su schermo (4:3)</PresentationFormat>
  <Paragraphs>666</Paragraphs>
  <Slides>50</Slides>
  <Notes>9</Notes>
  <HiddenSlides>0</HiddenSlides>
  <MMClips>0</MMClips>
  <ScaleCrop>false</ScaleCrop>
  <HeadingPairs>
    <vt:vector size="4" baseType="variant">
      <vt:variant>
        <vt:lpstr>Tema</vt:lpstr>
      </vt:variant>
      <vt:variant>
        <vt:i4>1</vt:i4>
      </vt:variant>
      <vt:variant>
        <vt:lpstr>Titoli diapositive</vt:lpstr>
      </vt:variant>
      <vt:variant>
        <vt:i4>50</vt:i4>
      </vt:variant>
    </vt:vector>
  </HeadingPairs>
  <TitlesOfParts>
    <vt:vector size="51"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MATERIALS AND METHODS TISSUE SAMPLES</vt:lpstr>
      <vt:lpstr>Presentazione standard di PowerPoint</vt:lpstr>
      <vt:lpstr>DFS     os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CONCLUSIONI</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Patrizia</dc:creator>
  <cp:lastModifiedBy>Giovanna Segreteria</cp:lastModifiedBy>
  <cp:revision>155</cp:revision>
  <cp:lastPrinted>2018-04-20T10:55:33Z</cp:lastPrinted>
  <dcterms:created xsi:type="dcterms:W3CDTF">2017-11-26T20:01:51Z</dcterms:created>
  <dcterms:modified xsi:type="dcterms:W3CDTF">2018-05-02T14:09:09Z</dcterms:modified>
</cp:coreProperties>
</file>