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  <p:sldMasterId id="2147483679" r:id="rId4"/>
    <p:sldMasterId id="2147483691" r:id="rId5"/>
  </p:sldMasterIdLst>
  <p:notesMasterIdLst>
    <p:notesMasterId r:id="rId79"/>
  </p:notesMasterIdLst>
  <p:sldIdLst>
    <p:sldId id="290" r:id="rId6"/>
    <p:sldId id="891" r:id="rId7"/>
    <p:sldId id="892" r:id="rId8"/>
    <p:sldId id="921" r:id="rId9"/>
    <p:sldId id="851" r:id="rId10"/>
    <p:sldId id="852" r:id="rId11"/>
    <p:sldId id="853" r:id="rId12"/>
    <p:sldId id="854" r:id="rId13"/>
    <p:sldId id="855" r:id="rId14"/>
    <p:sldId id="859" r:id="rId15"/>
    <p:sldId id="856" r:id="rId16"/>
    <p:sldId id="857" r:id="rId17"/>
    <p:sldId id="917" r:id="rId18"/>
    <p:sldId id="918" r:id="rId19"/>
    <p:sldId id="858" r:id="rId20"/>
    <p:sldId id="860" r:id="rId21"/>
    <p:sldId id="861" r:id="rId22"/>
    <p:sldId id="862" r:id="rId23"/>
    <p:sldId id="863" r:id="rId24"/>
    <p:sldId id="865" r:id="rId25"/>
    <p:sldId id="864" r:id="rId26"/>
    <p:sldId id="866" r:id="rId27"/>
    <p:sldId id="867" r:id="rId28"/>
    <p:sldId id="868" r:id="rId29"/>
    <p:sldId id="869" r:id="rId30"/>
    <p:sldId id="870" r:id="rId31"/>
    <p:sldId id="871" r:id="rId32"/>
    <p:sldId id="872" r:id="rId33"/>
    <p:sldId id="900" r:id="rId34"/>
    <p:sldId id="920" r:id="rId35"/>
    <p:sldId id="873" r:id="rId36"/>
    <p:sldId id="901" r:id="rId37"/>
    <p:sldId id="876" r:id="rId38"/>
    <p:sldId id="874" r:id="rId39"/>
    <p:sldId id="894" r:id="rId40"/>
    <p:sldId id="875" r:id="rId41"/>
    <p:sldId id="895" r:id="rId42"/>
    <p:sldId id="877" r:id="rId43"/>
    <p:sldId id="878" r:id="rId44"/>
    <p:sldId id="879" r:id="rId45"/>
    <p:sldId id="880" r:id="rId46"/>
    <p:sldId id="881" r:id="rId47"/>
    <p:sldId id="882" r:id="rId48"/>
    <p:sldId id="884" r:id="rId49"/>
    <p:sldId id="896" r:id="rId50"/>
    <p:sldId id="898" r:id="rId51"/>
    <p:sldId id="893" r:id="rId52"/>
    <p:sldId id="885" r:id="rId53"/>
    <p:sldId id="953" r:id="rId54"/>
    <p:sldId id="886" r:id="rId55"/>
    <p:sldId id="954" r:id="rId56"/>
    <p:sldId id="887" r:id="rId57"/>
    <p:sldId id="888" r:id="rId58"/>
    <p:sldId id="889" r:id="rId59"/>
    <p:sldId id="902" r:id="rId60"/>
    <p:sldId id="890" r:id="rId61"/>
    <p:sldId id="938" r:id="rId62"/>
    <p:sldId id="939" r:id="rId63"/>
    <p:sldId id="940" r:id="rId64"/>
    <p:sldId id="941" r:id="rId65"/>
    <p:sldId id="942" r:id="rId66"/>
    <p:sldId id="952" r:id="rId67"/>
    <p:sldId id="943" r:id="rId68"/>
    <p:sldId id="944" r:id="rId69"/>
    <p:sldId id="945" r:id="rId70"/>
    <p:sldId id="946" r:id="rId71"/>
    <p:sldId id="947" r:id="rId72"/>
    <p:sldId id="948" r:id="rId73"/>
    <p:sldId id="949" r:id="rId74"/>
    <p:sldId id="950" r:id="rId75"/>
    <p:sldId id="951" r:id="rId76"/>
    <p:sldId id="846" r:id="rId77"/>
    <p:sldId id="785" r:id="rId7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01" autoAdjust="0"/>
    <p:restoredTop sz="94660"/>
  </p:normalViewPr>
  <p:slideViewPr>
    <p:cSldViewPr>
      <p:cViewPr>
        <p:scale>
          <a:sx n="110" d="100"/>
          <a:sy n="110" d="100"/>
        </p:scale>
        <p:origin x="-174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Foglio_di_lavoro_di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238153158816541"/>
          <c:y val="0.15764395912521711"/>
          <c:w val="0.75127981263760824"/>
          <c:h val="0.719864395308222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DA9F0C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Nivolumab</c:v>
                </c:pt>
                <c:pt idx="1">
                  <c:v>Everolimus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408512"/>
        <c:axId val="247410048"/>
      </c:barChart>
      <c:catAx>
        <c:axId val="247408512"/>
        <c:scaling>
          <c:orientation val="minMax"/>
        </c:scaling>
        <c:delete val="0"/>
        <c:axPos val="b"/>
        <c:majorTickMark val="out"/>
        <c:minorTickMark val="none"/>
        <c:tickLblPos val="nextTo"/>
        <c:crossAx val="247410048"/>
        <c:crosses val="autoZero"/>
        <c:auto val="1"/>
        <c:lblAlgn val="ctr"/>
        <c:lblOffset val="100"/>
        <c:noMultiLvlLbl val="0"/>
      </c:catAx>
      <c:valAx>
        <c:axId val="247410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47408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 b="1">
          <a:latin typeface="Arial" panose="020B0604020202020204" pitchFamily="34" charset="0"/>
          <a:cs typeface="Arial" panose="020B0604020202020204" pitchFamily="34" charset="0"/>
        </a:defRPr>
      </a:pPr>
      <a:endParaRPr lang="it-IT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0.41815</cdr:x>
      <cdr:y>0.13825</cdr:y>
    </cdr:from>
    <cdr:to>
      <cdr:x>0.81235</cdr:x>
      <cdr:y>0.13825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3575307" y="571943"/>
          <a:ext cx="3370521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0.41939</cdr:x>
      <cdr:y>0.13825</cdr:y>
    </cdr:from>
    <cdr:to>
      <cdr:x>0.41939</cdr:x>
      <cdr:y>0.17312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3585940" y="571943"/>
          <a:ext cx="0" cy="14427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0.81152</cdr:x>
      <cdr:y>0.13825</cdr:y>
    </cdr:from>
    <cdr:to>
      <cdr:x>0.81152</cdr:x>
      <cdr:y>0.17312</cdr:y>
    </cdr:to>
    <cdr:cxnSp macro="">
      <cdr:nvCxnSpPr>
        <cdr:cNvPr id="6" name="Straight Connector 5"/>
        <cdr:cNvCxnSpPr/>
      </cdr:nvCxnSpPr>
      <cdr:spPr>
        <a:xfrm xmlns:a="http://schemas.openxmlformats.org/drawingml/2006/main">
          <a:off x="6938740" y="571943"/>
          <a:ext cx="0" cy="14427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48857-6036-4722-AF05-C953CEF6DA74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140EB-8E9F-44CF-82D0-A04CEA17F7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979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71CD0-6701-4952-9198-9466E446F11A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1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86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07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29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71538"/>
            <a:ext cx="684213" cy="676275"/>
          </a:xfrm>
          <a:prstGeom prst="rect">
            <a:avLst/>
          </a:prstGeom>
          <a:solidFill>
            <a:srgbClr val="0093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863600"/>
            <a:ext cx="684213" cy="0"/>
          </a:xfrm>
          <a:prstGeom prst="line">
            <a:avLst/>
          </a:prstGeom>
          <a:ln>
            <a:solidFill>
              <a:srgbClr val="029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6059488"/>
            <a:ext cx="2159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6586538"/>
            <a:ext cx="14732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ogo_ecc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2292350"/>
            <a:ext cx="1549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91904" y="2304161"/>
            <a:ext cx="4894312" cy="1514599"/>
          </a:xfrm>
        </p:spPr>
        <p:txBody>
          <a:bodyPr anchor="b" anchorCtr="1"/>
          <a:lstStyle>
            <a:lvl1pPr algn="l">
              <a:defRPr b="1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3886200"/>
            <a:ext cx="6624736" cy="11269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6839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A11C9-7912-4B40-82CE-70C94753B149}" type="datetime1">
              <a:rPr lang="en-US" smtClean="0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C385D-FB8C-4093-9B44-941A76DC893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252413" y="192647"/>
            <a:ext cx="8535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fr-B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57871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ECCO_cya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8" t="100000" b="-29627"/>
          <a:stretch/>
        </p:blipFill>
        <p:spPr bwMode="auto">
          <a:xfrm>
            <a:off x="475130" y="1560513"/>
            <a:ext cx="218607" cy="20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13" y="1371600"/>
            <a:ext cx="4165600" cy="4209331"/>
          </a:xfrm>
        </p:spPr>
        <p:txBody>
          <a:bodyPr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0412" y="1371600"/>
            <a:ext cx="4232275" cy="4209331"/>
          </a:xfrm>
        </p:spPr>
        <p:txBody>
          <a:bodyPr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ADE6201-7563-4F4F-A4DB-4BB0FF9D73EA}" type="datetime1">
              <a:rPr lang="en-US" smtClean="0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6F4866-E37A-459F-8C0C-3E6344BE548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475131" y="2913530"/>
            <a:ext cx="1763712" cy="1739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 bwMode="auto">
          <a:xfrm>
            <a:off x="252413" y="192647"/>
            <a:ext cx="8535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fr-B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9870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13" y="1540024"/>
            <a:ext cx="4182675" cy="533466"/>
          </a:xfrm>
        </p:spPr>
        <p:txBody>
          <a:bodyPr anchor="b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413" y="2116087"/>
            <a:ext cx="4181475" cy="3705275"/>
          </a:xfrm>
        </p:spPr>
        <p:txBody>
          <a:bodyPr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1525" y="1540023"/>
            <a:ext cx="4221163" cy="531219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1525" y="2116087"/>
            <a:ext cx="4221163" cy="3705275"/>
          </a:xfrm>
        </p:spPr>
        <p:txBody>
          <a:bodyPr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400"/>
            </a:lvl3pPr>
            <a:lvl4pPr>
              <a:spcBef>
                <a:spcPts val="0"/>
              </a:spcBef>
              <a:defRPr sz="2400"/>
            </a:lvl4pPr>
            <a:lvl5pPr>
              <a:spcBef>
                <a:spcPts val="0"/>
              </a:spcBef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293102AC-3D9A-453F-8CE9-C068DBBCBECF}" type="datetime1">
              <a:rPr lang="en-US" smtClean="0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821B2-0995-4A7B-86DB-74A81E920DC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52413" y="192647"/>
            <a:ext cx="8535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fr-B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9481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7F05F-F3C0-442A-83C6-A22DF652E1F5}" type="datetime1">
              <a:rPr lang="en-US" smtClean="0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A3C98-A5A5-4093-91AD-AC6F467024E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252413" y="192647"/>
            <a:ext cx="853598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fr-BE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608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0563" y="0"/>
            <a:ext cx="865187" cy="865188"/>
          </a:xfrm>
          <a:prstGeom prst="rect">
            <a:avLst/>
          </a:prstGeom>
          <a:solidFill>
            <a:srgbClr val="0093D3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55750" y="858838"/>
            <a:ext cx="207963" cy="207962"/>
          </a:xfrm>
          <a:prstGeom prst="rect">
            <a:avLst/>
          </a:prstGeom>
          <a:solidFill>
            <a:srgbClr val="0093D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14" descr="ECCO_cy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693738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rot="5400000" flipH="1" flipV="1">
            <a:off x="-341313" y="1216026"/>
            <a:ext cx="682625" cy="0"/>
          </a:xfrm>
          <a:prstGeom prst="line">
            <a:avLst/>
          </a:prstGeom>
          <a:ln>
            <a:solidFill>
              <a:srgbClr val="029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865188"/>
            <a:ext cx="684213" cy="0"/>
          </a:xfrm>
          <a:prstGeom prst="line">
            <a:avLst/>
          </a:prstGeom>
          <a:ln>
            <a:solidFill>
              <a:srgbClr val="0290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B1836A3-43D8-453C-85E4-5342897E05FE}" type="datetime1">
              <a:rPr lang="en-US" smtClean="0"/>
              <a:pPr>
                <a:defRPr/>
              </a:pPr>
              <a:t>5/9/2018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43180-6DC9-4C37-AF0B-CBF0D0B50CC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766048" cy="1557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44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990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867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17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50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69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52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76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308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21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7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1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63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782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2320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45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04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28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769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1325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08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38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4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755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504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16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24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97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02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6044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9114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4881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70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9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3594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9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408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181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01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99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F35F8-C397-49D6-BEF1-F729DAD4AF56}" type="datetimeFigureOut">
              <a:rPr lang="it-IT" smtClean="0"/>
              <a:t>09/05/2018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F34D-DB9B-4EB3-B264-0157B1422C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55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54000" y="192647"/>
            <a:ext cx="854868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  <a:endParaRPr lang="fr-BE" alt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2413" y="1352623"/>
            <a:ext cx="855027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80E8243-2651-4198-BCBA-96077A33F44B}" type="datetime1">
              <a:rPr lang="en-US" smtClean="0"/>
              <a:pPr>
                <a:defRPr/>
              </a:pPr>
              <a:t>5/9/2018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rgbClr val="00B0F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564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00B0F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74000B-B0F7-43EE-B0CE-3BE5ADAF555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51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00B0F0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B0F0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anose="020B0604020202020204" pitchFamily="34" charset="0"/>
        <a:buChar char="▪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Clr>
          <a:srgbClr val="00B0F0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lr>
          <a:srgbClr val="00B0F0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lr>
          <a:srgbClr val="00B0F0"/>
        </a:buClr>
        <a:buFont typeface="Arial" panose="020B0604020202020204" pitchFamily="34" charset="0"/>
        <a:buChar char="▪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4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F35F8-C397-49D6-BEF1-F729DAD4AF5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CF34D-DB9B-4EB3-B264-0157B1422C9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1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/>
          <p:cNvSpPr txBox="1">
            <a:spLocks noChangeArrowheads="1"/>
          </p:cNvSpPr>
          <p:nvPr/>
        </p:nvSpPr>
        <p:spPr bwMode="auto">
          <a:xfrm>
            <a:off x="3995936" y="836711"/>
            <a:ext cx="4731906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3366FF"/>
                </a:solidFill>
                <a:latin typeface="Georgia" pitchFamily="18" charset="0"/>
              </a:rPr>
              <a:t>Adjuvant therapy for kidney cancer: </a:t>
            </a:r>
            <a:endParaRPr lang="en-US" sz="3200" dirty="0" smtClean="0">
              <a:solidFill>
                <a:srgbClr val="3366FF"/>
              </a:solidFill>
              <a:latin typeface="Georgia" pitchFamily="18" charset="0"/>
            </a:endParaRPr>
          </a:p>
          <a:p>
            <a:pPr algn="ctr" eaLnBrk="1" hangingPunct="1"/>
            <a:r>
              <a:rPr lang="en-US" sz="3200" dirty="0" smtClean="0">
                <a:solidFill>
                  <a:srgbClr val="3366FF"/>
                </a:solidFill>
                <a:latin typeface="Georgia" pitchFamily="18" charset="0"/>
              </a:rPr>
              <a:t>what’s </a:t>
            </a:r>
            <a:r>
              <a:rPr lang="en-US" sz="3200" dirty="0">
                <a:solidFill>
                  <a:srgbClr val="3366FF"/>
                </a:solidFill>
                <a:latin typeface="Georgia" pitchFamily="18" charset="0"/>
              </a:rPr>
              <a:t>going on? </a:t>
            </a:r>
            <a:endParaRPr lang="it-IT" altLang="it-IT" dirty="0">
              <a:solidFill>
                <a:srgbClr val="3366FF"/>
              </a:solidFill>
              <a:latin typeface="Georgia" pitchFamily="18" charset="0"/>
            </a:endParaRPr>
          </a:p>
          <a:p>
            <a:pPr algn="ctr" eaLnBrk="1" hangingPunct="1"/>
            <a:endParaRPr lang="it-IT" altLang="it-IT" sz="2800" i="1" dirty="0" smtClean="0">
              <a:solidFill>
                <a:srgbClr val="0066FF"/>
              </a:solidFill>
              <a:latin typeface="Georgia" pitchFamily="18" charset="0"/>
            </a:endParaRPr>
          </a:p>
          <a:p>
            <a:pPr algn="ctr" eaLnBrk="1" hangingPunct="1"/>
            <a:r>
              <a:rPr lang="it-IT" altLang="it-IT" sz="2800" i="1" dirty="0" smtClean="0">
                <a:solidFill>
                  <a:srgbClr val="0066FF"/>
                </a:solidFill>
                <a:latin typeface="Georgia" pitchFamily="18" charset="0"/>
              </a:rPr>
              <a:t>Michele </a:t>
            </a:r>
            <a:r>
              <a:rPr lang="it-IT" altLang="it-IT" sz="2800" i="1" dirty="0">
                <a:solidFill>
                  <a:srgbClr val="0066FF"/>
                </a:solidFill>
                <a:latin typeface="Georgia" pitchFamily="18" charset="0"/>
              </a:rPr>
              <a:t>De Tursi</a:t>
            </a:r>
          </a:p>
        </p:txBody>
      </p:sp>
      <p:sp>
        <p:nvSpPr>
          <p:cNvPr id="5" name="CasellaDiTesto 1"/>
          <p:cNvSpPr txBox="1">
            <a:spLocks noChangeArrowheads="1"/>
          </p:cNvSpPr>
          <p:nvPr/>
        </p:nvSpPr>
        <p:spPr bwMode="auto">
          <a:xfrm>
            <a:off x="4829951" y="3717032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altLang="it-IT" sz="1600" i="1" dirty="0">
                <a:solidFill>
                  <a:srgbClr val="0066FF"/>
                </a:solidFill>
                <a:latin typeface="Georgia" pitchFamily="18" charset="0"/>
              </a:rPr>
              <a:t>Cattedra di Oncologia Medica</a:t>
            </a:r>
          </a:p>
          <a:p>
            <a:pPr algn="ctr" eaLnBrk="1" hangingPunct="1"/>
            <a:endParaRPr lang="it-IT" altLang="it-IT" sz="1600" i="1" dirty="0">
              <a:solidFill>
                <a:srgbClr val="0066FF"/>
              </a:solidFill>
              <a:latin typeface="Georgia" pitchFamily="18" charset="0"/>
            </a:endParaRPr>
          </a:p>
          <a:p>
            <a:pPr algn="ctr" eaLnBrk="1" hangingPunct="1"/>
            <a:r>
              <a:rPr lang="it-IT" altLang="it-IT" sz="1600" i="1" dirty="0">
                <a:solidFill>
                  <a:srgbClr val="0066FF"/>
                </a:solidFill>
                <a:latin typeface="Georgia" pitchFamily="18" charset="0"/>
              </a:rPr>
              <a:t>Università G. D’Annunzio</a:t>
            </a:r>
          </a:p>
          <a:p>
            <a:pPr algn="ctr" eaLnBrk="1" hangingPunct="1"/>
            <a:r>
              <a:rPr lang="it-IT" altLang="it-IT" sz="1600" i="1" dirty="0" smtClean="0">
                <a:solidFill>
                  <a:srgbClr val="0066FF"/>
                </a:solidFill>
                <a:latin typeface="Georgia" pitchFamily="18" charset="0"/>
              </a:rPr>
              <a:t>Chieti - Pescara</a:t>
            </a:r>
            <a:endParaRPr lang="it-IT" altLang="it-IT" sz="1600" i="1" dirty="0">
              <a:solidFill>
                <a:srgbClr val="0066FF"/>
              </a:solidFill>
              <a:latin typeface="Georgia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13176"/>
            <a:ext cx="16589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9437"/>
            <a:ext cx="3096344" cy="61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271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t="41820" r="53263" b="23141"/>
          <a:stretch/>
        </p:blipFill>
        <p:spPr bwMode="auto">
          <a:xfrm>
            <a:off x="1220146" y="1189038"/>
            <a:ext cx="6847724" cy="486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4005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18246" r="55316" b="21403"/>
          <a:stretch/>
        </p:blipFill>
        <p:spPr bwMode="auto">
          <a:xfrm>
            <a:off x="899084" y="836712"/>
            <a:ext cx="7272808" cy="503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971600" y="914041"/>
            <a:ext cx="864096" cy="72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9888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2" t="21521" r="56263" b="14854"/>
          <a:stretch/>
        </p:blipFill>
        <p:spPr bwMode="auto">
          <a:xfrm>
            <a:off x="1171457" y="891062"/>
            <a:ext cx="6991586" cy="528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1062"/>
            <a:ext cx="8651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072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1062"/>
            <a:ext cx="8651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1" t="28645" r="56181" b="26007"/>
          <a:stretch/>
        </p:blipFill>
        <p:spPr bwMode="auto">
          <a:xfrm>
            <a:off x="1574601" y="1093267"/>
            <a:ext cx="6185297" cy="481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1264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1062"/>
            <a:ext cx="865187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6" t="28310" r="55894" b="25383"/>
          <a:stretch/>
        </p:blipFill>
        <p:spPr bwMode="auto">
          <a:xfrm>
            <a:off x="1043608" y="891062"/>
            <a:ext cx="6840760" cy="5243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621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15907" r="56895" b="19532"/>
          <a:stretch/>
        </p:blipFill>
        <p:spPr bwMode="auto">
          <a:xfrm>
            <a:off x="1258888" y="1105274"/>
            <a:ext cx="6324342" cy="4944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297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21521" r="53263" b="8304"/>
          <a:stretch/>
        </p:blipFill>
        <p:spPr bwMode="auto">
          <a:xfrm>
            <a:off x="840952" y="722092"/>
            <a:ext cx="7970095" cy="566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145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20585" r="55316" b="29825"/>
          <a:stretch/>
        </p:blipFill>
        <p:spPr bwMode="auto">
          <a:xfrm>
            <a:off x="694747" y="1277938"/>
            <a:ext cx="8062000" cy="452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3685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30409" r="55632" b="20936"/>
          <a:stretch/>
        </p:blipFill>
        <p:spPr bwMode="auto">
          <a:xfrm>
            <a:off x="1102854" y="1402482"/>
            <a:ext cx="7128792" cy="401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487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27353" r="56052" b="24523"/>
          <a:stretch/>
        </p:blipFill>
        <p:spPr bwMode="auto">
          <a:xfrm>
            <a:off x="672032" y="1183910"/>
            <a:ext cx="7716391" cy="438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134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16843" r="53579" b="20467"/>
          <a:stretch/>
        </p:blipFill>
        <p:spPr bwMode="auto">
          <a:xfrm>
            <a:off x="598118" y="1082118"/>
            <a:ext cx="8450632" cy="53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589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32749" r="55948" b="18596"/>
          <a:stretch/>
        </p:blipFill>
        <p:spPr bwMode="auto">
          <a:xfrm>
            <a:off x="683568" y="1244508"/>
            <a:ext cx="7560840" cy="430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861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29264" r="75165" b="47082"/>
          <a:stretch/>
        </p:blipFill>
        <p:spPr bwMode="auto">
          <a:xfrm>
            <a:off x="249788" y="1809750"/>
            <a:ext cx="2738036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40"/>
          <a:stretch/>
        </p:blipFill>
        <p:spPr bwMode="auto">
          <a:xfrm>
            <a:off x="249788" y="1189039"/>
            <a:ext cx="8351837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14370" r="61744" b="36248"/>
          <a:stretch/>
        </p:blipFill>
        <p:spPr bwMode="auto">
          <a:xfrm>
            <a:off x="3059832" y="2160612"/>
            <a:ext cx="5232002" cy="300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1" r="12628" b="81852"/>
          <a:stretch/>
        </p:blipFill>
        <p:spPr bwMode="auto">
          <a:xfrm>
            <a:off x="6300192" y="2125387"/>
            <a:ext cx="2479131" cy="57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878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25263" r="55632" b="17193"/>
          <a:stretch/>
        </p:blipFill>
        <p:spPr bwMode="auto">
          <a:xfrm>
            <a:off x="1079716" y="1100138"/>
            <a:ext cx="7492567" cy="493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659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20585" r="55158" b="14854"/>
          <a:stretch/>
        </p:blipFill>
        <p:spPr bwMode="auto">
          <a:xfrm>
            <a:off x="1201415" y="1039707"/>
            <a:ext cx="7249170" cy="527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917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23860" r="55474" b="11579"/>
          <a:stretch/>
        </p:blipFill>
        <p:spPr bwMode="auto">
          <a:xfrm>
            <a:off x="1135336" y="924343"/>
            <a:ext cx="7381328" cy="542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58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26199" r="55474" b="8304"/>
          <a:stretch/>
        </p:blipFill>
        <p:spPr bwMode="auto">
          <a:xfrm>
            <a:off x="987211" y="772584"/>
            <a:ext cx="7360078" cy="5487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807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29943" r="55316" b="5029"/>
          <a:stretch/>
        </p:blipFill>
        <p:spPr bwMode="auto">
          <a:xfrm>
            <a:off x="1096852" y="717901"/>
            <a:ext cx="7507596" cy="552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182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24327" r="55474" b="23275"/>
          <a:stretch/>
        </p:blipFill>
        <p:spPr bwMode="auto">
          <a:xfrm>
            <a:off x="683568" y="1307681"/>
            <a:ext cx="7920880" cy="478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5338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30408" r="55789" b="20001"/>
          <a:stretch/>
        </p:blipFill>
        <p:spPr bwMode="auto">
          <a:xfrm>
            <a:off x="628800" y="1081954"/>
            <a:ext cx="7975648" cy="455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52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29005" r="56737" b="7369"/>
          <a:stretch/>
        </p:blipFill>
        <p:spPr bwMode="auto">
          <a:xfrm>
            <a:off x="1241376" y="1131696"/>
            <a:ext cx="6805264" cy="514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043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0" y="620713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7751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t="29332" r="55688" b="25907"/>
          <a:stretch/>
        </p:blipFill>
        <p:spPr bwMode="auto">
          <a:xfrm>
            <a:off x="1115616" y="836712"/>
            <a:ext cx="7311214" cy="540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976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9" t="38229" r="55789" b="27902"/>
          <a:stretch/>
        </p:blipFill>
        <p:spPr bwMode="auto">
          <a:xfrm>
            <a:off x="2195736" y="1412775"/>
            <a:ext cx="5688632" cy="489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42" b="88600"/>
          <a:stretch/>
        </p:blipFill>
        <p:spPr bwMode="auto">
          <a:xfrm>
            <a:off x="1090263" y="693784"/>
            <a:ext cx="3460384" cy="50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7164288" y="985700"/>
            <a:ext cx="1656184" cy="10801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7308304" y="110148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</a:rPr>
              <a:t>ATLAS</a:t>
            </a:r>
            <a:endParaRPr lang="it-IT" sz="3600" b="1" dirty="0">
              <a:solidFill>
                <a:srgbClr val="FFFF00"/>
              </a:solidFill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7164288" y="3501008"/>
            <a:ext cx="1656184" cy="10801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7308304" y="371703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EVEREST</a:t>
            </a:r>
            <a:endParaRPr lang="it-IT" sz="2400" b="1" dirty="0">
              <a:solidFill>
                <a:srgbClr val="FFFF00"/>
              </a:solidFill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7155185" y="2204864"/>
            <a:ext cx="1656184" cy="108012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7227193" y="2425596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</a:rPr>
              <a:t>SORCE</a:t>
            </a:r>
            <a:endParaRPr lang="it-IT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389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 animBg="1"/>
      <p:bldP spid="15" grpId="0"/>
      <p:bldP spid="16" grpId="0" animBg="1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23086" r="48438" b="54639"/>
          <a:stretch/>
        </p:blipFill>
        <p:spPr bwMode="auto">
          <a:xfrm>
            <a:off x="1043608" y="980728"/>
            <a:ext cx="6984776" cy="119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6" r="38971" b="48050"/>
          <a:stretch/>
        </p:blipFill>
        <p:spPr bwMode="auto">
          <a:xfrm>
            <a:off x="1043607" y="2348880"/>
            <a:ext cx="6740811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50000" r="61069" b="7238"/>
          <a:stretch/>
        </p:blipFill>
        <p:spPr bwMode="auto">
          <a:xfrm>
            <a:off x="1115616" y="3212976"/>
            <a:ext cx="5904656" cy="276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766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4" t="60764" r="59597" b="25220"/>
          <a:stretch/>
        </p:blipFill>
        <p:spPr bwMode="auto">
          <a:xfrm>
            <a:off x="734068" y="4680198"/>
            <a:ext cx="7582348" cy="167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7" t="46918" r="58848" b="41890"/>
          <a:stretch/>
        </p:blipFill>
        <p:spPr bwMode="auto">
          <a:xfrm>
            <a:off x="683568" y="3348980"/>
            <a:ext cx="7820067" cy="1323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t="17928" r="61133" b="13289"/>
          <a:stretch/>
        </p:blipFill>
        <p:spPr bwMode="auto">
          <a:xfrm>
            <a:off x="2987824" y="645493"/>
            <a:ext cx="2796902" cy="268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340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34620" r="55474" b="16257"/>
          <a:stretch/>
        </p:blipFill>
        <p:spPr bwMode="auto">
          <a:xfrm>
            <a:off x="596316" y="910676"/>
            <a:ext cx="814186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216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9" t="9348" r="54806" b="11785"/>
          <a:stretch/>
        </p:blipFill>
        <p:spPr bwMode="auto">
          <a:xfrm>
            <a:off x="1367136" y="748903"/>
            <a:ext cx="6336704" cy="542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3880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18245" r="53579" b="9239"/>
          <a:stretch/>
        </p:blipFill>
        <p:spPr bwMode="auto">
          <a:xfrm>
            <a:off x="1315356" y="774764"/>
            <a:ext cx="7021288" cy="54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333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423" y="1772816"/>
            <a:ext cx="3393653" cy="339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9258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17310" r="53737" b="8771"/>
          <a:stretch/>
        </p:blipFill>
        <p:spPr bwMode="auto">
          <a:xfrm>
            <a:off x="914758" y="758034"/>
            <a:ext cx="7504984" cy="561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947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24796" r="54368" b="8303"/>
          <a:stretch/>
        </p:blipFill>
        <p:spPr bwMode="auto">
          <a:xfrm>
            <a:off x="632981" y="1100138"/>
            <a:ext cx="7954046" cy="563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450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16374" r="53105" b="8304"/>
          <a:stretch/>
        </p:blipFill>
        <p:spPr bwMode="auto">
          <a:xfrm>
            <a:off x="1030846" y="953641"/>
            <a:ext cx="7272808" cy="54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9207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24795" r="53263" b="8772"/>
          <a:stretch/>
        </p:blipFill>
        <p:spPr bwMode="auto">
          <a:xfrm>
            <a:off x="717902" y="1100138"/>
            <a:ext cx="7636227" cy="516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3997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7" t="23859" r="53895" b="7836"/>
          <a:stretch/>
        </p:blipFill>
        <p:spPr bwMode="auto">
          <a:xfrm>
            <a:off x="862134" y="864820"/>
            <a:ext cx="7742313" cy="551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991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22456" r="53263" b="8772"/>
          <a:stretch/>
        </p:blipFill>
        <p:spPr bwMode="auto">
          <a:xfrm>
            <a:off x="730968" y="1073050"/>
            <a:ext cx="7826079" cy="54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383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23392" r="54526" b="20936"/>
          <a:stretch/>
        </p:blipFill>
        <p:spPr bwMode="auto">
          <a:xfrm>
            <a:off x="1060848" y="1308044"/>
            <a:ext cx="7556974" cy="464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9523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t="26667" r="54368" b="18129"/>
          <a:stretch/>
        </p:blipFill>
        <p:spPr bwMode="auto">
          <a:xfrm>
            <a:off x="502495" y="1100138"/>
            <a:ext cx="8065985" cy="468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359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19181" r="55948" b="19064"/>
          <a:stretch/>
        </p:blipFill>
        <p:spPr bwMode="auto">
          <a:xfrm>
            <a:off x="1061356" y="1080303"/>
            <a:ext cx="7165304" cy="5119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7440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33217" r="55632" b="7369"/>
          <a:stretch/>
        </p:blipFill>
        <p:spPr bwMode="auto">
          <a:xfrm>
            <a:off x="1146934" y="1100138"/>
            <a:ext cx="7535932" cy="51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908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5150519" cy="276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861048"/>
            <a:ext cx="8030838" cy="25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98" y="692150"/>
            <a:ext cx="2702603" cy="316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071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18713" r="53263" b="24678"/>
          <a:stretch/>
        </p:blipFill>
        <p:spPr bwMode="auto">
          <a:xfrm>
            <a:off x="348656" y="1100138"/>
            <a:ext cx="8255792" cy="464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844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8" t="22047" r="53697" b="13508"/>
          <a:stretch/>
        </p:blipFill>
        <p:spPr bwMode="auto">
          <a:xfrm>
            <a:off x="833343" y="908720"/>
            <a:ext cx="7404290" cy="496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06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1" t="24113" r="53862" b="41579"/>
          <a:stretch/>
        </p:blipFill>
        <p:spPr bwMode="auto">
          <a:xfrm>
            <a:off x="285750" y="1772816"/>
            <a:ext cx="870619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74202" y="665818"/>
            <a:ext cx="54726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FF0000"/>
                </a:solidFill>
                <a:latin typeface="Georgia" pitchFamily="18" charset="0"/>
              </a:rPr>
              <a:t>Historic adjuvant experience</a:t>
            </a:r>
            <a:endParaRPr lang="it-IT" altLang="it-IT" sz="2800" i="1" dirty="0" smtClean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974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19181" r="53579" b="9239"/>
          <a:stretch/>
        </p:blipFill>
        <p:spPr bwMode="auto">
          <a:xfrm>
            <a:off x="877076" y="721530"/>
            <a:ext cx="7620197" cy="549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767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t="22662" r="53165" b="8194"/>
          <a:stretch/>
        </p:blipFill>
        <p:spPr bwMode="auto">
          <a:xfrm>
            <a:off x="850655" y="715534"/>
            <a:ext cx="7633189" cy="539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645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23859" r="55474" b="27953"/>
          <a:stretch/>
        </p:blipFill>
        <p:spPr bwMode="auto">
          <a:xfrm>
            <a:off x="1030846" y="1284162"/>
            <a:ext cx="7272808" cy="403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439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t="29005" r="55474" b="23276"/>
          <a:stretch/>
        </p:blipFill>
        <p:spPr bwMode="auto">
          <a:xfrm>
            <a:off x="774187" y="1277938"/>
            <a:ext cx="7971771" cy="438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809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24795" r="55632" b="27018"/>
          <a:stretch/>
        </p:blipFill>
        <p:spPr bwMode="auto">
          <a:xfrm>
            <a:off x="1057200" y="1277938"/>
            <a:ext cx="7547247" cy="422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739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24795" r="55632" b="67183"/>
          <a:stretch/>
        </p:blipFill>
        <p:spPr bwMode="auto">
          <a:xfrm>
            <a:off x="1052376" y="957189"/>
            <a:ext cx="7547247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58209" r="51395" b="4250"/>
          <a:stretch/>
        </p:blipFill>
        <p:spPr bwMode="auto">
          <a:xfrm>
            <a:off x="473863" y="2276872"/>
            <a:ext cx="8589348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514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20585" r="55000" b="17661"/>
          <a:stretch/>
        </p:blipFill>
        <p:spPr bwMode="auto">
          <a:xfrm>
            <a:off x="1172580" y="1100138"/>
            <a:ext cx="7306840" cy="522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9771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8223" y="2546158"/>
            <a:ext cx="5185559" cy="1470025"/>
          </a:xfrm>
        </p:spPr>
        <p:txBody>
          <a:bodyPr>
            <a:noAutofit/>
          </a:bodyPr>
          <a:lstStyle/>
          <a:p>
            <a:r>
              <a:rPr lang="en-US" sz="2800" dirty="0"/>
              <a:t>CheckMate 025: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randomized</a:t>
            </a:r>
            <a:r>
              <a:rPr lang="en-US" sz="2800" dirty="0"/>
              <a:t>, open-label, phase III study of </a:t>
            </a:r>
            <a:r>
              <a:rPr lang="en-US" sz="2800" dirty="0" smtClean="0"/>
              <a:t>nivolumab </a:t>
            </a:r>
            <a:r>
              <a:rPr lang="en-US" sz="2800" dirty="0"/>
              <a:t>versus </a:t>
            </a:r>
            <a:r>
              <a:rPr lang="en-US" sz="2800" dirty="0" smtClean="0"/>
              <a:t>everolimus </a:t>
            </a:r>
            <a:r>
              <a:rPr lang="en-US" sz="2800" dirty="0"/>
              <a:t>in advanced renal cell </a:t>
            </a:r>
            <a:r>
              <a:rPr lang="en-US" sz="2800" dirty="0" smtClean="0"/>
              <a:t>carcinoma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59" y="4610994"/>
            <a:ext cx="7765577" cy="914400"/>
          </a:xfrm>
        </p:spPr>
        <p:txBody>
          <a:bodyPr/>
          <a:lstStyle/>
          <a:p>
            <a:r>
              <a:rPr lang="en-US" sz="1600" dirty="0"/>
              <a:t>Padmanee Sharma</a:t>
            </a:r>
            <a:r>
              <a:rPr lang="en-US" sz="1600" dirty="0" smtClean="0"/>
              <a:t>, </a:t>
            </a:r>
            <a:r>
              <a:rPr lang="en-US" sz="1600" dirty="0"/>
              <a:t>Bernard Escudier</a:t>
            </a:r>
            <a:r>
              <a:rPr lang="en-US" sz="1600" dirty="0" smtClean="0"/>
              <a:t>, </a:t>
            </a:r>
            <a:r>
              <a:rPr lang="en-US" sz="1600" dirty="0"/>
              <a:t>David F. McDermott</a:t>
            </a:r>
            <a:r>
              <a:rPr lang="en-US" sz="1600" dirty="0" smtClean="0"/>
              <a:t>,</a:t>
            </a:r>
            <a:r>
              <a:rPr lang="en-US" sz="1600" baseline="30000" dirty="0" smtClean="0"/>
              <a:t> </a:t>
            </a:r>
            <a:r>
              <a:rPr lang="en-US" sz="1600" dirty="0"/>
              <a:t>Saby George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Hans </a:t>
            </a:r>
            <a:r>
              <a:rPr lang="en-US" sz="1600" dirty="0"/>
              <a:t>J. Hammers</a:t>
            </a:r>
            <a:r>
              <a:rPr lang="en-US" sz="1600" dirty="0" smtClean="0"/>
              <a:t>, </a:t>
            </a:r>
            <a:r>
              <a:rPr lang="en-US" sz="1600" dirty="0"/>
              <a:t>Sandhya Srinivas</a:t>
            </a:r>
            <a:r>
              <a:rPr lang="en-US" sz="1600" dirty="0" smtClean="0"/>
              <a:t>, </a:t>
            </a:r>
            <a:r>
              <a:rPr lang="en-US" sz="1600" dirty="0"/>
              <a:t>Scott S. Tykodi</a:t>
            </a:r>
            <a:r>
              <a:rPr lang="en-US" sz="1600" dirty="0" smtClean="0"/>
              <a:t>, </a:t>
            </a:r>
            <a:r>
              <a:rPr lang="en-US" sz="1600" dirty="0"/>
              <a:t>Jeffrey A. Sosman</a:t>
            </a:r>
            <a:r>
              <a:rPr lang="en-US" sz="1600" dirty="0" smtClean="0"/>
              <a:t>, </a:t>
            </a:r>
            <a:br>
              <a:rPr lang="en-US" sz="1600" dirty="0" smtClean="0"/>
            </a:br>
            <a:r>
              <a:rPr lang="en-US" sz="1600" dirty="0" smtClean="0"/>
              <a:t>Giuseppe </a:t>
            </a:r>
            <a:r>
              <a:rPr lang="en-US" sz="1600" dirty="0"/>
              <a:t>Procopio</a:t>
            </a:r>
            <a:r>
              <a:rPr lang="en-US" sz="1600" dirty="0" smtClean="0"/>
              <a:t>, </a:t>
            </a:r>
            <a:r>
              <a:rPr lang="en-US" sz="1600" dirty="0"/>
              <a:t>Elizabeth R. </a:t>
            </a:r>
            <a:r>
              <a:rPr lang="en-US" sz="1600" dirty="0" smtClean="0"/>
              <a:t>Plimack, </a:t>
            </a:r>
            <a:r>
              <a:rPr lang="en-US" sz="1600" dirty="0"/>
              <a:t>Daniel </a:t>
            </a:r>
            <a:r>
              <a:rPr lang="en-US" sz="1600" dirty="0" smtClean="0"/>
              <a:t>Castellano, </a:t>
            </a:r>
            <a:r>
              <a:rPr lang="en-US" sz="1600" dirty="0"/>
              <a:t>Howard </a:t>
            </a:r>
            <a:r>
              <a:rPr lang="en-US" sz="1600" dirty="0" smtClean="0"/>
              <a:t>Gurney, </a:t>
            </a:r>
            <a:br>
              <a:rPr lang="en-US" sz="1600" dirty="0" smtClean="0"/>
            </a:br>
            <a:r>
              <a:rPr lang="en-US" sz="1600" dirty="0" smtClean="0"/>
              <a:t>Frede Donskov, </a:t>
            </a:r>
            <a:r>
              <a:rPr lang="en-US" sz="1600" dirty="0"/>
              <a:t>Petri </a:t>
            </a:r>
            <a:r>
              <a:rPr lang="en-US" sz="1600" dirty="0" smtClean="0"/>
              <a:t>Bono, </a:t>
            </a:r>
            <a:r>
              <a:rPr lang="en-US" sz="1600" dirty="0"/>
              <a:t>John </a:t>
            </a:r>
            <a:r>
              <a:rPr lang="en-US" sz="1600" dirty="0" smtClean="0"/>
              <a:t>Wagstaff, </a:t>
            </a:r>
            <a:r>
              <a:rPr lang="en-US" sz="1600" dirty="0"/>
              <a:t>Thomas C. </a:t>
            </a:r>
            <a:r>
              <a:rPr lang="en-US" sz="1600" dirty="0" smtClean="0"/>
              <a:t>Gauler, </a:t>
            </a:r>
            <a:r>
              <a:rPr lang="en-US" sz="1600" dirty="0"/>
              <a:t>Takeshi </a:t>
            </a:r>
            <a:r>
              <a:rPr lang="en-US" sz="1600" dirty="0" smtClean="0"/>
              <a:t>Ueda, </a:t>
            </a:r>
            <a:br>
              <a:rPr lang="en-US" sz="1600" dirty="0" smtClean="0"/>
            </a:br>
            <a:r>
              <a:rPr lang="en-US" sz="1600" dirty="0" smtClean="0"/>
              <a:t>Li-An Xu, </a:t>
            </a:r>
            <a:r>
              <a:rPr lang="en-US" sz="1600" dirty="0"/>
              <a:t>Ian M. </a:t>
            </a:r>
            <a:r>
              <a:rPr lang="en-US" sz="1600" dirty="0" smtClean="0"/>
              <a:t>Waxman, </a:t>
            </a:r>
            <a:r>
              <a:rPr lang="en-US" sz="1600" dirty="0"/>
              <a:t>Robert J. </a:t>
            </a:r>
            <a:r>
              <a:rPr lang="en-US" sz="1600" dirty="0" smtClean="0"/>
              <a:t>Motzer, </a:t>
            </a:r>
            <a:br>
              <a:rPr lang="en-US" sz="1600" dirty="0" smtClean="0"/>
            </a:br>
            <a:r>
              <a:rPr lang="en-US" sz="1600" dirty="0" smtClean="0"/>
              <a:t>on </a:t>
            </a:r>
            <a:r>
              <a:rPr lang="en-US" sz="1600" dirty="0"/>
              <a:t>behalf of the CheckMate 025 </a:t>
            </a:r>
            <a:r>
              <a:rPr lang="en-US" sz="1600" dirty="0" smtClean="0"/>
              <a:t>investigators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884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Slide Number Placeholder 8"/>
          <p:cNvSpPr txBox="1">
            <a:spLocks/>
          </p:cNvSpPr>
          <p:nvPr/>
        </p:nvSpPr>
        <p:spPr>
          <a:xfrm>
            <a:off x="6981825" y="64309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MS PGothic"/>
                <a:cs typeface="MS PGothic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2275686" y="4830504"/>
            <a:ext cx="5402769" cy="1246495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 assessments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kern="0" spc="-2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8 weeks from randomization through 12 months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kern="0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every 12 weeks until progression or treatment discontinuation</a:t>
            </a:r>
            <a:endParaRPr lang="en-US" sz="1400" b="1" kern="0" spc="-2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300"/>
              </a:spcAft>
              <a:defRPr/>
            </a:pPr>
            <a:r>
              <a:rPr lang="en-US" sz="14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endpoint</a:t>
            </a:r>
            <a:endParaRPr lang="en-US" sz="14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survival (OS)</a:t>
            </a:r>
            <a:endParaRPr lang="en-US" sz="1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4"/>
          <p:cNvGrpSpPr/>
          <p:nvPr/>
        </p:nvGrpSpPr>
        <p:grpSpPr>
          <a:xfrm>
            <a:off x="564479" y="2551386"/>
            <a:ext cx="8222669" cy="1974475"/>
            <a:chOff x="681443" y="2233937"/>
            <a:chExt cx="8222669" cy="2626251"/>
          </a:xfrm>
        </p:grpSpPr>
        <p:grpSp>
          <p:nvGrpSpPr>
            <p:cNvPr id="17" name="Group 1033"/>
            <p:cNvGrpSpPr/>
            <p:nvPr/>
          </p:nvGrpSpPr>
          <p:grpSpPr>
            <a:xfrm>
              <a:off x="681443" y="2233937"/>
              <a:ext cx="8222669" cy="2626251"/>
              <a:chOff x="521948" y="2148072"/>
              <a:chExt cx="8222669" cy="2594048"/>
            </a:xfrm>
          </p:grpSpPr>
          <p:cxnSp>
            <p:nvCxnSpPr>
              <p:cNvPr id="21" name="Straight Arrow Connector 11"/>
              <p:cNvCxnSpPr/>
              <p:nvPr/>
            </p:nvCxnSpPr>
            <p:spPr>
              <a:xfrm>
                <a:off x="2150541" y="3429412"/>
                <a:ext cx="493010" cy="0"/>
              </a:xfrm>
              <a:prstGeom prst="straightConnector1">
                <a:avLst/>
              </a:prstGeom>
              <a:noFill/>
              <a:ln w="25400" cap="flat" cmpd="sng" algn="ctr">
                <a:noFill/>
                <a:prstDash val="solid"/>
                <a:tailEnd type="arrow"/>
              </a:ln>
              <a:effectLst/>
            </p:spPr>
          </p:cxnSp>
          <p:sp>
            <p:nvSpPr>
              <p:cNvPr id="22" name="Rectangle 10"/>
              <p:cNvSpPr/>
              <p:nvPr/>
            </p:nvSpPr>
            <p:spPr>
              <a:xfrm>
                <a:off x="521948" y="2148072"/>
                <a:ext cx="1845470" cy="2519482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anchor="ctr"/>
              <a:lstStyle/>
              <a:p>
                <a:pPr>
                  <a:spcAft>
                    <a:spcPts val="300"/>
                  </a:spcAft>
                  <a:defRPr/>
                </a:pPr>
                <a:r>
                  <a:rPr lang="en-US" sz="1400" b="1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Enrolled patients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Previously treated advanced or metastatic clear-cell RCC</a:t>
                </a:r>
              </a:p>
              <a:p>
                <a:pPr marL="285750" indent="-285750">
                  <a:spcAft>
                    <a:spcPts val="3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4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or 2 prior anti-</a:t>
                </a:r>
                <a:r>
                  <a:rPr lang="en-US" sz="1400" kern="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angiogenic</a:t>
                </a:r>
                <a:r>
                  <a:rPr lang="en-US" sz="14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treatments </a:t>
                </a:r>
                <a:endParaRPr lang="en-US" sz="1400" strike="sngStrike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2930802" y="2175671"/>
                <a:ext cx="13661" cy="2566449"/>
              </a:xfrm>
              <a:prstGeom prst="line">
                <a:avLst/>
              </a:prstGeom>
              <a:noFill/>
              <a:ln w="25400">
                <a:noFill/>
                <a:prstDash val="dash"/>
                <a:round/>
                <a:headEnd/>
                <a:tailEnd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/>
            </p:spPr>
          </p:cxnSp>
          <p:sp>
            <p:nvSpPr>
              <p:cNvPr id="24" name="TextBox 5"/>
              <p:cNvSpPr txBox="1">
                <a:spLocks noChangeArrowheads="1"/>
              </p:cNvSpPr>
              <p:nvPr/>
            </p:nvSpPr>
            <p:spPr bwMode="auto">
              <a:xfrm rot="16200000">
                <a:off x="1915792" y="3285229"/>
                <a:ext cx="163217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Aft>
                    <a:spcPct val="20000"/>
                  </a:spcAft>
                  <a:buClr>
                    <a:srgbClr val="FFFF00"/>
                  </a:buClr>
                  <a:buSzPct val="90000"/>
                  <a:buFont typeface="Wingdings" charset="2"/>
                  <a:buChar char="l"/>
                  <a:defRPr sz="24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1pPr>
                <a:lvl2pPr marL="742950" indent="-285750" eaLnBrk="0" hangingPunct="0">
                  <a:spcAft>
                    <a:spcPct val="20000"/>
                  </a:spcAft>
                  <a:buClr>
                    <a:schemeClr val="tx1"/>
                  </a:buClr>
                  <a:buSzPct val="100000"/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2pPr>
                <a:lvl3pPr marL="1143000" indent="-228600" eaLnBrk="0" hangingPunct="0">
                  <a:spcAft>
                    <a:spcPct val="20000"/>
                  </a:spcAft>
                  <a:buClr>
                    <a:srgbClr val="FFFF00"/>
                  </a:buClr>
                  <a:buSzPct val="100000"/>
                  <a:buChar char="•"/>
                  <a:defRPr sz="24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3pPr>
                <a:lvl4pPr marL="1600200" indent="-228600" eaLnBrk="0" hangingPunct="0">
                  <a:spcAft>
                    <a:spcPct val="20000"/>
                  </a:spcAft>
                  <a:buClr>
                    <a:schemeClr val="tx1"/>
                  </a:buClr>
                  <a:buSzPct val="100000"/>
                  <a:buChar char="–"/>
                  <a:defRPr sz="24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4pPr>
                <a:lvl5pPr marL="2057400" indent="-228600" algn="r" eaLnBrk="0" hangingPunct="0">
                  <a:spcAft>
                    <a:spcPct val="20000"/>
                  </a:spcAft>
                  <a:buChar char="»"/>
                  <a:defRPr sz="12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20000"/>
                  </a:spcAft>
                  <a:buChar char="»"/>
                  <a:defRPr sz="12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20000"/>
                  </a:spcAft>
                  <a:buChar char="»"/>
                  <a:defRPr sz="12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20000"/>
                  </a:spcAft>
                  <a:buChar char="»"/>
                  <a:defRPr sz="12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20000"/>
                  </a:spcAft>
                  <a:buChar char="»"/>
                  <a:defRPr sz="1200" b="1">
                    <a:solidFill>
                      <a:schemeClr val="tx1"/>
                    </a:solidFill>
                    <a:latin typeface="Arial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600" kern="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Randomize 1:1</a:t>
                </a:r>
                <a:endParaRPr lang="en-US" altLang="en-US" sz="1600" kern="0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17"/>
              <p:cNvSpPr/>
              <p:nvPr/>
            </p:nvSpPr>
            <p:spPr>
              <a:xfrm>
                <a:off x="5972473" y="2207570"/>
                <a:ext cx="2772144" cy="2428204"/>
              </a:xfrm>
              <a:prstGeom prst="rect">
                <a:avLst/>
              </a:prstGeom>
              <a:solidFill>
                <a:sysClr val="window" lastClr="FFFFFF">
                  <a:lumMod val="85000"/>
                </a:sysClr>
              </a:solidFill>
              <a:ln w="9525" cap="flat" cmpd="sng" algn="ctr">
                <a:noFill/>
                <a:prstDash val="soli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anchor="ctr"/>
              <a:lstStyle/>
              <a:p>
                <a:pPr>
                  <a:spcAft>
                    <a:spcPts val="300"/>
                  </a:spcAft>
                  <a:defRPr/>
                </a:pPr>
                <a:endParaRPr lang="en-US" sz="1400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6" name="Group 1030"/>
              <p:cNvGrpSpPr/>
              <p:nvPr/>
            </p:nvGrpSpPr>
            <p:grpSpPr>
              <a:xfrm>
                <a:off x="3285461" y="2148072"/>
                <a:ext cx="2275367" cy="2519483"/>
                <a:chOff x="3285461" y="2486779"/>
                <a:chExt cx="2275367" cy="2070250"/>
              </a:xfrm>
            </p:grpSpPr>
            <p:sp>
              <p:nvSpPr>
                <p:cNvPr id="27" name="Rectangle 6"/>
                <p:cNvSpPr/>
                <p:nvPr/>
              </p:nvSpPr>
              <p:spPr>
                <a:xfrm>
                  <a:off x="3305314" y="2486779"/>
                  <a:ext cx="2255514" cy="1011103"/>
                </a:xfrm>
                <a:prstGeom prst="rect">
                  <a:avLst/>
                </a:prstGeom>
                <a:solidFill>
                  <a:srgbClr val="1F497D"/>
                </a:solidFill>
                <a:ln w="9525" cap="flat" cmpd="sng" algn="ctr">
                  <a:noFill/>
                  <a:prstDash val="soli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MS PGothic" pitchFamily="34" charset="-128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altLang="en-US" sz="1600" b="1" kern="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  <a:r>
                    <a:rPr lang="en-US" altLang="en-US" sz="1600" b="1" kern="0" dirty="0" err="1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ivolumab</a:t>
                  </a:r>
                  <a:endParaRPr lang="en-US" altLang="en-US" sz="1600" b="1" kern="0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eaLnBrk="1" hangingPunct="1">
                    <a:defRPr/>
                  </a:pPr>
                  <a:r>
                    <a:rPr lang="en-US" altLang="en-US" sz="1400" kern="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(N = 410) </a:t>
                  </a:r>
                </a:p>
                <a:p>
                  <a:pPr algn="ctr" eaLnBrk="1" hangingPunct="1">
                    <a:defRPr/>
                  </a:pPr>
                  <a:r>
                    <a:rPr lang="en-US" altLang="en-US" sz="1400" kern="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 mg/kg every 2 weeks intravenous</a:t>
                  </a:r>
                </a:p>
              </p:txBody>
            </p:sp>
            <p:sp>
              <p:nvSpPr>
                <p:cNvPr id="28" name="Rectangle 8"/>
                <p:cNvSpPr/>
                <p:nvPr/>
              </p:nvSpPr>
              <p:spPr>
                <a:xfrm>
                  <a:off x="3285461" y="3599092"/>
                  <a:ext cx="2255514" cy="957937"/>
                </a:xfrm>
                <a:prstGeom prst="rect">
                  <a:avLst/>
                </a:prstGeom>
                <a:solidFill>
                  <a:srgbClr val="DA9F0C"/>
                </a:solidFill>
                <a:ln w="9525" cap="flat" cmpd="sng" algn="ctr">
                  <a:noFill/>
                  <a:prstDash val="solid"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1600" b="1" kern="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Everolimus </a:t>
                  </a:r>
                </a:p>
                <a:p>
                  <a:pPr algn="ctr">
                    <a:defRPr/>
                  </a:pPr>
                  <a:r>
                    <a:rPr lang="en-US" sz="1400" kern="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(N = 411)</a:t>
                  </a:r>
                </a:p>
                <a:p>
                  <a:pPr algn="ctr">
                    <a:defRPr/>
                  </a:pPr>
                  <a:r>
                    <a:rPr lang="en-US" sz="1400" kern="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 mg/day </a:t>
                  </a:r>
                </a:p>
                <a:p>
                  <a:pPr algn="ctr">
                    <a:defRPr/>
                  </a:pPr>
                  <a:r>
                    <a:rPr lang="en-US" sz="1400" kern="0" dirty="0" smtClean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oral</a:t>
                  </a:r>
                  <a:endParaRPr lang="en-US" sz="14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8" name="Group 3"/>
            <p:cNvGrpSpPr/>
            <p:nvPr/>
          </p:nvGrpSpPr>
          <p:grpSpPr>
            <a:xfrm>
              <a:off x="3064817" y="2630466"/>
              <a:ext cx="3056518" cy="1886776"/>
              <a:chOff x="3064817" y="2630466"/>
              <a:chExt cx="3056518" cy="1886776"/>
            </a:xfrm>
          </p:grpSpPr>
          <p:sp>
            <p:nvSpPr>
              <p:cNvPr id="19" name="Right Brace 9"/>
              <p:cNvSpPr/>
              <p:nvPr/>
            </p:nvSpPr>
            <p:spPr>
              <a:xfrm>
                <a:off x="5730767" y="2630466"/>
                <a:ext cx="390568" cy="1884688"/>
              </a:xfrm>
              <a:prstGeom prst="rightBrac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Right Brace 27"/>
              <p:cNvSpPr/>
              <p:nvPr/>
            </p:nvSpPr>
            <p:spPr>
              <a:xfrm flipH="1">
                <a:off x="3064817" y="2632554"/>
                <a:ext cx="390568" cy="1884688"/>
              </a:xfrm>
              <a:prstGeom prst="rightBrac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9" name="Rectangle 15"/>
          <p:cNvSpPr/>
          <p:nvPr/>
        </p:nvSpPr>
        <p:spPr>
          <a:xfrm>
            <a:off x="6056543" y="2732147"/>
            <a:ext cx="26880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</a:t>
            </a:r>
            <a:r>
              <a:rPr lang="en-US" altLang="en-US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progression or intolerable </a:t>
            </a:r>
            <a:r>
              <a:rPr lang="en-US" altLang="en-US" sz="1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toxicity</a:t>
            </a:r>
            <a:endParaRPr lang="en-US" altLang="en-US" sz="1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1400" kern="0" spc="-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beyond progression was permitted if drug was tolerated and clinical benefit was noted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lang="en-US" altLang="en-US" sz="14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16"/>
          <p:cNvSpPr/>
          <p:nvPr/>
        </p:nvSpPr>
        <p:spPr>
          <a:xfrm>
            <a:off x="488905" y="1118124"/>
            <a:ext cx="82437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Randomized, open-labeled phase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study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compare </a:t>
            </a:r>
            <a:r>
              <a:rPr lang="en-US" sz="2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everolimus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patients with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RCC 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prior 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systemic therapy (NCT01668784</a:t>
            </a:r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72826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3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0748"/>
              </p:ext>
            </p:extLst>
          </p:nvPr>
        </p:nvGraphicFramePr>
        <p:xfrm>
          <a:off x="4033357" y="877047"/>
          <a:ext cx="4601671" cy="871324"/>
        </p:xfrm>
        <a:graphic>
          <a:graphicData uri="http://schemas.openxmlformats.org/drawingml/2006/table">
            <a:tbl>
              <a:tblPr/>
              <a:tblGrid>
                <a:gridCol w="1748852"/>
                <a:gridCol w="2852819"/>
              </a:tblGrid>
              <a:tr h="322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OS, months (95% CI)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5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Nivolumab (N = 410)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57350" algn="l"/>
                        </a:tabLst>
                        <a:defRPr/>
                      </a:pPr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25.0 (21.8–NE)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09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Everolimus (N = 411)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 (17.6–23.1)</a:t>
                      </a:r>
                      <a:endParaRPr lang="en-US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405"/>
          <p:cNvSpPr txBox="1"/>
          <p:nvPr/>
        </p:nvSpPr>
        <p:spPr>
          <a:xfrm>
            <a:off x="5558346" y="1794593"/>
            <a:ext cx="3298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(98.5% CI), </a:t>
            </a:r>
          </a:p>
          <a:p>
            <a:pPr algn="ctr"/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0.73 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(0.57–0.93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0.0018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8"/>
          <p:cNvGrpSpPr/>
          <p:nvPr/>
        </p:nvGrpSpPr>
        <p:grpSpPr>
          <a:xfrm>
            <a:off x="870861" y="1624104"/>
            <a:ext cx="7596996" cy="3135860"/>
            <a:chOff x="686908" y="1165482"/>
            <a:chExt cx="8010026" cy="4358494"/>
          </a:xfrm>
        </p:grpSpPr>
        <p:sp>
          <p:nvSpPr>
            <p:cNvPr id="16" name="Freeform 78"/>
            <p:cNvSpPr>
              <a:spLocks/>
            </p:cNvSpPr>
            <p:nvPr/>
          </p:nvSpPr>
          <p:spPr bwMode="auto">
            <a:xfrm>
              <a:off x="1497202" y="1191070"/>
              <a:ext cx="6994122" cy="4047173"/>
            </a:xfrm>
            <a:custGeom>
              <a:avLst/>
              <a:gdLst>
                <a:gd name="T0" fmla="*/ 3280 w 3280"/>
                <a:gd name="T1" fmla="*/ 1898 h 1898"/>
                <a:gd name="T2" fmla="*/ 0 w 3280"/>
                <a:gd name="T3" fmla="*/ 1898 h 1898"/>
                <a:gd name="T4" fmla="*/ 0 w 3280"/>
                <a:gd name="T5" fmla="*/ 0 h 1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0" h="1898">
                  <a:moveTo>
                    <a:pt x="3280" y="1898"/>
                  </a:moveTo>
                  <a:lnTo>
                    <a:pt x="0" y="1898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22222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Group 6"/>
            <p:cNvGrpSpPr/>
            <p:nvPr/>
          </p:nvGrpSpPr>
          <p:grpSpPr>
            <a:xfrm>
              <a:off x="686908" y="1165482"/>
              <a:ext cx="7817211" cy="4358494"/>
              <a:chOff x="686908" y="1165482"/>
              <a:chExt cx="7817211" cy="4358494"/>
            </a:xfrm>
          </p:grpSpPr>
          <p:sp>
            <p:nvSpPr>
              <p:cNvPr id="308" name="Line 76"/>
              <p:cNvSpPr>
                <a:spLocks noChangeShapeType="1"/>
              </p:cNvSpPr>
              <p:nvPr/>
            </p:nvSpPr>
            <p:spPr bwMode="auto">
              <a:xfrm flipV="1">
                <a:off x="1522791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Line 77"/>
              <p:cNvSpPr>
                <a:spLocks noChangeShapeType="1"/>
              </p:cNvSpPr>
              <p:nvPr/>
            </p:nvSpPr>
            <p:spPr bwMode="auto">
              <a:xfrm flipV="1">
                <a:off x="5299190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Rectangle 79"/>
              <p:cNvSpPr>
                <a:spLocks noChangeArrowheads="1"/>
              </p:cNvSpPr>
              <p:nvPr/>
            </p:nvSpPr>
            <p:spPr bwMode="auto">
              <a:xfrm>
                <a:off x="1460952" y="5338463"/>
                <a:ext cx="85294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dirty="0" smtClean="0">
                    <a:solidFill>
                      <a:srgbClr val="000000"/>
                    </a:solidFill>
                  </a:rPr>
                  <a:t>0</a:t>
                </a:r>
                <a:endParaRPr lang="en-US" altLang="en-US" b="1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1" name="Line 80"/>
              <p:cNvSpPr>
                <a:spLocks noChangeShapeType="1"/>
              </p:cNvSpPr>
              <p:nvPr/>
            </p:nvSpPr>
            <p:spPr bwMode="auto">
              <a:xfrm flipV="1">
                <a:off x="2151835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Rectangle 81"/>
              <p:cNvSpPr>
                <a:spLocks noChangeArrowheads="1"/>
              </p:cNvSpPr>
              <p:nvPr/>
            </p:nvSpPr>
            <p:spPr bwMode="auto">
              <a:xfrm>
                <a:off x="2089997" y="5338463"/>
                <a:ext cx="85294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dirty="0" smtClean="0">
                    <a:solidFill>
                      <a:srgbClr val="000000"/>
                    </a:solidFill>
                  </a:rPr>
                  <a:t>3</a:t>
                </a:r>
                <a:endParaRPr lang="en-US" altLang="en-US" b="1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3" name="Line 82"/>
              <p:cNvSpPr>
                <a:spLocks noChangeShapeType="1"/>
              </p:cNvSpPr>
              <p:nvPr/>
            </p:nvSpPr>
            <p:spPr bwMode="auto">
              <a:xfrm flipV="1">
                <a:off x="2780880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Rectangle 83"/>
              <p:cNvSpPr>
                <a:spLocks noChangeArrowheads="1"/>
              </p:cNvSpPr>
              <p:nvPr/>
            </p:nvSpPr>
            <p:spPr bwMode="auto">
              <a:xfrm>
                <a:off x="2719042" y="5338463"/>
                <a:ext cx="85294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smtClean="0">
                    <a:solidFill>
                      <a:srgbClr val="000000"/>
                    </a:solidFill>
                  </a:rPr>
                  <a:t>6</a:t>
                </a:r>
                <a:endParaRPr lang="en-US" altLang="en-US" b="1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5" name="Line 84"/>
              <p:cNvSpPr>
                <a:spLocks noChangeShapeType="1"/>
              </p:cNvSpPr>
              <p:nvPr/>
            </p:nvSpPr>
            <p:spPr bwMode="auto">
              <a:xfrm flipV="1">
                <a:off x="4041101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Rectangle 85"/>
              <p:cNvSpPr>
                <a:spLocks noChangeArrowheads="1"/>
              </p:cNvSpPr>
              <p:nvPr/>
            </p:nvSpPr>
            <p:spPr bwMode="auto">
              <a:xfrm>
                <a:off x="3921689" y="5338463"/>
                <a:ext cx="170588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smtClean="0">
                    <a:solidFill>
                      <a:srgbClr val="000000"/>
                    </a:solidFill>
                  </a:rPr>
                  <a:t>12</a:t>
                </a:r>
                <a:endParaRPr lang="en-US" altLang="en-US" b="1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7" name="Line 86"/>
              <p:cNvSpPr>
                <a:spLocks noChangeShapeType="1"/>
              </p:cNvSpPr>
              <p:nvPr/>
            </p:nvSpPr>
            <p:spPr bwMode="auto">
              <a:xfrm flipV="1">
                <a:off x="3412057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Rectangle 87"/>
              <p:cNvSpPr>
                <a:spLocks noChangeArrowheads="1"/>
              </p:cNvSpPr>
              <p:nvPr/>
            </p:nvSpPr>
            <p:spPr bwMode="auto">
              <a:xfrm>
                <a:off x="3348086" y="5338463"/>
                <a:ext cx="85294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smtClean="0">
                    <a:solidFill>
                      <a:srgbClr val="000000"/>
                    </a:solidFill>
                  </a:rPr>
                  <a:t>9</a:t>
                </a:r>
                <a:endParaRPr lang="en-US" altLang="en-US" b="1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19" name="Line 88"/>
              <p:cNvSpPr>
                <a:spLocks noChangeShapeType="1"/>
              </p:cNvSpPr>
              <p:nvPr/>
            </p:nvSpPr>
            <p:spPr bwMode="auto">
              <a:xfrm flipV="1">
                <a:off x="4670146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Rectangle 89"/>
              <p:cNvSpPr>
                <a:spLocks noChangeArrowheads="1"/>
              </p:cNvSpPr>
              <p:nvPr/>
            </p:nvSpPr>
            <p:spPr bwMode="auto">
              <a:xfrm>
                <a:off x="4550734" y="5338463"/>
                <a:ext cx="170588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smtClean="0">
                    <a:solidFill>
                      <a:srgbClr val="000000"/>
                    </a:solidFill>
                  </a:rPr>
                  <a:t>15</a:t>
                </a:r>
                <a:endParaRPr lang="en-US" altLang="en-US" b="1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1" name="Rectangle 91"/>
              <p:cNvSpPr>
                <a:spLocks noChangeArrowheads="1"/>
              </p:cNvSpPr>
              <p:nvPr/>
            </p:nvSpPr>
            <p:spPr bwMode="auto">
              <a:xfrm>
                <a:off x="5186176" y="5338463"/>
                <a:ext cx="170588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smtClean="0">
                    <a:solidFill>
                      <a:srgbClr val="000000"/>
                    </a:solidFill>
                  </a:rPr>
                  <a:t>18</a:t>
                </a:r>
                <a:endParaRPr lang="en-US" altLang="en-US" b="1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2" name="Line 92"/>
              <p:cNvSpPr>
                <a:spLocks noChangeShapeType="1"/>
              </p:cNvSpPr>
              <p:nvPr/>
            </p:nvSpPr>
            <p:spPr bwMode="auto">
              <a:xfrm flipV="1">
                <a:off x="5928235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Rectangle 93"/>
              <p:cNvSpPr>
                <a:spLocks noChangeArrowheads="1"/>
              </p:cNvSpPr>
              <p:nvPr/>
            </p:nvSpPr>
            <p:spPr bwMode="auto">
              <a:xfrm>
                <a:off x="5815220" y="5338463"/>
                <a:ext cx="170588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smtClean="0">
                    <a:solidFill>
                      <a:srgbClr val="000000"/>
                    </a:solidFill>
                  </a:rPr>
                  <a:t>21</a:t>
                </a:r>
                <a:endParaRPr lang="en-US" altLang="en-US" b="1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4" name="Line 94"/>
              <p:cNvSpPr>
                <a:spLocks noChangeShapeType="1"/>
              </p:cNvSpPr>
              <p:nvPr/>
            </p:nvSpPr>
            <p:spPr bwMode="auto">
              <a:xfrm flipV="1">
                <a:off x="6557279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Rectangle 95"/>
              <p:cNvSpPr>
                <a:spLocks noChangeArrowheads="1"/>
              </p:cNvSpPr>
              <p:nvPr/>
            </p:nvSpPr>
            <p:spPr bwMode="auto">
              <a:xfrm>
                <a:off x="6444265" y="5338463"/>
                <a:ext cx="170588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smtClean="0">
                    <a:solidFill>
                      <a:srgbClr val="000000"/>
                    </a:solidFill>
                  </a:rPr>
                  <a:t>24</a:t>
                </a:r>
                <a:endParaRPr lang="en-US" altLang="en-US" b="1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6" name="Line 96"/>
              <p:cNvSpPr>
                <a:spLocks noChangeShapeType="1"/>
              </p:cNvSpPr>
              <p:nvPr/>
            </p:nvSpPr>
            <p:spPr bwMode="auto">
              <a:xfrm flipV="1">
                <a:off x="7188456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Rectangle 97"/>
              <p:cNvSpPr>
                <a:spLocks noChangeArrowheads="1"/>
              </p:cNvSpPr>
              <p:nvPr/>
            </p:nvSpPr>
            <p:spPr bwMode="auto">
              <a:xfrm>
                <a:off x="7073309" y="5338463"/>
                <a:ext cx="170588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dirty="0" smtClean="0">
                    <a:solidFill>
                      <a:srgbClr val="000000"/>
                    </a:solidFill>
                  </a:rPr>
                  <a:t>27</a:t>
                </a:r>
                <a:endParaRPr lang="en-US" altLang="en-US" b="1" kern="0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28" name="Line 98"/>
              <p:cNvSpPr>
                <a:spLocks noChangeShapeType="1"/>
              </p:cNvSpPr>
              <p:nvPr/>
            </p:nvSpPr>
            <p:spPr bwMode="auto">
              <a:xfrm flipV="1">
                <a:off x="7817501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Rectangle 99"/>
              <p:cNvSpPr>
                <a:spLocks noChangeArrowheads="1"/>
              </p:cNvSpPr>
              <p:nvPr/>
            </p:nvSpPr>
            <p:spPr bwMode="auto">
              <a:xfrm>
                <a:off x="7704486" y="5338463"/>
                <a:ext cx="170588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smtClean="0">
                    <a:solidFill>
                      <a:srgbClr val="000000"/>
                    </a:solidFill>
                  </a:rPr>
                  <a:t>30</a:t>
                </a:r>
                <a:endParaRPr lang="en-US" altLang="en-US" b="1" kern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30" name="Line 100"/>
              <p:cNvSpPr>
                <a:spLocks noChangeShapeType="1"/>
              </p:cNvSpPr>
              <p:nvPr/>
            </p:nvSpPr>
            <p:spPr bwMode="auto">
              <a:xfrm flipV="1">
                <a:off x="8446545" y="5238243"/>
                <a:ext cx="0" cy="55441"/>
              </a:xfrm>
              <a:prstGeom prst="line">
                <a:avLst/>
              </a:prstGeom>
              <a:noFill/>
              <a:ln w="9525">
                <a:solidFill>
                  <a:srgbClr val="2222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Rectangle 101"/>
              <p:cNvSpPr>
                <a:spLocks noChangeArrowheads="1"/>
              </p:cNvSpPr>
              <p:nvPr/>
            </p:nvSpPr>
            <p:spPr bwMode="auto">
              <a:xfrm>
                <a:off x="8333531" y="5338463"/>
                <a:ext cx="170588" cy="185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altLang="en-US" sz="1200" b="1" kern="0" dirty="0" smtClean="0">
                    <a:solidFill>
                      <a:srgbClr val="000000"/>
                    </a:solidFill>
                  </a:rPr>
                  <a:t>33</a:t>
                </a:r>
                <a:endParaRPr lang="en-US" altLang="en-US" b="1" kern="0" dirty="0" smtClea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32" name="Group 2"/>
              <p:cNvGrpSpPr/>
              <p:nvPr/>
            </p:nvGrpSpPr>
            <p:grpSpPr>
              <a:xfrm>
                <a:off x="686908" y="1165482"/>
                <a:ext cx="899853" cy="4049305"/>
                <a:chOff x="686908" y="1165482"/>
                <a:chExt cx="899853" cy="4049305"/>
              </a:xfrm>
            </p:grpSpPr>
            <p:sp>
              <p:nvSpPr>
                <p:cNvPr id="333" name="Freeform 75"/>
                <p:cNvSpPr>
                  <a:spLocks/>
                </p:cNvSpPr>
                <p:nvPr/>
              </p:nvSpPr>
              <p:spPr bwMode="auto">
                <a:xfrm>
                  <a:off x="1548379" y="1287025"/>
                  <a:ext cx="38382" cy="17059"/>
                </a:xfrm>
                <a:custGeom>
                  <a:avLst/>
                  <a:gdLst>
                    <a:gd name="T0" fmla="*/ 18 w 18"/>
                    <a:gd name="T1" fmla="*/ 8 h 8"/>
                    <a:gd name="T2" fmla="*/ 15 w 18"/>
                    <a:gd name="T3" fmla="*/ 8 h 8"/>
                    <a:gd name="T4" fmla="*/ 15 w 18"/>
                    <a:gd name="T5" fmla="*/ 0 h 8"/>
                    <a:gd name="T6" fmla="*/ 0 w 18"/>
                    <a:gd name="T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8">
                      <a:moveTo>
                        <a:pt x="18" y="8"/>
                      </a:moveTo>
                      <a:lnTo>
                        <a:pt x="15" y="8"/>
                      </a:lnTo>
                      <a:lnTo>
                        <a:pt x="1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9050">
                  <a:solidFill>
                    <a:srgbClr val="DA9F0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4" name="Line 102"/>
                <p:cNvSpPr>
                  <a:spLocks noChangeShapeType="1"/>
                </p:cNvSpPr>
                <p:nvPr/>
              </p:nvSpPr>
              <p:spPr bwMode="auto">
                <a:xfrm>
                  <a:off x="1441761" y="5157214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5" name="Rectangle 103"/>
                <p:cNvSpPr>
                  <a:spLocks noChangeArrowheads="1"/>
                </p:cNvSpPr>
                <p:nvPr/>
              </p:nvSpPr>
              <p:spPr bwMode="auto">
                <a:xfrm>
                  <a:off x="1100585" y="5029274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smtClean="0">
                      <a:solidFill>
                        <a:srgbClr val="000000"/>
                      </a:solidFill>
                    </a:rPr>
                    <a:t>0.0</a:t>
                  </a:r>
                  <a:endParaRPr lang="en-US" altLang="en-US" b="1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6" name="Rectangle 104"/>
                <p:cNvSpPr>
                  <a:spLocks noChangeArrowheads="1"/>
                </p:cNvSpPr>
                <p:nvPr/>
              </p:nvSpPr>
              <p:spPr bwMode="auto">
                <a:xfrm>
                  <a:off x="1100585" y="3871416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dirty="0" smtClean="0">
                      <a:solidFill>
                        <a:srgbClr val="000000"/>
                      </a:solidFill>
                    </a:rPr>
                    <a:t>0.3</a:t>
                  </a:r>
                  <a:endParaRPr lang="en-US" altLang="en-US" b="1" kern="0" dirty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7" name="Line 105"/>
                <p:cNvSpPr>
                  <a:spLocks noChangeShapeType="1"/>
                </p:cNvSpPr>
                <p:nvPr/>
              </p:nvSpPr>
              <p:spPr bwMode="auto">
                <a:xfrm>
                  <a:off x="1441761" y="3999356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8" name="Rectangle 106"/>
                <p:cNvSpPr>
                  <a:spLocks noChangeArrowheads="1"/>
                </p:cNvSpPr>
                <p:nvPr/>
              </p:nvSpPr>
              <p:spPr bwMode="auto">
                <a:xfrm>
                  <a:off x="1100585" y="4639057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smtClean="0">
                      <a:solidFill>
                        <a:srgbClr val="000000"/>
                      </a:solidFill>
                    </a:rPr>
                    <a:t>0.1</a:t>
                  </a:r>
                  <a:endParaRPr lang="en-US" altLang="en-US" b="1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39" name="Line 107"/>
                <p:cNvSpPr>
                  <a:spLocks noChangeShapeType="1"/>
                </p:cNvSpPr>
                <p:nvPr/>
              </p:nvSpPr>
              <p:spPr bwMode="auto">
                <a:xfrm>
                  <a:off x="1441761" y="4773394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0" name="Rectangle 108"/>
                <p:cNvSpPr>
                  <a:spLocks noChangeArrowheads="1"/>
                </p:cNvSpPr>
                <p:nvPr/>
              </p:nvSpPr>
              <p:spPr bwMode="auto">
                <a:xfrm>
                  <a:off x="1100585" y="4255236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dirty="0" smtClean="0">
                      <a:solidFill>
                        <a:srgbClr val="000000"/>
                      </a:solidFill>
                    </a:rPr>
                    <a:t>0.2</a:t>
                  </a:r>
                  <a:endParaRPr lang="en-US" altLang="en-US" b="1" kern="0" dirty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1" name="Line 109"/>
                <p:cNvSpPr>
                  <a:spLocks noChangeShapeType="1"/>
                </p:cNvSpPr>
                <p:nvPr/>
              </p:nvSpPr>
              <p:spPr bwMode="auto">
                <a:xfrm>
                  <a:off x="1441761" y="4383176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00585" y="3481199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dirty="0" smtClean="0">
                      <a:solidFill>
                        <a:srgbClr val="000000"/>
                      </a:solidFill>
                    </a:rPr>
                    <a:t>0.4</a:t>
                  </a:r>
                  <a:endParaRPr lang="en-US" altLang="en-US" b="1" kern="0" dirty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3" name="Line 111"/>
                <p:cNvSpPr>
                  <a:spLocks noChangeShapeType="1"/>
                </p:cNvSpPr>
                <p:nvPr/>
              </p:nvSpPr>
              <p:spPr bwMode="auto">
                <a:xfrm>
                  <a:off x="1441761" y="3609139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4" name="Rectangle 112"/>
                <p:cNvSpPr>
                  <a:spLocks noChangeArrowheads="1"/>
                </p:cNvSpPr>
                <p:nvPr/>
              </p:nvSpPr>
              <p:spPr bwMode="auto">
                <a:xfrm>
                  <a:off x="1100585" y="3097378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smtClean="0">
                      <a:solidFill>
                        <a:srgbClr val="000000"/>
                      </a:solidFill>
                    </a:rPr>
                    <a:t>0.5</a:t>
                  </a:r>
                  <a:endParaRPr lang="en-US" altLang="en-US" b="1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5" name="Line 113"/>
                <p:cNvSpPr>
                  <a:spLocks noChangeShapeType="1"/>
                </p:cNvSpPr>
                <p:nvPr/>
              </p:nvSpPr>
              <p:spPr bwMode="auto">
                <a:xfrm>
                  <a:off x="1441761" y="3225318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6" name="Rectangle 114"/>
                <p:cNvSpPr>
                  <a:spLocks noChangeArrowheads="1"/>
                </p:cNvSpPr>
                <p:nvPr/>
              </p:nvSpPr>
              <p:spPr bwMode="auto">
                <a:xfrm>
                  <a:off x="1100585" y="2707161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dirty="0" smtClean="0">
                      <a:solidFill>
                        <a:srgbClr val="000000"/>
                      </a:solidFill>
                    </a:rPr>
                    <a:t>0.6</a:t>
                  </a:r>
                  <a:endParaRPr lang="en-US" altLang="en-US" b="1" kern="0" dirty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7" name="Line 115"/>
                <p:cNvSpPr>
                  <a:spLocks noChangeShapeType="1"/>
                </p:cNvSpPr>
                <p:nvPr/>
              </p:nvSpPr>
              <p:spPr bwMode="auto">
                <a:xfrm>
                  <a:off x="1441761" y="2835101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8" name="Rectangle 116"/>
                <p:cNvSpPr>
                  <a:spLocks noChangeArrowheads="1"/>
                </p:cNvSpPr>
                <p:nvPr/>
              </p:nvSpPr>
              <p:spPr bwMode="auto">
                <a:xfrm>
                  <a:off x="1100585" y="2323340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dirty="0" smtClean="0">
                      <a:solidFill>
                        <a:srgbClr val="000000"/>
                      </a:solidFill>
                    </a:rPr>
                    <a:t>0.7</a:t>
                  </a:r>
                  <a:endParaRPr lang="en-US" altLang="en-US" b="1" kern="0" dirty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49" name="Line 117"/>
                <p:cNvSpPr>
                  <a:spLocks noChangeShapeType="1"/>
                </p:cNvSpPr>
                <p:nvPr/>
              </p:nvSpPr>
              <p:spPr bwMode="auto">
                <a:xfrm>
                  <a:off x="1441761" y="2451280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0" name="Rectangle 118"/>
                <p:cNvSpPr>
                  <a:spLocks noChangeArrowheads="1"/>
                </p:cNvSpPr>
                <p:nvPr/>
              </p:nvSpPr>
              <p:spPr bwMode="auto">
                <a:xfrm>
                  <a:off x="1100585" y="1939520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smtClean="0">
                      <a:solidFill>
                        <a:srgbClr val="000000"/>
                      </a:solidFill>
                    </a:rPr>
                    <a:t>0.8</a:t>
                  </a:r>
                  <a:endParaRPr lang="en-US" altLang="en-US" b="1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1" name="Line 119"/>
                <p:cNvSpPr>
                  <a:spLocks noChangeShapeType="1"/>
                </p:cNvSpPr>
                <p:nvPr/>
              </p:nvSpPr>
              <p:spPr bwMode="auto">
                <a:xfrm>
                  <a:off x="1441761" y="2061063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2" name="Rectangle 120"/>
                <p:cNvSpPr>
                  <a:spLocks noChangeArrowheads="1"/>
                </p:cNvSpPr>
                <p:nvPr/>
              </p:nvSpPr>
              <p:spPr bwMode="auto">
                <a:xfrm>
                  <a:off x="1100585" y="1549302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dirty="0" smtClean="0">
                      <a:solidFill>
                        <a:srgbClr val="000000"/>
                      </a:solidFill>
                    </a:rPr>
                    <a:t>0.9</a:t>
                  </a:r>
                  <a:endParaRPr lang="en-US" altLang="en-US" b="1" kern="0" dirty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3" name="Line 121"/>
                <p:cNvSpPr>
                  <a:spLocks noChangeShapeType="1"/>
                </p:cNvSpPr>
                <p:nvPr/>
              </p:nvSpPr>
              <p:spPr bwMode="auto">
                <a:xfrm>
                  <a:off x="1441761" y="1677243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4" name="Rectangle 122"/>
                <p:cNvSpPr>
                  <a:spLocks noChangeArrowheads="1"/>
                </p:cNvSpPr>
                <p:nvPr/>
              </p:nvSpPr>
              <p:spPr bwMode="auto">
                <a:xfrm>
                  <a:off x="1100585" y="1165482"/>
                  <a:ext cx="213235" cy="185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smtClean="0">
                      <a:solidFill>
                        <a:srgbClr val="000000"/>
                      </a:solidFill>
                    </a:rPr>
                    <a:t>1.0</a:t>
                  </a:r>
                  <a:endParaRPr lang="en-US" altLang="en-US" b="1" kern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5" name="Line 123"/>
                <p:cNvSpPr>
                  <a:spLocks noChangeShapeType="1"/>
                </p:cNvSpPr>
                <p:nvPr/>
              </p:nvSpPr>
              <p:spPr bwMode="auto">
                <a:xfrm>
                  <a:off x="1441761" y="1287025"/>
                  <a:ext cx="55441" cy="0"/>
                </a:xfrm>
                <a:prstGeom prst="line">
                  <a:avLst/>
                </a:prstGeom>
                <a:noFill/>
                <a:ln w="9525">
                  <a:solidFill>
                    <a:srgbClr val="22222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Rectangle 124"/>
                <p:cNvSpPr>
                  <a:spLocks noChangeArrowheads="1"/>
                </p:cNvSpPr>
                <p:nvPr/>
              </p:nvSpPr>
              <p:spPr bwMode="auto">
                <a:xfrm rot="16200000">
                  <a:off x="-272642" y="3574122"/>
                  <a:ext cx="2104616" cy="1855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r>
                    <a:rPr lang="en-US" altLang="en-US" sz="1200" b="1" kern="0" dirty="0" smtClean="0">
                      <a:solidFill>
                        <a:srgbClr val="000000"/>
                      </a:solidFill>
                    </a:rPr>
                    <a:t>Overall Survival (Probability)</a:t>
                  </a:r>
                  <a:endParaRPr lang="en-US" altLang="en-US" b="1" kern="0" dirty="0" smtClea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57" name="Freeform 253"/>
                <p:cNvSpPr>
                  <a:spLocks/>
                </p:cNvSpPr>
                <p:nvPr/>
              </p:nvSpPr>
              <p:spPr bwMode="auto">
                <a:xfrm>
                  <a:off x="1490805" y="1254294"/>
                  <a:ext cx="83162" cy="81029"/>
                </a:xfrm>
                <a:custGeom>
                  <a:avLst/>
                  <a:gdLst>
                    <a:gd name="T0" fmla="*/ 39 w 39"/>
                    <a:gd name="T1" fmla="*/ 20 h 38"/>
                    <a:gd name="T2" fmla="*/ 39 w 39"/>
                    <a:gd name="T3" fmla="*/ 20 h 38"/>
                    <a:gd name="T4" fmla="*/ 39 w 39"/>
                    <a:gd name="T5" fmla="*/ 12 h 38"/>
                    <a:gd name="T6" fmla="*/ 33 w 39"/>
                    <a:gd name="T7" fmla="*/ 6 h 38"/>
                    <a:gd name="T8" fmla="*/ 27 w 39"/>
                    <a:gd name="T9" fmla="*/ 3 h 38"/>
                    <a:gd name="T10" fmla="*/ 21 w 39"/>
                    <a:gd name="T11" fmla="*/ 0 h 38"/>
                    <a:gd name="T12" fmla="*/ 21 w 39"/>
                    <a:gd name="T13" fmla="*/ 0 h 38"/>
                    <a:gd name="T14" fmla="*/ 12 w 39"/>
                    <a:gd name="T15" fmla="*/ 3 h 38"/>
                    <a:gd name="T16" fmla="*/ 6 w 39"/>
                    <a:gd name="T17" fmla="*/ 6 h 38"/>
                    <a:gd name="T18" fmla="*/ 3 w 39"/>
                    <a:gd name="T19" fmla="*/ 12 h 38"/>
                    <a:gd name="T20" fmla="*/ 0 w 39"/>
                    <a:gd name="T21" fmla="*/ 20 h 38"/>
                    <a:gd name="T22" fmla="*/ 0 w 39"/>
                    <a:gd name="T23" fmla="*/ 20 h 38"/>
                    <a:gd name="T24" fmla="*/ 3 w 39"/>
                    <a:gd name="T25" fmla="*/ 26 h 38"/>
                    <a:gd name="T26" fmla="*/ 6 w 39"/>
                    <a:gd name="T27" fmla="*/ 32 h 38"/>
                    <a:gd name="T28" fmla="*/ 12 w 39"/>
                    <a:gd name="T29" fmla="*/ 38 h 38"/>
                    <a:gd name="T30" fmla="*/ 21 w 39"/>
                    <a:gd name="T31" fmla="*/ 38 h 38"/>
                    <a:gd name="T32" fmla="*/ 21 w 39"/>
                    <a:gd name="T33" fmla="*/ 38 h 38"/>
                    <a:gd name="T34" fmla="*/ 27 w 39"/>
                    <a:gd name="T35" fmla="*/ 38 h 38"/>
                    <a:gd name="T36" fmla="*/ 33 w 39"/>
                    <a:gd name="T37" fmla="*/ 32 h 38"/>
                    <a:gd name="T38" fmla="*/ 39 w 39"/>
                    <a:gd name="T39" fmla="*/ 26 h 38"/>
                    <a:gd name="T40" fmla="*/ 39 w 39"/>
                    <a:gd name="T41" fmla="*/ 20 h 38"/>
                    <a:gd name="T42" fmla="*/ 39 w 39"/>
                    <a:gd name="T43" fmla="*/ 2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9" h="38">
                      <a:moveTo>
                        <a:pt x="39" y="20"/>
                      </a:moveTo>
                      <a:lnTo>
                        <a:pt x="39" y="20"/>
                      </a:lnTo>
                      <a:lnTo>
                        <a:pt x="39" y="12"/>
                      </a:lnTo>
                      <a:lnTo>
                        <a:pt x="33" y="6"/>
                      </a:lnTo>
                      <a:lnTo>
                        <a:pt x="27" y="3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12" y="3"/>
                      </a:lnTo>
                      <a:lnTo>
                        <a:pt x="6" y="6"/>
                      </a:lnTo>
                      <a:lnTo>
                        <a:pt x="3" y="12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3" y="26"/>
                      </a:lnTo>
                      <a:lnTo>
                        <a:pt x="6" y="32"/>
                      </a:lnTo>
                      <a:lnTo>
                        <a:pt x="12" y="38"/>
                      </a:lnTo>
                      <a:lnTo>
                        <a:pt x="21" y="38"/>
                      </a:lnTo>
                      <a:lnTo>
                        <a:pt x="21" y="38"/>
                      </a:lnTo>
                      <a:lnTo>
                        <a:pt x="27" y="38"/>
                      </a:lnTo>
                      <a:lnTo>
                        <a:pt x="33" y="32"/>
                      </a:lnTo>
                      <a:lnTo>
                        <a:pt x="39" y="26"/>
                      </a:lnTo>
                      <a:lnTo>
                        <a:pt x="39" y="20"/>
                      </a:lnTo>
                      <a:lnTo>
                        <a:pt x="39" y="2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DA9F0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8" name="Freeform 373"/>
                <p:cNvSpPr>
                  <a:spLocks/>
                </p:cNvSpPr>
                <p:nvPr/>
              </p:nvSpPr>
              <p:spPr bwMode="auto">
                <a:xfrm>
                  <a:off x="1484408" y="1254376"/>
                  <a:ext cx="89559" cy="74632"/>
                </a:xfrm>
                <a:custGeom>
                  <a:avLst/>
                  <a:gdLst>
                    <a:gd name="T0" fmla="*/ 0 w 42"/>
                    <a:gd name="T1" fmla="*/ 35 h 35"/>
                    <a:gd name="T2" fmla="*/ 21 w 42"/>
                    <a:gd name="T3" fmla="*/ 0 h 35"/>
                    <a:gd name="T4" fmla="*/ 42 w 42"/>
                    <a:gd name="T5" fmla="*/ 35 h 35"/>
                    <a:gd name="T6" fmla="*/ 0 w 42"/>
                    <a:gd name="T7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2" h="35">
                      <a:moveTo>
                        <a:pt x="0" y="35"/>
                      </a:moveTo>
                      <a:lnTo>
                        <a:pt x="21" y="0"/>
                      </a:lnTo>
                      <a:lnTo>
                        <a:pt x="42" y="35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noFill/>
                <a:ln w="28575">
                  <a:solidFill>
                    <a:srgbClr val="1F497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b="1" kern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8" name="TextBox 406"/>
            <p:cNvSpPr txBox="1"/>
            <p:nvPr/>
          </p:nvSpPr>
          <p:spPr>
            <a:xfrm>
              <a:off x="7514980" y="3093114"/>
              <a:ext cx="1181954" cy="368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Nivolumab</a:t>
              </a:r>
              <a:endPara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407"/>
            <p:cNvSpPr txBox="1"/>
            <p:nvPr/>
          </p:nvSpPr>
          <p:spPr>
            <a:xfrm>
              <a:off x="6052062" y="3775921"/>
              <a:ext cx="1330438" cy="368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kern="0" dirty="0" smtClea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Everolimus</a:t>
              </a:r>
              <a:endPara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>
              <a:off x="1522791" y="1297687"/>
              <a:ext cx="6439710" cy="2228291"/>
            </a:xfrm>
            <a:custGeom>
              <a:avLst/>
              <a:gdLst>
                <a:gd name="T0" fmla="*/ 2627 w 3020"/>
                <a:gd name="T1" fmla="*/ 939 h 1045"/>
                <a:gd name="T2" fmla="*/ 2376 w 3020"/>
                <a:gd name="T3" fmla="*/ 883 h 1045"/>
                <a:gd name="T4" fmla="*/ 2211 w 3020"/>
                <a:gd name="T5" fmla="*/ 850 h 1045"/>
                <a:gd name="T6" fmla="*/ 2146 w 3020"/>
                <a:gd name="T7" fmla="*/ 821 h 1045"/>
                <a:gd name="T8" fmla="*/ 2099 w 3020"/>
                <a:gd name="T9" fmla="*/ 800 h 1045"/>
                <a:gd name="T10" fmla="*/ 2040 w 3020"/>
                <a:gd name="T11" fmla="*/ 777 h 1045"/>
                <a:gd name="T12" fmla="*/ 1987 w 3020"/>
                <a:gd name="T13" fmla="*/ 756 h 1045"/>
                <a:gd name="T14" fmla="*/ 1945 w 3020"/>
                <a:gd name="T15" fmla="*/ 738 h 1045"/>
                <a:gd name="T16" fmla="*/ 1874 w 3020"/>
                <a:gd name="T17" fmla="*/ 721 h 1045"/>
                <a:gd name="T18" fmla="*/ 1801 w 3020"/>
                <a:gd name="T19" fmla="*/ 697 h 1045"/>
                <a:gd name="T20" fmla="*/ 1774 w 3020"/>
                <a:gd name="T21" fmla="*/ 670 h 1045"/>
                <a:gd name="T22" fmla="*/ 1703 w 3020"/>
                <a:gd name="T23" fmla="*/ 659 h 1045"/>
                <a:gd name="T24" fmla="*/ 1674 w 3020"/>
                <a:gd name="T25" fmla="*/ 644 h 1045"/>
                <a:gd name="T26" fmla="*/ 1644 w 3020"/>
                <a:gd name="T27" fmla="*/ 623 h 1045"/>
                <a:gd name="T28" fmla="*/ 1588 w 3020"/>
                <a:gd name="T29" fmla="*/ 608 h 1045"/>
                <a:gd name="T30" fmla="*/ 1535 w 3020"/>
                <a:gd name="T31" fmla="*/ 597 h 1045"/>
                <a:gd name="T32" fmla="*/ 1505 w 3020"/>
                <a:gd name="T33" fmla="*/ 579 h 1045"/>
                <a:gd name="T34" fmla="*/ 1482 w 3020"/>
                <a:gd name="T35" fmla="*/ 564 h 1045"/>
                <a:gd name="T36" fmla="*/ 1464 w 3020"/>
                <a:gd name="T37" fmla="*/ 552 h 1045"/>
                <a:gd name="T38" fmla="*/ 1411 w 3020"/>
                <a:gd name="T39" fmla="*/ 538 h 1045"/>
                <a:gd name="T40" fmla="*/ 1376 w 3020"/>
                <a:gd name="T41" fmla="*/ 526 h 1045"/>
                <a:gd name="T42" fmla="*/ 1337 w 3020"/>
                <a:gd name="T43" fmla="*/ 508 h 1045"/>
                <a:gd name="T44" fmla="*/ 1296 w 3020"/>
                <a:gd name="T45" fmla="*/ 490 h 1045"/>
                <a:gd name="T46" fmla="*/ 1272 w 3020"/>
                <a:gd name="T47" fmla="*/ 476 h 1045"/>
                <a:gd name="T48" fmla="*/ 1249 w 3020"/>
                <a:gd name="T49" fmla="*/ 458 h 1045"/>
                <a:gd name="T50" fmla="*/ 1204 w 3020"/>
                <a:gd name="T51" fmla="*/ 449 h 1045"/>
                <a:gd name="T52" fmla="*/ 1154 w 3020"/>
                <a:gd name="T53" fmla="*/ 431 h 1045"/>
                <a:gd name="T54" fmla="*/ 1128 w 3020"/>
                <a:gd name="T55" fmla="*/ 420 h 1045"/>
                <a:gd name="T56" fmla="*/ 1104 w 3020"/>
                <a:gd name="T57" fmla="*/ 408 h 1045"/>
                <a:gd name="T58" fmla="*/ 1048 w 3020"/>
                <a:gd name="T59" fmla="*/ 393 h 1045"/>
                <a:gd name="T60" fmla="*/ 1004 w 3020"/>
                <a:gd name="T61" fmla="*/ 378 h 1045"/>
                <a:gd name="T62" fmla="*/ 971 w 3020"/>
                <a:gd name="T63" fmla="*/ 349 h 1045"/>
                <a:gd name="T64" fmla="*/ 936 w 3020"/>
                <a:gd name="T65" fmla="*/ 331 h 1045"/>
                <a:gd name="T66" fmla="*/ 918 w 3020"/>
                <a:gd name="T67" fmla="*/ 313 h 1045"/>
                <a:gd name="T68" fmla="*/ 891 w 3020"/>
                <a:gd name="T69" fmla="*/ 299 h 1045"/>
                <a:gd name="T70" fmla="*/ 856 w 3020"/>
                <a:gd name="T71" fmla="*/ 287 h 1045"/>
                <a:gd name="T72" fmla="*/ 818 w 3020"/>
                <a:gd name="T73" fmla="*/ 266 h 1045"/>
                <a:gd name="T74" fmla="*/ 741 w 3020"/>
                <a:gd name="T75" fmla="*/ 251 h 1045"/>
                <a:gd name="T76" fmla="*/ 679 w 3020"/>
                <a:gd name="T77" fmla="*/ 237 h 1045"/>
                <a:gd name="T78" fmla="*/ 638 w 3020"/>
                <a:gd name="T79" fmla="*/ 219 h 1045"/>
                <a:gd name="T80" fmla="*/ 608 w 3020"/>
                <a:gd name="T81" fmla="*/ 204 h 1045"/>
                <a:gd name="T82" fmla="*/ 555 w 3020"/>
                <a:gd name="T83" fmla="*/ 192 h 1045"/>
                <a:gd name="T84" fmla="*/ 517 w 3020"/>
                <a:gd name="T85" fmla="*/ 175 h 1045"/>
                <a:gd name="T86" fmla="*/ 490 w 3020"/>
                <a:gd name="T87" fmla="*/ 160 h 1045"/>
                <a:gd name="T88" fmla="*/ 446 w 3020"/>
                <a:gd name="T89" fmla="*/ 142 h 1045"/>
                <a:gd name="T90" fmla="*/ 422 w 3020"/>
                <a:gd name="T91" fmla="*/ 127 h 1045"/>
                <a:gd name="T92" fmla="*/ 363 w 3020"/>
                <a:gd name="T93" fmla="*/ 104 h 1045"/>
                <a:gd name="T94" fmla="*/ 328 w 3020"/>
                <a:gd name="T95" fmla="*/ 89 h 1045"/>
                <a:gd name="T96" fmla="*/ 260 w 3020"/>
                <a:gd name="T97" fmla="*/ 74 h 1045"/>
                <a:gd name="T98" fmla="*/ 236 w 3020"/>
                <a:gd name="T99" fmla="*/ 62 h 1045"/>
                <a:gd name="T100" fmla="*/ 189 w 3020"/>
                <a:gd name="T101" fmla="*/ 48 h 1045"/>
                <a:gd name="T102" fmla="*/ 118 w 3020"/>
                <a:gd name="T103" fmla="*/ 30 h 1045"/>
                <a:gd name="T104" fmla="*/ 68 w 3020"/>
                <a:gd name="T105" fmla="*/ 3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020" h="1045">
                  <a:moveTo>
                    <a:pt x="3020" y="1045"/>
                  </a:moveTo>
                  <a:lnTo>
                    <a:pt x="2760" y="1045"/>
                  </a:lnTo>
                  <a:lnTo>
                    <a:pt x="2760" y="980"/>
                  </a:lnTo>
                  <a:lnTo>
                    <a:pt x="2692" y="980"/>
                  </a:lnTo>
                  <a:lnTo>
                    <a:pt x="2692" y="939"/>
                  </a:lnTo>
                  <a:lnTo>
                    <a:pt x="2627" y="939"/>
                  </a:lnTo>
                  <a:lnTo>
                    <a:pt x="2627" y="918"/>
                  </a:lnTo>
                  <a:lnTo>
                    <a:pt x="2459" y="918"/>
                  </a:lnTo>
                  <a:lnTo>
                    <a:pt x="2459" y="901"/>
                  </a:lnTo>
                  <a:lnTo>
                    <a:pt x="2420" y="901"/>
                  </a:lnTo>
                  <a:lnTo>
                    <a:pt x="2420" y="883"/>
                  </a:lnTo>
                  <a:lnTo>
                    <a:pt x="2376" y="883"/>
                  </a:lnTo>
                  <a:lnTo>
                    <a:pt x="2376" y="874"/>
                  </a:lnTo>
                  <a:lnTo>
                    <a:pt x="2323" y="874"/>
                  </a:lnTo>
                  <a:lnTo>
                    <a:pt x="2323" y="859"/>
                  </a:lnTo>
                  <a:lnTo>
                    <a:pt x="2285" y="859"/>
                  </a:lnTo>
                  <a:lnTo>
                    <a:pt x="2285" y="850"/>
                  </a:lnTo>
                  <a:lnTo>
                    <a:pt x="2211" y="850"/>
                  </a:lnTo>
                  <a:lnTo>
                    <a:pt x="2211" y="842"/>
                  </a:lnTo>
                  <a:lnTo>
                    <a:pt x="2184" y="842"/>
                  </a:lnTo>
                  <a:lnTo>
                    <a:pt x="2184" y="833"/>
                  </a:lnTo>
                  <a:lnTo>
                    <a:pt x="2158" y="833"/>
                  </a:lnTo>
                  <a:lnTo>
                    <a:pt x="2158" y="821"/>
                  </a:lnTo>
                  <a:lnTo>
                    <a:pt x="2146" y="821"/>
                  </a:lnTo>
                  <a:lnTo>
                    <a:pt x="2146" y="815"/>
                  </a:lnTo>
                  <a:lnTo>
                    <a:pt x="2137" y="815"/>
                  </a:lnTo>
                  <a:lnTo>
                    <a:pt x="2137" y="809"/>
                  </a:lnTo>
                  <a:lnTo>
                    <a:pt x="2108" y="809"/>
                  </a:lnTo>
                  <a:lnTo>
                    <a:pt x="2108" y="800"/>
                  </a:lnTo>
                  <a:lnTo>
                    <a:pt x="2099" y="800"/>
                  </a:lnTo>
                  <a:lnTo>
                    <a:pt x="2099" y="788"/>
                  </a:lnTo>
                  <a:lnTo>
                    <a:pt x="2057" y="788"/>
                  </a:lnTo>
                  <a:lnTo>
                    <a:pt x="2054" y="785"/>
                  </a:lnTo>
                  <a:lnTo>
                    <a:pt x="2046" y="785"/>
                  </a:lnTo>
                  <a:lnTo>
                    <a:pt x="2046" y="777"/>
                  </a:lnTo>
                  <a:lnTo>
                    <a:pt x="2040" y="777"/>
                  </a:lnTo>
                  <a:lnTo>
                    <a:pt x="2040" y="771"/>
                  </a:lnTo>
                  <a:lnTo>
                    <a:pt x="2034" y="771"/>
                  </a:lnTo>
                  <a:lnTo>
                    <a:pt x="2034" y="765"/>
                  </a:lnTo>
                  <a:lnTo>
                    <a:pt x="2010" y="765"/>
                  </a:lnTo>
                  <a:lnTo>
                    <a:pt x="2010" y="756"/>
                  </a:lnTo>
                  <a:lnTo>
                    <a:pt x="1987" y="756"/>
                  </a:lnTo>
                  <a:lnTo>
                    <a:pt x="1987" y="750"/>
                  </a:lnTo>
                  <a:lnTo>
                    <a:pt x="1969" y="750"/>
                  </a:lnTo>
                  <a:lnTo>
                    <a:pt x="1966" y="747"/>
                  </a:lnTo>
                  <a:lnTo>
                    <a:pt x="1951" y="747"/>
                  </a:lnTo>
                  <a:lnTo>
                    <a:pt x="1951" y="738"/>
                  </a:lnTo>
                  <a:lnTo>
                    <a:pt x="1945" y="738"/>
                  </a:lnTo>
                  <a:lnTo>
                    <a:pt x="1945" y="732"/>
                  </a:lnTo>
                  <a:lnTo>
                    <a:pt x="1936" y="732"/>
                  </a:lnTo>
                  <a:lnTo>
                    <a:pt x="1936" y="726"/>
                  </a:lnTo>
                  <a:lnTo>
                    <a:pt x="1928" y="726"/>
                  </a:lnTo>
                  <a:lnTo>
                    <a:pt x="1928" y="721"/>
                  </a:lnTo>
                  <a:lnTo>
                    <a:pt x="1874" y="721"/>
                  </a:lnTo>
                  <a:lnTo>
                    <a:pt x="1874" y="709"/>
                  </a:lnTo>
                  <a:lnTo>
                    <a:pt x="1821" y="709"/>
                  </a:lnTo>
                  <a:lnTo>
                    <a:pt x="1821" y="703"/>
                  </a:lnTo>
                  <a:lnTo>
                    <a:pt x="1806" y="703"/>
                  </a:lnTo>
                  <a:lnTo>
                    <a:pt x="1806" y="697"/>
                  </a:lnTo>
                  <a:lnTo>
                    <a:pt x="1801" y="697"/>
                  </a:lnTo>
                  <a:lnTo>
                    <a:pt x="1801" y="688"/>
                  </a:lnTo>
                  <a:lnTo>
                    <a:pt x="1789" y="688"/>
                  </a:lnTo>
                  <a:lnTo>
                    <a:pt x="1789" y="679"/>
                  </a:lnTo>
                  <a:lnTo>
                    <a:pt x="1783" y="679"/>
                  </a:lnTo>
                  <a:lnTo>
                    <a:pt x="1783" y="670"/>
                  </a:lnTo>
                  <a:lnTo>
                    <a:pt x="1774" y="670"/>
                  </a:lnTo>
                  <a:lnTo>
                    <a:pt x="1774" y="667"/>
                  </a:lnTo>
                  <a:lnTo>
                    <a:pt x="1768" y="667"/>
                  </a:lnTo>
                  <a:lnTo>
                    <a:pt x="1768" y="662"/>
                  </a:lnTo>
                  <a:lnTo>
                    <a:pt x="1733" y="662"/>
                  </a:lnTo>
                  <a:lnTo>
                    <a:pt x="1733" y="659"/>
                  </a:lnTo>
                  <a:lnTo>
                    <a:pt x="1703" y="659"/>
                  </a:lnTo>
                  <a:lnTo>
                    <a:pt x="1703" y="653"/>
                  </a:lnTo>
                  <a:lnTo>
                    <a:pt x="1688" y="653"/>
                  </a:lnTo>
                  <a:lnTo>
                    <a:pt x="1688" y="650"/>
                  </a:lnTo>
                  <a:lnTo>
                    <a:pt x="1680" y="650"/>
                  </a:lnTo>
                  <a:lnTo>
                    <a:pt x="1680" y="644"/>
                  </a:lnTo>
                  <a:lnTo>
                    <a:pt x="1674" y="644"/>
                  </a:lnTo>
                  <a:lnTo>
                    <a:pt x="1674" y="635"/>
                  </a:lnTo>
                  <a:lnTo>
                    <a:pt x="1665" y="635"/>
                  </a:lnTo>
                  <a:lnTo>
                    <a:pt x="1665" y="626"/>
                  </a:lnTo>
                  <a:lnTo>
                    <a:pt x="1653" y="626"/>
                  </a:lnTo>
                  <a:lnTo>
                    <a:pt x="1650" y="623"/>
                  </a:lnTo>
                  <a:lnTo>
                    <a:pt x="1644" y="623"/>
                  </a:lnTo>
                  <a:lnTo>
                    <a:pt x="1644" y="620"/>
                  </a:lnTo>
                  <a:lnTo>
                    <a:pt x="1635" y="620"/>
                  </a:lnTo>
                  <a:lnTo>
                    <a:pt x="1635" y="614"/>
                  </a:lnTo>
                  <a:lnTo>
                    <a:pt x="1618" y="614"/>
                  </a:lnTo>
                  <a:lnTo>
                    <a:pt x="1618" y="608"/>
                  </a:lnTo>
                  <a:lnTo>
                    <a:pt x="1588" y="608"/>
                  </a:lnTo>
                  <a:lnTo>
                    <a:pt x="1588" y="605"/>
                  </a:lnTo>
                  <a:lnTo>
                    <a:pt x="1562" y="605"/>
                  </a:lnTo>
                  <a:lnTo>
                    <a:pt x="1562" y="600"/>
                  </a:lnTo>
                  <a:lnTo>
                    <a:pt x="1559" y="600"/>
                  </a:lnTo>
                  <a:lnTo>
                    <a:pt x="1559" y="597"/>
                  </a:lnTo>
                  <a:lnTo>
                    <a:pt x="1535" y="597"/>
                  </a:lnTo>
                  <a:lnTo>
                    <a:pt x="1535" y="594"/>
                  </a:lnTo>
                  <a:lnTo>
                    <a:pt x="1514" y="594"/>
                  </a:lnTo>
                  <a:lnTo>
                    <a:pt x="1514" y="588"/>
                  </a:lnTo>
                  <a:lnTo>
                    <a:pt x="1508" y="588"/>
                  </a:lnTo>
                  <a:lnTo>
                    <a:pt x="1508" y="579"/>
                  </a:lnTo>
                  <a:lnTo>
                    <a:pt x="1505" y="579"/>
                  </a:lnTo>
                  <a:lnTo>
                    <a:pt x="1505" y="576"/>
                  </a:lnTo>
                  <a:lnTo>
                    <a:pt x="1494" y="576"/>
                  </a:lnTo>
                  <a:lnTo>
                    <a:pt x="1494" y="570"/>
                  </a:lnTo>
                  <a:lnTo>
                    <a:pt x="1485" y="570"/>
                  </a:lnTo>
                  <a:lnTo>
                    <a:pt x="1485" y="564"/>
                  </a:lnTo>
                  <a:lnTo>
                    <a:pt x="1482" y="564"/>
                  </a:lnTo>
                  <a:lnTo>
                    <a:pt x="1482" y="561"/>
                  </a:lnTo>
                  <a:lnTo>
                    <a:pt x="1473" y="561"/>
                  </a:lnTo>
                  <a:lnTo>
                    <a:pt x="1473" y="555"/>
                  </a:lnTo>
                  <a:lnTo>
                    <a:pt x="1467" y="555"/>
                  </a:lnTo>
                  <a:lnTo>
                    <a:pt x="1467" y="552"/>
                  </a:lnTo>
                  <a:lnTo>
                    <a:pt x="1464" y="552"/>
                  </a:lnTo>
                  <a:lnTo>
                    <a:pt x="1464" y="546"/>
                  </a:lnTo>
                  <a:lnTo>
                    <a:pt x="1417" y="546"/>
                  </a:lnTo>
                  <a:lnTo>
                    <a:pt x="1417" y="541"/>
                  </a:lnTo>
                  <a:lnTo>
                    <a:pt x="1414" y="541"/>
                  </a:lnTo>
                  <a:lnTo>
                    <a:pt x="1414" y="538"/>
                  </a:lnTo>
                  <a:lnTo>
                    <a:pt x="1411" y="538"/>
                  </a:lnTo>
                  <a:lnTo>
                    <a:pt x="1411" y="532"/>
                  </a:lnTo>
                  <a:lnTo>
                    <a:pt x="1402" y="532"/>
                  </a:lnTo>
                  <a:lnTo>
                    <a:pt x="1402" y="526"/>
                  </a:lnTo>
                  <a:lnTo>
                    <a:pt x="1381" y="526"/>
                  </a:lnTo>
                  <a:lnTo>
                    <a:pt x="1381" y="526"/>
                  </a:lnTo>
                  <a:lnTo>
                    <a:pt x="1376" y="526"/>
                  </a:lnTo>
                  <a:lnTo>
                    <a:pt x="1376" y="514"/>
                  </a:lnTo>
                  <a:lnTo>
                    <a:pt x="1364" y="514"/>
                  </a:lnTo>
                  <a:lnTo>
                    <a:pt x="1364" y="511"/>
                  </a:lnTo>
                  <a:lnTo>
                    <a:pt x="1355" y="511"/>
                  </a:lnTo>
                  <a:lnTo>
                    <a:pt x="1355" y="508"/>
                  </a:lnTo>
                  <a:lnTo>
                    <a:pt x="1337" y="508"/>
                  </a:lnTo>
                  <a:lnTo>
                    <a:pt x="1337" y="502"/>
                  </a:lnTo>
                  <a:lnTo>
                    <a:pt x="1322" y="502"/>
                  </a:lnTo>
                  <a:lnTo>
                    <a:pt x="1322" y="496"/>
                  </a:lnTo>
                  <a:lnTo>
                    <a:pt x="1311" y="496"/>
                  </a:lnTo>
                  <a:lnTo>
                    <a:pt x="1311" y="490"/>
                  </a:lnTo>
                  <a:lnTo>
                    <a:pt x="1296" y="490"/>
                  </a:lnTo>
                  <a:lnTo>
                    <a:pt x="1296" y="484"/>
                  </a:lnTo>
                  <a:lnTo>
                    <a:pt x="1287" y="484"/>
                  </a:lnTo>
                  <a:lnTo>
                    <a:pt x="1287" y="479"/>
                  </a:lnTo>
                  <a:lnTo>
                    <a:pt x="1278" y="479"/>
                  </a:lnTo>
                  <a:lnTo>
                    <a:pt x="1278" y="476"/>
                  </a:lnTo>
                  <a:lnTo>
                    <a:pt x="1272" y="476"/>
                  </a:lnTo>
                  <a:lnTo>
                    <a:pt x="1272" y="470"/>
                  </a:lnTo>
                  <a:lnTo>
                    <a:pt x="1260" y="470"/>
                  </a:lnTo>
                  <a:lnTo>
                    <a:pt x="1260" y="467"/>
                  </a:lnTo>
                  <a:lnTo>
                    <a:pt x="1255" y="467"/>
                  </a:lnTo>
                  <a:lnTo>
                    <a:pt x="1255" y="458"/>
                  </a:lnTo>
                  <a:lnTo>
                    <a:pt x="1249" y="458"/>
                  </a:lnTo>
                  <a:lnTo>
                    <a:pt x="1249" y="455"/>
                  </a:lnTo>
                  <a:lnTo>
                    <a:pt x="1231" y="455"/>
                  </a:lnTo>
                  <a:lnTo>
                    <a:pt x="1231" y="452"/>
                  </a:lnTo>
                  <a:lnTo>
                    <a:pt x="1225" y="452"/>
                  </a:lnTo>
                  <a:lnTo>
                    <a:pt x="1225" y="449"/>
                  </a:lnTo>
                  <a:lnTo>
                    <a:pt x="1204" y="449"/>
                  </a:lnTo>
                  <a:lnTo>
                    <a:pt x="1204" y="443"/>
                  </a:lnTo>
                  <a:lnTo>
                    <a:pt x="1193" y="443"/>
                  </a:lnTo>
                  <a:lnTo>
                    <a:pt x="1193" y="437"/>
                  </a:lnTo>
                  <a:lnTo>
                    <a:pt x="1187" y="437"/>
                  </a:lnTo>
                  <a:lnTo>
                    <a:pt x="1187" y="431"/>
                  </a:lnTo>
                  <a:lnTo>
                    <a:pt x="1154" y="431"/>
                  </a:lnTo>
                  <a:lnTo>
                    <a:pt x="1154" y="431"/>
                  </a:lnTo>
                  <a:lnTo>
                    <a:pt x="1148" y="431"/>
                  </a:lnTo>
                  <a:lnTo>
                    <a:pt x="1148" y="422"/>
                  </a:lnTo>
                  <a:lnTo>
                    <a:pt x="1136" y="422"/>
                  </a:lnTo>
                  <a:lnTo>
                    <a:pt x="1136" y="420"/>
                  </a:lnTo>
                  <a:lnTo>
                    <a:pt x="1128" y="420"/>
                  </a:lnTo>
                  <a:lnTo>
                    <a:pt x="1128" y="417"/>
                  </a:lnTo>
                  <a:lnTo>
                    <a:pt x="1122" y="417"/>
                  </a:lnTo>
                  <a:lnTo>
                    <a:pt x="1122" y="411"/>
                  </a:lnTo>
                  <a:lnTo>
                    <a:pt x="1110" y="411"/>
                  </a:lnTo>
                  <a:lnTo>
                    <a:pt x="1110" y="408"/>
                  </a:lnTo>
                  <a:lnTo>
                    <a:pt x="1104" y="408"/>
                  </a:lnTo>
                  <a:lnTo>
                    <a:pt x="1104" y="405"/>
                  </a:lnTo>
                  <a:lnTo>
                    <a:pt x="1072" y="405"/>
                  </a:lnTo>
                  <a:lnTo>
                    <a:pt x="1072" y="399"/>
                  </a:lnTo>
                  <a:lnTo>
                    <a:pt x="1054" y="399"/>
                  </a:lnTo>
                  <a:lnTo>
                    <a:pt x="1054" y="393"/>
                  </a:lnTo>
                  <a:lnTo>
                    <a:pt x="1048" y="393"/>
                  </a:lnTo>
                  <a:lnTo>
                    <a:pt x="1048" y="387"/>
                  </a:lnTo>
                  <a:lnTo>
                    <a:pt x="1030" y="387"/>
                  </a:lnTo>
                  <a:lnTo>
                    <a:pt x="1030" y="384"/>
                  </a:lnTo>
                  <a:lnTo>
                    <a:pt x="1027" y="384"/>
                  </a:lnTo>
                  <a:lnTo>
                    <a:pt x="1027" y="378"/>
                  </a:lnTo>
                  <a:lnTo>
                    <a:pt x="1004" y="378"/>
                  </a:lnTo>
                  <a:lnTo>
                    <a:pt x="1004" y="369"/>
                  </a:lnTo>
                  <a:lnTo>
                    <a:pt x="998" y="369"/>
                  </a:lnTo>
                  <a:lnTo>
                    <a:pt x="998" y="360"/>
                  </a:lnTo>
                  <a:lnTo>
                    <a:pt x="983" y="360"/>
                  </a:lnTo>
                  <a:lnTo>
                    <a:pt x="983" y="349"/>
                  </a:lnTo>
                  <a:lnTo>
                    <a:pt x="971" y="349"/>
                  </a:lnTo>
                  <a:lnTo>
                    <a:pt x="971" y="343"/>
                  </a:lnTo>
                  <a:lnTo>
                    <a:pt x="956" y="343"/>
                  </a:lnTo>
                  <a:lnTo>
                    <a:pt x="956" y="337"/>
                  </a:lnTo>
                  <a:lnTo>
                    <a:pt x="945" y="337"/>
                  </a:lnTo>
                  <a:lnTo>
                    <a:pt x="945" y="331"/>
                  </a:lnTo>
                  <a:lnTo>
                    <a:pt x="936" y="331"/>
                  </a:lnTo>
                  <a:lnTo>
                    <a:pt x="936" y="325"/>
                  </a:lnTo>
                  <a:lnTo>
                    <a:pt x="924" y="325"/>
                  </a:lnTo>
                  <a:lnTo>
                    <a:pt x="924" y="319"/>
                  </a:lnTo>
                  <a:lnTo>
                    <a:pt x="921" y="319"/>
                  </a:lnTo>
                  <a:lnTo>
                    <a:pt x="921" y="313"/>
                  </a:lnTo>
                  <a:lnTo>
                    <a:pt x="918" y="313"/>
                  </a:lnTo>
                  <a:lnTo>
                    <a:pt x="918" y="307"/>
                  </a:lnTo>
                  <a:lnTo>
                    <a:pt x="906" y="307"/>
                  </a:lnTo>
                  <a:lnTo>
                    <a:pt x="906" y="301"/>
                  </a:lnTo>
                  <a:lnTo>
                    <a:pt x="903" y="301"/>
                  </a:lnTo>
                  <a:lnTo>
                    <a:pt x="903" y="299"/>
                  </a:lnTo>
                  <a:lnTo>
                    <a:pt x="891" y="299"/>
                  </a:lnTo>
                  <a:lnTo>
                    <a:pt x="891" y="293"/>
                  </a:lnTo>
                  <a:lnTo>
                    <a:pt x="877" y="293"/>
                  </a:lnTo>
                  <a:lnTo>
                    <a:pt x="877" y="290"/>
                  </a:lnTo>
                  <a:lnTo>
                    <a:pt x="871" y="290"/>
                  </a:lnTo>
                  <a:lnTo>
                    <a:pt x="871" y="287"/>
                  </a:lnTo>
                  <a:lnTo>
                    <a:pt x="856" y="287"/>
                  </a:lnTo>
                  <a:lnTo>
                    <a:pt x="856" y="278"/>
                  </a:lnTo>
                  <a:lnTo>
                    <a:pt x="853" y="278"/>
                  </a:lnTo>
                  <a:lnTo>
                    <a:pt x="853" y="269"/>
                  </a:lnTo>
                  <a:lnTo>
                    <a:pt x="844" y="269"/>
                  </a:lnTo>
                  <a:lnTo>
                    <a:pt x="844" y="266"/>
                  </a:lnTo>
                  <a:lnTo>
                    <a:pt x="818" y="266"/>
                  </a:lnTo>
                  <a:lnTo>
                    <a:pt x="818" y="260"/>
                  </a:lnTo>
                  <a:lnTo>
                    <a:pt x="812" y="260"/>
                  </a:lnTo>
                  <a:lnTo>
                    <a:pt x="812" y="257"/>
                  </a:lnTo>
                  <a:lnTo>
                    <a:pt x="753" y="257"/>
                  </a:lnTo>
                  <a:lnTo>
                    <a:pt x="753" y="251"/>
                  </a:lnTo>
                  <a:lnTo>
                    <a:pt x="741" y="251"/>
                  </a:lnTo>
                  <a:lnTo>
                    <a:pt x="741" y="245"/>
                  </a:lnTo>
                  <a:lnTo>
                    <a:pt x="738" y="245"/>
                  </a:lnTo>
                  <a:lnTo>
                    <a:pt x="738" y="242"/>
                  </a:lnTo>
                  <a:lnTo>
                    <a:pt x="697" y="242"/>
                  </a:lnTo>
                  <a:lnTo>
                    <a:pt x="697" y="237"/>
                  </a:lnTo>
                  <a:lnTo>
                    <a:pt x="679" y="237"/>
                  </a:lnTo>
                  <a:lnTo>
                    <a:pt x="679" y="231"/>
                  </a:lnTo>
                  <a:lnTo>
                    <a:pt x="649" y="231"/>
                  </a:lnTo>
                  <a:lnTo>
                    <a:pt x="649" y="225"/>
                  </a:lnTo>
                  <a:lnTo>
                    <a:pt x="641" y="225"/>
                  </a:lnTo>
                  <a:lnTo>
                    <a:pt x="641" y="219"/>
                  </a:lnTo>
                  <a:lnTo>
                    <a:pt x="638" y="219"/>
                  </a:lnTo>
                  <a:lnTo>
                    <a:pt x="638" y="213"/>
                  </a:lnTo>
                  <a:lnTo>
                    <a:pt x="635" y="213"/>
                  </a:lnTo>
                  <a:lnTo>
                    <a:pt x="635" y="210"/>
                  </a:lnTo>
                  <a:lnTo>
                    <a:pt x="626" y="210"/>
                  </a:lnTo>
                  <a:lnTo>
                    <a:pt x="626" y="204"/>
                  </a:lnTo>
                  <a:lnTo>
                    <a:pt x="608" y="204"/>
                  </a:lnTo>
                  <a:lnTo>
                    <a:pt x="608" y="198"/>
                  </a:lnTo>
                  <a:lnTo>
                    <a:pt x="593" y="198"/>
                  </a:lnTo>
                  <a:lnTo>
                    <a:pt x="593" y="195"/>
                  </a:lnTo>
                  <a:lnTo>
                    <a:pt x="564" y="195"/>
                  </a:lnTo>
                  <a:lnTo>
                    <a:pt x="564" y="192"/>
                  </a:lnTo>
                  <a:lnTo>
                    <a:pt x="555" y="192"/>
                  </a:lnTo>
                  <a:lnTo>
                    <a:pt x="555" y="183"/>
                  </a:lnTo>
                  <a:lnTo>
                    <a:pt x="546" y="183"/>
                  </a:lnTo>
                  <a:lnTo>
                    <a:pt x="546" y="178"/>
                  </a:lnTo>
                  <a:lnTo>
                    <a:pt x="523" y="178"/>
                  </a:lnTo>
                  <a:lnTo>
                    <a:pt x="523" y="175"/>
                  </a:lnTo>
                  <a:lnTo>
                    <a:pt x="517" y="175"/>
                  </a:lnTo>
                  <a:lnTo>
                    <a:pt x="517" y="169"/>
                  </a:lnTo>
                  <a:lnTo>
                    <a:pt x="502" y="169"/>
                  </a:lnTo>
                  <a:lnTo>
                    <a:pt x="502" y="166"/>
                  </a:lnTo>
                  <a:lnTo>
                    <a:pt x="493" y="166"/>
                  </a:lnTo>
                  <a:lnTo>
                    <a:pt x="493" y="160"/>
                  </a:lnTo>
                  <a:lnTo>
                    <a:pt x="490" y="160"/>
                  </a:lnTo>
                  <a:lnTo>
                    <a:pt x="490" y="154"/>
                  </a:lnTo>
                  <a:lnTo>
                    <a:pt x="481" y="154"/>
                  </a:lnTo>
                  <a:lnTo>
                    <a:pt x="481" y="145"/>
                  </a:lnTo>
                  <a:lnTo>
                    <a:pt x="464" y="145"/>
                  </a:lnTo>
                  <a:lnTo>
                    <a:pt x="464" y="142"/>
                  </a:lnTo>
                  <a:lnTo>
                    <a:pt x="446" y="142"/>
                  </a:lnTo>
                  <a:lnTo>
                    <a:pt x="446" y="136"/>
                  </a:lnTo>
                  <a:lnTo>
                    <a:pt x="440" y="136"/>
                  </a:lnTo>
                  <a:lnTo>
                    <a:pt x="440" y="130"/>
                  </a:lnTo>
                  <a:lnTo>
                    <a:pt x="431" y="130"/>
                  </a:lnTo>
                  <a:lnTo>
                    <a:pt x="428" y="127"/>
                  </a:lnTo>
                  <a:lnTo>
                    <a:pt x="422" y="127"/>
                  </a:lnTo>
                  <a:lnTo>
                    <a:pt x="422" y="124"/>
                  </a:lnTo>
                  <a:lnTo>
                    <a:pt x="413" y="124"/>
                  </a:lnTo>
                  <a:lnTo>
                    <a:pt x="413" y="116"/>
                  </a:lnTo>
                  <a:lnTo>
                    <a:pt x="387" y="116"/>
                  </a:lnTo>
                  <a:lnTo>
                    <a:pt x="387" y="104"/>
                  </a:lnTo>
                  <a:lnTo>
                    <a:pt x="363" y="104"/>
                  </a:lnTo>
                  <a:lnTo>
                    <a:pt x="363" y="98"/>
                  </a:lnTo>
                  <a:lnTo>
                    <a:pt x="357" y="98"/>
                  </a:lnTo>
                  <a:lnTo>
                    <a:pt x="357" y="92"/>
                  </a:lnTo>
                  <a:lnTo>
                    <a:pt x="348" y="92"/>
                  </a:lnTo>
                  <a:lnTo>
                    <a:pt x="348" y="89"/>
                  </a:lnTo>
                  <a:lnTo>
                    <a:pt x="328" y="89"/>
                  </a:lnTo>
                  <a:lnTo>
                    <a:pt x="328" y="86"/>
                  </a:lnTo>
                  <a:lnTo>
                    <a:pt x="322" y="86"/>
                  </a:lnTo>
                  <a:lnTo>
                    <a:pt x="322" y="80"/>
                  </a:lnTo>
                  <a:lnTo>
                    <a:pt x="298" y="80"/>
                  </a:lnTo>
                  <a:lnTo>
                    <a:pt x="298" y="74"/>
                  </a:lnTo>
                  <a:lnTo>
                    <a:pt x="260" y="74"/>
                  </a:lnTo>
                  <a:lnTo>
                    <a:pt x="260" y="71"/>
                  </a:lnTo>
                  <a:lnTo>
                    <a:pt x="251" y="71"/>
                  </a:lnTo>
                  <a:lnTo>
                    <a:pt x="251" y="65"/>
                  </a:lnTo>
                  <a:lnTo>
                    <a:pt x="245" y="65"/>
                  </a:lnTo>
                  <a:lnTo>
                    <a:pt x="245" y="62"/>
                  </a:lnTo>
                  <a:lnTo>
                    <a:pt x="236" y="62"/>
                  </a:lnTo>
                  <a:lnTo>
                    <a:pt x="236" y="57"/>
                  </a:lnTo>
                  <a:lnTo>
                    <a:pt x="210" y="57"/>
                  </a:lnTo>
                  <a:lnTo>
                    <a:pt x="210" y="51"/>
                  </a:lnTo>
                  <a:lnTo>
                    <a:pt x="198" y="51"/>
                  </a:lnTo>
                  <a:lnTo>
                    <a:pt x="198" y="48"/>
                  </a:lnTo>
                  <a:lnTo>
                    <a:pt x="189" y="48"/>
                  </a:lnTo>
                  <a:lnTo>
                    <a:pt x="189" y="45"/>
                  </a:lnTo>
                  <a:lnTo>
                    <a:pt x="174" y="45"/>
                  </a:lnTo>
                  <a:lnTo>
                    <a:pt x="174" y="36"/>
                  </a:lnTo>
                  <a:lnTo>
                    <a:pt x="157" y="36"/>
                  </a:lnTo>
                  <a:lnTo>
                    <a:pt x="157" y="30"/>
                  </a:lnTo>
                  <a:lnTo>
                    <a:pt x="118" y="30"/>
                  </a:lnTo>
                  <a:lnTo>
                    <a:pt x="109" y="21"/>
                  </a:lnTo>
                  <a:lnTo>
                    <a:pt x="89" y="21"/>
                  </a:lnTo>
                  <a:lnTo>
                    <a:pt x="77" y="12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68" y="3"/>
                  </a:lnTo>
                  <a:lnTo>
                    <a:pt x="24" y="3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6"/>
            <p:cNvSpPr>
              <a:spLocks noChangeShapeType="1"/>
            </p:cNvSpPr>
            <p:nvPr/>
          </p:nvSpPr>
          <p:spPr bwMode="auto">
            <a:xfrm flipH="1">
              <a:off x="8069119" y="3897004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7943310" y="3897004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8"/>
            <p:cNvSpPr>
              <a:spLocks noChangeShapeType="1"/>
            </p:cNvSpPr>
            <p:nvPr/>
          </p:nvSpPr>
          <p:spPr bwMode="auto">
            <a:xfrm flipH="1">
              <a:off x="7817501" y="3897004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H="1">
              <a:off x="7691692" y="3897004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>
              <a:off x="7589339" y="3873548"/>
              <a:ext cx="25588" cy="23456"/>
            </a:xfrm>
            <a:custGeom>
              <a:avLst/>
              <a:gdLst>
                <a:gd name="T0" fmla="*/ 12 w 12"/>
                <a:gd name="T1" fmla="*/ 11 h 11"/>
                <a:gd name="T2" fmla="*/ 0 w 12"/>
                <a:gd name="T3" fmla="*/ 11 h 11"/>
                <a:gd name="T4" fmla="*/ 0 w 1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7589339" y="3745608"/>
              <a:ext cx="0" cy="51176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2"/>
            <p:cNvSpPr>
              <a:spLocks/>
            </p:cNvSpPr>
            <p:nvPr/>
          </p:nvSpPr>
          <p:spPr bwMode="auto">
            <a:xfrm>
              <a:off x="7565883" y="3645388"/>
              <a:ext cx="23456" cy="25588"/>
            </a:xfrm>
            <a:custGeom>
              <a:avLst/>
              <a:gdLst>
                <a:gd name="T0" fmla="*/ 11 w 11"/>
                <a:gd name="T1" fmla="*/ 12 h 12"/>
                <a:gd name="T2" fmla="*/ 11 w 11"/>
                <a:gd name="T3" fmla="*/ 0 h 12"/>
                <a:gd name="T4" fmla="*/ 0 w 11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2">
                  <a:moveTo>
                    <a:pt x="11" y="12"/>
                  </a:move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flipH="1">
              <a:off x="7440074" y="3645388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flipH="1">
              <a:off x="7314265" y="3645388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flipH="1">
              <a:off x="7188456" y="3645388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6"/>
            <p:cNvSpPr>
              <a:spLocks/>
            </p:cNvSpPr>
            <p:nvPr/>
          </p:nvSpPr>
          <p:spPr bwMode="auto">
            <a:xfrm>
              <a:off x="7124486" y="3583551"/>
              <a:ext cx="31985" cy="19191"/>
            </a:xfrm>
            <a:custGeom>
              <a:avLst/>
              <a:gdLst>
                <a:gd name="T0" fmla="*/ 15 w 15"/>
                <a:gd name="T1" fmla="*/ 9 h 9"/>
                <a:gd name="T2" fmla="*/ 15 w 15"/>
                <a:gd name="T3" fmla="*/ 0 h 9"/>
                <a:gd name="T4" fmla="*/ 0 w 15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9">
                  <a:moveTo>
                    <a:pt x="15" y="9"/>
                  </a:move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7"/>
            <p:cNvSpPr>
              <a:spLocks/>
            </p:cNvSpPr>
            <p:nvPr/>
          </p:nvSpPr>
          <p:spPr bwMode="auto">
            <a:xfrm>
              <a:off x="7030662" y="3557963"/>
              <a:ext cx="19191" cy="25588"/>
            </a:xfrm>
            <a:custGeom>
              <a:avLst/>
              <a:gdLst>
                <a:gd name="T0" fmla="*/ 9 w 9"/>
                <a:gd name="T1" fmla="*/ 12 h 12"/>
                <a:gd name="T2" fmla="*/ 0 w 9"/>
                <a:gd name="T3" fmla="*/ 12 h 12"/>
                <a:gd name="T4" fmla="*/ 0 w 9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flipH="1">
              <a:off x="6924044" y="3532375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 flipH="1">
              <a:off x="6798235" y="3532375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ine 20"/>
            <p:cNvSpPr>
              <a:spLocks noChangeShapeType="1"/>
            </p:cNvSpPr>
            <p:nvPr/>
          </p:nvSpPr>
          <p:spPr bwMode="auto">
            <a:xfrm flipH="1">
              <a:off x="6702280" y="3506787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>
              <a:off x="6640441" y="3438552"/>
              <a:ext cx="25588" cy="25588"/>
            </a:xfrm>
            <a:custGeom>
              <a:avLst/>
              <a:gdLst>
                <a:gd name="T0" fmla="*/ 12 w 12"/>
                <a:gd name="T1" fmla="*/ 12 h 12"/>
                <a:gd name="T2" fmla="*/ 3 w 12"/>
                <a:gd name="T3" fmla="*/ 12 h 12"/>
                <a:gd name="T4" fmla="*/ 3 w 12"/>
                <a:gd name="T5" fmla="*/ 0 h 12"/>
                <a:gd name="T6" fmla="*/ 0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3" y="1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Line 22"/>
            <p:cNvSpPr>
              <a:spLocks noChangeShapeType="1"/>
            </p:cNvSpPr>
            <p:nvPr/>
          </p:nvSpPr>
          <p:spPr bwMode="auto">
            <a:xfrm flipH="1">
              <a:off x="6514632" y="3438552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H="1">
              <a:off x="6388823" y="3438552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24"/>
            <p:cNvSpPr>
              <a:spLocks noChangeShapeType="1"/>
            </p:cNvSpPr>
            <p:nvPr/>
          </p:nvSpPr>
          <p:spPr bwMode="auto">
            <a:xfrm flipH="1">
              <a:off x="6292867" y="3406567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 flipH="1">
              <a:off x="6173456" y="3400170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flipH="1">
              <a:off x="6047647" y="3400170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7"/>
            <p:cNvSpPr>
              <a:spLocks/>
            </p:cNvSpPr>
            <p:nvPr/>
          </p:nvSpPr>
          <p:spPr bwMode="auto">
            <a:xfrm>
              <a:off x="5973014" y="3351126"/>
              <a:ext cx="25588" cy="17059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8 h 8"/>
                <a:gd name="T4" fmla="*/ 12 w 12"/>
                <a:gd name="T5" fmla="*/ 0 h 8"/>
                <a:gd name="T6" fmla="*/ 0 w 1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lnTo>
                    <a:pt x="12" y="8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8"/>
            <p:cNvSpPr>
              <a:spLocks/>
            </p:cNvSpPr>
            <p:nvPr/>
          </p:nvSpPr>
          <p:spPr bwMode="auto">
            <a:xfrm>
              <a:off x="5853602" y="3344729"/>
              <a:ext cx="42647" cy="6397"/>
            </a:xfrm>
            <a:custGeom>
              <a:avLst/>
              <a:gdLst>
                <a:gd name="T0" fmla="*/ 20 w 20"/>
                <a:gd name="T1" fmla="*/ 3 h 3"/>
                <a:gd name="T2" fmla="*/ 0 w 20"/>
                <a:gd name="T3" fmla="*/ 3 h 3"/>
                <a:gd name="T4" fmla="*/ 0 w 20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3">
                  <a:moveTo>
                    <a:pt x="20" y="3"/>
                  </a:move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5753382" y="3319141"/>
              <a:ext cx="29853" cy="12794"/>
            </a:xfrm>
            <a:custGeom>
              <a:avLst/>
              <a:gdLst>
                <a:gd name="T0" fmla="*/ 14 w 14"/>
                <a:gd name="T1" fmla="*/ 6 h 6"/>
                <a:gd name="T2" fmla="*/ 14 w 14"/>
                <a:gd name="T3" fmla="*/ 6 h 6"/>
                <a:gd name="T4" fmla="*/ 14 w 14"/>
                <a:gd name="T5" fmla="*/ 0 h 6"/>
                <a:gd name="T6" fmla="*/ 0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6"/>
                  </a:moveTo>
                  <a:lnTo>
                    <a:pt x="14" y="6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5676617" y="3255171"/>
              <a:ext cx="38382" cy="19191"/>
            </a:xfrm>
            <a:custGeom>
              <a:avLst/>
              <a:gdLst>
                <a:gd name="T0" fmla="*/ 18 w 18"/>
                <a:gd name="T1" fmla="*/ 9 h 9"/>
                <a:gd name="T2" fmla="*/ 9 w 18"/>
                <a:gd name="T3" fmla="*/ 0 h 9"/>
                <a:gd name="T4" fmla="*/ 0 w 18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9">
                  <a:moveTo>
                    <a:pt x="18" y="9"/>
                  </a:move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Line 31"/>
            <p:cNvSpPr>
              <a:spLocks noChangeShapeType="1"/>
            </p:cNvSpPr>
            <p:nvPr/>
          </p:nvSpPr>
          <p:spPr bwMode="auto">
            <a:xfrm flipH="1">
              <a:off x="5557205" y="3229583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Line 32"/>
            <p:cNvSpPr>
              <a:spLocks noChangeShapeType="1"/>
            </p:cNvSpPr>
            <p:nvPr/>
          </p:nvSpPr>
          <p:spPr bwMode="auto">
            <a:xfrm flipH="1" flipV="1">
              <a:off x="5469779" y="3148554"/>
              <a:ext cx="36250" cy="31985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5393014" y="3080319"/>
              <a:ext cx="12794" cy="29853"/>
            </a:xfrm>
            <a:custGeom>
              <a:avLst/>
              <a:gdLst>
                <a:gd name="T0" fmla="*/ 6 w 6"/>
                <a:gd name="T1" fmla="*/ 14 h 14"/>
                <a:gd name="T2" fmla="*/ 3 w 6"/>
                <a:gd name="T3" fmla="*/ 14 h 14"/>
                <a:gd name="T4" fmla="*/ 3 w 6"/>
                <a:gd name="T5" fmla="*/ 0 h 14"/>
                <a:gd name="T6" fmla="*/ 0 w 6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4">
                  <a:moveTo>
                    <a:pt x="6" y="14"/>
                  </a:moveTo>
                  <a:lnTo>
                    <a:pt x="3" y="14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5286396" y="3048334"/>
              <a:ext cx="38382" cy="19191"/>
            </a:xfrm>
            <a:custGeom>
              <a:avLst/>
              <a:gdLst>
                <a:gd name="T0" fmla="*/ 18 w 18"/>
                <a:gd name="T1" fmla="*/ 9 h 9"/>
                <a:gd name="T2" fmla="*/ 15 w 18"/>
                <a:gd name="T3" fmla="*/ 6 h 9"/>
                <a:gd name="T4" fmla="*/ 0 w 18"/>
                <a:gd name="T5" fmla="*/ 6 h 9"/>
                <a:gd name="T6" fmla="*/ 0 w 18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9">
                  <a:moveTo>
                    <a:pt x="18" y="9"/>
                  </a:moveTo>
                  <a:lnTo>
                    <a:pt x="15" y="6"/>
                  </a:ln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5205367" y="3003555"/>
              <a:ext cx="25588" cy="25588"/>
            </a:xfrm>
            <a:custGeom>
              <a:avLst/>
              <a:gdLst>
                <a:gd name="T0" fmla="*/ 12 w 12"/>
                <a:gd name="T1" fmla="*/ 12 h 12"/>
                <a:gd name="T2" fmla="*/ 12 w 12"/>
                <a:gd name="T3" fmla="*/ 0 h 12"/>
                <a:gd name="T4" fmla="*/ 0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36"/>
            <p:cNvSpPr>
              <a:spLocks noChangeShapeType="1"/>
            </p:cNvSpPr>
            <p:nvPr/>
          </p:nvSpPr>
          <p:spPr bwMode="auto">
            <a:xfrm flipH="1">
              <a:off x="5098749" y="2977967"/>
              <a:ext cx="49044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37"/>
            <p:cNvSpPr>
              <a:spLocks noChangeShapeType="1"/>
            </p:cNvSpPr>
            <p:nvPr/>
          </p:nvSpPr>
          <p:spPr bwMode="auto">
            <a:xfrm flipH="1">
              <a:off x="5002793" y="2948115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>
              <a:off x="4908969" y="2896939"/>
              <a:ext cx="38382" cy="25588"/>
            </a:xfrm>
            <a:custGeom>
              <a:avLst/>
              <a:gdLst>
                <a:gd name="T0" fmla="*/ 18 w 18"/>
                <a:gd name="T1" fmla="*/ 12 h 12"/>
                <a:gd name="T2" fmla="*/ 15 w 18"/>
                <a:gd name="T3" fmla="*/ 12 h 12"/>
                <a:gd name="T4" fmla="*/ 6 w 18"/>
                <a:gd name="T5" fmla="*/ 6 h 12"/>
                <a:gd name="T6" fmla="*/ 0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15" y="12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>
              <a:off x="4827940" y="2845762"/>
              <a:ext cx="25588" cy="25588"/>
            </a:xfrm>
            <a:custGeom>
              <a:avLst/>
              <a:gdLst>
                <a:gd name="T0" fmla="*/ 12 w 12"/>
                <a:gd name="T1" fmla="*/ 12 h 12"/>
                <a:gd name="T2" fmla="*/ 12 w 12"/>
                <a:gd name="T3" fmla="*/ 0 h 12"/>
                <a:gd name="T4" fmla="*/ 0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40"/>
            <p:cNvSpPr>
              <a:spLocks noChangeShapeType="1"/>
            </p:cNvSpPr>
            <p:nvPr/>
          </p:nvSpPr>
          <p:spPr bwMode="auto">
            <a:xfrm flipH="1">
              <a:off x="4725587" y="2822307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>
              <a:off x="4638160" y="2777528"/>
              <a:ext cx="51177" cy="0"/>
            </a:xfrm>
            <a:custGeom>
              <a:avLst/>
              <a:gdLst>
                <a:gd name="T0" fmla="*/ 24 w 24"/>
                <a:gd name="T1" fmla="*/ 24 w 24"/>
                <a:gd name="T2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4">
                  <a:moveTo>
                    <a:pt x="24" y="0"/>
                  </a:move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>
              <a:off x="4569925" y="2726352"/>
              <a:ext cx="19191" cy="25588"/>
            </a:xfrm>
            <a:custGeom>
              <a:avLst/>
              <a:gdLst>
                <a:gd name="T0" fmla="*/ 9 w 9"/>
                <a:gd name="T1" fmla="*/ 12 h 12"/>
                <a:gd name="T2" fmla="*/ 0 w 9"/>
                <a:gd name="T3" fmla="*/ 12 h 12"/>
                <a:gd name="T4" fmla="*/ 0 w 9"/>
                <a:gd name="T5" fmla="*/ 0 h 12"/>
                <a:gd name="T6" fmla="*/ 0 w 9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2">
                  <a:moveTo>
                    <a:pt x="9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>
              <a:off x="4450513" y="2713558"/>
              <a:ext cx="42647" cy="12794"/>
            </a:xfrm>
            <a:custGeom>
              <a:avLst/>
              <a:gdLst>
                <a:gd name="T0" fmla="*/ 20 w 20"/>
                <a:gd name="T1" fmla="*/ 6 h 6"/>
                <a:gd name="T2" fmla="*/ 0 w 20"/>
                <a:gd name="T3" fmla="*/ 6 h 6"/>
                <a:gd name="T4" fmla="*/ 0 w 20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6">
                  <a:moveTo>
                    <a:pt x="20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44"/>
            <p:cNvSpPr>
              <a:spLocks noChangeShapeType="1"/>
            </p:cNvSpPr>
            <p:nvPr/>
          </p:nvSpPr>
          <p:spPr bwMode="auto">
            <a:xfrm flipH="1">
              <a:off x="4354557" y="2690102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45"/>
            <p:cNvSpPr>
              <a:spLocks noChangeShapeType="1"/>
            </p:cNvSpPr>
            <p:nvPr/>
          </p:nvSpPr>
          <p:spPr bwMode="auto">
            <a:xfrm flipH="1">
              <a:off x="4254337" y="2658117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46"/>
            <p:cNvSpPr>
              <a:spLocks/>
            </p:cNvSpPr>
            <p:nvPr/>
          </p:nvSpPr>
          <p:spPr bwMode="auto">
            <a:xfrm>
              <a:off x="4147719" y="2626132"/>
              <a:ext cx="44779" cy="6397"/>
            </a:xfrm>
            <a:custGeom>
              <a:avLst/>
              <a:gdLst>
                <a:gd name="T0" fmla="*/ 21 w 21"/>
                <a:gd name="T1" fmla="*/ 3 h 3"/>
                <a:gd name="T2" fmla="*/ 18 w 21"/>
                <a:gd name="T3" fmla="*/ 0 h 3"/>
                <a:gd name="T4" fmla="*/ 0 w 2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">
                  <a:moveTo>
                    <a:pt x="21" y="3"/>
                  </a:move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47"/>
            <p:cNvSpPr>
              <a:spLocks/>
            </p:cNvSpPr>
            <p:nvPr/>
          </p:nvSpPr>
          <p:spPr bwMode="auto">
            <a:xfrm>
              <a:off x="4060292" y="2587750"/>
              <a:ext cx="29853" cy="19191"/>
            </a:xfrm>
            <a:custGeom>
              <a:avLst/>
              <a:gdLst>
                <a:gd name="T0" fmla="*/ 14 w 14"/>
                <a:gd name="T1" fmla="*/ 9 h 9"/>
                <a:gd name="T2" fmla="*/ 14 w 14"/>
                <a:gd name="T3" fmla="*/ 0 h 9"/>
                <a:gd name="T4" fmla="*/ 0 w 14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9">
                  <a:moveTo>
                    <a:pt x="14" y="9"/>
                  </a:move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48"/>
            <p:cNvSpPr>
              <a:spLocks/>
            </p:cNvSpPr>
            <p:nvPr/>
          </p:nvSpPr>
          <p:spPr bwMode="auto">
            <a:xfrm>
              <a:off x="3970734" y="2545103"/>
              <a:ext cx="44779" cy="12794"/>
            </a:xfrm>
            <a:custGeom>
              <a:avLst/>
              <a:gdLst>
                <a:gd name="T0" fmla="*/ 21 w 21"/>
                <a:gd name="T1" fmla="*/ 6 h 6"/>
                <a:gd name="T2" fmla="*/ 21 w 21"/>
                <a:gd name="T3" fmla="*/ 3 h 6"/>
                <a:gd name="T4" fmla="*/ 0 w 21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6">
                  <a:moveTo>
                    <a:pt x="21" y="6"/>
                  </a:moveTo>
                  <a:lnTo>
                    <a:pt x="21" y="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auto">
            <a:xfrm>
              <a:off x="3864116" y="2506721"/>
              <a:ext cx="51177" cy="12794"/>
            </a:xfrm>
            <a:custGeom>
              <a:avLst/>
              <a:gdLst>
                <a:gd name="T0" fmla="*/ 24 w 24"/>
                <a:gd name="T1" fmla="*/ 6 h 6"/>
                <a:gd name="T2" fmla="*/ 18 w 24"/>
                <a:gd name="T3" fmla="*/ 6 h 6"/>
                <a:gd name="T4" fmla="*/ 3 w 24"/>
                <a:gd name="T5" fmla="*/ 0 h 6"/>
                <a:gd name="T6" fmla="*/ 0 w 2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24" y="6"/>
                  </a:moveTo>
                  <a:lnTo>
                    <a:pt x="18" y="6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50"/>
            <p:cNvSpPr>
              <a:spLocks/>
            </p:cNvSpPr>
            <p:nvPr/>
          </p:nvSpPr>
          <p:spPr bwMode="auto">
            <a:xfrm>
              <a:off x="3751101" y="2461942"/>
              <a:ext cx="44779" cy="12794"/>
            </a:xfrm>
            <a:custGeom>
              <a:avLst/>
              <a:gdLst>
                <a:gd name="T0" fmla="*/ 21 w 21"/>
                <a:gd name="T1" fmla="*/ 6 h 6"/>
                <a:gd name="T2" fmla="*/ 18 w 21"/>
                <a:gd name="T3" fmla="*/ 6 h 6"/>
                <a:gd name="T4" fmla="*/ 6 w 21"/>
                <a:gd name="T5" fmla="*/ 0 h 6"/>
                <a:gd name="T6" fmla="*/ 0 w 2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6">
                  <a:moveTo>
                    <a:pt x="21" y="6"/>
                  </a:moveTo>
                  <a:lnTo>
                    <a:pt x="18" y="6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51"/>
            <p:cNvSpPr>
              <a:spLocks/>
            </p:cNvSpPr>
            <p:nvPr/>
          </p:nvSpPr>
          <p:spPr bwMode="auto">
            <a:xfrm>
              <a:off x="3644483" y="2438486"/>
              <a:ext cx="49044" cy="12794"/>
            </a:xfrm>
            <a:custGeom>
              <a:avLst/>
              <a:gdLst>
                <a:gd name="T0" fmla="*/ 23 w 23"/>
                <a:gd name="T1" fmla="*/ 6 h 6"/>
                <a:gd name="T2" fmla="*/ 6 w 23"/>
                <a:gd name="T3" fmla="*/ 6 h 6"/>
                <a:gd name="T4" fmla="*/ 0 w 23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6">
                  <a:moveTo>
                    <a:pt x="23" y="6"/>
                  </a:move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52"/>
            <p:cNvSpPr>
              <a:spLocks/>
            </p:cNvSpPr>
            <p:nvPr/>
          </p:nvSpPr>
          <p:spPr bwMode="auto">
            <a:xfrm>
              <a:off x="3537866" y="2393707"/>
              <a:ext cx="36250" cy="25588"/>
            </a:xfrm>
            <a:custGeom>
              <a:avLst/>
              <a:gdLst>
                <a:gd name="T0" fmla="*/ 17 w 17"/>
                <a:gd name="T1" fmla="*/ 12 h 12"/>
                <a:gd name="T2" fmla="*/ 11 w 17"/>
                <a:gd name="T3" fmla="*/ 12 h 12"/>
                <a:gd name="T4" fmla="*/ 3 w 17"/>
                <a:gd name="T5" fmla="*/ 0 h 12"/>
                <a:gd name="T6" fmla="*/ 0 w 17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7" y="12"/>
                  </a:moveTo>
                  <a:lnTo>
                    <a:pt x="11" y="1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3"/>
            <p:cNvSpPr>
              <a:spLocks/>
            </p:cNvSpPr>
            <p:nvPr/>
          </p:nvSpPr>
          <p:spPr bwMode="auto">
            <a:xfrm>
              <a:off x="3435513" y="2374516"/>
              <a:ext cx="38382" cy="6397"/>
            </a:xfrm>
            <a:custGeom>
              <a:avLst/>
              <a:gdLst>
                <a:gd name="T0" fmla="*/ 18 w 18"/>
                <a:gd name="T1" fmla="*/ 3 h 3"/>
                <a:gd name="T2" fmla="*/ 0 w 18"/>
                <a:gd name="T3" fmla="*/ 3 h 3"/>
                <a:gd name="T4" fmla="*/ 0 w 18"/>
                <a:gd name="T5" fmla="*/ 0 h 3"/>
                <a:gd name="T6" fmla="*/ 0 w 1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">
                  <a:moveTo>
                    <a:pt x="18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Line 54"/>
            <p:cNvSpPr>
              <a:spLocks noChangeShapeType="1"/>
            </p:cNvSpPr>
            <p:nvPr/>
          </p:nvSpPr>
          <p:spPr bwMode="auto">
            <a:xfrm flipH="1">
              <a:off x="3316101" y="2361722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55"/>
            <p:cNvSpPr>
              <a:spLocks/>
            </p:cNvSpPr>
            <p:nvPr/>
          </p:nvSpPr>
          <p:spPr bwMode="auto">
            <a:xfrm>
              <a:off x="3247865" y="2312679"/>
              <a:ext cx="38382" cy="10662"/>
            </a:xfrm>
            <a:custGeom>
              <a:avLst/>
              <a:gdLst>
                <a:gd name="T0" fmla="*/ 18 w 18"/>
                <a:gd name="T1" fmla="*/ 5 h 5"/>
                <a:gd name="T2" fmla="*/ 18 w 18"/>
                <a:gd name="T3" fmla="*/ 0 h 5"/>
                <a:gd name="T4" fmla="*/ 0 w 18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5">
                  <a:moveTo>
                    <a:pt x="18" y="5"/>
                  </a:move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56"/>
            <p:cNvSpPr>
              <a:spLocks/>
            </p:cNvSpPr>
            <p:nvPr/>
          </p:nvSpPr>
          <p:spPr bwMode="auto">
            <a:xfrm>
              <a:off x="3183895" y="2242311"/>
              <a:ext cx="25588" cy="31985"/>
            </a:xfrm>
            <a:custGeom>
              <a:avLst/>
              <a:gdLst>
                <a:gd name="T0" fmla="*/ 12 w 12"/>
                <a:gd name="T1" fmla="*/ 15 h 15"/>
                <a:gd name="T2" fmla="*/ 12 w 12"/>
                <a:gd name="T3" fmla="*/ 0 h 15"/>
                <a:gd name="T4" fmla="*/ 0 w 1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12" y="15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57"/>
            <p:cNvSpPr>
              <a:spLocks/>
            </p:cNvSpPr>
            <p:nvPr/>
          </p:nvSpPr>
          <p:spPr bwMode="auto">
            <a:xfrm>
              <a:off x="3109262" y="2186871"/>
              <a:ext cx="31985" cy="29853"/>
            </a:xfrm>
            <a:custGeom>
              <a:avLst/>
              <a:gdLst>
                <a:gd name="T0" fmla="*/ 15 w 15"/>
                <a:gd name="T1" fmla="*/ 14 h 14"/>
                <a:gd name="T2" fmla="*/ 9 w 15"/>
                <a:gd name="T3" fmla="*/ 14 h 14"/>
                <a:gd name="T4" fmla="*/ 0 w 15"/>
                <a:gd name="T5" fmla="*/ 0 h 14"/>
                <a:gd name="T6" fmla="*/ 0 w 1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4">
                  <a:moveTo>
                    <a:pt x="15" y="14"/>
                  </a:moveTo>
                  <a:lnTo>
                    <a:pt x="9" y="14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58"/>
            <p:cNvSpPr>
              <a:spLocks/>
            </p:cNvSpPr>
            <p:nvPr/>
          </p:nvSpPr>
          <p:spPr bwMode="auto">
            <a:xfrm>
              <a:off x="3021836" y="2142092"/>
              <a:ext cx="29853" cy="25588"/>
            </a:xfrm>
            <a:custGeom>
              <a:avLst/>
              <a:gdLst>
                <a:gd name="T0" fmla="*/ 14 w 14"/>
                <a:gd name="T1" fmla="*/ 12 h 12"/>
                <a:gd name="T2" fmla="*/ 3 w 14"/>
                <a:gd name="T3" fmla="*/ 12 h 12"/>
                <a:gd name="T4" fmla="*/ 3 w 14"/>
                <a:gd name="T5" fmla="*/ 0 h 12"/>
                <a:gd name="T6" fmla="*/ 0 w 1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14" y="12"/>
                  </a:moveTo>
                  <a:lnTo>
                    <a:pt x="3" y="1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Line 59"/>
            <p:cNvSpPr>
              <a:spLocks noChangeShapeType="1"/>
            </p:cNvSpPr>
            <p:nvPr/>
          </p:nvSpPr>
          <p:spPr bwMode="auto">
            <a:xfrm flipH="1">
              <a:off x="2919483" y="2110107"/>
              <a:ext cx="51177" cy="0"/>
            </a:xfrm>
            <a:prstGeom prst="line">
              <a:avLst/>
            </a:pr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60"/>
            <p:cNvSpPr>
              <a:spLocks/>
            </p:cNvSpPr>
            <p:nvPr/>
          </p:nvSpPr>
          <p:spPr bwMode="auto">
            <a:xfrm>
              <a:off x="2844850" y="2029078"/>
              <a:ext cx="31985" cy="19191"/>
            </a:xfrm>
            <a:custGeom>
              <a:avLst/>
              <a:gdLst>
                <a:gd name="T0" fmla="*/ 15 w 15"/>
                <a:gd name="T1" fmla="*/ 9 h 9"/>
                <a:gd name="T2" fmla="*/ 15 w 15"/>
                <a:gd name="T3" fmla="*/ 9 h 9"/>
                <a:gd name="T4" fmla="*/ 0 w 15"/>
                <a:gd name="T5" fmla="*/ 9 h 9"/>
                <a:gd name="T6" fmla="*/ 0 w 15"/>
                <a:gd name="T7" fmla="*/ 0 h 9"/>
                <a:gd name="T8" fmla="*/ 0 w 15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5" y="9"/>
                  </a:moveTo>
                  <a:lnTo>
                    <a:pt x="15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61"/>
            <p:cNvSpPr>
              <a:spLocks/>
            </p:cNvSpPr>
            <p:nvPr/>
          </p:nvSpPr>
          <p:spPr bwMode="auto">
            <a:xfrm>
              <a:off x="2744630" y="2003490"/>
              <a:ext cx="36250" cy="12794"/>
            </a:xfrm>
            <a:custGeom>
              <a:avLst/>
              <a:gdLst>
                <a:gd name="T0" fmla="*/ 17 w 17"/>
                <a:gd name="T1" fmla="*/ 6 h 6"/>
                <a:gd name="T2" fmla="*/ 0 w 17"/>
                <a:gd name="T3" fmla="*/ 6 h 6"/>
                <a:gd name="T4" fmla="*/ 0 w 17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0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62"/>
            <p:cNvSpPr>
              <a:spLocks/>
            </p:cNvSpPr>
            <p:nvPr/>
          </p:nvSpPr>
          <p:spPr bwMode="auto">
            <a:xfrm>
              <a:off x="2667865" y="1952314"/>
              <a:ext cx="31985" cy="19191"/>
            </a:xfrm>
            <a:custGeom>
              <a:avLst/>
              <a:gdLst>
                <a:gd name="T0" fmla="*/ 15 w 15"/>
                <a:gd name="T1" fmla="*/ 9 h 9"/>
                <a:gd name="T2" fmla="*/ 15 w 15"/>
                <a:gd name="T3" fmla="*/ 9 h 9"/>
                <a:gd name="T4" fmla="*/ 0 w 15"/>
                <a:gd name="T5" fmla="*/ 9 h 9"/>
                <a:gd name="T6" fmla="*/ 0 w 1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9">
                  <a:moveTo>
                    <a:pt x="15" y="9"/>
                  </a:moveTo>
                  <a:lnTo>
                    <a:pt x="15" y="9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63"/>
            <p:cNvSpPr>
              <a:spLocks/>
            </p:cNvSpPr>
            <p:nvPr/>
          </p:nvSpPr>
          <p:spPr bwMode="auto">
            <a:xfrm>
              <a:off x="2580438" y="1884079"/>
              <a:ext cx="31985" cy="38382"/>
            </a:xfrm>
            <a:custGeom>
              <a:avLst/>
              <a:gdLst>
                <a:gd name="T0" fmla="*/ 15 w 15"/>
                <a:gd name="T1" fmla="*/ 18 h 18"/>
                <a:gd name="T2" fmla="*/ 9 w 15"/>
                <a:gd name="T3" fmla="*/ 18 h 18"/>
                <a:gd name="T4" fmla="*/ 6 w 15"/>
                <a:gd name="T5" fmla="*/ 6 h 18"/>
                <a:gd name="T6" fmla="*/ 0 w 1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8">
                  <a:moveTo>
                    <a:pt x="15" y="18"/>
                  </a:moveTo>
                  <a:lnTo>
                    <a:pt x="9" y="18"/>
                  </a:lnTo>
                  <a:lnTo>
                    <a:pt x="6" y="6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64"/>
            <p:cNvSpPr>
              <a:spLocks/>
            </p:cNvSpPr>
            <p:nvPr/>
          </p:nvSpPr>
          <p:spPr bwMode="auto">
            <a:xfrm>
              <a:off x="2499409" y="1826506"/>
              <a:ext cx="17059" cy="38382"/>
            </a:xfrm>
            <a:custGeom>
              <a:avLst/>
              <a:gdLst>
                <a:gd name="T0" fmla="*/ 8 w 8"/>
                <a:gd name="T1" fmla="*/ 18 h 18"/>
                <a:gd name="T2" fmla="*/ 8 w 8"/>
                <a:gd name="T3" fmla="*/ 3 h 18"/>
                <a:gd name="T4" fmla="*/ 0 w 8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8">
                  <a:moveTo>
                    <a:pt x="8" y="18"/>
                  </a:moveTo>
                  <a:lnTo>
                    <a:pt x="8" y="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65"/>
            <p:cNvSpPr>
              <a:spLocks/>
            </p:cNvSpPr>
            <p:nvPr/>
          </p:nvSpPr>
          <p:spPr bwMode="auto">
            <a:xfrm>
              <a:off x="2384262" y="1796653"/>
              <a:ext cx="44779" cy="6397"/>
            </a:xfrm>
            <a:custGeom>
              <a:avLst/>
              <a:gdLst>
                <a:gd name="T0" fmla="*/ 21 w 21"/>
                <a:gd name="T1" fmla="*/ 3 h 3"/>
                <a:gd name="T2" fmla="*/ 18 w 21"/>
                <a:gd name="T3" fmla="*/ 0 h 3"/>
                <a:gd name="T4" fmla="*/ 0 w 2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">
                  <a:moveTo>
                    <a:pt x="21" y="3"/>
                  </a:move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66"/>
            <p:cNvSpPr>
              <a:spLocks/>
            </p:cNvSpPr>
            <p:nvPr/>
          </p:nvSpPr>
          <p:spPr bwMode="auto">
            <a:xfrm>
              <a:off x="2322424" y="1726286"/>
              <a:ext cx="19191" cy="31985"/>
            </a:xfrm>
            <a:custGeom>
              <a:avLst/>
              <a:gdLst>
                <a:gd name="T0" fmla="*/ 9 w 9"/>
                <a:gd name="T1" fmla="*/ 15 h 15"/>
                <a:gd name="T2" fmla="*/ 0 w 9"/>
                <a:gd name="T3" fmla="*/ 15 h 15"/>
                <a:gd name="T4" fmla="*/ 0 w 9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5">
                  <a:moveTo>
                    <a:pt x="9" y="15"/>
                  </a:move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67"/>
            <p:cNvSpPr>
              <a:spLocks/>
            </p:cNvSpPr>
            <p:nvPr/>
          </p:nvSpPr>
          <p:spPr bwMode="auto">
            <a:xfrm>
              <a:off x="2252056" y="1670846"/>
              <a:ext cx="25588" cy="23456"/>
            </a:xfrm>
            <a:custGeom>
              <a:avLst/>
              <a:gdLst>
                <a:gd name="T0" fmla="*/ 12 w 12"/>
                <a:gd name="T1" fmla="*/ 11 h 11"/>
                <a:gd name="T2" fmla="*/ 12 w 12"/>
                <a:gd name="T3" fmla="*/ 0 h 11"/>
                <a:gd name="T4" fmla="*/ 0 w 12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1">
                  <a:moveTo>
                    <a:pt x="12" y="11"/>
                  </a:move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68"/>
            <p:cNvSpPr>
              <a:spLocks/>
            </p:cNvSpPr>
            <p:nvPr/>
          </p:nvSpPr>
          <p:spPr bwMode="auto">
            <a:xfrm>
              <a:off x="2171026" y="1626066"/>
              <a:ext cx="25588" cy="25588"/>
            </a:xfrm>
            <a:custGeom>
              <a:avLst/>
              <a:gdLst>
                <a:gd name="T0" fmla="*/ 12 w 12"/>
                <a:gd name="T1" fmla="*/ 12 h 12"/>
                <a:gd name="T2" fmla="*/ 0 w 12"/>
                <a:gd name="T3" fmla="*/ 12 h 12"/>
                <a:gd name="T4" fmla="*/ 0 w 12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0" y="12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69"/>
            <p:cNvSpPr>
              <a:spLocks/>
            </p:cNvSpPr>
            <p:nvPr/>
          </p:nvSpPr>
          <p:spPr bwMode="auto">
            <a:xfrm>
              <a:off x="2077203" y="1574890"/>
              <a:ext cx="38382" cy="19191"/>
            </a:xfrm>
            <a:custGeom>
              <a:avLst/>
              <a:gdLst>
                <a:gd name="T0" fmla="*/ 18 w 18"/>
                <a:gd name="T1" fmla="*/ 9 h 9"/>
                <a:gd name="T2" fmla="*/ 15 w 18"/>
                <a:gd name="T3" fmla="*/ 0 h 9"/>
                <a:gd name="T4" fmla="*/ 0 w 18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9">
                  <a:moveTo>
                    <a:pt x="18" y="9"/>
                  </a:moveTo>
                  <a:lnTo>
                    <a:pt x="1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70"/>
            <p:cNvSpPr>
              <a:spLocks/>
            </p:cNvSpPr>
            <p:nvPr/>
          </p:nvSpPr>
          <p:spPr bwMode="auto">
            <a:xfrm>
              <a:off x="2006835" y="1519450"/>
              <a:ext cx="44779" cy="6397"/>
            </a:xfrm>
            <a:custGeom>
              <a:avLst/>
              <a:gdLst>
                <a:gd name="T0" fmla="*/ 21 w 21"/>
                <a:gd name="T1" fmla="*/ 3 h 3"/>
                <a:gd name="T2" fmla="*/ 21 w 21"/>
                <a:gd name="T3" fmla="*/ 3 h 3"/>
                <a:gd name="T4" fmla="*/ 3 w 21"/>
                <a:gd name="T5" fmla="*/ 3 h 3"/>
                <a:gd name="T6" fmla="*/ 0 w 2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">
                  <a:moveTo>
                    <a:pt x="21" y="3"/>
                  </a:moveTo>
                  <a:lnTo>
                    <a:pt x="21" y="3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1"/>
            <p:cNvSpPr>
              <a:spLocks/>
            </p:cNvSpPr>
            <p:nvPr/>
          </p:nvSpPr>
          <p:spPr bwMode="auto">
            <a:xfrm>
              <a:off x="1925806" y="1455480"/>
              <a:ext cx="38382" cy="12794"/>
            </a:xfrm>
            <a:custGeom>
              <a:avLst/>
              <a:gdLst>
                <a:gd name="T0" fmla="*/ 18 w 18"/>
                <a:gd name="T1" fmla="*/ 6 h 6"/>
                <a:gd name="T2" fmla="*/ 18 w 18"/>
                <a:gd name="T3" fmla="*/ 0 h 6"/>
                <a:gd name="T4" fmla="*/ 0 w 18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6">
                  <a:moveTo>
                    <a:pt x="18" y="6"/>
                  </a:move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2"/>
            <p:cNvSpPr>
              <a:spLocks/>
            </p:cNvSpPr>
            <p:nvPr/>
          </p:nvSpPr>
          <p:spPr bwMode="auto">
            <a:xfrm>
              <a:off x="1844776" y="1412833"/>
              <a:ext cx="29853" cy="17059"/>
            </a:xfrm>
            <a:custGeom>
              <a:avLst/>
              <a:gdLst>
                <a:gd name="T0" fmla="*/ 14 w 14"/>
                <a:gd name="T1" fmla="*/ 8 h 8"/>
                <a:gd name="T2" fmla="*/ 14 w 14"/>
                <a:gd name="T3" fmla="*/ 0 h 8"/>
                <a:gd name="T4" fmla="*/ 0 w 14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8"/>
                  </a:move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3"/>
            <p:cNvSpPr>
              <a:spLocks/>
            </p:cNvSpPr>
            <p:nvPr/>
          </p:nvSpPr>
          <p:spPr bwMode="auto">
            <a:xfrm>
              <a:off x="1761614" y="1348863"/>
              <a:ext cx="25588" cy="25588"/>
            </a:xfrm>
            <a:custGeom>
              <a:avLst/>
              <a:gdLst>
                <a:gd name="T0" fmla="*/ 12 w 12"/>
                <a:gd name="T1" fmla="*/ 12 h 12"/>
                <a:gd name="T2" fmla="*/ 6 w 12"/>
                <a:gd name="T3" fmla="*/ 12 h 12"/>
                <a:gd name="T4" fmla="*/ 6 w 12"/>
                <a:gd name="T5" fmla="*/ 0 h 12"/>
                <a:gd name="T6" fmla="*/ 0 w 1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74"/>
            <p:cNvSpPr>
              <a:spLocks/>
            </p:cNvSpPr>
            <p:nvPr/>
          </p:nvSpPr>
          <p:spPr bwMode="auto">
            <a:xfrm>
              <a:off x="1648600" y="1316878"/>
              <a:ext cx="51177" cy="6397"/>
            </a:xfrm>
            <a:custGeom>
              <a:avLst/>
              <a:gdLst>
                <a:gd name="T0" fmla="*/ 24 w 24"/>
                <a:gd name="T1" fmla="*/ 3 h 3"/>
                <a:gd name="T2" fmla="*/ 21 w 24"/>
                <a:gd name="T3" fmla="*/ 3 h 3"/>
                <a:gd name="T4" fmla="*/ 3 w 24"/>
                <a:gd name="T5" fmla="*/ 3 h 3"/>
                <a:gd name="T6" fmla="*/ 0 w 2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3">
                  <a:moveTo>
                    <a:pt x="24" y="3"/>
                  </a:moveTo>
                  <a:lnTo>
                    <a:pt x="21" y="3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154"/>
            <p:cNvSpPr>
              <a:spLocks/>
            </p:cNvSpPr>
            <p:nvPr/>
          </p:nvSpPr>
          <p:spPr bwMode="auto">
            <a:xfrm>
              <a:off x="8088310" y="3854357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6 h 38"/>
                <a:gd name="T8" fmla="*/ 26 w 38"/>
                <a:gd name="T9" fmla="*/ 3 h 38"/>
                <a:gd name="T10" fmla="*/ 20 w 38"/>
                <a:gd name="T11" fmla="*/ 0 h 38"/>
                <a:gd name="T12" fmla="*/ 20 w 38"/>
                <a:gd name="T13" fmla="*/ 0 h 38"/>
                <a:gd name="T14" fmla="*/ 11 w 38"/>
                <a:gd name="T15" fmla="*/ 3 h 38"/>
                <a:gd name="T16" fmla="*/ 6 w 38"/>
                <a:gd name="T17" fmla="*/ 6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1 w 38"/>
                <a:gd name="T29" fmla="*/ 35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5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6" y="6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1" y="35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5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155"/>
            <p:cNvSpPr>
              <a:spLocks/>
            </p:cNvSpPr>
            <p:nvPr/>
          </p:nvSpPr>
          <p:spPr bwMode="auto">
            <a:xfrm>
              <a:off x="7804707" y="3854357"/>
              <a:ext cx="74632" cy="81029"/>
            </a:xfrm>
            <a:custGeom>
              <a:avLst/>
              <a:gdLst>
                <a:gd name="T0" fmla="*/ 35 w 35"/>
                <a:gd name="T1" fmla="*/ 20 h 38"/>
                <a:gd name="T2" fmla="*/ 35 w 35"/>
                <a:gd name="T3" fmla="*/ 20 h 38"/>
                <a:gd name="T4" fmla="*/ 35 w 35"/>
                <a:gd name="T5" fmla="*/ 11 h 38"/>
                <a:gd name="T6" fmla="*/ 29 w 35"/>
                <a:gd name="T7" fmla="*/ 6 h 38"/>
                <a:gd name="T8" fmla="*/ 23 w 35"/>
                <a:gd name="T9" fmla="*/ 3 h 38"/>
                <a:gd name="T10" fmla="*/ 18 w 35"/>
                <a:gd name="T11" fmla="*/ 0 h 38"/>
                <a:gd name="T12" fmla="*/ 18 w 35"/>
                <a:gd name="T13" fmla="*/ 0 h 38"/>
                <a:gd name="T14" fmla="*/ 12 w 35"/>
                <a:gd name="T15" fmla="*/ 3 h 38"/>
                <a:gd name="T16" fmla="*/ 6 w 35"/>
                <a:gd name="T17" fmla="*/ 6 h 38"/>
                <a:gd name="T18" fmla="*/ 0 w 35"/>
                <a:gd name="T19" fmla="*/ 11 h 38"/>
                <a:gd name="T20" fmla="*/ 0 w 35"/>
                <a:gd name="T21" fmla="*/ 20 h 38"/>
                <a:gd name="T22" fmla="*/ 0 w 35"/>
                <a:gd name="T23" fmla="*/ 20 h 38"/>
                <a:gd name="T24" fmla="*/ 0 w 35"/>
                <a:gd name="T25" fmla="*/ 26 h 38"/>
                <a:gd name="T26" fmla="*/ 6 w 35"/>
                <a:gd name="T27" fmla="*/ 32 h 38"/>
                <a:gd name="T28" fmla="*/ 12 w 35"/>
                <a:gd name="T29" fmla="*/ 35 h 38"/>
                <a:gd name="T30" fmla="*/ 18 w 35"/>
                <a:gd name="T31" fmla="*/ 38 h 38"/>
                <a:gd name="T32" fmla="*/ 18 w 35"/>
                <a:gd name="T33" fmla="*/ 38 h 38"/>
                <a:gd name="T34" fmla="*/ 23 w 35"/>
                <a:gd name="T35" fmla="*/ 35 h 38"/>
                <a:gd name="T36" fmla="*/ 29 w 35"/>
                <a:gd name="T37" fmla="*/ 32 h 38"/>
                <a:gd name="T38" fmla="*/ 35 w 35"/>
                <a:gd name="T39" fmla="*/ 26 h 38"/>
                <a:gd name="T40" fmla="*/ 35 w 35"/>
                <a:gd name="T41" fmla="*/ 20 h 38"/>
                <a:gd name="T42" fmla="*/ 35 w 35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0"/>
                  </a:moveTo>
                  <a:lnTo>
                    <a:pt x="35" y="20"/>
                  </a:lnTo>
                  <a:lnTo>
                    <a:pt x="35" y="11"/>
                  </a:lnTo>
                  <a:lnTo>
                    <a:pt x="29" y="6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3" y="35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5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156"/>
            <p:cNvSpPr>
              <a:spLocks/>
            </p:cNvSpPr>
            <p:nvPr/>
          </p:nvSpPr>
          <p:spPr bwMode="auto">
            <a:xfrm>
              <a:off x="7710883" y="3854357"/>
              <a:ext cx="74632" cy="81029"/>
            </a:xfrm>
            <a:custGeom>
              <a:avLst/>
              <a:gdLst>
                <a:gd name="T0" fmla="*/ 35 w 35"/>
                <a:gd name="T1" fmla="*/ 20 h 38"/>
                <a:gd name="T2" fmla="*/ 35 w 35"/>
                <a:gd name="T3" fmla="*/ 20 h 38"/>
                <a:gd name="T4" fmla="*/ 35 w 35"/>
                <a:gd name="T5" fmla="*/ 11 h 38"/>
                <a:gd name="T6" fmla="*/ 29 w 35"/>
                <a:gd name="T7" fmla="*/ 6 h 38"/>
                <a:gd name="T8" fmla="*/ 23 w 35"/>
                <a:gd name="T9" fmla="*/ 3 h 38"/>
                <a:gd name="T10" fmla="*/ 17 w 35"/>
                <a:gd name="T11" fmla="*/ 0 h 38"/>
                <a:gd name="T12" fmla="*/ 17 w 35"/>
                <a:gd name="T13" fmla="*/ 0 h 38"/>
                <a:gd name="T14" fmla="*/ 11 w 35"/>
                <a:gd name="T15" fmla="*/ 3 h 38"/>
                <a:gd name="T16" fmla="*/ 5 w 35"/>
                <a:gd name="T17" fmla="*/ 6 h 38"/>
                <a:gd name="T18" fmla="*/ 0 w 35"/>
                <a:gd name="T19" fmla="*/ 11 h 38"/>
                <a:gd name="T20" fmla="*/ 0 w 35"/>
                <a:gd name="T21" fmla="*/ 20 h 38"/>
                <a:gd name="T22" fmla="*/ 0 w 35"/>
                <a:gd name="T23" fmla="*/ 20 h 38"/>
                <a:gd name="T24" fmla="*/ 0 w 35"/>
                <a:gd name="T25" fmla="*/ 26 h 38"/>
                <a:gd name="T26" fmla="*/ 5 w 35"/>
                <a:gd name="T27" fmla="*/ 32 h 38"/>
                <a:gd name="T28" fmla="*/ 11 w 35"/>
                <a:gd name="T29" fmla="*/ 35 h 38"/>
                <a:gd name="T30" fmla="*/ 17 w 35"/>
                <a:gd name="T31" fmla="*/ 38 h 38"/>
                <a:gd name="T32" fmla="*/ 17 w 35"/>
                <a:gd name="T33" fmla="*/ 38 h 38"/>
                <a:gd name="T34" fmla="*/ 23 w 35"/>
                <a:gd name="T35" fmla="*/ 35 h 38"/>
                <a:gd name="T36" fmla="*/ 29 w 35"/>
                <a:gd name="T37" fmla="*/ 32 h 38"/>
                <a:gd name="T38" fmla="*/ 35 w 35"/>
                <a:gd name="T39" fmla="*/ 26 h 38"/>
                <a:gd name="T40" fmla="*/ 35 w 35"/>
                <a:gd name="T41" fmla="*/ 20 h 38"/>
                <a:gd name="T42" fmla="*/ 35 w 35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0"/>
                  </a:moveTo>
                  <a:lnTo>
                    <a:pt x="35" y="20"/>
                  </a:lnTo>
                  <a:lnTo>
                    <a:pt x="35" y="11"/>
                  </a:lnTo>
                  <a:lnTo>
                    <a:pt x="29" y="6"/>
                  </a:lnTo>
                  <a:lnTo>
                    <a:pt x="23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5" y="6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5" y="32"/>
                  </a:lnTo>
                  <a:lnTo>
                    <a:pt x="11" y="35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3" y="35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5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157"/>
            <p:cNvSpPr>
              <a:spLocks/>
            </p:cNvSpPr>
            <p:nvPr/>
          </p:nvSpPr>
          <p:spPr bwMode="auto">
            <a:xfrm>
              <a:off x="7608530" y="3854357"/>
              <a:ext cx="83162" cy="81029"/>
            </a:xfrm>
            <a:custGeom>
              <a:avLst/>
              <a:gdLst>
                <a:gd name="T0" fmla="*/ 39 w 39"/>
                <a:gd name="T1" fmla="*/ 20 h 38"/>
                <a:gd name="T2" fmla="*/ 39 w 39"/>
                <a:gd name="T3" fmla="*/ 20 h 38"/>
                <a:gd name="T4" fmla="*/ 36 w 39"/>
                <a:gd name="T5" fmla="*/ 11 h 38"/>
                <a:gd name="T6" fmla="*/ 33 w 39"/>
                <a:gd name="T7" fmla="*/ 6 h 38"/>
                <a:gd name="T8" fmla="*/ 27 w 39"/>
                <a:gd name="T9" fmla="*/ 3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3 h 38"/>
                <a:gd name="T16" fmla="*/ 6 w 39"/>
                <a:gd name="T17" fmla="*/ 6 h 38"/>
                <a:gd name="T18" fmla="*/ 3 w 39"/>
                <a:gd name="T19" fmla="*/ 11 h 38"/>
                <a:gd name="T20" fmla="*/ 0 w 39"/>
                <a:gd name="T21" fmla="*/ 20 h 38"/>
                <a:gd name="T22" fmla="*/ 0 w 39"/>
                <a:gd name="T23" fmla="*/ 20 h 38"/>
                <a:gd name="T24" fmla="*/ 3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6 w 39"/>
                <a:gd name="T39" fmla="*/ 26 h 38"/>
                <a:gd name="T40" fmla="*/ 39 w 39"/>
                <a:gd name="T41" fmla="*/ 20 h 38"/>
                <a:gd name="T42" fmla="*/ 39 w 39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20"/>
                  </a:moveTo>
                  <a:lnTo>
                    <a:pt x="39" y="20"/>
                  </a:lnTo>
                  <a:lnTo>
                    <a:pt x="36" y="11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9" y="20"/>
                  </a:lnTo>
                  <a:lnTo>
                    <a:pt x="39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158"/>
            <p:cNvSpPr>
              <a:spLocks/>
            </p:cNvSpPr>
            <p:nvPr/>
          </p:nvSpPr>
          <p:spPr bwMode="auto">
            <a:xfrm>
              <a:off x="7553089" y="3609139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3 h 38"/>
                <a:gd name="T10" fmla="*/ 17 w 38"/>
                <a:gd name="T11" fmla="*/ 0 h 38"/>
                <a:gd name="T12" fmla="*/ 17 w 38"/>
                <a:gd name="T13" fmla="*/ 0 h 38"/>
                <a:gd name="T14" fmla="*/ 12 w 38"/>
                <a:gd name="T15" fmla="*/ 3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17 w 38"/>
                <a:gd name="T31" fmla="*/ 38 h 38"/>
                <a:gd name="T32" fmla="*/ 17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159"/>
            <p:cNvSpPr>
              <a:spLocks/>
            </p:cNvSpPr>
            <p:nvPr/>
          </p:nvSpPr>
          <p:spPr bwMode="auto">
            <a:xfrm>
              <a:off x="7440074" y="3609139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3 h 38"/>
                <a:gd name="T10" fmla="*/ 17 w 38"/>
                <a:gd name="T11" fmla="*/ 0 h 38"/>
                <a:gd name="T12" fmla="*/ 17 w 38"/>
                <a:gd name="T13" fmla="*/ 0 h 38"/>
                <a:gd name="T14" fmla="*/ 11 w 38"/>
                <a:gd name="T15" fmla="*/ 3 h 38"/>
                <a:gd name="T16" fmla="*/ 6 w 38"/>
                <a:gd name="T17" fmla="*/ 5 h 38"/>
                <a:gd name="T18" fmla="*/ 0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0 w 38"/>
                <a:gd name="T25" fmla="*/ 26 h 38"/>
                <a:gd name="T26" fmla="*/ 6 w 38"/>
                <a:gd name="T27" fmla="*/ 32 h 38"/>
                <a:gd name="T28" fmla="*/ 11 w 38"/>
                <a:gd name="T29" fmla="*/ 38 h 38"/>
                <a:gd name="T30" fmla="*/ 17 w 38"/>
                <a:gd name="T31" fmla="*/ 38 h 38"/>
                <a:gd name="T32" fmla="*/ 17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1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160"/>
            <p:cNvSpPr>
              <a:spLocks/>
            </p:cNvSpPr>
            <p:nvPr/>
          </p:nvSpPr>
          <p:spPr bwMode="auto">
            <a:xfrm>
              <a:off x="7408089" y="3609139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3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3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21 w 38"/>
                <a:gd name="T31" fmla="*/ 38 h 38"/>
                <a:gd name="T32" fmla="*/ 21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161"/>
            <p:cNvSpPr>
              <a:spLocks/>
            </p:cNvSpPr>
            <p:nvPr/>
          </p:nvSpPr>
          <p:spPr bwMode="auto">
            <a:xfrm>
              <a:off x="7369706" y="3609139"/>
              <a:ext cx="83162" cy="81029"/>
            </a:xfrm>
            <a:custGeom>
              <a:avLst/>
              <a:gdLst>
                <a:gd name="T0" fmla="*/ 39 w 39"/>
                <a:gd name="T1" fmla="*/ 20 h 38"/>
                <a:gd name="T2" fmla="*/ 39 w 39"/>
                <a:gd name="T3" fmla="*/ 20 h 38"/>
                <a:gd name="T4" fmla="*/ 36 w 39"/>
                <a:gd name="T5" fmla="*/ 11 h 38"/>
                <a:gd name="T6" fmla="*/ 33 w 39"/>
                <a:gd name="T7" fmla="*/ 5 h 38"/>
                <a:gd name="T8" fmla="*/ 27 w 39"/>
                <a:gd name="T9" fmla="*/ 3 h 38"/>
                <a:gd name="T10" fmla="*/ 18 w 39"/>
                <a:gd name="T11" fmla="*/ 0 h 38"/>
                <a:gd name="T12" fmla="*/ 18 w 39"/>
                <a:gd name="T13" fmla="*/ 0 h 38"/>
                <a:gd name="T14" fmla="*/ 12 w 39"/>
                <a:gd name="T15" fmla="*/ 3 h 38"/>
                <a:gd name="T16" fmla="*/ 6 w 39"/>
                <a:gd name="T17" fmla="*/ 5 h 38"/>
                <a:gd name="T18" fmla="*/ 3 w 39"/>
                <a:gd name="T19" fmla="*/ 11 h 38"/>
                <a:gd name="T20" fmla="*/ 0 w 39"/>
                <a:gd name="T21" fmla="*/ 20 h 38"/>
                <a:gd name="T22" fmla="*/ 0 w 39"/>
                <a:gd name="T23" fmla="*/ 20 h 38"/>
                <a:gd name="T24" fmla="*/ 3 w 39"/>
                <a:gd name="T25" fmla="*/ 26 h 38"/>
                <a:gd name="T26" fmla="*/ 6 w 39"/>
                <a:gd name="T27" fmla="*/ 32 h 38"/>
                <a:gd name="T28" fmla="*/ 12 w 39"/>
                <a:gd name="T29" fmla="*/ 38 h 38"/>
                <a:gd name="T30" fmla="*/ 18 w 39"/>
                <a:gd name="T31" fmla="*/ 38 h 38"/>
                <a:gd name="T32" fmla="*/ 18 w 39"/>
                <a:gd name="T33" fmla="*/ 38 h 38"/>
                <a:gd name="T34" fmla="*/ 27 w 39"/>
                <a:gd name="T35" fmla="*/ 38 h 38"/>
                <a:gd name="T36" fmla="*/ 33 w 39"/>
                <a:gd name="T37" fmla="*/ 32 h 38"/>
                <a:gd name="T38" fmla="*/ 36 w 39"/>
                <a:gd name="T39" fmla="*/ 26 h 38"/>
                <a:gd name="T40" fmla="*/ 39 w 39"/>
                <a:gd name="T41" fmla="*/ 20 h 38"/>
                <a:gd name="T42" fmla="*/ 39 w 39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20"/>
                  </a:moveTo>
                  <a:lnTo>
                    <a:pt x="39" y="20"/>
                  </a:lnTo>
                  <a:lnTo>
                    <a:pt x="36" y="11"/>
                  </a:lnTo>
                  <a:lnTo>
                    <a:pt x="33" y="5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8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9" y="20"/>
                  </a:lnTo>
                  <a:lnTo>
                    <a:pt x="39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162"/>
            <p:cNvSpPr>
              <a:spLocks/>
            </p:cNvSpPr>
            <p:nvPr/>
          </p:nvSpPr>
          <p:spPr bwMode="auto">
            <a:xfrm>
              <a:off x="7282280" y="3609139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3 h 38"/>
                <a:gd name="T10" fmla="*/ 20 w 38"/>
                <a:gd name="T11" fmla="*/ 0 h 38"/>
                <a:gd name="T12" fmla="*/ 20 w 38"/>
                <a:gd name="T13" fmla="*/ 0 h 38"/>
                <a:gd name="T14" fmla="*/ 12 w 38"/>
                <a:gd name="T15" fmla="*/ 3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163"/>
            <p:cNvSpPr>
              <a:spLocks/>
            </p:cNvSpPr>
            <p:nvPr/>
          </p:nvSpPr>
          <p:spPr bwMode="auto">
            <a:xfrm>
              <a:off x="7250295" y="3609139"/>
              <a:ext cx="74632" cy="81029"/>
            </a:xfrm>
            <a:custGeom>
              <a:avLst/>
              <a:gdLst>
                <a:gd name="T0" fmla="*/ 35 w 35"/>
                <a:gd name="T1" fmla="*/ 20 h 38"/>
                <a:gd name="T2" fmla="*/ 35 w 35"/>
                <a:gd name="T3" fmla="*/ 20 h 38"/>
                <a:gd name="T4" fmla="*/ 35 w 35"/>
                <a:gd name="T5" fmla="*/ 11 h 38"/>
                <a:gd name="T6" fmla="*/ 30 w 35"/>
                <a:gd name="T7" fmla="*/ 5 h 38"/>
                <a:gd name="T8" fmla="*/ 24 w 35"/>
                <a:gd name="T9" fmla="*/ 3 h 38"/>
                <a:gd name="T10" fmla="*/ 18 w 35"/>
                <a:gd name="T11" fmla="*/ 0 h 38"/>
                <a:gd name="T12" fmla="*/ 18 w 35"/>
                <a:gd name="T13" fmla="*/ 0 h 38"/>
                <a:gd name="T14" fmla="*/ 9 w 35"/>
                <a:gd name="T15" fmla="*/ 3 h 38"/>
                <a:gd name="T16" fmla="*/ 3 w 35"/>
                <a:gd name="T17" fmla="*/ 5 h 38"/>
                <a:gd name="T18" fmla="*/ 0 w 35"/>
                <a:gd name="T19" fmla="*/ 11 h 38"/>
                <a:gd name="T20" fmla="*/ 0 w 35"/>
                <a:gd name="T21" fmla="*/ 20 h 38"/>
                <a:gd name="T22" fmla="*/ 0 w 35"/>
                <a:gd name="T23" fmla="*/ 20 h 38"/>
                <a:gd name="T24" fmla="*/ 0 w 35"/>
                <a:gd name="T25" fmla="*/ 26 h 38"/>
                <a:gd name="T26" fmla="*/ 3 w 35"/>
                <a:gd name="T27" fmla="*/ 32 h 38"/>
                <a:gd name="T28" fmla="*/ 9 w 35"/>
                <a:gd name="T29" fmla="*/ 38 h 38"/>
                <a:gd name="T30" fmla="*/ 18 w 35"/>
                <a:gd name="T31" fmla="*/ 38 h 38"/>
                <a:gd name="T32" fmla="*/ 18 w 35"/>
                <a:gd name="T33" fmla="*/ 38 h 38"/>
                <a:gd name="T34" fmla="*/ 24 w 35"/>
                <a:gd name="T35" fmla="*/ 38 h 38"/>
                <a:gd name="T36" fmla="*/ 30 w 35"/>
                <a:gd name="T37" fmla="*/ 32 h 38"/>
                <a:gd name="T38" fmla="*/ 35 w 35"/>
                <a:gd name="T39" fmla="*/ 26 h 38"/>
                <a:gd name="T40" fmla="*/ 35 w 35"/>
                <a:gd name="T41" fmla="*/ 20 h 38"/>
                <a:gd name="T42" fmla="*/ 35 w 35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0"/>
                  </a:moveTo>
                  <a:lnTo>
                    <a:pt x="35" y="20"/>
                  </a:lnTo>
                  <a:lnTo>
                    <a:pt x="35" y="11"/>
                  </a:lnTo>
                  <a:lnTo>
                    <a:pt x="30" y="5"/>
                  </a:lnTo>
                  <a:lnTo>
                    <a:pt x="24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3" y="5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3" y="32"/>
                  </a:lnTo>
                  <a:lnTo>
                    <a:pt x="9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4" y="38"/>
                  </a:lnTo>
                  <a:lnTo>
                    <a:pt x="30" y="32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5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164"/>
            <p:cNvSpPr>
              <a:spLocks/>
            </p:cNvSpPr>
            <p:nvPr/>
          </p:nvSpPr>
          <p:spPr bwMode="auto">
            <a:xfrm>
              <a:off x="7118089" y="3609139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6 w 38"/>
                <a:gd name="T5" fmla="*/ 11 h 38"/>
                <a:gd name="T6" fmla="*/ 33 w 38"/>
                <a:gd name="T7" fmla="*/ 5 h 38"/>
                <a:gd name="T8" fmla="*/ 27 w 38"/>
                <a:gd name="T9" fmla="*/ 3 h 38"/>
                <a:gd name="T10" fmla="*/ 18 w 38"/>
                <a:gd name="T11" fmla="*/ 0 h 38"/>
                <a:gd name="T12" fmla="*/ 18 w 38"/>
                <a:gd name="T13" fmla="*/ 0 h 38"/>
                <a:gd name="T14" fmla="*/ 12 w 38"/>
                <a:gd name="T15" fmla="*/ 3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18 w 38"/>
                <a:gd name="T31" fmla="*/ 38 h 38"/>
                <a:gd name="T32" fmla="*/ 18 w 38"/>
                <a:gd name="T33" fmla="*/ 38 h 38"/>
                <a:gd name="T34" fmla="*/ 27 w 38"/>
                <a:gd name="T35" fmla="*/ 38 h 38"/>
                <a:gd name="T36" fmla="*/ 33 w 38"/>
                <a:gd name="T37" fmla="*/ 32 h 38"/>
                <a:gd name="T38" fmla="*/ 36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6" y="11"/>
                  </a:lnTo>
                  <a:lnTo>
                    <a:pt x="33" y="5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8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165"/>
            <p:cNvSpPr>
              <a:spLocks/>
            </p:cNvSpPr>
            <p:nvPr/>
          </p:nvSpPr>
          <p:spPr bwMode="auto">
            <a:xfrm>
              <a:off x="7143677" y="3609139"/>
              <a:ext cx="74632" cy="81029"/>
            </a:xfrm>
            <a:custGeom>
              <a:avLst/>
              <a:gdLst>
                <a:gd name="T0" fmla="*/ 35 w 35"/>
                <a:gd name="T1" fmla="*/ 20 h 38"/>
                <a:gd name="T2" fmla="*/ 35 w 35"/>
                <a:gd name="T3" fmla="*/ 20 h 38"/>
                <a:gd name="T4" fmla="*/ 35 w 35"/>
                <a:gd name="T5" fmla="*/ 11 h 38"/>
                <a:gd name="T6" fmla="*/ 32 w 35"/>
                <a:gd name="T7" fmla="*/ 5 h 38"/>
                <a:gd name="T8" fmla="*/ 26 w 35"/>
                <a:gd name="T9" fmla="*/ 3 h 38"/>
                <a:gd name="T10" fmla="*/ 18 w 35"/>
                <a:gd name="T11" fmla="*/ 0 h 38"/>
                <a:gd name="T12" fmla="*/ 18 w 35"/>
                <a:gd name="T13" fmla="*/ 0 h 38"/>
                <a:gd name="T14" fmla="*/ 12 w 35"/>
                <a:gd name="T15" fmla="*/ 3 h 38"/>
                <a:gd name="T16" fmla="*/ 6 w 35"/>
                <a:gd name="T17" fmla="*/ 5 h 38"/>
                <a:gd name="T18" fmla="*/ 0 w 35"/>
                <a:gd name="T19" fmla="*/ 11 h 38"/>
                <a:gd name="T20" fmla="*/ 0 w 35"/>
                <a:gd name="T21" fmla="*/ 20 h 38"/>
                <a:gd name="T22" fmla="*/ 0 w 35"/>
                <a:gd name="T23" fmla="*/ 20 h 38"/>
                <a:gd name="T24" fmla="*/ 0 w 35"/>
                <a:gd name="T25" fmla="*/ 26 h 38"/>
                <a:gd name="T26" fmla="*/ 6 w 35"/>
                <a:gd name="T27" fmla="*/ 32 h 38"/>
                <a:gd name="T28" fmla="*/ 12 w 35"/>
                <a:gd name="T29" fmla="*/ 38 h 38"/>
                <a:gd name="T30" fmla="*/ 18 w 35"/>
                <a:gd name="T31" fmla="*/ 38 h 38"/>
                <a:gd name="T32" fmla="*/ 18 w 35"/>
                <a:gd name="T33" fmla="*/ 38 h 38"/>
                <a:gd name="T34" fmla="*/ 26 w 35"/>
                <a:gd name="T35" fmla="*/ 38 h 38"/>
                <a:gd name="T36" fmla="*/ 32 w 35"/>
                <a:gd name="T37" fmla="*/ 32 h 38"/>
                <a:gd name="T38" fmla="*/ 35 w 35"/>
                <a:gd name="T39" fmla="*/ 26 h 38"/>
                <a:gd name="T40" fmla="*/ 35 w 35"/>
                <a:gd name="T41" fmla="*/ 20 h 38"/>
                <a:gd name="T42" fmla="*/ 35 w 35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0"/>
                  </a:moveTo>
                  <a:lnTo>
                    <a:pt x="35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5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166"/>
            <p:cNvSpPr>
              <a:spLocks/>
            </p:cNvSpPr>
            <p:nvPr/>
          </p:nvSpPr>
          <p:spPr bwMode="auto">
            <a:xfrm>
              <a:off x="7162868" y="3609139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3 h 38"/>
                <a:gd name="T10" fmla="*/ 17 w 38"/>
                <a:gd name="T11" fmla="*/ 0 h 38"/>
                <a:gd name="T12" fmla="*/ 17 w 38"/>
                <a:gd name="T13" fmla="*/ 0 h 38"/>
                <a:gd name="T14" fmla="*/ 12 w 38"/>
                <a:gd name="T15" fmla="*/ 3 h 38"/>
                <a:gd name="T16" fmla="*/ 6 w 38"/>
                <a:gd name="T17" fmla="*/ 5 h 38"/>
                <a:gd name="T18" fmla="*/ 0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0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17 w 38"/>
                <a:gd name="T31" fmla="*/ 38 h 38"/>
                <a:gd name="T32" fmla="*/ 17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167"/>
            <p:cNvSpPr>
              <a:spLocks/>
            </p:cNvSpPr>
            <p:nvPr/>
          </p:nvSpPr>
          <p:spPr bwMode="auto">
            <a:xfrm>
              <a:off x="7188456" y="3609139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3 h 38"/>
                <a:gd name="T10" fmla="*/ 17 w 38"/>
                <a:gd name="T11" fmla="*/ 0 h 38"/>
                <a:gd name="T12" fmla="*/ 17 w 38"/>
                <a:gd name="T13" fmla="*/ 0 h 38"/>
                <a:gd name="T14" fmla="*/ 11 w 38"/>
                <a:gd name="T15" fmla="*/ 3 h 38"/>
                <a:gd name="T16" fmla="*/ 5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5 w 38"/>
                <a:gd name="T27" fmla="*/ 32 h 38"/>
                <a:gd name="T28" fmla="*/ 11 w 38"/>
                <a:gd name="T29" fmla="*/ 38 h 38"/>
                <a:gd name="T30" fmla="*/ 17 w 38"/>
                <a:gd name="T31" fmla="*/ 38 h 38"/>
                <a:gd name="T32" fmla="*/ 17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5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5" y="32"/>
                  </a:lnTo>
                  <a:lnTo>
                    <a:pt x="11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168"/>
            <p:cNvSpPr>
              <a:spLocks/>
            </p:cNvSpPr>
            <p:nvPr/>
          </p:nvSpPr>
          <p:spPr bwMode="auto">
            <a:xfrm>
              <a:off x="7118089" y="3538772"/>
              <a:ext cx="76765" cy="81029"/>
            </a:xfrm>
            <a:custGeom>
              <a:avLst/>
              <a:gdLst>
                <a:gd name="T0" fmla="*/ 36 w 36"/>
                <a:gd name="T1" fmla="*/ 18 h 38"/>
                <a:gd name="T2" fmla="*/ 36 w 36"/>
                <a:gd name="T3" fmla="*/ 18 h 38"/>
                <a:gd name="T4" fmla="*/ 36 w 36"/>
                <a:gd name="T5" fmla="*/ 12 h 38"/>
                <a:gd name="T6" fmla="*/ 30 w 36"/>
                <a:gd name="T7" fmla="*/ 6 h 38"/>
                <a:gd name="T8" fmla="*/ 24 w 36"/>
                <a:gd name="T9" fmla="*/ 0 h 38"/>
                <a:gd name="T10" fmla="*/ 18 w 36"/>
                <a:gd name="T11" fmla="*/ 0 h 38"/>
                <a:gd name="T12" fmla="*/ 18 w 36"/>
                <a:gd name="T13" fmla="*/ 0 h 38"/>
                <a:gd name="T14" fmla="*/ 9 w 36"/>
                <a:gd name="T15" fmla="*/ 0 h 38"/>
                <a:gd name="T16" fmla="*/ 3 w 36"/>
                <a:gd name="T17" fmla="*/ 6 h 38"/>
                <a:gd name="T18" fmla="*/ 0 w 36"/>
                <a:gd name="T19" fmla="*/ 12 h 38"/>
                <a:gd name="T20" fmla="*/ 0 w 36"/>
                <a:gd name="T21" fmla="*/ 18 h 38"/>
                <a:gd name="T22" fmla="*/ 0 w 36"/>
                <a:gd name="T23" fmla="*/ 18 h 38"/>
                <a:gd name="T24" fmla="*/ 0 w 36"/>
                <a:gd name="T25" fmla="*/ 27 h 38"/>
                <a:gd name="T26" fmla="*/ 3 w 36"/>
                <a:gd name="T27" fmla="*/ 33 h 38"/>
                <a:gd name="T28" fmla="*/ 9 w 36"/>
                <a:gd name="T29" fmla="*/ 36 h 38"/>
                <a:gd name="T30" fmla="*/ 18 w 36"/>
                <a:gd name="T31" fmla="*/ 38 h 38"/>
                <a:gd name="T32" fmla="*/ 18 w 36"/>
                <a:gd name="T33" fmla="*/ 38 h 38"/>
                <a:gd name="T34" fmla="*/ 24 w 36"/>
                <a:gd name="T35" fmla="*/ 36 h 38"/>
                <a:gd name="T36" fmla="*/ 30 w 36"/>
                <a:gd name="T37" fmla="*/ 33 h 38"/>
                <a:gd name="T38" fmla="*/ 36 w 36"/>
                <a:gd name="T39" fmla="*/ 27 h 38"/>
                <a:gd name="T40" fmla="*/ 36 w 36"/>
                <a:gd name="T41" fmla="*/ 18 h 38"/>
                <a:gd name="T42" fmla="*/ 36 w 36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8">
                  <a:moveTo>
                    <a:pt x="36" y="18"/>
                  </a:moveTo>
                  <a:lnTo>
                    <a:pt x="36" y="18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9" y="36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4" y="36"/>
                  </a:lnTo>
                  <a:lnTo>
                    <a:pt x="30" y="33"/>
                  </a:lnTo>
                  <a:lnTo>
                    <a:pt x="36" y="27"/>
                  </a:lnTo>
                  <a:lnTo>
                    <a:pt x="36" y="18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169"/>
            <p:cNvSpPr>
              <a:spLocks/>
            </p:cNvSpPr>
            <p:nvPr/>
          </p:nvSpPr>
          <p:spPr bwMode="auto">
            <a:xfrm>
              <a:off x="7092500" y="3538772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18 w 39"/>
                <a:gd name="T11" fmla="*/ 0 h 38"/>
                <a:gd name="T12" fmla="*/ 18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0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0 w 39"/>
                <a:gd name="T25" fmla="*/ 27 h 38"/>
                <a:gd name="T26" fmla="*/ 6 w 39"/>
                <a:gd name="T27" fmla="*/ 33 h 38"/>
                <a:gd name="T28" fmla="*/ 12 w 39"/>
                <a:gd name="T29" fmla="*/ 36 h 38"/>
                <a:gd name="T30" fmla="*/ 18 w 39"/>
                <a:gd name="T31" fmla="*/ 38 h 38"/>
                <a:gd name="T32" fmla="*/ 18 w 39"/>
                <a:gd name="T33" fmla="*/ 38 h 38"/>
                <a:gd name="T34" fmla="*/ 27 w 39"/>
                <a:gd name="T35" fmla="*/ 36 h 38"/>
                <a:gd name="T36" fmla="*/ 33 w 39"/>
                <a:gd name="T37" fmla="*/ 33 h 38"/>
                <a:gd name="T38" fmla="*/ 36 w 39"/>
                <a:gd name="T39" fmla="*/ 27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6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170"/>
            <p:cNvSpPr>
              <a:spLocks/>
            </p:cNvSpPr>
            <p:nvPr/>
          </p:nvSpPr>
          <p:spPr bwMode="auto">
            <a:xfrm>
              <a:off x="7062647" y="3538772"/>
              <a:ext cx="74632" cy="81029"/>
            </a:xfrm>
            <a:custGeom>
              <a:avLst/>
              <a:gdLst>
                <a:gd name="T0" fmla="*/ 35 w 35"/>
                <a:gd name="T1" fmla="*/ 18 h 38"/>
                <a:gd name="T2" fmla="*/ 35 w 35"/>
                <a:gd name="T3" fmla="*/ 18 h 38"/>
                <a:gd name="T4" fmla="*/ 35 w 35"/>
                <a:gd name="T5" fmla="*/ 12 h 38"/>
                <a:gd name="T6" fmla="*/ 32 w 35"/>
                <a:gd name="T7" fmla="*/ 6 h 38"/>
                <a:gd name="T8" fmla="*/ 26 w 35"/>
                <a:gd name="T9" fmla="*/ 0 h 38"/>
                <a:gd name="T10" fmla="*/ 17 w 35"/>
                <a:gd name="T11" fmla="*/ 0 h 38"/>
                <a:gd name="T12" fmla="*/ 17 w 35"/>
                <a:gd name="T13" fmla="*/ 0 h 38"/>
                <a:gd name="T14" fmla="*/ 11 w 35"/>
                <a:gd name="T15" fmla="*/ 0 h 38"/>
                <a:gd name="T16" fmla="*/ 5 w 35"/>
                <a:gd name="T17" fmla="*/ 6 h 38"/>
                <a:gd name="T18" fmla="*/ 0 w 35"/>
                <a:gd name="T19" fmla="*/ 12 h 38"/>
                <a:gd name="T20" fmla="*/ 0 w 35"/>
                <a:gd name="T21" fmla="*/ 18 h 38"/>
                <a:gd name="T22" fmla="*/ 0 w 35"/>
                <a:gd name="T23" fmla="*/ 18 h 38"/>
                <a:gd name="T24" fmla="*/ 0 w 35"/>
                <a:gd name="T25" fmla="*/ 27 h 38"/>
                <a:gd name="T26" fmla="*/ 5 w 35"/>
                <a:gd name="T27" fmla="*/ 33 h 38"/>
                <a:gd name="T28" fmla="*/ 11 w 35"/>
                <a:gd name="T29" fmla="*/ 36 h 38"/>
                <a:gd name="T30" fmla="*/ 17 w 35"/>
                <a:gd name="T31" fmla="*/ 38 h 38"/>
                <a:gd name="T32" fmla="*/ 17 w 35"/>
                <a:gd name="T33" fmla="*/ 38 h 38"/>
                <a:gd name="T34" fmla="*/ 26 w 35"/>
                <a:gd name="T35" fmla="*/ 36 h 38"/>
                <a:gd name="T36" fmla="*/ 32 w 35"/>
                <a:gd name="T37" fmla="*/ 33 h 38"/>
                <a:gd name="T38" fmla="*/ 35 w 35"/>
                <a:gd name="T39" fmla="*/ 27 h 38"/>
                <a:gd name="T40" fmla="*/ 35 w 35"/>
                <a:gd name="T41" fmla="*/ 18 h 38"/>
                <a:gd name="T42" fmla="*/ 35 w 35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18"/>
                  </a:moveTo>
                  <a:lnTo>
                    <a:pt x="35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5" y="33"/>
                  </a:lnTo>
                  <a:lnTo>
                    <a:pt x="11" y="36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6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5" y="18"/>
                  </a:lnTo>
                  <a:lnTo>
                    <a:pt x="35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171"/>
            <p:cNvSpPr>
              <a:spLocks/>
            </p:cNvSpPr>
            <p:nvPr/>
          </p:nvSpPr>
          <p:spPr bwMode="auto">
            <a:xfrm>
              <a:off x="7011471" y="3538772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5 w 38"/>
                <a:gd name="T5" fmla="*/ 12 h 38"/>
                <a:gd name="T6" fmla="*/ 32 w 38"/>
                <a:gd name="T7" fmla="*/ 6 h 38"/>
                <a:gd name="T8" fmla="*/ 26 w 38"/>
                <a:gd name="T9" fmla="*/ 0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7 h 38"/>
                <a:gd name="T26" fmla="*/ 6 w 38"/>
                <a:gd name="T27" fmla="*/ 33 h 38"/>
                <a:gd name="T28" fmla="*/ 12 w 38"/>
                <a:gd name="T29" fmla="*/ 36 h 38"/>
                <a:gd name="T30" fmla="*/ 21 w 38"/>
                <a:gd name="T31" fmla="*/ 38 h 38"/>
                <a:gd name="T32" fmla="*/ 21 w 38"/>
                <a:gd name="T33" fmla="*/ 38 h 38"/>
                <a:gd name="T34" fmla="*/ 26 w 38"/>
                <a:gd name="T35" fmla="*/ 36 h 38"/>
                <a:gd name="T36" fmla="*/ 32 w 38"/>
                <a:gd name="T37" fmla="*/ 33 h 38"/>
                <a:gd name="T38" fmla="*/ 35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172"/>
            <p:cNvSpPr>
              <a:spLocks/>
            </p:cNvSpPr>
            <p:nvPr/>
          </p:nvSpPr>
          <p:spPr bwMode="auto">
            <a:xfrm>
              <a:off x="6992280" y="3538772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8 w 38"/>
                <a:gd name="T5" fmla="*/ 12 h 38"/>
                <a:gd name="T6" fmla="*/ 33 w 38"/>
                <a:gd name="T7" fmla="*/ 6 h 38"/>
                <a:gd name="T8" fmla="*/ 27 w 38"/>
                <a:gd name="T9" fmla="*/ 0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7 h 38"/>
                <a:gd name="T26" fmla="*/ 6 w 38"/>
                <a:gd name="T27" fmla="*/ 33 h 38"/>
                <a:gd name="T28" fmla="*/ 12 w 38"/>
                <a:gd name="T29" fmla="*/ 36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6 h 38"/>
                <a:gd name="T36" fmla="*/ 33 w 38"/>
                <a:gd name="T37" fmla="*/ 33 h 38"/>
                <a:gd name="T38" fmla="*/ 38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173"/>
            <p:cNvSpPr>
              <a:spLocks/>
            </p:cNvSpPr>
            <p:nvPr/>
          </p:nvSpPr>
          <p:spPr bwMode="auto">
            <a:xfrm>
              <a:off x="6973089" y="3538772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9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3 w 39"/>
                <a:gd name="T25" fmla="*/ 27 h 38"/>
                <a:gd name="T26" fmla="*/ 6 w 39"/>
                <a:gd name="T27" fmla="*/ 33 h 38"/>
                <a:gd name="T28" fmla="*/ 12 w 39"/>
                <a:gd name="T29" fmla="*/ 36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6 h 38"/>
                <a:gd name="T36" fmla="*/ 33 w 39"/>
                <a:gd name="T37" fmla="*/ 33 h 38"/>
                <a:gd name="T38" fmla="*/ 39 w 39"/>
                <a:gd name="T39" fmla="*/ 27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9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174"/>
            <p:cNvSpPr>
              <a:spLocks/>
            </p:cNvSpPr>
            <p:nvPr/>
          </p:nvSpPr>
          <p:spPr bwMode="auto">
            <a:xfrm>
              <a:off x="7079706" y="3538772"/>
              <a:ext cx="76765" cy="81029"/>
            </a:xfrm>
            <a:custGeom>
              <a:avLst/>
              <a:gdLst>
                <a:gd name="T0" fmla="*/ 36 w 36"/>
                <a:gd name="T1" fmla="*/ 18 h 38"/>
                <a:gd name="T2" fmla="*/ 36 w 36"/>
                <a:gd name="T3" fmla="*/ 18 h 38"/>
                <a:gd name="T4" fmla="*/ 36 w 36"/>
                <a:gd name="T5" fmla="*/ 12 h 38"/>
                <a:gd name="T6" fmla="*/ 33 w 36"/>
                <a:gd name="T7" fmla="*/ 6 h 38"/>
                <a:gd name="T8" fmla="*/ 27 w 36"/>
                <a:gd name="T9" fmla="*/ 0 h 38"/>
                <a:gd name="T10" fmla="*/ 18 w 36"/>
                <a:gd name="T11" fmla="*/ 0 h 38"/>
                <a:gd name="T12" fmla="*/ 18 w 36"/>
                <a:gd name="T13" fmla="*/ 0 h 38"/>
                <a:gd name="T14" fmla="*/ 12 w 36"/>
                <a:gd name="T15" fmla="*/ 0 h 38"/>
                <a:gd name="T16" fmla="*/ 6 w 36"/>
                <a:gd name="T17" fmla="*/ 6 h 38"/>
                <a:gd name="T18" fmla="*/ 0 w 36"/>
                <a:gd name="T19" fmla="*/ 12 h 38"/>
                <a:gd name="T20" fmla="*/ 0 w 36"/>
                <a:gd name="T21" fmla="*/ 18 h 38"/>
                <a:gd name="T22" fmla="*/ 0 w 36"/>
                <a:gd name="T23" fmla="*/ 18 h 38"/>
                <a:gd name="T24" fmla="*/ 0 w 36"/>
                <a:gd name="T25" fmla="*/ 27 h 38"/>
                <a:gd name="T26" fmla="*/ 6 w 36"/>
                <a:gd name="T27" fmla="*/ 33 h 38"/>
                <a:gd name="T28" fmla="*/ 12 w 36"/>
                <a:gd name="T29" fmla="*/ 36 h 38"/>
                <a:gd name="T30" fmla="*/ 18 w 36"/>
                <a:gd name="T31" fmla="*/ 38 h 38"/>
                <a:gd name="T32" fmla="*/ 18 w 36"/>
                <a:gd name="T33" fmla="*/ 38 h 38"/>
                <a:gd name="T34" fmla="*/ 27 w 36"/>
                <a:gd name="T35" fmla="*/ 36 h 38"/>
                <a:gd name="T36" fmla="*/ 33 w 36"/>
                <a:gd name="T37" fmla="*/ 33 h 38"/>
                <a:gd name="T38" fmla="*/ 36 w 36"/>
                <a:gd name="T39" fmla="*/ 27 h 38"/>
                <a:gd name="T40" fmla="*/ 36 w 36"/>
                <a:gd name="T41" fmla="*/ 18 h 38"/>
                <a:gd name="T42" fmla="*/ 36 w 36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8">
                  <a:moveTo>
                    <a:pt x="36" y="18"/>
                  </a:moveTo>
                  <a:lnTo>
                    <a:pt x="36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6" y="27"/>
                  </a:lnTo>
                  <a:lnTo>
                    <a:pt x="36" y="18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175"/>
            <p:cNvSpPr>
              <a:spLocks/>
            </p:cNvSpPr>
            <p:nvPr/>
          </p:nvSpPr>
          <p:spPr bwMode="auto">
            <a:xfrm>
              <a:off x="6872868" y="3493993"/>
              <a:ext cx="81029" cy="83161"/>
            </a:xfrm>
            <a:custGeom>
              <a:avLst/>
              <a:gdLst>
                <a:gd name="T0" fmla="*/ 38 w 38"/>
                <a:gd name="T1" fmla="*/ 18 h 39"/>
                <a:gd name="T2" fmla="*/ 38 w 38"/>
                <a:gd name="T3" fmla="*/ 18 h 39"/>
                <a:gd name="T4" fmla="*/ 35 w 38"/>
                <a:gd name="T5" fmla="*/ 12 h 39"/>
                <a:gd name="T6" fmla="*/ 32 w 38"/>
                <a:gd name="T7" fmla="*/ 6 h 39"/>
                <a:gd name="T8" fmla="*/ 27 w 38"/>
                <a:gd name="T9" fmla="*/ 0 h 39"/>
                <a:gd name="T10" fmla="*/ 18 w 38"/>
                <a:gd name="T11" fmla="*/ 0 h 39"/>
                <a:gd name="T12" fmla="*/ 18 w 38"/>
                <a:gd name="T13" fmla="*/ 0 h 39"/>
                <a:gd name="T14" fmla="*/ 12 w 38"/>
                <a:gd name="T15" fmla="*/ 0 h 39"/>
                <a:gd name="T16" fmla="*/ 6 w 38"/>
                <a:gd name="T17" fmla="*/ 6 h 39"/>
                <a:gd name="T18" fmla="*/ 3 w 38"/>
                <a:gd name="T19" fmla="*/ 12 h 39"/>
                <a:gd name="T20" fmla="*/ 0 w 38"/>
                <a:gd name="T21" fmla="*/ 18 h 39"/>
                <a:gd name="T22" fmla="*/ 0 w 38"/>
                <a:gd name="T23" fmla="*/ 18 h 39"/>
                <a:gd name="T24" fmla="*/ 3 w 38"/>
                <a:gd name="T25" fmla="*/ 27 h 39"/>
                <a:gd name="T26" fmla="*/ 6 w 38"/>
                <a:gd name="T27" fmla="*/ 33 h 39"/>
                <a:gd name="T28" fmla="*/ 12 w 38"/>
                <a:gd name="T29" fmla="*/ 36 h 39"/>
                <a:gd name="T30" fmla="*/ 18 w 38"/>
                <a:gd name="T31" fmla="*/ 39 h 39"/>
                <a:gd name="T32" fmla="*/ 18 w 38"/>
                <a:gd name="T33" fmla="*/ 39 h 39"/>
                <a:gd name="T34" fmla="*/ 27 w 38"/>
                <a:gd name="T35" fmla="*/ 36 h 39"/>
                <a:gd name="T36" fmla="*/ 32 w 38"/>
                <a:gd name="T37" fmla="*/ 33 h 39"/>
                <a:gd name="T38" fmla="*/ 35 w 38"/>
                <a:gd name="T39" fmla="*/ 27 h 39"/>
                <a:gd name="T40" fmla="*/ 38 w 38"/>
                <a:gd name="T41" fmla="*/ 18 h 39"/>
                <a:gd name="T42" fmla="*/ 38 w 38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9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7" y="36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176"/>
            <p:cNvSpPr>
              <a:spLocks/>
            </p:cNvSpPr>
            <p:nvPr/>
          </p:nvSpPr>
          <p:spPr bwMode="auto">
            <a:xfrm>
              <a:off x="6941103" y="3493993"/>
              <a:ext cx="83162" cy="83161"/>
            </a:xfrm>
            <a:custGeom>
              <a:avLst/>
              <a:gdLst>
                <a:gd name="T0" fmla="*/ 39 w 39"/>
                <a:gd name="T1" fmla="*/ 18 h 39"/>
                <a:gd name="T2" fmla="*/ 39 w 39"/>
                <a:gd name="T3" fmla="*/ 18 h 39"/>
                <a:gd name="T4" fmla="*/ 39 w 39"/>
                <a:gd name="T5" fmla="*/ 12 h 39"/>
                <a:gd name="T6" fmla="*/ 33 w 39"/>
                <a:gd name="T7" fmla="*/ 6 h 39"/>
                <a:gd name="T8" fmla="*/ 27 w 39"/>
                <a:gd name="T9" fmla="*/ 0 h 39"/>
                <a:gd name="T10" fmla="*/ 21 w 39"/>
                <a:gd name="T11" fmla="*/ 0 h 39"/>
                <a:gd name="T12" fmla="*/ 21 w 39"/>
                <a:gd name="T13" fmla="*/ 0 h 39"/>
                <a:gd name="T14" fmla="*/ 12 w 39"/>
                <a:gd name="T15" fmla="*/ 0 h 39"/>
                <a:gd name="T16" fmla="*/ 6 w 39"/>
                <a:gd name="T17" fmla="*/ 6 h 39"/>
                <a:gd name="T18" fmla="*/ 3 w 39"/>
                <a:gd name="T19" fmla="*/ 12 h 39"/>
                <a:gd name="T20" fmla="*/ 0 w 39"/>
                <a:gd name="T21" fmla="*/ 18 h 39"/>
                <a:gd name="T22" fmla="*/ 0 w 39"/>
                <a:gd name="T23" fmla="*/ 18 h 39"/>
                <a:gd name="T24" fmla="*/ 3 w 39"/>
                <a:gd name="T25" fmla="*/ 27 h 39"/>
                <a:gd name="T26" fmla="*/ 6 w 39"/>
                <a:gd name="T27" fmla="*/ 33 h 39"/>
                <a:gd name="T28" fmla="*/ 12 w 39"/>
                <a:gd name="T29" fmla="*/ 36 h 39"/>
                <a:gd name="T30" fmla="*/ 21 w 39"/>
                <a:gd name="T31" fmla="*/ 39 h 39"/>
                <a:gd name="T32" fmla="*/ 21 w 39"/>
                <a:gd name="T33" fmla="*/ 39 h 39"/>
                <a:gd name="T34" fmla="*/ 27 w 39"/>
                <a:gd name="T35" fmla="*/ 36 h 39"/>
                <a:gd name="T36" fmla="*/ 33 w 39"/>
                <a:gd name="T37" fmla="*/ 33 h 39"/>
                <a:gd name="T38" fmla="*/ 39 w 39"/>
                <a:gd name="T39" fmla="*/ 27 h 39"/>
                <a:gd name="T40" fmla="*/ 39 w 39"/>
                <a:gd name="T41" fmla="*/ 18 h 39"/>
                <a:gd name="T42" fmla="*/ 39 w 39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9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9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177"/>
            <p:cNvSpPr>
              <a:spLocks/>
            </p:cNvSpPr>
            <p:nvPr/>
          </p:nvSpPr>
          <p:spPr bwMode="auto">
            <a:xfrm>
              <a:off x="6847280" y="3493993"/>
              <a:ext cx="83162" cy="83161"/>
            </a:xfrm>
            <a:custGeom>
              <a:avLst/>
              <a:gdLst>
                <a:gd name="T0" fmla="*/ 39 w 39"/>
                <a:gd name="T1" fmla="*/ 18 h 39"/>
                <a:gd name="T2" fmla="*/ 39 w 39"/>
                <a:gd name="T3" fmla="*/ 18 h 39"/>
                <a:gd name="T4" fmla="*/ 39 w 39"/>
                <a:gd name="T5" fmla="*/ 12 h 39"/>
                <a:gd name="T6" fmla="*/ 33 w 39"/>
                <a:gd name="T7" fmla="*/ 6 h 39"/>
                <a:gd name="T8" fmla="*/ 27 w 39"/>
                <a:gd name="T9" fmla="*/ 0 h 39"/>
                <a:gd name="T10" fmla="*/ 21 w 39"/>
                <a:gd name="T11" fmla="*/ 0 h 39"/>
                <a:gd name="T12" fmla="*/ 21 w 39"/>
                <a:gd name="T13" fmla="*/ 0 h 39"/>
                <a:gd name="T14" fmla="*/ 12 w 39"/>
                <a:gd name="T15" fmla="*/ 0 h 39"/>
                <a:gd name="T16" fmla="*/ 6 w 39"/>
                <a:gd name="T17" fmla="*/ 6 h 39"/>
                <a:gd name="T18" fmla="*/ 3 w 39"/>
                <a:gd name="T19" fmla="*/ 12 h 39"/>
                <a:gd name="T20" fmla="*/ 0 w 39"/>
                <a:gd name="T21" fmla="*/ 18 h 39"/>
                <a:gd name="T22" fmla="*/ 0 w 39"/>
                <a:gd name="T23" fmla="*/ 18 h 39"/>
                <a:gd name="T24" fmla="*/ 3 w 39"/>
                <a:gd name="T25" fmla="*/ 27 h 39"/>
                <a:gd name="T26" fmla="*/ 6 w 39"/>
                <a:gd name="T27" fmla="*/ 33 h 39"/>
                <a:gd name="T28" fmla="*/ 12 w 39"/>
                <a:gd name="T29" fmla="*/ 36 h 39"/>
                <a:gd name="T30" fmla="*/ 21 w 39"/>
                <a:gd name="T31" fmla="*/ 39 h 39"/>
                <a:gd name="T32" fmla="*/ 21 w 39"/>
                <a:gd name="T33" fmla="*/ 39 h 39"/>
                <a:gd name="T34" fmla="*/ 27 w 39"/>
                <a:gd name="T35" fmla="*/ 36 h 39"/>
                <a:gd name="T36" fmla="*/ 33 w 39"/>
                <a:gd name="T37" fmla="*/ 33 h 39"/>
                <a:gd name="T38" fmla="*/ 39 w 39"/>
                <a:gd name="T39" fmla="*/ 27 h 39"/>
                <a:gd name="T40" fmla="*/ 39 w 39"/>
                <a:gd name="T41" fmla="*/ 18 h 39"/>
                <a:gd name="T42" fmla="*/ 39 w 39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9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9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178"/>
            <p:cNvSpPr>
              <a:spLocks/>
            </p:cNvSpPr>
            <p:nvPr/>
          </p:nvSpPr>
          <p:spPr bwMode="auto">
            <a:xfrm>
              <a:off x="6828088" y="3493993"/>
              <a:ext cx="83162" cy="83161"/>
            </a:xfrm>
            <a:custGeom>
              <a:avLst/>
              <a:gdLst>
                <a:gd name="T0" fmla="*/ 39 w 39"/>
                <a:gd name="T1" fmla="*/ 18 h 39"/>
                <a:gd name="T2" fmla="*/ 39 w 39"/>
                <a:gd name="T3" fmla="*/ 18 h 39"/>
                <a:gd name="T4" fmla="*/ 36 w 39"/>
                <a:gd name="T5" fmla="*/ 12 h 39"/>
                <a:gd name="T6" fmla="*/ 33 w 39"/>
                <a:gd name="T7" fmla="*/ 6 h 39"/>
                <a:gd name="T8" fmla="*/ 27 w 39"/>
                <a:gd name="T9" fmla="*/ 0 h 39"/>
                <a:gd name="T10" fmla="*/ 18 w 39"/>
                <a:gd name="T11" fmla="*/ 0 h 39"/>
                <a:gd name="T12" fmla="*/ 18 w 39"/>
                <a:gd name="T13" fmla="*/ 0 h 39"/>
                <a:gd name="T14" fmla="*/ 12 w 39"/>
                <a:gd name="T15" fmla="*/ 0 h 39"/>
                <a:gd name="T16" fmla="*/ 6 w 39"/>
                <a:gd name="T17" fmla="*/ 6 h 39"/>
                <a:gd name="T18" fmla="*/ 0 w 39"/>
                <a:gd name="T19" fmla="*/ 12 h 39"/>
                <a:gd name="T20" fmla="*/ 0 w 39"/>
                <a:gd name="T21" fmla="*/ 18 h 39"/>
                <a:gd name="T22" fmla="*/ 0 w 39"/>
                <a:gd name="T23" fmla="*/ 18 h 39"/>
                <a:gd name="T24" fmla="*/ 0 w 39"/>
                <a:gd name="T25" fmla="*/ 27 h 39"/>
                <a:gd name="T26" fmla="*/ 6 w 39"/>
                <a:gd name="T27" fmla="*/ 33 h 39"/>
                <a:gd name="T28" fmla="*/ 12 w 39"/>
                <a:gd name="T29" fmla="*/ 36 h 39"/>
                <a:gd name="T30" fmla="*/ 18 w 39"/>
                <a:gd name="T31" fmla="*/ 39 h 39"/>
                <a:gd name="T32" fmla="*/ 18 w 39"/>
                <a:gd name="T33" fmla="*/ 39 h 39"/>
                <a:gd name="T34" fmla="*/ 27 w 39"/>
                <a:gd name="T35" fmla="*/ 36 h 39"/>
                <a:gd name="T36" fmla="*/ 33 w 39"/>
                <a:gd name="T37" fmla="*/ 33 h 39"/>
                <a:gd name="T38" fmla="*/ 36 w 39"/>
                <a:gd name="T39" fmla="*/ 27 h 39"/>
                <a:gd name="T40" fmla="*/ 39 w 39"/>
                <a:gd name="T41" fmla="*/ 18 h 39"/>
                <a:gd name="T42" fmla="*/ 39 w 39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9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6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79"/>
            <p:cNvSpPr>
              <a:spLocks/>
            </p:cNvSpPr>
            <p:nvPr/>
          </p:nvSpPr>
          <p:spPr bwMode="auto">
            <a:xfrm>
              <a:off x="6683088" y="3493993"/>
              <a:ext cx="83162" cy="83161"/>
            </a:xfrm>
            <a:custGeom>
              <a:avLst/>
              <a:gdLst>
                <a:gd name="T0" fmla="*/ 39 w 39"/>
                <a:gd name="T1" fmla="*/ 18 h 39"/>
                <a:gd name="T2" fmla="*/ 39 w 39"/>
                <a:gd name="T3" fmla="*/ 18 h 39"/>
                <a:gd name="T4" fmla="*/ 39 w 39"/>
                <a:gd name="T5" fmla="*/ 12 h 39"/>
                <a:gd name="T6" fmla="*/ 33 w 39"/>
                <a:gd name="T7" fmla="*/ 6 h 39"/>
                <a:gd name="T8" fmla="*/ 27 w 39"/>
                <a:gd name="T9" fmla="*/ 0 h 39"/>
                <a:gd name="T10" fmla="*/ 21 w 39"/>
                <a:gd name="T11" fmla="*/ 0 h 39"/>
                <a:gd name="T12" fmla="*/ 21 w 39"/>
                <a:gd name="T13" fmla="*/ 0 h 39"/>
                <a:gd name="T14" fmla="*/ 12 w 39"/>
                <a:gd name="T15" fmla="*/ 0 h 39"/>
                <a:gd name="T16" fmla="*/ 6 w 39"/>
                <a:gd name="T17" fmla="*/ 6 h 39"/>
                <a:gd name="T18" fmla="*/ 3 w 39"/>
                <a:gd name="T19" fmla="*/ 12 h 39"/>
                <a:gd name="T20" fmla="*/ 0 w 39"/>
                <a:gd name="T21" fmla="*/ 18 h 39"/>
                <a:gd name="T22" fmla="*/ 0 w 39"/>
                <a:gd name="T23" fmla="*/ 18 h 39"/>
                <a:gd name="T24" fmla="*/ 3 w 39"/>
                <a:gd name="T25" fmla="*/ 27 h 39"/>
                <a:gd name="T26" fmla="*/ 6 w 39"/>
                <a:gd name="T27" fmla="*/ 33 h 39"/>
                <a:gd name="T28" fmla="*/ 12 w 39"/>
                <a:gd name="T29" fmla="*/ 36 h 39"/>
                <a:gd name="T30" fmla="*/ 21 w 39"/>
                <a:gd name="T31" fmla="*/ 39 h 39"/>
                <a:gd name="T32" fmla="*/ 21 w 39"/>
                <a:gd name="T33" fmla="*/ 39 h 39"/>
                <a:gd name="T34" fmla="*/ 27 w 39"/>
                <a:gd name="T35" fmla="*/ 36 h 39"/>
                <a:gd name="T36" fmla="*/ 33 w 39"/>
                <a:gd name="T37" fmla="*/ 33 h 39"/>
                <a:gd name="T38" fmla="*/ 39 w 39"/>
                <a:gd name="T39" fmla="*/ 27 h 39"/>
                <a:gd name="T40" fmla="*/ 39 w 39"/>
                <a:gd name="T41" fmla="*/ 18 h 39"/>
                <a:gd name="T42" fmla="*/ 39 w 39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9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9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180"/>
            <p:cNvSpPr>
              <a:spLocks/>
            </p:cNvSpPr>
            <p:nvPr/>
          </p:nvSpPr>
          <p:spPr bwMode="auto">
            <a:xfrm>
              <a:off x="6708677" y="3493993"/>
              <a:ext cx="83162" cy="83161"/>
            </a:xfrm>
            <a:custGeom>
              <a:avLst/>
              <a:gdLst>
                <a:gd name="T0" fmla="*/ 39 w 39"/>
                <a:gd name="T1" fmla="*/ 18 h 39"/>
                <a:gd name="T2" fmla="*/ 39 w 39"/>
                <a:gd name="T3" fmla="*/ 18 h 39"/>
                <a:gd name="T4" fmla="*/ 36 w 39"/>
                <a:gd name="T5" fmla="*/ 12 h 39"/>
                <a:gd name="T6" fmla="*/ 33 w 39"/>
                <a:gd name="T7" fmla="*/ 6 h 39"/>
                <a:gd name="T8" fmla="*/ 27 w 39"/>
                <a:gd name="T9" fmla="*/ 0 h 39"/>
                <a:gd name="T10" fmla="*/ 18 w 39"/>
                <a:gd name="T11" fmla="*/ 0 h 39"/>
                <a:gd name="T12" fmla="*/ 18 w 39"/>
                <a:gd name="T13" fmla="*/ 0 h 39"/>
                <a:gd name="T14" fmla="*/ 12 w 39"/>
                <a:gd name="T15" fmla="*/ 0 h 39"/>
                <a:gd name="T16" fmla="*/ 6 w 39"/>
                <a:gd name="T17" fmla="*/ 6 h 39"/>
                <a:gd name="T18" fmla="*/ 0 w 39"/>
                <a:gd name="T19" fmla="*/ 12 h 39"/>
                <a:gd name="T20" fmla="*/ 0 w 39"/>
                <a:gd name="T21" fmla="*/ 18 h 39"/>
                <a:gd name="T22" fmla="*/ 0 w 39"/>
                <a:gd name="T23" fmla="*/ 18 h 39"/>
                <a:gd name="T24" fmla="*/ 0 w 39"/>
                <a:gd name="T25" fmla="*/ 27 h 39"/>
                <a:gd name="T26" fmla="*/ 6 w 39"/>
                <a:gd name="T27" fmla="*/ 33 h 39"/>
                <a:gd name="T28" fmla="*/ 12 w 39"/>
                <a:gd name="T29" fmla="*/ 36 h 39"/>
                <a:gd name="T30" fmla="*/ 18 w 39"/>
                <a:gd name="T31" fmla="*/ 39 h 39"/>
                <a:gd name="T32" fmla="*/ 18 w 39"/>
                <a:gd name="T33" fmla="*/ 39 h 39"/>
                <a:gd name="T34" fmla="*/ 27 w 39"/>
                <a:gd name="T35" fmla="*/ 36 h 39"/>
                <a:gd name="T36" fmla="*/ 33 w 39"/>
                <a:gd name="T37" fmla="*/ 33 h 39"/>
                <a:gd name="T38" fmla="*/ 36 w 39"/>
                <a:gd name="T39" fmla="*/ 27 h 39"/>
                <a:gd name="T40" fmla="*/ 39 w 39"/>
                <a:gd name="T41" fmla="*/ 18 h 39"/>
                <a:gd name="T42" fmla="*/ 39 w 39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9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6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181"/>
            <p:cNvSpPr>
              <a:spLocks/>
            </p:cNvSpPr>
            <p:nvPr/>
          </p:nvSpPr>
          <p:spPr bwMode="auto">
            <a:xfrm>
              <a:off x="6740662" y="3493993"/>
              <a:ext cx="81029" cy="83161"/>
            </a:xfrm>
            <a:custGeom>
              <a:avLst/>
              <a:gdLst>
                <a:gd name="T0" fmla="*/ 38 w 38"/>
                <a:gd name="T1" fmla="*/ 18 h 39"/>
                <a:gd name="T2" fmla="*/ 38 w 38"/>
                <a:gd name="T3" fmla="*/ 18 h 39"/>
                <a:gd name="T4" fmla="*/ 35 w 38"/>
                <a:gd name="T5" fmla="*/ 12 h 39"/>
                <a:gd name="T6" fmla="*/ 32 w 38"/>
                <a:gd name="T7" fmla="*/ 6 h 39"/>
                <a:gd name="T8" fmla="*/ 27 w 38"/>
                <a:gd name="T9" fmla="*/ 0 h 39"/>
                <a:gd name="T10" fmla="*/ 21 w 38"/>
                <a:gd name="T11" fmla="*/ 0 h 39"/>
                <a:gd name="T12" fmla="*/ 21 w 38"/>
                <a:gd name="T13" fmla="*/ 0 h 39"/>
                <a:gd name="T14" fmla="*/ 12 w 38"/>
                <a:gd name="T15" fmla="*/ 0 h 39"/>
                <a:gd name="T16" fmla="*/ 6 w 38"/>
                <a:gd name="T17" fmla="*/ 6 h 39"/>
                <a:gd name="T18" fmla="*/ 3 w 38"/>
                <a:gd name="T19" fmla="*/ 12 h 39"/>
                <a:gd name="T20" fmla="*/ 0 w 38"/>
                <a:gd name="T21" fmla="*/ 18 h 39"/>
                <a:gd name="T22" fmla="*/ 0 w 38"/>
                <a:gd name="T23" fmla="*/ 18 h 39"/>
                <a:gd name="T24" fmla="*/ 3 w 38"/>
                <a:gd name="T25" fmla="*/ 27 h 39"/>
                <a:gd name="T26" fmla="*/ 6 w 38"/>
                <a:gd name="T27" fmla="*/ 33 h 39"/>
                <a:gd name="T28" fmla="*/ 12 w 38"/>
                <a:gd name="T29" fmla="*/ 36 h 39"/>
                <a:gd name="T30" fmla="*/ 21 w 38"/>
                <a:gd name="T31" fmla="*/ 39 h 39"/>
                <a:gd name="T32" fmla="*/ 21 w 38"/>
                <a:gd name="T33" fmla="*/ 39 h 39"/>
                <a:gd name="T34" fmla="*/ 27 w 38"/>
                <a:gd name="T35" fmla="*/ 36 h 39"/>
                <a:gd name="T36" fmla="*/ 32 w 38"/>
                <a:gd name="T37" fmla="*/ 33 h 39"/>
                <a:gd name="T38" fmla="*/ 35 w 38"/>
                <a:gd name="T39" fmla="*/ 27 h 39"/>
                <a:gd name="T40" fmla="*/ 38 w 38"/>
                <a:gd name="T41" fmla="*/ 18 h 39"/>
                <a:gd name="T42" fmla="*/ 38 w 38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9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7" y="36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82"/>
            <p:cNvSpPr>
              <a:spLocks/>
            </p:cNvSpPr>
            <p:nvPr/>
          </p:nvSpPr>
          <p:spPr bwMode="auto">
            <a:xfrm>
              <a:off x="6766250" y="3493993"/>
              <a:ext cx="81029" cy="83161"/>
            </a:xfrm>
            <a:custGeom>
              <a:avLst/>
              <a:gdLst>
                <a:gd name="T0" fmla="*/ 38 w 38"/>
                <a:gd name="T1" fmla="*/ 18 h 39"/>
                <a:gd name="T2" fmla="*/ 38 w 38"/>
                <a:gd name="T3" fmla="*/ 18 h 39"/>
                <a:gd name="T4" fmla="*/ 35 w 38"/>
                <a:gd name="T5" fmla="*/ 12 h 39"/>
                <a:gd name="T6" fmla="*/ 32 w 38"/>
                <a:gd name="T7" fmla="*/ 6 h 39"/>
                <a:gd name="T8" fmla="*/ 26 w 38"/>
                <a:gd name="T9" fmla="*/ 0 h 39"/>
                <a:gd name="T10" fmla="*/ 18 w 38"/>
                <a:gd name="T11" fmla="*/ 0 h 39"/>
                <a:gd name="T12" fmla="*/ 18 w 38"/>
                <a:gd name="T13" fmla="*/ 0 h 39"/>
                <a:gd name="T14" fmla="*/ 12 w 38"/>
                <a:gd name="T15" fmla="*/ 0 h 39"/>
                <a:gd name="T16" fmla="*/ 6 w 38"/>
                <a:gd name="T17" fmla="*/ 6 h 39"/>
                <a:gd name="T18" fmla="*/ 0 w 38"/>
                <a:gd name="T19" fmla="*/ 12 h 39"/>
                <a:gd name="T20" fmla="*/ 0 w 38"/>
                <a:gd name="T21" fmla="*/ 18 h 39"/>
                <a:gd name="T22" fmla="*/ 0 w 38"/>
                <a:gd name="T23" fmla="*/ 18 h 39"/>
                <a:gd name="T24" fmla="*/ 0 w 38"/>
                <a:gd name="T25" fmla="*/ 27 h 39"/>
                <a:gd name="T26" fmla="*/ 6 w 38"/>
                <a:gd name="T27" fmla="*/ 33 h 39"/>
                <a:gd name="T28" fmla="*/ 12 w 38"/>
                <a:gd name="T29" fmla="*/ 36 h 39"/>
                <a:gd name="T30" fmla="*/ 18 w 38"/>
                <a:gd name="T31" fmla="*/ 39 h 39"/>
                <a:gd name="T32" fmla="*/ 18 w 38"/>
                <a:gd name="T33" fmla="*/ 39 h 39"/>
                <a:gd name="T34" fmla="*/ 26 w 38"/>
                <a:gd name="T35" fmla="*/ 36 h 39"/>
                <a:gd name="T36" fmla="*/ 32 w 38"/>
                <a:gd name="T37" fmla="*/ 33 h 39"/>
                <a:gd name="T38" fmla="*/ 35 w 38"/>
                <a:gd name="T39" fmla="*/ 27 h 39"/>
                <a:gd name="T40" fmla="*/ 38 w 38"/>
                <a:gd name="T41" fmla="*/ 18 h 39"/>
                <a:gd name="T42" fmla="*/ 38 w 38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9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6" y="36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183"/>
            <p:cNvSpPr>
              <a:spLocks/>
            </p:cNvSpPr>
            <p:nvPr/>
          </p:nvSpPr>
          <p:spPr bwMode="auto">
            <a:xfrm>
              <a:off x="6659632" y="3464140"/>
              <a:ext cx="74632" cy="81029"/>
            </a:xfrm>
            <a:custGeom>
              <a:avLst/>
              <a:gdLst>
                <a:gd name="T0" fmla="*/ 35 w 35"/>
                <a:gd name="T1" fmla="*/ 20 h 38"/>
                <a:gd name="T2" fmla="*/ 35 w 35"/>
                <a:gd name="T3" fmla="*/ 20 h 38"/>
                <a:gd name="T4" fmla="*/ 35 w 35"/>
                <a:gd name="T5" fmla="*/ 11 h 38"/>
                <a:gd name="T6" fmla="*/ 32 w 35"/>
                <a:gd name="T7" fmla="*/ 6 h 38"/>
                <a:gd name="T8" fmla="*/ 26 w 35"/>
                <a:gd name="T9" fmla="*/ 3 h 38"/>
                <a:gd name="T10" fmla="*/ 17 w 35"/>
                <a:gd name="T11" fmla="*/ 0 h 38"/>
                <a:gd name="T12" fmla="*/ 17 w 35"/>
                <a:gd name="T13" fmla="*/ 0 h 38"/>
                <a:gd name="T14" fmla="*/ 11 w 35"/>
                <a:gd name="T15" fmla="*/ 3 h 38"/>
                <a:gd name="T16" fmla="*/ 6 w 35"/>
                <a:gd name="T17" fmla="*/ 6 h 38"/>
                <a:gd name="T18" fmla="*/ 0 w 35"/>
                <a:gd name="T19" fmla="*/ 11 h 38"/>
                <a:gd name="T20" fmla="*/ 0 w 35"/>
                <a:gd name="T21" fmla="*/ 20 h 38"/>
                <a:gd name="T22" fmla="*/ 0 w 35"/>
                <a:gd name="T23" fmla="*/ 20 h 38"/>
                <a:gd name="T24" fmla="*/ 0 w 35"/>
                <a:gd name="T25" fmla="*/ 26 h 38"/>
                <a:gd name="T26" fmla="*/ 6 w 35"/>
                <a:gd name="T27" fmla="*/ 32 h 38"/>
                <a:gd name="T28" fmla="*/ 11 w 35"/>
                <a:gd name="T29" fmla="*/ 38 h 38"/>
                <a:gd name="T30" fmla="*/ 17 w 35"/>
                <a:gd name="T31" fmla="*/ 38 h 38"/>
                <a:gd name="T32" fmla="*/ 17 w 35"/>
                <a:gd name="T33" fmla="*/ 38 h 38"/>
                <a:gd name="T34" fmla="*/ 26 w 35"/>
                <a:gd name="T35" fmla="*/ 38 h 38"/>
                <a:gd name="T36" fmla="*/ 32 w 35"/>
                <a:gd name="T37" fmla="*/ 32 h 38"/>
                <a:gd name="T38" fmla="*/ 35 w 35"/>
                <a:gd name="T39" fmla="*/ 26 h 38"/>
                <a:gd name="T40" fmla="*/ 35 w 35"/>
                <a:gd name="T41" fmla="*/ 20 h 38"/>
                <a:gd name="T42" fmla="*/ 35 w 35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0"/>
                  </a:moveTo>
                  <a:lnTo>
                    <a:pt x="35" y="20"/>
                  </a:lnTo>
                  <a:lnTo>
                    <a:pt x="35" y="11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6" y="6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1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5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184"/>
            <p:cNvSpPr>
              <a:spLocks/>
            </p:cNvSpPr>
            <p:nvPr/>
          </p:nvSpPr>
          <p:spPr bwMode="auto">
            <a:xfrm>
              <a:off x="6646838" y="3425758"/>
              <a:ext cx="81029" cy="81029"/>
            </a:xfrm>
            <a:custGeom>
              <a:avLst/>
              <a:gdLst>
                <a:gd name="T0" fmla="*/ 38 w 38"/>
                <a:gd name="T1" fmla="*/ 21 h 38"/>
                <a:gd name="T2" fmla="*/ 38 w 38"/>
                <a:gd name="T3" fmla="*/ 21 h 38"/>
                <a:gd name="T4" fmla="*/ 38 w 38"/>
                <a:gd name="T5" fmla="*/ 12 h 38"/>
                <a:gd name="T6" fmla="*/ 32 w 38"/>
                <a:gd name="T7" fmla="*/ 6 h 38"/>
                <a:gd name="T8" fmla="*/ 26 w 38"/>
                <a:gd name="T9" fmla="*/ 3 h 38"/>
                <a:gd name="T10" fmla="*/ 20 w 38"/>
                <a:gd name="T11" fmla="*/ 0 h 38"/>
                <a:gd name="T12" fmla="*/ 20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21 h 38"/>
                <a:gd name="T22" fmla="*/ 0 w 38"/>
                <a:gd name="T23" fmla="*/ 21 h 38"/>
                <a:gd name="T24" fmla="*/ 3 w 38"/>
                <a:gd name="T25" fmla="*/ 27 h 38"/>
                <a:gd name="T26" fmla="*/ 6 w 38"/>
                <a:gd name="T27" fmla="*/ 32 h 38"/>
                <a:gd name="T28" fmla="*/ 12 w 38"/>
                <a:gd name="T29" fmla="*/ 35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5 h 38"/>
                <a:gd name="T36" fmla="*/ 32 w 38"/>
                <a:gd name="T37" fmla="*/ 32 h 38"/>
                <a:gd name="T38" fmla="*/ 38 w 38"/>
                <a:gd name="T39" fmla="*/ 27 h 38"/>
                <a:gd name="T40" fmla="*/ 38 w 38"/>
                <a:gd name="T41" fmla="*/ 21 h 38"/>
                <a:gd name="T42" fmla="*/ 38 w 38"/>
                <a:gd name="T43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1"/>
                  </a:moveTo>
                  <a:lnTo>
                    <a:pt x="38" y="21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7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5"/>
                  </a:lnTo>
                  <a:lnTo>
                    <a:pt x="32" y="32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8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185"/>
            <p:cNvSpPr>
              <a:spLocks/>
            </p:cNvSpPr>
            <p:nvPr/>
          </p:nvSpPr>
          <p:spPr bwMode="auto">
            <a:xfrm>
              <a:off x="6614853" y="3425758"/>
              <a:ext cx="74632" cy="81029"/>
            </a:xfrm>
            <a:custGeom>
              <a:avLst/>
              <a:gdLst>
                <a:gd name="T0" fmla="*/ 35 w 35"/>
                <a:gd name="T1" fmla="*/ 21 h 38"/>
                <a:gd name="T2" fmla="*/ 35 w 35"/>
                <a:gd name="T3" fmla="*/ 21 h 38"/>
                <a:gd name="T4" fmla="*/ 35 w 35"/>
                <a:gd name="T5" fmla="*/ 12 h 38"/>
                <a:gd name="T6" fmla="*/ 29 w 35"/>
                <a:gd name="T7" fmla="*/ 6 h 38"/>
                <a:gd name="T8" fmla="*/ 24 w 35"/>
                <a:gd name="T9" fmla="*/ 3 h 38"/>
                <a:gd name="T10" fmla="*/ 18 w 35"/>
                <a:gd name="T11" fmla="*/ 0 h 38"/>
                <a:gd name="T12" fmla="*/ 18 w 35"/>
                <a:gd name="T13" fmla="*/ 0 h 38"/>
                <a:gd name="T14" fmla="*/ 9 w 35"/>
                <a:gd name="T15" fmla="*/ 3 h 38"/>
                <a:gd name="T16" fmla="*/ 3 w 35"/>
                <a:gd name="T17" fmla="*/ 6 h 38"/>
                <a:gd name="T18" fmla="*/ 0 w 35"/>
                <a:gd name="T19" fmla="*/ 12 h 38"/>
                <a:gd name="T20" fmla="*/ 0 w 35"/>
                <a:gd name="T21" fmla="*/ 21 h 38"/>
                <a:gd name="T22" fmla="*/ 0 w 35"/>
                <a:gd name="T23" fmla="*/ 21 h 38"/>
                <a:gd name="T24" fmla="*/ 0 w 35"/>
                <a:gd name="T25" fmla="*/ 27 h 38"/>
                <a:gd name="T26" fmla="*/ 3 w 35"/>
                <a:gd name="T27" fmla="*/ 32 h 38"/>
                <a:gd name="T28" fmla="*/ 9 w 35"/>
                <a:gd name="T29" fmla="*/ 35 h 38"/>
                <a:gd name="T30" fmla="*/ 18 w 35"/>
                <a:gd name="T31" fmla="*/ 38 h 38"/>
                <a:gd name="T32" fmla="*/ 18 w 35"/>
                <a:gd name="T33" fmla="*/ 38 h 38"/>
                <a:gd name="T34" fmla="*/ 24 w 35"/>
                <a:gd name="T35" fmla="*/ 35 h 38"/>
                <a:gd name="T36" fmla="*/ 29 w 35"/>
                <a:gd name="T37" fmla="*/ 32 h 38"/>
                <a:gd name="T38" fmla="*/ 35 w 35"/>
                <a:gd name="T39" fmla="*/ 27 h 38"/>
                <a:gd name="T40" fmla="*/ 35 w 35"/>
                <a:gd name="T41" fmla="*/ 21 h 38"/>
                <a:gd name="T42" fmla="*/ 35 w 35"/>
                <a:gd name="T43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1"/>
                  </a:moveTo>
                  <a:lnTo>
                    <a:pt x="35" y="21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4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3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2"/>
                  </a:lnTo>
                  <a:lnTo>
                    <a:pt x="9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4" y="35"/>
                  </a:lnTo>
                  <a:lnTo>
                    <a:pt x="29" y="32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5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86"/>
            <p:cNvSpPr>
              <a:spLocks/>
            </p:cNvSpPr>
            <p:nvPr/>
          </p:nvSpPr>
          <p:spPr bwMode="auto">
            <a:xfrm>
              <a:off x="6589265" y="340656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3 w 39"/>
                <a:gd name="T25" fmla="*/ 27 h 38"/>
                <a:gd name="T26" fmla="*/ 6 w 39"/>
                <a:gd name="T27" fmla="*/ 33 h 38"/>
                <a:gd name="T28" fmla="*/ 12 w 39"/>
                <a:gd name="T29" fmla="*/ 36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6 h 38"/>
                <a:gd name="T36" fmla="*/ 33 w 39"/>
                <a:gd name="T37" fmla="*/ 33 h 38"/>
                <a:gd name="T38" fmla="*/ 36 w 39"/>
                <a:gd name="T39" fmla="*/ 27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6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87"/>
            <p:cNvSpPr>
              <a:spLocks/>
            </p:cNvSpPr>
            <p:nvPr/>
          </p:nvSpPr>
          <p:spPr bwMode="auto">
            <a:xfrm>
              <a:off x="6563676" y="3406567"/>
              <a:ext cx="76765" cy="81029"/>
            </a:xfrm>
            <a:custGeom>
              <a:avLst/>
              <a:gdLst>
                <a:gd name="T0" fmla="*/ 36 w 36"/>
                <a:gd name="T1" fmla="*/ 18 h 38"/>
                <a:gd name="T2" fmla="*/ 36 w 36"/>
                <a:gd name="T3" fmla="*/ 18 h 38"/>
                <a:gd name="T4" fmla="*/ 36 w 36"/>
                <a:gd name="T5" fmla="*/ 12 h 38"/>
                <a:gd name="T6" fmla="*/ 30 w 36"/>
                <a:gd name="T7" fmla="*/ 6 h 38"/>
                <a:gd name="T8" fmla="*/ 24 w 36"/>
                <a:gd name="T9" fmla="*/ 0 h 38"/>
                <a:gd name="T10" fmla="*/ 18 w 36"/>
                <a:gd name="T11" fmla="*/ 0 h 38"/>
                <a:gd name="T12" fmla="*/ 18 w 36"/>
                <a:gd name="T13" fmla="*/ 0 h 38"/>
                <a:gd name="T14" fmla="*/ 9 w 36"/>
                <a:gd name="T15" fmla="*/ 0 h 38"/>
                <a:gd name="T16" fmla="*/ 3 w 36"/>
                <a:gd name="T17" fmla="*/ 6 h 38"/>
                <a:gd name="T18" fmla="*/ 0 w 36"/>
                <a:gd name="T19" fmla="*/ 12 h 38"/>
                <a:gd name="T20" fmla="*/ 0 w 36"/>
                <a:gd name="T21" fmla="*/ 18 h 38"/>
                <a:gd name="T22" fmla="*/ 0 w 36"/>
                <a:gd name="T23" fmla="*/ 18 h 38"/>
                <a:gd name="T24" fmla="*/ 0 w 36"/>
                <a:gd name="T25" fmla="*/ 27 h 38"/>
                <a:gd name="T26" fmla="*/ 3 w 36"/>
                <a:gd name="T27" fmla="*/ 33 h 38"/>
                <a:gd name="T28" fmla="*/ 9 w 36"/>
                <a:gd name="T29" fmla="*/ 36 h 38"/>
                <a:gd name="T30" fmla="*/ 18 w 36"/>
                <a:gd name="T31" fmla="*/ 38 h 38"/>
                <a:gd name="T32" fmla="*/ 18 w 36"/>
                <a:gd name="T33" fmla="*/ 38 h 38"/>
                <a:gd name="T34" fmla="*/ 24 w 36"/>
                <a:gd name="T35" fmla="*/ 36 h 38"/>
                <a:gd name="T36" fmla="*/ 30 w 36"/>
                <a:gd name="T37" fmla="*/ 33 h 38"/>
                <a:gd name="T38" fmla="*/ 36 w 36"/>
                <a:gd name="T39" fmla="*/ 27 h 38"/>
                <a:gd name="T40" fmla="*/ 36 w 36"/>
                <a:gd name="T41" fmla="*/ 18 h 38"/>
                <a:gd name="T42" fmla="*/ 36 w 36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8">
                  <a:moveTo>
                    <a:pt x="36" y="18"/>
                  </a:moveTo>
                  <a:lnTo>
                    <a:pt x="36" y="18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9" y="0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9" y="36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4" y="36"/>
                  </a:lnTo>
                  <a:lnTo>
                    <a:pt x="30" y="33"/>
                  </a:lnTo>
                  <a:lnTo>
                    <a:pt x="36" y="27"/>
                  </a:lnTo>
                  <a:lnTo>
                    <a:pt x="36" y="18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88"/>
            <p:cNvSpPr>
              <a:spLocks/>
            </p:cNvSpPr>
            <p:nvPr/>
          </p:nvSpPr>
          <p:spPr bwMode="auto">
            <a:xfrm>
              <a:off x="6508235" y="3406567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8 w 38"/>
                <a:gd name="T5" fmla="*/ 12 h 38"/>
                <a:gd name="T6" fmla="*/ 32 w 38"/>
                <a:gd name="T7" fmla="*/ 6 h 38"/>
                <a:gd name="T8" fmla="*/ 26 w 38"/>
                <a:gd name="T9" fmla="*/ 0 h 38"/>
                <a:gd name="T10" fmla="*/ 20 w 38"/>
                <a:gd name="T11" fmla="*/ 0 h 38"/>
                <a:gd name="T12" fmla="*/ 20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7 h 38"/>
                <a:gd name="T26" fmla="*/ 6 w 38"/>
                <a:gd name="T27" fmla="*/ 33 h 38"/>
                <a:gd name="T28" fmla="*/ 12 w 38"/>
                <a:gd name="T29" fmla="*/ 36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6 h 38"/>
                <a:gd name="T36" fmla="*/ 32 w 38"/>
                <a:gd name="T37" fmla="*/ 33 h 38"/>
                <a:gd name="T38" fmla="*/ 38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6"/>
                  </a:lnTo>
                  <a:lnTo>
                    <a:pt x="32" y="33"/>
                  </a:lnTo>
                  <a:lnTo>
                    <a:pt x="38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89"/>
            <p:cNvSpPr>
              <a:spLocks/>
            </p:cNvSpPr>
            <p:nvPr/>
          </p:nvSpPr>
          <p:spPr bwMode="auto">
            <a:xfrm>
              <a:off x="6450662" y="340656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3 w 39"/>
                <a:gd name="T25" fmla="*/ 27 h 38"/>
                <a:gd name="T26" fmla="*/ 6 w 39"/>
                <a:gd name="T27" fmla="*/ 33 h 38"/>
                <a:gd name="T28" fmla="*/ 12 w 39"/>
                <a:gd name="T29" fmla="*/ 36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6 h 38"/>
                <a:gd name="T36" fmla="*/ 33 w 39"/>
                <a:gd name="T37" fmla="*/ 33 h 38"/>
                <a:gd name="T38" fmla="*/ 36 w 39"/>
                <a:gd name="T39" fmla="*/ 27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6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90"/>
            <p:cNvSpPr>
              <a:spLocks/>
            </p:cNvSpPr>
            <p:nvPr/>
          </p:nvSpPr>
          <p:spPr bwMode="auto">
            <a:xfrm>
              <a:off x="6418676" y="340656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18 w 39"/>
                <a:gd name="T11" fmla="*/ 0 h 38"/>
                <a:gd name="T12" fmla="*/ 18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0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0 w 39"/>
                <a:gd name="T25" fmla="*/ 27 h 38"/>
                <a:gd name="T26" fmla="*/ 6 w 39"/>
                <a:gd name="T27" fmla="*/ 33 h 38"/>
                <a:gd name="T28" fmla="*/ 12 w 39"/>
                <a:gd name="T29" fmla="*/ 36 h 38"/>
                <a:gd name="T30" fmla="*/ 18 w 39"/>
                <a:gd name="T31" fmla="*/ 38 h 38"/>
                <a:gd name="T32" fmla="*/ 18 w 39"/>
                <a:gd name="T33" fmla="*/ 38 h 38"/>
                <a:gd name="T34" fmla="*/ 27 w 39"/>
                <a:gd name="T35" fmla="*/ 36 h 38"/>
                <a:gd name="T36" fmla="*/ 33 w 39"/>
                <a:gd name="T37" fmla="*/ 33 h 38"/>
                <a:gd name="T38" fmla="*/ 36 w 39"/>
                <a:gd name="T39" fmla="*/ 27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6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91"/>
            <p:cNvSpPr>
              <a:spLocks/>
            </p:cNvSpPr>
            <p:nvPr/>
          </p:nvSpPr>
          <p:spPr bwMode="auto">
            <a:xfrm>
              <a:off x="6388823" y="3406567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5 w 38"/>
                <a:gd name="T5" fmla="*/ 12 h 38"/>
                <a:gd name="T6" fmla="*/ 32 w 38"/>
                <a:gd name="T7" fmla="*/ 6 h 38"/>
                <a:gd name="T8" fmla="*/ 26 w 38"/>
                <a:gd name="T9" fmla="*/ 0 h 38"/>
                <a:gd name="T10" fmla="*/ 17 w 38"/>
                <a:gd name="T11" fmla="*/ 0 h 38"/>
                <a:gd name="T12" fmla="*/ 17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0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0 w 38"/>
                <a:gd name="T25" fmla="*/ 27 h 38"/>
                <a:gd name="T26" fmla="*/ 6 w 38"/>
                <a:gd name="T27" fmla="*/ 33 h 38"/>
                <a:gd name="T28" fmla="*/ 12 w 38"/>
                <a:gd name="T29" fmla="*/ 36 h 38"/>
                <a:gd name="T30" fmla="*/ 17 w 38"/>
                <a:gd name="T31" fmla="*/ 38 h 38"/>
                <a:gd name="T32" fmla="*/ 17 w 38"/>
                <a:gd name="T33" fmla="*/ 38 h 38"/>
                <a:gd name="T34" fmla="*/ 26 w 38"/>
                <a:gd name="T35" fmla="*/ 36 h 38"/>
                <a:gd name="T36" fmla="*/ 32 w 38"/>
                <a:gd name="T37" fmla="*/ 33 h 38"/>
                <a:gd name="T38" fmla="*/ 35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6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92"/>
            <p:cNvSpPr>
              <a:spLocks/>
            </p:cNvSpPr>
            <p:nvPr/>
          </p:nvSpPr>
          <p:spPr bwMode="auto">
            <a:xfrm>
              <a:off x="6356838" y="3406567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8 w 38"/>
                <a:gd name="T5" fmla="*/ 12 h 38"/>
                <a:gd name="T6" fmla="*/ 32 w 38"/>
                <a:gd name="T7" fmla="*/ 6 h 38"/>
                <a:gd name="T8" fmla="*/ 27 w 38"/>
                <a:gd name="T9" fmla="*/ 0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7 h 38"/>
                <a:gd name="T26" fmla="*/ 6 w 38"/>
                <a:gd name="T27" fmla="*/ 33 h 38"/>
                <a:gd name="T28" fmla="*/ 12 w 38"/>
                <a:gd name="T29" fmla="*/ 36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6 h 38"/>
                <a:gd name="T36" fmla="*/ 32 w 38"/>
                <a:gd name="T37" fmla="*/ 33 h 38"/>
                <a:gd name="T38" fmla="*/ 38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6"/>
                  </a:lnTo>
                  <a:lnTo>
                    <a:pt x="32" y="33"/>
                  </a:lnTo>
                  <a:lnTo>
                    <a:pt x="38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93"/>
            <p:cNvSpPr>
              <a:spLocks/>
            </p:cNvSpPr>
            <p:nvPr/>
          </p:nvSpPr>
          <p:spPr bwMode="auto">
            <a:xfrm>
              <a:off x="6318456" y="340656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3 w 39"/>
                <a:gd name="T25" fmla="*/ 27 h 38"/>
                <a:gd name="T26" fmla="*/ 6 w 39"/>
                <a:gd name="T27" fmla="*/ 33 h 38"/>
                <a:gd name="T28" fmla="*/ 12 w 39"/>
                <a:gd name="T29" fmla="*/ 36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6 h 38"/>
                <a:gd name="T36" fmla="*/ 33 w 39"/>
                <a:gd name="T37" fmla="*/ 33 h 38"/>
                <a:gd name="T38" fmla="*/ 36 w 39"/>
                <a:gd name="T39" fmla="*/ 27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6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94"/>
            <p:cNvSpPr>
              <a:spLocks/>
            </p:cNvSpPr>
            <p:nvPr/>
          </p:nvSpPr>
          <p:spPr bwMode="auto">
            <a:xfrm>
              <a:off x="6292867" y="3374582"/>
              <a:ext cx="76765" cy="83161"/>
            </a:xfrm>
            <a:custGeom>
              <a:avLst/>
              <a:gdLst>
                <a:gd name="T0" fmla="*/ 36 w 36"/>
                <a:gd name="T1" fmla="*/ 18 h 39"/>
                <a:gd name="T2" fmla="*/ 36 w 36"/>
                <a:gd name="T3" fmla="*/ 18 h 39"/>
                <a:gd name="T4" fmla="*/ 36 w 36"/>
                <a:gd name="T5" fmla="*/ 12 h 39"/>
                <a:gd name="T6" fmla="*/ 30 w 36"/>
                <a:gd name="T7" fmla="*/ 6 h 39"/>
                <a:gd name="T8" fmla="*/ 24 w 36"/>
                <a:gd name="T9" fmla="*/ 3 h 39"/>
                <a:gd name="T10" fmla="*/ 18 w 36"/>
                <a:gd name="T11" fmla="*/ 0 h 39"/>
                <a:gd name="T12" fmla="*/ 18 w 36"/>
                <a:gd name="T13" fmla="*/ 0 h 39"/>
                <a:gd name="T14" fmla="*/ 12 w 36"/>
                <a:gd name="T15" fmla="*/ 3 h 39"/>
                <a:gd name="T16" fmla="*/ 6 w 36"/>
                <a:gd name="T17" fmla="*/ 6 h 39"/>
                <a:gd name="T18" fmla="*/ 0 w 36"/>
                <a:gd name="T19" fmla="*/ 12 h 39"/>
                <a:gd name="T20" fmla="*/ 0 w 36"/>
                <a:gd name="T21" fmla="*/ 18 h 39"/>
                <a:gd name="T22" fmla="*/ 0 w 36"/>
                <a:gd name="T23" fmla="*/ 18 h 39"/>
                <a:gd name="T24" fmla="*/ 0 w 36"/>
                <a:gd name="T25" fmla="*/ 27 h 39"/>
                <a:gd name="T26" fmla="*/ 6 w 36"/>
                <a:gd name="T27" fmla="*/ 33 h 39"/>
                <a:gd name="T28" fmla="*/ 12 w 36"/>
                <a:gd name="T29" fmla="*/ 36 h 39"/>
                <a:gd name="T30" fmla="*/ 18 w 36"/>
                <a:gd name="T31" fmla="*/ 39 h 39"/>
                <a:gd name="T32" fmla="*/ 18 w 36"/>
                <a:gd name="T33" fmla="*/ 39 h 39"/>
                <a:gd name="T34" fmla="*/ 24 w 36"/>
                <a:gd name="T35" fmla="*/ 36 h 39"/>
                <a:gd name="T36" fmla="*/ 30 w 36"/>
                <a:gd name="T37" fmla="*/ 33 h 39"/>
                <a:gd name="T38" fmla="*/ 36 w 36"/>
                <a:gd name="T39" fmla="*/ 27 h 39"/>
                <a:gd name="T40" fmla="*/ 36 w 36"/>
                <a:gd name="T41" fmla="*/ 18 h 39"/>
                <a:gd name="T42" fmla="*/ 36 w 36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9">
                  <a:moveTo>
                    <a:pt x="36" y="18"/>
                  </a:moveTo>
                  <a:lnTo>
                    <a:pt x="36" y="18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4" y="36"/>
                  </a:lnTo>
                  <a:lnTo>
                    <a:pt x="30" y="33"/>
                  </a:lnTo>
                  <a:lnTo>
                    <a:pt x="36" y="27"/>
                  </a:lnTo>
                  <a:lnTo>
                    <a:pt x="36" y="18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95"/>
            <p:cNvSpPr>
              <a:spLocks/>
            </p:cNvSpPr>
            <p:nvPr/>
          </p:nvSpPr>
          <p:spPr bwMode="auto">
            <a:xfrm>
              <a:off x="6231029" y="3357523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2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2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21 w 38"/>
                <a:gd name="T31" fmla="*/ 38 h 38"/>
                <a:gd name="T32" fmla="*/ 21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96"/>
            <p:cNvSpPr>
              <a:spLocks/>
            </p:cNvSpPr>
            <p:nvPr/>
          </p:nvSpPr>
          <p:spPr bwMode="auto">
            <a:xfrm>
              <a:off x="6205441" y="3357523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6 w 38"/>
                <a:gd name="T5" fmla="*/ 11 h 38"/>
                <a:gd name="T6" fmla="*/ 33 w 38"/>
                <a:gd name="T7" fmla="*/ 5 h 38"/>
                <a:gd name="T8" fmla="*/ 27 w 38"/>
                <a:gd name="T9" fmla="*/ 2 h 38"/>
                <a:gd name="T10" fmla="*/ 18 w 38"/>
                <a:gd name="T11" fmla="*/ 0 h 38"/>
                <a:gd name="T12" fmla="*/ 18 w 38"/>
                <a:gd name="T13" fmla="*/ 0 h 38"/>
                <a:gd name="T14" fmla="*/ 12 w 38"/>
                <a:gd name="T15" fmla="*/ 2 h 38"/>
                <a:gd name="T16" fmla="*/ 6 w 38"/>
                <a:gd name="T17" fmla="*/ 5 h 38"/>
                <a:gd name="T18" fmla="*/ 0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0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18 w 38"/>
                <a:gd name="T31" fmla="*/ 38 h 38"/>
                <a:gd name="T32" fmla="*/ 18 w 38"/>
                <a:gd name="T33" fmla="*/ 38 h 38"/>
                <a:gd name="T34" fmla="*/ 27 w 38"/>
                <a:gd name="T35" fmla="*/ 38 h 38"/>
                <a:gd name="T36" fmla="*/ 33 w 38"/>
                <a:gd name="T37" fmla="*/ 32 h 38"/>
                <a:gd name="T38" fmla="*/ 36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6" y="11"/>
                  </a:lnTo>
                  <a:lnTo>
                    <a:pt x="33" y="5"/>
                  </a:lnTo>
                  <a:lnTo>
                    <a:pt x="27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8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Freeform 197"/>
            <p:cNvSpPr>
              <a:spLocks/>
            </p:cNvSpPr>
            <p:nvPr/>
          </p:nvSpPr>
          <p:spPr bwMode="auto">
            <a:xfrm>
              <a:off x="6167059" y="3357523"/>
              <a:ext cx="83162" cy="81029"/>
            </a:xfrm>
            <a:custGeom>
              <a:avLst/>
              <a:gdLst>
                <a:gd name="T0" fmla="*/ 39 w 39"/>
                <a:gd name="T1" fmla="*/ 20 h 38"/>
                <a:gd name="T2" fmla="*/ 39 w 39"/>
                <a:gd name="T3" fmla="*/ 20 h 38"/>
                <a:gd name="T4" fmla="*/ 39 w 39"/>
                <a:gd name="T5" fmla="*/ 11 h 38"/>
                <a:gd name="T6" fmla="*/ 33 w 39"/>
                <a:gd name="T7" fmla="*/ 5 h 38"/>
                <a:gd name="T8" fmla="*/ 27 w 39"/>
                <a:gd name="T9" fmla="*/ 2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2 h 38"/>
                <a:gd name="T16" fmla="*/ 6 w 39"/>
                <a:gd name="T17" fmla="*/ 5 h 38"/>
                <a:gd name="T18" fmla="*/ 3 w 39"/>
                <a:gd name="T19" fmla="*/ 11 h 38"/>
                <a:gd name="T20" fmla="*/ 0 w 39"/>
                <a:gd name="T21" fmla="*/ 20 h 38"/>
                <a:gd name="T22" fmla="*/ 0 w 39"/>
                <a:gd name="T23" fmla="*/ 20 h 38"/>
                <a:gd name="T24" fmla="*/ 3 w 39"/>
                <a:gd name="T25" fmla="*/ 26 h 38"/>
                <a:gd name="T26" fmla="*/ 6 w 39"/>
                <a:gd name="T27" fmla="*/ 32 h 38"/>
                <a:gd name="T28" fmla="*/ 12 w 39"/>
                <a:gd name="T29" fmla="*/ 38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8 h 38"/>
                <a:gd name="T36" fmla="*/ 33 w 39"/>
                <a:gd name="T37" fmla="*/ 32 h 38"/>
                <a:gd name="T38" fmla="*/ 39 w 39"/>
                <a:gd name="T39" fmla="*/ 26 h 38"/>
                <a:gd name="T40" fmla="*/ 39 w 39"/>
                <a:gd name="T41" fmla="*/ 20 h 38"/>
                <a:gd name="T42" fmla="*/ 39 w 39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20"/>
                  </a:moveTo>
                  <a:lnTo>
                    <a:pt x="39" y="20"/>
                  </a:lnTo>
                  <a:lnTo>
                    <a:pt x="39" y="11"/>
                  </a:lnTo>
                  <a:lnTo>
                    <a:pt x="33" y="5"/>
                  </a:lnTo>
                  <a:lnTo>
                    <a:pt x="27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8"/>
                  </a:lnTo>
                  <a:lnTo>
                    <a:pt x="33" y="32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39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Freeform 198"/>
            <p:cNvSpPr>
              <a:spLocks/>
            </p:cNvSpPr>
            <p:nvPr/>
          </p:nvSpPr>
          <p:spPr bwMode="auto">
            <a:xfrm>
              <a:off x="6073235" y="3357523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8 w 38"/>
                <a:gd name="T5" fmla="*/ 11 h 38"/>
                <a:gd name="T6" fmla="*/ 33 w 38"/>
                <a:gd name="T7" fmla="*/ 5 h 38"/>
                <a:gd name="T8" fmla="*/ 27 w 38"/>
                <a:gd name="T9" fmla="*/ 2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2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8 h 38"/>
                <a:gd name="T36" fmla="*/ 33 w 38"/>
                <a:gd name="T37" fmla="*/ 32 h 38"/>
                <a:gd name="T38" fmla="*/ 38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8" y="11"/>
                  </a:lnTo>
                  <a:lnTo>
                    <a:pt x="33" y="5"/>
                  </a:lnTo>
                  <a:lnTo>
                    <a:pt x="27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8"/>
                  </a:lnTo>
                  <a:lnTo>
                    <a:pt x="33" y="32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Freeform 199"/>
            <p:cNvSpPr>
              <a:spLocks/>
            </p:cNvSpPr>
            <p:nvPr/>
          </p:nvSpPr>
          <p:spPr bwMode="auto">
            <a:xfrm>
              <a:off x="6034853" y="3357523"/>
              <a:ext cx="83162" cy="81029"/>
            </a:xfrm>
            <a:custGeom>
              <a:avLst/>
              <a:gdLst>
                <a:gd name="T0" fmla="*/ 39 w 39"/>
                <a:gd name="T1" fmla="*/ 20 h 38"/>
                <a:gd name="T2" fmla="*/ 39 w 39"/>
                <a:gd name="T3" fmla="*/ 20 h 38"/>
                <a:gd name="T4" fmla="*/ 39 w 39"/>
                <a:gd name="T5" fmla="*/ 11 h 38"/>
                <a:gd name="T6" fmla="*/ 33 w 39"/>
                <a:gd name="T7" fmla="*/ 5 h 38"/>
                <a:gd name="T8" fmla="*/ 27 w 39"/>
                <a:gd name="T9" fmla="*/ 2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2 h 38"/>
                <a:gd name="T16" fmla="*/ 6 w 39"/>
                <a:gd name="T17" fmla="*/ 5 h 38"/>
                <a:gd name="T18" fmla="*/ 3 w 39"/>
                <a:gd name="T19" fmla="*/ 11 h 38"/>
                <a:gd name="T20" fmla="*/ 0 w 39"/>
                <a:gd name="T21" fmla="*/ 20 h 38"/>
                <a:gd name="T22" fmla="*/ 0 w 39"/>
                <a:gd name="T23" fmla="*/ 20 h 38"/>
                <a:gd name="T24" fmla="*/ 3 w 39"/>
                <a:gd name="T25" fmla="*/ 26 h 38"/>
                <a:gd name="T26" fmla="*/ 6 w 39"/>
                <a:gd name="T27" fmla="*/ 32 h 38"/>
                <a:gd name="T28" fmla="*/ 12 w 39"/>
                <a:gd name="T29" fmla="*/ 38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8 h 38"/>
                <a:gd name="T36" fmla="*/ 33 w 39"/>
                <a:gd name="T37" fmla="*/ 32 h 38"/>
                <a:gd name="T38" fmla="*/ 39 w 39"/>
                <a:gd name="T39" fmla="*/ 26 h 38"/>
                <a:gd name="T40" fmla="*/ 39 w 39"/>
                <a:gd name="T41" fmla="*/ 20 h 38"/>
                <a:gd name="T42" fmla="*/ 39 w 39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20"/>
                  </a:moveTo>
                  <a:lnTo>
                    <a:pt x="39" y="20"/>
                  </a:lnTo>
                  <a:lnTo>
                    <a:pt x="39" y="11"/>
                  </a:lnTo>
                  <a:lnTo>
                    <a:pt x="33" y="5"/>
                  </a:lnTo>
                  <a:lnTo>
                    <a:pt x="27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8"/>
                  </a:lnTo>
                  <a:lnTo>
                    <a:pt x="33" y="32"/>
                  </a:lnTo>
                  <a:lnTo>
                    <a:pt x="39" y="26"/>
                  </a:lnTo>
                  <a:lnTo>
                    <a:pt x="39" y="20"/>
                  </a:lnTo>
                  <a:lnTo>
                    <a:pt x="39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Freeform 200"/>
            <p:cNvSpPr>
              <a:spLocks/>
            </p:cNvSpPr>
            <p:nvPr/>
          </p:nvSpPr>
          <p:spPr bwMode="auto">
            <a:xfrm>
              <a:off x="6005000" y="3357523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2 h 38"/>
                <a:gd name="T10" fmla="*/ 20 w 38"/>
                <a:gd name="T11" fmla="*/ 0 h 38"/>
                <a:gd name="T12" fmla="*/ 20 w 38"/>
                <a:gd name="T13" fmla="*/ 0 h 38"/>
                <a:gd name="T14" fmla="*/ 11 w 38"/>
                <a:gd name="T15" fmla="*/ 2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1 w 38"/>
                <a:gd name="T29" fmla="*/ 38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1" y="2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1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Freeform 201"/>
            <p:cNvSpPr>
              <a:spLocks/>
            </p:cNvSpPr>
            <p:nvPr/>
          </p:nvSpPr>
          <p:spPr bwMode="auto">
            <a:xfrm>
              <a:off x="5960220" y="3338332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8 w 38"/>
                <a:gd name="T5" fmla="*/ 11 h 38"/>
                <a:gd name="T6" fmla="*/ 32 w 38"/>
                <a:gd name="T7" fmla="*/ 6 h 38"/>
                <a:gd name="T8" fmla="*/ 27 w 38"/>
                <a:gd name="T9" fmla="*/ 3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5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5 h 38"/>
                <a:gd name="T36" fmla="*/ 32 w 38"/>
                <a:gd name="T37" fmla="*/ 32 h 38"/>
                <a:gd name="T38" fmla="*/ 38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8" y="11"/>
                  </a:lnTo>
                  <a:lnTo>
                    <a:pt x="32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2" y="32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Freeform 202"/>
            <p:cNvSpPr>
              <a:spLocks/>
            </p:cNvSpPr>
            <p:nvPr/>
          </p:nvSpPr>
          <p:spPr bwMode="auto">
            <a:xfrm>
              <a:off x="5928235" y="330634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3 h 38"/>
                <a:gd name="T10" fmla="*/ 18 w 39"/>
                <a:gd name="T11" fmla="*/ 0 h 38"/>
                <a:gd name="T12" fmla="*/ 18 w 39"/>
                <a:gd name="T13" fmla="*/ 0 h 38"/>
                <a:gd name="T14" fmla="*/ 12 w 39"/>
                <a:gd name="T15" fmla="*/ 3 h 38"/>
                <a:gd name="T16" fmla="*/ 6 w 39"/>
                <a:gd name="T17" fmla="*/ 6 h 38"/>
                <a:gd name="T18" fmla="*/ 0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0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18 w 39"/>
                <a:gd name="T31" fmla="*/ 38 h 38"/>
                <a:gd name="T32" fmla="*/ 18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6 w 39"/>
                <a:gd name="T39" fmla="*/ 26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Freeform 203"/>
            <p:cNvSpPr>
              <a:spLocks/>
            </p:cNvSpPr>
            <p:nvPr/>
          </p:nvSpPr>
          <p:spPr bwMode="auto">
            <a:xfrm>
              <a:off x="5891985" y="3306347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5 w 38"/>
                <a:gd name="T5" fmla="*/ 12 h 38"/>
                <a:gd name="T6" fmla="*/ 32 w 38"/>
                <a:gd name="T7" fmla="*/ 6 h 38"/>
                <a:gd name="T8" fmla="*/ 26 w 38"/>
                <a:gd name="T9" fmla="*/ 3 h 38"/>
                <a:gd name="T10" fmla="*/ 17 w 38"/>
                <a:gd name="T11" fmla="*/ 0 h 38"/>
                <a:gd name="T12" fmla="*/ 17 w 38"/>
                <a:gd name="T13" fmla="*/ 0 h 38"/>
                <a:gd name="T14" fmla="*/ 11 w 38"/>
                <a:gd name="T15" fmla="*/ 3 h 38"/>
                <a:gd name="T16" fmla="*/ 5 w 38"/>
                <a:gd name="T17" fmla="*/ 6 h 38"/>
                <a:gd name="T18" fmla="*/ 0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0 w 38"/>
                <a:gd name="T25" fmla="*/ 26 h 38"/>
                <a:gd name="T26" fmla="*/ 5 w 38"/>
                <a:gd name="T27" fmla="*/ 32 h 38"/>
                <a:gd name="T28" fmla="*/ 11 w 38"/>
                <a:gd name="T29" fmla="*/ 35 h 38"/>
                <a:gd name="T30" fmla="*/ 17 w 38"/>
                <a:gd name="T31" fmla="*/ 38 h 38"/>
                <a:gd name="T32" fmla="*/ 17 w 38"/>
                <a:gd name="T33" fmla="*/ 38 h 38"/>
                <a:gd name="T34" fmla="*/ 26 w 38"/>
                <a:gd name="T35" fmla="*/ 35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5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5" y="32"/>
                  </a:lnTo>
                  <a:lnTo>
                    <a:pt x="11" y="35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5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Freeform 204"/>
            <p:cNvSpPr>
              <a:spLocks/>
            </p:cNvSpPr>
            <p:nvPr/>
          </p:nvSpPr>
          <p:spPr bwMode="auto">
            <a:xfrm>
              <a:off x="5834411" y="3306347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8 w 38"/>
                <a:gd name="T5" fmla="*/ 12 h 38"/>
                <a:gd name="T6" fmla="*/ 32 w 38"/>
                <a:gd name="T7" fmla="*/ 6 h 38"/>
                <a:gd name="T8" fmla="*/ 27 w 38"/>
                <a:gd name="T9" fmla="*/ 3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5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5 h 38"/>
                <a:gd name="T36" fmla="*/ 32 w 38"/>
                <a:gd name="T37" fmla="*/ 32 h 38"/>
                <a:gd name="T38" fmla="*/ 38 w 38"/>
                <a:gd name="T39" fmla="*/ 26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2" y="32"/>
                  </a:lnTo>
                  <a:lnTo>
                    <a:pt x="38" y="26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Freeform 206"/>
            <p:cNvSpPr>
              <a:spLocks/>
            </p:cNvSpPr>
            <p:nvPr/>
          </p:nvSpPr>
          <p:spPr bwMode="auto">
            <a:xfrm>
              <a:off x="5866396" y="3306347"/>
              <a:ext cx="74632" cy="81029"/>
            </a:xfrm>
            <a:custGeom>
              <a:avLst/>
              <a:gdLst>
                <a:gd name="T0" fmla="*/ 35 w 35"/>
                <a:gd name="T1" fmla="*/ 18 h 38"/>
                <a:gd name="T2" fmla="*/ 35 w 35"/>
                <a:gd name="T3" fmla="*/ 18 h 38"/>
                <a:gd name="T4" fmla="*/ 35 w 35"/>
                <a:gd name="T5" fmla="*/ 12 h 38"/>
                <a:gd name="T6" fmla="*/ 29 w 35"/>
                <a:gd name="T7" fmla="*/ 6 h 38"/>
                <a:gd name="T8" fmla="*/ 23 w 35"/>
                <a:gd name="T9" fmla="*/ 3 h 38"/>
                <a:gd name="T10" fmla="*/ 17 w 35"/>
                <a:gd name="T11" fmla="*/ 0 h 38"/>
                <a:gd name="T12" fmla="*/ 17 w 35"/>
                <a:gd name="T13" fmla="*/ 0 h 38"/>
                <a:gd name="T14" fmla="*/ 12 w 35"/>
                <a:gd name="T15" fmla="*/ 3 h 38"/>
                <a:gd name="T16" fmla="*/ 6 w 35"/>
                <a:gd name="T17" fmla="*/ 6 h 38"/>
                <a:gd name="T18" fmla="*/ 0 w 35"/>
                <a:gd name="T19" fmla="*/ 12 h 38"/>
                <a:gd name="T20" fmla="*/ 0 w 35"/>
                <a:gd name="T21" fmla="*/ 18 h 38"/>
                <a:gd name="T22" fmla="*/ 0 w 35"/>
                <a:gd name="T23" fmla="*/ 18 h 38"/>
                <a:gd name="T24" fmla="*/ 0 w 35"/>
                <a:gd name="T25" fmla="*/ 26 h 38"/>
                <a:gd name="T26" fmla="*/ 6 w 35"/>
                <a:gd name="T27" fmla="*/ 32 h 38"/>
                <a:gd name="T28" fmla="*/ 12 w 35"/>
                <a:gd name="T29" fmla="*/ 35 h 38"/>
                <a:gd name="T30" fmla="*/ 17 w 35"/>
                <a:gd name="T31" fmla="*/ 38 h 38"/>
                <a:gd name="T32" fmla="*/ 17 w 35"/>
                <a:gd name="T33" fmla="*/ 38 h 38"/>
                <a:gd name="T34" fmla="*/ 23 w 35"/>
                <a:gd name="T35" fmla="*/ 35 h 38"/>
                <a:gd name="T36" fmla="*/ 29 w 35"/>
                <a:gd name="T37" fmla="*/ 32 h 38"/>
                <a:gd name="T38" fmla="*/ 35 w 35"/>
                <a:gd name="T39" fmla="*/ 26 h 38"/>
                <a:gd name="T40" fmla="*/ 35 w 35"/>
                <a:gd name="T41" fmla="*/ 18 h 38"/>
                <a:gd name="T42" fmla="*/ 35 w 35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18"/>
                  </a:moveTo>
                  <a:lnTo>
                    <a:pt x="35" y="18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3" y="35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35" y="18"/>
                  </a:lnTo>
                  <a:lnTo>
                    <a:pt x="35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Freeform 207"/>
            <p:cNvSpPr>
              <a:spLocks/>
            </p:cNvSpPr>
            <p:nvPr/>
          </p:nvSpPr>
          <p:spPr bwMode="auto">
            <a:xfrm>
              <a:off x="5789632" y="3293553"/>
              <a:ext cx="83162" cy="74632"/>
            </a:xfrm>
            <a:custGeom>
              <a:avLst/>
              <a:gdLst>
                <a:gd name="T0" fmla="*/ 39 w 39"/>
                <a:gd name="T1" fmla="*/ 18 h 35"/>
                <a:gd name="T2" fmla="*/ 39 w 39"/>
                <a:gd name="T3" fmla="*/ 18 h 35"/>
                <a:gd name="T4" fmla="*/ 36 w 39"/>
                <a:gd name="T5" fmla="*/ 9 h 35"/>
                <a:gd name="T6" fmla="*/ 33 w 39"/>
                <a:gd name="T7" fmla="*/ 3 h 35"/>
                <a:gd name="T8" fmla="*/ 27 w 39"/>
                <a:gd name="T9" fmla="*/ 0 h 35"/>
                <a:gd name="T10" fmla="*/ 21 w 39"/>
                <a:gd name="T11" fmla="*/ 0 h 35"/>
                <a:gd name="T12" fmla="*/ 21 w 39"/>
                <a:gd name="T13" fmla="*/ 0 h 35"/>
                <a:gd name="T14" fmla="*/ 12 w 39"/>
                <a:gd name="T15" fmla="*/ 0 h 35"/>
                <a:gd name="T16" fmla="*/ 6 w 39"/>
                <a:gd name="T17" fmla="*/ 3 h 35"/>
                <a:gd name="T18" fmla="*/ 3 w 39"/>
                <a:gd name="T19" fmla="*/ 9 h 35"/>
                <a:gd name="T20" fmla="*/ 0 w 39"/>
                <a:gd name="T21" fmla="*/ 18 h 35"/>
                <a:gd name="T22" fmla="*/ 0 w 39"/>
                <a:gd name="T23" fmla="*/ 18 h 35"/>
                <a:gd name="T24" fmla="*/ 3 w 39"/>
                <a:gd name="T25" fmla="*/ 24 h 35"/>
                <a:gd name="T26" fmla="*/ 6 w 39"/>
                <a:gd name="T27" fmla="*/ 30 h 35"/>
                <a:gd name="T28" fmla="*/ 12 w 39"/>
                <a:gd name="T29" fmla="*/ 35 h 35"/>
                <a:gd name="T30" fmla="*/ 21 w 39"/>
                <a:gd name="T31" fmla="*/ 35 h 35"/>
                <a:gd name="T32" fmla="*/ 21 w 39"/>
                <a:gd name="T33" fmla="*/ 35 h 35"/>
                <a:gd name="T34" fmla="*/ 27 w 39"/>
                <a:gd name="T35" fmla="*/ 35 h 35"/>
                <a:gd name="T36" fmla="*/ 33 w 39"/>
                <a:gd name="T37" fmla="*/ 30 h 35"/>
                <a:gd name="T38" fmla="*/ 36 w 39"/>
                <a:gd name="T39" fmla="*/ 24 h 35"/>
                <a:gd name="T40" fmla="*/ 39 w 39"/>
                <a:gd name="T41" fmla="*/ 18 h 35"/>
                <a:gd name="T42" fmla="*/ 39 w 39"/>
                <a:gd name="T4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5">
                  <a:moveTo>
                    <a:pt x="39" y="18"/>
                  </a:moveTo>
                  <a:lnTo>
                    <a:pt x="39" y="18"/>
                  </a:lnTo>
                  <a:lnTo>
                    <a:pt x="36" y="9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3"/>
                  </a:lnTo>
                  <a:lnTo>
                    <a:pt x="3" y="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4"/>
                  </a:lnTo>
                  <a:lnTo>
                    <a:pt x="6" y="30"/>
                  </a:lnTo>
                  <a:lnTo>
                    <a:pt x="12" y="35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7" y="35"/>
                  </a:lnTo>
                  <a:lnTo>
                    <a:pt x="33" y="30"/>
                  </a:lnTo>
                  <a:lnTo>
                    <a:pt x="36" y="24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Freeform 208"/>
            <p:cNvSpPr>
              <a:spLocks/>
            </p:cNvSpPr>
            <p:nvPr/>
          </p:nvSpPr>
          <p:spPr bwMode="auto">
            <a:xfrm>
              <a:off x="5753382" y="3299950"/>
              <a:ext cx="74632" cy="74632"/>
            </a:xfrm>
            <a:custGeom>
              <a:avLst/>
              <a:gdLst>
                <a:gd name="T0" fmla="*/ 35 w 35"/>
                <a:gd name="T1" fmla="*/ 18 h 35"/>
                <a:gd name="T2" fmla="*/ 35 w 35"/>
                <a:gd name="T3" fmla="*/ 18 h 35"/>
                <a:gd name="T4" fmla="*/ 35 w 35"/>
                <a:gd name="T5" fmla="*/ 12 h 35"/>
                <a:gd name="T6" fmla="*/ 29 w 35"/>
                <a:gd name="T7" fmla="*/ 6 h 35"/>
                <a:gd name="T8" fmla="*/ 23 w 35"/>
                <a:gd name="T9" fmla="*/ 0 h 35"/>
                <a:gd name="T10" fmla="*/ 17 w 35"/>
                <a:gd name="T11" fmla="*/ 0 h 35"/>
                <a:gd name="T12" fmla="*/ 17 w 35"/>
                <a:gd name="T13" fmla="*/ 0 h 35"/>
                <a:gd name="T14" fmla="*/ 11 w 35"/>
                <a:gd name="T15" fmla="*/ 0 h 35"/>
                <a:gd name="T16" fmla="*/ 5 w 35"/>
                <a:gd name="T17" fmla="*/ 6 h 35"/>
                <a:gd name="T18" fmla="*/ 0 w 35"/>
                <a:gd name="T19" fmla="*/ 12 h 35"/>
                <a:gd name="T20" fmla="*/ 0 w 35"/>
                <a:gd name="T21" fmla="*/ 18 h 35"/>
                <a:gd name="T22" fmla="*/ 0 w 35"/>
                <a:gd name="T23" fmla="*/ 18 h 35"/>
                <a:gd name="T24" fmla="*/ 0 w 35"/>
                <a:gd name="T25" fmla="*/ 27 h 35"/>
                <a:gd name="T26" fmla="*/ 5 w 35"/>
                <a:gd name="T27" fmla="*/ 32 h 35"/>
                <a:gd name="T28" fmla="*/ 11 w 35"/>
                <a:gd name="T29" fmla="*/ 35 h 35"/>
                <a:gd name="T30" fmla="*/ 17 w 35"/>
                <a:gd name="T31" fmla="*/ 35 h 35"/>
                <a:gd name="T32" fmla="*/ 17 w 35"/>
                <a:gd name="T33" fmla="*/ 35 h 35"/>
                <a:gd name="T34" fmla="*/ 23 w 35"/>
                <a:gd name="T35" fmla="*/ 35 h 35"/>
                <a:gd name="T36" fmla="*/ 29 w 35"/>
                <a:gd name="T37" fmla="*/ 32 h 35"/>
                <a:gd name="T38" fmla="*/ 35 w 35"/>
                <a:gd name="T39" fmla="*/ 27 h 35"/>
                <a:gd name="T40" fmla="*/ 35 w 35"/>
                <a:gd name="T41" fmla="*/ 18 h 35"/>
                <a:gd name="T42" fmla="*/ 35 w 35"/>
                <a:gd name="T4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5">
                  <a:moveTo>
                    <a:pt x="35" y="18"/>
                  </a:moveTo>
                  <a:lnTo>
                    <a:pt x="35" y="18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5" y="32"/>
                  </a:lnTo>
                  <a:lnTo>
                    <a:pt x="11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23" y="35"/>
                  </a:lnTo>
                  <a:lnTo>
                    <a:pt x="29" y="32"/>
                  </a:lnTo>
                  <a:lnTo>
                    <a:pt x="35" y="27"/>
                  </a:lnTo>
                  <a:lnTo>
                    <a:pt x="35" y="18"/>
                  </a:lnTo>
                  <a:lnTo>
                    <a:pt x="35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Freeform 209"/>
            <p:cNvSpPr>
              <a:spLocks/>
            </p:cNvSpPr>
            <p:nvPr/>
          </p:nvSpPr>
          <p:spPr bwMode="auto">
            <a:xfrm>
              <a:off x="5714999" y="3287156"/>
              <a:ext cx="74632" cy="81029"/>
            </a:xfrm>
            <a:custGeom>
              <a:avLst/>
              <a:gdLst>
                <a:gd name="T0" fmla="*/ 35 w 35"/>
                <a:gd name="T1" fmla="*/ 21 h 38"/>
                <a:gd name="T2" fmla="*/ 35 w 35"/>
                <a:gd name="T3" fmla="*/ 21 h 38"/>
                <a:gd name="T4" fmla="*/ 35 w 35"/>
                <a:gd name="T5" fmla="*/ 12 h 38"/>
                <a:gd name="T6" fmla="*/ 29 w 35"/>
                <a:gd name="T7" fmla="*/ 6 h 38"/>
                <a:gd name="T8" fmla="*/ 23 w 35"/>
                <a:gd name="T9" fmla="*/ 3 h 38"/>
                <a:gd name="T10" fmla="*/ 18 w 35"/>
                <a:gd name="T11" fmla="*/ 0 h 38"/>
                <a:gd name="T12" fmla="*/ 18 w 35"/>
                <a:gd name="T13" fmla="*/ 0 h 38"/>
                <a:gd name="T14" fmla="*/ 12 w 35"/>
                <a:gd name="T15" fmla="*/ 3 h 38"/>
                <a:gd name="T16" fmla="*/ 6 w 35"/>
                <a:gd name="T17" fmla="*/ 6 h 38"/>
                <a:gd name="T18" fmla="*/ 0 w 35"/>
                <a:gd name="T19" fmla="*/ 12 h 38"/>
                <a:gd name="T20" fmla="*/ 0 w 35"/>
                <a:gd name="T21" fmla="*/ 21 h 38"/>
                <a:gd name="T22" fmla="*/ 0 w 35"/>
                <a:gd name="T23" fmla="*/ 21 h 38"/>
                <a:gd name="T24" fmla="*/ 0 w 35"/>
                <a:gd name="T25" fmla="*/ 27 h 38"/>
                <a:gd name="T26" fmla="*/ 6 w 35"/>
                <a:gd name="T27" fmla="*/ 33 h 38"/>
                <a:gd name="T28" fmla="*/ 12 w 35"/>
                <a:gd name="T29" fmla="*/ 35 h 38"/>
                <a:gd name="T30" fmla="*/ 18 w 35"/>
                <a:gd name="T31" fmla="*/ 38 h 38"/>
                <a:gd name="T32" fmla="*/ 18 w 35"/>
                <a:gd name="T33" fmla="*/ 38 h 38"/>
                <a:gd name="T34" fmla="*/ 23 w 35"/>
                <a:gd name="T35" fmla="*/ 35 h 38"/>
                <a:gd name="T36" fmla="*/ 29 w 35"/>
                <a:gd name="T37" fmla="*/ 33 h 38"/>
                <a:gd name="T38" fmla="*/ 35 w 35"/>
                <a:gd name="T39" fmla="*/ 27 h 38"/>
                <a:gd name="T40" fmla="*/ 35 w 35"/>
                <a:gd name="T41" fmla="*/ 21 h 38"/>
                <a:gd name="T42" fmla="*/ 35 w 35"/>
                <a:gd name="T43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1"/>
                  </a:moveTo>
                  <a:lnTo>
                    <a:pt x="35" y="21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3" y="35"/>
                  </a:lnTo>
                  <a:lnTo>
                    <a:pt x="29" y="33"/>
                  </a:lnTo>
                  <a:lnTo>
                    <a:pt x="35" y="27"/>
                  </a:lnTo>
                  <a:lnTo>
                    <a:pt x="35" y="21"/>
                  </a:lnTo>
                  <a:lnTo>
                    <a:pt x="35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Freeform 210"/>
            <p:cNvSpPr>
              <a:spLocks/>
            </p:cNvSpPr>
            <p:nvPr/>
          </p:nvSpPr>
          <p:spPr bwMode="auto">
            <a:xfrm>
              <a:off x="5689411" y="3280759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5 w 38"/>
                <a:gd name="T5" fmla="*/ 12 h 38"/>
                <a:gd name="T6" fmla="*/ 33 w 38"/>
                <a:gd name="T7" fmla="*/ 6 h 38"/>
                <a:gd name="T8" fmla="*/ 27 w 38"/>
                <a:gd name="T9" fmla="*/ 3 h 38"/>
                <a:gd name="T10" fmla="*/ 18 w 38"/>
                <a:gd name="T11" fmla="*/ 0 h 38"/>
                <a:gd name="T12" fmla="*/ 18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0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0 w 38"/>
                <a:gd name="T25" fmla="*/ 27 h 38"/>
                <a:gd name="T26" fmla="*/ 6 w 38"/>
                <a:gd name="T27" fmla="*/ 33 h 38"/>
                <a:gd name="T28" fmla="*/ 12 w 38"/>
                <a:gd name="T29" fmla="*/ 36 h 38"/>
                <a:gd name="T30" fmla="*/ 18 w 38"/>
                <a:gd name="T31" fmla="*/ 38 h 38"/>
                <a:gd name="T32" fmla="*/ 18 w 38"/>
                <a:gd name="T33" fmla="*/ 38 h 38"/>
                <a:gd name="T34" fmla="*/ 27 w 38"/>
                <a:gd name="T35" fmla="*/ 36 h 38"/>
                <a:gd name="T36" fmla="*/ 33 w 38"/>
                <a:gd name="T37" fmla="*/ 33 h 38"/>
                <a:gd name="T38" fmla="*/ 35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Freeform 211"/>
            <p:cNvSpPr>
              <a:spLocks/>
            </p:cNvSpPr>
            <p:nvPr/>
          </p:nvSpPr>
          <p:spPr bwMode="auto">
            <a:xfrm>
              <a:off x="5657426" y="3255171"/>
              <a:ext cx="83162" cy="76764"/>
            </a:xfrm>
            <a:custGeom>
              <a:avLst/>
              <a:gdLst>
                <a:gd name="T0" fmla="*/ 39 w 39"/>
                <a:gd name="T1" fmla="*/ 18 h 36"/>
                <a:gd name="T2" fmla="*/ 39 w 39"/>
                <a:gd name="T3" fmla="*/ 18 h 36"/>
                <a:gd name="T4" fmla="*/ 39 w 39"/>
                <a:gd name="T5" fmla="*/ 9 h 36"/>
                <a:gd name="T6" fmla="*/ 33 w 39"/>
                <a:gd name="T7" fmla="*/ 3 h 36"/>
                <a:gd name="T8" fmla="*/ 27 w 39"/>
                <a:gd name="T9" fmla="*/ 0 h 36"/>
                <a:gd name="T10" fmla="*/ 21 w 39"/>
                <a:gd name="T11" fmla="*/ 0 h 36"/>
                <a:gd name="T12" fmla="*/ 21 w 39"/>
                <a:gd name="T13" fmla="*/ 0 h 36"/>
                <a:gd name="T14" fmla="*/ 12 w 39"/>
                <a:gd name="T15" fmla="*/ 0 h 36"/>
                <a:gd name="T16" fmla="*/ 6 w 39"/>
                <a:gd name="T17" fmla="*/ 3 h 36"/>
                <a:gd name="T18" fmla="*/ 3 w 39"/>
                <a:gd name="T19" fmla="*/ 9 h 36"/>
                <a:gd name="T20" fmla="*/ 0 w 39"/>
                <a:gd name="T21" fmla="*/ 18 h 36"/>
                <a:gd name="T22" fmla="*/ 0 w 39"/>
                <a:gd name="T23" fmla="*/ 18 h 36"/>
                <a:gd name="T24" fmla="*/ 3 w 39"/>
                <a:gd name="T25" fmla="*/ 24 h 36"/>
                <a:gd name="T26" fmla="*/ 6 w 39"/>
                <a:gd name="T27" fmla="*/ 30 h 36"/>
                <a:gd name="T28" fmla="*/ 12 w 39"/>
                <a:gd name="T29" fmla="*/ 36 h 36"/>
                <a:gd name="T30" fmla="*/ 21 w 39"/>
                <a:gd name="T31" fmla="*/ 36 h 36"/>
                <a:gd name="T32" fmla="*/ 21 w 39"/>
                <a:gd name="T33" fmla="*/ 36 h 36"/>
                <a:gd name="T34" fmla="*/ 27 w 39"/>
                <a:gd name="T35" fmla="*/ 36 h 36"/>
                <a:gd name="T36" fmla="*/ 33 w 39"/>
                <a:gd name="T37" fmla="*/ 30 h 36"/>
                <a:gd name="T38" fmla="*/ 39 w 39"/>
                <a:gd name="T39" fmla="*/ 24 h 36"/>
                <a:gd name="T40" fmla="*/ 39 w 39"/>
                <a:gd name="T41" fmla="*/ 18 h 36"/>
                <a:gd name="T42" fmla="*/ 39 w 39"/>
                <a:gd name="T4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6">
                  <a:moveTo>
                    <a:pt x="39" y="18"/>
                  </a:moveTo>
                  <a:lnTo>
                    <a:pt x="39" y="18"/>
                  </a:lnTo>
                  <a:lnTo>
                    <a:pt x="39" y="9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3"/>
                  </a:lnTo>
                  <a:lnTo>
                    <a:pt x="3" y="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7" y="36"/>
                  </a:lnTo>
                  <a:lnTo>
                    <a:pt x="33" y="30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Freeform 212"/>
            <p:cNvSpPr>
              <a:spLocks/>
            </p:cNvSpPr>
            <p:nvPr/>
          </p:nvSpPr>
          <p:spPr bwMode="auto">
            <a:xfrm>
              <a:off x="5651029" y="3212525"/>
              <a:ext cx="83162" cy="81029"/>
            </a:xfrm>
            <a:custGeom>
              <a:avLst/>
              <a:gdLst>
                <a:gd name="T0" fmla="*/ 39 w 39"/>
                <a:gd name="T1" fmla="*/ 20 h 38"/>
                <a:gd name="T2" fmla="*/ 39 w 39"/>
                <a:gd name="T3" fmla="*/ 20 h 38"/>
                <a:gd name="T4" fmla="*/ 36 w 39"/>
                <a:gd name="T5" fmla="*/ 11 h 38"/>
                <a:gd name="T6" fmla="*/ 33 w 39"/>
                <a:gd name="T7" fmla="*/ 6 h 38"/>
                <a:gd name="T8" fmla="*/ 27 w 39"/>
                <a:gd name="T9" fmla="*/ 3 h 38"/>
                <a:gd name="T10" fmla="*/ 18 w 39"/>
                <a:gd name="T11" fmla="*/ 0 h 38"/>
                <a:gd name="T12" fmla="*/ 18 w 39"/>
                <a:gd name="T13" fmla="*/ 0 h 38"/>
                <a:gd name="T14" fmla="*/ 12 w 39"/>
                <a:gd name="T15" fmla="*/ 3 h 38"/>
                <a:gd name="T16" fmla="*/ 6 w 39"/>
                <a:gd name="T17" fmla="*/ 6 h 38"/>
                <a:gd name="T18" fmla="*/ 0 w 39"/>
                <a:gd name="T19" fmla="*/ 11 h 38"/>
                <a:gd name="T20" fmla="*/ 0 w 39"/>
                <a:gd name="T21" fmla="*/ 20 h 38"/>
                <a:gd name="T22" fmla="*/ 0 w 39"/>
                <a:gd name="T23" fmla="*/ 20 h 38"/>
                <a:gd name="T24" fmla="*/ 0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18 w 39"/>
                <a:gd name="T31" fmla="*/ 38 h 38"/>
                <a:gd name="T32" fmla="*/ 18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6 w 39"/>
                <a:gd name="T39" fmla="*/ 26 h 38"/>
                <a:gd name="T40" fmla="*/ 39 w 39"/>
                <a:gd name="T41" fmla="*/ 20 h 38"/>
                <a:gd name="T42" fmla="*/ 39 w 39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20"/>
                  </a:moveTo>
                  <a:lnTo>
                    <a:pt x="39" y="20"/>
                  </a:lnTo>
                  <a:lnTo>
                    <a:pt x="36" y="11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9" y="20"/>
                  </a:lnTo>
                  <a:lnTo>
                    <a:pt x="39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Freeform 213"/>
            <p:cNvSpPr>
              <a:spLocks/>
            </p:cNvSpPr>
            <p:nvPr/>
          </p:nvSpPr>
          <p:spPr bwMode="auto">
            <a:xfrm>
              <a:off x="5627573" y="3212525"/>
              <a:ext cx="74632" cy="81029"/>
            </a:xfrm>
            <a:custGeom>
              <a:avLst/>
              <a:gdLst>
                <a:gd name="T0" fmla="*/ 35 w 35"/>
                <a:gd name="T1" fmla="*/ 20 h 38"/>
                <a:gd name="T2" fmla="*/ 35 w 35"/>
                <a:gd name="T3" fmla="*/ 20 h 38"/>
                <a:gd name="T4" fmla="*/ 35 w 35"/>
                <a:gd name="T5" fmla="*/ 11 h 38"/>
                <a:gd name="T6" fmla="*/ 29 w 35"/>
                <a:gd name="T7" fmla="*/ 6 h 38"/>
                <a:gd name="T8" fmla="*/ 23 w 35"/>
                <a:gd name="T9" fmla="*/ 3 h 38"/>
                <a:gd name="T10" fmla="*/ 17 w 35"/>
                <a:gd name="T11" fmla="*/ 0 h 38"/>
                <a:gd name="T12" fmla="*/ 17 w 35"/>
                <a:gd name="T13" fmla="*/ 0 h 38"/>
                <a:gd name="T14" fmla="*/ 11 w 35"/>
                <a:gd name="T15" fmla="*/ 3 h 38"/>
                <a:gd name="T16" fmla="*/ 5 w 35"/>
                <a:gd name="T17" fmla="*/ 6 h 38"/>
                <a:gd name="T18" fmla="*/ 0 w 35"/>
                <a:gd name="T19" fmla="*/ 11 h 38"/>
                <a:gd name="T20" fmla="*/ 0 w 35"/>
                <a:gd name="T21" fmla="*/ 20 h 38"/>
                <a:gd name="T22" fmla="*/ 0 w 35"/>
                <a:gd name="T23" fmla="*/ 20 h 38"/>
                <a:gd name="T24" fmla="*/ 0 w 35"/>
                <a:gd name="T25" fmla="*/ 26 h 38"/>
                <a:gd name="T26" fmla="*/ 5 w 35"/>
                <a:gd name="T27" fmla="*/ 32 h 38"/>
                <a:gd name="T28" fmla="*/ 11 w 35"/>
                <a:gd name="T29" fmla="*/ 35 h 38"/>
                <a:gd name="T30" fmla="*/ 17 w 35"/>
                <a:gd name="T31" fmla="*/ 38 h 38"/>
                <a:gd name="T32" fmla="*/ 17 w 35"/>
                <a:gd name="T33" fmla="*/ 38 h 38"/>
                <a:gd name="T34" fmla="*/ 23 w 35"/>
                <a:gd name="T35" fmla="*/ 35 h 38"/>
                <a:gd name="T36" fmla="*/ 29 w 35"/>
                <a:gd name="T37" fmla="*/ 32 h 38"/>
                <a:gd name="T38" fmla="*/ 35 w 35"/>
                <a:gd name="T39" fmla="*/ 26 h 38"/>
                <a:gd name="T40" fmla="*/ 35 w 35"/>
                <a:gd name="T41" fmla="*/ 20 h 38"/>
                <a:gd name="T42" fmla="*/ 35 w 35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0"/>
                  </a:moveTo>
                  <a:lnTo>
                    <a:pt x="35" y="20"/>
                  </a:lnTo>
                  <a:lnTo>
                    <a:pt x="35" y="11"/>
                  </a:lnTo>
                  <a:lnTo>
                    <a:pt x="29" y="6"/>
                  </a:lnTo>
                  <a:lnTo>
                    <a:pt x="23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5" y="6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5" y="32"/>
                  </a:lnTo>
                  <a:lnTo>
                    <a:pt x="11" y="35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3" y="35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5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Freeform 214"/>
            <p:cNvSpPr>
              <a:spLocks/>
            </p:cNvSpPr>
            <p:nvPr/>
          </p:nvSpPr>
          <p:spPr bwMode="auto">
            <a:xfrm>
              <a:off x="5595587" y="3186937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5 w 38"/>
                <a:gd name="T5" fmla="*/ 12 h 38"/>
                <a:gd name="T6" fmla="*/ 32 w 38"/>
                <a:gd name="T7" fmla="*/ 6 h 38"/>
                <a:gd name="T8" fmla="*/ 26 w 38"/>
                <a:gd name="T9" fmla="*/ 0 h 38"/>
                <a:gd name="T10" fmla="*/ 20 w 38"/>
                <a:gd name="T11" fmla="*/ 0 h 38"/>
                <a:gd name="T12" fmla="*/ 20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5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5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5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Freeform 215"/>
            <p:cNvSpPr>
              <a:spLocks/>
            </p:cNvSpPr>
            <p:nvPr/>
          </p:nvSpPr>
          <p:spPr bwMode="auto">
            <a:xfrm>
              <a:off x="5563602" y="3186937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8 w 38"/>
                <a:gd name="T5" fmla="*/ 12 h 38"/>
                <a:gd name="T6" fmla="*/ 33 w 38"/>
                <a:gd name="T7" fmla="*/ 6 h 38"/>
                <a:gd name="T8" fmla="*/ 27 w 38"/>
                <a:gd name="T9" fmla="*/ 0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5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5 h 38"/>
                <a:gd name="T36" fmla="*/ 33 w 38"/>
                <a:gd name="T37" fmla="*/ 32 h 38"/>
                <a:gd name="T38" fmla="*/ 38 w 38"/>
                <a:gd name="T39" fmla="*/ 26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8" y="26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216"/>
            <p:cNvSpPr>
              <a:spLocks/>
            </p:cNvSpPr>
            <p:nvPr/>
          </p:nvSpPr>
          <p:spPr bwMode="auto">
            <a:xfrm>
              <a:off x="5531617" y="318693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18 w 39"/>
                <a:gd name="T11" fmla="*/ 0 h 38"/>
                <a:gd name="T12" fmla="*/ 18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0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0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18 w 39"/>
                <a:gd name="T31" fmla="*/ 38 h 38"/>
                <a:gd name="T32" fmla="*/ 18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6 w 39"/>
                <a:gd name="T39" fmla="*/ 26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Freeform 217"/>
            <p:cNvSpPr>
              <a:spLocks/>
            </p:cNvSpPr>
            <p:nvPr/>
          </p:nvSpPr>
          <p:spPr bwMode="auto">
            <a:xfrm>
              <a:off x="5501764" y="3154952"/>
              <a:ext cx="81029" cy="74632"/>
            </a:xfrm>
            <a:custGeom>
              <a:avLst/>
              <a:gdLst>
                <a:gd name="T0" fmla="*/ 38 w 38"/>
                <a:gd name="T1" fmla="*/ 18 h 35"/>
                <a:gd name="T2" fmla="*/ 38 w 38"/>
                <a:gd name="T3" fmla="*/ 18 h 35"/>
                <a:gd name="T4" fmla="*/ 35 w 38"/>
                <a:gd name="T5" fmla="*/ 12 h 35"/>
                <a:gd name="T6" fmla="*/ 32 w 38"/>
                <a:gd name="T7" fmla="*/ 6 h 35"/>
                <a:gd name="T8" fmla="*/ 26 w 38"/>
                <a:gd name="T9" fmla="*/ 0 h 35"/>
                <a:gd name="T10" fmla="*/ 17 w 38"/>
                <a:gd name="T11" fmla="*/ 0 h 35"/>
                <a:gd name="T12" fmla="*/ 17 w 38"/>
                <a:gd name="T13" fmla="*/ 0 h 35"/>
                <a:gd name="T14" fmla="*/ 11 w 38"/>
                <a:gd name="T15" fmla="*/ 0 h 35"/>
                <a:gd name="T16" fmla="*/ 5 w 38"/>
                <a:gd name="T17" fmla="*/ 6 h 35"/>
                <a:gd name="T18" fmla="*/ 0 w 38"/>
                <a:gd name="T19" fmla="*/ 12 h 35"/>
                <a:gd name="T20" fmla="*/ 0 w 38"/>
                <a:gd name="T21" fmla="*/ 18 h 35"/>
                <a:gd name="T22" fmla="*/ 0 w 38"/>
                <a:gd name="T23" fmla="*/ 18 h 35"/>
                <a:gd name="T24" fmla="*/ 0 w 38"/>
                <a:gd name="T25" fmla="*/ 27 h 35"/>
                <a:gd name="T26" fmla="*/ 5 w 38"/>
                <a:gd name="T27" fmla="*/ 33 h 35"/>
                <a:gd name="T28" fmla="*/ 11 w 38"/>
                <a:gd name="T29" fmla="*/ 35 h 35"/>
                <a:gd name="T30" fmla="*/ 17 w 38"/>
                <a:gd name="T31" fmla="*/ 35 h 35"/>
                <a:gd name="T32" fmla="*/ 17 w 38"/>
                <a:gd name="T33" fmla="*/ 35 h 35"/>
                <a:gd name="T34" fmla="*/ 26 w 38"/>
                <a:gd name="T35" fmla="*/ 35 h 35"/>
                <a:gd name="T36" fmla="*/ 32 w 38"/>
                <a:gd name="T37" fmla="*/ 33 h 35"/>
                <a:gd name="T38" fmla="*/ 35 w 38"/>
                <a:gd name="T39" fmla="*/ 27 h 35"/>
                <a:gd name="T40" fmla="*/ 38 w 38"/>
                <a:gd name="T41" fmla="*/ 18 h 35"/>
                <a:gd name="T42" fmla="*/ 38 w 38"/>
                <a:gd name="T4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5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5" y="33"/>
                  </a:lnTo>
                  <a:lnTo>
                    <a:pt x="11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26" y="35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Freeform 218"/>
            <p:cNvSpPr>
              <a:spLocks/>
            </p:cNvSpPr>
            <p:nvPr/>
          </p:nvSpPr>
          <p:spPr bwMode="auto">
            <a:xfrm>
              <a:off x="5476176" y="3154952"/>
              <a:ext cx="81029" cy="74632"/>
            </a:xfrm>
            <a:custGeom>
              <a:avLst/>
              <a:gdLst>
                <a:gd name="T0" fmla="*/ 38 w 38"/>
                <a:gd name="T1" fmla="*/ 18 h 35"/>
                <a:gd name="T2" fmla="*/ 38 w 38"/>
                <a:gd name="T3" fmla="*/ 18 h 35"/>
                <a:gd name="T4" fmla="*/ 35 w 38"/>
                <a:gd name="T5" fmla="*/ 12 h 35"/>
                <a:gd name="T6" fmla="*/ 32 w 38"/>
                <a:gd name="T7" fmla="*/ 6 h 35"/>
                <a:gd name="T8" fmla="*/ 26 w 38"/>
                <a:gd name="T9" fmla="*/ 0 h 35"/>
                <a:gd name="T10" fmla="*/ 17 w 38"/>
                <a:gd name="T11" fmla="*/ 0 h 35"/>
                <a:gd name="T12" fmla="*/ 17 w 38"/>
                <a:gd name="T13" fmla="*/ 0 h 35"/>
                <a:gd name="T14" fmla="*/ 12 w 38"/>
                <a:gd name="T15" fmla="*/ 0 h 35"/>
                <a:gd name="T16" fmla="*/ 6 w 38"/>
                <a:gd name="T17" fmla="*/ 6 h 35"/>
                <a:gd name="T18" fmla="*/ 0 w 38"/>
                <a:gd name="T19" fmla="*/ 12 h 35"/>
                <a:gd name="T20" fmla="*/ 0 w 38"/>
                <a:gd name="T21" fmla="*/ 18 h 35"/>
                <a:gd name="T22" fmla="*/ 0 w 38"/>
                <a:gd name="T23" fmla="*/ 18 h 35"/>
                <a:gd name="T24" fmla="*/ 0 w 38"/>
                <a:gd name="T25" fmla="*/ 27 h 35"/>
                <a:gd name="T26" fmla="*/ 6 w 38"/>
                <a:gd name="T27" fmla="*/ 33 h 35"/>
                <a:gd name="T28" fmla="*/ 12 w 38"/>
                <a:gd name="T29" fmla="*/ 35 h 35"/>
                <a:gd name="T30" fmla="*/ 17 w 38"/>
                <a:gd name="T31" fmla="*/ 35 h 35"/>
                <a:gd name="T32" fmla="*/ 17 w 38"/>
                <a:gd name="T33" fmla="*/ 35 h 35"/>
                <a:gd name="T34" fmla="*/ 26 w 38"/>
                <a:gd name="T35" fmla="*/ 35 h 35"/>
                <a:gd name="T36" fmla="*/ 32 w 38"/>
                <a:gd name="T37" fmla="*/ 33 h 35"/>
                <a:gd name="T38" fmla="*/ 35 w 38"/>
                <a:gd name="T39" fmla="*/ 27 h 35"/>
                <a:gd name="T40" fmla="*/ 38 w 38"/>
                <a:gd name="T41" fmla="*/ 18 h 35"/>
                <a:gd name="T42" fmla="*/ 38 w 38"/>
                <a:gd name="T4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5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5"/>
                  </a:lnTo>
                  <a:lnTo>
                    <a:pt x="17" y="35"/>
                  </a:lnTo>
                  <a:lnTo>
                    <a:pt x="17" y="35"/>
                  </a:lnTo>
                  <a:lnTo>
                    <a:pt x="26" y="35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Freeform 219"/>
            <p:cNvSpPr>
              <a:spLocks/>
            </p:cNvSpPr>
            <p:nvPr/>
          </p:nvSpPr>
          <p:spPr bwMode="auto">
            <a:xfrm>
              <a:off x="5456984" y="3122966"/>
              <a:ext cx="74632" cy="76764"/>
            </a:xfrm>
            <a:custGeom>
              <a:avLst/>
              <a:gdLst>
                <a:gd name="T0" fmla="*/ 35 w 35"/>
                <a:gd name="T1" fmla="*/ 18 h 36"/>
                <a:gd name="T2" fmla="*/ 35 w 35"/>
                <a:gd name="T3" fmla="*/ 18 h 36"/>
                <a:gd name="T4" fmla="*/ 35 w 35"/>
                <a:gd name="T5" fmla="*/ 12 h 36"/>
                <a:gd name="T6" fmla="*/ 29 w 35"/>
                <a:gd name="T7" fmla="*/ 6 h 36"/>
                <a:gd name="T8" fmla="*/ 23 w 35"/>
                <a:gd name="T9" fmla="*/ 0 h 36"/>
                <a:gd name="T10" fmla="*/ 18 w 35"/>
                <a:gd name="T11" fmla="*/ 0 h 36"/>
                <a:gd name="T12" fmla="*/ 18 w 35"/>
                <a:gd name="T13" fmla="*/ 0 h 36"/>
                <a:gd name="T14" fmla="*/ 12 w 35"/>
                <a:gd name="T15" fmla="*/ 0 h 36"/>
                <a:gd name="T16" fmla="*/ 6 w 35"/>
                <a:gd name="T17" fmla="*/ 6 h 36"/>
                <a:gd name="T18" fmla="*/ 0 w 35"/>
                <a:gd name="T19" fmla="*/ 12 h 36"/>
                <a:gd name="T20" fmla="*/ 0 w 35"/>
                <a:gd name="T21" fmla="*/ 18 h 36"/>
                <a:gd name="T22" fmla="*/ 0 w 35"/>
                <a:gd name="T23" fmla="*/ 18 h 36"/>
                <a:gd name="T24" fmla="*/ 0 w 35"/>
                <a:gd name="T25" fmla="*/ 27 h 36"/>
                <a:gd name="T26" fmla="*/ 6 w 35"/>
                <a:gd name="T27" fmla="*/ 33 h 36"/>
                <a:gd name="T28" fmla="*/ 12 w 35"/>
                <a:gd name="T29" fmla="*/ 36 h 36"/>
                <a:gd name="T30" fmla="*/ 18 w 35"/>
                <a:gd name="T31" fmla="*/ 36 h 36"/>
                <a:gd name="T32" fmla="*/ 18 w 35"/>
                <a:gd name="T33" fmla="*/ 36 h 36"/>
                <a:gd name="T34" fmla="*/ 23 w 35"/>
                <a:gd name="T35" fmla="*/ 36 h 36"/>
                <a:gd name="T36" fmla="*/ 29 w 35"/>
                <a:gd name="T37" fmla="*/ 33 h 36"/>
                <a:gd name="T38" fmla="*/ 35 w 35"/>
                <a:gd name="T39" fmla="*/ 27 h 36"/>
                <a:gd name="T40" fmla="*/ 35 w 35"/>
                <a:gd name="T41" fmla="*/ 18 h 36"/>
                <a:gd name="T42" fmla="*/ 35 w 35"/>
                <a:gd name="T4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6">
                  <a:moveTo>
                    <a:pt x="35" y="18"/>
                  </a:moveTo>
                  <a:lnTo>
                    <a:pt x="35" y="18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3" y="36"/>
                  </a:lnTo>
                  <a:lnTo>
                    <a:pt x="29" y="33"/>
                  </a:lnTo>
                  <a:lnTo>
                    <a:pt x="35" y="27"/>
                  </a:lnTo>
                  <a:lnTo>
                    <a:pt x="35" y="18"/>
                  </a:lnTo>
                  <a:lnTo>
                    <a:pt x="35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Freeform 220"/>
            <p:cNvSpPr>
              <a:spLocks/>
            </p:cNvSpPr>
            <p:nvPr/>
          </p:nvSpPr>
          <p:spPr bwMode="auto">
            <a:xfrm>
              <a:off x="5405808" y="3099511"/>
              <a:ext cx="83162" cy="74632"/>
            </a:xfrm>
            <a:custGeom>
              <a:avLst/>
              <a:gdLst>
                <a:gd name="T0" fmla="*/ 39 w 39"/>
                <a:gd name="T1" fmla="*/ 17 h 35"/>
                <a:gd name="T2" fmla="*/ 39 w 39"/>
                <a:gd name="T3" fmla="*/ 17 h 35"/>
                <a:gd name="T4" fmla="*/ 39 w 39"/>
                <a:gd name="T5" fmla="*/ 8 h 35"/>
                <a:gd name="T6" fmla="*/ 33 w 39"/>
                <a:gd name="T7" fmla="*/ 2 h 35"/>
                <a:gd name="T8" fmla="*/ 27 w 39"/>
                <a:gd name="T9" fmla="*/ 0 h 35"/>
                <a:gd name="T10" fmla="*/ 21 w 39"/>
                <a:gd name="T11" fmla="*/ 0 h 35"/>
                <a:gd name="T12" fmla="*/ 21 w 39"/>
                <a:gd name="T13" fmla="*/ 0 h 35"/>
                <a:gd name="T14" fmla="*/ 12 w 39"/>
                <a:gd name="T15" fmla="*/ 0 h 35"/>
                <a:gd name="T16" fmla="*/ 6 w 39"/>
                <a:gd name="T17" fmla="*/ 2 h 35"/>
                <a:gd name="T18" fmla="*/ 3 w 39"/>
                <a:gd name="T19" fmla="*/ 8 h 35"/>
                <a:gd name="T20" fmla="*/ 0 w 39"/>
                <a:gd name="T21" fmla="*/ 17 h 35"/>
                <a:gd name="T22" fmla="*/ 0 w 39"/>
                <a:gd name="T23" fmla="*/ 17 h 35"/>
                <a:gd name="T24" fmla="*/ 3 w 39"/>
                <a:gd name="T25" fmla="*/ 23 h 35"/>
                <a:gd name="T26" fmla="*/ 6 w 39"/>
                <a:gd name="T27" fmla="*/ 29 h 35"/>
                <a:gd name="T28" fmla="*/ 12 w 39"/>
                <a:gd name="T29" fmla="*/ 35 h 35"/>
                <a:gd name="T30" fmla="*/ 21 w 39"/>
                <a:gd name="T31" fmla="*/ 35 h 35"/>
                <a:gd name="T32" fmla="*/ 21 w 39"/>
                <a:gd name="T33" fmla="*/ 35 h 35"/>
                <a:gd name="T34" fmla="*/ 27 w 39"/>
                <a:gd name="T35" fmla="*/ 35 h 35"/>
                <a:gd name="T36" fmla="*/ 33 w 39"/>
                <a:gd name="T37" fmla="*/ 29 h 35"/>
                <a:gd name="T38" fmla="*/ 39 w 39"/>
                <a:gd name="T39" fmla="*/ 23 h 35"/>
                <a:gd name="T40" fmla="*/ 39 w 39"/>
                <a:gd name="T41" fmla="*/ 17 h 35"/>
                <a:gd name="T42" fmla="*/ 39 w 39"/>
                <a:gd name="T4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5">
                  <a:moveTo>
                    <a:pt x="39" y="17"/>
                  </a:moveTo>
                  <a:lnTo>
                    <a:pt x="39" y="17"/>
                  </a:lnTo>
                  <a:lnTo>
                    <a:pt x="39" y="8"/>
                  </a:lnTo>
                  <a:lnTo>
                    <a:pt x="33" y="2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2"/>
                  </a:lnTo>
                  <a:lnTo>
                    <a:pt x="3" y="8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23"/>
                  </a:lnTo>
                  <a:lnTo>
                    <a:pt x="6" y="29"/>
                  </a:lnTo>
                  <a:lnTo>
                    <a:pt x="12" y="35"/>
                  </a:lnTo>
                  <a:lnTo>
                    <a:pt x="21" y="35"/>
                  </a:lnTo>
                  <a:lnTo>
                    <a:pt x="21" y="35"/>
                  </a:lnTo>
                  <a:lnTo>
                    <a:pt x="27" y="35"/>
                  </a:lnTo>
                  <a:lnTo>
                    <a:pt x="33" y="29"/>
                  </a:lnTo>
                  <a:lnTo>
                    <a:pt x="39" y="23"/>
                  </a:lnTo>
                  <a:lnTo>
                    <a:pt x="39" y="17"/>
                  </a:lnTo>
                  <a:lnTo>
                    <a:pt x="39" y="17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Freeform 221"/>
            <p:cNvSpPr>
              <a:spLocks/>
            </p:cNvSpPr>
            <p:nvPr/>
          </p:nvSpPr>
          <p:spPr bwMode="auto">
            <a:xfrm>
              <a:off x="5393014" y="3086717"/>
              <a:ext cx="83162" cy="74632"/>
            </a:xfrm>
            <a:custGeom>
              <a:avLst/>
              <a:gdLst>
                <a:gd name="T0" fmla="*/ 39 w 39"/>
                <a:gd name="T1" fmla="*/ 17 h 35"/>
                <a:gd name="T2" fmla="*/ 39 w 39"/>
                <a:gd name="T3" fmla="*/ 17 h 35"/>
                <a:gd name="T4" fmla="*/ 36 w 39"/>
                <a:gd name="T5" fmla="*/ 11 h 35"/>
                <a:gd name="T6" fmla="*/ 33 w 39"/>
                <a:gd name="T7" fmla="*/ 6 h 35"/>
                <a:gd name="T8" fmla="*/ 27 w 39"/>
                <a:gd name="T9" fmla="*/ 0 h 35"/>
                <a:gd name="T10" fmla="*/ 18 w 39"/>
                <a:gd name="T11" fmla="*/ 0 h 35"/>
                <a:gd name="T12" fmla="*/ 18 w 39"/>
                <a:gd name="T13" fmla="*/ 0 h 35"/>
                <a:gd name="T14" fmla="*/ 12 w 39"/>
                <a:gd name="T15" fmla="*/ 0 h 35"/>
                <a:gd name="T16" fmla="*/ 6 w 39"/>
                <a:gd name="T17" fmla="*/ 6 h 35"/>
                <a:gd name="T18" fmla="*/ 0 w 39"/>
                <a:gd name="T19" fmla="*/ 11 h 35"/>
                <a:gd name="T20" fmla="*/ 0 w 39"/>
                <a:gd name="T21" fmla="*/ 17 h 35"/>
                <a:gd name="T22" fmla="*/ 0 w 39"/>
                <a:gd name="T23" fmla="*/ 17 h 35"/>
                <a:gd name="T24" fmla="*/ 0 w 39"/>
                <a:gd name="T25" fmla="*/ 26 h 35"/>
                <a:gd name="T26" fmla="*/ 6 w 39"/>
                <a:gd name="T27" fmla="*/ 32 h 35"/>
                <a:gd name="T28" fmla="*/ 12 w 39"/>
                <a:gd name="T29" fmla="*/ 35 h 35"/>
                <a:gd name="T30" fmla="*/ 18 w 39"/>
                <a:gd name="T31" fmla="*/ 35 h 35"/>
                <a:gd name="T32" fmla="*/ 18 w 39"/>
                <a:gd name="T33" fmla="*/ 35 h 35"/>
                <a:gd name="T34" fmla="*/ 27 w 39"/>
                <a:gd name="T35" fmla="*/ 35 h 35"/>
                <a:gd name="T36" fmla="*/ 33 w 39"/>
                <a:gd name="T37" fmla="*/ 32 h 35"/>
                <a:gd name="T38" fmla="*/ 36 w 39"/>
                <a:gd name="T39" fmla="*/ 26 h 35"/>
                <a:gd name="T40" fmla="*/ 39 w 39"/>
                <a:gd name="T41" fmla="*/ 17 h 35"/>
                <a:gd name="T42" fmla="*/ 39 w 39"/>
                <a:gd name="T4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5">
                  <a:moveTo>
                    <a:pt x="39" y="17"/>
                  </a:moveTo>
                  <a:lnTo>
                    <a:pt x="39" y="17"/>
                  </a:lnTo>
                  <a:lnTo>
                    <a:pt x="36" y="11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5"/>
                  </a:lnTo>
                  <a:lnTo>
                    <a:pt x="18" y="35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9" y="17"/>
                  </a:lnTo>
                  <a:lnTo>
                    <a:pt x="39" y="17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Freeform 222"/>
            <p:cNvSpPr>
              <a:spLocks/>
            </p:cNvSpPr>
            <p:nvPr/>
          </p:nvSpPr>
          <p:spPr bwMode="auto">
            <a:xfrm>
              <a:off x="5350367" y="3061129"/>
              <a:ext cx="81029" cy="74632"/>
            </a:xfrm>
            <a:custGeom>
              <a:avLst/>
              <a:gdLst>
                <a:gd name="T0" fmla="*/ 38 w 38"/>
                <a:gd name="T1" fmla="*/ 18 h 35"/>
                <a:gd name="T2" fmla="*/ 38 w 38"/>
                <a:gd name="T3" fmla="*/ 18 h 35"/>
                <a:gd name="T4" fmla="*/ 38 w 38"/>
                <a:gd name="T5" fmla="*/ 12 h 35"/>
                <a:gd name="T6" fmla="*/ 32 w 38"/>
                <a:gd name="T7" fmla="*/ 6 h 35"/>
                <a:gd name="T8" fmla="*/ 26 w 38"/>
                <a:gd name="T9" fmla="*/ 0 h 35"/>
                <a:gd name="T10" fmla="*/ 20 w 38"/>
                <a:gd name="T11" fmla="*/ 0 h 35"/>
                <a:gd name="T12" fmla="*/ 20 w 38"/>
                <a:gd name="T13" fmla="*/ 0 h 35"/>
                <a:gd name="T14" fmla="*/ 11 w 38"/>
                <a:gd name="T15" fmla="*/ 0 h 35"/>
                <a:gd name="T16" fmla="*/ 6 w 38"/>
                <a:gd name="T17" fmla="*/ 6 h 35"/>
                <a:gd name="T18" fmla="*/ 3 w 38"/>
                <a:gd name="T19" fmla="*/ 12 h 35"/>
                <a:gd name="T20" fmla="*/ 0 w 38"/>
                <a:gd name="T21" fmla="*/ 18 h 35"/>
                <a:gd name="T22" fmla="*/ 0 w 38"/>
                <a:gd name="T23" fmla="*/ 18 h 35"/>
                <a:gd name="T24" fmla="*/ 3 w 38"/>
                <a:gd name="T25" fmla="*/ 26 h 35"/>
                <a:gd name="T26" fmla="*/ 6 w 38"/>
                <a:gd name="T27" fmla="*/ 32 h 35"/>
                <a:gd name="T28" fmla="*/ 11 w 38"/>
                <a:gd name="T29" fmla="*/ 35 h 35"/>
                <a:gd name="T30" fmla="*/ 20 w 38"/>
                <a:gd name="T31" fmla="*/ 35 h 35"/>
                <a:gd name="T32" fmla="*/ 20 w 38"/>
                <a:gd name="T33" fmla="*/ 35 h 35"/>
                <a:gd name="T34" fmla="*/ 26 w 38"/>
                <a:gd name="T35" fmla="*/ 35 h 35"/>
                <a:gd name="T36" fmla="*/ 32 w 38"/>
                <a:gd name="T37" fmla="*/ 32 h 35"/>
                <a:gd name="T38" fmla="*/ 38 w 38"/>
                <a:gd name="T39" fmla="*/ 26 h 35"/>
                <a:gd name="T40" fmla="*/ 38 w 38"/>
                <a:gd name="T41" fmla="*/ 18 h 35"/>
                <a:gd name="T42" fmla="*/ 38 w 38"/>
                <a:gd name="T43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5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1" y="35"/>
                  </a:lnTo>
                  <a:lnTo>
                    <a:pt x="20" y="35"/>
                  </a:lnTo>
                  <a:lnTo>
                    <a:pt x="20" y="35"/>
                  </a:lnTo>
                  <a:lnTo>
                    <a:pt x="26" y="35"/>
                  </a:lnTo>
                  <a:lnTo>
                    <a:pt x="32" y="32"/>
                  </a:lnTo>
                  <a:lnTo>
                    <a:pt x="38" y="26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Freeform 223"/>
            <p:cNvSpPr>
              <a:spLocks/>
            </p:cNvSpPr>
            <p:nvPr/>
          </p:nvSpPr>
          <p:spPr bwMode="auto">
            <a:xfrm>
              <a:off x="5279999" y="3041938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9 w 39"/>
                <a:gd name="T5" fmla="*/ 12 h 38"/>
                <a:gd name="T6" fmla="*/ 33 w 39"/>
                <a:gd name="T7" fmla="*/ 6 h 38"/>
                <a:gd name="T8" fmla="*/ 27 w 39"/>
                <a:gd name="T9" fmla="*/ 3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3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3 w 39"/>
                <a:gd name="T25" fmla="*/ 27 h 38"/>
                <a:gd name="T26" fmla="*/ 6 w 39"/>
                <a:gd name="T27" fmla="*/ 32 h 38"/>
                <a:gd name="T28" fmla="*/ 12 w 39"/>
                <a:gd name="T29" fmla="*/ 35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9 w 39"/>
                <a:gd name="T39" fmla="*/ 27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9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Freeform 224"/>
            <p:cNvSpPr>
              <a:spLocks/>
            </p:cNvSpPr>
            <p:nvPr/>
          </p:nvSpPr>
          <p:spPr bwMode="auto">
            <a:xfrm>
              <a:off x="5260808" y="302274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9 w 39"/>
                <a:gd name="T5" fmla="*/ 12 h 38"/>
                <a:gd name="T6" fmla="*/ 33 w 39"/>
                <a:gd name="T7" fmla="*/ 6 h 38"/>
                <a:gd name="T8" fmla="*/ 27 w 39"/>
                <a:gd name="T9" fmla="*/ 3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3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3 w 39"/>
                <a:gd name="T25" fmla="*/ 27 h 38"/>
                <a:gd name="T26" fmla="*/ 6 w 39"/>
                <a:gd name="T27" fmla="*/ 33 h 38"/>
                <a:gd name="T28" fmla="*/ 12 w 39"/>
                <a:gd name="T29" fmla="*/ 36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6 h 38"/>
                <a:gd name="T36" fmla="*/ 33 w 39"/>
                <a:gd name="T37" fmla="*/ 33 h 38"/>
                <a:gd name="T38" fmla="*/ 39 w 39"/>
                <a:gd name="T39" fmla="*/ 27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9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Freeform 225"/>
            <p:cNvSpPr>
              <a:spLocks/>
            </p:cNvSpPr>
            <p:nvPr/>
          </p:nvSpPr>
          <p:spPr bwMode="auto">
            <a:xfrm>
              <a:off x="5248014" y="3016350"/>
              <a:ext cx="76765" cy="83161"/>
            </a:xfrm>
            <a:custGeom>
              <a:avLst/>
              <a:gdLst>
                <a:gd name="T0" fmla="*/ 36 w 36"/>
                <a:gd name="T1" fmla="*/ 18 h 39"/>
                <a:gd name="T2" fmla="*/ 36 w 36"/>
                <a:gd name="T3" fmla="*/ 18 h 39"/>
                <a:gd name="T4" fmla="*/ 36 w 36"/>
                <a:gd name="T5" fmla="*/ 12 h 39"/>
                <a:gd name="T6" fmla="*/ 30 w 36"/>
                <a:gd name="T7" fmla="*/ 6 h 39"/>
                <a:gd name="T8" fmla="*/ 24 w 36"/>
                <a:gd name="T9" fmla="*/ 3 h 39"/>
                <a:gd name="T10" fmla="*/ 18 w 36"/>
                <a:gd name="T11" fmla="*/ 0 h 39"/>
                <a:gd name="T12" fmla="*/ 18 w 36"/>
                <a:gd name="T13" fmla="*/ 0 h 39"/>
                <a:gd name="T14" fmla="*/ 12 w 36"/>
                <a:gd name="T15" fmla="*/ 3 h 39"/>
                <a:gd name="T16" fmla="*/ 6 w 36"/>
                <a:gd name="T17" fmla="*/ 6 h 39"/>
                <a:gd name="T18" fmla="*/ 0 w 36"/>
                <a:gd name="T19" fmla="*/ 12 h 39"/>
                <a:gd name="T20" fmla="*/ 0 w 36"/>
                <a:gd name="T21" fmla="*/ 18 h 39"/>
                <a:gd name="T22" fmla="*/ 0 w 36"/>
                <a:gd name="T23" fmla="*/ 18 h 39"/>
                <a:gd name="T24" fmla="*/ 0 w 36"/>
                <a:gd name="T25" fmla="*/ 27 h 39"/>
                <a:gd name="T26" fmla="*/ 6 w 36"/>
                <a:gd name="T27" fmla="*/ 33 h 39"/>
                <a:gd name="T28" fmla="*/ 12 w 36"/>
                <a:gd name="T29" fmla="*/ 36 h 39"/>
                <a:gd name="T30" fmla="*/ 18 w 36"/>
                <a:gd name="T31" fmla="*/ 39 h 39"/>
                <a:gd name="T32" fmla="*/ 18 w 36"/>
                <a:gd name="T33" fmla="*/ 39 h 39"/>
                <a:gd name="T34" fmla="*/ 24 w 36"/>
                <a:gd name="T35" fmla="*/ 36 h 39"/>
                <a:gd name="T36" fmla="*/ 30 w 36"/>
                <a:gd name="T37" fmla="*/ 33 h 39"/>
                <a:gd name="T38" fmla="*/ 36 w 36"/>
                <a:gd name="T39" fmla="*/ 27 h 39"/>
                <a:gd name="T40" fmla="*/ 36 w 36"/>
                <a:gd name="T41" fmla="*/ 18 h 39"/>
                <a:gd name="T42" fmla="*/ 36 w 36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9">
                  <a:moveTo>
                    <a:pt x="36" y="18"/>
                  </a:moveTo>
                  <a:lnTo>
                    <a:pt x="36" y="18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4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18" y="39"/>
                  </a:lnTo>
                  <a:lnTo>
                    <a:pt x="18" y="39"/>
                  </a:lnTo>
                  <a:lnTo>
                    <a:pt x="24" y="36"/>
                  </a:lnTo>
                  <a:lnTo>
                    <a:pt x="30" y="33"/>
                  </a:lnTo>
                  <a:lnTo>
                    <a:pt x="36" y="27"/>
                  </a:lnTo>
                  <a:lnTo>
                    <a:pt x="36" y="18"/>
                  </a:lnTo>
                  <a:lnTo>
                    <a:pt x="36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Freeform 226"/>
            <p:cNvSpPr>
              <a:spLocks/>
            </p:cNvSpPr>
            <p:nvPr/>
          </p:nvSpPr>
          <p:spPr bwMode="auto">
            <a:xfrm>
              <a:off x="5205367" y="3003556"/>
              <a:ext cx="81029" cy="83161"/>
            </a:xfrm>
            <a:custGeom>
              <a:avLst/>
              <a:gdLst>
                <a:gd name="T0" fmla="*/ 38 w 38"/>
                <a:gd name="T1" fmla="*/ 21 h 39"/>
                <a:gd name="T2" fmla="*/ 38 w 38"/>
                <a:gd name="T3" fmla="*/ 21 h 39"/>
                <a:gd name="T4" fmla="*/ 35 w 38"/>
                <a:gd name="T5" fmla="*/ 12 h 39"/>
                <a:gd name="T6" fmla="*/ 32 w 38"/>
                <a:gd name="T7" fmla="*/ 6 h 39"/>
                <a:gd name="T8" fmla="*/ 26 w 38"/>
                <a:gd name="T9" fmla="*/ 3 h 39"/>
                <a:gd name="T10" fmla="*/ 20 w 38"/>
                <a:gd name="T11" fmla="*/ 0 h 39"/>
                <a:gd name="T12" fmla="*/ 20 w 38"/>
                <a:gd name="T13" fmla="*/ 0 h 39"/>
                <a:gd name="T14" fmla="*/ 12 w 38"/>
                <a:gd name="T15" fmla="*/ 3 h 39"/>
                <a:gd name="T16" fmla="*/ 6 w 38"/>
                <a:gd name="T17" fmla="*/ 6 h 39"/>
                <a:gd name="T18" fmla="*/ 3 w 38"/>
                <a:gd name="T19" fmla="*/ 12 h 39"/>
                <a:gd name="T20" fmla="*/ 0 w 38"/>
                <a:gd name="T21" fmla="*/ 21 h 39"/>
                <a:gd name="T22" fmla="*/ 0 w 38"/>
                <a:gd name="T23" fmla="*/ 21 h 39"/>
                <a:gd name="T24" fmla="*/ 3 w 38"/>
                <a:gd name="T25" fmla="*/ 27 h 39"/>
                <a:gd name="T26" fmla="*/ 6 w 38"/>
                <a:gd name="T27" fmla="*/ 33 h 39"/>
                <a:gd name="T28" fmla="*/ 12 w 38"/>
                <a:gd name="T29" fmla="*/ 36 h 39"/>
                <a:gd name="T30" fmla="*/ 20 w 38"/>
                <a:gd name="T31" fmla="*/ 39 h 39"/>
                <a:gd name="T32" fmla="*/ 20 w 38"/>
                <a:gd name="T33" fmla="*/ 39 h 39"/>
                <a:gd name="T34" fmla="*/ 26 w 38"/>
                <a:gd name="T35" fmla="*/ 36 h 39"/>
                <a:gd name="T36" fmla="*/ 32 w 38"/>
                <a:gd name="T37" fmla="*/ 33 h 39"/>
                <a:gd name="T38" fmla="*/ 35 w 38"/>
                <a:gd name="T39" fmla="*/ 27 h 39"/>
                <a:gd name="T40" fmla="*/ 38 w 38"/>
                <a:gd name="T41" fmla="*/ 21 h 39"/>
                <a:gd name="T42" fmla="*/ 38 w 38"/>
                <a:gd name="T43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9">
                  <a:moveTo>
                    <a:pt x="38" y="21"/>
                  </a:moveTo>
                  <a:lnTo>
                    <a:pt x="38" y="21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6" y="36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21"/>
                  </a:lnTo>
                  <a:lnTo>
                    <a:pt x="38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Freeform 227"/>
            <p:cNvSpPr>
              <a:spLocks/>
            </p:cNvSpPr>
            <p:nvPr/>
          </p:nvSpPr>
          <p:spPr bwMode="auto">
            <a:xfrm>
              <a:off x="5186175" y="3003556"/>
              <a:ext cx="81029" cy="83161"/>
            </a:xfrm>
            <a:custGeom>
              <a:avLst/>
              <a:gdLst>
                <a:gd name="T0" fmla="*/ 38 w 38"/>
                <a:gd name="T1" fmla="*/ 21 h 39"/>
                <a:gd name="T2" fmla="*/ 38 w 38"/>
                <a:gd name="T3" fmla="*/ 21 h 39"/>
                <a:gd name="T4" fmla="*/ 35 w 38"/>
                <a:gd name="T5" fmla="*/ 12 h 39"/>
                <a:gd name="T6" fmla="*/ 32 w 38"/>
                <a:gd name="T7" fmla="*/ 6 h 39"/>
                <a:gd name="T8" fmla="*/ 27 w 38"/>
                <a:gd name="T9" fmla="*/ 3 h 39"/>
                <a:gd name="T10" fmla="*/ 21 w 38"/>
                <a:gd name="T11" fmla="*/ 0 h 39"/>
                <a:gd name="T12" fmla="*/ 21 w 38"/>
                <a:gd name="T13" fmla="*/ 0 h 39"/>
                <a:gd name="T14" fmla="*/ 12 w 38"/>
                <a:gd name="T15" fmla="*/ 3 h 39"/>
                <a:gd name="T16" fmla="*/ 6 w 38"/>
                <a:gd name="T17" fmla="*/ 6 h 39"/>
                <a:gd name="T18" fmla="*/ 3 w 38"/>
                <a:gd name="T19" fmla="*/ 12 h 39"/>
                <a:gd name="T20" fmla="*/ 0 w 38"/>
                <a:gd name="T21" fmla="*/ 21 h 39"/>
                <a:gd name="T22" fmla="*/ 0 w 38"/>
                <a:gd name="T23" fmla="*/ 21 h 39"/>
                <a:gd name="T24" fmla="*/ 3 w 38"/>
                <a:gd name="T25" fmla="*/ 27 h 39"/>
                <a:gd name="T26" fmla="*/ 6 w 38"/>
                <a:gd name="T27" fmla="*/ 33 h 39"/>
                <a:gd name="T28" fmla="*/ 12 w 38"/>
                <a:gd name="T29" fmla="*/ 36 h 39"/>
                <a:gd name="T30" fmla="*/ 21 w 38"/>
                <a:gd name="T31" fmla="*/ 39 h 39"/>
                <a:gd name="T32" fmla="*/ 21 w 38"/>
                <a:gd name="T33" fmla="*/ 39 h 39"/>
                <a:gd name="T34" fmla="*/ 27 w 38"/>
                <a:gd name="T35" fmla="*/ 36 h 39"/>
                <a:gd name="T36" fmla="*/ 32 w 38"/>
                <a:gd name="T37" fmla="*/ 33 h 39"/>
                <a:gd name="T38" fmla="*/ 35 w 38"/>
                <a:gd name="T39" fmla="*/ 27 h 39"/>
                <a:gd name="T40" fmla="*/ 38 w 38"/>
                <a:gd name="T41" fmla="*/ 21 h 39"/>
                <a:gd name="T42" fmla="*/ 38 w 38"/>
                <a:gd name="T43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9">
                  <a:moveTo>
                    <a:pt x="38" y="21"/>
                  </a:moveTo>
                  <a:lnTo>
                    <a:pt x="38" y="21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7" y="36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21"/>
                  </a:lnTo>
                  <a:lnTo>
                    <a:pt x="38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228"/>
            <p:cNvSpPr>
              <a:spLocks/>
            </p:cNvSpPr>
            <p:nvPr/>
          </p:nvSpPr>
          <p:spPr bwMode="auto">
            <a:xfrm>
              <a:off x="5166984" y="2960909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8 w 38"/>
                <a:gd name="T5" fmla="*/ 11 h 38"/>
                <a:gd name="T6" fmla="*/ 33 w 38"/>
                <a:gd name="T7" fmla="*/ 5 h 38"/>
                <a:gd name="T8" fmla="*/ 27 w 38"/>
                <a:gd name="T9" fmla="*/ 3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3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5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5 h 38"/>
                <a:gd name="T36" fmla="*/ 33 w 38"/>
                <a:gd name="T37" fmla="*/ 32 h 38"/>
                <a:gd name="T38" fmla="*/ 38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8" y="11"/>
                  </a:lnTo>
                  <a:lnTo>
                    <a:pt x="33" y="5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229"/>
            <p:cNvSpPr>
              <a:spLocks/>
            </p:cNvSpPr>
            <p:nvPr/>
          </p:nvSpPr>
          <p:spPr bwMode="auto">
            <a:xfrm>
              <a:off x="5160587" y="2960909"/>
              <a:ext cx="83162" cy="81029"/>
            </a:xfrm>
            <a:custGeom>
              <a:avLst/>
              <a:gdLst>
                <a:gd name="T0" fmla="*/ 39 w 39"/>
                <a:gd name="T1" fmla="*/ 20 h 38"/>
                <a:gd name="T2" fmla="*/ 39 w 39"/>
                <a:gd name="T3" fmla="*/ 20 h 38"/>
                <a:gd name="T4" fmla="*/ 36 w 39"/>
                <a:gd name="T5" fmla="*/ 11 h 38"/>
                <a:gd name="T6" fmla="*/ 33 w 39"/>
                <a:gd name="T7" fmla="*/ 5 h 38"/>
                <a:gd name="T8" fmla="*/ 27 w 39"/>
                <a:gd name="T9" fmla="*/ 3 h 38"/>
                <a:gd name="T10" fmla="*/ 18 w 39"/>
                <a:gd name="T11" fmla="*/ 0 h 38"/>
                <a:gd name="T12" fmla="*/ 18 w 39"/>
                <a:gd name="T13" fmla="*/ 0 h 38"/>
                <a:gd name="T14" fmla="*/ 12 w 39"/>
                <a:gd name="T15" fmla="*/ 3 h 38"/>
                <a:gd name="T16" fmla="*/ 6 w 39"/>
                <a:gd name="T17" fmla="*/ 5 h 38"/>
                <a:gd name="T18" fmla="*/ 0 w 39"/>
                <a:gd name="T19" fmla="*/ 11 h 38"/>
                <a:gd name="T20" fmla="*/ 0 w 39"/>
                <a:gd name="T21" fmla="*/ 20 h 38"/>
                <a:gd name="T22" fmla="*/ 0 w 39"/>
                <a:gd name="T23" fmla="*/ 20 h 38"/>
                <a:gd name="T24" fmla="*/ 0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18 w 39"/>
                <a:gd name="T31" fmla="*/ 38 h 38"/>
                <a:gd name="T32" fmla="*/ 18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6 w 39"/>
                <a:gd name="T39" fmla="*/ 26 h 38"/>
                <a:gd name="T40" fmla="*/ 39 w 39"/>
                <a:gd name="T41" fmla="*/ 20 h 38"/>
                <a:gd name="T42" fmla="*/ 39 w 39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20"/>
                  </a:moveTo>
                  <a:lnTo>
                    <a:pt x="39" y="20"/>
                  </a:lnTo>
                  <a:lnTo>
                    <a:pt x="36" y="11"/>
                  </a:lnTo>
                  <a:lnTo>
                    <a:pt x="33" y="5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9" y="20"/>
                  </a:lnTo>
                  <a:lnTo>
                    <a:pt x="39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230"/>
            <p:cNvSpPr>
              <a:spLocks/>
            </p:cNvSpPr>
            <p:nvPr/>
          </p:nvSpPr>
          <p:spPr bwMode="auto">
            <a:xfrm>
              <a:off x="5105146" y="2948115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8 w 38"/>
                <a:gd name="T5" fmla="*/ 11 h 38"/>
                <a:gd name="T6" fmla="*/ 32 w 38"/>
                <a:gd name="T7" fmla="*/ 6 h 38"/>
                <a:gd name="T8" fmla="*/ 26 w 38"/>
                <a:gd name="T9" fmla="*/ 3 h 38"/>
                <a:gd name="T10" fmla="*/ 20 w 38"/>
                <a:gd name="T11" fmla="*/ 0 h 38"/>
                <a:gd name="T12" fmla="*/ 20 w 38"/>
                <a:gd name="T13" fmla="*/ 0 h 38"/>
                <a:gd name="T14" fmla="*/ 11 w 38"/>
                <a:gd name="T15" fmla="*/ 3 h 38"/>
                <a:gd name="T16" fmla="*/ 5 w 38"/>
                <a:gd name="T17" fmla="*/ 6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5 w 38"/>
                <a:gd name="T27" fmla="*/ 32 h 38"/>
                <a:gd name="T28" fmla="*/ 11 w 38"/>
                <a:gd name="T29" fmla="*/ 38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8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8" y="11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5" y="6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5" y="32"/>
                  </a:lnTo>
                  <a:lnTo>
                    <a:pt x="11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231"/>
            <p:cNvSpPr>
              <a:spLocks/>
            </p:cNvSpPr>
            <p:nvPr/>
          </p:nvSpPr>
          <p:spPr bwMode="auto">
            <a:xfrm>
              <a:off x="5053969" y="2928924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8 w 38"/>
                <a:gd name="T5" fmla="*/ 12 h 38"/>
                <a:gd name="T6" fmla="*/ 32 w 38"/>
                <a:gd name="T7" fmla="*/ 6 h 38"/>
                <a:gd name="T8" fmla="*/ 27 w 38"/>
                <a:gd name="T9" fmla="*/ 3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5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5 h 38"/>
                <a:gd name="T36" fmla="*/ 32 w 38"/>
                <a:gd name="T37" fmla="*/ 32 h 38"/>
                <a:gd name="T38" fmla="*/ 38 w 38"/>
                <a:gd name="T39" fmla="*/ 26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2" y="32"/>
                  </a:lnTo>
                  <a:lnTo>
                    <a:pt x="38" y="26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Freeform 232"/>
            <p:cNvSpPr>
              <a:spLocks/>
            </p:cNvSpPr>
            <p:nvPr/>
          </p:nvSpPr>
          <p:spPr bwMode="auto">
            <a:xfrm>
              <a:off x="5021984" y="292252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9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3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9 w 39"/>
                <a:gd name="T39" fmla="*/ 26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9" y="26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Freeform 233"/>
            <p:cNvSpPr>
              <a:spLocks/>
            </p:cNvSpPr>
            <p:nvPr/>
          </p:nvSpPr>
          <p:spPr bwMode="auto">
            <a:xfrm>
              <a:off x="4996396" y="2922527"/>
              <a:ext cx="83162" cy="81029"/>
            </a:xfrm>
            <a:custGeom>
              <a:avLst/>
              <a:gdLst>
                <a:gd name="T0" fmla="*/ 39 w 39"/>
                <a:gd name="T1" fmla="*/ 18 h 38"/>
                <a:gd name="T2" fmla="*/ 39 w 39"/>
                <a:gd name="T3" fmla="*/ 18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0 h 38"/>
                <a:gd name="T10" fmla="*/ 18 w 39"/>
                <a:gd name="T11" fmla="*/ 0 h 38"/>
                <a:gd name="T12" fmla="*/ 18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0 w 39"/>
                <a:gd name="T19" fmla="*/ 12 h 38"/>
                <a:gd name="T20" fmla="*/ 0 w 39"/>
                <a:gd name="T21" fmla="*/ 18 h 38"/>
                <a:gd name="T22" fmla="*/ 0 w 39"/>
                <a:gd name="T23" fmla="*/ 18 h 38"/>
                <a:gd name="T24" fmla="*/ 0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18 w 39"/>
                <a:gd name="T31" fmla="*/ 38 h 38"/>
                <a:gd name="T32" fmla="*/ 18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6 w 39"/>
                <a:gd name="T39" fmla="*/ 26 h 38"/>
                <a:gd name="T40" fmla="*/ 39 w 39"/>
                <a:gd name="T41" fmla="*/ 18 h 38"/>
                <a:gd name="T42" fmla="*/ 39 w 39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6" y="26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Freeform 234"/>
            <p:cNvSpPr>
              <a:spLocks/>
            </p:cNvSpPr>
            <p:nvPr/>
          </p:nvSpPr>
          <p:spPr bwMode="auto">
            <a:xfrm>
              <a:off x="4966543" y="2922527"/>
              <a:ext cx="74632" cy="81029"/>
            </a:xfrm>
            <a:custGeom>
              <a:avLst/>
              <a:gdLst>
                <a:gd name="T0" fmla="*/ 35 w 35"/>
                <a:gd name="T1" fmla="*/ 18 h 38"/>
                <a:gd name="T2" fmla="*/ 35 w 35"/>
                <a:gd name="T3" fmla="*/ 18 h 38"/>
                <a:gd name="T4" fmla="*/ 35 w 35"/>
                <a:gd name="T5" fmla="*/ 12 h 38"/>
                <a:gd name="T6" fmla="*/ 29 w 35"/>
                <a:gd name="T7" fmla="*/ 6 h 38"/>
                <a:gd name="T8" fmla="*/ 23 w 35"/>
                <a:gd name="T9" fmla="*/ 0 h 38"/>
                <a:gd name="T10" fmla="*/ 17 w 35"/>
                <a:gd name="T11" fmla="*/ 0 h 38"/>
                <a:gd name="T12" fmla="*/ 17 w 35"/>
                <a:gd name="T13" fmla="*/ 0 h 38"/>
                <a:gd name="T14" fmla="*/ 11 w 35"/>
                <a:gd name="T15" fmla="*/ 0 h 38"/>
                <a:gd name="T16" fmla="*/ 6 w 35"/>
                <a:gd name="T17" fmla="*/ 6 h 38"/>
                <a:gd name="T18" fmla="*/ 0 w 35"/>
                <a:gd name="T19" fmla="*/ 12 h 38"/>
                <a:gd name="T20" fmla="*/ 0 w 35"/>
                <a:gd name="T21" fmla="*/ 18 h 38"/>
                <a:gd name="T22" fmla="*/ 0 w 35"/>
                <a:gd name="T23" fmla="*/ 18 h 38"/>
                <a:gd name="T24" fmla="*/ 0 w 35"/>
                <a:gd name="T25" fmla="*/ 26 h 38"/>
                <a:gd name="T26" fmla="*/ 6 w 35"/>
                <a:gd name="T27" fmla="*/ 32 h 38"/>
                <a:gd name="T28" fmla="*/ 11 w 35"/>
                <a:gd name="T29" fmla="*/ 35 h 38"/>
                <a:gd name="T30" fmla="*/ 17 w 35"/>
                <a:gd name="T31" fmla="*/ 38 h 38"/>
                <a:gd name="T32" fmla="*/ 17 w 35"/>
                <a:gd name="T33" fmla="*/ 38 h 38"/>
                <a:gd name="T34" fmla="*/ 23 w 35"/>
                <a:gd name="T35" fmla="*/ 35 h 38"/>
                <a:gd name="T36" fmla="*/ 29 w 35"/>
                <a:gd name="T37" fmla="*/ 32 h 38"/>
                <a:gd name="T38" fmla="*/ 35 w 35"/>
                <a:gd name="T39" fmla="*/ 26 h 38"/>
                <a:gd name="T40" fmla="*/ 35 w 35"/>
                <a:gd name="T41" fmla="*/ 18 h 38"/>
                <a:gd name="T42" fmla="*/ 35 w 35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18"/>
                  </a:moveTo>
                  <a:lnTo>
                    <a:pt x="35" y="18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1" y="35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3" y="35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35" y="18"/>
                  </a:lnTo>
                  <a:lnTo>
                    <a:pt x="35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Freeform 235"/>
            <p:cNvSpPr>
              <a:spLocks/>
            </p:cNvSpPr>
            <p:nvPr/>
          </p:nvSpPr>
          <p:spPr bwMode="auto">
            <a:xfrm>
              <a:off x="4934558" y="2903336"/>
              <a:ext cx="81029" cy="81029"/>
            </a:xfrm>
            <a:custGeom>
              <a:avLst/>
              <a:gdLst>
                <a:gd name="T0" fmla="*/ 38 w 38"/>
                <a:gd name="T1" fmla="*/ 21 h 38"/>
                <a:gd name="T2" fmla="*/ 38 w 38"/>
                <a:gd name="T3" fmla="*/ 21 h 38"/>
                <a:gd name="T4" fmla="*/ 38 w 38"/>
                <a:gd name="T5" fmla="*/ 12 h 38"/>
                <a:gd name="T6" fmla="*/ 32 w 38"/>
                <a:gd name="T7" fmla="*/ 6 h 38"/>
                <a:gd name="T8" fmla="*/ 26 w 38"/>
                <a:gd name="T9" fmla="*/ 3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21 h 38"/>
                <a:gd name="T22" fmla="*/ 0 w 38"/>
                <a:gd name="T23" fmla="*/ 21 h 38"/>
                <a:gd name="T24" fmla="*/ 3 w 38"/>
                <a:gd name="T25" fmla="*/ 27 h 38"/>
                <a:gd name="T26" fmla="*/ 6 w 38"/>
                <a:gd name="T27" fmla="*/ 32 h 38"/>
                <a:gd name="T28" fmla="*/ 12 w 38"/>
                <a:gd name="T29" fmla="*/ 35 h 38"/>
                <a:gd name="T30" fmla="*/ 21 w 38"/>
                <a:gd name="T31" fmla="*/ 38 h 38"/>
                <a:gd name="T32" fmla="*/ 21 w 38"/>
                <a:gd name="T33" fmla="*/ 38 h 38"/>
                <a:gd name="T34" fmla="*/ 26 w 38"/>
                <a:gd name="T35" fmla="*/ 35 h 38"/>
                <a:gd name="T36" fmla="*/ 32 w 38"/>
                <a:gd name="T37" fmla="*/ 32 h 38"/>
                <a:gd name="T38" fmla="*/ 38 w 38"/>
                <a:gd name="T39" fmla="*/ 27 h 38"/>
                <a:gd name="T40" fmla="*/ 38 w 38"/>
                <a:gd name="T41" fmla="*/ 21 h 38"/>
                <a:gd name="T42" fmla="*/ 38 w 38"/>
                <a:gd name="T43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1"/>
                  </a:moveTo>
                  <a:lnTo>
                    <a:pt x="38" y="21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7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6" y="35"/>
                  </a:lnTo>
                  <a:lnTo>
                    <a:pt x="32" y="32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8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Freeform 236"/>
            <p:cNvSpPr>
              <a:spLocks/>
            </p:cNvSpPr>
            <p:nvPr/>
          </p:nvSpPr>
          <p:spPr bwMode="auto">
            <a:xfrm>
              <a:off x="4889778" y="2877748"/>
              <a:ext cx="83162" cy="76764"/>
            </a:xfrm>
            <a:custGeom>
              <a:avLst/>
              <a:gdLst>
                <a:gd name="T0" fmla="*/ 39 w 39"/>
                <a:gd name="T1" fmla="*/ 18 h 36"/>
                <a:gd name="T2" fmla="*/ 39 w 39"/>
                <a:gd name="T3" fmla="*/ 18 h 36"/>
                <a:gd name="T4" fmla="*/ 36 w 39"/>
                <a:gd name="T5" fmla="*/ 12 h 36"/>
                <a:gd name="T6" fmla="*/ 33 w 39"/>
                <a:gd name="T7" fmla="*/ 6 h 36"/>
                <a:gd name="T8" fmla="*/ 27 w 39"/>
                <a:gd name="T9" fmla="*/ 0 h 36"/>
                <a:gd name="T10" fmla="*/ 18 w 39"/>
                <a:gd name="T11" fmla="*/ 0 h 36"/>
                <a:gd name="T12" fmla="*/ 18 w 39"/>
                <a:gd name="T13" fmla="*/ 0 h 36"/>
                <a:gd name="T14" fmla="*/ 12 w 39"/>
                <a:gd name="T15" fmla="*/ 0 h 36"/>
                <a:gd name="T16" fmla="*/ 6 w 39"/>
                <a:gd name="T17" fmla="*/ 6 h 36"/>
                <a:gd name="T18" fmla="*/ 0 w 39"/>
                <a:gd name="T19" fmla="*/ 12 h 36"/>
                <a:gd name="T20" fmla="*/ 0 w 39"/>
                <a:gd name="T21" fmla="*/ 18 h 36"/>
                <a:gd name="T22" fmla="*/ 0 w 39"/>
                <a:gd name="T23" fmla="*/ 18 h 36"/>
                <a:gd name="T24" fmla="*/ 0 w 39"/>
                <a:gd name="T25" fmla="*/ 24 h 36"/>
                <a:gd name="T26" fmla="*/ 6 w 39"/>
                <a:gd name="T27" fmla="*/ 30 h 36"/>
                <a:gd name="T28" fmla="*/ 12 w 39"/>
                <a:gd name="T29" fmla="*/ 36 h 36"/>
                <a:gd name="T30" fmla="*/ 18 w 39"/>
                <a:gd name="T31" fmla="*/ 36 h 36"/>
                <a:gd name="T32" fmla="*/ 18 w 39"/>
                <a:gd name="T33" fmla="*/ 36 h 36"/>
                <a:gd name="T34" fmla="*/ 27 w 39"/>
                <a:gd name="T35" fmla="*/ 36 h 36"/>
                <a:gd name="T36" fmla="*/ 33 w 39"/>
                <a:gd name="T37" fmla="*/ 30 h 36"/>
                <a:gd name="T38" fmla="*/ 36 w 39"/>
                <a:gd name="T39" fmla="*/ 24 h 36"/>
                <a:gd name="T40" fmla="*/ 39 w 39"/>
                <a:gd name="T41" fmla="*/ 18 h 36"/>
                <a:gd name="T42" fmla="*/ 39 w 39"/>
                <a:gd name="T4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6">
                  <a:moveTo>
                    <a:pt x="39" y="18"/>
                  </a:moveTo>
                  <a:lnTo>
                    <a:pt x="39" y="18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27" y="36"/>
                  </a:lnTo>
                  <a:lnTo>
                    <a:pt x="33" y="30"/>
                  </a:lnTo>
                  <a:lnTo>
                    <a:pt x="36" y="24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Freeform 237"/>
            <p:cNvSpPr>
              <a:spLocks/>
            </p:cNvSpPr>
            <p:nvPr/>
          </p:nvSpPr>
          <p:spPr bwMode="auto">
            <a:xfrm>
              <a:off x="4840734" y="2845763"/>
              <a:ext cx="81029" cy="83161"/>
            </a:xfrm>
            <a:custGeom>
              <a:avLst/>
              <a:gdLst>
                <a:gd name="T0" fmla="*/ 38 w 38"/>
                <a:gd name="T1" fmla="*/ 18 h 39"/>
                <a:gd name="T2" fmla="*/ 38 w 38"/>
                <a:gd name="T3" fmla="*/ 18 h 39"/>
                <a:gd name="T4" fmla="*/ 38 w 38"/>
                <a:gd name="T5" fmla="*/ 12 h 39"/>
                <a:gd name="T6" fmla="*/ 32 w 38"/>
                <a:gd name="T7" fmla="*/ 6 h 39"/>
                <a:gd name="T8" fmla="*/ 26 w 38"/>
                <a:gd name="T9" fmla="*/ 0 h 39"/>
                <a:gd name="T10" fmla="*/ 20 w 38"/>
                <a:gd name="T11" fmla="*/ 0 h 39"/>
                <a:gd name="T12" fmla="*/ 20 w 38"/>
                <a:gd name="T13" fmla="*/ 0 h 39"/>
                <a:gd name="T14" fmla="*/ 11 w 38"/>
                <a:gd name="T15" fmla="*/ 0 h 39"/>
                <a:gd name="T16" fmla="*/ 6 w 38"/>
                <a:gd name="T17" fmla="*/ 6 h 39"/>
                <a:gd name="T18" fmla="*/ 3 w 38"/>
                <a:gd name="T19" fmla="*/ 12 h 39"/>
                <a:gd name="T20" fmla="*/ 0 w 38"/>
                <a:gd name="T21" fmla="*/ 18 h 39"/>
                <a:gd name="T22" fmla="*/ 0 w 38"/>
                <a:gd name="T23" fmla="*/ 18 h 39"/>
                <a:gd name="T24" fmla="*/ 3 w 38"/>
                <a:gd name="T25" fmla="*/ 27 h 39"/>
                <a:gd name="T26" fmla="*/ 6 w 38"/>
                <a:gd name="T27" fmla="*/ 33 h 39"/>
                <a:gd name="T28" fmla="*/ 11 w 38"/>
                <a:gd name="T29" fmla="*/ 36 h 39"/>
                <a:gd name="T30" fmla="*/ 20 w 38"/>
                <a:gd name="T31" fmla="*/ 39 h 39"/>
                <a:gd name="T32" fmla="*/ 20 w 38"/>
                <a:gd name="T33" fmla="*/ 39 h 39"/>
                <a:gd name="T34" fmla="*/ 26 w 38"/>
                <a:gd name="T35" fmla="*/ 36 h 39"/>
                <a:gd name="T36" fmla="*/ 32 w 38"/>
                <a:gd name="T37" fmla="*/ 33 h 39"/>
                <a:gd name="T38" fmla="*/ 38 w 38"/>
                <a:gd name="T39" fmla="*/ 27 h 39"/>
                <a:gd name="T40" fmla="*/ 38 w 38"/>
                <a:gd name="T41" fmla="*/ 18 h 39"/>
                <a:gd name="T42" fmla="*/ 38 w 38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9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1" y="36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6" y="36"/>
                  </a:lnTo>
                  <a:lnTo>
                    <a:pt x="32" y="33"/>
                  </a:lnTo>
                  <a:lnTo>
                    <a:pt x="38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Freeform 238"/>
            <p:cNvSpPr>
              <a:spLocks/>
            </p:cNvSpPr>
            <p:nvPr/>
          </p:nvSpPr>
          <p:spPr bwMode="auto">
            <a:xfrm>
              <a:off x="4802352" y="2828704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6 h 38"/>
                <a:gd name="T8" fmla="*/ 26 w 38"/>
                <a:gd name="T9" fmla="*/ 3 h 38"/>
                <a:gd name="T10" fmla="*/ 18 w 38"/>
                <a:gd name="T11" fmla="*/ 0 h 38"/>
                <a:gd name="T12" fmla="*/ 18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0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0 w 38"/>
                <a:gd name="T25" fmla="*/ 26 h 38"/>
                <a:gd name="T26" fmla="*/ 6 w 38"/>
                <a:gd name="T27" fmla="*/ 32 h 38"/>
                <a:gd name="T28" fmla="*/ 12 w 38"/>
                <a:gd name="T29" fmla="*/ 35 h 38"/>
                <a:gd name="T30" fmla="*/ 18 w 38"/>
                <a:gd name="T31" fmla="*/ 38 h 38"/>
                <a:gd name="T32" fmla="*/ 18 w 38"/>
                <a:gd name="T33" fmla="*/ 38 h 38"/>
                <a:gd name="T34" fmla="*/ 26 w 38"/>
                <a:gd name="T35" fmla="*/ 35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6" y="35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Freeform 239"/>
            <p:cNvSpPr>
              <a:spLocks/>
            </p:cNvSpPr>
            <p:nvPr/>
          </p:nvSpPr>
          <p:spPr bwMode="auto">
            <a:xfrm>
              <a:off x="4789558" y="2803116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8 w 38"/>
                <a:gd name="T5" fmla="*/ 12 h 38"/>
                <a:gd name="T6" fmla="*/ 32 w 38"/>
                <a:gd name="T7" fmla="*/ 6 h 38"/>
                <a:gd name="T8" fmla="*/ 27 w 38"/>
                <a:gd name="T9" fmla="*/ 3 h 38"/>
                <a:gd name="T10" fmla="*/ 21 w 38"/>
                <a:gd name="T11" fmla="*/ 0 h 38"/>
                <a:gd name="T12" fmla="*/ 21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21 w 38"/>
                <a:gd name="T31" fmla="*/ 38 h 38"/>
                <a:gd name="T32" fmla="*/ 21 w 38"/>
                <a:gd name="T33" fmla="*/ 38 h 38"/>
                <a:gd name="T34" fmla="*/ 27 w 38"/>
                <a:gd name="T35" fmla="*/ 38 h 38"/>
                <a:gd name="T36" fmla="*/ 32 w 38"/>
                <a:gd name="T37" fmla="*/ 32 h 38"/>
                <a:gd name="T38" fmla="*/ 38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8"/>
                  </a:lnTo>
                  <a:lnTo>
                    <a:pt x="32" y="32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Freeform 240"/>
            <p:cNvSpPr>
              <a:spLocks/>
            </p:cNvSpPr>
            <p:nvPr/>
          </p:nvSpPr>
          <p:spPr bwMode="auto">
            <a:xfrm>
              <a:off x="4763969" y="2796719"/>
              <a:ext cx="83162" cy="81029"/>
            </a:xfrm>
            <a:custGeom>
              <a:avLst/>
              <a:gdLst>
                <a:gd name="T0" fmla="*/ 39 w 39"/>
                <a:gd name="T1" fmla="*/ 21 h 38"/>
                <a:gd name="T2" fmla="*/ 39 w 39"/>
                <a:gd name="T3" fmla="*/ 21 h 38"/>
                <a:gd name="T4" fmla="*/ 39 w 39"/>
                <a:gd name="T5" fmla="*/ 12 h 38"/>
                <a:gd name="T6" fmla="*/ 33 w 39"/>
                <a:gd name="T7" fmla="*/ 6 h 38"/>
                <a:gd name="T8" fmla="*/ 27 w 39"/>
                <a:gd name="T9" fmla="*/ 3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3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21 h 38"/>
                <a:gd name="T22" fmla="*/ 0 w 39"/>
                <a:gd name="T23" fmla="*/ 21 h 38"/>
                <a:gd name="T24" fmla="*/ 3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9 w 39"/>
                <a:gd name="T39" fmla="*/ 26 h 38"/>
                <a:gd name="T40" fmla="*/ 39 w 39"/>
                <a:gd name="T41" fmla="*/ 21 h 38"/>
                <a:gd name="T42" fmla="*/ 39 w 39"/>
                <a:gd name="T43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21"/>
                  </a:moveTo>
                  <a:lnTo>
                    <a:pt x="39" y="21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9" y="26"/>
                  </a:lnTo>
                  <a:lnTo>
                    <a:pt x="39" y="21"/>
                  </a:lnTo>
                  <a:lnTo>
                    <a:pt x="39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Freeform 241"/>
            <p:cNvSpPr>
              <a:spLocks/>
            </p:cNvSpPr>
            <p:nvPr/>
          </p:nvSpPr>
          <p:spPr bwMode="auto">
            <a:xfrm>
              <a:off x="4721322" y="2771131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5 w 38"/>
                <a:gd name="T5" fmla="*/ 12 h 38"/>
                <a:gd name="T6" fmla="*/ 32 w 38"/>
                <a:gd name="T7" fmla="*/ 6 h 38"/>
                <a:gd name="T8" fmla="*/ 26 w 38"/>
                <a:gd name="T9" fmla="*/ 0 h 38"/>
                <a:gd name="T10" fmla="*/ 20 w 38"/>
                <a:gd name="T11" fmla="*/ 0 h 38"/>
                <a:gd name="T12" fmla="*/ 20 w 38"/>
                <a:gd name="T13" fmla="*/ 0 h 38"/>
                <a:gd name="T14" fmla="*/ 11 w 38"/>
                <a:gd name="T15" fmla="*/ 0 h 38"/>
                <a:gd name="T16" fmla="*/ 5 w 38"/>
                <a:gd name="T17" fmla="*/ 6 h 38"/>
                <a:gd name="T18" fmla="*/ 2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2 w 38"/>
                <a:gd name="T25" fmla="*/ 27 h 38"/>
                <a:gd name="T26" fmla="*/ 5 w 38"/>
                <a:gd name="T27" fmla="*/ 33 h 38"/>
                <a:gd name="T28" fmla="*/ 11 w 38"/>
                <a:gd name="T29" fmla="*/ 35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5 h 38"/>
                <a:gd name="T36" fmla="*/ 32 w 38"/>
                <a:gd name="T37" fmla="*/ 33 h 38"/>
                <a:gd name="T38" fmla="*/ 35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5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7"/>
                  </a:lnTo>
                  <a:lnTo>
                    <a:pt x="5" y="33"/>
                  </a:lnTo>
                  <a:lnTo>
                    <a:pt x="11" y="35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5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Freeform 242"/>
            <p:cNvSpPr>
              <a:spLocks/>
            </p:cNvSpPr>
            <p:nvPr/>
          </p:nvSpPr>
          <p:spPr bwMode="auto">
            <a:xfrm>
              <a:off x="4695734" y="2771131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8 w 38"/>
                <a:gd name="T5" fmla="*/ 12 h 38"/>
                <a:gd name="T6" fmla="*/ 32 w 38"/>
                <a:gd name="T7" fmla="*/ 6 h 38"/>
                <a:gd name="T8" fmla="*/ 26 w 38"/>
                <a:gd name="T9" fmla="*/ 0 h 38"/>
                <a:gd name="T10" fmla="*/ 20 w 38"/>
                <a:gd name="T11" fmla="*/ 0 h 38"/>
                <a:gd name="T12" fmla="*/ 20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3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3 w 38"/>
                <a:gd name="T25" fmla="*/ 27 h 38"/>
                <a:gd name="T26" fmla="*/ 6 w 38"/>
                <a:gd name="T27" fmla="*/ 33 h 38"/>
                <a:gd name="T28" fmla="*/ 12 w 38"/>
                <a:gd name="T29" fmla="*/ 35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5 h 38"/>
                <a:gd name="T36" fmla="*/ 32 w 38"/>
                <a:gd name="T37" fmla="*/ 33 h 38"/>
                <a:gd name="T38" fmla="*/ 38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5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5"/>
                  </a:lnTo>
                  <a:lnTo>
                    <a:pt x="32" y="33"/>
                  </a:lnTo>
                  <a:lnTo>
                    <a:pt x="38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Freeform 243"/>
            <p:cNvSpPr>
              <a:spLocks/>
            </p:cNvSpPr>
            <p:nvPr/>
          </p:nvSpPr>
          <p:spPr bwMode="auto">
            <a:xfrm>
              <a:off x="4670146" y="2771131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5 w 38"/>
                <a:gd name="T5" fmla="*/ 12 h 38"/>
                <a:gd name="T6" fmla="*/ 32 w 38"/>
                <a:gd name="T7" fmla="*/ 6 h 38"/>
                <a:gd name="T8" fmla="*/ 26 w 38"/>
                <a:gd name="T9" fmla="*/ 0 h 38"/>
                <a:gd name="T10" fmla="*/ 18 w 38"/>
                <a:gd name="T11" fmla="*/ 0 h 38"/>
                <a:gd name="T12" fmla="*/ 18 w 38"/>
                <a:gd name="T13" fmla="*/ 0 h 38"/>
                <a:gd name="T14" fmla="*/ 12 w 38"/>
                <a:gd name="T15" fmla="*/ 0 h 38"/>
                <a:gd name="T16" fmla="*/ 6 w 38"/>
                <a:gd name="T17" fmla="*/ 6 h 38"/>
                <a:gd name="T18" fmla="*/ 0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0 w 38"/>
                <a:gd name="T25" fmla="*/ 27 h 38"/>
                <a:gd name="T26" fmla="*/ 6 w 38"/>
                <a:gd name="T27" fmla="*/ 33 h 38"/>
                <a:gd name="T28" fmla="*/ 12 w 38"/>
                <a:gd name="T29" fmla="*/ 35 h 38"/>
                <a:gd name="T30" fmla="*/ 18 w 38"/>
                <a:gd name="T31" fmla="*/ 38 h 38"/>
                <a:gd name="T32" fmla="*/ 18 w 38"/>
                <a:gd name="T33" fmla="*/ 38 h 38"/>
                <a:gd name="T34" fmla="*/ 26 w 38"/>
                <a:gd name="T35" fmla="*/ 35 h 38"/>
                <a:gd name="T36" fmla="*/ 32 w 38"/>
                <a:gd name="T37" fmla="*/ 33 h 38"/>
                <a:gd name="T38" fmla="*/ 35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6" y="33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6" y="35"/>
                  </a:lnTo>
                  <a:lnTo>
                    <a:pt x="32" y="33"/>
                  </a:lnTo>
                  <a:lnTo>
                    <a:pt x="35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Freeform 244"/>
            <p:cNvSpPr>
              <a:spLocks/>
            </p:cNvSpPr>
            <p:nvPr/>
          </p:nvSpPr>
          <p:spPr bwMode="auto">
            <a:xfrm>
              <a:off x="4612572" y="2732749"/>
              <a:ext cx="83162" cy="83161"/>
            </a:xfrm>
            <a:custGeom>
              <a:avLst/>
              <a:gdLst>
                <a:gd name="T0" fmla="*/ 39 w 39"/>
                <a:gd name="T1" fmla="*/ 18 h 39"/>
                <a:gd name="T2" fmla="*/ 39 w 39"/>
                <a:gd name="T3" fmla="*/ 18 h 39"/>
                <a:gd name="T4" fmla="*/ 39 w 39"/>
                <a:gd name="T5" fmla="*/ 12 h 39"/>
                <a:gd name="T6" fmla="*/ 33 w 39"/>
                <a:gd name="T7" fmla="*/ 6 h 39"/>
                <a:gd name="T8" fmla="*/ 27 w 39"/>
                <a:gd name="T9" fmla="*/ 0 h 39"/>
                <a:gd name="T10" fmla="*/ 21 w 39"/>
                <a:gd name="T11" fmla="*/ 0 h 39"/>
                <a:gd name="T12" fmla="*/ 21 w 39"/>
                <a:gd name="T13" fmla="*/ 0 h 39"/>
                <a:gd name="T14" fmla="*/ 12 w 39"/>
                <a:gd name="T15" fmla="*/ 0 h 39"/>
                <a:gd name="T16" fmla="*/ 6 w 39"/>
                <a:gd name="T17" fmla="*/ 6 h 39"/>
                <a:gd name="T18" fmla="*/ 3 w 39"/>
                <a:gd name="T19" fmla="*/ 12 h 39"/>
                <a:gd name="T20" fmla="*/ 0 w 39"/>
                <a:gd name="T21" fmla="*/ 18 h 39"/>
                <a:gd name="T22" fmla="*/ 0 w 39"/>
                <a:gd name="T23" fmla="*/ 18 h 39"/>
                <a:gd name="T24" fmla="*/ 3 w 39"/>
                <a:gd name="T25" fmla="*/ 27 h 39"/>
                <a:gd name="T26" fmla="*/ 6 w 39"/>
                <a:gd name="T27" fmla="*/ 33 h 39"/>
                <a:gd name="T28" fmla="*/ 12 w 39"/>
                <a:gd name="T29" fmla="*/ 36 h 39"/>
                <a:gd name="T30" fmla="*/ 21 w 39"/>
                <a:gd name="T31" fmla="*/ 39 h 39"/>
                <a:gd name="T32" fmla="*/ 21 w 39"/>
                <a:gd name="T33" fmla="*/ 39 h 39"/>
                <a:gd name="T34" fmla="*/ 27 w 39"/>
                <a:gd name="T35" fmla="*/ 36 h 39"/>
                <a:gd name="T36" fmla="*/ 33 w 39"/>
                <a:gd name="T37" fmla="*/ 33 h 39"/>
                <a:gd name="T38" fmla="*/ 39 w 39"/>
                <a:gd name="T39" fmla="*/ 27 h 39"/>
                <a:gd name="T40" fmla="*/ 39 w 39"/>
                <a:gd name="T41" fmla="*/ 18 h 39"/>
                <a:gd name="T42" fmla="*/ 39 w 39"/>
                <a:gd name="T43" fmla="*/ 18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9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6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7" y="36"/>
                  </a:lnTo>
                  <a:lnTo>
                    <a:pt x="33" y="33"/>
                  </a:lnTo>
                  <a:lnTo>
                    <a:pt x="39" y="27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Freeform 245"/>
            <p:cNvSpPr>
              <a:spLocks/>
            </p:cNvSpPr>
            <p:nvPr/>
          </p:nvSpPr>
          <p:spPr bwMode="auto">
            <a:xfrm>
              <a:off x="4550734" y="2702896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3 h 38"/>
                <a:gd name="T10" fmla="*/ 18 w 38"/>
                <a:gd name="T11" fmla="*/ 0 h 38"/>
                <a:gd name="T12" fmla="*/ 18 w 38"/>
                <a:gd name="T13" fmla="*/ 0 h 38"/>
                <a:gd name="T14" fmla="*/ 12 w 38"/>
                <a:gd name="T15" fmla="*/ 3 h 38"/>
                <a:gd name="T16" fmla="*/ 6 w 38"/>
                <a:gd name="T17" fmla="*/ 5 h 38"/>
                <a:gd name="T18" fmla="*/ 0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0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18 w 38"/>
                <a:gd name="T31" fmla="*/ 38 h 38"/>
                <a:gd name="T32" fmla="*/ 18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Freeform 246"/>
            <p:cNvSpPr>
              <a:spLocks/>
            </p:cNvSpPr>
            <p:nvPr/>
          </p:nvSpPr>
          <p:spPr bwMode="auto">
            <a:xfrm>
              <a:off x="4424925" y="2683705"/>
              <a:ext cx="74632" cy="81029"/>
            </a:xfrm>
            <a:custGeom>
              <a:avLst/>
              <a:gdLst>
                <a:gd name="T0" fmla="*/ 35 w 35"/>
                <a:gd name="T1" fmla="*/ 20 h 38"/>
                <a:gd name="T2" fmla="*/ 35 w 35"/>
                <a:gd name="T3" fmla="*/ 20 h 38"/>
                <a:gd name="T4" fmla="*/ 35 w 35"/>
                <a:gd name="T5" fmla="*/ 12 h 38"/>
                <a:gd name="T6" fmla="*/ 29 w 35"/>
                <a:gd name="T7" fmla="*/ 6 h 38"/>
                <a:gd name="T8" fmla="*/ 23 w 35"/>
                <a:gd name="T9" fmla="*/ 3 h 38"/>
                <a:gd name="T10" fmla="*/ 18 w 35"/>
                <a:gd name="T11" fmla="*/ 0 h 38"/>
                <a:gd name="T12" fmla="*/ 18 w 35"/>
                <a:gd name="T13" fmla="*/ 0 h 38"/>
                <a:gd name="T14" fmla="*/ 12 w 35"/>
                <a:gd name="T15" fmla="*/ 3 h 38"/>
                <a:gd name="T16" fmla="*/ 6 w 35"/>
                <a:gd name="T17" fmla="*/ 6 h 38"/>
                <a:gd name="T18" fmla="*/ 0 w 35"/>
                <a:gd name="T19" fmla="*/ 12 h 38"/>
                <a:gd name="T20" fmla="*/ 0 w 35"/>
                <a:gd name="T21" fmla="*/ 20 h 38"/>
                <a:gd name="T22" fmla="*/ 0 w 35"/>
                <a:gd name="T23" fmla="*/ 20 h 38"/>
                <a:gd name="T24" fmla="*/ 0 w 35"/>
                <a:gd name="T25" fmla="*/ 26 h 38"/>
                <a:gd name="T26" fmla="*/ 6 w 35"/>
                <a:gd name="T27" fmla="*/ 32 h 38"/>
                <a:gd name="T28" fmla="*/ 12 w 35"/>
                <a:gd name="T29" fmla="*/ 35 h 38"/>
                <a:gd name="T30" fmla="*/ 18 w 35"/>
                <a:gd name="T31" fmla="*/ 38 h 38"/>
                <a:gd name="T32" fmla="*/ 18 w 35"/>
                <a:gd name="T33" fmla="*/ 38 h 38"/>
                <a:gd name="T34" fmla="*/ 23 w 35"/>
                <a:gd name="T35" fmla="*/ 35 h 38"/>
                <a:gd name="T36" fmla="*/ 29 w 35"/>
                <a:gd name="T37" fmla="*/ 32 h 38"/>
                <a:gd name="T38" fmla="*/ 35 w 35"/>
                <a:gd name="T39" fmla="*/ 26 h 38"/>
                <a:gd name="T40" fmla="*/ 35 w 35"/>
                <a:gd name="T41" fmla="*/ 20 h 38"/>
                <a:gd name="T42" fmla="*/ 35 w 35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0"/>
                  </a:moveTo>
                  <a:lnTo>
                    <a:pt x="35" y="20"/>
                  </a:lnTo>
                  <a:lnTo>
                    <a:pt x="35" y="12"/>
                  </a:lnTo>
                  <a:lnTo>
                    <a:pt x="29" y="6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3" y="35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5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Freeform 247"/>
            <p:cNvSpPr>
              <a:spLocks/>
            </p:cNvSpPr>
            <p:nvPr/>
          </p:nvSpPr>
          <p:spPr bwMode="auto">
            <a:xfrm>
              <a:off x="4077351" y="2570692"/>
              <a:ext cx="83162" cy="81029"/>
            </a:xfrm>
            <a:custGeom>
              <a:avLst/>
              <a:gdLst>
                <a:gd name="T0" fmla="*/ 39 w 39"/>
                <a:gd name="T1" fmla="*/ 17 h 38"/>
                <a:gd name="T2" fmla="*/ 39 w 39"/>
                <a:gd name="T3" fmla="*/ 17 h 38"/>
                <a:gd name="T4" fmla="*/ 39 w 39"/>
                <a:gd name="T5" fmla="*/ 11 h 38"/>
                <a:gd name="T6" fmla="*/ 33 w 39"/>
                <a:gd name="T7" fmla="*/ 6 h 38"/>
                <a:gd name="T8" fmla="*/ 27 w 39"/>
                <a:gd name="T9" fmla="*/ 0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0 h 38"/>
                <a:gd name="T16" fmla="*/ 6 w 39"/>
                <a:gd name="T17" fmla="*/ 6 h 38"/>
                <a:gd name="T18" fmla="*/ 3 w 39"/>
                <a:gd name="T19" fmla="*/ 11 h 38"/>
                <a:gd name="T20" fmla="*/ 0 w 39"/>
                <a:gd name="T21" fmla="*/ 17 h 38"/>
                <a:gd name="T22" fmla="*/ 0 w 39"/>
                <a:gd name="T23" fmla="*/ 17 h 38"/>
                <a:gd name="T24" fmla="*/ 3 w 39"/>
                <a:gd name="T25" fmla="*/ 26 h 38"/>
                <a:gd name="T26" fmla="*/ 6 w 39"/>
                <a:gd name="T27" fmla="*/ 32 h 38"/>
                <a:gd name="T28" fmla="*/ 12 w 39"/>
                <a:gd name="T29" fmla="*/ 35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9 w 39"/>
                <a:gd name="T39" fmla="*/ 26 h 38"/>
                <a:gd name="T40" fmla="*/ 39 w 39"/>
                <a:gd name="T41" fmla="*/ 17 h 38"/>
                <a:gd name="T42" fmla="*/ 39 w 39"/>
                <a:gd name="T43" fmla="*/ 1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17"/>
                  </a:moveTo>
                  <a:lnTo>
                    <a:pt x="39" y="17"/>
                  </a:lnTo>
                  <a:lnTo>
                    <a:pt x="39" y="11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1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9" y="26"/>
                  </a:lnTo>
                  <a:lnTo>
                    <a:pt x="39" y="17"/>
                  </a:lnTo>
                  <a:lnTo>
                    <a:pt x="39" y="17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Freeform 248"/>
            <p:cNvSpPr>
              <a:spLocks/>
            </p:cNvSpPr>
            <p:nvPr/>
          </p:nvSpPr>
          <p:spPr bwMode="auto">
            <a:xfrm>
              <a:off x="2883233" y="2054666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1 h 38"/>
                <a:gd name="T6" fmla="*/ 32 w 38"/>
                <a:gd name="T7" fmla="*/ 5 h 38"/>
                <a:gd name="T8" fmla="*/ 26 w 38"/>
                <a:gd name="T9" fmla="*/ 3 h 38"/>
                <a:gd name="T10" fmla="*/ 20 w 38"/>
                <a:gd name="T11" fmla="*/ 0 h 38"/>
                <a:gd name="T12" fmla="*/ 20 w 38"/>
                <a:gd name="T13" fmla="*/ 0 h 38"/>
                <a:gd name="T14" fmla="*/ 11 w 38"/>
                <a:gd name="T15" fmla="*/ 3 h 38"/>
                <a:gd name="T16" fmla="*/ 6 w 38"/>
                <a:gd name="T17" fmla="*/ 5 h 38"/>
                <a:gd name="T18" fmla="*/ 3 w 38"/>
                <a:gd name="T19" fmla="*/ 11 h 38"/>
                <a:gd name="T20" fmla="*/ 0 w 38"/>
                <a:gd name="T21" fmla="*/ 20 h 38"/>
                <a:gd name="T22" fmla="*/ 0 w 38"/>
                <a:gd name="T23" fmla="*/ 20 h 38"/>
                <a:gd name="T24" fmla="*/ 3 w 38"/>
                <a:gd name="T25" fmla="*/ 26 h 38"/>
                <a:gd name="T26" fmla="*/ 6 w 38"/>
                <a:gd name="T27" fmla="*/ 32 h 38"/>
                <a:gd name="T28" fmla="*/ 11 w 38"/>
                <a:gd name="T29" fmla="*/ 38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1"/>
                  </a:lnTo>
                  <a:lnTo>
                    <a:pt x="32" y="5"/>
                  </a:lnTo>
                  <a:lnTo>
                    <a:pt x="26" y="3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3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26"/>
                  </a:lnTo>
                  <a:lnTo>
                    <a:pt x="6" y="32"/>
                  </a:lnTo>
                  <a:lnTo>
                    <a:pt x="11" y="38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Freeform 249"/>
            <p:cNvSpPr>
              <a:spLocks/>
            </p:cNvSpPr>
            <p:nvPr/>
          </p:nvSpPr>
          <p:spPr bwMode="auto">
            <a:xfrm>
              <a:off x="2296835" y="1719890"/>
              <a:ext cx="83162" cy="76764"/>
            </a:xfrm>
            <a:custGeom>
              <a:avLst/>
              <a:gdLst>
                <a:gd name="T0" fmla="*/ 39 w 39"/>
                <a:gd name="T1" fmla="*/ 18 h 36"/>
                <a:gd name="T2" fmla="*/ 39 w 39"/>
                <a:gd name="T3" fmla="*/ 18 h 36"/>
                <a:gd name="T4" fmla="*/ 39 w 39"/>
                <a:gd name="T5" fmla="*/ 12 h 36"/>
                <a:gd name="T6" fmla="*/ 33 w 39"/>
                <a:gd name="T7" fmla="*/ 6 h 36"/>
                <a:gd name="T8" fmla="*/ 27 w 39"/>
                <a:gd name="T9" fmla="*/ 0 h 36"/>
                <a:gd name="T10" fmla="*/ 21 w 39"/>
                <a:gd name="T11" fmla="*/ 0 h 36"/>
                <a:gd name="T12" fmla="*/ 21 w 39"/>
                <a:gd name="T13" fmla="*/ 0 h 36"/>
                <a:gd name="T14" fmla="*/ 12 w 39"/>
                <a:gd name="T15" fmla="*/ 0 h 36"/>
                <a:gd name="T16" fmla="*/ 6 w 39"/>
                <a:gd name="T17" fmla="*/ 6 h 36"/>
                <a:gd name="T18" fmla="*/ 3 w 39"/>
                <a:gd name="T19" fmla="*/ 12 h 36"/>
                <a:gd name="T20" fmla="*/ 0 w 39"/>
                <a:gd name="T21" fmla="*/ 18 h 36"/>
                <a:gd name="T22" fmla="*/ 0 w 39"/>
                <a:gd name="T23" fmla="*/ 18 h 36"/>
                <a:gd name="T24" fmla="*/ 3 w 39"/>
                <a:gd name="T25" fmla="*/ 24 h 36"/>
                <a:gd name="T26" fmla="*/ 6 w 39"/>
                <a:gd name="T27" fmla="*/ 30 h 36"/>
                <a:gd name="T28" fmla="*/ 12 w 39"/>
                <a:gd name="T29" fmla="*/ 36 h 36"/>
                <a:gd name="T30" fmla="*/ 21 w 39"/>
                <a:gd name="T31" fmla="*/ 36 h 36"/>
                <a:gd name="T32" fmla="*/ 21 w 39"/>
                <a:gd name="T33" fmla="*/ 36 h 36"/>
                <a:gd name="T34" fmla="*/ 27 w 39"/>
                <a:gd name="T35" fmla="*/ 36 h 36"/>
                <a:gd name="T36" fmla="*/ 33 w 39"/>
                <a:gd name="T37" fmla="*/ 30 h 36"/>
                <a:gd name="T38" fmla="*/ 39 w 39"/>
                <a:gd name="T39" fmla="*/ 24 h 36"/>
                <a:gd name="T40" fmla="*/ 39 w 39"/>
                <a:gd name="T41" fmla="*/ 18 h 36"/>
                <a:gd name="T42" fmla="*/ 39 w 39"/>
                <a:gd name="T4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6">
                  <a:moveTo>
                    <a:pt x="39" y="18"/>
                  </a:moveTo>
                  <a:lnTo>
                    <a:pt x="39" y="18"/>
                  </a:lnTo>
                  <a:lnTo>
                    <a:pt x="39" y="12"/>
                  </a:lnTo>
                  <a:lnTo>
                    <a:pt x="33" y="6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3" y="24"/>
                  </a:lnTo>
                  <a:lnTo>
                    <a:pt x="6" y="30"/>
                  </a:lnTo>
                  <a:lnTo>
                    <a:pt x="12" y="36"/>
                  </a:lnTo>
                  <a:lnTo>
                    <a:pt x="21" y="36"/>
                  </a:lnTo>
                  <a:lnTo>
                    <a:pt x="21" y="36"/>
                  </a:lnTo>
                  <a:lnTo>
                    <a:pt x="27" y="36"/>
                  </a:lnTo>
                  <a:lnTo>
                    <a:pt x="33" y="30"/>
                  </a:lnTo>
                  <a:lnTo>
                    <a:pt x="39" y="24"/>
                  </a:lnTo>
                  <a:lnTo>
                    <a:pt x="39" y="18"/>
                  </a:lnTo>
                  <a:lnTo>
                    <a:pt x="39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 250"/>
            <p:cNvSpPr>
              <a:spLocks/>
            </p:cNvSpPr>
            <p:nvPr/>
          </p:nvSpPr>
          <p:spPr bwMode="auto">
            <a:xfrm>
              <a:off x="1661394" y="1304084"/>
              <a:ext cx="81029" cy="83161"/>
            </a:xfrm>
            <a:custGeom>
              <a:avLst/>
              <a:gdLst>
                <a:gd name="T0" fmla="*/ 38 w 38"/>
                <a:gd name="T1" fmla="*/ 21 h 39"/>
                <a:gd name="T2" fmla="*/ 38 w 38"/>
                <a:gd name="T3" fmla="*/ 21 h 39"/>
                <a:gd name="T4" fmla="*/ 38 w 38"/>
                <a:gd name="T5" fmla="*/ 12 h 39"/>
                <a:gd name="T6" fmla="*/ 33 w 38"/>
                <a:gd name="T7" fmla="*/ 6 h 39"/>
                <a:gd name="T8" fmla="*/ 27 w 38"/>
                <a:gd name="T9" fmla="*/ 3 h 39"/>
                <a:gd name="T10" fmla="*/ 21 w 38"/>
                <a:gd name="T11" fmla="*/ 0 h 39"/>
                <a:gd name="T12" fmla="*/ 21 w 38"/>
                <a:gd name="T13" fmla="*/ 0 h 39"/>
                <a:gd name="T14" fmla="*/ 12 w 38"/>
                <a:gd name="T15" fmla="*/ 3 h 39"/>
                <a:gd name="T16" fmla="*/ 6 w 38"/>
                <a:gd name="T17" fmla="*/ 6 h 39"/>
                <a:gd name="T18" fmla="*/ 3 w 38"/>
                <a:gd name="T19" fmla="*/ 12 h 39"/>
                <a:gd name="T20" fmla="*/ 0 w 38"/>
                <a:gd name="T21" fmla="*/ 21 h 39"/>
                <a:gd name="T22" fmla="*/ 0 w 38"/>
                <a:gd name="T23" fmla="*/ 21 h 39"/>
                <a:gd name="T24" fmla="*/ 3 w 38"/>
                <a:gd name="T25" fmla="*/ 27 h 39"/>
                <a:gd name="T26" fmla="*/ 6 w 38"/>
                <a:gd name="T27" fmla="*/ 33 h 39"/>
                <a:gd name="T28" fmla="*/ 12 w 38"/>
                <a:gd name="T29" fmla="*/ 39 h 39"/>
                <a:gd name="T30" fmla="*/ 21 w 38"/>
                <a:gd name="T31" fmla="*/ 39 h 39"/>
                <a:gd name="T32" fmla="*/ 21 w 38"/>
                <a:gd name="T33" fmla="*/ 39 h 39"/>
                <a:gd name="T34" fmla="*/ 27 w 38"/>
                <a:gd name="T35" fmla="*/ 39 h 39"/>
                <a:gd name="T36" fmla="*/ 33 w 38"/>
                <a:gd name="T37" fmla="*/ 33 h 39"/>
                <a:gd name="T38" fmla="*/ 38 w 38"/>
                <a:gd name="T39" fmla="*/ 27 h 39"/>
                <a:gd name="T40" fmla="*/ 38 w 38"/>
                <a:gd name="T41" fmla="*/ 21 h 39"/>
                <a:gd name="T42" fmla="*/ 38 w 38"/>
                <a:gd name="T43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9">
                  <a:moveTo>
                    <a:pt x="38" y="21"/>
                  </a:moveTo>
                  <a:lnTo>
                    <a:pt x="38" y="21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7"/>
                  </a:lnTo>
                  <a:lnTo>
                    <a:pt x="6" y="33"/>
                  </a:lnTo>
                  <a:lnTo>
                    <a:pt x="12" y="39"/>
                  </a:lnTo>
                  <a:lnTo>
                    <a:pt x="21" y="39"/>
                  </a:lnTo>
                  <a:lnTo>
                    <a:pt x="21" y="39"/>
                  </a:lnTo>
                  <a:lnTo>
                    <a:pt x="27" y="39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8" y="21"/>
                  </a:lnTo>
                  <a:lnTo>
                    <a:pt x="38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Freeform 251"/>
            <p:cNvSpPr>
              <a:spLocks/>
            </p:cNvSpPr>
            <p:nvPr/>
          </p:nvSpPr>
          <p:spPr bwMode="auto">
            <a:xfrm>
              <a:off x="1586761" y="1260773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2 h 38"/>
                <a:gd name="T6" fmla="*/ 32 w 38"/>
                <a:gd name="T7" fmla="*/ 6 h 38"/>
                <a:gd name="T8" fmla="*/ 26 w 38"/>
                <a:gd name="T9" fmla="*/ 3 h 38"/>
                <a:gd name="T10" fmla="*/ 17 w 38"/>
                <a:gd name="T11" fmla="*/ 0 h 38"/>
                <a:gd name="T12" fmla="*/ 17 w 38"/>
                <a:gd name="T13" fmla="*/ 0 h 38"/>
                <a:gd name="T14" fmla="*/ 11 w 38"/>
                <a:gd name="T15" fmla="*/ 3 h 38"/>
                <a:gd name="T16" fmla="*/ 6 w 38"/>
                <a:gd name="T17" fmla="*/ 6 h 38"/>
                <a:gd name="T18" fmla="*/ 0 w 38"/>
                <a:gd name="T19" fmla="*/ 12 h 38"/>
                <a:gd name="T20" fmla="*/ 0 w 38"/>
                <a:gd name="T21" fmla="*/ 20 h 38"/>
                <a:gd name="T22" fmla="*/ 0 w 38"/>
                <a:gd name="T23" fmla="*/ 20 h 38"/>
                <a:gd name="T24" fmla="*/ 0 w 38"/>
                <a:gd name="T25" fmla="*/ 26 h 38"/>
                <a:gd name="T26" fmla="*/ 6 w 38"/>
                <a:gd name="T27" fmla="*/ 32 h 38"/>
                <a:gd name="T28" fmla="*/ 11 w 38"/>
                <a:gd name="T29" fmla="*/ 38 h 38"/>
                <a:gd name="T30" fmla="*/ 17 w 38"/>
                <a:gd name="T31" fmla="*/ 38 h 38"/>
                <a:gd name="T32" fmla="*/ 17 w 38"/>
                <a:gd name="T33" fmla="*/ 38 h 38"/>
                <a:gd name="T34" fmla="*/ 26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6" y="3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1" y="38"/>
                  </a:lnTo>
                  <a:lnTo>
                    <a:pt x="17" y="38"/>
                  </a:lnTo>
                  <a:lnTo>
                    <a:pt x="17" y="38"/>
                  </a:lnTo>
                  <a:lnTo>
                    <a:pt x="26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 252"/>
            <p:cNvSpPr>
              <a:spLocks/>
            </p:cNvSpPr>
            <p:nvPr/>
          </p:nvSpPr>
          <p:spPr bwMode="auto">
            <a:xfrm>
              <a:off x="1535585" y="1260773"/>
              <a:ext cx="81029" cy="81029"/>
            </a:xfrm>
            <a:custGeom>
              <a:avLst/>
              <a:gdLst>
                <a:gd name="T0" fmla="*/ 38 w 38"/>
                <a:gd name="T1" fmla="*/ 20 h 38"/>
                <a:gd name="T2" fmla="*/ 38 w 38"/>
                <a:gd name="T3" fmla="*/ 20 h 38"/>
                <a:gd name="T4" fmla="*/ 35 w 38"/>
                <a:gd name="T5" fmla="*/ 12 h 38"/>
                <a:gd name="T6" fmla="*/ 32 w 38"/>
                <a:gd name="T7" fmla="*/ 6 h 38"/>
                <a:gd name="T8" fmla="*/ 27 w 38"/>
                <a:gd name="T9" fmla="*/ 3 h 38"/>
                <a:gd name="T10" fmla="*/ 18 w 38"/>
                <a:gd name="T11" fmla="*/ 0 h 38"/>
                <a:gd name="T12" fmla="*/ 18 w 38"/>
                <a:gd name="T13" fmla="*/ 0 h 38"/>
                <a:gd name="T14" fmla="*/ 12 w 38"/>
                <a:gd name="T15" fmla="*/ 3 h 38"/>
                <a:gd name="T16" fmla="*/ 6 w 38"/>
                <a:gd name="T17" fmla="*/ 6 h 38"/>
                <a:gd name="T18" fmla="*/ 0 w 38"/>
                <a:gd name="T19" fmla="*/ 12 h 38"/>
                <a:gd name="T20" fmla="*/ 0 w 38"/>
                <a:gd name="T21" fmla="*/ 20 h 38"/>
                <a:gd name="T22" fmla="*/ 0 w 38"/>
                <a:gd name="T23" fmla="*/ 20 h 38"/>
                <a:gd name="T24" fmla="*/ 0 w 38"/>
                <a:gd name="T25" fmla="*/ 26 h 38"/>
                <a:gd name="T26" fmla="*/ 6 w 38"/>
                <a:gd name="T27" fmla="*/ 32 h 38"/>
                <a:gd name="T28" fmla="*/ 12 w 38"/>
                <a:gd name="T29" fmla="*/ 38 h 38"/>
                <a:gd name="T30" fmla="*/ 18 w 38"/>
                <a:gd name="T31" fmla="*/ 38 h 38"/>
                <a:gd name="T32" fmla="*/ 18 w 38"/>
                <a:gd name="T33" fmla="*/ 38 h 38"/>
                <a:gd name="T34" fmla="*/ 27 w 38"/>
                <a:gd name="T35" fmla="*/ 38 h 38"/>
                <a:gd name="T36" fmla="*/ 32 w 38"/>
                <a:gd name="T37" fmla="*/ 32 h 38"/>
                <a:gd name="T38" fmla="*/ 35 w 38"/>
                <a:gd name="T39" fmla="*/ 26 h 38"/>
                <a:gd name="T40" fmla="*/ 38 w 38"/>
                <a:gd name="T41" fmla="*/ 20 h 38"/>
                <a:gd name="T42" fmla="*/ 38 w 38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20"/>
                  </a:moveTo>
                  <a:lnTo>
                    <a:pt x="38" y="20"/>
                  </a:lnTo>
                  <a:lnTo>
                    <a:pt x="35" y="12"/>
                  </a:lnTo>
                  <a:lnTo>
                    <a:pt x="32" y="6"/>
                  </a:lnTo>
                  <a:lnTo>
                    <a:pt x="27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7" y="38"/>
                  </a:lnTo>
                  <a:lnTo>
                    <a:pt x="32" y="32"/>
                  </a:lnTo>
                  <a:lnTo>
                    <a:pt x="35" y="26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Freeform 254"/>
            <p:cNvSpPr>
              <a:spLocks/>
            </p:cNvSpPr>
            <p:nvPr/>
          </p:nvSpPr>
          <p:spPr bwMode="auto">
            <a:xfrm>
              <a:off x="6130808" y="3361788"/>
              <a:ext cx="81029" cy="76764"/>
            </a:xfrm>
            <a:custGeom>
              <a:avLst/>
              <a:gdLst>
                <a:gd name="T0" fmla="*/ 38 w 38"/>
                <a:gd name="T1" fmla="*/ 18 h 36"/>
                <a:gd name="T2" fmla="*/ 38 w 38"/>
                <a:gd name="T3" fmla="*/ 18 h 36"/>
                <a:gd name="T4" fmla="*/ 35 w 38"/>
                <a:gd name="T5" fmla="*/ 9 h 36"/>
                <a:gd name="T6" fmla="*/ 32 w 38"/>
                <a:gd name="T7" fmla="*/ 3 h 36"/>
                <a:gd name="T8" fmla="*/ 26 w 38"/>
                <a:gd name="T9" fmla="*/ 0 h 36"/>
                <a:gd name="T10" fmla="*/ 17 w 38"/>
                <a:gd name="T11" fmla="*/ 0 h 36"/>
                <a:gd name="T12" fmla="*/ 17 w 38"/>
                <a:gd name="T13" fmla="*/ 0 h 36"/>
                <a:gd name="T14" fmla="*/ 11 w 38"/>
                <a:gd name="T15" fmla="*/ 0 h 36"/>
                <a:gd name="T16" fmla="*/ 6 w 38"/>
                <a:gd name="T17" fmla="*/ 3 h 36"/>
                <a:gd name="T18" fmla="*/ 0 w 38"/>
                <a:gd name="T19" fmla="*/ 9 h 36"/>
                <a:gd name="T20" fmla="*/ 0 w 38"/>
                <a:gd name="T21" fmla="*/ 18 h 36"/>
                <a:gd name="T22" fmla="*/ 0 w 38"/>
                <a:gd name="T23" fmla="*/ 18 h 36"/>
                <a:gd name="T24" fmla="*/ 0 w 38"/>
                <a:gd name="T25" fmla="*/ 24 h 36"/>
                <a:gd name="T26" fmla="*/ 6 w 38"/>
                <a:gd name="T27" fmla="*/ 30 h 36"/>
                <a:gd name="T28" fmla="*/ 11 w 38"/>
                <a:gd name="T29" fmla="*/ 36 h 36"/>
                <a:gd name="T30" fmla="*/ 17 w 38"/>
                <a:gd name="T31" fmla="*/ 36 h 36"/>
                <a:gd name="T32" fmla="*/ 17 w 38"/>
                <a:gd name="T33" fmla="*/ 36 h 36"/>
                <a:gd name="T34" fmla="*/ 26 w 38"/>
                <a:gd name="T35" fmla="*/ 36 h 36"/>
                <a:gd name="T36" fmla="*/ 32 w 38"/>
                <a:gd name="T37" fmla="*/ 30 h 36"/>
                <a:gd name="T38" fmla="*/ 35 w 38"/>
                <a:gd name="T39" fmla="*/ 24 h 36"/>
                <a:gd name="T40" fmla="*/ 38 w 38"/>
                <a:gd name="T41" fmla="*/ 18 h 36"/>
                <a:gd name="T42" fmla="*/ 38 w 38"/>
                <a:gd name="T4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6">
                  <a:moveTo>
                    <a:pt x="38" y="18"/>
                  </a:moveTo>
                  <a:lnTo>
                    <a:pt x="38" y="18"/>
                  </a:lnTo>
                  <a:lnTo>
                    <a:pt x="35" y="9"/>
                  </a:lnTo>
                  <a:lnTo>
                    <a:pt x="32" y="3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3"/>
                  </a:lnTo>
                  <a:lnTo>
                    <a:pt x="0" y="9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11" y="36"/>
                  </a:lnTo>
                  <a:lnTo>
                    <a:pt x="17" y="36"/>
                  </a:lnTo>
                  <a:lnTo>
                    <a:pt x="17" y="36"/>
                  </a:lnTo>
                  <a:lnTo>
                    <a:pt x="26" y="36"/>
                  </a:lnTo>
                  <a:lnTo>
                    <a:pt x="32" y="30"/>
                  </a:lnTo>
                  <a:lnTo>
                    <a:pt x="35" y="24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 255"/>
            <p:cNvSpPr>
              <a:spLocks/>
            </p:cNvSpPr>
            <p:nvPr/>
          </p:nvSpPr>
          <p:spPr bwMode="auto">
            <a:xfrm>
              <a:off x="6540220" y="3406567"/>
              <a:ext cx="81029" cy="81029"/>
            </a:xfrm>
            <a:custGeom>
              <a:avLst/>
              <a:gdLst>
                <a:gd name="T0" fmla="*/ 38 w 38"/>
                <a:gd name="T1" fmla="*/ 18 h 38"/>
                <a:gd name="T2" fmla="*/ 38 w 38"/>
                <a:gd name="T3" fmla="*/ 18 h 38"/>
                <a:gd name="T4" fmla="*/ 38 w 38"/>
                <a:gd name="T5" fmla="*/ 12 h 38"/>
                <a:gd name="T6" fmla="*/ 32 w 38"/>
                <a:gd name="T7" fmla="*/ 6 h 38"/>
                <a:gd name="T8" fmla="*/ 26 w 38"/>
                <a:gd name="T9" fmla="*/ 0 h 38"/>
                <a:gd name="T10" fmla="*/ 20 w 38"/>
                <a:gd name="T11" fmla="*/ 0 h 38"/>
                <a:gd name="T12" fmla="*/ 20 w 38"/>
                <a:gd name="T13" fmla="*/ 0 h 38"/>
                <a:gd name="T14" fmla="*/ 11 w 38"/>
                <a:gd name="T15" fmla="*/ 0 h 38"/>
                <a:gd name="T16" fmla="*/ 5 w 38"/>
                <a:gd name="T17" fmla="*/ 6 h 38"/>
                <a:gd name="T18" fmla="*/ 2 w 38"/>
                <a:gd name="T19" fmla="*/ 12 h 38"/>
                <a:gd name="T20" fmla="*/ 0 w 38"/>
                <a:gd name="T21" fmla="*/ 18 h 38"/>
                <a:gd name="T22" fmla="*/ 0 w 38"/>
                <a:gd name="T23" fmla="*/ 18 h 38"/>
                <a:gd name="T24" fmla="*/ 2 w 38"/>
                <a:gd name="T25" fmla="*/ 27 h 38"/>
                <a:gd name="T26" fmla="*/ 5 w 38"/>
                <a:gd name="T27" fmla="*/ 33 h 38"/>
                <a:gd name="T28" fmla="*/ 11 w 38"/>
                <a:gd name="T29" fmla="*/ 36 h 38"/>
                <a:gd name="T30" fmla="*/ 20 w 38"/>
                <a:gd name="T31" fmla="*/ 38 h 38"/>
                <a:gd name="T32" fmla="*/ 20 w 38"/>
                <a:gd name="T33" fmla="*/ 38 h 38"/>
                <a:gd name="T34" fmla="*/ 26 w 38"/>
                <a:gd name="T35" fmla="*/ 36 h 38"/>
                <a:gd name="T36" fmla="*/ 32 w 38"/>
                <a:gd name="T37" fmla="*/ 33 h 38"/>
                <a:gd name="T38" fmla="*/ 38 w 38"/>
                <a:gd name="T39" fmla="*/ 27 h 38"/>
                <a:gd name="T40" fmla="*/ 38 w 38"/>
                <a:gd name="T41" fmla="*/ 18 h 38"/>
                <a:gd name="T42" fmla="*/ 38 w 38"/>
                <a:gd name="T43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8" h="38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5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27"/>
                  </a:lnTo>
                  <a:lnTo>
                    <a:pt x="5" y="33"/>
                  </a:lnTo>
                  <a:lnTo>
                    <a:pt x="11" y="36"/>
                  </a:lnTo>
                  <a:lnTo>
                    <a:pt x="20" y="38"/>
                  </a:lnTo>
                  <a:lnTo>
                    <a:pt x="20" y="38"/>
                  </a:lnTo>
                  <a:lnTo>
                    <a:pt x="26" y="36"/>
                  </a:lnTo>
                  <a:lnTo>
                    <a:pt x="32" y="33"/>
                  </a:lnTo>
                  <a:lnTo>
                    <a:pt x="38" y="27"/>
                  </a:lnTo>
                  <a:lnTo>
                    <a:pt x="38" y="18"/>
                  </a:lnTo>
                  <a:lnTo>
                    <a:pt x="38" y="18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Freeform 256"/>
            <p:cNvSpPr>
              <a:spLocks/>
            </p:cNvSpPr>
            <p:nvPr/>
          </p:nvSpPr>
          <p:spPr bwMode="auto">
            <a:xfrm>
              <a:off x="6576470" y="3425758"/>
              <a:ext cx="83162" cy="81029"/>
            </a:xfrm>
            <a:custGeom>
              <a:avLst/>
              <a:gdLst>
                <a:gd name="T0" fmla="*/ 39 w 39"/>
                <a:gd name="T1" fmla="*/ 21 h 38"/>
                <a:gd name="T2" fmla="*/ 39 w 39"/>
                <a:gd name="T3" fmla="*/ 21 h 38"/>
                <a:gd name="T4" fmla="*/ 36 w 39"/>
                <a:gd name="T5" fmla="*/ 12 h 38"/>
                <a:gd name="T6" fmla="*/ 33 w 39"/>
                <a:gd name="T7" fmla="*/ 6 h 38"/>
                <a:gd name="T8" fmla="*/ 27 w 39"/>
                <a:gd name="T9" fmla="*/ 3 h 38"/>
                <a:gd name="T10" fmla="*/ 21 w 39"/>
                <a:gd name="T11" fmla="*/ 0 h 38"/>
                <a:gd name="T12" fmla="*/ 21 w 39"/>
                <a:gd name="T13" fmla="*/ 0 h 38"/>
                <a:gd name="T14" fmla="*/ 12 w 39"/>
                <a:gd name="T15" fmla="*/ 3 h 38"/>
                <a:gd name="T16" fmla="*/ 6 w 39"/>
                <a:gd name="T17" fmla="*/ 6 h 38"/>
                <a:gd name="T18" fmla="*/ 3 w 39"/>
                <a:gd name="T19" fmla="*/ 12 h 38"/>
                <a:gd name="T20" fmla="*/ 0 w 39"/>
                <a:gd name="T21" fmla="*/ 21 h 38"/>
                <a:gd name="T22" fmla="*/ 0 w 39"/>
                <a:gd name="T23" fmla="*/ 21 h 38"/>
                <a:gd name="T24" fmla="*/ 3 w 39"/>
                <a:gd name="T25" fmla="*/ 27 h 38"/>
                <a:gd name="T26" fmla="*/ 6 w 39"/>
                <a:gd name="T27" fmla="*/ 32 h 38"/>
                <a:gd name="T28" fmla="*/ 12 w 39"/>
                <a:gd name="T29" fmla="*/ 35 h 38"/>
                <a:gd name="T30" fmla="*/ 21 w 39"/>
                <a:gd name="T31" fmla="*/ 38 h 38"/>
                <a:gd name="T32" fmla="*/ 21 w 39"/>
                <a:gd name="T33" fmla="*/ 38 h 38"/>
                <a:gd name="T34" fmla="*/ 27 w 39"/>
                <a:gd name="T35" fmla="*/ 35 h 38"/>
                <a:gd name="T36" fmla="*/ 33 w 39"/>
                <a:gd name="T37" fmla="*/ 32 h 38"/>
                <a:gd name="T38" fmla="*/ 36 w 39"/>
                <a:gd name="T39" fmla="*/ 27 h 38"/>
                <a:gd name="T40" fmla="*/ 39 w 39"/>
                <a:gd name="T41" fmla="*/ 21 h 38"/>
                <a:gd name="T42" fmla="*/ 39 w 39"/>
                <a:gd name="T43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8">
                  <a:moveTo>
                    <a:pt x="39" y="21"/>
                  </a:moveTo>
                  <a:lnTo>
                    <a:pt x="39" y="21"/>
                  </a:lnTo>
                  <a:lnTo>
                    <a:pt x="36" y="12"/>
                  </a:lnTo>
                  <a:lnTo>
                    <a:pt x="33" y="6"/>
                  </a:lnTo>
                  <a:lnTo>
                    <a:pt x="27" y="3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3" y="1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3" y="27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21" y="38"/>
                  </a:lnTo>
                  <a:lnTo>
                    <a:pt x="21" y="38"/>
                  </a:lnTo>
                  <a:lnTo>
                    <a:pt x="27" y="35"/>
                  </a:lnTo>
                  <a:lnTo>
                    <a:pt x="33" y="32"/>
                  </a:lnTo>
                  <a:lnTo>
                    <a:pt x="36" y="27"/>
                  </a:lnTo>
                  <a:lnTo>
                    <a:pt x="39" y="21"/>
                  </a:lnTo>
                  <a:lnTo>
                    <a:pt x="39" y="21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 257"/>
            <p:cNvSpPr>
              <a:spLocks/>
            </p:cNvSpPr>
            <p:nvPr/>
          </p:nvSpPr>
          <p:spPr bwMode="auto">
            <a:xfrm>
              <a:off x="7672501" y="3854358"/>
              <a:ext cx="74632" cy="81029"/>
            </a:xfrm>
            <a:custGeom>
              <a:avLst/>
              <a:gdLst>
                <a:gd name="T0" fmla="*/ 35 w 35"/>
                <a:gd name="T1" fmla="*/ 20 h 38"/>
                <a:gd name="T2" fmla="*/ 35 w 35"/>
                <a:gd name="T3" fmla="*/ 20 h 38"/>
                <a:gd name="T4" fmla="*/ 35 w 35"/>
                <a:gd name="T5" fmla="*/ 11 h 38"/>
                <a:gd name="T6" fmla="*/ 29 w 35"/>
                <a:gd name="T7" fmla="*/ 6 h 38"/>
                <a:gd name="T8" fmla="*/ 23 w 35"/>
                <a:gd name="T9" fmla="*/ 3 h 38"/>
                <a:gd name="T10" fmla="*/ 18 w 35"/>
                <a:gd name="T11" fmla="*/ 0 h 38"/>
                <a:gd name="T12" fmla="*/ 18 w 35"/>
                <a:gd name="T13" fmla="*/ 0 h 38"/>
                <a:gd name="T14" fmla="*/ 12 w 35"/>
                <a:gd name="T15" fmla="*/ 3 h 38"/>
                <a:gd name="T16" fmla="*/ 6 w 35"/>
                <a:gd name="T17" fmla="*/ 6 h 38"/>
                <a:gd name="T18" fmla="*/ 0 w 35"/>
                <a:gd name="T19" fmla="*/ 11 h 38"/>
                <a:gd name="T20" fmla="*/ 0 w 35"/>
                <a:gd name="T21" fmla="*/ 20 h 38"/>
                <a:gd name="T22" fmla="*/ 0 w 35"/>
                <a:gd name="T23" fmla="*/ 20 h 38"/>
                <a:gd name="T24" fmla="*/ 0 w 35"/>
                <a:gd name="T25" fmla="*/ 26 h 38"/>
                <a:gd name="T26" fmla="*/ 6 w 35"/>
                <a:gd name="T27" fmla="*/ 32 h 38"/>
                <a:gd name="T28" fmla="*/ 12 w 35"/>
                <a:gd name="T29" fmla="*/ 35 h 38"/>
                <a:gd name="T30" fmla="*/ 18 w 35"/>
                <a:gd name="T31" fmla="*/ 38 h 38"/>
                <a:gd name="T32" fmla="*/ 18 w 35"/>
                <a:gd name="T33" fmla="*/ 38 h 38"/>
                <a:gd name="T34" fmla="*/ 23 w 35"/>
                <a:gd name="T35" fmla="*/ 35 h 38"/>
                <a:gd name="T36" fmla="*/ 29 w 35"/>
                <a:gd name="T37" fmla="*/ 32 h 38"/>
                <a:gd name="T38" fmla="*/ 35 w 35"/>
                <a:gd name="T39" fmla="*/ 26 h 38"/>
                <a:gd name="T40" fmla="*/ 35 w 35"/>
                <a:gd name="T41" fmla="*/ 20 h 38"/>
                <a:gd name="T42" fmla="*/ 35 w 35"/>
                <a:gd name="T43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8">
                  <a:moveTo>
                    <a:pt x="35" y="20"/>
                  </a:moveTo>
                  <a:lnTo>
                    <a:pt x="35" y="20"/>
                  </a:lnTo>
                  <a:lnTo>
                    <a:pt x="35" y="11"/>
                  </a:lnTo>
                  <a:lnTo>
                    <a:pt x="29" y="6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6" y="6"/>
                  </a:lnTo>
                  <a:lnTo>
                    <a:pt x="0" y="1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6" y="32"/>
                  </a:lnTo>
                  <a:lnTo>
                    <a:pt x="12" y="35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23" y="35"/>
                  </a:lnTo>
                  <a:lnTo>
                    <a:pt x="29" y="32"/>
                  </a:lnTo>
                  <a:lnTo>
                    <a:pt x="35" y="26"/>
                  </a:lnTo>
                  <a:lnTo>
                    <a:pt x="35" y="20"/>
                  </a:lnTo>
                  <a:lnTo>
                    <a:pt x="35" y="20"/>
                  </a:lnTo>
                  <a:close/>
                </a:path>
              </a:pathLst>
            </a:custGeom>
            <a:noFill/>
            <a:ln w="19050">
              <a:solidFill>
                <a:srgbClr val="DA9F0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Freeform 258"/>
            <p:cNvSpPr>
              <a:spLocks/>
            </p:cNvSpPr>
            <p:nvPr/>
          </p:nvSpPr>
          <p:spPr bwMode="auto">
            <a:xfrm>
              <a:off x="7779118" y="3500390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 259"/>
            <p:cNvSpPr>
              <a:spLocks/>
            </p:cNvSpPr>
            <p:nvPr/>
          </p:nvSpPr>
          <p:spPr bwMode="auto">
            <a:xfrm>
              <a:off x="7678898" y="3500390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20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20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Freeform 260"/>
            <p:cNvSpPr>
              <a:spLocks/>
            </p:cNvSpPr>
            <p:nvPr/>
          </p:nvSpPr>
          <p:spPr bwMode="auto">
            <a:xfrm>
              <a:off x="7527500" y="3500390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 261"/>
            <p:cNvSpPr>
              <a:spLocks/>
            </p:cNvSpPr>
            <p:nvPr/>
          </p:nvSpPr>
          <p:spPr bwMode="auto">
            <a:xfrm>
              <a:off x="7508309" y="3500390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Freeform 262"/>
            <p:cNvSpPr>
              <a:spLocks/>
            </p:cNvSpPr>
            <p:nvPr/>
          </p:nvSpPr>
          <p:spPr bwMode="auto">
            <a:xfrm>
              <a:off x="7495515" y="3500390"/>
              <a:ext cx="83162" cy="76764"/>
            </a:xfrm>
            <a:custGeom>
              <a:avLst/>
              <a:gdLst>
                <a:gd name="T0" fmla="*/ 0 w 39"/>
                <a:gd name="T1" fmla="*/ 36 h 36"/>
                <a:gd name="T2" fmla="*/ 18 w 39"/>
                <a:gd name="T3" fmla="*/ 0 h 36"/>
                <a:gd name="T4" fmla="*/ 39 w 39"/>
                <a:gd name="T5" fmla="*/ 36 h 36"/>
                <a:gd name="T6" fmla="*/ 0 w 39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6">
                  <a:moveTo>
                    <a:pt x="0" y="36"/>
                  </a:moveTo>
                  <a:lnTo>
                    <a:pt x="18" y="0"/>
                  </a:lnTo>
                  <a:lnTo>
                    <a:pt x="39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 263"/>
            <p:cNvSpPr>
              <a:spLocks/>
            </p:cNvSpPr>
            <p:nvPr/>
          </p:nvSpPr>
          <p:spPr bwMode="auto">
            <a:xfrm>
              <a:off x="7382500" y="3500390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Freeform 264"/>
            <p:cNvSpPr>
              <a:spLocks/>
            </p:cNvSpPr>
            <p:nvPr/>
          </p:nvSpPr>
          <p:spPr bwMode="auto">
            <a:xfrm>
              <a:off x="7363309" y="3500390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 265"/>
            <p:cNvSpPr>
              <a:spLocks/>
            </p:cNvSpPr>
            <p:nvPr/>
          </p:nvSpPr>
          <p:spPr bwMode="auto">
            <a:xfrm>
              <a:off x="7344118" y="3357523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Freeform 266"/>
            <p:cNvSpPr>
              <a:spLocks/>
            </p:cNvSpPr>
            <p:nvPr/>
          </p:nvSpPr>
          <p:spPr bwMode="auto">
            <a:xfrm>
              <a:off x="7320662" y="3357523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20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20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 267"/>
            <p:cNvSpPr>
              <a:spLocks/>
            </p:cNvSpPr>
            <p:nvPr/>
          </p:nvSpPr>
          <p:spPr bwMode="auto">
            <a:xfrm>
              <a:off x="7295074" y="3357523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Freeform 268"/>
            <p:cNvSpPr>
              <a:spLocks/>
            </p:cNvSpPr>
            <p:nvPr/>
          </p:nvSpPr>
          <p:spPr bwMode="auto">
            <a:xfrm>
              <a:off x="7275883" y="3357523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 269"/>
            <p:cNvSpPr>
              <a:spLocks/>
            </p:cNvSpPr>
            <p:nvPr/>
          </p:nvSpPr>
          <p:spPr bwMode="auto">
            <a:xfrm>
              <a:off x="7237500" y="3357523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Freeform 270"/>
            <p:cNvSpPr>
              <a:spLocks/>
            </p:cNvSpPr>
            <p:nvPr/>
          </p:nvSpPr>
          <p:spPr bwMode="auto">
            <a:xfrm>
              <a:off x="7199118" y="3274362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 271"/>
            <p:cNvSpPr>
              <a:spLocks/>
            </p:cNvSpPr>
            <p:nvPr/>
          </p:nvSpPr>
          <p:spPr bwMode="auto">
            <a:xfrm>
              <a:off x="7175662" y="3274362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0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0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Freeform 272"/>
            <p:cNvSpPr>
              <a:spLocks/>
            </p:cNvSpPr>
            <p:nvPr/>
          </p:nvSpPr>
          <p:spPr bwMode="auto">
            <a:xfrm>
              <a:off x="7137280" y="3274362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 273"/>
            <p:cNvSpPr>
              <a:spLocks/>
            </p:cNvSpPr>
            <p:nvPr/>
          </p:nvSpPr>
          <p:spPr bwMode="auto">
            <a:xfrm>
              <a:off x="7105294" y="3274362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Freeform 274"/>
            <p:cNvSpPr>
              <a:spLocks/>
            </p:cNvSpPr>
            <p:nvPr/>
          </p:nvSpPr>
          <p:spPr bwMode="auto">
            <a:xfrm>
              <a:off x="7079706" y="3274362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 275"/>
            <p:cNvSpPr>
              <a:spLocks/>
            </p:cNvSpPr>
            <p:nvPr/>
          </p:nvSpPr>
          <p:spPr bwMode="auto">
            <a:xfrm>
              <a:off x="7056250" y="3218922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0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0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Freeform 276"/>
            <p:cNvSpPr>
              <a:spLocks/>
            </p:cNvSpPr>
            <p:nvPr/>
          </p:nvSpPr>
          <p:spPr bwMode="auto">
            <a:xfrm>
              <a:off x="7024265" y="3218922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0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0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 277"/>
            <p:cNvSpPr>
              <a:spLocks/>
            </p:cNvSpPr>
            <p:nvPr/>
          </p:nvSpPr>
          <p:spPr bwMode="auto">
            <a:xfrm>
              <a:off x="6992280" y="3218922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1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1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Freeform 278"/>
            <p:cNvSpPr>
              <a:spLocks/>
            </p:cNvSpPr>
            <p:nvPr/>
          </p:nvSpPr>
          <p:spPr bwMode="auto">
            <a:xfrm>
              <a:off x="6979485" y="3218922"/>
              <a:ext cx="83162" cy="68235"/>
            </a:xfrm>
            <a:custGeom>
              <a:avLst/>
              <a:gdLst>
                <a:gd name="T0" fmla="*/ 0 w 39"/>
                <a:gd name="T1" fmla="*/ 32 h 32"/>
                <a:gd name="T2" fmla="*/ 21 w 39"/>
                <a:gd name="T3" fmla="*/ 0 h 32"/>
                <a:gd name="T4" fmla="*/ 39 w 39"/>
                <a:gd name="T5" fmla="*/ 32 h 32"/>
                <a:gd name="T6" fmla="*/ 0 w 39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2">
                  <a:moveTo>
                    <a:pt x="0" y="32"/>
                  </a:moveTo>
                  <a:lnTo>
                    <a:pt x="21" y="0"/>
                  </a:lnTo>
                  <a:lnTo>
                    <a:pt x="39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 279"/>
            <p:cNvSpPr>
              <a:spLocks/>
            </p:cNvSpPr>
            <p:nvPr/>
          </p:nvSpPr>
          <p:spPr bwMode="auto">
            <a:xfrm>
              <a:off x="6941103" y="3218922"/>
              <a:ext cx="89559" cy="68235"/>
            </a:xfrm>
            <a:custGeom>
              <a:avLst/>
              <a:gdLst>
                <a:gd name="T0" fmla="*/ 0 w 42"/>
                <a:gd name="T1" fmla="*/ 32 h 32"/>
                <a:gd name="T2" fmla="*/ 21 w 42"/>
                <a:gd name="T3" fmla="*/ 0 h 32"/>
                <a:gd name="T4" fmla="*/ 42 w 42"/>
                <a:gd name="T5" fmla="*/ 32 h 32"/>
                <a:gd name="T6" fmla="*/ 0 w 42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2">
                  <a:moveTo>
                    <a:pt x="0" y="32"/>
                  </a:moveTo>
                  <a:lnTo>
                    <a:pt x="21" y="0"/>
                  </a:lnTo>
                  <a:lnTo>
                    <a:pt x="42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Freeform 280"/>
            <p:cNvSpPr>
              <a:spLocks/>
            </p:cNvSpPr>
            <p:nvPr/>
          </p:nvSpPr>
          <p:spPr bwMode="auto">
            <a:xfrm>
              <a:off x="6885662" y="3218922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1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1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Freeform 281"/>
            <p:cNvSpPr>
              <a:spLocks/>
            </p:cNvSpPr>
            <p:nvPr/>
          </p:nvSpPr>
          <p:spPr bwMode="auto">
            <a:xfrm>
              <a:off x="6847279" y="3218922"/>
              <a:ext cx="83162" cy="68235"/>
            </a:xfrm>
            <a:custGeom>
              <a:avLst/>
              <a:gdLst>
                <a:gd name="T0" fmla="*/ 0 w 39"/>
                <a:gd name="T1" fmla="*/ 32 h 32"/>
                <a:gd name="T2" fmla="*/ 18 w 39"/>
                <a:gd name="T3" fmla="*/ 0 h 32"/>
                <a:gd name="T4" fmla="*/ 39 w 39"/>
                <a:gd name="T5" fmla="*/ 32 h 32"/>
                <a:gd name="T6" fmla="*/ 0 w 39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2">
                  <a:moveTo>
                    <a:pt x="0" y="32"/>
                  </a:moveTo>
                  <a:lnTo>
                    <a:pt x="18" y="0"/>
                  </a:lnTo>
                  <a:lnTo>
                    <a:pt x="39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Freeform 282"/>
            <p:cNvSpPr>
              <a:spLocks/>
            </p:cNvSpPr>
            <p:nvPr/>
          </p:nvSpPr>
          <p:spPr bwMode="auto">
            <a:xfrm>
              <a:off x="6766250" y="3218922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0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0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Freeform 283"/>
            <p:cNvSpPr>
              <a:spLocks/>
            </p:cNvSpPr>
            <p:nvPr/>
          </p:nvSpPr>
          <p:spPr bwMode="auto">
            <a:xfrm>
              <a:off x="6740662" y="3218922"/>
              <a:ext cx="81029" cy="68235"/>
            </a:xfrm>
            <a:custGeom>
              <a:avLst/>
              <a:gdLst>
                <a:gd name="T0" fmla="*/ 0 w 38"/>
                <a:gd name="T1" fmla="*/ 32 h 32"/>
                <a:gd name="T2" fmla="*/ 18 w 38"/>
                <a:gd name="T3" fmla="*/ 0 h 32"/>
                <a:gd name="T4" fmla="*/ 38 w 38"/>
                <a:gd name="T5" fmla="*/ 32 h 32"/>
                <a:gd name="T6" fmla="*/ 0 w 3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0" y="32"/>
                  </a:moveTo>
                  <a:lnTo>
                    <a:pt x="18" y="0"/>
                  </a:lnTo>
                  <a:lnTo>
                    <a:pt x="38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Freeform 284"/>
            <p:cNvSpPr>
              <a:spLocks/>
            </p:cNvSpPr>
            <p:nvPr/>
          </p:nvSpPr>
          <p:spPr bwMode="auto">
            <a:xfrm>
              <a:off x="6695882" y="3186937"/>
              <a:ext cx="83162" cy="74632"/>
            </a:xfrm>
            <a:custGeom>
              <a:avLst/>
              <a:gdLst>
                <a:gd name="T0" fmla="*/ 0 w 39"/>
                <a:gd name="T1" fmla="*/ 35 h 35"/>
                <a:gd name="T2" fmla="*/ 21 w 39"/>
                <a:gd name="T3" fmla="*/ 0 h 35"/>
                <a:gd name="T4" fmla="*/ 39 w 39"/>
                <a:gd name="T5" fmla="*/ 35 h 35"/>
                <a:gd name="T6" fmla="*/ 0 w 39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5">
                  <a:moveTo>
                    <a:pt x="0" y="35"/>
                  </a:moveTo>
                  <a:lnTo>
                    <a:pt x="21" y="0"/>
                  </a:lnTo>
                  <a:lnTo>
                    <a:pt x="39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 285"/>
            <p:cNvSpPr>
              <a:spLocks/>
            </p:cNvSpPr>
            <p:nvPr/>
          </p:nvSpPr>
          <p:spPr bwMode="auto">
            <a:xfrm>
              <a:off x="6672426" y="3186937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Freeform 286"/>
            <p:cNvSpPr>
              <a:spLocks/>
            </p:cNvSpPr>
            <p:nvPr/>
          </p:nvSpPr>
          <p:spPr bwMode="auto">
            <a:xfrm>
              <a:off x="6640441" y="3186937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 287"/>
            <p:cNvSpPr>
              <a:spLocks/>
            </p:cNvSpPr>
            <p:nvPr/>
          </p:nvSpPr>
          <p:spPr bwMode="auto">
            <a:xfrm>
              <a:off x="6627647" y="3148555"/>
              <a:ext cx="81029" cy="70367"/>
            </a:xfrm>
            <a:custGeom>
              <a:avLst/>
              <a:gdLst>
                <a:gd name="T0" fmla="*/ 0 w 38"/>
                <a:gd name="T1" fmla="*/ 33 h 33"/>
                <a:gd name="T2" fmla="*/ 21 w 38"/>
                <a:gd name="T3" fmla="*/ 0 h 33"/>
                <a:gd name="T4" fmla="*/ 38 w 38"/>
                <a:gd name="T5" fmla="*/ 33 h 33"/>
                <a:gd name="T6" fmla="*/ 0 w 38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3">
                  <a:moveTo>
                    <a:pt x="0" y="33"/>
                  </a:moveTo>
                  <a:lnTo>
                    <a:pt x="21" y="0"/>
                  </a:lnTo>
                  <a:lnTo>
                    <a:pt x="38" y="33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Freeform 288"/>
            <p:cNvSpPr>
              <a:spLocks/>
            </p:cNvSpPr>
            <p:nvPr/>
          </p:nvSpPr>
          <p:spPr bwMode="auto">
            <a:xfrm>
              <a:off x="6602059" y="3148555"/>
              <a:ext cx="87427" cy="70367"/>
            </a:xfrm>
            <a:custGeom>
              <a:avLst/>
              <a:gdLst>
                <a:gd name="T0" fmla="*/ 0 w 41"/>
                <a:gd name="T1" fmla="*/ 33 h 33"/>
                <a:gd name="T2" fmla="*/ 21 w 41"/>
                <a:gd name="T3" fmla="*/ 0 h 33"/>
                <a:gd name="T4" fmla="*/ 41 w 41"/>
                <a:gd name="T5" fmla="*/ 33 h 33"/>
                <a:gd name="T6" fmla="*/ 0 w 41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3">
                  <a:moveTo>
                    <a:pt x="0" y="33"/>
                  </a:moveTo>
                  <a:lnTo>
                    <a:pt x="21" y="0"/>
                  </a:lnTo>
                  <a:lnTo>
                    <a:pt x="41" y="33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 289"/>
            <p:cNvSpPr>
              <a:spLocks/>
            </p:cNvSpPr>
            <p:nvPr/>
          </p:nvSpPr>
          <p:spPr bwMode="auto">
            <a:xfrm>
              <a:off x="6570073" y="3148555"/>
              <a:ext cx="89559" cy="70367"/>
            </a:xfrm>
            <a:custGeom>
              <a:avLst/>
              <a:gdLst>
                <a:gd name="T0" fmla="*/ 0 w 42"/>
                <a:gd name="T1" fmla="*/ 33 h 33"/>
                <a:gd name="T2" fmla="*/ 21 w 42"/>
                <a:gd name="T3" fmla="*/ 0 h 33"/>
                <a:gd name="T4" fmla="*/ 42 w 42"/>
                <a:gd name="T5" fmla="*/ 33 h 33"/>
                <a:gd name="T6" fmla="*/ 0 w 42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3">
                  <a:moveTo>
                    <a:pt x="0" y="33"/>
                  </a:moveTo>
                  <a:lnTo>
                    <a:pt x="21" y="0"/>
                  </a:lnTo>
                  <a:lnTo>
                    <a:pt x="42" y="33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Freeform 290"/>
            <p:cNvSpPr>
              <a:spLocks/>
            </p:cNvSpPr>
            <p:nvPr/>
          </p:nvSpPr>
          <p:spPr bwMode="auto">
            <a:xfrm>
              <a:off x="6550882" y="3148555"/>
              <a:ext cx="89559" cy="70367"/>
            </a:xfrm>
            <a:custGeom>
              <a:avLst/>
              <a:gdLst>
                <a:gd name="T0" fmla="*/ 0 w 42"/>
                <a:gd name="T1" fmla="*/ 33 h 33"/>
                <a:gd name="T2" fmla="*/ 21 w 42"/>
                <a:gd name="T3" fmla="*/ 0 h 33"/>
                <a:gd name="T4" fmla="*/ 42 w 42"/>
                <a:gd name="T5" fmla="*/ 33 h 33"/>
                <a:gd name="T6" fmla="*/ 0 w 42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3">
                  <a:moveTo>
                    <a:pt x="0" y="33"/>
                  </a:moveTo>
                  <a:lnTo>
                    <a:pt x="21" y="0"/>
                  </a:lnTo>
                  <a:lnTo>
                    <a:pt x="42" y="33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 291"/>
            <p:cNvSpPr>
              <a:spLocks/>
            </p:cNvSpPr>
            <p:nvPr/>
          </p:nvSpPr>
          <p:spPr bwMode="auto">
            <a:xfrm>
              <a:off x="6540220" y="3116569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17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17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Freeform 292"/>
            <p:cNvSpPr>
              <a:spLocks/>
            </p:cNvSpPr>
            <p:nvPr/>
          </p:nvSpPr>
          <p:spPr bwMode="auto">
            <a:xfrm>
              <a:off x="6514632" y="3116569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20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20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 293"/>
            <p:cNvSpPr>
              <a:spLocks/>
            </p:cNvSpPr>
            <p:nvPr/>
          </p:nvSpPr>
          <p:spPr bwMode="auto">
            <a:xfrm>
              <a:off x="6501838" y="3116569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18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18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Freeform 294"/>
            <p:cNvSpPr>
              <a:spLocks/>
            </p:cNvSpPr>
            <p:nvPr/>
          </p:nvSpPr>
          <p:spPr bwMode="auto">
            <a:xfrm>
              <a:off x="6482647" y="3116569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 295"/>
            <p:cNvSpPr>
              <a:spLocks/>
            </p:cNvSpPr>
            <p:nvPr/>
          </p:nvSpPr>
          <p:spPr bwMode="auto">
            <a:xfrm>
              <a:off x="6444264" y="3116569"/>
              <a:ext cx="83162" cy="76764"/>
            </a:xfrm>
            <a:custGeom>
              <a:avLst/>
              <a:gdLst>
                <a:gd name="T0" fmla="*/ 0 w 39"/>
                <a:gd name="T1" fmla="*/ 36 h 36"/>
                <a:gd name="T2" fmla="*/ 18 w 39"/>
                <a:gd name="T3" fmla="*/ 0 h 36"/>
                <a:gd name="T4" fmla="*/ 39 w 39"/>
                <a:gd name="T5" fmla="*/ 36 h 36"/>
                <a:gd name="T6" fmla="*/ 0 w 39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6">
                  <a:moveTo>
                    <a:pt x="0" y="36"/>
                  </a:moveTo>
                  <a:lnTo>
                    <a:pt x="18" y="0"/>
                  </a:lnTo>
                  <a:lnTo>
                    <a:pt x="39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Freeform 296"/>
            <p:cNvSpPr>
              <a:spLocks/>
            </p:cNvSpPr>
            <p:nvPr/>
          </p:nvSpPr>
          <p:spPr bwMode="auto">
            <a:xfrm>
              <a:off x="6408014" y="3093114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17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17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 297"/>
            <p:cNvSpPr>
              <a:spLocks/>
            </p:cNvSpPr>
            <p:nvPr/>
          </p:nvSpPr>
          <p:spPr bwMode="auto">
            <a:xfrm>
              <a:off x="6369632" y="3093114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21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21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Freeform 298"/>
            <p:cNvSpPr>
              <a:spLocks/>
            </p:cNvSpPr>
            <p:nvPr/>
          </p:nvSpPr>
          <p:spPr bwMode="auto">
            <a:xfrm>
              <a:off x="6350441" y="3093114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18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18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 299"/>
            <p:cNvSpPr>
              <a:spLocks/>
            </p:cNvSpPr>
            <p:nvPr/>
          </p:nvSpPr>
          <p:spPr bwMode="auto">
            <a:xfrm>
              <a:off x="6344044" y="3067526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18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18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Freeform 300"/>
            <p:cNvSpPr>
              <a:spLocks/>
            </p:cNvSpPr>
            <p:nvPr/>
          </p:nvSpPr>
          <p:spPr bwMode="auto">
            <a:xfrm>
              <a:off x="6318456" y="3067526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Freeform 301"/>
            <p:cNvSpPr>
              <a:spLocks/>
            </p:cNvSpPr>
            <p:nvPr/>
          </p:nvSpPr>
          <p:spPr bwMode="auto">
            <a:xfrm>
              <a:off x="6269411" y="3067526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Freeform 302"/>
            <p:cNvSpPr>
              <a:spLocks/>
            </p:cNvSpPr>
            <p:nvPr/>
          </p:nvSpPr>
          <p:spPr bwMode="auto">
            <a:xfrm>
              <a:off x="6205441" y="3067526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Freeform 303"/>
            <p:cNvSpPr>
              <a:spLocks/>
            </p:cNvSpPr>
            <p:nvPr/>
          </p:nvSpPr>
          <p:spPr bwMode="auto">
            <a:xfrm>
              <a:off x="6186250" y="3067526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Freeform 304"/>
            <p:cNvSpPr>
              <a:spLocks/>
            </p:cNvSpPr>
            <p:nvPr/>
          </p:nvSpPr>
          <p:spPr bwMode="auto">
            <a:xfrm>
              <a:off x="6143603" y="3061129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0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0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 305"/>
            <p:cNvSpPr>
              <a:spLocks/>
            </p:cNvSpPr>
            <p:nvPr/>
          </p:nvSpPr>
          <p:spPr bwMode="auto">
            <a:xfrm>
              <a:off x="6130808" y="3035541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Freeform 306"/>
            <p:cNvSpPr>
              <a:spLocks/>
            </p:cNvSpPr>
            <p:nvPr/>
          </p:nvSpPr>
          <p:spPr bwMode="auto">
            <a:xfrm>
              <a:off x="6111617" y="3035541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Freeform 307"/>
            <p:cNvSpPr>
              <a:spLocks/>
            </p:cNvSpPr>
            <p:nvPr/>
          </p:nvSpPr>
          <p:spPr bwMode="auto">
            <a:xfrm>
              <a:off x="6092426" y="3035541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21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21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Freeform 308"/>
            <p:cNvSpPr>
              <a:spLocks/>
            </p:cNvSpPr>
            <p:nvPr/>
          </p:nvSpPr>
          <p:spPr bwMode="auto">
            <a:xfrm>
              <a:off x="6060441" y="3016350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 309"/>
            <p:cNvSpPr>
              <a:spLocks/>
            </p:cNvSpPr>
            <p:nvPr/>
          </p:nvSpPr>
          <p:spPr bwMode="auto">
            <a:xfrm>
              <a:off x="6034852" y="3009953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Freeform 310"/>
            <p:cNvSpPr>
              <a:spLocks/>
            </p:cNvSpPr>
            <p:nvPr/>
          </p:nvSpPr>
          <p:spPr bwMode="auto">
            <a:xfrm>
              <a:off x="6028455" y="2990762"/>
              <a:ext cx="83162" cy="76764"/>
            </a:xfrm>
            <a:custGeom>
              <a:avLst/>
              <a:gdLst>
                <a:gd name="T0" fmla="*/ 0 w 39"/>
                <a:gd name="T1" fmla="*/ 36 h 36"/>
                <a:gd name="T2" fmla="*/ 18 w 39"/>
                <a:gd name="T3" fmla="*/ 0 h 36"/>
                <a:gd name="T4" fmla="*/ 39 w 39"/>
                <a:gd name="T5" fmla="*/ 36 h 36"/>
                <a:gd name="T6" fmla="*/ 0 w 39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6">
                  <a:moveTo>
                    <a:pt x="0" y="36"/>
                  </a:moveTo>
                  <a:lnTo>
                    <a:pt x="18" y="0"/>
                  </a:lnTo>
                  <a:lnTo>
                    <a:pt x="39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 311"/>
            <p:cNvSpPr>
              <a:spLocks/>
            </p:cNvSpPr>
            <p:nvPr/>
          </p:nvSpPr>
          <p:spPr bwMode="auto">
            <a:xfrm>
              <a:off x="6011397" y="2990762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0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0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Freeform 312"/>
            <p:cNvSpPr>
              <a:spLocks/>
            </p:cNvSpPr>
            <p:nvPr/>
          </p:nvSpPr>
          <p:spPr bwMode="auto">
            <a:xfrm>
              <a:off x="5998602" y="2990762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17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17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Freeform 313"/>
            <p:cNvSpPr>
              <a:spLocks/>
            </p:cNvSpPr>
            <p:nvPr/>
          </p:nvSpPr>
          <p:spPr bwMode="auto">
            <a:xfrm>
              <a:off x="5992205" y="2990762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20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20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Freeform 314"/>
            <p:cNvSpPr>
              <a:spLocks/>
            </p:cNvSpPr>
            <p:nvPr/>
          </p:nvSpPr>
          <p:spPr bwMode="auto">
            <a:xfrm>
              <a:off x="5973014" y="2990762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Freeform 315"/>
            <p:cNvSpPr>
              <a:spLocks/>
            </p:cNvSpPr>
            <p:nvPr/>
          </p:nvSpPr>
          <p:spPr bwMode="auto">
            <a:xfrm>
              <a:off x="5953823" y="2960909"/>
              <a:ext cx="81029" cy="68235"/>
            </a:xfrm>
            <a:custGeom>
              <a:avLst/>
              <a:gdLst>
                <a:gd name="T0" fmla="*/ 0 w 38"/>
                <a:gd name="T1" fmla="*/ 32 h 32"/>
                <a:gd name="T2" fmla="*/ 21 w 38"/>
                <a:gd name="T3" fmla="*/ 0 h 32"/>
                <a:gd name="T4" fmla="*/ 38 w 38"/>
                <a:gd name="T5" fmla="*/ 32 h 32"/>
                <a:gd name="T6" fmla="*/ 0 w 3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0" y="32"/>
                  </a:moveTo>
                  <a:lnTo>
                    <a:pt x="21" y="0"/>
                  </a:lnTo>
                  <a:lnTo>
                    <a:pt x="38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Freeform 316"/>
            <p:cNvSpPr>
              <a:spLocks/>
            </p:cNvSpPr>
            <p:nvPr/>
          </p:nvSpPr>
          <p:spPr bwMode="auto">
            <a:xfrm>
              <a:off x="5934632" y="2960909"/>
              <a:ext cx="83162" cy="68235"/>
            </a:xfrm>
            <a:custGeom>
              <a:avLst/>
              <a:gdLst>
                <a:gd name="T0" fmla="*/ 0 w 39"/>
                <a:gd name="T1" fmla="*/ 32 h 32"/>
                <a:gd name="T2" fmla="*/ 21 w 39"/>
                <a:gd name="T3" fmla="*/ 0 h 32"/>
                <a:gd name="T4" fmla="*/ 39 w 39"/>
                <a:gd name="T5" fmla="*/ 32 h 32"/>
                <a:gd name="T6" fmla="*/ 0 w 39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2">
                  <a:moveTo>
                    <a:pt x="0" y="32"/>
                  </a:moveTo>
                  <a:lnTo>
                    <a:pt x="21" y="0"/>
                  </a:lnTo>
                  <a:lnTo>
                    <a:pt x="39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Freeform 317"/>
            <p:cNvSpPr>
              <a:spLocks/>
            </p:cNvSpPr>
            <p:nvPr/>
          </p:nvSpPr>
          <p:spPr bwMode="auto">
            <a:xfrm>
              <a:off x="5915441" y="2960909"/>
              <a:ext cx="83162" cy="68235"/>
            </a:xfrm>
            <a:custGeom>
              <a:avLst/>
              <a:gdLst>
                <a:gd name="T0" fmla="*/ 0 w 39"/>
                <a:gd name="T1" fmla="*/ 32 h 32"/>
                <a:gd name="T2" fmla="*/ 18 w 39"/>
                <a:gd name="T3" fmla="*/ 0 h 32"/>
                <a:gd name="T4" fmla="*/ 39 w 39"/>
                <a:gd name="T5" fmla="*/ 32 h 32"/>
                <a:gd name="T6" fmla="*/ 0 w 39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2">
                  <a:moveTo>
                    <a:pt x="0" y="32"/>
                  </a:moveTo>
                  <a:lnTo>
                    <a:pt x="18" y="0"/>
                  </a:lnTo>
                  <a:lnTo>
                    <a:pt x="39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Freeform 318"/>
            <p:cNvSpPr>
              <a:spLocks/>
            </p:cNvSpPr>
            <p:nvPr/>
          </p:nvSpPr>
          <p:spPr bwMode="auto">
            <a:xfrm>
              <a:off x="5891985" y="2960909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0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0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Freeform 319"/>
            <p:cNvSpPr>
              <a:spLocks/>
            </p:cNvSpPr>
            <p:nvPr/>
          </p:nvSpPr>
          <p:spPr bwMode="auto">
            <a:xfrm>
              <a:off x="5853602" y="2960909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0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0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Freeform 320"/>
            <p:cNvSpPr>
              <a:spLocks/>
            </p:cNvSpPr>
            <p:nvPr/>
          </p:nvSpPr>
          <p:spPr bwMode="auto">
            <a:xfrm>
              <a:off x="5840808" y="2941718"/>
              <a:ext cx="81029" cy="68235"/>
            </a:xfrm>
            <a:custGeom>
              <a:avLst/>
              <a:gdLst>
                <a:gd name="T0" fmla="*/ 0 w 38"/>
                <a:gd name="T1" fmla="*/ 32 h 32"/>
                <a:gd name="T2" fmla="*/ 21 w 38"/>
                <a:gd name="T3" fmla="*/ 0 h 32"/>
                <a:gd name="T4" fmla="*/ 38 w 38"/>
                <a:gd name="T5" fmla="*/ 32 h 32"/>
                <a:gd name="T6" fmla="*/ 0 w 3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0" y="32"/>
                  </a:moveTo>
                  <a:lnTo>
                    <a:pt x="21" y="0"/>
                  </a:lnTo>
                  <a:lnTo>
                    <a:pt x="38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Freeform 321"/>
            <p:cNvSpPr>
              <a:spLocks/>
            </p:cNvSpPr>
            <p:nvPr/>
          </p:nvSpPr>
          <p:spPr bwMode="auto">
            <a:xfrm>
              <a:off x="5828014" y="2922527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Freeform 322"/>
            <p:cNvSpPr>
              <a:spLocks/>
            </p:cNvSpPr>
            <p:nvPr/>
          </p:nvSpPr>
          <p:spPr bwMode="auto">
            <a:xfrm>
              <a:off x="5821617" y="2903336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21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21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Freeform 323"/>
            <p:cNvSpPr>
              <a:spLocks/>
            </p:cNvSpPr>
            <p:nvPr/>
          </p:nvSpPr>
          <p:spPr bwMode="auto">
            <a:xfrm>
              <a:off x="5783235" y="2890542"/>
              <a:ext cx="83162" cy="76764"/>
            </a:xfrm>
            <a:custGeom>
              <a:avLst/>
              <a:gdLst>
                <a:gd name="T0" fmla="*/ 0 w 39"/>
                <a:gd name="T1" fmla="*/ 36 h 36"/>
                <a:gd name="T2" fmla="*/ 18 w 39"/>
                <a:gd name="T3" fmla="*/ 0 h 36"/>
                <a:gd name="T4" fmla="*/ 39 w 39"/>
                <a:gd name="T5" fmla="*/ 36 h 36"/>
                <a:gd name="T6" fmla="*/ 0 w 39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6">
                  <a:moveTo>
                    <a:pt x="0" y="36"/>
                  </a:moveTo>
                  <a:lnTo>
                    <a:pt x="18" y="0"/>
                  </a:lnTo>
                  <a:lnTo>
                    <a:pt x="39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Freeform 324"/>
            <p:cNvSpPr>
              <a:spLocks/>
            </p:cNvSpPr>
            <p:nvPr/>
          </p:nvSpPr>
          <p:spPr bwMode="auto">
            <a:xfrm>
              <a:off x="5808823" y="2890542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Freeform 325"/>
            <p:cNvSpPr>
              <a:spLocks/>
            </p:cNvSpPr>
            <p:nvPr/>
          </p:nvSpPr>
          <p:spPr bwMode="auto">
            <a:xfrm>
              <a:off x="5746985" y="2877748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17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17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Freeform 326"/>
            <p:cNvSpPr>
              <a:spLocks/>
            </p:cNvSpPr>
            <p:nvPr/>
          </p:nvSpPr>
          <p:spPr bwMode="auto">
            <a:xfrm>
              <a:off x="5714999" y="2877748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327"/>
            <p:cNvSpPr>
              <a:spLocks/>
            </p:cNvSpPr>
            <p:nvPr/>
          </p:nvSpPr>
          <p:spPr bwMode="auto">
            <a:xfrm>
              <a:off x="5683014" y="2852160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21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21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328"/>
            <p:cNvSpPr>
              <a:spLocks/>
            </p:cNvSpPr>
            <p:nvPr/>
          </p:nvSpPr>
          <p:spPr bwMode="auto">
            <a:xfrm>
              <a:off x="5644632" y="2852160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329"/>
            <p:cNvSpPr>
              <a:spLocks/>
            </p:cNvSpPr>
            <p:nvPr/>
          </p:nvSpPr>
          <p:spPr bwMode="auto">
            <a:xfrm>
              <a:off x="5627573" y="2841498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330"/>
            <p:cNvSpPr>
              <a:spLocks/>
            </p:cNvSpPr>
            <p:nvPr/>
          </p:nvSpPr>
          <p:spPr bwMode="auto">
            <a:xfrm>
              <a:off x="5608382" y="2822307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331"/>
            <p:cNvSpPr>
              <a:spLocks/>
            </p:cNvSpPr>
            <p:nvPr/>
          </p:nvSpPr>
          <p:spPr bwMode="auto">
            <a:xfrm>
              <a:off x="5589190" y="2809513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32"/>
            <p:cNvSpPr>
              <a:spLocks/>
            </p:cNvSpPr>
            <p:nvPr/>
          </p:nvSpPr>
          <p:spPr bwMode="auto">
            <a:xfrm>
              <a:off x="5576396" y="2796719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33"/>
            <p:cNvSpPr>
              <a:spLocks/>
            </p:cNvSpPr>
            <p:nvPr/>
          </p:nvSpPr>
          <p:spPr bwMode="auto">
            <a:xfrm>
              <a:off x="5550808" y="2796719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34"/>
            <p:cNvSpPr>
              <a:spLocks/>
            </p:cNvSpPr>
            <p:nvPr/>
          </p:nvSpPr>
          <p:spPr bwMode="auto">
            <a:xfrm>
              <a:off x="5531617" y="2796719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35"/>
            <p:cNvSpPr>
              <a:spLocks/>
            </p:cNvSpPr>
            <p:nvPr/>
          </p:nvSpPr>
          <p:spPr bwMode="auto">
            <a:xfrm>
              <a:off x="5488970" y="2796719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36"/>
            <p:cNvSpPr>
              <a:spLocks/>
            </p:cNvSpPr>
            <p:nvPr/>
          </p:nvSpPr>
          <p:spPr bwMode="auto">
            <a:xfrm>
              <a:off x="5463381" y="2777528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20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20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Freeform 337"/>
            <p:cNvSpPr>
              <a:spLocks/>
            </p:cNvSpPr>
            <p:nvPr/>
          </p:nvSpPr>
          <p:spPr bwMode="auto">
            <a:xfrm>
              <a:off x="5431396" y="2777528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Freeform 338"/>
            <p:cNvSpPr>
              <a:spLocks/>
            </p:cNvSpPr>
            <p:nvPr/>
          </p:nvSpPr>
          <p:spPr bwMode="auto">
            <a:xfrm>
              <a:off x="5393014" y="2777528"/>
              <a:ext cx="83162" cy="74632"/>
            </a:xfrm>
            <a:custGeom>
              <a:avLst/>
              <a:gdLst>
                <a:gd name="T0" fmla="*/ 0 w 39"/>
                <a:gd name="T1" fmla="*/ 35 h 35"/>
                <a:gd name="T2" fmla="*/ 21 w 39"/>
                <a:gd name="T3" fmla="*/ 0 h 35"/>
                <a:gd name="T4" fmla="*/ 39 w 39"/>
                <a:gd name="T5" fmla="*/ 35 h 35"/>
                <a:gd name="T6" fmla="*/ 0 w 39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5">
                  <a:moveTo>
                    <a:pt x="0" y="35"/>
                  </a:moveTo>
                  <a:lnTo>
                    <a:pt x="21" y="0"/>
                  </a:lnTo>
                  <a:lnTo>
                    <a:pt x="39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339"/>
            <p:cNvSpPr>
              <a:spLocks/>
            </p:cNvSpPr>
            <p:nvPr/>
          </p:nvSpPr>
          <p:spPr bwMode="auto">
            <a:xfrm>
              <a:off x="5363161" y="2777528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340"/>
            <p:cNvSpPr>
              <a:spLocks/>
            </p:cNvSpPr>
            <p:nvPr/>
          </p:nvSpPr>
          <p:spPr bwMode="auto">
            <a:xfrm>
              <a:off x="5337573" y="2758337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0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0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341"/>
            <p:cNvSpPr>
              <a:spLocks/>
            </p:cNvSpPr>
            <p:nvPr/>
          </p:nvSpPr>
          <p:spPr bwMode="auto">
            <a:xfrm>
              <a:off x="5324778" y="2758337"/>
              <a:ext cx="81029" cy="76764"/>
            </a:xfrm>
            <a:custGeom>
              <a:avLst/>
              <a:gdLst>
                <a:gd name="T0" fmla="*/ 0 w 38"/>
                <a:gd name="T1" fmla="*/ 36 h 36"/>
                <a:gd name="T2" fmla="*/ 18 w 38"/>
                <a:gd name="T3" fmla="*/ 0 h 36"/>
                <a:gd name="T4" fmla="*/ 38 w 38"/>
                <a:gd name="T5" fmla="*/ 36 h 36"/>
                <a:gd name="T6" fmla="*/ 0 w 3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lnTo>
                    <a:pt x="18" y="0"/>
                  </a:lnTo>
                  <a:lnTo>
                    <a:pt x="38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342"/>
            <p:cNvSpPr>
              <a:spLocks/>
            </p:cNvSpPr>
            <p:nvPr/>
          </p:nvSpPr>
          <p:spPr bwMode="auto">
            <a:xfrm>
              <a:off x="5305587" y="2758337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343"/>
            <p:cNvSpPr>
              <a:spLocks/>
            </p:cNvSpPr>
            <p:nvPr/>
          </p:nvSpPr>
          <p:spPr bwMode="auto">
            <a:xfrm>
              <a:off x="5279999" y="2713558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344"/>
            <p:cNvSpPr>
              <a:spLocks/>
            </p:cNvSpPr>
            <p:nvPr/>
          </p:nvSpPr>
          <p:spPr bwMode="auto">
            <a:xfrm>
              <a:off x="5254411" y="2690102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345"/>
            <p:cNvSpPr>
              <a:spLocks/>
            </p:cNvSpPr>
            <p:nvPr/>
          </p:nvSpPr>
          <p:spPr bwMode="auto">
            <a:xfrm>
              <a:off x="5243749" y="2683705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346"/>
            <p:cNvSpPr>
              <a:spLocks/>
            </p:cNvSpPr>
            <p:nvPr/>
          </p:nvSpPr>
          <p:spPr bwMode="auto">
            <a:xfrm>
              <a:off x="5211764" y="2683705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347"/>
            <p:cNvSpPr>
              <a:spLocks/>
            </p:cNvSpPr>
            <p:nvPr/>
          </p:nvSpPr>
          <p:spPr bwMode="auto">
            <a:xfrm>
              <a:off x="5192572" y="2683705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18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18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348"/>
            <p:cNvSpPr>
              <a:spLocks/>
            </p:cNvSpPr>
            <p:nvPr/>
          </p:nvSpPr>
          <p:spPr bwMode="auto">
            <a:xfrm>
              <a:off x="5173381" y="2683705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Freeform 349"/>
            <p:cNvSpPr>
              <a:spLocks/>
            </p:cNvSpPr>
            <p:nvPr/>
          </p:nvSpPr>
          <p:spPr bwMode="auto">
            <a:xfrm>
              <a:off x="5154190" y="2683705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Freeform 350"/>
            <p:cNvSpPr>
              <a:spLocks/>
            </p:cNvSpPr>
            <p:nvPr/>
          </p:nvSpPr>
          <p:spPr bwMode="auto">
            <a:xfrm>
              <a:off x="5141396" y="2664514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351"/>
            <p:cNvSpPr>
              <a:spLocks/>
            </p:cNvSpPr>
            <p:nvPr/>
          </p:nvSpPr>
          <p:spPr bwMode="auto">
            <a:xfrm>
              <a:off x="5079558" y="2664514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352"/>
            <p:cNvSpPr>
              <a:spLocks/>
            </p:cNvSpPr>
            <p:nvPr/>
          </p:nvSpPr>
          <p:spPr bwMode="auto">
            <a:xfrm>
              <a:off x="5066764" y="2645323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18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18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353"/>
            <p:cNvSpPr>
              <a:spLocks/>
            </p:cNvSpPr>
            <p:nvPr/>
          </p:nvSpPr>
          <p:spPr bwMode="auto">
            <a:xfrm>
              <a:off x="5002793" y="2606941"/>
              <a:ext cx="89559" cy="70367"/>
            </a:xfrm>
            <a:custGeom>
              <a:avLst/>
              <a:gdLst>
                <a:gd name="T0" fmla="*/ 0 w 42"/>
                <a:gd name="T1" fmla="*/ 33 h 33"/>
                <a:gd name="T2" fmla="*/ 21 w 42"/>
                <a:gd name="T3" fmla="*/ 0 h 33"/>
                <a:gd name="T4" fmla="*/ 42 w 42"/>
                <a:gd name="T5" fmla="*/ 33 h 33"/>
                <a:gd name="T6" fmla="*/ 0 w 42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3">
                  <a:moveTo>
                    <a:pt x="0" y="33"/>
                  </a:moveTo>
                  <a:lnTo>
                    <a:pt x="21" y="0"/>
                  </a:lnTo>
                  <a:lnTo>
                    <a:pt x="42" y="33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354"/>
            <p:cNvSpPr>
              <a:spLocks/>
            </p:cNvSpPr>
            <p:nvPr/>
          </p:nvSpPr>
          <p:spPr bwMode="auto">
            <a:xfrm>
              <a:off x="4989999" y="2594147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355"/>
            <p:cNvSpPr>
              <a:spLocks/>
            </p:cNvSpPr>
            <p:nvPr/>
          </p:nvSpPr>
          <p:spPr bwMode="auto">
            <a:xfrm>
              <a:off x="4972940" y="2577089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356"/>
            <p:cNvSpPr>
              <a:spLocks/>
            </p:cNvSpPr>
            <p:nvPr/>
          </p:nvSpPr>
          <p:spPr bwMode="auto">
            <a:xfrm>
              <a:off x="4883381" y="2564295"/>
              <a:ext cx="83162" cy="74632"/>
            </a:xfrm>
            <a:custGeom>
              <a:avLst/>
              <a:gdLst>
                <a:gd name="T0" fmla="*/ 0 w 39"/>
                <a:gd name="T1" fmla="*/ 35 h 35"/>
                <a:gd name="T2" fmla="*/ 18 w 39"/>
                <a:gd name="T3" fmla="*/ 0 h 35"/>
                <a:gd name="T4" fmla="*/ 39 w 39"/>
                <a:gd name="T5" fmla="*/ 35 h 35"/>
                <a:gd name="T6" fmla="*/ 0 w 39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5">
                  <a:moveTo>
                    <a:pt x="0" y="35"/>
                  </a:moveTo>
                  <a:lnTo>
                    <a:pt x="18" y="0"/>
                  </a:lnTo>
                  <a:lnTo>
                    <a:pt x="39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357"/>
            <p:cNvSpPr>
              <a:spLocks/>
            </p:cNvSpPr>
            <p:nvPr/>
          </p:nvSpPr>
          <p:spPr bwMode="auto">
            <a:xfrm>
              <a:off x="4815146" y="2551501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0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0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358"/>
            <p:cNvSpPr>
              <a:spLocks/>
            </p:cNvSpPr>
            <p:nvPr/>
          </p:nvSpPr>
          <p:spPr bwMode="auto">
            <a:xfrm>
              <a:off x="4789558" y="2538707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18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18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359"/>
            <p:cNvSpPr>
              <a:spLocks/>
            </p:cNvSpPr>
            <p:nvPr/>
          </p:nvSpPr>
          <p:spPr bwMode="auto">
            <a:xfrm>
              <a:off x="4763969" y="2538707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360"/>
            <p:cNvSpPr>
              <a:spLocks/>
            </p:cNvSpPr>
            <p:nvPr/>
          </p:nvSpPr>
          <p:spPr bwMode="auto">
            <a:xfrm>
              <a:off x="4751175" y="2538707"/>
              <a:ext cx="83162" cy="74632"/>
            </a:xfrm>
            <a:custGeom>
              <a:avLst/>
              <a:gdLst>
                <a:gd name="T0" fmla="*/ 0 w 39"/>
                <a:gd name="T1" fmla="*/ 35 h 35"/>
                <a:gd name="T2" fmla="*/ 21 w 39"/>
                <a:gd name="T3" fmla="*/ 0 h 35"/>
                <a:gd name="T4" fmla="*/ 39 w 39"/>
                <a:gd name="T5" fmla="*/ 35 h 35"/>
                <a:gd name="T6" fmla="*/ 0 w 39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5">
                  <a:moveTo>
                    <a:pt x="0" y="35"/>
                  </a:moveTo>
                  <a:lnTo>
                    <a:pt x="21" y="0"/>
                  </a:lnTo>
                  <a:lnTo>
                    <a:pt x="39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Freeform 361"/>
            <p:cNvSpPr>
              <a:spLocks/>
            </p:cNvSpPr>
            <p:nvPr/>
          </p:nvSpPr>
          <p:spPr bwMode="auto">
            <a:xfrm>
              <a:off x="4731984" y="2525913"/>
              <a:ext cx="89559" cy="68235"/>
            </a:xfrm>
            <a:custGeom>
              <a:avLst/>
              <a:gdLst>
                <a:gd name="T0" fmla="*/ 0 w 42"/>
                <a:gd name="T1" fmla="*/ 32 h 32"/>
                <a:gd name="T2" fmla="*/ 21 w 42"/>
                <a:gd name="T3" fmla="*/ 0 h 32"/>
                <a:gd name="T4" fmla="*/ 42 w 42"/>
                <a:gd name="T5" fmla="*/ 32 h 32"/>
                <a:gd name="T6" fmla="*/ 0 w 42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2">
                  <a:moveTo>
                    <a:pt x="0" y="32"/>
                  </a:moveTo>
                  <a:lnTo>
                    <a:pt x="21" y="0"/>
                  </a:lnTo>
                  <a:lnTo>
                    <a:pt x="42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Freeform 362"/>
            <p:cNvSpPr>
              <a:spLocks/>
            </p:cNvSpPr>
            <p:nvPr/>
          </p:nvSpPr>
          <p:spPr bwMode="auto">
            <a:xfrm>
              <a:off x="4708528" y="2525913"/>
              <a:ext cx="87427" cy="68235"/>
            </a:xfrm>
            <a:custGeom>
              <a:avLst/>
              <a:gdLst>
                <a:gd name="T0" fmla="*/ 0 w 41"/>
                <a:gd name="T1" fmla="*/ 32 h 32"/>
                <a:gd name="T2" fmla="*/ 20 w 41"/>
                <a:gd name="T3" fmla="*/ 0 h 32"/>
                <a:gd name="T4" fmla="*/ 41 w 41"/>
                <a:gd name="T5" fmla="*/ 32 h 32"/>
                <a:gd name="T6" fmla="*/ 0 w 41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2">
                  <a:moveTo>
                    <a:pt x="0" y="32"/>
                  </a:moveTo>
                  <a:lnTo>
                    <a:pt x="20" y="0"/>
                  </a:lnTo>
                  <a:lnTo>
                    <a:pt x="41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63"/>
            <p:cNvSpPr>
              <a:spLocks/>
            </p:cNvSpPr>
            <p:nvPr/>
          </p:nvSpPr>
          <p:spPr bwMode="auto">
            <a:xfrm>
              <a:off x="4663749" y="2474736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64"/>
            <p:cNvSpPr>
              <a:spLocks/>
            </p:cNvSpPr>
            <p:nvPr/>
          </p:nvSpPr>
          <p:spPr bwMode="auto">
            <a:xfrm>
              <a:off x="4625366" y="2461942"/>
              <a:ext cx="89559" cy="76764"/>
            </a:xfrm>
            <a:custGeom>
              <a:avLst/>
              <a:gdLst>
                <a:gd name="T0" fmla="*/ 0 w 42"/>
                <a:gd name="T1" fmla="*/ 36 h 36"/>
                <a:gd name="T2" fmla="*/ 21 w 42"/>
                <a:gd name="T3" fmla="*/ 0 h 36"/>
                <a:gd name="T4" fmla="*/ 42 w 42"/>
                <a:gd name="T5" fmla="*/ 36 h 36"/>
                <a:gd name="T6" fmla="*/ 0 w 4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6">
                  <a:moveTo>
                    <a:pt x="0" y="36"/>
                  </a:moveTo>
                  <a:lnTo>
                    <a:pt x="21" y="0"/>
                  </a:lnTo>
                  <a:lnTo>
                    <a:pt x="42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65"/>
            <p:cNvSpPr>
              <a:spLocks/>
            </p:cNvSpPr>
            <p:nvPr/>
          </p:nvSpPr>
          <p:spPr bwMode="auto">
            <a:xfrm>
              <a:off x="4505954" y="2432090"/>
              <a:ext cx="87427" cy="74632"/>
            </a:xfrm>
            <a:custGeom>
              <a:avLst/>
              <a:gdLst>
                <a:gd name="T0" fmla="*/ 0 w 41"/>
                <a:gd name="T1" fmla="*/ 35 h 35"/>
                <a:gd name="T2" fmla="*/ 21 w 41"/>
                <a:gd name="T3" fmla="*/ 0 h 35"/>
                <a:gd name="T4" fmla="*/ 41 w 41"/>
                <a:gd name="T5" fmla="*/ 35 h 35"/>
                <a:gd name="T6" fmla="*/ 0 w 41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5">
                  <a:moveTo>
                    <a:pt x="0" y="35"/>
                  </a:moveTo>
                  <a:lnTo>
                    <a:pt x="21" y="0"/>
                  </a:lnTo>
                  <a:lnTo>
                    <a:pt x="41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66"/>
            <p:cNvSpPr>
              <a:spLocks/>
            </p:cNvSpPr>
            <p:nvPr/>
          </p:nvSpPr>
          <p:spPr bwMode="auto">
            <a:xfrm>
              <a:off x="4096542" y="2216724"/>
              <a:ext cx="83162" cy="76764"/>
            </a:xfrm>
            <a:custGeom>
              <a:avLst/>
              <a:gdLst>
                <a:gd name="T0" fmla="*/ 0 w 39"/>
                <a:gd name="T1" fmla="*/ 36 h 36"/>
                <a:gd name="T2" fmla="*/ 18 w 39"/>
                <a:gd name="T3" fmla="*/ 0 h 36"/>
                <a:gd name="T4" fmla="*/ 39 w 39"/>
                <a:gd name="T5" fmla="*/ 36 h 36"/>
                <a:gd name="T6" fmla="*/ 0 w 39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6">
                  <a:moveTo>
                    <a:pt x="0" y="36"/>
                  </a:moveTo>
                  <a:lnTo>
                    <a:pt x="18" y="0"/>
                  </a:lnTo>
                  <a:lnTo>
                    <a:pt x="39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67"/>
            <p:cNvSpPr>
              <a:spLocks/>
            </p:cNvSpPr>
            <p:nvPr/>
          </p:nvSpPr>
          <p:spPr bwMode="auto">
            <a:xfrm>
              <a:off x="3783086" y="2122901"/>
              <a:ext cx="87427" cy="70367"/>
            </a:xfrm>
            <a:custGeom>
              <a:avLst/>
              <a:gdLst>
                <a:gd name="T0" fmla="*/ 0 w 41"/>
                <a:gd name="T1" fmla="*/ 33 h 33"/>
                <a:gd name="T2" fmla="*/ 20 w 41"/>
                <a:gd name="T3" fmla="*/ 0 h 33"/>
                <a:gd name="T4" fmla="*/ 41 w 41"/>
                <a:gd name="T5" fmla="*/ 33 h 33"/>
                <a:gd name="T6" fmla="*/ 0 w 41"/>
                <a:gd name="T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3">
                  <a:moveTo>
                    <a:pt x="0" y="33"/>
                  </a:moveTo>
                  <a:lnTo>
                    <a:pt x="20" y="0"/>
                  </a:lnTo>
                  <a:lnTo>
                    <a:pt x="41" y="33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368"/>
            <p:cNvSpPr>
              <a:spLocks/>
            </p:cNvSpPr>
            <p:nvPr/>
          </p:nvSpPr>
          <p:spPr bwMode="auto">
            <a:xfrm>
              <a:off x="2655071" y="1651655"/>
              <a:ext cx="89559" cy="74632"/>
            </a:xfrm>
            <a:custGeom>
              <a:avLst/>
              <a:gdLst>
                <a:gd name="T0" fmla="*/ 0 w 42"/>
                <a:gd name="T1" fmla="*/ 35 h 35"/>
                <a:gd name="T2" fmla="*/ 21 w 42"/>
                <a:gd name="T3" fmla="*/ 0 h 35"/>
                <a:gd name="T4" fmla="*/ 42 w 42"/>
                <a:gd name="T5" fmla="*/ 35 h 35"/>
                <a:gd name="T6" fmla="*/ 0 w 42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35">
                  <a:moveTo>
                    <a:pt x="0" y="35"/>
                  </a:moveTo>
                  <a:lnTo>
                    <a:pt x="21" y="0"/>
                  </a:lnTo>
                  <a:lnTo>
                    <a:pt x="42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369"/>
            <p:cNvSpPr>
              <a:spLocks/>
            </p:cNvSpPr>
            <p:nvPr/>
          </p:nvSpPr>
          <p:spPr bwMode="auto">
            <a:xfrm>
              <a:off x="2638012" y="1645258"/>
              <a:ext cx="81029" cy="68235"/>
            </a:xfrm>
            <a:custGeom>
              <a:avLst/>
              <a:gdLst>
                <a:gd name="T0" fmla="*/ 0 w 38"/>
                <a:gd name="T1" fmla="*/ 32 h 32"/>
                <a:gd name="T2" fmla="*/ 20 w 38"/>
                <a:gd name="T3" fmla="*/ 0 h 32"/>
                <a:gd name="T4" fmla="*/ 38 w 38"/>
                <a:gd name="T5" fmla="*/ 32 h 32"/>
                <a:gd name="T6" fmla="*/ 0 w 38"/>
                <a:gd name="T7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0" y="32"/>
                  </a:moveTo>
                  <a:lnTo>
                    <a:pt x="20" y="0"/>
                  </a:lnTo>
                  <a:lnTo>
                    <a:pt x="38" y="32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370"/>
            <p:cNvSpPr>
              <a:spLocks/>
            </p:cNvSpPr>
            <p:nvPr/>
          </p:nvSpPr>
          <p:spPr bwMode="auto">
            <a:xfrm>
              <a:off x="2397056" y="1549303"/>
              <a:ext cx="83162" cy="76764"/>
            </a:xfrm>
            <a:custGeom>
              <a:avLst/>
              <a:gdLst>
                <a:gd name="T0" fmla="*/ 0 w 39"/>
                <a:gd name="T1" fmla="*/ 36 h 36"/>
                <a:gd name="T2" fmla="*/ 18 w 39"/>
                <a:gd name="T3" fmla="*/ 0 h 36"/>
                <a:gd name="T4" fmla="*/ 39 w 39"/>
                <a:gd name="T5" fmla="*/ 36 h 36"/>
                <a:gd name="T6" fmla="*/ 0 w 39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36">
                  <a:moveTo>
                    <a:pt x="0" y="36"/>
                  </a:moveTo>
                  <a:lnTo>
                    <a:pt x="18" y="0"/>
                  </a:lnTo>
                  <a:lnTo>
                    <a:pt x="39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371"/>
            <p:cNvSpPr>
              <a:spLocks/>
            </p:cNvSpPr>
            <p:nvPr/>
          </p:nvSpPr>
          <p:spPr bwMode="auto">
            <a:xfrm>
              <a:off x="1970585" y="1380848"/>
              <a:ext cx="81029" cy="74632"/>
            </a:xfrm>
            <a:custGeom>
              <a:avLst/>
              <a:gdLst>
                <a:gd name="T0" fmla="*/ 0 w 38"/>
                <a:gd name="T1" fmla="*/ 35 h 35"/>
                <a:gd name="T2" fmla="*/ 20 w 38"/>
                <a:gd name="T3" fmla="*/ 0 h 35"/>
                <a:gd name="T4" fmla="*/ 38 w 38"/>
                <a:gd name="T5" fmla="*/ 35 h 35"/>
                <a:gd name="T6" fmla="*/ 0 w 3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5">
                  <a:moveTo>
                    <a:pt x="0" y="35"/>
                  </a:moveTo>
                  <a:lnTo>
                    <a:pt x="20" y="0"/>
                  </a:lnTo>
                  <a:lnTo>
                    <a:pt x="38" y="35"/>
                  </a:lnTo>
                  <a:lnTo>
                    <a:pt x="0" y="35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372"/>
            <p:cNvSpPr>
              <a:spLocks/>
            </p:cNvSpPr>
            <p:nvPr/>
          </p:nvSpPr>
          <p:spPr bwMode="auto">
            <a:xfrm>
              <a:off x="1674188" y="1304084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Freeform 374"/>
            <p:cNvSpPr>
              <a:spLocks/>
            </p:cNvSpPr>
            <p:nvPr/>
          </p:nvSpPr>
          <p:spPr bwMode="auto">
            <a:xfrm>
              <a:off x="7911324" y="3500390"/>
              <a:ext cx="87427" cy="76764"/>
            </a:xfrm>
            <a:custGeom>
              <a:avLst/>
              <a:gdLst>
                <a:gd name="T0" fmla="*/ 0 w 41"/>
                <a:gd name="T1" fmla="*/ 36 h 36"/>
                <a:gd name="T2" fmla="*/ 21 w 41"/>
                <a:gd name="T3" fmla="*/ 0 h 36"/>
                <a:gd name="T4" fmla="*/ 41 w 41"/>
                <a:gd name="T5" fmla="*/ 36 h 36"/>
                <a:gd name="T6" fmla="*/ 0 w 41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36">
                  <a:moveTo>
                    <a:pt x="0" y="36"/>
                  </a:moveTo>
                  <a:lnTo>
                    <a:pt x="21" y="0"/>
                  </a:lnTo>
                  <a:lnTo>
                    <a:pt x="41" y="36"/>
                  </a:lnTo>
                  <a:lnTo>
                    <a:pt x="0" y="36"/>
                  </a:lnTo>
                  <a:close/>
                </a:path>
              </a:pathLst>
            </a:custGeom>
            <a:noFill/>
            <a:ln w="19050">
              <a:solidFill>
                <a:srgbClr val="1F497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9" name="Straight Connector 10"/>
          <p:cNvCxnSpPr/>
          <p:nvPr/>
        </p:nvCxnSpPr>
        <p:spPr>
          <a:xfrm>
            <a:off x="6162625" y="2452503"/>
            <a:ext cx="2427861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360" name="Rectangle 409"/>
          <p:cNvSpPr/>
          <p:nvPr/>
        </p:nvSpPr>
        <p:spPr>
          <a:xfrm>
            <a:off x="958836" y="5168003"/>
            <a:ext cx="7631650" cy="1354217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rgbClr val="1F497D">
                  <a:lumMod val="60000"/>
                  <a:lumOff val="4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of </a:t>
            </a:r>
            <a:r>
              <a:rPr lang="en-GB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 was reduced by 27% in patients in the </a:t>
            </a:r>
            <a:r>
              <a:rPr lang="en-GB" sz="1200" b="1" kern="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en-GB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 group compared </a:t>
            </a:r>
            <a:r>
              <a:rPr lang="en-GB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those in the </a:t>
            </a:r>
            <a:r>
              <a:rPr lang="en-GB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everolimus group 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Clr>
                <a:srgbClr val="1F497D">
                  <a:lumMod val="60000"/>
                  <a:lumOff val="4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stopped after planned interim analysis (398 deaths) because</a:t>
            </a:r>
            <a:r>
              <a:rPr lang="en-US" sz="1200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an 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data monitoring committee concluded 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the 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met its primary 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endpoint, demonstrating superior OS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nivolumab </a:t>
            </a:r>
            <a:endParaRPr lang="en-GB" sz="1200" b="1" i="1" kern="0" spc="-2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  <a:buClr>
                <a:srgbClr val="1F497D">
                  <a:lumMod val="60000"/>
                  <a:lumOff val="40000"/>
                </a:srgbClr>
              </a:buClr>
              <a:defRPr/>
            </a:pPr>
            <a:r>
              <a:rPr lang="en-GB" sz="1200" b="1" i="1" kern="0" spc="-2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1200" b="1" i="1" kern="0" spc="-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 that </a:t>
            </a:r>
            <a:r>
              <a:rPr lang="en-GB" sz="1200" b="1" i="1" kern="0" spc="-2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 </a:t>
            </a:r>
            <a:r>
              <a:rPr lang="en-GB" sz="1200" b="1" i="1" kern="0" spc="-2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GB" sz="1200" b="1" i="1" kern="0" spc="-2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likely to live when treated with </a:t>
            </a:r>
            <a:r>
              <a:rPr lang="en-US" sz="1200" b="1" i="1" kern="0" spc="-2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nivolumab</a:t>
            </a:r>
            <a:r>
              <a:rPr lang="en-US" sz="1200" b="1" i="1" kern="0" spc="-2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versus </a:t>
            </a:r>
            <a:r>
              <a:rPr lang="en-US" sz="1200" b="1" i="1" kern="0" spc="-2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everolimus</a:t>
            </a:r>
            <a:endParaRPr lang="en-GB" sz="1200" b="1" i="1" kern="0" spc="-2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TextBox 7"/>
          <p:cNvSpPr txBox="1"/>
          <p:nvPr/>
        </p:nvSpPr>
        <p:spPr>
          <a:xfrm>
            <a:off x="4216560" y="4813698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en-US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57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t="30293" r="53579" b="28622"/>
          <a:stretch/>
        </p:blipFill>
        <p:spPr bwMode="auto">
          <a:xfrm>
            <a:off x="583455" y="1277938"/>
            <a:ext cx="8167589" cy="336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885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6950"/>
              </p:ext>
            </p:extLst>
          </p:nvPr>
        </p:nvGraphicFramePr>
        <p:xfrm>
          <a:off x="-130375" y="991028"/>
          <a:ext cx="8550275" cy="4137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/>
          <p:nvPr/>
        </p:nvSpPr>
        <p:spPr>
          <a:xfrm rot="16200000">
            <a:off x="-142884" y="2954716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Response Rate (%)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9"/>
          <p:cNvSpPr/>
          <p:nvPr/>
        </p:nvSpPr>
        <p:spPr>
          <a:xfrm>
            <a:off x="4568766" y="1170970"/>
            <a:ext cx="10484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P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ea typeface="MS Mincho"/>
                <a:cs typeface="Arial" panose="020B0604020202020204" pitchFamily="34" charset="0"/>
              </a:rPr>
              <a:t>&lt; 0.0001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1513114" y="5285507"/>
            <a:ext cx="6865343" cy="1154162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1F497D">
                  <a:lumMod val="60000"/>
                  <a:lumOff val="40000"/>
                </a:srgbClr>
              </a:buClr>
              <a:buFont typeface="Wingdings" panose="05000000000000000000" pitchFamily="2" charset="2"/>
              <a:buChar char="§"/>
              <a:defRPr/>
            </a:pPr>
            <a:r>
              <a:rPr lang="en-GB" sz="1600" b="1" kern="0" dirty="0" smtClean="0">
                <a:solidFill>
                  <a:sysClr val="windowText" lastClr="000000"/>
                </a:solidFill>
              </a:rPr>
              <a:t>Patients on nivolumab treatment had a significantly better objective response rate than those on everolimus treatment</a:t>
            </a:r>
          </a:p>
          <a:p>
            <a:pPr algn="ctr">
              <a:spcBef>
                <a:spcPts val="600"/>
              </a:spcBef>
              <a:buClr>
                <a:srgbClr val="1F497D">
                  <a:lumMod val="60000"/>
                  <a:lumOff val="40000"/>
                </a:srgbClr>
              </a:buClr>
              <a:defRPr/>
            </a:pPr>
            <a:r>
              <a:rPr lang="en-GB" sz="1600" b="1" i="1" kern="0" dirty="0" smtClean="0">
                <a:solidFill>
                  <a:sysClr val="windowText" lastClr="000000"/>
                </a:solidFill>
              </a:rPr>
              <a:t>This </a:t>
            </a:r>
            <a:r>
              <a:rPr lang="en-GB" sz="1600" b="1" i="1" kern="0" dirty="0">
                <a:solidFill>
                  <a:sysClr val="windowText" lastClr="000000"/>
                </a:solidFill>
              </a:rPr>
              <a:t>means </a:t>
            </a:r>
            <a:r>
              <a:rPr lang="en-GB" sz="1600" b="1" i="1" kern="0" dirty="0" smtClean="0">
                <a:solidFill>
                  <a:sysClr val="windowText" lastClr="000000"/>
                </a:solidFill>
              </a:rPr>
              <a:t>that more </a:t>
            </a:r>
            <a:r>
              <a:rPr lang="en-GB" sz="1600" b="1" i="1" kern="0" dirty="0">
                <a:solidFill>
                  <a:sysClr val="windowText" lastClr="000000"/>
                </a:solidFill>
              </a:rPr>
              <a:t>patients responded </a:t>
            </a:r>
            <a:r>
              <a:rPr lang="en-GB" sz="1600" b="1" i="1" kern="0" dirty="0" smtClean="0">
                <a:solidFill>
                  <a:sysClr val="windowText" lastClr="000000"/>
                </a:solidFill>
              </a:rPr>
              <a:t>to treatment </a:t>
            </a:r>
            <a:r>
              <a:rPr lang="en-US" sz="1600" b="1" i="1" kern="0" dirty="0" smtClean="0">
                <a:solidFill>
                  <a:sysClr val="windowText" lastClr="000000"/>
                </a:solidFill>
              </a:rPr>
              <a:t>with nivolumab than to treatment with everolimus</a:t>
            </a:r>
            <a:endParaRPr lang="en-GB" sz="1600" b="1" i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932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0" t="15845" r="53527" b="14019"/>
          <a:stretch/>
        </p:blipFill>
        <p:spPr bwMode="auto">
          <a:xfrm>
            <a:off x="1120994" y="705366"/>
            <a:ext cx="7587811" cy="543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653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9" t="16922" r="53188" b="13892"/>
          <a:stretch/>
        </p:blipFill>
        <p:spPr bwMode="auto">
          <a:xfrm>
            <a:off x="958838" y="980728"/>
            <a:ext cx="7416824" cy="506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862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35876" r="55789" b="26549"/>
          <a:stretch/>
        </p:blipFill>
        <p:spPr bwMode="auto">
          <a:xfrm>
            <a:off x="539552" y="1208697"/>
            <a:ext cx="8064896" cy="506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8" r="54745" b="88305"/>
          <a:stretch/>
        </p:blipFill>
        <p:spPr bwMode="auto">
          <a:xfrm>
            <a:off x="1691680" y="1002042"/>
            <a:ext cx="1958196" cy="55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20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0" t="29115" r="55789" b="26083"/>
          <a:stretch/>
        </p:blipFill>
        <p:spPr bwMode="auto">
          <a:xfrm>
            <a:off x="1264066" y="1100138"/>
            <a:ext cx="6840760" cy="511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380312" y="908720"/>
            <a:ext cx="792088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783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2" t="28462" r="55789" b="25614"/>
          <a:stretch/>
        </p:blipFill>
        <p:spPr bwMode="auto">
          <a:xfrm>
            <a:off x="1258888" y="1009291"/>
            <a:ext cx="7057528" cy="537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253" y="845344"/>
            <a:ext cx="7921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9421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8474" r="55789" b="26081"/>
          <a:stretch/>
        </p:blipFill>
        <p:spPr bwMode="auto">
          <a:xfrm>
            <a:off x="971600" y="819509"/>
            <a:ext cx="7416824" cy="554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261" y="756444"/>
            <a:ext cx="7921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17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5" t="28455" r="55632" b="26082"/>
          <a:stretch/>
        </p:blipFill>
        <p:spPr bwMode="auto">
          <a:xfrm>
            <a:off x="871268" y="931653"/>
            <a:ext cx="7408636" cy="5555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741" y="845344"/>
            <a:ext cx="7921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564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4" t="28466" r="55633" b="26082"/>
          <a:stretch/>
        </p:blipFill>
        <p:spPr bwMode="auto">
          <a:xfrm>
            <a:off x="1043608" y="836712"/>
            <a:ext cx="6984776" cy="521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94761"/>
            <a:ext cx="7921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244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2" t="28538" r="55632" b="26550"/>
          <a:stretch/>
        </p:blipFill>
        <p:spPr bwMode="auto">
          <a:xfrm>
            <a:off x="1043100" y="908720"/>
            <a:ext cx="6984776" cy="515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901410"/>
            <a:ext cx="7921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7937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16842" r="54526" b="27018"/>
          <a:stretch/>
        </p:blipFill>
        <p:spPr bwMode="auto">
          <a:xfrm>
            <a:off x="285750" y="1284888"/>
            <a:ext cx="8162600" cy="473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338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4" t="28276" r="55632" b="26083"/>
          <a:stretch/>
        </p:blipFill>
        <p:spPr bwMode="auto">
          <a:xfrm>
            <a:off x="971600" y="914400"/>
            <a:ext cx="7056784" cy="5255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45344"/>
            <a:ext cx="7921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844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2" t="28070" r="55789" b="27017"/>
          <a:stretch/>
        </p:blipFill>
        <p:spPr bwMode="auto">
          <a:xfrm>
            <a:off x="1043608" y="836712"/>
            <a:ext cx="7200800" cy="535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908720"/>
            <a:ext cx="792163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427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12" y="908720"/>
            <a:ext cx="4441676" cy="5181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101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734994" y="2420888"/>
            <a:ext cx="7674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GRAZIE PER L’ATTENZIONE</a:t>
            </a:r>
            <a:endParaRPr lang="it-I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6731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7" t="16842" r="55316" b="20936"/>
          <a:stretch/>
        </p:blipFill>
        <p:spPr bwMode="auto">
          <a:xfrm>
            <a:off x="618837" y="1100138"/>
            <a:ext cx="7178370" cy="474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400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>
            <a:off x="683568" y="6525344"/>
            <a:ext cx="79208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2987824" y="6581001"/>
            <a:ext cx="5616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multidisciplinary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b="1" i="1" dirty="0" err="1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  <a:r>
              <a:rPr lang="it-IT" sz="1200" b="1" i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Chieti, 10 maggio 2018 </a:t>
            </a:r>
            <a:endParaRPr lang="it-IT" sz="1200" b="1" i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914900" y="1100138"/>
            <a:ext cx="206375" cy="177800"/>
          </a:xfrm>
          <a:custGeom>
            <a:avLst/>
            <a:gdLst>
              <a:gd name="T0" fmla="*/ 2147483647 w 130"/>
              <a:gd name="T1" fmla="*/ 2147483647 h 112"/>
              <a:gd name="T2" fmla="*/ 2147483647 w 130"/>
              <a:gd name="T3" fmla="*/ 2147483647 h 112"/>
              <a:gd name="T4" fmla="*/ 2147483647 w 130"/>
              <a:gd name="T5" fmla="*/ 2147483647 h 112"/>
              <a:gd name="T6" fmla="*/ 2147483647 w 130"/>
              <a:gd name="T7" fmla="*/ 2147483647 h 112"/>
              <a:gd name="T8" fmla="*/ 2147483647 w 130"/>
              <a:gd name="T9" fmla="*/ 2147483647 h 112"/>
              <a:gd name="T10" fmla="*/ 2147483647 w 130"/>
              <a:gd name="T11" fmla="*/ 2147483647 h 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30" h="112">
                <a:moveTo>
                  <a:pt x="16" y="11"/>
                </a:moveTo>
                <a:cubicBezTo>
                  <a:pt x="72" y="30"/>
                  <a:pt x="111" y="0"/>
                  <a:pt x="128" y="67"/>
                </a:cubicBezTo>
                <a:cubicBezTo>
                  <a:pt x="125" y="78"/>
                  <a:pt x="130" y="94"/>
                  <a:pt x="120" y="99"/>
                </a:cubicBezTo>
                <a:cubicBezTo>
                  <a:pt x="95" y="112"/>
                  <a:pt x="89" y="53"/>
                  <a:pt x="88" y="51"/>
                </a:cubicBezTo>
                <a:cubicBezTo>
                  <a:pt x="83" y="43"/>
                  <a:pt x="72" y="40"/>
                  <a:pt x="64" y="35"/>
                </a:cubicBezTo>
                <a:cubicBezTo>
                  <a:pt x="31" y="43"/>
                  <a:pt x="0" y="60"/>
                  <a:pt x="16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6000" y="609600"/>
            <a:ext cx="187325" cy="82550"/>
          </a:xfrm>
          <a:custGeom>
            <a:avLst/>
            <a:gdLst>
              <a:gd name="T0" fmla="*/ 2147483647 w 118"/>
              <a:gd name="T1" fmla="*/ 2147483647 h 64"/>
              <a:gd name="T2" fmla="*/ 2147483647 w 118"/>
              <a:gd name="T3" fmla="*/ 2147483647 h 64"/>
              <a:gd name="T4" fmla="*/ 2147483647 w 118"/>
              <a:gd name="T5" fmla="*/ 0 h 64"/>
              <a:gd name="T6" fmla="*/ 2147483647 w 118"/>
              <a:gd name="T7" fmla="*/ 2147483647 h 64"/>
              <a:gd name="T8" fmla="*/ 2147483647 w 118"/>
              <a:gd name="T9" fmla="*/ 2147483647 h 64"/>
              <a:gd name="T10" fmla="*/ 2147483647 w 118"/>
              <a:gd name="T11" fmla="*/ 2147483647 h 64"/>
              <a:gd name="T12" fmla="*/ 2147483647 w 118"/>
              <a:gd name="T13" fmla="*/ 2147483647 h 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8" h="64">
                <a:moveTo>
                  <a:pt x="100" y="64"/>
                </a:moveTo>
                <a:cubicBezTo>
                  <a:pt x="118" y="37"/>
                  <a:pt x="97" y="35"/>
                  <a:pt x="76" y="24"/>
                </a:cubicBezTo>
                <a:cubicBezTo>
                  <a:pt x="62" y="3"/>
                  <a:pt x="55" y="4"/>
                  <a:pt x="28" y="0"/>
                </a:cubicBezTo>
                <a:cubicBezTo>
                  <a:pt x="27" y="0"/>
                  <a:pt x="0" y="6"/>
                  <a:pt x="8" y="16"/>
                </a:cubicBezTo>
                <a:cubicBezTo>
                  <a:pt x="13" y="23"/>
                  <a:pt x="49" y="26"/>
                  <a:pt x="56" y="28"/>
                </a:cubicBezTo>
                <a:cubicBezTo>
                  <a:pt x="69" y="31"/>
                  <a:pt x="79" y="40"/>
                  <a:pt x="92" y="44"/>
                </a:cubicBezTo>
                <a:cubicBezTo>
                  <a:pt x="97" y="59"/>
                  <a:pt x="94" y="52"/>
                  <a:pt x="100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kern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85750" y="127000"/>
            <a:ext cx="8763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3366FF"/>
                </a:solidFill>
                <a:latin typeface="Georgia" pitchFamily="18" charset="0"/>
              </a:rPr>
              <a:t>Adjuvant therapy for kidney </a:t>
            </a:r>
            <a:r>
              <a:rPr lang="en-US" sz="2800" dirty="0" smtClean="0">
                <a:solidFill>
                  <a:srgbClr val="3366FF"/>
                </a:solidFill>
                <a:latin typeface="Georgia" pitchFamily="18" charset="0"/>
              </a:rPr>
              <a:t>cancer </a:t>
            </a:r>
            <a:endParaRPr lang="it-IT" altLang="it-IT" sz="2800" dirty="0" smtClean="0">
              <a:solidFill>
                <a:srgbClr val="3366FF"/>
              </a:solidFill>
              <a:latin typeface="Georgia" pitchFamily="18" charset="0"/>
            </a:endParaRP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1258888" y="620713"/>
            <a:ext cx="6553200" cy="0"/>
          </a:xfrm>
          <a:prstGeom prst="line">
            <a:avLst/>
          </a:prstGeom>
          <a:noFill/>
          <a:ln w="254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t="16842" r="54368" b="24210"/>
          <a:stretch/>
        </p:blipFill>
        <p:spPr bwMode="auto">
          <a:xfrm>
            <a:off x="430124" y="1189038"/>
            <a:ext cx="8210727" cy="495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660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CCO 2011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1526</Words>
  <Application>Microsoft Office PowerPoint</Application>
  <PresentationFormat>Presentazione su schermo (4:3)</PresentationFormat>
  <Paragraphs>216</Paragraphs>
  <Slides>73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73</vt:i4>
      </vt:variant>
    </vt:vector>
  </HeadingPairs>
  <TitlesOfParts>
    <vt:vector size="78" baseType="lpstr">
      <vt:lpstr>Tema di Office</vt:lpstr>
      <vt:lpstr>2_ECCO 2011 template</vt:lpstr>
      <vt:lpstr>1_Tema di Office</vt:lpstr>
      <vt:lpstr>2_Tema di Office</vt:lpstr>
      <vt:lpstr>3_Tema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CheckMate 025:  A randomized, open-label, phase III study of nivolumab versus everolimus in advanced renal cell carcinoma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DE TURSI</dc:creator>
  <cp:lastModifiedBy>MICHELE DE TURSI</cp:lastModifiedBy>
  <cp:revision>363</cp:revision>
  <dcterms:created xsi:type="dcterms:W3CDTF">2013-10-20T14:17:05Z</dcterms:created>
  <dcterms:modified xsi:type="dcterms:W3CDTF">2018-05-09T21:53:29Z</dcterms:modified>
</cp:coreProperties>
</file>