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Lst>
  <p:notesMasterIdLst>
    <p:notesMasterId r:id="rId40"/>
  </p:notesMasterIdLst>
  <p:sldIdLst>
    <p:sldId id="259" r:id="rId4"/>
    <p:sldId id="260" r:id="rId5"/>
    <p:sldId id="264" r:id="rId6"/>
    <p:sldId id="265" r:id="rId7"/>
    <p:sldId id="318" r:id="rId8"/>
    <p:sldId id="263" r:id="rId9"/>
    <p:sldId id="266" r:id="rId10"/>
    <p:sldId id="304" r:id="rId11"/>
    <p:sldId id="306" r:id="rId12"/>
    <p:sldId id="315" r:id="rId13"/>
    <p:sldId id="330" r:id="rId14"/>
    <p:sldId id="329" r:id="rId15"/>
    <p:sldId id="307" r:id="rId16"/>
    <p:sldId id="317" r:id="rId17"/>
    <p:sldId id="308" r:id="rId18"/>
    <p:sldId id="309" r:id="rId19"/>
    <p:sldId id="321" r:id="rId20"/>
    <p:sldId id="322" r:id="rId21"/>
    <p:sldId id="334" r:id="rId22"/>
    <p:sldId id="286" r:id="rId23"/>
    <p:sldId id="287" r:id="rId24"/>
    <p:sldId id="319" r:id="rId25"/>
    <p:sldId id="320" r:id="rId26"/>
    <p:sldId id="323" r:id="rId27"/>
    <p:sldId id="324" r:id="rId28"/>
    <p:sldId id="291" r:id="rId29"/>
    <p:sldId id="292" r:id="rId30"/>
    <p:sldId id="293" r:id="rId31"/>
    <p:sldId id="333" r:id="rId32"/>
    <p:sldId id="331" r:id="rId33"/>
    <p:sldId id="332" r:id="rId34"/>
    <p:sldId id="298" r:id="rId35"/>
    <p:sldId id="299" r:id="rId36"/>
    <p:sldId id="301" r:id="rId37"/>
    <p:sldId id="327" r:id="rId38"/>
    <p:sldId id="300" r:id="rId39"/>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659" autoAdjust="0"/>
  </p:normalViewPr>
  <p:slideViewPr>
    <p:cSldViewPr snapToGrid="0" snapToObjects="1">
      <p:cViewPr>
        <p:scale>
          <a:sx n="100" d="100"/>
          <a:sy n="100" d="100"/>
        </p:scale>
        <p:origin x="-134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Mark\Desktop\nuovi%20dati%20con%20cutoff%20meno%2035\egfr1\total%20mirn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Foglio1!$D$15</c:f>
              <c:strCache>
                <c:ptCount val="1"/>
                <c:pt idx="0">
                  <c:v>30b</c:v>
                </c:pt>
              </c:strCache>
            </c:strRef>
          </c:tx>
          <c:marker>
            <c:symbol val="none"/>
          </c:marker>
          <c:cat>
            <c:multiLvlStrRef>
              <c:f>Foglio1!$B$16:$C$20</c:f>
              <c:multiLvlStrCache>
                <c:ptCount val="5"/>
                <c:lvl>
                  <c:pt idx="0">
                    <c:v>22/01/2015</c:v>
                  </c:pt>
                  <c:pt idx="1">
                    <c:v>06/02/2015</c:v>
                  </c:pt>
                  <c:pt idx="2">
                    <c:v>12/02/2015</c:v>
                  </c:pt>
                  <c:pt idx="3">
                    <c:v>24/02/2015</c:v>
                  </c:pt>
                  <c:pt idx="4">
                    <c:v>12/03/2015</c:v>
                  </c:pt>
                </c:lvl>
                <c:lvl>
                  <c:pt idx="0">
                    <c:v>1.1</c:v>
                  </c:pt>
                  <c:pt idx="1">
                    <c:v>1.2</c:v>
                  </c:pt>
                  <c:pt idx="2">
                    <c:v>1.3</c:v>
                  </c:pt>
                  <c:pt idx="3">
                    <c:v>1.4</c:v>
                  </c:pt>
                  <c:pt idx="4">
                    <c:v>1.6</c:v>
                  </c:pt>
                </c:lvl>
              </c:multiLvlStrCache>
            </c:multiLvlStrRef>
          </c:cat>
          <c:val>
            <c:numRef>
              <c:f>Foglio1!$D$16:$D$20</c:f>
              <c:numCache>
                <c:formatCode>General</c:formatCode>
                <c:ptCount val="5"/>
                <c:pt idx="0">
                  <c:v>1.0</c:v>
                </c:pt>
                <c:pt idx="1">
                  <c:v>3.310693146704164</c:v>
                </c:pt>
                <c:pt idx="2">
                  <c:v>5.342938088598395</c:v>
                </c:pt>
                <c:pt idx="3">
                  <c:v>11.26805573726968</c:v>
                </c:pt>
                <c:pt idx="4">
                  <c:v>3.732045822813636</c:v>
                </c:pt>
              </c:numCache>
            </c:numRef>
          </c:val>
          <c:smooth val="0"/>
        </c:ser>
        <c:ser>
          <c:idx val="1"/>
          <c:order val="1"/>
          <c:tx>
            <c:strRef>
              <c:f>Foglio1!$E$15</c:f>
              <c:strCache>
                <c:ptCount val="1"/>
                <c:pt idx="0">
                  <c:v>30c</c:v>
                </c:pt>
              </c:strCache>
            </c:strRef>
          </c:tx>
          <c:marker>
            <c:symbol val="none"/>
          </c:marker>
          <c:cat>
            <c:multiLvlStrRef>
              <c:f>Foglio1!$B$16:$C$20</c:f>
              <c:multiLvlStrCache>
                <c:ptCount val="5"/>
                <c:lvl>
                  <c:pt idx="0">
                    <c:v>22/01/2015</c:v>
                  </c:pt>
                  <c:pt idx="1">
                    <c:v>06/02/2015</c:v>
                  </c:pt>
                  <c:pt idx="2">
                    <c:v>12/02/2015</c:v>
                  </c:pt>
                  <c:pt idx="3">
                    <c:v>24/02/2015</c:v>
                  </c:pt>
                  <c:pt idx="4">
                    <c:v>12/03/2015</c:v>
                  </c:pt>
                </c:lvl>
                <c:lvl>
                  <c:pt idx="0">
                    <c:v>1.1</c:v>
                  </c:pt>
                  <c:pt idx="1">
                    <c:v>1.2</c:v>
                  </c:pt>
                  <c:pt idx="2">
                    <c:v>1.3</c:v>
                  </c:pt>
                  <c:pt idx="3">
                    <c:v>1.4</c:v>
                  </c:pt>
                  <c:pt idx="4">
                    <c:v>1.6</c:v>
                  </c:pt>
                </c:lvl>
              </c:multiLvlStrCache>
            </c:multiLvlStrRef>
          </c:cat>
          <c:val>
            <c:numRef>
              <c:f>Foglio1!$E$16:$E$20</c:f>
              <c:numCache>
                <c:formatCode>General</c:formatCode>
                <c:ptCount val="5"/>
                <c:pt idx="0">
                  <c:v>1.0</c:v>
                </c:pt>
                <c:pt idx="1">
                  <c:v>5.186758866257525</c:v>
                </c:pt>
                <c:pt idx="2">
                  <c:v>13.82780251921396</c:v>
                </c:pt>
                <c:pt idx="3">
                  <c:v>26.85464974537448</c:v>
                </c:pt>
                <c:pt idx="4">
                  <c:v>6.44657689990476</c:v>
                </c:pt>
              </c:numCache>
            </c:numRef>
          </c:val>
          <c:smooth val="0"/>
        </c:ser>
        <c:ser>
          <c:idx val="2"/>
          <c:order val="2"/>
          <c:tx>
            <c:strRef>
              <c:f>Foglio1!$F$15</c:f>
              <c:strCache>
                <c:ptCount val="1"/>
                <c:pt idx="0">
                  <c:v>221</c:v>
                </c:pt>
              </c:strCache>
            </c:strRef>
          </c:tx>
          <c:marker>
            <c:symbol val="none"/>
          </c:marker>
          <c:cat>
            <c:multiLvlStrRef>
              <c:f>Foglio1!$B$16:$C$20</c:f>
              <c:multiLvlStrCache>
                <c:ptCount val="5"/>
                <c:lvl>
                  <c:pt idx="0">
                    <c:v>22/01/2015</c:v>
                  </c:pt>
                  <c:pt idx="1">
                    <c:v>06/02/2015</c:v>
                  </c:pt>
                  <c:pt idx="2">
                    <c:v>12/02/2015</c:v>
                  </c:pt>
                  <c:pt idx="3">
                    <c:v>24/02/2015</c:v>
                  </c:pt>
                  <c:pt idx="4">
                    <c:v>12/03/2015</c:v>
                  </c:pt>
                </c:lvl>
                <c:lvl>
                  <c:pt idx="0">
                    <c:v>1.1</c:v>
                  </c:pt>
                  <c:pt idx="1">
                    <c:v>1.2</c:v>
                  </c:pt>
                  <c:pt idx="2">
                    <c:v>1.3</c:v>
                  </c:pt>
                  <c:pt idx="3">
                    <c:v>1.4</c:v>
                  </c:pt>
                  <c:pt idx="4">
                    <c:v>1.6</c:v>
                  </c:pt>
                </c:lvl>
              </c:multiLvlStrCache>
            </c:multiLvlStrRef>
          </c:cat>
          <c:val>
            <c:numRef>
              <c:f>Foglio1!$F$16:$F$20</c:f>
              <c:numCache>
                <c:formatCode>General</c:formatCode>
                <c:ptCount val="5"/>
                <c:pt idx="0">
                  <c:v>1.0</c:v>
                </c:pt>
                <c:pt idx="1">
                  <c:v>2.864863893952596</c:v>
                </c:pt>
                <c:pt idx="2">
                  <c:v>2.862349818483898</c:v>
                </c:pt>
                <c:pt idx="3">
                  <c:v>4.083387836650735</c:v>
                </c:pt>
                <c:pt idx="4">
                  <c:v>2.870960138980095</c:v>
                </c:pt>
              </c:numCache>
            </c:numRef>
          </c:val>
          <c:smooth val="0"/>
        </c:ser>
        <c:ser>
          <c:idx val="3"/>
          <c:order val="3"/>
          <c:tx>
            <c:strRef>
              <c:f>Foglio1!$G$15</c:f>
              <c:strCache>
                <c:ptCount val="1"/>
                <c:pt idx="0">
                  <c:v>222</c:v>
                </c:pt>
              </c:strCache>
            </c:strRef>
          </c:tx>
          <c:marker>
            <c:symbol val="none"/>
          </c:marker>
          <c:cat>
            <c:multiLvlStrRef>
              <c:f>Foglio1!$B$16:$C$20</c:f>
              <c:multiLvlStrCache>
                <c:ptCount val="5"/>
                <c:lvl>
                  <c:pt idx="0">
                    <c:v>22/01/2015</c:v>
                  </c:pt>
                  <c:pt idx="1">
                    <c:v>06/02/2015</c:v>
                  </c:pt>
                  <c:pt idx="2">
                    <c:v>12/02/2015</c:v>
                  </c:pt>
                  <c:pt idx="3">
                    <c:v>24/02/2015</c:v>
                  </c:pt>
                  <c:pt idx="4">
                    <c:v>12/03/2015</c:v>
                  </c:pt>
                </c:lvl>
                <c:lvl>
                  <c:pt idx="0">
                    <c:v>1.1</c:v>
                  </c:pt>
                  <c:pt idx="1">
                    <c:v>1.2</c:v>
                  </c:pt>
                  <c:pt idx="2">
                    <c:v>1.3</c:v>
                  </c:pt>
                  <c:pt idx="3">
                    <c:v>1.4</c:v>
                  </c:pt>
                  <c:pt idx="4">
                    <c:v>1.6</c:v>
                  </c:pt>
                </c:lvl>
              </c:multiLvlStrCache>
            </c:multiLvlStrRef>
          </c:cat>
          <c:val>
            <c:numRef>
              <c:f>Foglio1!$G$16:$G$20</c:f>
              <c:numCache>
                <c:formatCode>General</c:formatCode>
                <c:ptCount val="5"/>
                <c:pt idx="0">
                  <c:v>1.0</c:v>
                </c:pt>
                <c:pt idx="1">
                  <c:v>1.31454779759451</c:v>
                </c:pt>
                <c:pt idx="2">
                  <c:v>1.26932948148858</c:v>
                </c:pt>
                <c:pt idx="3">
                  <c:v>1.789926069335127</c:v>
                </c:pt>
                <c:pt idx="4">
                  <c:v>0.540113045636153</c:v>
                </c:pt>
              </c:numCache>
            </c:numRef>
          </c:val>
          <c:smooth val="0"/>
        </c:ser>
        <c:dLbls>
          <c:showLegendKey val="0"/>
          <c:showVal val="0"/>
          <c:showCatName val="0"/>
          <c:showSerName val="0"/>
          <c:showPercent val="0"/>
          <c:showBubbleSize val="0"/>
        </c:dLbls>
        <c:marker val="1"/>
        <c:smooth val="0"/>
        <c:axId val="748965864"/>
        <c:axId val="748933080"/>
      </c:lineChart>
      <c:catAx>
        <c:axId val="748965864"/>
        <c:scaling>
          <c:orientation val="minMax"/>
        </c:scaling>
        <c:delete val="0"/>
        <c:axPos val="b"/>
        <c:majorTickMark val="out"/>
        <c:minorTickMark val="none"/>
        <c:tickLblPos val="nextTo"/>
        <c:crossAx val="748933080"/>
        <c:crosses val="autoZero"/>
        <c:auto val="1"/>
        <c:lblAlgn val="ctr"/>
        <c:lblOffset val="100"/>
        <c:noMultiLvlLbl val="0"/>
      </c:catAx>
      <c:valAx>
        <c:axId val="748933080"/>
        <c:scaling>
          <c:logBase val="10.0"/>
          <c:orientation val="minMax"/>
        </c:scaling>
        <c:delete val="0"/>
        <c:axPos val="l"/>
        <c:majorGridlines/>
        <c:title>
          <c:tx>
            <c:rich>
              <a:bodyPr rot="0" vert="horz"/>
              <a:lstStyle/>
              <a:p>
                <a:pPr>
                  <a:defRPr/>
                </a:pPr>
                <a:r>
                  <a:rPr lang="en-US" b="0" dirty="0">
                    <a:latin typeface="Comic Sans MS" panose="030F0702030302020204" pitchFamily="66" charset="0"/>
                  </a:rPr>
                  <a:t>Fold</a:t>
                </a:r>
              </a:p>
              <a:p>
                <a:pPr>
                  <a:defRPr/>
                </a:pPr>
                <a:r>
                  <a:rPr lang="en-US" b="0" dirty="0">
                    <a:latin typeface="Comic Sans MS" panose="030F0702030302020204" pitchFamily="66" charset="0"/>
                  </a:rPr>
                  <a:t>of</a:t>
                </a:r>
              </a:p>
              <a:p>
                <a:pPr>
                  <a:defRPr/>
                </a:pPr>
                <a:r>
                  <a:rPr lang="en-US" b="0" dirty="0">
                    <a:latin typeface="Comic Sans MS" panose="030F0702030302020204" pitchFamily="66" charset="0"/>
                  </a:rPr>
                  <a:t>change (log</a:t>
                </a:r>
                <a:r>
                  <a:rPr lang="en-US" dirty="0">
                    <a:latin typeface="Comic Sans MS" panose="030F0702030302020204" pitchFamily="66" charset="0"/>
                  </a:rPr>
                  <a:t>)</a:t>
                </a:r>
              </a:p>
            </c:rich>
          </c:tx>
          <c:layout/>
          <c:overlay val="0"/>
        </c:title>
        <c:numFmt formatCode="General" sourceLinked="1"/>
        <c:majorTickMark val="out"/>
        <c:minorTickMark val="none"/>
        <c:tickLblPos val="nextTo"/>
        <c:crossAx val="748965864"/>
        <c:crosses val="autoZero"/>
        <c:crossBetween val="between"/>
      </c:valAx>
    </c:plotArea>
    <c:legend>
      <c:legendPos val="r"/>
      <c:layout/>
      <c:overlay val="0"/>
    </c:legend>
    <c:plotVisOnly val="1"/>
    <c:dispBlanksAs val="gap"/>
    <c:showDLblsOverMax val="0"/>
  </c:chart>
  <c:spPr>
    <a:solidFill>
      <a:srgbClr val="FFFFFF"/>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255FF7-E6E0-6F4D-9AA8-EBBEB50EDBD3}" type="datetimeFigureOut">
              <a:rPr lang="it-IT" smtClean="0"/>
              <a:t>20/04/18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94C8C5-07F4-004B-8DB7-A0E6CC662229}" type="slidenum">
              <a:rPr lang="it-IT" smtClean="0"/>
              <a:t>‹n.›</a:t>
            </a:fld>
            <a:endParaRPr lang="it-IT"/>
          </a:p>
        </p:txBody>
      </p:sp>
    </p:spTree>
    <p:extLst>
      <p:ext uri="{BB962C8B-B14F-4D97-AF65-F5344CB8AC3E}">
        <p14:creationId xmlns:p14="http://schemas.microsoft.com/office/powerpoint/2010/main" val="25620781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Come si può osservare sono</a:t>
            </a:r>
            <a:r>
              <a:rPr lang="it-IT" baseline="0" dirty="0" smtClean="0"/>
              <a:t> necessarie diverse sezioni di tessuto dopo biopsia polmonare </a:t>
            </a:r>
            <a:r>
              <a:rPr lang="it-IT" dirty="0" smtClean="0"/>
              <a:t> per la definizione</a:t>
            </a:r>
            <a:r>
              <a:rPr lang="it-IT" baseline="0" dirty="0" smtClean="0"/>
              <a:t> istologica e per la caratterizzazione biomolecolare degli adenocarcinomi polmonari.</a:t>
            </a:r>
          </a:p>
          <a:p>
            <a:pPr marL="0" marR="0" indent="0" algn="l" defTabSz="457200" rtl="0" eaLnBrk="0" fontAlgn="base" latinLnBrk="0" hangingPunct="0">
              <a:lnSpc>
                <a:spcPct val="100000"/>
              </a:lnSpc>
              <a:spcBef>
                <a:spcPct val="30000"/>
              </a:spcBef>
              <a:spcAft>
                <a:spcPct val="0"/>
              </a:spcAft>
              <a:buClrTx/>
              <a:buSzTx/>
              <a:buFontTx/>
              <a:buNone/>
              <a:tabLst/>
              <a:defRPr/>
            </a:pPr>
            <a:r>
              <a:rPr lang="it-IT" baseline="0" dirty="0" smtClean="0"/>
              <a:t>Alla luce di ciò si può affermare che per tutta questa sequenza di determinazioni sono</a:t>
            </a:r>
            <a:r>
              <a:rPr lang="it-IT" dirty="0" smtClean="0"/>
              <a:t> necessarie molto sezioni di  tessuto.( fetta più, fetta meno) Comunque per fare tutto serve sempre molto materiale, anche perché molti esami spesso necessitano di ripetizione</a:t>
            </a:r>
          </a:p>
          <a:p>
            <a:r>
              <a:rPr lang="it-IT" dirty="0" smtClean="0"/>
              <a:t>Potrebbe  essere utile, infatti, precisare, almeno a voce, che  adesso anche la sola ICH con l'anticorpo giusto può far sì che si faccia  a meno della conferma FISH.</a:t>
            </a:r>
          </a:p>
          <a:p>
            <a:endParaRPr lang="en-US" dirty="0"/>
          </a:p>
        </p:txBody>
      </p:sp>
      <p:sp>
        <p:nvSpPr>
          <p:cNvPr id="4" name="Segnaposto numero diapositiva 3"/>
          <p:cNvSpPr>
            <a:spLocks noGrp="1"/>
          </p:cNvSpPr>
          <p:nvPr>
            <p:ph type="sldNum" sz="quarter" idx="10"/>
          </p:nvPr>
        </p:nvSpPr>
        <p:spPr/>
        <p:txBody>
          <a:bodyPr/>
          <a:lstStyle/>
          <a:p>
            <a:fld id="{9CA17F6C-C5EF-9B4A-B6D2-53F80B224DD0}"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243199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immagin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8909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ltLang="it-IT" dirty="0" smtClean="0"/>
          </a:p>
        </p:txBody>
      </p:sp>
      <p:sp>
        <p:nvSpPr>
          <p:cNvPr id="89092" name="Segnaposto numero diapositiva 3"/>
          <p:cNvSpPr>
            <a:spLocks noGrp="1"/>
          </p:cNvSpPr>
          <p:nvPr>
            <p:ph type="sldNum" sz="quarter" idx="5"/>
          </p:nvPr>
        </p:nvSpPr>
        <p:spPr bwMode="auto">
          <a:noFill/>
          <a:ln>
            <a:miter lim="800000"/>
            <a:headEnd/>
            <a:tailEnd/>
          </a:ln>
        </p:spPr>
        <p:txBody>
          <a:bodyPr/>
          <a:lstStyle/>
          <a:p>
            <a:fld id="{83BD1CDB-87E8-4D8A-BCD7-070185AE3864}" type="slidenum">
              <a:rPr lang="it-IT" altLang="it-IT" smtClean="0"/>
              <a:pPr/>
              <a:t>21</a:t>
            </a:fld>
            <a:endParaRPr lang="it-IT" alt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immagin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8909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ltLang="it-IT" dirty="0" smtClean="0"/>
          </a:p>
        </p:txBody>
      </p:sp>
      <p:sp>
        <p:nvSpPr>
          <p:cNvPr id="89092" name="Segnaposto numero diapositiva 3"/>
          <p:cNvSpPr>
            <a:spLocks noGrp="1"/>
          </p:cNvSpPr>
          <p:nvPr>
            <p:ph type="sldNum" sz="quarter" idx="5"/>
          </p:nvPr>
        </p:nvSpPr>
        <p:spPr bwMode="auto">
          <a:noFill/>
          <a:ln>
            <a:miter lim="800000"/>
            <a:headEnd/>
            <a:tailEnd/>
          </a:ln>
        </p:spPr>
        <p:txBody>
          <a:bodyPr/>
          <a:lstStyle/>
          <a:p>
            <a:fld id="{83BD1CDB-87E8-4D8A-BCD7-070185AE3864}" type="slidenum">
              <a:rPr lang="it-IT" altLang="it-IT" smtClean="0"/>
              <a:pPr/>
              <a:t>23</a:t>
            </a:fld>
            <a:endParaRPr lang="it-IT" alt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1794"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atin typeface="Calibri" charset="0"/>
                <a:ea typeface="MS PGothic" charset="0"/>
              </a:rPr>
              <a:t>In questo caso la paziente è portatrice della mutazione germline  c.4705_4708delGAAA, che causa la produzione di una proteina tronca. Gli autori hanno ipotizzato che una seconda mutazione su BRCA2 potesse essere responsabile della resistenza al trattamento dopo 34 mesi di trattamento con olaparib.</a:t>
            </a:r>
          </a:p>
          <a:p>
            <a:r>
              <a:rPr lang="it-IT">
                <a:latin typeface="Calibri" charset="0"/>
                <a:ea typeface="MS PGothic" charset="0"/>
              </a:rPr>
              <a:t>L’analisi mutazionale per BRCA2 effettuata sul campione di tessuto metastatico ha evidenziato la presenza sia della mutazione c.4705_4708delGAAA che di una nuova delezione di 12bp. Questa seconda mutazione sembra ricostituire il frame di lettura portanda alla delezione di 4 amminoacidi scarsamente conservati. Questa piccola delezione sembra non influire signicativamente sulla funzionalità di BRCA2 e potrebbe quindi essere la cusa della resistenza al trattamento con PARPi. </a:t>
            </a:r>
          </a:p>
          <a:p>
            <a:endParaRPr lang="it-IT">
              <a:latin typeface="Calibri" charset="0"/>
              <a:ea typeface="MS PGothic" charset="0"/>
            </a:endParaRPr>
          </a:p>
          <a:p>
            <a:endParaRPr lang="it-IT">
              <a:latin typeface="Calibri" charset="0"/>
              <a:ea typeface="MS PGothic" charset="0"/>
            </a:endParaRPr>
          </a:p>
        </p:txBody>
      </p:sp>
      <p:sp>
        <p:nvSpPr>
          <p:cNvPr id="161795"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MS PGothic" charset="0"/>
                <a:cs typeface="MS PGothic" charset="0"/>
              </a:defRPr>
            </a:lvl1pPr>
            <a:lvl2pPr marL="742950" indent="-285750">
              <a:defRPr sz="2400">
                <a:solidFill>
                  <a:schemeClr val="tx1"/>
                </a:solidFill>
                <a:latin typeface="Comic Sans MS" charset="0"/>
                <a:ea typeface="MS PGothic" charset="0"/>
                <a:cs typeface="MS PGothic" charset="0"/>
              </a:defRPr>
            </a:lvl2pPr>
            <a:lvl3pPr marL="1143000" indent="-228600">
              <a:defRPr sz="2400">
                <a:solidFill>
                  <a:schemeClr val="tx1"/>
                </a:solidFill>
                <a:latin typeface="Comic Sans MS" charset="0"/>
                <a:ea typeface="MS PGothic" charset="0"/>
                <a:cs typeface="MS PGothic" charset="0"/>
              </a:defRPr>
            </a:lvl3pPr>
            <a:lvl4pPr marL="1600200" indent="-228600">
              <a:defRPr sz="2400">
                <a:solidFill>
                  <a:schemeClr val="tx1"/>
                </a:solidFill>
                <a:latin typeface="Comic Sans MS" charset="0"/>
                <a:ea typeface="MS PGothic" charset="0"/>
                <a:cs typeface="MS PGothic" charset="0"/>
              </a:defRPr>
            </a:lvl4pPr>
            <a:lvl5pPr marL="2057400" indent="-2286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fld id="{5EB1B614-E85E-1247-AF17-980106915B48}" type="slidenum">
              <a:rPr lang="it-IT" sz="1200">
                <a:solidFill>
                  <a:srgbClr val="000000"/>
                </a:solidFill>
                <a:latin typeface="Arial" charset="0"/>
                <a:cs typeface="Arial" charset="0"/>
              </a:rPr>
              <a:pPr/>
              <a:t>24</a:t>
            </a:fld>
            <a:endParaRPr lang="it-IT" sz="1200">
              <a:solidFill>
                <a:srgbClr val="000000"/>
              </a:solidFill>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omic Sans MS"/>
                <a:cs typeface="Comic Sans MS"/>
              </a:rPr>
              <a:t>The pre-metastatic niche educated by primary tumor-derived elements contributes to cancer metastasis. </a:t>
            </a:r>
          </a:p>
          <a:p>
            <a:endParaRPr lang="en-US" dirty="0"/>
          </a:p>
        </p:txBody>
      </p:sp>
      <p:sp>
        <p:nvSpPr>
          <p:cNvPr id="4" name="Segnaposto numero diapositiva 3"/>
          <p:cNvSpPr>
            <a:spLocks noGrp="1"/>
          </p:cNvSpPr>
          <p:nvPr>
            <p:ph type="sldNum" sz="quarter" idx="10"/>
          </p:nvPr>
        </p:nvSpPr>
        <p:spPr/>
        <p:txBody>
          <a:bodyPr/>
          <a:lstStyle/>
          <a:p>
            <a:fld id="{9CA17F6C-C5EF-9B4A-B6D2-53F80B224DD0}" type="slidenum">
              <a:rPr lang="en-US" smtClean="0"/>
              <a:t>28</a:t>
            </a:fld>
            <a:endParaRPr lang="en-US"/>
          </a:p>
        </p:txBody>
      </p:sp>
    </p:spTree>
    <p:extLst>
      <p:ext uri="{BB962C8B-B14F-4D97-AF65-F5344CB8AC3E}">
        <p14:creationId xmlns:p14="http://schemas.microsoft.com/office/powerpoint/2010/main" val="3108746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the </a:t>
            </a:r>
            <a:r>
              <a:rPr lang="it-IT" dirty="0" err="1" smtClean="0"/>
              <a:t>context</a:t>
            </a:r>
            <a:r>
              <a:rPr lang="it-IT" baseline="0" dirty="0" smtClean="0"/>
              <a:t> of an </a:t>
            </a:r>
            <a:r>
              <a:rPr lang="it-IT" baseline="0" dirty="0" err="1" smtClean="0"/>
              <a:t>unstoppable</a:t>
            </a:r>
            <a:r>
              <a:rPr lang="it-IT" baseline="0" dirty="0" smtClean="0"/>
              <a:t> </a:t>
            </a:r>
            <a:r>
              <a:rPr lang="it-IT" baseline="0" dirty="0" err="1" smtClean="0"/>
              <a:t>need</a:t>
            </a:r>
            <a:r>
              <a:rPr lang="it-IT" baseline="0" dirty="0" smtClean="0"/>
              <a:t> of new </a:t>
            </a:r>
            <a:r>
              <a:rPr lang="it-IT" baseline="0" dirty="0" err="1" smtClean="0"/>
              <a:t>biomarkers</a:t>
            </a:r>
            <a:r>
              <a:rPr lang="it-IT" baseline="0" dirty="0" smtClean="0"/>
              <a:t>, </a:t>
            </a:r>
            <a:r>
              <a:rPr lang="it-IT" dirty="0" err="1" smtClean="0"/>
              <a:t>we</a:t>
            </a:r>
            <a:r>
              <a:rPr lang="it-IT" dirty="0" smtClean="0"/>
              <a:t> </a:t>
            </a:r>
            <a:r>
              <a:rPr lang="it-IT" dirty="0" err="1" smtClean="0"/>
              <a:t>aimed</a:t>
            </a:r>
            <a:r>
              <a:rPr lang="it-IT" dirty="0" smtClean="0"/>
              <a:t> </a:t>
            </a:r>
            <a:r>
              <a:rPr lang="it-IT" dirty="0" err="1" smtClean="0"/>
              <a:t>also</a:t>
            </a:r>
            <a:r>
              <a:rPr lang="it-IT" dirty="0" smtClean="0"/>
              <a:t> to </a:t>
            </a:r>
            <a:r>
              <a:rPr lang="it-IT" dirty="0" err="1" smtClean="0"/>
              <a:t>evaluate</a:t>
            </a:r>
            <a:r>
              <a:rPr lang="it-IT" baseline="0" dirty="0" smtClean="0"/>
              <a:t> in an in vitro </a:t>
            </a:r>
            <a:r>
              <a:rPr lang="it-IT" baseline="0" dirty="0" err="1" smtClean="0"/>
              <a:t>approach</a:t>
            </a:r>
            <a:r>
              <a:rPr lang="it-IT" baseline="0" dirty="0" smtClean="0"/>
              <a:t>, new putative </a:t>
            </a:r>
            <a:r>
              <a:rPr lang="it-IT" baseline="0" dirty="0" err="1" smtClean="0"/>
              <a:t>prognostic</a:t>
            </a:r>
            <a:r>
              <a:rPr lang="it-IT" baseline="0" dirty="0" smtClean="0"/>
              <a:t> </a:t>
            </a:r>
            <a:r>
              <a:rPr lang="it-IT" baseline="0" dirty="0" err="1" smtClean="0"/>
              <a:t>biomarkers</a:t>
            </a:r>
            <a:r>
              <a:rPr lang="it-IT" baseline="0" dirty="0" smtClean="0"/>
              <a:t> </a:t>
            </a:r>
            <a:r>
              <a:rPr lang="it-IT" baseline="0" dirty="0" err="1" smtClean="0"/>
              <a:t>useful</a:t>
            </a:r>
            <a:r>
              <a:rPr lang="it-IT" baseline="0" dirty="0" smtClean="0"/>
              <a:t> in NSCLC </a:t>
            </a:r>
            <a:r>
              <a:rPr lang="it-IT" baseline="0" dirty="0" err="1" smtClean="0"/>
              <a:t>clinical</a:t>
            </a:r>
            <a:r>
              <a:rPr lang="it-IT" baseline="0" dirty="0" smtClean="0"/>
              <a:t> </a:t>
            </a:r>
            <a:r>
              <a:rPr lang="it-IT" baseline="0" dirty="0" err="1" smtClean="0"/>
              <a:t>practice</a:t>
            </a:r>
            <a:r>
              <a:rPr lang="it-IT" baseline="0" dirty="0" smtClean="0"/>
              <a:t>. To do so </a:t>
            </a:r>
            <a:r>
              <a:rPr lang="it-IT" baseline="0" dirty="0" err="1" smtClean="0"/>
              <a:t>we</a:t>
            </a:r>
            <a:r>
              <a:rPr lang="it-IT" baseline="0" dirty="0" smtClean="0"/>
              <a:t> </a:t>
            </a:r>
            <a:r>
              <a:rPr lang="it-IT" baseline="0" dirty="0" err="1" smtClean="0"/>
              <a:t>used</a:t>
            </a:r>
            <a:r>
              <a:rPr lang="it-IT" baseline="0" dirty="0" smtClean="0"/>
              <a:t> </a:t>
            </a:r>
            <a:r>
              <a:rPr lang="it-IT" baseline="0" dirty="0" err="1" smtClean="0"/>
              <a:t>four</a:t>
            </a:r>
            <a:r>
              <a:rPr lang="it-IT" baseline="0" dirty="0" smtClean="0"/>
              <a:t> </a:t>
            </a:r>
            <a:r>
              <a:rPr lang="it-IT" baseline="0" dirty="0" err="1" smtClean="0"/>
              <a:t>cell</a:t>
            </a:r>
            <a:r>
              <a:rPr lang="it-IT" baseline="0" dirty="0" smtClean="0"/>
              <a:t> </a:t>
            </a:r>
            <a:r>
              <a:rPr lang="it-IT" baseline="0" dirty="0" err="1" smtClean="0"/>
              <a:t>lines</a:t>
            </a:r>
            <a:r>
              <a:rPr lang="it-IT" baseline="0" dirty="0" smtClean="0"/>
              <a:t> </a:t>
            </a:r>
            <a:r>
              <a:rPr lang="en-US" sz="1200" kern="1200" dirty="0" smtClean="0">
                <a:solidFill>
                  <a:schemeClr val="tx1"/>
                </a:solidFill>
                <a:effectLst/>
                <a:latin typeface="+mn-lt"/>
                <a:ea typeface="+mn-ea"/>
                <a:cs typeface="+mn-cs"/>
              </a:rPr>
              <a:t>simulating the most common EGFR mutational condition of this neoplastic disease: wild type, harboring exon19 deletions,</a:t>
            </a:r>
            <a:r>
              <a:rPr lang="en-US" sz="1200" kern="1200" baseline="0" dirty="0" smtClean="0">
                <a:solidFill>
                  <a:schemeClr val="tx1"/>
                </a:solidFill>
                <a:effectLst/>
                <a:latin typeface="+mn-lt"/>
                <a:ea typeface="+mn-ea"/>
                <a:cs typeface="+mn-cs"/>
              </a:rPr>
              <a:t> harboring exon 19 deletion under TKI treatment for 6 months and harboring</a:t>
            </a:r>
            <a:r>
              <a:rPr lang="en-US" sz="1200" kern="1200" dirty="0" smtClean="0">
                <a:solidFill>
                  <a:schemeClr val="tx1"/>
                </a:solidFill>
                <a:effectLst/>
                <a:latin typeface="+mn-lt"/>
                <a:ea typeface="+mn-ea"/>
                <a:cs typeface="+mn-cs"/>
              </a:rPr>
              <a:t> exon20 T790M.</a:t>
            </a:r>
            <a:r>
              <a:rPr lang="it-IT" dirty="0" smtClean="0">
                <a:effectLst/>
              </a:rPr>
              <a:t> </a:t>
            </a:r>
            <a:r>
              <a:rPr lang="it-IT" dirty="0" err="1" smtClean="0">
                <a:effectLst/>
              </a:rPr>
              <a:t>After</a:t>
            </a:r>
            <a:r>
              <a:rPr lang="it-IT" dirty="0" smtClean="0">
                <a:effectLst/>
              </a:rPr>
              <a:t> </a:t>
            </a:r>
            <a:r>
              <a:rPr lang="it-IT" dirty="0" err="1" smtClean="0">
                <a:effectLst/>
              </a:rPr>
              <a:t>extraction</a:t>
            </a:r>
            <a:r>
              <a:rPr lang="it-IT" dirty="0" smtClean="0">
                <a:effectLst/>
              </a:rPr>
              <a:t> e reverse </a:t>
            </a:r>
            <a:r>
              <a:rPr lang="it-IT" dirty="0" err="1" smtClean="0">
                <a:effectLst/>
              </a:rPr>
              <a:t>transcription</a:t>
            </a:r>
            <a:r>
              <a:rPr lang="it-IT" dirty="0" smtClean="0">
                <a:effectLst/>
              </a:rPr>
              <a:t> </a:t>
            </a:r>
            <a:r>
              <a:rPr lang="en-US" sz="1200" kern="1200" dirty="0" err="1" smtClean="0">
                <a:solidFill>
                  <a:schemeClr val="tx1"/>
                </a:solidFill>
                <a:effectLst/>
                <a:latin typeface="+mn-lt"/>
                <a:ea typeface="+mn-ea"/>
                <a:cs typeface="+mn-cs"/>
              </a:rPr>
              <a:t>miRNAs</a:t>
            </a:r>
            <a:r>
              <a:rPr lang="en-US" sz="1200" kern="1200" dirty="0" smtClean="0">
                <a:solidFill>
                  <a:schemeClr val="tx1"/>
                </a:solidFill>
                <a:effectLst/>
                <a:latin typeface="+mn-lt"/>
                <a:ea typeface="+mn-ea"/>
                <a:cs typeface="+mn-cs"/>
              </a:rPr>
              <a:t>, were </a:t>
            </a:r>
            <a:r>
              <a:rPr lang="en-US" sz="1200" kern="1200" dirty="0" err="1" smtClean="0">
                <a:solidFill>
                  <a:schemeClr val="tx1"/>
                </a:solidFill>
                <a:effectLst/>
                <a:latin typeface="+mn-lt"/>
                <a:ea typeface="+mn-ea"/>
                <a:cs typeface="+mn-cs"/>
              </a:rPr>
              <a:t>analysed</a:t>
            </a:r>
            <a:r>
              <a:rPr lang="en-US" sz="1200" kern="1200" dirty="0" smtClean="0">
                <a:solidFill>
                  <a:schemeClr val="tx1"/>
                </a:solidFill>
                <a:effectLst/>
                <a:latin typeface="+mn-lt"/>
                <a:ea typeface="+mn-ea"/>
                <a:cs typeface="+mn-cs"/>
              </a:rPr>
              <a:t> using </a:t>
            </a:r>
            <a:r>
              <a:rPr lang="en-US" sz="1200" kern="1200" dirty="0" err="1" smtClean="0">
                <a:solidFill>
                  <a:schemeClr val="tx1"/>
                </a:solidFill>
                <a:effectLst/>
                <a:latin typeface="+mn-lt"/>
                <a:ea typeface="+mn-ea"/>
                <a:cs typeface="+mn-cs"/>
              </a:rPr>
              <a:t>TaqMan</a:t>
            </a:r>
            <a:r>
              <a:rPr lang="en-US" sz="1200" kern="1200" dirty="0" smtClean="0">
                <a:solidFill>
                  <a:schemeClr val="tx1"/>
                </a:solidFill>
                <a:effectLst/>
                <a:latin typeface="+mn-lt"/>
                <a:ea typeface="+mn-ea"/>
                <a:cs typeface="+mn-cs"/>
              </a:rPr>
              <a:t> MicroRNA Assays. On the basis</a:t>
            </a:r>
            <a:r>
              <a:rPr lang="en-US" sz="1200" kern="1200" baseline="0" dirty="0" smtClean="0">
                <a:solidFill>
                  <a:schemeClr val="tx1"/>
                </a:solidFill>
                <a:effectLst/>
                <a:latin typeface="+mn-lt"/>
                <a:ea typeface="+mn-ea"/>
                <a:cs typeface="+mn-cs"/>
              </a:rPr>
              <a:t> of different card combinations and a fold change of 5 for up-regulated and 0.6 for down-regulated we extrapolated a list of 8 </a:t>
            </a:r>
            <a:r>
              <a:rPr lang="en-US" sz="1200" kern="1200" baseline="0" dirty="0" err="1" smtClean="0">
                <a:solidFill>
                  <a:schemeClr val="tx1"/>
                </a:solidFill>
                <a:effectLst/>
                <a:latin typeface="+mn-lt"/>
                <a:ea typeface="+mn-ea"/>
                <a:cs typeface="+mn-cs"/>
              </a:rPr>
              <a:t>miRNA</a:t>
            </a:r>
            <a:r>
              <a:rPr lang="en-US" sz="1200" kern="1200" baseline="0" dirty="0" smtClean="0">
                <a:solidFill>
                  <a:schemeClr val="tx1"/>
                </a:solidFill>
                <a:effectLst/>
                <a:latin typeface="+mn-lt"/>
                <a:ea typeface="+mn-ea"/>
                <a:cs typeface="+mn-cs"/>
              </a:rPr>
              <a:t> which we then next evaluated directly in plasma of non small cell lung cancer patients. </a:t>
            </a:r>
            <a:r>
              <a:rPr lang="it-IT" dirty="0" smtClean="0">
                <a:effectLst/>
              </a:rPr>
              <a:t> </a:t>
            </a:r>
            <a:endParaRPr lang="it-IT" dirty="0"/>
          </a:p>
        </p:txBody>
      </p:sp>
      <p:sp>
        <p:nvSpPr>
          <p:cNvPr id="4" name="Segnaposto numero diapositiva 3"/>
          <p:cNvSpPr>
            <a:spLocks noGrp="1"/>
          </p:cNvSpPr>
          <p:nvPr>
            <p:ph type="sldNum" sz="quarter" idx="10"/>
          </p:nvPr>
        </p:nvSpPr>
        <p:spPr/>
        <p:txBody>
          <a:bodyPr/>
          <a:lstStyle/>
          <a:p>
            <a:fld id="{1909E21F-DA30-4C47-9FAC-115DA1F1C6AC}" type="slidenum">
              <a:rPr lang="it-IT" smtClean="0"/>
              <a:t>30</a:t>
            </a:fld>
            <a:endParaRPr lang="it-IT"/>
          </a:p>
        </p:txBody>
      </p:sp>
    </p:spTree>
    <p:extLst>
      <p:ext uri="{BB962C8B-B14F-4D97-AF65-F5344CB8AC3E}">
        <p14:creationId xmlns:p14="http://schemas.microsoft.com/office/powerpoint/2010/main" val="2637026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smtClean="0"/>
              <a:t>In </a:t>
            </a:r>
            <a:r>
              <a:rPr lang="it-IT" dirty="0" err="1" smtClean="0"/>
              <a:t>particular</a:t>
            </a:r>
            <a:r>
              <a:rPr lang="it-IT" dirty="0" smtClean="0"/>
              <a:t> </a:t>
            </a:r>
            <a:r>
              <a:rPr lang="it-IT" dirty="0" err="1" smtClean="0"/>
              <a:t>we</a:t>
            </a:r>
            <a:r>
              <a:rPr lang="it-IT" dirty="0" smtClean="0"/>
              <a:t> re-</a:t>
            </a:r>
            <a:r>
              <a:rPr lang="it-IT" dirty="0" err="1" smtClean="0"/>
              <a:t>analyzed</a:t>
            </a:r>
            <a:r>
              <a:rPr lang="it-IT" dirty="0" smtClean="0"/>
              <a:t> in</a:t>
            </a:r>
            <a:r>
              <a:rPr lang="it-IT" baseline="0" dirty="0" smtClean="0"/>
              <a:t> plasma </a:t>
            </a:r>
            <a:r>
              <a:rPr lang="it-IT" dirty="0" err="1" smtClean="0"/>
              <a:t>four</a:t>
            </a:r>
            <a:r>
              <a:rPr lang="it-IT" dirty="0" smtClean="0"/>
              <a:t> </a:t>
            </a:r>
            <a:r>
              <a:rPr lang="it-IT" dirty="0" err="1" smtClean="0"/>
              <a:t>miRNAs</a:t>
            </a:r>
            <a:r>
              <a:rPr lang="it-IT" dirty="0" smtClean="0"/>
              <a:t>, 30c, 126, 142-3p, 221 in a small </a:t>
            </a:r>
            <a:r>
              <a:rPr lang="it-IT" dirty="0" err="1" smtClean="0"/>
              <a:t>cohort</a:t>
            </a:r>
            <a:r>
              <a:rPr lang="it-IT" dirty="0" smtClean="0"/>
              <a:t> of 3 wild </a:t>
            </a:r>
            <a:r>
              <a:rPr lang="it-IT" dirty="0" err="1" smtClean="0"/>
              <a:t>type</a:t>
            </a:r>
            <a:r>
              <a:rPr lang="it-IT" baseline="0" dirty="0" smtClean="0"/>
              <a:t> </a:t>
            </a:r>
            <a:r>
              <a:rPr lang="it-IT" baseline="0" dirty="0" err="1" smtClean="0"/>
              <a:t>patients</a:t>
            </a:r>
            <a:r>
              <a:rPr lang="it-IT" baseline="0" dirty="0" smtClean="0"/>
              <a:t>, 3 del19 </a:t>
            </a:r>
            <a:r>
              <a:rPr lang="it-IT" baseline="0" dirty="0" err="1" smtClean="0"/>
              <a:t>patients</a:t>
            </a:r>
            <a:r>
              <a:rPr lang="it-IT" baseline="0" dirty="0" smtClean="0"/>
              <a:t>, 3 del19+T790M </a:t>
            </a:r>
            <a:r>
              <a:rPr lang="it-IT" baseline="0" dirty="0" err="1" smtClean="0"/>
              <a:t>patients</a:t>
            </a:r>
            <a:r>
              <a:rPr lang="it-IT" baseline="0" dirty="0" smtClean="0"/>
              <a:t> and 10 </a:t>
            </a:r>
            <a:r>
              <a:rPr lang="it-IT" baseline="0" dirty="0" err="1" smtClean="0"/>
              <a:t>healthy</a:t>
            </a:r>
            <a:r>
              <a:rPr lang="it-IT" baseline="0" dirty="0" smtClean="0"/>
              <a:t> </a:t>
            </a:r>
            <a:r>
              <a:rPr lang="it-IT" baseline="0" dirty="0" err="1" smtClean="0"/>
              <a:t>controls</a:t>
            </a:r>
            <a:r>
              <a:rPr lang="it-IT" baseline="0" dirty="0" smtClean="0"/>
              <a:t>. </a:t>
            </a:r>
            <a:r>
              <a:rPr lang="it-IT" baseline="0" dirty="0" err="1" smtClean="0"/>
              <a:t>After</a:t>
            </a:r>
            <a:r>
              <a:rPr lang="it-IT" baseline="0" dirty="0" smtClean="0"/>
              <a:t> </a:t>
            </a:r>
            <a:r>
              <a:rPr lang="it-IT" baseline="0" dirty="0" err="1" smtClean="0"/>
              <a:t>miRNAs</a:t>
            </a:r>
            <a:r>
              <a:rPr lang="it-IT" baseline="0" dirty="0" smtClean="0"/>
              <a:t> </a:t>
            </a:r>
            <a:r>
              <a:rPr lang="it-IT" baseline="0" dirty="0" err="1" smtClean="0"/>
              <a:t>extraction</a:t>
            </a:r>
            <a:r>
              <a:rPr lang="it-IT" baseline="0" dirty="0" smtClean="0"/>
              <a:t>, reverse </a:t>
            </a:r>
            <a:r>
              <a:rPr lang="it-IT" baseline="0" dirty="0" err="1" smtClean="0"/>
              <a:t>transcription</a:t>
            </a:r>
            <a:r>
              <a:rPr lang="it-IT" baseline="0" dirty="0" smtClean="0"/>
              <a:t> </a:t>
            </a:r>
            <a:r>
              <a:rPr lang="it-IT" baseline="0" dirty="0" err="1" smtClean="0"/>
              <a:t>they</a:t>
            </a:r>
            <a:r>
              <a:rPr lang="it-IT" baseline="0" dirty="0" smtClean="0"/>
              <a:t> </a:t>
            </a:r>
            <a:r>
              <a:rPr lang="it-IT" baseline="0" dirty="0" err="1" smtClean="0"/>
              <a:t>have</a:t>
            </a:r>
            <a:r>
              <a:rPr lang="it-IT" baseline="0" dirty="0" smtClean="0"/>
              <a:t> </a:t>
            </a:r>
            <a:r>
              <a:rPr lang="it-IT" baseline="0" dirty="0" err="1" smtClean="0"/>
              <a:t>been</a:t>
            </a:r>
            <a:r>
              <a:rPr lang="it-IT" baseline="0" dirty="0" smtClean="0"/>
              <a:t> </a:t>
            </a:r>
            <a:r>
              <a:rPr lang="it-IT" baseline="0" dirty="0" err="1" smtClean="0"/>
              <a:t>evaluated</a:t>
            </a:r>
            <a:r>
              <a:rPr lang="it-IT" baseline="0" dirty="0" smtClean="0"/>
              <a:t> </a:t>
            </a:r>
            <a:r>
              <a:rPr lang="it-IT" baseline="0" dirty="0" err="1" smtClean="0"/>
              <a:t>through</a:t>
            </a:r>
            <a:r>
              <a:rPr lang="it-IT" baseline="0" dirty="0" smtClean="0"/>
              <a:t> </a:t>
            </a:r>
            <a:r>
              <a:rPr lang="it-IT" baseline="0" dirty="0" err="1" smtClean="0"/>
              <a:t>dPCR</a:t>
            </a:r>
            <a:r>
              <a:rPr lang="it-IT" baseline="0" dirty="0" smtClean="0"/>
              <a:t> </a:t>
            </a:r>
            <a:r>
              <a:rPr lang="it-IT" baseline="0" dirty="0" err="1" smtClean="0"/>
              <a:t>as</a:t>
            </a:r>
            <a:r>
              <a:rPr lang="it-IT" baseline="0" dirty="0" smtClean="0"/>
              <a:t> </a:t>
            </a:r>
            <a:r>
              <a:rPr lang="it-IT" baseline="0" dirty="0" err="1" smtClean="0"/>
              <a:t>copies</a:t>
            </a:r>
            <a:r>
              <a:rPr lang="it-IT" baseline="0" dirty="0" smtClean="0"/>
              <a:t>/</a:t>
            </a:r>
            <a:r>
              <a:rPr lang="it-IT" baseline="0" dirty="0" err="1" smtClean="0"/>
              <a:t>microliter</a:t>
            </a:r>
            <a:r>
              <a:rPr lang="it-IT" baseline="0" dirty="0" smtClean="0"/>
              <a:t>. </a:t>
            </a:r>
            <a:r>
              <a:rPr lang="it-IT" baseline="0" dirty="0" err="1" smtClean="0"/>
              <a:t>Looking</a:t>
            </a:r>
            <a:r>
              <a:rPr lang="it-IT" baseline="0" dirty="0" smtClean="0"/>
              <a:t> </a:t>
            </a:r>
            <a:r>
              <a:rPr lang="it-IT" baseline="0" dirty="0" err="1" smtClean="0"/>
              <a:t>at</a:t>
            </a:r>
            <a:r>
              <a:rPr lang="it-IT" baseline="0" dirty="0" smtClean="0"/>
              <a:t> the </a:t>
            </a:r>
            <a:r>
              <a:rPr lang="it-IT" baseline="0" dirty="0" err="1" smtClean="0"/>
              <a:t>miRNA</a:t>
            </a:r>
            <a:r>
              <a:rPr lang="it-IT" baseline="0" dirty="0" smtClean="0"/>
              <a:t> </a:t>
            </a:r>
            <a:r>
              <a:rPr lang="it-IT" baseline="0" dirty="0" err="1" smtClean="0"/>
              <a:t>behaviour</a:t>
            </a:r>
            <a:r>
              <a:rPr lang="it-IT" baseline="0" dirty="0" smtClean="0"/>
              <a:t> </a:t>
            </a:r>
            <a:r>
              <a:rPr lang="it-IT" baseline="0" dirty="0" err="1" smtClean="0"/>
              <a:t>along</a:t>
            </a:r>
            <a:r>
              <a:rPr lang="it-IT" baseline="0" dirty="0" smtClean="0"/>
              <a:t> the EGFR </a:t>
            </a:r>
            <a:r>
              <a:rPr lang="it-IT" baseline="0" dirty="0" err="1" smtClean="0"/>
              <a:t>molecular</a:t>
            </a:r>
            <a:r>
              <a:rPr lang="it-IT" baseline="0" dirty="0" smtClean="0"/>
              <a:t> status of the </a:t>
            </a:r>
            <a:r>
              <a:rPr lang="it-IT" baseline="0" dirty="0" err="1" smtClean="0"/>
              <a:t>disease</a:t>
            </a:r>
            <a:r>
              <a:rPr lang="it-IT" baseline="0" dirty="0" smtClean="0"/>
              <a:t>, in </a:t>
            </a:r>
            <a:r>
              <a:rPr lang="it-IT" baseline="0" dirty="0" err="1" smtClean="0"/>
              <a:t>terms</a:t>
            </a:r>
            <a:r>
              <a:rPr lang="it-IT" baseline="0" dirty="0" smtClean="0"/>
              <a:t> of </a:t>
            </a:r>
            <a:r>
              <a:rPr lang="it-IT" baseline="0" dirty="0" err="1" smtClean="0"/>
              <a:t>copies</a:t>
            </a:r>
            <a:r>
              <a:rPr lang="it-IT" baseline="0" dirty="0" smtClean="0"/>
              <a:t>/</a:t>
            </a:r>
            <a:r>
              <a:rPr lang="it-IT" baseline="0" dirty="0" err="1" smtClean="0"/>
              <a:t>uL</a:t>
            </a:r>
            <a:r>
              <a:rPr lang="it-IT" baseline="0" dirty="0" smtClean="0"/>
              <a:t>, </a:t>
            </a:r>
            <a:r>
              <a:rPr lang="en-US" sz="1200" kern="1200" baseline="0" dirty="0" err="1" smtClean="0">
                <a:solidFill>
                  <a:schemeClr val="tx1"/>
                </a:solidFill>
                <a:effectLst/>
                <a:latin typeface="+mn-lt"/>
                <a:ea typeface="+mn-ea"/>
                <a:cs typeface="+mn-cs"/>
              </a:rPr>
              <a:t>m</a:t>
            </a:r>
            <a:r>
              <a:rPr lang="en-US" sz="1200" kern="1200" dirty="0" err="1" smtClean="0">
                <a:solidFill>
                  <a:schemeClr val="tx1"/>
                </a:solidFill>
                <a:effectLst/>
                <a:latin typeface="+mn-lt"/>
                <a:ea typeface="+mn-ea"/>
                <a:cs typeface="+mn-cs"/>
              </a:rPr>
              <a:t>iRNAs</a:t>
            </a:r>
            <a:r>
              <a:rPr lang="en-US" sz="1200" kern="1200" dirty="0" smtClean="0">
                <a:solidFill>
                  <a:schemeClr val="tx1"/>
                </a:solidFill>
                <a:effectLst/>
                <a:latin typeface="+mn-lt"/>
                <a:ea typeface="+mn-ea"/>
                <a:cs typeface="+mn-cs"/>
              </a:rPr>
              <a:t> fluctuations seem to be characteristics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oncogene-addicted disease. As showed in figure, in healthy controls and WT patients the selected </a:t>
            </a:r>
            <a:r>
              <a:rPr lang="en-US" sz="1200" kern="1200" dirty="0" err="1" smtClean="0">
                <a:solidFill>
                  <a:schemeClr val="tx1"/>
                </a:solidFill>
                <a:effectLst/>
                <a:latin typeface="+mn-lt"/>
                <a:ea typeface="+mn-ea"/>
                <a:cs typeface="+mn-cs"/>
              </a:rPr>
              <a:t>miRNAs</a:t>
            </a:r>
            <a:r>
              <a:rPr lang="en-US" sz="1200" kern="1200" dirty="0" smtClean="0">
                <a:solidFill>
                  <a:schemeClr val="tx1"/>
                </a:solidFill>
                <a:effectLst/>
                <a:latin typeface="+mn-lt"/>
                <a:ea typeface="+mn-ea"/>
                <a:cs typeface="+mn-cs"/>
              </a:rPr>
              <a:t> do not significantly fluctuate. Contrariwise, in Del19 and T790M+ patients there is an</a:t>
            </a:r>
            <a:r>
              <a:rPr lang="en-US" sz="1200" kern="1200" baseline="0" dirty="0" smtClean="0">
                <a:solidFill>
                  <a:schemeClr val="tx1"/>
                </a:solidFill>
                <a:effectLst/>
                <a:latin typeface="+mn-lt"/>
                <a:ea typeface="+mn-ea"/>
                <a:cs typeface="+mn-cs"/>
              </a:rPr>
              <a:t> apparent </a:t>
            </a:r>
            <a:r>
              <a:rPr lang="en-US" sz="1200" kern="1200" dirty="0" smtClean="0">
                <a:solidFill>
                  <a:schemeClr val="tx1"/>
                </a:solidFill>
                <a:effectLst/>
                <a:latin typeface="+mn-lt"/>
                <a:ea typeface="+mn-ea"/>
                <a:cs typeface="+mn-cs"/>
              </a:rPr>
              <a:t>modification according to mutational status.</a:t>
            </a:r>
            <a:r>
              <a:rPr lang="it-IT"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it-IT" dirty="0" smtClean="0">
                <a:effectLst/>
              </a:rPr>
              <a:t>miR-142-3p: in </a:t>
            </a:r>
            <a:r>
              <a:rPr lang="it-IT" dirty="0" err="1" smtClean="0">
                <a:effectLst/>
              </a:rPr>
              <a:t>my</a:t>
            </a:r>
            <a:r>
              <a:rPr lang="it-IT" dirty="0" smtClean="0">
                <a:effectLst/>
              </a:rPr>
              <a:t> </a:t>
            </a:r>
            <a:r>
              <a:rPr lang="it-IT" dirty="0" err="1" smtClean="0">
                <a:effectLst/>
              </a:rPr>
              <a:t>knowledge</a:t>
            </a:r>
            <a:r>
              <a:rPr lang="it-IT" baseline="0" dirty="0" smtClean="0">
                <a:effectLst/>
              </a:rPr>
              <a:t> </a:t>
            </a:r>
            <a:r>
              <a:rPr lang="it-IT" baseline="0" dirty="0" err="1" smtClean="0">
                <a:effectLst/>
              </a:rPr>
              <a:t>this</a:t>
            </a:r>
            <a:r>
              <a:rPr lang="it-IT" baseline="0" dirty="0" smtClean="0">
                <a:effectLst/>
              </a:rPr>
              <a:t> </a:t>
            </a:r>
            <a:r>
              <a:rPr lang="it-IT" baseline="0" dirty="0" err="1" smtClean="0">
                <a:effectLst/>
              </a:rPr>
              <a:t>is</a:t>
            </a:r>
            <a:r>
              <a:rPr lang="it-IT" baseline="0" dirty="0" smtClean="0">
                <a:effectLst/>
              </a:rPr>
              <a:t> the first time </a:t>
            </a:r>
            <a:r>
              <a:rPr lang="it-IT" baseline="0" dirty="0" err="1" smtClean="0">
                <a:effectLst/>
              </a:rPr>
              <a:t>that</a:t>
            </a:r>
            <a:r>
              <a:rPr lang="it-IT" baseline="0" dirty="0" smtClean="0">
                <a:effectLst/>
              </a:rPr>
              <a:t> </a:t>
            </a:r>
            <a:r>
              <a:rPr lang="it-IT" baseline="0" dirty="0" err="1" smtClean="0">
                <a:effectLst/>
              </a:rPr>
              <a:t>this</a:t>
            </a:r>
            <a:r>
              <a:rPr lang="it-IT" baseline="0" dirty="0" smtClean="0">
                <a:effectLst/>
              </a:rPr>
              <a:t> </a:t>
            </a:r>
            <a:r>
              <a:rPr lang="it-IT" baseline="0" dirty="0" err="1" smtClean="0">
                <a:effectLst/>
              </a:rPr>
              <a:t>miRNA</a:t>
            </a:r>
            <a:r>
              <a:rPr lang="it-IT" baseline="0" dirty="0" smtClean="0">
                <a:effectLst/>
              </a:rPr>
              <a:t> </a:t>
            </a:r>
            <a:r>
              <a:rPr lang="it-IT" baseline="0" dirty="0" err="1" smtClean="0">
                <a:effectLst/>
              </a:rPr>
              <a:t>has</a:t>
            </a:r>
            <a:r>
              <a:rPr lang="it-IT" baseline="0" dirty="0" smtClean="0">
                <a:effectLst/>
              </a:rPr>
              <a:t> </a:t>
            </a:r>
            <a:r>
              <a:rPr lang="it-IT" baseline="0" dirty="0" err="1" smtClean="0">
                <a:effectLst/>
              </a:rPr>
              <a:t>been</a:t>
            </a:r>
            <a:r>
              <a:rPr lang="it-IT" baseline="0" dirty="0" smtClean="0">
                <a:effectLst/>
              </a:rPr>
              <a:t> </a:t>
            </a:r>
            <a:r>
              <a:rPr lang="it-IT" baseline="0" dirty="0" err="1" smtClean="0">
                <a:effectLst/>
              </a:rPr>
              <a:t>evaluated</a:t>
            </a:r>
            <a:r>
              <a:rPr lang="it-IT" baseline="0" dirty="0" smtClean="0">
                <a:effectLst/>
              </a:rPr>
              <a:t> in plasma </a:t>
            </a:r>
            <a:r>
              <a:rPr lang="it-IT" baseline="0" dirty="0" err="1" smtClean="0">
                <a:effectLst/>
              </a:rPr>
              <a:t>samples</a:t>
            </a:r>
            <a:r>
              <a:rPr lang="it-IT" baseline="0" dirty="0" smtClean="0">
                <a:effectLst/>
              </a:rPr>
              <a:t> for </a:t>
            </a:r>
            <a:r>
              <a:rPr lang="it-IT" baseline="0" dirty="0" err="1" smtClean="0">
                <a:effectLst/>
              </a:rPr>
              <a:t>prognostic</a:t>
            </a:r>
            <a:r>
              <a:rPr lang="it-IT" baseline="0" dirty="0" smtClean="0">
                <a:effectLst/>
              </a:rPr>
              <a:t> </a:t>
            </a:r>
            <a:r>
              <a:rPr lang="it-IT" baseline="0" dirty="0" err="1" smtClean="0">
                <a:effectLst/>
              </a:rPr>
              <a:t>purposes</a:t>
            </a:r>
            <a:r>
              <a:rPr lang="it-IT" baseline="0" dirty="0" smtClean="0">
                <a:effectLst/>
              </a:rPr>
              <a:t>. </a:t>
            </a:r>
            <a:r>
              <a:rPr lang="it-IT" baseline="0" dirty="0" err="1" smtClean="0">
                <a:effectLst/>
              </a:rPr>
              <a:t>There’s</a:t>
            </a:r>
            <a:r>
              <a:rPr lang="it-IT" baseline="0" dirty="0" smtClean="0">
                <a:effectLst/>
              </a:rPr>
              <a:t> some in vitro work in </a:t>
            </a:r>
            <a:r>
              <a:rPr lang="it-IT" baseline="0" dirty="0" err="1" smtClean="0">
                <a:effectLst/>
              </a:rPr>
              <a:t>which</a:t>
            </a:r>
            <a:r>
              <a:rPr lang="it-IT" baseline="0" dirty="0" smtClean="0">
                <a:effectLst/>
              </a:rPr>
              <a:t> </a:t>
            </a:r>
            <a:r>
              <a:rPr lang="it-IT" baseline="0" dirty="0" err="1" smtClean="0">
                <a:effectLst/>
              </a:rPr>
              <a:t>this</a:t>
            </a:r>
            <a:r>
              <a:rPr lang="it-IT" baseline="0" dirty="0" smtClean="0">
                <a:effectLst/>
              </a:rPr>
              <a:t> </a:t>
            </a:r>
            <a:r>
              <a:rPr lang="it-IT" baseline="0" dirty="0" err="1" smtClean="0">
                <a:effectLst/>
              </a:rPr>
              <a:t>miRNA</a:t>
            </a:r>
            <a:r>
              <a:rPr lang="it-IT" baseline="0" dirty="0" smtClean="0">
                <a:effectLst/>
              </a:rPr>
              <a:t> </a:t>
            </a:r>
            <a:r>
              <a:rPr lang="it-IT" baseline="0" dirty="0" err="1" smtClean="0">
                <a:effectLst/>
              </a:rPr>
              <a:t>has</a:t>
            </a:r>
            <a:r>
              <a:rPr lang="it-IT" baseline="0" dirty="0" smtClean="0">
                <a:effectLst/>
              </a:rPr>
              <a:t> a </a:t>
            </a:r>
            <a:r>
              <a:rPr lang="it-IT" baseline="0" dirty="0" err="1" smtClean="0">
                <a:effectLst/>
              </a:rPr>
              <a:t>suppressive</a:t>
            </a:r>
            <a:r>
              <a:rPr lang="it-IT" baseline="0" dirty="0" smtClean="0">
                <a:effectLst/>
              </a:rPr>
              <a:t> </a:t>
            </a:r>
            <a:r>
              <a:rPr lang="it-IT" baseline="0" dirty="0" err="1" smtClean="0">
                <a:effectLst/>
              </a:rPr>
              <a:t>role</a:t>
            </a:r>
            <a:r>
              <a:rPr lang="it-IT" baseline="0" dirty="0" smtClean="0">
                <a:effectLst/>
              </a:rPr>
              <a:t> by </a:t>
            </a:r>
            <a:r>
              <a:rPr lang="it-IT" baseline="0" dirty="0" err="1" smtClean="0">
                <a:effectLst/>
              </a:rPr>
              <a:t>targeting</a:t>
            </a:r>
            <a:r>
              <a:rPr lang="it-IT" baseline="0" dirty="0" smtClean="0">
                <a:effectLst/>
              </a:rPr>
              <a:t> </a:t>
            </a:r>
            <a:r>
              <a:rPr lang="it-IT" baseline="0" dirty="0" err="1" smtClean="0">
                <a:effectLst/>
              </a:rPr>
              <a:t>chromatin</a:t>
            </a:r>
            <a:r>
              <a:rPr lang="it-IT" baseline="0" dirty="0" smtClean="0">
                <a:effectLst/>
              </a:rPr>
              <a:t> </a:t>
            </a:r>
            <a:r>
              <a:rPr lang="it-IT" baseline="0" dirty="0" err="1" smtClean="0">
                <a:effectLst/>
              </a:rPr>
              <a:t>remodeling</a:t>
            </a:r>
            <a:r>
              <a:rPr lang="it-IT" baseline="0" dirty="0" smtClean="0">
                <a:effectLst/>
              </a:rPr>
              <a:t> </a:t>
            </a:r>
            <a:r>
              <a:rPr lang="it-IT" baseline="0" dirty="0" err="1" smtClean="0">
                <a:effectLst/>
              </a:rPr>
              <a:t>complexes</a:t>
            </a:r>
            <a:r>
              <a:rPr lang="it-IT" baseline="0" dirty="0" smtClean="0">
                <a:effectLst/>
              </a:rPr>
              <a:t>. </a:t>
            </a:r>
            <a:r>
              <a:rPr lang="it-IT" baseline="0" dirty="0" err="1" smtClean="0">
                <a:effectLst/>
              </a:rPr>
              <a:t>Its</a:t>
            </a:r>
            <a:r>
              <a:rPr lang="it-IT" baseline="0" dirty="0" smtClean="0">
                <a:effectLst/>
              </a:rPr>
              <a:t> </a:t>
            </a:r>
            <a:r>
              <a:rPr lang="it-IT" baseline="0" dirty="0" err="1" smtClean="0">
                <a:effectLst/>
              </a:rPr>
              <a:t>overexpression</a:t>
            </a:r>
            <a:r>
              <a:rPr lang="it-IT" baseline="0" dirty="0" smtClean="0">
                <a:effectLst/>
              </a:rPr>
              <a:t> </a:t>
            </a:r>
            <a:r>
              <a:rPr lang="it-IT" baseline="0" dirty="0" err="1" smtClean="0">
                <a:effectLst/>
              </a:rPr>
              <a:t>seems</a:t>
            </a:r>
            <a:r>
              <a:rPr lang="it-IT" baseline="0" dirty="0" smtClean="0">
                <a:effectLst/>
              </a:rPr>
              <a:t> to be </a:t>
            </a:r>
            <a:r>
              <a:rPr lang="it-IT" baseline="0" dirty="0" err="1" smtClean="0">
                <a:effectLst/>
              </a:rPr>
              <a:t>also</a:t>
            </a:r>
            <a:r>
              <a:rPr lang="it-IT" baseline="0" dirty="0" smtClean="0">
                <a:effectLst/>
              </a:rPr>
              <a:t> </a:t>
            </a:r>
            <a:r>
              <a:rPr lang="it-IT" baseline="0" dirty="0" err="1" smtClean="0">
                <a:effectLst/>
              </a:rPr>
              <a:t>correlated</a:t>
            </a:r>
            <a:r>
              <a:rPr lang="it-IT" baseline="0" dirty="0" smtClean="0">
                <a:effectLst/>
              </a:rPr>
              <a:t> with </a:t>
            </a:r>
            <a:r>
              <a:rPr lang="it-IT" baseline="0" dirty="0" err="1" smtClean="0">
                <a:effectLst/>
              </a:rPr>
              <a:t>increased</a:t>
            </a:r>
            <a:r>
              <a:rPr lang="it-IT" baseline="0" dirty="0" smtClean="0">
                <a:effectLst/>
              </a:rPr>
              <a:t> </a:t>
            </a:r>
            <a:r>
              <a:rPr lang="it-IT" baseline="0" dirty="0" err="1" smtClean="0">
                <a:effectLst/>
              </a:rPr>
              <a:t>chemo-sensitivity</a:t>
            </a:r>
            <a:r>
              <a:rPr lang="it-IT" baseline="0" dirty="0" smtClean="0">
                <a:effectLst/>
              </a:rPr>
              <a:t> in NSCLC by </a:t>
            </a:r>
            <a:r>
              <a:rPr lang="it-IT" baseline="0" dirty="0" err="1" smtClean="0">
                <a:effectLst/>
              </a:rPr>
              <a:t>targeting</a:t>
            </a:r>
            <a:r>
              <a:rPr lang="it-IT" baseline="0" dirty="0" smtClean="0">
                <a:effectLst/>
              </a:rPr>
              <a:t> HMGB1. </a:t>
            </a:r>
          </a:p>
          <a:p>
            <a:pPr marL="0" marR="0" indent="0" algn="l" defTabSz="457200" rtl="0" eaLnBrk="1" fontAlgn="auto" latinLnBrk="0" hangingPunct="1">
              <a:lnSpc>
                <a:spcPct val="100000"/>
              </a:lnSpc>
              <a:spcBef>
                <a:spcPts val="0"/>
              </a:spcBef>
              <a:spcAft>
                <a:spcPts val="0"/>
              </a:spcAft>
              <a:buClrTx/>
              <a:buSzTx/>
              <a:buFontTx/>
              <a:buNone/>
              <a:tabLst/>
              <a:defRPr/>
            </a:pPr>
            <a:endParaRPr lang="it-IT" baseline="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smtClean="0">
                <a:effectLst/>
              </a:rPr>
              <a:t>miR-30c: </a:t>
            </a:r>
            <a:r>
              <a:rPr lang="it-IT" baseline="0" dirty="0" err="1" smtClean="0">
                <a:effectLst/>
              </a:rPr>
              <a:t>low</a:t>
            </a:r>
            <a:r>
              <a:rPr lang="it-IT" baseline="0" dirty="0" smtClean="0">
                <a:effectLst/>
              </a:rPr>
              <a:t> miR-30c </a:t>
            </a:r>
            <a:r>
              <a:rPr lang="it-IT" baseline="0" dirty="0" err="1" smtClean="0">
                <a:effectLst/>
              </a:rPr>
              <a:t>levels</a:t>
            </a:r>
            <a:r>
              <a:rPr lang="it-IT" baseline="0" dirty="0" smtClean="0">
                <a:effectLst/>
              </a:rPr>
              <a:t> are </a:t>
            </a:r>
            <a:r>
              <a:rPr lang="it-IT" baseline="0" dirty="0" err="1" smtClean="0">
                <a:effectLst/>
              </a:rPr>
              <a:t>correlated</a:t>
            </a:r>
            <a:r>
              <a:rPr lang="it-IT" baseline="0" dirty="0" smtClean="0">
                <a:effectLst/>
              </a:rPr>
              <a:t> with </a:t>
            </a:r>
            <a:r>
              <a:rPr lang="it-IT" baseline="0" dirty="0" err="1" smtClean="0">
                <a:effectLst/>
              </a:rPr>
              <a:t>poor</a:t>
            </a:r>
            <a:r>
              <a:rPr lang="it-IT" baseline="0" dirty="0" smtClean="0">
                <a:effectLst/>
              </a:rPr>
              <a:t> </a:t>
            </a:r>
            <a:r>
              <a:rPr lang="it-IT" baseline="0" dirty="0" err="1" smtClean="0">
                <a:effectLst/>
              </a:rPr>
              <a:t>prognosis</a:t>
            </a:r>
            <a:r>
              <a:rPr lang="it-IT" baseline="0" dirty="0" smtClean="0">
                <a:effectLst/>
              </a:rPr>
              <a:t>, </a:t>
            </a:r>
            <a:r>
              <a:rPr lang="it-IT" baseline="0" dirty="0" err="1" smtClean="0">
                <a:effectLst/>
              </a:rPr>
              <a:t>indeed</a:t>
            </a:r>
            <a:r>
              <a:rPr lang="it-IT" baseline="0" dirty="0" smtClean="0">
                <a:effectLst/>
              </a:rPr>
              <a:t> </a:t>
            </a:r>
            <a:r>
              <a:rPr lang="it-IT" baseline="0" dirty="0" err="1" smtClean="0">
                <a:effectLst/>
              </a:rPr>
              <a:t>lower</a:t>
            </a:r>
            <a:r>
              <a:rPr lang="it-IT" baseline="0" dirty="0" smtClean="0">
                <a:effectLst/>
              </a:rPr>
              <a:t> </a:t>
            </a:r>
            <a:r>
              <a:rPr lang="it-IT" baseline="0" dirty="0" err="1" smtClean="0">
                <a:effectLst/>
              </a:rPr>
              <a:t>expression</a:t>
            </a:r>
            <a:r>
              <a:rPr lang="it-IT" baseline="0" dirty="0" smtClean="0">
                <a:effectLst/>
              </a:rPr>
              <a:t> of miR-30c </a:t>
            </a:r>
            <a:r>
              <a:rPr lang="it-IT" baseline="0" dirty="0" err="1" smtClean="0">
                <a:effectLst/>
              </a:rPr>
              <a:t>is</a:t>
            </a:r>
            <a:r>
              <a:rPr lang="it-IT" baseline="0" dirty="0" smtClean="0">
                <a:effectLst/>
              </a:rPr>
              <a:t> </a:t>
            </a:r>
            <a:r>
              <a:rPr lang="it-IT" baseline="0" dirty="0" err="1" smtClean="0">
                <a:effectLst/>
              </a:rPr>
              <a:t>linked</a:t>
            </a:r>
            <a:r>
              <a:rPr lang="it-IT" baseline="0" dirty="0" smtClean="0">
                <a:effectLst/>
              </a:rPr>
              <a:t> with </a:t>
            </a:r>
            <a:r>
              <a:rPr lang="it-IT" baseline="0" dirty="0" err="1" smtClean="0">
                <a:effectLst/>
              </a:rPr>
              <a:t>greater</a:t>
            </a:r>
            <a:r>
              <a:rPr lang="it-IT" baseline="0" dirty="0" smtClean="0">
                <a:effectLst/>
              </a:rPr>
              <a:t> </a:t>
            </a:r>
            <a:r>
              <a:rPr lang="it-IT" baseline="0" dirty="0" err="1" smtClean="0">
                <a:effectLst/>
              </a:rPr>
              <a:t>invasion</a:t>
            </a:r>
            <a:r>
              <a:rPr lang="it-IT" baseline="0" dirty="0" smtClean="0">
                <a:effectLst/>
              </a:rPr>
              <a:t> </a:t>
            </a:r>
            <a:r>
              <a:rPr lang="it-IT" baseline="0" dirty="0" err="1" smtClean="0">
                <a:effectLst/>
              </a:rPr>
              <a:t>abilities</a:t>
            </a:r>
            <a:r>
              <a:rPr lang="it-IT" baseline="0" dirty="0" smtClean="0">
                <a:effectLst/>
              </a:rPr>
              <a:t> of the </a:t>
            </a:r>
            <a:r>
              <a:rPr lang="it-IT" baseline="0" dirty="0" err="1" smtClean="0">
                <a:effectLst/>
              </a:rPr>
              <a:t>tumoral</a:t>
            </a:r>
            <a:r>
              <a:rPr lang="it-IT" baseline="0" dirty="0" smtClean="0">
                <a:effectLst/>
              </a:rPr>
              <a:t> </a:t>
            </a:r>
            <a:r>
              <a:rPr lang="it-IT" baseline="0" dirty="0" err="1" smtClean="0">
                <a:effectLst/>
              </a:rPr>
              <a:t>cells</a:t>
            </a:r>
            <a:r>
              <a:rPr lang="it-IT" baseline="0" dirty="0" smtClean="0">
                <a:effectLst/>
              </a:rPr>
              <a:t>. </a:t>
            </a:r>
            <a:r>
              <a:rPr lang="it-IT" baseline="0" dirty="0" err="1" smtClean="0">
                <a:effectLst/>
              </a:rPr>
              <a:t>It</a:t>
            </a:r>
            <a:r>
              <a:rPr lang="it-IT" baseline="0" dirty="0" smtClean="0">
                <a:effectLst/>
              </a:rPr>
              <a:t> </a:t>
            </a:r>
            <a:r>
              <a:rPr lang="it-IT" baseline="0" dirty="0" err="1" smtClean="0">
                <a:effectLst/>
              </a:rPr>
              <a:t>induces</a:t>
            </a:r>
            <a:r>
              <a:rPr lang="it-IT" baseline="0" dirty="0" smtClean="0">
                <a:effectLst/>
              </a:rPr>
              <a:t> </a:t>
            </a:r>
            <a:r>
              <a:rPr lang="it-IT" baseline="0" dirty="0" err="1" smtClean="0">
                <a:effectLst/>
              </a:rPr>
              <a:t>epithelial</a:t>
            </a:r>
            <a:r>
              <a:rPr lang="it-IT" baseline="0" dirty="0" smtClean="0">
                <a:effectLst/>
              </a:rPr>
              <a:t> </a:t>
            </a:r>
            <a:r>
              <a:rPr lang="it-IT" baseline="0" dirty="0" err="1" smtClean="0">
                <a:effectLst/>
              </a:rPr>
              <a:t>mesenchymal</a:t>
            </a:r>
            <a:r>
              <a:rPr lang="it-IT" baseline="0" dirty="0" smtClean="0">
                <a:effectLst/>
              </a:rPr>
              <a:t> </a:t>
            </a:r>
            <a:r>
              <a:rPr lang="it-IT" baseline="0" dirty="0" err="1" smtClean="0">
                <a:effectLst/>
              </a:rPr>
              <a:t>transition</a:t>
            </a:r>
            <a:r>
              <a:rPr lang="it-IT" baseline="0" dirty="0" smtClean="0">
                <a:effectLst/>
              </a:rPr>
              <a:t>. Target MTA-1, </a:t>
            </a:r>
            <a:r>
              <a:rPr lang="it-IT" baseline="0" dirty="0" err="1" smtClean="0">
                <a:effectLst/>
              </a:rPr>
              <a:t>modulates</a:t>
            </a:r>
            <a:r>
              <a:rPr lang="it-IT" baseline="0" dirty="0" smtClean="0">
                <a:effectLst/>
              </a:rPr>
              <a:t> </a:t>
            </a:r>
            <a:r>
              <a:rPr lang="it-IT" baseline="0" dirty="0" err="1" smtClean="0">
                <a:effectLst/>
              </a:rPr>
              <a:t>invasion</a:t>
            </a:r>
            <a:r>
              <a:rPr lang="it-IT" baseline="0" dirty="0" smtClean="0">
                <a:effectLst/>
              </a:rPr>
              <a:t> and </a:t>
            </a:r>
            <a:r>
              <a:rPr lang="it-IT" baseline="0" dirty="0" err="1" smtClean="0">
                <a:effectLst/>
              </a:rPr>
              <a:t>metastasis</a:t>
            </a:r>
            <a:r>
              <a:rPr lang="it-IT" baseline="0"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smtClean="0">
                <a:effectLst/>
              </a:rPr>
              <a:t>miR-126: </a:t>
            </a:r>
            <a:r>
              <a:rPr lang="it-IT" baseline="0" dirty="0" err="1" smtClean="0">
                <a:effectLst/>
              </a:rPr>
              <a:t>its</a:t>
            </a:r>
            <a:r>
              <a:rPr lang="it-IT" baseline="0" dirty="0" smtClean="0">
                <a:effectLst/>
              </a:rPr>
              <a:t> a pro </a:t>
            </a:r>
            <a:r>
              <a:rPr lang="it-IT" baseline="0" dirty="0" err="1" smtClean="0">
                <a:effectLst/>
              </a:rPr>
              <a:t>angiogenic</a:t>
            </a:r>
            <a:r>
              <a:rPr lang="it-IT" baseline="0" dirty="0" smtClean="0">
                <a:effectLst/>
              </a:rPr>
              <a:t> </a:t>
            </a:r>
            <a:r>
              <a:rPr lang="it-IT" baseline="0" dirty="0" err="1" smtClean="0">
                <a:effectLst/>
              </a:rPr>
              <a:t>factor</a:t>
            </a:r>
            <a:r>
              <a:rPr lang="it-IT" baseline="0" dirty="0" smtClean="0">
                <a:effectLst/>
              </a:rPr>
              <a:t> in NSCLC. miR-126 </a:t>
            </a:r>
            <a:r>
              <a:rPr lang="it-IT" baseline="0" dirty="0" err="1" smtClean="0">
                <a:effectLst/>
              </a:rPr>
              <a:t>expression</a:t>
            </a:r>
            <a:r>
              <a:rPr lang="it-IT" baseline="0" dirty="0" smtClean="0">
                <a:effectLst/>
              </a:rPr>
              <a:t> </a:t>
            </a:r>
            <a:r>
              <a:rPr lang="it-IT" baseline="0" dirty="0" err="1" smtClean="0">
                <a:effectLst/>
              </a:rPr>
              <a:t>is</a:t>
            </a:r>
            <a:r>
              <a:rPr lang="it-IT" baseline="0" dirty="0" smtClean="0">
                <a:effectLst/>
              </a:rPr>
              <a:t> </a:t>
            </a:r>
            <a:r>
              <a:rPr lang="it-IT" baseline="0" dirty="0" err="1" smtClean="0">
                <a:effectLst/>
              </a:rPr>
              <a:t>reduced</a:t>
            </a:r>
            <a:r>
              <a:rPr lang="it-IT" baseline="0" dirty="0" smtClean="0">
                <a:effectLst/>
              </a:rPr>
              <a:t> in </a:t>
            </a:r>
            <a:r>
              <a:rPr lang="it-IT" baseline="0" dirty="0" err="1" smtClean="0">
                <a:effectLst/>
              </a:rPr>
              <a:t>lung</a:t>
            </a:r>
            <a:r>
              <a:rPr lang="it-IT" baseline="0" dirty="0" smtClean="0">
                <a:effectLst/>
              </a:rPr>
              <a:t> </a:t>
            </a:r>
            <a:r>
              <a:rPr lang="it-IT" baseline="0" dirty="0" err="1" smtClean="0">
                <a:effectLst/>
              </a:rPr>
              <a:t>cancer</a:t>
            </a:r>
            <a:r>
              <a:rPr lang="it-IT" baseline="0" dirty="0" smtClean="0">
                <a:effectLst/>
              </a:rPr>
              <a:t>, </a:t>
            </a:r>
            <a:r>
              <a:rPr lang="it-IT" sz="1200" kern="1200" dirty="0" err="1" smtClean="0">
                <a:solidFill>
                  <a:schemeClr val="tx1"/>
                </a:solidFill>
                <a:effectLst/>
                <a:latin typeface="+mn-lt"/>
                <a:ea typeface="+mn-ea"/>
                <a:cs typeface="+mn-cs"/>
              </a:rPr>
              <a:t>elevated</a:t>
            </a:r>
            <a:r>
              <a:rPr lang="it-IT" sz="1200" kern="1200" dirty="0" smtClean="0">
                <a:solidFill>
                  <a:schemeClr val="tx1"/>
                </a:solidFill>
                <a:effectLst/>
                <a:latin typeface="+mn-lt"/>
                <a:ea typeface="+mn-ea"/>
                <a:cs typeface="+mn-cs"/>
              </a:rPr>
              <a:t> miR-126 </a:t>
            </a:r>
            <a:r>
              <a:rPr lang="it-IT" sz="1200" kern="1200" dirty="0" err="1" smtClean="0">
                <a:solidFill>
                  <a:schemeClr val="tx1"/>
                </a:solidFill>
                <a:effectLst/>
                <a:latin typeface="+mn-lt"/>
                <a:ea typeface="+mn-ea"/>
                <a:cs typeface="+mn-cs"/>
              </a:rPr>
              <a:t>expression</a:t>
            </a:r>
            <a:r>
              <a:rPr lang="it-IT" sz="1200" kern="1200" dirty="0" smtClean="0">
                <a:solidFill>
                  <a:schemeClr val="tx1"/>
                </a:solidFill>
                <a:effectLst/>
                <a:latin typeface="+mn-lt"/>
                <a:ea typeface="+mn-ea"/>
                <a:cs typeface="+mn-cs"/>
              </a:rPr>
              <a:t> alone </a:t>
            </a:r>
            <a:r>
              <a:rPr lang="it-IT" sz="1200" kern="1200" dirty="0" err="1" smtClean="0">
                <a:solidFill>
                  <a:schemeClr val="tx1"/>
                </a:solidFill>
                <a:effectLst/>
                <a:latin typeface="+mn-lt"/>
                <a:ea typeface="+mn-ea"/>
                <a:cs typeface="+mn-cs"/>
              </a:rPr>
              <a:t>also</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could</a:t>
            </a:r>
            <a:r>
              <a:rPr lang="it-IT" sz="1200" kern="1200" dirty="0" smtClean="0">
                <a:solidFill>
                  <a:schemeClr val="tx1"/>
                </a:solidFill>
                <a:effectLst/>
                <a:latin typeface="+mn-lt"/>
                <a:ea typeface="+mn-ea"/>
                <a:cs typeface="+mn-cs"/>
              </a:rPr>
              <a:t> be </a:t>
            </a:r>
            <a:r>
              <a:rPr lang="it-IT" sz="1200" kern="1200" dirty="0" err="1" smtClean="0">
                <a:solidFill>
                  <a:schemeClr val="tx1"/>
                </a:solidFill>
                <a:effectLst/>
                <a:latin typeface="+mn-lt"/>
                <a:ea typeface="+mn-ea"/>
                <a:cs typeface="+mn-cs"/>
              </a:rPr>
              <a:t>positively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related</a:t>
            </a:r>
            <a:r>
              <a:rPr lang="it-IT" sz="1200" kern="1200" dirty="0" smtClean="0">
                <a:solidFill>
                  <a:schemeClr val="tx1"/>
                </a:solidFill>
                <a:effectLst/>
                <a:latin typeface="+mn-lt"/>
                <a:ea typeface="+mn-ea"/>
                <a:cs typeface="+mn-cs"/>
              </a:rPr>
              <a:t> to the </a:t>
            </a:r>
            <a:r>
              <a:rPr lang="it-IT" sz="1200" kern="1200" dirty="0" err="1" smtClean="0">
                <a:solidFill>
                  <a:schemeClr val="tx1"/>
                </a:solidFill>
                <a:effectLst/>
                <a:latin typeface="+mn-lt"/>
                <a:ea typeface="+mn-ea"/>
                <a:cs typeface="+mn-cs"/>
              </a:rPr>
              <a:t>overall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survival</a:t>
            </a:r>
            <a:r>
              <a:rPr lang="it-IT" sz="1200" kern="1200" dirty="0" smtClean="0">
                <a:solidFill>
                  <a:schemeClr val="tx1"/>
                </a:solidFill>
                <a:effectLst/>
                <a:latin typeface="+mn-lt"/>
                <a:ea typeface="+mn-ea"/>
                <a:cs typeface="+mn-cs"/>
              </a:rPr>
              <a:t> (OS) in </a:t>
            </a:r>
            <a:r>
              <a:rPr lang="it-IT" sz="1200" kern="1200" dirty="0" err="1" smtClean="0">
                <a:solidFill>
                  <a:schemeClr val="tx1"/>
                </a:solidFill>
                <a:effectLst/>
                <a:latin typeface="+mn-lt"/>
                <a:ea typeface="+mn-ea"/>
                <a:cs typeface="+mn-cs"/>
              </a:rPr>
              <a:t>patients</a:t>
            </a:r>
            <a:r>
              <a:rPr lang="it-IT" sz="1200" kern="1200" dirty="0" smtClean="0">
                <a:solidFill>
                  <a:schemeClr val="tx1"/>
                </a:solidFill>
                <a:effectLst/>
                <a:latin typeface="+mn-lt"/>
                <a:ea typeface="+mn-ea"/>
                <a:cs typeface="+mn-cs"/>
              </a:rPr>
              <a:t> with NSCLC, </a:t>
            </a:r>
            <a:r>
              <a:rPr lang="it-IT" sz="1200" kern="1200" dirty="0" err="1" smtClean="0">
                <a:solidFill>
                  <a:schemeClr val="tx1"/>
                </a:solidFill>
                <a:effectLst/>
                <a:latin typeface="+mn-lt"/>
                <a:ea typeface="+mn-ea"/>
                <a:cs typeface="+mn-cs"/>
              </a:rPr>
              <a:t>indicating</a:t>
            </a:r>
            <a:r>
              <a:rPr lang="it-IT" sz="1200" kern="1200" dirty="0" smtClean="0">
                <a:solidFill>
                  <a:schemeClr val="tx1"/>
                </a:solidFill>
                <a:effectLst/>
                <a:latin typeface="+mn-lt"/>
                <a:ea typeface="+mn-ea"/>
                <a:cs typeface="+mn-cs"/>
              </a:rPr>
              <a:t> an </a:t>
            </a:r>
            <a:r>
              <a:rPr lang="it-IT" sz="1200" kern="1200" dirty="0" err="1" smtClean="0">
                <a:solidFill>
                  <a:schemeClr val="tx1"/>
                </a:solidFill>
                <a:effectLst/>
                <a:latin typeface="+mn-lt"/>
                <a:ea typeface="+mn-ea"/>
                <a:cs typeface="+mn-cs"/>
              </a:rPr>
              <a:t>important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value</a:t>
            </a:r>
            <a:r>
              <a:rPr lang="it-IT" sz="1200" kern="1200" dirty="0" smtClean="0">
                <a:solidFill>
                  <a:schemeClr val="tx1"/>
                </a:solidFill>
                <a:effectLst/>
                <a:latin typeface="+mn-lt"/>
                <a:ea typeface="+mn-ea"/>
                <a:cs typeface="+mn-cs"/>
              </a:rPr>
              <a:t> of miR-126 </a:t>
            </a:r>
            <a:r>
              <a:rPr lang="it-IT" sz="1200" kern="1200" dirty="0" err="1" smtClean="0">
                <a:solidFill>
                  <a:schemeClr val="tx1"/>
                </a:solidFill>
                <a:effectLst/>
                <a:latin typeface="+mn-lt"/>
                <a:ea typeface="+mn-ea"/>
                <a:cs typeface="+mn-cs"/>
              </a:rPr>
              <a:t>expression</a:t>
            </a:r>
            <a:r>
              <a:rPr lang="it-IT" sz="1200" kern="1200" dirty="0" smtClean="0">
                <a:solidFill>
                  <a:schemeClr val="tx1"/>
                </a:solidFill>
                <a:effectLst/>
                <a:latin typeface="+mn-lt"/>
                <a:ea typeface="+mn-ea"/>
                <a:cs typeface="+mn-cs"/>
              </a:rPr>
              <a:t> alone in the </a:t>
            </a:r>
            <a:r>
              <a:rPr lang="it-IT" sz="1200" kern="1200" dirty="0" err="1" smtClean="0">
                <a:solidFill>
                  <a:schemeClr val="tx1"/>
                </a:solidFill>
                <a:effectLst/>
                <a:latin typeface="+mn-lt"/>
                <a:ea typeface="+mn-ea"/>
                <a:cs typeface="+mn-cs"/>
              </a:rPr>
              <a:t>prognosis</a:t>
            </a:r>
            <a:r>
              <a:rPr lang="it-IT" sz="1200" kern="1200" dirty="0" smtClean="0">
                <a:solidFill>
                  <a:schemeClr val="tx1"/>
                </a:solidFill>
                <a:effectLst/>
                <a:latin typeface="+mn-lt"/>
                <a:ea typeface="+mn-ea"/>
                <a:cs typeface="+mn-cs"/>
              </a:rPr>
              <a:t> of NSCLC </a:t>
            </a:r>
            <a:r>
              <a:rPr lang="it-IT" sz="1200" kern="1200" dirty="0" err="1" smtClean="0">
                <a:solidFill>
                  <a:schemeClr val="tx1"/>
                </a:solidFill>
                <a:effectLst/>
                <a:latin typeface="+mn-lt"/>
                <a:ea typeface="+mn-ea"/>
                <a:cs typeface="+mn-cs"/>
              </a:rPr>
              <a:t>patients</a:t>
            </a:r>
            <a:r>
              <a:rPr lang="it-IT" sz="1200" kern="1200" dirty="0" smtClean="0">
                <a:solidFill>
                  <a:schemeClr val="tx1"/>
                </a:solidFill>
                <a:effectLst/>
                <a:latin typeface="+mn-lt"/>
                <a:ea typeface="+mn-ea"/>
                <a:cs typeface="+mn-cs"/>
              </a:rPr>
              <a:t>. Target VEGF-A and EGFL7.</a:t>
            </a:r>
            <a:r>
              <a:rPr lang="it-IT" dirty="0" smtClean="0">
                <a:effectLst/>
              </a:rPr>
              <a:t> il fatto che aumenti invece di diminuire</a:t>
            </a:r>
            <a:r>
              <a:rPr lang="it-IT" baseline="0" dirty="0" smtClean="0">
                <a:effectLst/>
              </a:rPr>
              <a:t> in particolare a resistenza potrebbe essere dovuto ad un effetto del trattamento prolungato. </a:t>
            </a:r>
            <a:endParaRPr lang="it-IT"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it-IT" baseline="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smtClean="0">
                <a:effectLst/>
              </a:rPr>
              <a:t>miR-221: </a:t>
            </a:r>
            <a:r>
              <a:rPr lang="it-IT" baseline="0" dirty="0" err="1" smtClean="0">
                <a:effectLst/>
              </a:rPr>
              <a:t>it</a:t>
            </a:r>
            <a:r>
              <a:rPr lang="it-IT" baseline="0" dirty="0" smtClean="0">
                <a:effectLst/>
              </a:rPr>
              <a:t> </a:t>
            </a:r>
            <a:r>
              <a:rPr lang="it-IT" baseline="0" dirty="0" err="1" smtClean="0">
                <a:effectLst/>
              </a:rPr>
              <a:t>correlates</a:t>
            </a:r>
            <a:r>
              <a:rPr lang="it-IT" baseline="0" dirty="0" smtClean="0">
                <a:effectLst/>
              </a:rPr>
              <a:t> with </a:t>
            </a:r>
            <a:r>
              <a:rPr lang="it-IT" baseline="0" dirty="0" err="1" smtClean="0">
                <a:effectLst/>
              </a:rPr>
              <a:t>poor</a:t>
            </a:r>
            <a:r>
              <a:rPr lang="it-IT" baseline="0" dirty="0" smtClean="0">
                <a:effectLst/>
              </a:rPr>
              <a:t> </a:t>
            </a:r>
            <a:r>
              <a:rPr lang="it-IT" baseline="0" dirty="0" err="1" smtClean="0">
                <a:effectLst/>
              </a:rPr>
              <a:t>prognosis</a:t>
            </a:r>
            <a:r>
              <a:rPr lang="it-IT" baseline="0" dirty="0" smtClean="0">
                <a:effectLst/>
              </a:rPr>
              <a:t> by </a:t>
            </a:r>
            <a:r>
              <a:rPr lang="it-IT" baseline="0" dirty="0" err="1" smtClean="0">
                <a:effectLst/>
              </a:rPr>
              <a:t>enhancing</a:t>
            </a:r>
            <a:r>
              <a:rPr lang="it-IT" baseline="0" dirty="0" smtClean="0">
                <a:effectLst/>
              </a:rPr>
              <a:t> </a:t>
            </a:r>
            <a:r>
              <a:rPr lang="it-IT" baseline="0" dirty="0" err="1" smtClean="0">
                <a:effectLst/>
              </a:rPr>
              <a:t>cell</a:t>
            </a:r>
            <a:r>
              <a:rPr lang="it-IT" baseline="0" dirty="0" smtClean="0">
                <a:effectLst/>
              </a:rPr>
              <a:t> </a:t>
            </a:r>
            <a:r>
              <a:rPr lang="it-IT" baseline="0" dirty="0" err="1" smtClean="0">
                <a:effectLst/>
              </a:rPr>
              <a:t>migration</a:t>
            </a:r>
            <a:r>
              <a:rPr lang="it-IT" baseline="0" dirty="0" smtClean="0">
                <a:effectLst/>
              </a:rPr>
              <a:t> and </a:t>
            </a:r>
            <a:r>
              <a:rPr lang="it-IT" baseline="0" dirty="0" err="1" smtClean="0">
                <a:effectLst/>
              </a:rPr>
              <a:t>invasion</a:t>
            </a:r>
            <a:r>
              <a:rPr lang="it-IT" baseline="0" dirty="0" smtClean="0">
                <a:effectLst/>
              </a:rPr>
              <a:t>. </a:t>
            </a:r>
            <a:r>
              <a:rPr lang="it-IT" baseline="0" dirty="0" err="1" smtClean="0">
                <a:effectLst/>
              </a:rPr>
              <a:t>It’s</a:t>
            </a:r>
            <a:r>
              <a:rPr lang="it-IT" baseline="0" dirty="0" smtClean="0">
                <a:effectLst/>
              </a:rPr>
              <a:t> </a:t>
            </a:r>
            <a:r>
              <a:rPr lang="it-IT" baseline="0" dirty="0" err="1" smtClean="0">
                <a:effectLst/>
              </a:rPr>
              <a:t>considered</a:t>
            </a:r>
            <a:r>
              <a:rPr lang="it-IT" baseline="0" dirty="0" smtClean="0">
                <a:effectLst/>
              </a:rPr>
              <a:t> </a:t>
            </a:r>
            <a:r>
              <a:rPr lang="it-IT" baseline="0" dirty="0" err="1" smtClean="0">
                <a:effectLst/>
              </a:rPr>
              <a:t>as</a:t>
            </a:r>
            <a:r>
              <a:rPr lang="it-IT" baseline="0" dirty="0" smtClean="0">
                <a:effectLst/>
              </a:rPr>
              <a:t> an </a:t>
            </a:r>
            <a:r>
              <a:rPr lang="it-IT" baseline="0" dirty="0" err="1" smtClean="0">
                <a:effectLst/>
              </a:rPr>
              <a:t>oncogenic</a:t>
            </a:r>
            <a:r>
              <a:rPr lang="it-IT" baseline="0" dirty="0" smtClean="0">
                <a:effectLst/>
              </a:rPr>
              <a:t> </a:t>
            </a:r>
            <a:r>
              <a:rPr lang="it-IT" baseline="0" dirty="0" err="1" smtClean="0">
                <a:effectLst/>
              </a:rPr>
              <a:t>risk</a:t>
            </a:r>
            <a:r>
              <a:rPr lang="it-IT" baseline="0" dirty="0" smtClean="0">
                <a:effectLst/>
              </a:rPr>
              <a:t> </a:t>
            </a:r>
            <a:r>
              <a:rPr lang="it-IT" baseline="0" dirty="0" err="1" smtClean="0">
                <a:effectLst/>
              </a:rPr>
              <a:t>factor</a:t>
            </a:r>
            <a:r>
              <a:rPr lang="it-IT" baseline="0" dirty="0" smtClean="0">
                <a:effectLst/>
              </a:rPr>
              <a:t>. </a:t>
            </a:r>
            <a:r>
              <a:rPr lang="it-IT" baseline="0" dirty="0" err="1" smtClean="0">
                <a:effectLst/>
              </a:rPr>
              <a:t>It</a:t>
            </a:r>
            <a:r>
              <a:rPr lang="it-IT" baseline="0" dirty="0" smtClean="0">
                <a:effectLst/>
              </a:rPr>
              <a:t> can be </a:t>
            </a:r>
            <a:r>
              <a:rPr lang="it-IT" baseline="0" dirty="0" err="1" smtClean="0">
                <a:effectLst/>
              </a:rPr>
              <a:t>considered</a:t>
            </a:r>
            <a:r>
              <a:rPr lang="it-IT" baseline="0" dirty="0" smtClean="0">
                <a:effectLst/>
              </a:rPr>
              <a:t> </a:t>
            </a:r>
            <a:r>
              <a:rPr lang="it-IT" baseline="0" dirty="0" err="1" smtClean="0">
                <a:effectLst/>
              </a:rPr>
              <a:t>as</a:t>
            </a:r>
            <a:r>
              <a:rPr lang="it-IT" baseline="0" dirty="0" smtClean="0">
                <a:effectLst/>
              </a:rPr>
              <a:t> a negative </a:t>
            </a:r>
            <a:r>
              <a:rPr lang="it-IT" baseline="0" dirty="0" err="1" smtClean="0">
                <a:effectLst/>
              </a:rPr>
              <a:t>prognostic</a:t>
            </a:r>
            <a:r>
              <a:rPr lang="it-IT" baseline="0" dirty="0" smtClean="0">
                <a:effectLst/>
              </a:rPr>
              <a:t> </a:t>
            </a:r>
            <a:r>
              <a:rPr lang="it-IT" baseline="0" dirty="0" err="1" smtClean="0">
                <a:effectLst/>
              </a:rPr>
              <a:t>factor</a:t>
            </a:r>
            <a:r>
              <a:rPr lang="it-IT" baseline="0" dirty="0" smtClean="0">
                <a:effectLst/>
              </a:rPr>
              <a:t> of PFS in NSCLC. </a:t>
            </a:r>
            <a:r>
              <a:rPr lang="it-IT" baseline="0" dirty="0" err="1" smtClean="0">
                <a:effectLst/>
              </a:rPr>
              <a:t>Moreover</a:t>
            </a:r>
            <a:r>
              <a:rPr lang="it-IT" baseline="0" dirty="0" smtClean="0">
                <a:effectLst/>
              </a:rPr>
              <a:t>, </a:t>
            </a:r>
            <a:r>
              <a:rPr lang="it-IT" baseline="0" dirty="0" err="1" smtClean="0">
                <a:effectLst/>
              </a:rPr>
              <a:t>one</a:t>
            </a:r>
            <a:r>
              <a:rPr lang="it-IT" baseline="0" dirty="0" smtClean="0">
                <a:effectLst/>
              </a:rPr>
              <a:t> of </a:t>
            </a:r>
            <a:r>
              <a:rPr lang="it-IT" baseline="0" dirty="0" err="1" smtClean="0">
                <a:effectLst/>
              </a:rPr>
              <a:t>its</a:t>
            </a:r>
            <a:r>
              <a:rPr lang="it-IT" baseline="0" dirty="0" smtClean="0">
                <a:effectLst/>
              </a:rPr>
              <a:t> target </a:t>
            </a:r>
            <a:r>
              <a:rPr lang="it-IT" baseline="0" dirty="0" err="1" smtClean="0">
                <a:effectLst/>
              </a:rPr>
              <a:t>is</a:t>
            </a:r>
            <a:r>
              <a:rPr lang="it-IT" baseline="0" dirty="0" smtClean="0">
                <a:effectLst/>
              </a:rPr>
              <a:t> FOXO1, a </a:t>
            </a:r>
            <a:r>
              <a:rPr lang="it-IT" baseline="0" dirty="0" err="1" smtClean="0">
                <a:effectLst/>
              </a:rPr>
              <a:t>proapoptotic</a:t>
            </a:r>
            <a:r>
              <a:rPr lang="it-IT" baseline="0" dirty="0" smtClean="0">
                <a:effectLst/>
              </a:rPr>
              <a:t> </a:t>
            </a:r>
            <a:r>
              <a:rPr lang="it-IT" baseline="0" dirty="0" err="1" smtClean="0">
                <a:effectLst/>
              </a:rPr>
              <a:t>factor</a:t>
            </a:r>
            <a:r>
              <a:rPr lang="it-IT" baseline="0" dirty="0" smtClean="0">
                <a:effectLst/>
              </a:rPr>
              <a:t>. miR-221 by </a:t>
            </a:r>
            <a:r>
              <a:rPr lang="it-IT" baseline="0" dirty="0" err="1" smtClean="0">
                <a:effectLst/>
              </a:rPr>
              <a:t>targeting</a:t>
            </a:r>
            <a:r>
              <a:rPr lang="it-IT" baseline="0" dirty="0" smtClean="0">
                <a:effectLst/>
              </a:rPr>
              <a:t> FOXO1 </a:t>
            </a:r>
            <a:r>
              <a:rPr lang="it-IT" baseline="0" dirty="0" err="1" smtClean="0">
                <a:effectLst/>
              </a:rPr>
              <a:t>determine</a:t>
            </a:r>
            <a:r>
              <a:rPr lang="it-IT" baseline="0" dirty="0" smtClean="0">
                <a:effectLst/>
              </a:rPr>
              <a:t> an </a:t>
            </a:r>
            <a:r>
              <a:rPr lang="it-IT" baseline="0" dirty="0" err="1" smtClean="0">
                <a:effectLst/>
              </a:rPr>
              <a:t>antiapoptotic</a:t>
            </a:r>
            <a:r>
              <a:rPr lang="it-IT" baseline="0" dirty="0" smtClean="0">
                <a:effectLst/>
              </a:rPr>
              <a:t> </a:t>
            </a:r>
            <a:r>
              <a:rPr lang="it-IT" baseline="0" dirty="0" err="1" smtClean="0">
                <a:effectLst/>
              </a:rPr>
              <a:t>effect</a:t>
            </a:r>
            <a:r>
              <a:rPr lang="it-IT" baseline="0" dirty="0" smtClean="0">
                <a:effectLst/>
              </a:rPr>
              <a:t>. </a:t>
            </a:r>
            <a:endParaRPr lang="it-IT" dirty="0"/>
          </a:p>
        </p:txBody>
      </p:sp>
      <p:sp>
        <p:nvSpPr>
          <p:cNvPr id="4" name="Segnaposto numero diapositiva 3"/>
          <p:cNvSpPr>
            <a:spLocks noGrp="1"/>
          </p:cNvSpPr>
          <p:nvPr>
            <p:ph type="sldNum" sz="quarter" idx="10"/>
          </p:nvPr>
        </p:nvSpPr>
        <p:spPr/>
        <p:txBody>
          <a:bodyPr/>
          <a:lstStyle/>
          <a:p>
            <a:fld id="{1909E21F-DA30-4C47-9FAC-115DA1F1C6AC}" type="slidenum">
              <a:rPr lang="it-IT" smtClean="0"/>
              <a:t>31</a:t>
            </a:fld>
            <a:endParaRPr lang="it-IT"/>
          </a:p>
        </p:txBody>
      </p:sp>
    </p:spTree>
    <p:extLst>
      <p:ext uri="{BB962C8B-B14F-4D97-AF65-F5344CB8AC3E}">
        <p14:creationId xmlns:p14="http://schemas.microsoft.com/office/powerpoint/2010/main" val="2353344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La scienza può porre limiti alla conoscenza, ma non dovrebbe porre limiti all’immaginazione.</a:t>
            </a:r>
            <a:br>
              <a:rPr lang="it-IT" dirty="0" smtClean="0"/>
            </a:br>
            <a:r>
              <a:rPr lang="it-IT" dirty="0" smtClean="0"/>
              <a:t>(Bertrand Russell)</a:t>
            </a:r>
          </a:p>
          <a:p>
            <a:endParaRPr lang="it-IT" dirty="0" smtClean="0"/>
          </a:p>
        </p:txBody>
      </p:sp>
      <p:sp>
        <p:nvSpPr>
          <p:cNvPr id="4" name="Segnaposto numero diapositiva 3"/>
          <p:cNvSpPr>
            <a:spLocks noGrp="1"/>
          </p:cNvSpPr>
          <p:nvPr>
            <p:ph type="sldNum" sz="quarter" idx="10"/>
          </p:nvPr>
        </p:nvSpPr>
        <p:spPr/>
        <p:txBody>
          <a:bodyPr/>
          <a:lstStyle/>
          <a:p>
            <a:fld id="{9CA17F6C-C5EF-9B4A-B6D2-53F80B224DD0}" type="slidenum">
              <a:rPr lang="en-US" smtClean="0"/>
              <a:t>36</a:t>
            </a:fld>
            <a:endParaRPr lang="en-US"/>
          </a:p>
        </p:txBody>
      </p:sp>
    </p:spTree>
    <p:extLst>
      <p:ext uri="{BB962C8B-B14F-4D97-AF65-F5344CB8AC3E}">
        <p14:creationId xmlns:p14="http://schemas.microsoft.com/office/powerpoint/2010/main" val="1117627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EA2518A2-7D7E-49A8-8FE5-E0567913C7CF}" type="slidenum">
              <a:rPr lang="it-IT" altLang="it-IT" smtClean="0"/>
              <a:pPr>
                <a:defRPr/>
              </a:pPr>
              <a:t>5</a:t>
            </a:fld>
            <a:endParaRPr lang="it-IT" altLang="it-IT"/>
          </a:p>
        </p:txBody>
      </p:sp>
    </p:spTree>
    <p:extLst>
      <p:ext uri="{BB962C8B-B14F-4D97-AF65-F5344CB8AC3E}">
        <p14:creationId xmlns:p14="http://schemas.microsoft.com/office/powerpoint/2010/main" val="1937533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C94C8C5-07F4-004B-8DB7-A0E6CC662229}" type="slidenum">
              <a:rPr lang="it-IT" smtClean="0"/>
              <a:t>9</a:t>
            </a:fld>
            <a:endParaRPr lang="it-IT"/>
          </a:p>
        </p:txBody>
      </p:sp>
    </p:spTree>
    <p:extLst>
      <p:ext uri="{BB962C8B-B14F-4D97-AF65-F5344CB8AC3E}">
        <p14:creationId xmlns:p14="http://schemas.microsoft.com/office/powerpoint/2010/main" val="50179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This preliminary result might enhance the potential of DII as a diagnostic marker that could complement other diagnostic tools for early detection of lung cancer. </a:t>
            </a:r>
            <a:endParaRPr lang="en-US" dirty="0"/>
          </a:p>
        </p:txBody>
      </p:sp>
      <p:sp>
        <p:nvSpPr>
          <p:cNvPr id="4" name="Segnaposto numero diapositiva 3"/>
          <p:cNvSpPr>
            <a:spLocks noGrp="1"/>
          </p:cNvSpPr>
          <p:nvPr>
            <p:ph type="sldNum" sz="quarter" idx="10"/>
          </p:nvPr>
        </p:nvSpPr>
        <p:spPr/>
        <p:txBody>
          <a:bodyPr/>
          <a:lstStyle/>
          <a:p>
            <a:fld id="{2F06AF3D-F66D-3245-A4A5-821AD3F9BF2F}" type="slidenum">
              <a:rPr lang="it-IT" smtClean="0"/>
              <a:t>10</a:t>
            </a:fld>
            <a:endParaRPr lang="it-IT"/>
          </a:p>
        </p:txBody>
      </p:sp>
    </p:spTree>
    <p:extLst>
      <p:ext uri="{BB962C8B-B14F-4D97-AF65-F5344CB8AC3E}">
        <p14:creationId xmlns:p14="http://schemas.microsoft.com/office/powerpoint/2010/main" val="414200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err="1" smtClean="0"/>
              <a:t>We</a:t>
            </a:r>
            <a:r>
              <a:rPr lang="it-IT" dirty="0" smtClean="0"/>
              <a:t> </a:t>
            </a:r>
            <a:r>
              <a:rPr lang="it-IT" dirty="0" err="1" smtClean="0"/>
              <a:t>also</a:t>
            </a:r>
            <a:r>
              <a:rPr lang="it-IT" dirty="0" smtClean="0"/>
              <a:t> </a:t>
            </a:r>
            <a:r>
              <a:rPr lang="it-IT" dirty="0" err="1" smtClean="0"/>
              <a:t>aimed</a:t>
            </a:r>
            <a:r>
              <a:rPr lang="it-IT" dirty="0" smtClean="0"/>
              <a:t> to </a:t>
            </a:r>
            <a:r>
              <a:rPr lang="it-IT" dirty="0" err="1" smtClean="0"/>
              <a:t>evalute</a:t>
            </a:r>
            <a:r>
              <a:rPr lang="it-IT" baseline="0" dirty="0" smtClean="0"/>
              <a:t> the </a:t>
            </a:r>
            <a:r>
              <a:rPr lang="it-IT" baseline="0" dirty="0" err="1" smtClean="0"/>
              <a:t>prognostic</a:t>
            </a:r>
            <a:r>
              <a:rPr lang="it-IT" baseline="0" dirty="0" smtClean="0"/>
              <a:t> </a:t>
            </a:r>
            <a:r>
              <a:rPr lang="it-IT" baseline="0" dirty="0" err="1" smtClean="0"/>
              <a:t>value</a:t>
            </a:r>
            <a:r>
              <a:rPr lang="it-IT" baseline="0" dirty="0" smtClean="0"/>
              <a:t> of </a:t>
            </a:r>
            <a:r>
              <a:rPr lang="it-IT" baseline="0" dirty="0" err="1" smtClean="0"/>
              <a:t>cfDNA</a:t>
            </a:r>
            <a:r>
              <a:rPr lang="it-IT" baseline="0" dirty="0" smtClean="0"/>
              <a:t> in a </a:t>
            </a:r>
            <a:r>
              <a:rPr lang="it-IT" baseline="0" dirty="0" err="1" smtClean="0"/>
              <a:t>cohort</a:t>
            </a:r>
            <a:r>
              <a:rPr lang="it-IT" baseline="0" dirty="0" smtClean="0"/>
              <a:t> of </a:t>
            </a:r>
            <a:r>
              <a:rPr lang="it-IT" baseline="0" dirty="0" err="1" smtClean="0"/>
              <a:t>patients</a:t>
            </a:r>
            <a:r>
              <a:rPr lang="it-IT" baseline="0" dirty="0" smtClean="0"/>
              <a:t> under </a:t>
            </a:r>
            <a:r>
              <a:rPr lang="it-IT" baseline="0" dirty="0" err="1" smtClean="0"/>
              <a:t>immuonotherapy</a:t>
            </a:r>
            <a:r>
              <a:rPr lang="it-IT" baseline="0" dirty="0" smtClean="0"/>
              <a:t>. In </a:t>
            </a:r>
            <a:r>
              <a:rPr lang="it-IT" baseline="0" dirty="0" err="1" smtClean="0"/>
              <a:t>this</a:t>
            </a:r>
            <a:r>
              <a:rPr lang="it-IT" baseline="0" dirty="0" smtClean="0"/>
              <a:t> case, </a:t>
            </a:r>
            <a:r>
              <a:rPr lang="it-IT" baseline="0" dirty="0" err="1" smtClean="0"/>
              <a:t>being</a:t>
            </a:r>
            <a:r>
              <a:rPr lang="it-IT" baseline="0" dirty="0" smtClean="0"/>
              <a:t> EGFR wild </a:t>
            </a:r>
            <a:r>
              <a:rPr lang="it-IT" baseline="0" dirty="0" err="1" smtClean="0"/>
              <a:t>type</a:t>
            </a:r>
            <a:r>
              <a:rPr lang="it-IT" baseline="0" dirty="0" smtClean="0"/>
              <a:t>, no </a:t>
            </a:r>
            <a:r>
              <a:rPr lang="it-IT" baseline="0" dirty="0" err="1" smtClean="0"/>
              <a:t>mutation</a:t>
            </a:r>
            <a:r>
              <a:rPr lang="it-IT" baseline="0" dirty="0" smtClean="0"/>
              <a:t> can be </a:t>
            </a:r>
            <a:r>
              <a:rPr lang="it-IT" baseline="0" dirty="0" err="1" smtClean="0"/>
              <a:t>targetable</a:t>
            </a:r>
            <a:r>
              <a:rPr lang="it-IT" baseline="0" dirty="0" smtClean="0"/>
              <a:t> and </a:t>
            </a:r>
            <a:r>
              <a:rPr lang="it-IT" baseline="0" dirty="0" err="1" smtClean="0"/>
              <a:t>we</a:t>
            </a:r>
            <a:r>
              <a:rPr lang="it-IT" baseline="0" dirty="0" smtClean="0"/>
              <a:t> </a:t>
            </a:r>
            <a:r>
              <a:rPr lang="it-IT" baseline="0" dirty="0" err="1" smtClean="0"/>
              <a:t>aimed</a:t>
            </a:r>
            <a:r>
              <a:rPr lang="it-IT" baseline="0" dirty="0" smtClean="0"/>
              <a:t> to use </a:t>
            </a:r>
            <a:r>
              <a:rPr lang="it-IT" baseline="0" dirty="0" err="1" smtClean="0"/>
              <a:t>cfDNA</a:t>
            </a:r>
            <a:r>
              <a:rPr lang="it-IT" baseline="0" dirty="0" smtClean="0"/>
              <a:t> </a:t>
            </a:r>
            <a:r>
              <a:rPr lang="it-IT" baseline="0" dirty="0" err="1" smtClean="0"/>
              <a:t>as</a:t>
            </a:r>
            <a:r>
              <a:rPr lang="it-IT" baseline="0" dirty="0" smtClean="0"/>
              <a:t> a surrogate </a:t>
            </a:r>
            <a:r>
              <a:rPr lang="it-IT" baseline="0" dirty="0" err="1" smtClean="0"/>
              <a:t>biomarker</a:t>
            </a:r>
            <a:r>
              <a:rPr lang="it-IT" baseline="0" dirty="0" smtClean="0"/>
              <a:t> for </a:t>
            </a:r>
            <a:r>
              <a:rPr lang="it-IT" baseline="0" dirty="0" err="1" smtClean="0"/>
              <a:t>immunotherapy</a:t>
            </a:r>
            <a:r>
              <a:rPr lang="it-IT" baseline="0" dirty="0" smtClean="0"/>
              <a:t> </a:t>
            </a:r>
            <a:r>
              <a:rPr lang="it-IT" baseline="0" dirty="0" err="1" smtClean="0"/>
              <a:t>response</a:t>
            </a:r>
            <a:r>
              <a:rPr lang="it-IT" baseline="0" dirty="0" smtClean="0"/>
              <a:t> . </a:t>
            </a:r>
            <a:r>
              <a:rPr lang="it-IT" baseline="0" dirty="0" err="1" smtClean="0"/>
              <a:t>All</a:t>
            </a:r>
            <a:r>
              <a:rPr lang="it-IT" baseline="0" dirty="0" smtClean="0"/>
              <a:t> the </a:t>
            </a:r>
            <a:r>
              <a:rPr lang="it-IT" baseline="0" dirty="0" err="1" smtClean="0"/>
              <a:t>patients</a:t>
            </a:r>
            <a:r>
              <a:rPr lang="it-IT" baseline="0" dirty="0" smtClean="0"/>
              <a:t> </a:t>
            </a:r>
            <a:r>
              <a:rPr lang="it-IT" baseline="0" dirty="0" err="1" smtClean="0"/>
              <a:t>have</a:t>
            </a:r>
            <a:r>
              <a:rPr lang="it-IT" baseline="0" dirty="0" smtClean="0"/>
              <a:t> </a:t>
            </a:r>
            <a:r>
              <a:rPr lang="it-IT" baseline="0" dirty="0" err="1" smtClean="0"/>
              <a:t>been</a:t>
            </a:r>
            <a:r>
              <a:rPr lang="it-IT" baseline="0" dirty="0" smtClean="0"/>
              <a:t> </a:t>
            </a:r>
            <a:r>
              <a:rPr lang="it-IT" baseline="0" dirty="0" err="1" smtClean="0"/>
              <a:t>asked</a:t>
            </a:r>
            <a:r>
              <a:rPr lang="it-IT" baseline="0" dirty="0" smtClean="0"/>
              <a:t> to </a:t>
            </a:r>
            <a:r>
              <a:rPr lang="it-IT" baseline="0" dirty="0" err="1" smtClean="0"/>
              <a:t>give</a:t>
            </a:r>
            <a:r>
              <a:rPr lang="it-IT" baseline="0" dirty="0" smtClean="0"/>
              <a:t> plasma sample </a:t>
            </a:r>
            <a:r>
              <a:rPr lang="it-IT" baseline="0" dirty="0" err="1" smtClean="0"/>
              <a:t>before</a:t>
            </a:r>
            <a:r>
              <a:rPr lang="it-IT" baseline="0" dirty="0" smtClean="0"/>
              <a:t> and </a:t>
            </a:r>
            <a:r>
              <a:rPr lang="it-IT" baseline="0" dirty="0" err="1" smtClean="0"/>
              <a:t>after</a:t>
            </a:r>
            <a:r>
              <a:rPr lang="it-IT" baseline="0" dirty="0" smtClean="0"/>
              <a:t> </a:t>
            </a:r>
            <a:r>
              <a:rPr lang="it-IT" baseline="0" dirty="0" err="1" smtClean="0"/>
              <a:t>Nivolumab</a:t>
            </a:r>
            <a:r>
              <a:rPr lang="it-IT" baseline="0" dirty="0" smtClean="0"/>
              <a:t> </a:t>
            </a:r>
            <a:r>
              <a:rPr lang="it-IT" baseline="0" dirty="0" err="1" smtClean="0"/>
              <a:t>administration</a:t>
            </a:r>
            <a:r>
              <a:rPr lang="it-IT" baseline="0" dirty="0" smtClean="0"/>
              <a:t>. </a:t>
            </a:r>
            <a:r>
              <a:rPr lang="it-IT" baseline="0" dirty="0" err="1" smtClean="0"/>
              <a:t>Aftter</a:t>
            </a:r>
            <a:r>
              <a:rPr lang="it-IT" baseline="0" dirty="0" smtClean="0"/>
              <a:t> </a:t>
            </a:r>
            <a:r>
              <a:rPr lang="it-IT" baseline="0" dirty="0" err="1" smtClean="0"/>
              <a:t>cfDNA</a:t>
            </a:r>
            <a:r>
              <a:rPr lang="it-IT" baseline="0" dirty="0" smtClean="0"/>
              <a:t> </a:t>
            </a:r>
            <a:r>
              <a:rPr lang="it-IT" baseline="0" dirty="0" err="1" smtClean="0"/>
              <a:t>extraction</a:t>
            </a:r>
            <a:r>
              <a:rPr lang="it-IT" baseline="0" dirty="0" smtClean="0"/>
              <a:t> and </a:t>
            </a:r>
            <a:r>
              <a:rPr lang="it-IT" baseline="0" dirty="0" err="1" smtClean="0"/>
              <a:t>quantification</a:t>
            </a:r>
            <a:r>
              <a:rPr lang="it-IT" baseline="0" dirty="0" smtClean="0"/>
              <a:t> a </a:t>
            </a:r>
            <a:r>
              <a:rPr lang="it-IT" baseline="0" dirty="0" err="1" smtClean="0"/>
              <a:t>mean</a:t>
            </a:r>
            <a:r>
              <a:rPr lang="it-IT" baseline="0" dirty="0" smtClean="0"/>
              <a:t> </a:t>
            </a:r>
            <a:r>
              <a:rPr lang="it-IT" baseline="0" dirty="0" err="1" smtClean="0"/>
              <a:t>cfDNA</a:t>
            </a:r>
            <a:r>
              <a:rPr lang="it-IT" baseline="0" dirty="0" smtClean="0"/>
              <a:t> </a:t>
            </a:r>
            <a:r>
              <a:rPr lang="it-IT" baseline="0" dirty="0" err="1" smtClean="0"/>
              <a:t>levels</a:t>
            </a:r>
            <a:r>
              <a:rPr lang="it-IT" baseline="0" dirty="0" smtClean="0"/>
              <a:t> of 0.47 </a:t>
            </a:r>
            <a:r>
              <a:rPr lang="it-IT" baseline="0" dirty="0" err="1" smtClean="0"/>
              <a:t>ng</a:t>
            </a:r>
            <a:r>
              <a:rPr lang="it-IT" baseline="0" dirty="0" smtClean="0"/>
              <a:t>/</a:t>
            </a:r>
            <a:r>
              <a:rPr lang="it-IT" baseline="0" dirty="0" err="1" smtClean="0"/>
              <a:t>uL</a:t>
            </a:r>
            <a:r>
              <a:rPr lang="it-IT" baseline="0" dirty="0" smtClean="0"/>
              <a:t> </a:t>
            </a:r>
            <a:r>
              <a:rPr lang="it-IT" baseline="0" dirty="0" err="1" smtClean="0"/>
              <a:t>was</a:t>
            </a:r>
            <a:r>
              <a:rPr lang="it-IT" baseline="0" dirty="0" smtClean="0"/>
              <a:t> </a:t>
            </a:r>
            <a:r>
              <a:rPr lang="it-IT" baseline="0" dirty="0" err="1" smtClean="0"/>
              <a:t>found</a:t>
            </a:r>
            <a:r>
              <a:rPr lang="it-IT" baseline="0" dirty="0" smtClean="0"/>
              <a:t> </a:t>
            </a:r>
            <a:r>
              <a:rPr lang="it-IT" baseline="0" dirty="0" err="1" smtClean="0"/>
              <a:t>at</a:t>
            </a:r>
            <a:r>
              <a:rPr lang="it-IT" baseline="0" dirty="0" smtClean="0"/>
              <a:t> baseline and 0.56 </a:t>
            </a:r>
            <a:r>
              <a:rPr lang="it-IT" baseline="0" dirty="0" err="1" smtClean="0"/>
              <a:t>ng</a:t>
            </a:r>
            <a:r>
              <a:rPr lang="it-IT" baseline="0" dirty="0" smtClean="0"/>
              <a:t>/</a:t>
            </a:r>
            <a:r>
              <a:rPr lang="it-IT" baseline="0" dirty="0" err="1" smtClean="0"/>
              <a:t>uL</a:t>
            </a:r>
            <a:r>
              <a:rPr lang="it-IT" baseline="0" dirty="0" smtClean="0"/>
              <a:t> </a:t>
            </a:r>
            <a:r>
              <a:rPr lang="it-IT" baseline="0" dirty="0" err="1" smtClean="0"/>
              <a:t>at</a:t>
            </a:r>
            <a:r>
              <a:rPr lang="it-IT" baseline="0" dirty="0" smtClean="0"/>
              <a:t> </a:t>
            </a:r>
            <a:r>
              <a:rPr lang="it-IT" baseline="0" dirty="0" err="1" smtClean="0"/>
              <a:t>follow</a:t>
            </a:r>
            <a:r>
              <a:rPr lang="it-IT" baseline="0" dirty="0" smtClean="0"/>
              <a:t> up. </a:t>
            </a:r>
            <a:r>
              <a:rPr lang="it-IT" baseline="0" dirty="0" err="1" smtClean="0"/>
              <a:t>We</a:t>
            </a:r>
            <a:r>
              <a:rPr lang="it-IT" baseline="0" dirty="0" smtClean="0"/>
              <a:t> </a:t>
            </a:r>
            <a:r>
              <a:rPr lang="it-IT" baseline="0" dirty="0" err="1" smtClean="0"/>
              <a:t>then</a:t>
            </a:r>
            <a:r>
              <a:rPr lang="it-IT" baseline="0" dirty="0" smtClean="0"/>
              <a:t> </a:t>
            </a:r>
            <a:r>
              <a:rPr lang="it-IT" baseline="0" dirty="0" err="1" smtClean="0"/>
              <a:t>correlated</a:t>
            </a:r>
            <a:r>
              <a:rPr lang="it-IT" baseline="0" dirty="0" smtClean="0"/>
              <a:t> </a:t>
            </a:r>
            <a:r>
              <a:rPr lang="it-IT" baseline="0" dirty="0" err="1" smtClean="0"/>
              <a:t>this</a:t>
            </a:r>
            <a:r>
              <a:rPr lang="it-IT" baseline="0" dirty="0" smtClean="0"/>
              <a:t> </a:t>
            </a:r>
            <a:r>
              <a:rPr lang="it-IT" baseline="0" dirty="0" err="1" smtClean="0"/>
              <a:t>value</a:t>
            </a:r>
            <a:r>
              <a:rPr lang="it-IT" baseline="0" dirty="0" smtClean="0"/>
              <a:t> with </a:t>
            </a:r>
            <a:r>
              <a:rPr lang="it-IT" baseline="0" dirty="0" err="1" smtClean="0"/>
              <a:t>prognostic</a:t>
            </a:r>
            <a:r>
              <a:rPr lang="it-IT" baseline="0" dirty="0" smtClean="0"/>
              <a:t> </a:t>
            </a:r>
            <a:r>
              <a:rPr lang="it-IT" baseline="0" dirty="0" err="1" smtClean="0"/>
              <a:t>clinical</a:t>
            </a:r>
            <a:r>
              <a:rPr lang="it-IT" baseline="0" dirty="0" smtClean="0"/>
              <a:t> </a:t>
            </a:r>
            <a:r>
              <a:rPr lang="it-IT" baseline="0" dirty="0" err="1" smtClean="0"/>
              <a:t>features</a:t>
            </a:r>
            <a:r>
              <a:rPr lang="it-IT" baseline="0" dirty="0" smtClean="0"/>
              <a:t> </a:t>
            </a:r>
            <a:r>
              <a:rPr lang="it-IT" baseline="0" dirty="0" err="1" smtClean="0"/>
              <a:t>as</a:t>
            </a:r>
            <a:r>
              <a:rPr lang="it-IT" baseline="0" dirty="0" smtClean="0"/>
              <a:t> </a:t>
            </a:r>
            <a:r>
              <a:rPr lang="it-IT" baseline="0" dirty="0" err="1" smtClean="0"/>
              <a:t>progression</a:t>
            </a:r>
            <a:r>
              <a:rPr lang="it-IT" baseline="0" dirty="0" smtClean="0"/>
              <a:t> free </a:t>
            </a:r>
            <a:r>
              <a:rPr lang="it-IT" baseline="0" dirty="0" err="1" smtClean="0"/>
              <a:t>survival</a:t>
            </a:r>
            <a:r>
              <a:rPr lang="it-IT" baseline="0" dirty="0" smtClean="0"/>
              <a:t> and </a:t>
            </a:r>
            <a:r>
              <a:rPr lang="it-IT" baseline="0" dirty="0" err="1" smtClean="0"/>
              <a:t>overall</a:t>
            </a:r>
            <a:r>
              <a:rPr lang="it-IT" baseline="0" dirty="0" smtClean="0"/>
              <a:t> </a:t>
            </a:r>
            <a:r>
              <a:rPr lang="it-IT" baseline="0" dirty="0" err="1" smtClean="0"/>
              <a:t>survival</a:t>
            </a:r>
            <a:r>
              <a:rPr lang="it-IT" baseline="0" dirty="0" smtClean="0"/>
              <a:t>. </a:t>
            </a:r>
            <a:r>
              <a:rPr lang="en-US" sz="1200" kern="1200" dirty="0" smtClean="0">
                <a:solidFill>
                  <a:schemeClr val="tx1"/>
                </a:solidFill>
                <a:effectLst/>
                <a:latin typeface="+mn-lt"/>
                <a:ea typeface="+mn-ea"/>
                <a:cs typeface="+mn-cs"/>
              </a:rPr>
              <a:t>Indeed the Kaplan-Meier curves demonstrate that both PFS and OS are worse in the subgroup of patients with higher </a:t>
            </a:r>
            <a:r>
              <a:rPr lang="en-US" sz="1200" kern="1200" dirty="0" err="1" smtClean="0">
                <a:solidFill>
                  <a:schemeClr val="tx1"/>
                </a:solidFill>
                <a:effectLst/>
                <a:latin typeface="+mn-lt"/>
                <a:ea typeface="+mn-ea"/>
                <a:cs typeface="+mn-cs"/>
              </a:rPr>
              <a:t>cfDNA</a:t>
            </a:r>
            <a:r>
              <a:rPr lang="en-US" sz="1200" kern="1200" dirty="0" smtClean="0">
                <a:solidFill>
                  <a:schemeClr val="tx1"/>
                </a:solidFill>
                <a:effectLst/>
                <a:latin typeface="+mn-lt"/>
                <a:ea typeface="+mn-ea"/>
                <a:cs typeface="+mn-cs"/>
              </a:rPr>
              <a:t> levels at baseline and at follow-up (Figure 14). Conversely, patients with lower </a:t>
            </a:r>
            <a:r>
              <a:rPr lang="en-US" sz="1200" kern="1200" dirty="0" err="1" smtClean="0">
                <a:solidFill>
                  <a:schemeClr val="tx1"/>
                </a:solidFill>
                <a:effectLst/>
                <a:latin typeface="+mn-lt"/>
                <a:ea typeface="+mn-ea"/>
                <a:cs typeface="+mn-cs"/>
              </a:rPr>
              <a:t>cfDNA</a:t>
            </a:r>
            <a:r>
              <a:rPr lang="en-US" sz="1200" kern="1200" dirty="0" smtClean="0">
                <a:solidFill>
                  <a:schemeClr val="tx1"/>
                </a:solidFill>
                <a:effectLst/>
                <a:latin typeface="+mn-lt"/>
                <a:ea typeface="+mn-ea"/>
                <a:cs typeface="+mn-cs"/>
              </a:rPr>
              <a:t> levels showed a better outcome. </a:t>
            </a:r>
            <a:endParaRPr lang="it-IT" dirty="0" smtClean="0"/>
          </a:p>
          <a:p>
            <a:endParaRPr lang="it-IT" dirty="0"/>
          </a:p>
        </p:txBody>
      </p:sp>
      <p:sp>
        <p:nvSpPr>
          <p:cNvPr id="4" name="Segnaposto numero diapositiva 3"/>
          <p:cNvSpPr>
            <a:spLocks noGrp="1"/>
          </p:cNvSpPr>
          <p:nvPr>
            <p:ph type="sldNum" sz="quarter" idx="10"/>
          </p:nvPr>
        </p:nvSpPr>
        <p:spPr/>
        <p:txBody>
          <a:bodyPr/>
          <a:lstStyle/>
          <a:p>
            <a:fld id="{7C94C8C5-07F4-004B-8DB7-A0E6CC662229}" type="slidenum">
              <a:rPr lang="it-IT" smtClean="0"/>
              <a:t>11</a:t>
            </a:fld>
            <a:endParaRPr lang="it-IT"/>
          </a:p>
        </p:txBody>
      </p:sp>
    </p:spTree>
    <p:extLst>
      <p:ext uri="{BB962C8B-B14F-4D97-AF65-F5344CB8AC3E}">
        <p14:creationId xmlns:p14="http://schemas.microsoft.com/office/powerpoint/2010/main" val="181497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we stratified, at follow-up,  patients on the basis of </a:t>
            </a:r>
            <a:r>
              <a:rPr lang="en-US" sz="1200" kern="1200" dirty="0" err="1" smtClean="0">
                <a:solidFill>
                  <a:schemeClr val="tx1"/>
                </a:solidFill>
                <a:effectLst/>
                <a:latin typeface="+mn-lt"/>
                <a:ea typeface="+mn-ea"/>
                <a:cs typeface="+mn-cs"/>
              </a:rPr>
              <a:t>cfDNA</a:t>
            </a:r>
            <a:r>
              <a:rPr lang="en-US" sz="1200" kern="1200" dirty="0" smtClean="0">
                <a:solidFill>
                  <a:schemeClr val="tx1"/>
                </a:solidFill>
                <a:effectLst/>
                <a:latin typeface="+mn-lt"/>
                <a:ea typeface="+mn-ea"/>
                <a:cs typeface="+mn-cs"/>
              </a:rPr>
              <a:t> dynamic changes during treatment and we observed that patients with a &gt; 20% increase (respect to the baseline</a:t>
            </a:r>
            <a:r>
              <a:rPr lang="en-US" sz="1200" kern="1200" baseline="0" dirty="0" smtClean="0">
                <a:solidFill>
                  <a:schemeClr val="tx1"/>
                </a:solidFill>
                <a:effectLst/>
                <a:latin typeface="+mn-lt"/>
                <a:ea typeface="+mn-ea"/>
                <a:cs typeface="+mn-cs"/>
              </a:rPr>
              <a:t> sample</a:t>
            </a:r>
            <a:r>
              <a:rPr lang="en-US" sz="1200" kern="1200" dirty="0" smtClean="0">
                <a:solidFill>
                  <a:schemeClr val="tx1"/>
                </a:solidFill>
                <a:effectLst/>
                <a:latin typeface="+mn-lt"/>
                <a:ea typeface="+mn-ea"/>
                <a:cs typeface="+mn-cs"/>
              </a:rPr>
              <a:t>) had a significantly lower PFS and OS than those with no increase, suggesting a practical and useful cut-off for clinical practice after proper validation.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HR: la </a:t>
            </a:r>
            <a:r>
              <a:rPr lang="en-US" sz="1200" kern="1200" dirty="0" err="1" smtClean="0">
                <a:solidFill>
                  <a:schemeClr val="tx1"/>
                </a:solidFill>
                <a:effectLst/>
                <a:latin typeface="+mn-lt"/>
                <a:ea typeface="+mn-ea"/>
                <a:cs typeface="+mn-cs"/>
              </a:rPr>
              <a:t>riduzione</a:t>
            </a:r>
            <a:r>
              <a:rPr lang="en-US" sz="1200" kern="1200" dirty="0" smtClean="0">
                <a:solidFill>
                  <a:schemeClr val="tx1"/>
                </a:solidFill>
                <a:effectLst/>
                <a:latin typeface="+mn-lt"/>
                <a:ea typeface="+mn-ea"/>
                <a:cs typeface="+mn-cs"/>
              </a:rPr>
              <a:t> del </a:t>
            </a:r>
            <a:r>
              <a:rPr lang="en-US" sz="1200" kern="1200" dirty="0" err="1" smtClean="0">
                <a:solidFill>
                  <a:schemeClr val="tx1"/>
                </a:solidFill>
                <a:effectLst/>
                <a:latin typeface="+mn-lt"/>
                <a:ea typeface="+mn-ea"/>
                <a:cs typeface="+mn-cs"/>
              </a:rPr>
              <a:t>rischio</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progressione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mediano</a:t>
            </a:r>
            <a:r>
              <a:rPr lang="en-US" sz="1200" kern="1200" dirty="0" smtClean="0">
                <a:solidFill>
                  <a:schemeClr val="tx1"/>
                </a:solidFill>
                <a:effectLst/>
                <a:latin typeface="+mn-lt"/>
                <a:ea typeface="+mn-ea"/>
                <a:cs typeface="+mn-cs"/>
              </a:rPr>
              <a:t>  o di </a:t>
            </a:r>
            <a:r>
              <a:rPr lang="en-US" sz="1200" kern="1200" dirty="0" err="1" smtClean="0">
                <a:solidFill>
                  <a:schemeClr val="tx1"/>
                </a:solidFill>
                <a:effectLst/>
                <a:latin typeface="+mn-lt"/>
                <a:ea typeface="+mn-ea"/>
                <a:cs typeface="+mn-cs"/>
              </a:rPr>
              <a:t>morte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campione</a:t>
            </a:r>
            <a:r>
              <a:rPr lang="en-US" sz="1200" kern="1200" dirty="0" smtClean="0">
                <a:solidFill>
                  <a:schemeClr val="tx1"/>
                </a:solidFill>
                <a:effectLst/>
                <a:latin typeface="+mn-lt"/>
                <a:ea typeface="+mn-ea"/>
                <a:cs typeface="+mn-cs"/>
              </a:rPr>
              <a:t> A e B. </a:t>
            </a:r>
          </a:p>
          <a:p>
            <a:r>
              <a:rPr lang="en-US" sz="1200" kern="1200" dirty="0" smtClean="0">
                <a:solidFill>
                  <a:schemeClr val="tx1"/>
                </a:solidFill>
                <a:effectLst/>
                <a:latin typeface="+mn-lt"/>
                <a:ea typeface="+mn-ea"/>
                <a:cs typeface="+mn-cs"/>
              </a:rPr>
              <a:t>P: </a:t>
            </a:r>
            <a:r>
              <a:rPr lang="en-US" sz="1200" kern="1200" dirty="0" err="1" smtClean="0">
                <a:solidFill>
                  <a:schemeClr val="tx1"/>
                </a:solidFill>
                <a:effectLst/>
                <a:latin typeface="+mn-lt"/>
                <a:ea typeface="+mn-ea"/>
                <a:cs typeface="+mn-cs"/>
              </a:rPr>
              <a:t>significatività</a:t>
            </a:r>
            <a:r>
              <a:rPr lang="en-US" sz="1200" kern="1200" dirty="0" smtClean="0">
                <a:solidFill>
                  <a:schemeClr val="tx1"/>
                </a:solidFill>
                <a:effectLst/>
                <a:latin typeface="+mn-lt"/>
                <a:ea typeface="+mn-ea"/>
                <a:cs typeface="+mn-cs"/>
              </a:rPr>
              <a:t> del test</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Intervallo</a:t>
            </a:r>
            <a:r>
              <a:rPr lang="it-IT" sz="1200" kern="1200" baseline="0" dirty="0" smtClean="0">
                <a:solidFill>
                  <a:schemeClr val="tx1"/>
                </a:solidFill>
                <a:effectLst/>
                <a:latin typeface="+mn-lt"/>
                <a:ea typeface="+mn-ea"/>
                <a:cs typeface="+mn-cs"/>
              </a:rPr>
              <a:t> di confidenza (importante per l’interpretazione del test, più è stretto più la stima del mio valore è preciso)</a:t>
            </a:r>
          </a:p>
          <a:p>
            <a:r>
              <a:rPr lang="it-IT" sz="1200" kern="1200" baseline="0" dirty="0" smtClean="0">
                <a:solidFill>
                  <a:schemeClr val="tx1"/>
                </a:solidFill>
                <a:effectLst/>
                <a:latin typeface="+mn-lt"/>
                <a:ea typeface="+mn-ea"/>
                <a:cs typeface="+mn-cs"/>
              </a:rPr>
              <a:t>Il limite di questo test è che è </a:t>
            </a:r>
            <a:r>
              <a:rPr lang="it-IT" sz="1200" kern="1200" baseline="0" dirty="0" err="1" smtClean="0">
                <a:solidFill>
                  <a:schemeClr val="tx1"/>
                </a:solidFill>
                <a:effectLst/>
                <a:latin typeface="+mn-lt"/>
                <a:ea typeface="+mn-ea"/>
                <a:cs typeface="+mn-cs"/>
              </a:rPr>
              <a:t>univariato</a:t>
            </a:r>
            <a:r>
              <a:rPr lang="it-IT" sz="1200" kern="1200" baseline="0" dirty="0" smtClean="0">
                <a:solidFill>
                  <a:schemeClr val="tx1"/>
                </a:solidFill>
                <a:effectLst/>
                <a:latin typeface="+mn-lt"/>
                <a:ea typeface="+mn-ea"/>
                <a:cs typeface="+mn-cs"/>
              </a:rPr>
              <a:t> (una sola variabile considerata), bisognerebbe ampliare la casistica e integrare altri parametri clinici all’interno di un modello multivariato. </a:t>
            </a:r>
          </a:p>
          <a:p>
            <a:r>
              <a:rPr lang="it-IT" sz="1200" kern="1200" baseline="0" dirty="0" smtClean="0">
                <a:solidFill>
                  <a:schemeClr val="tx1"/>
                </a:solidFill>
                <a:effectLst/>
                <a:latin typeface="+mn-lt"/>
                <a:ea typeface="+mn-ea"/>
                <a:cs typeface="+mn-cs"/>
              </a:rPr>
              <a:t>Studio osservazionale retrospettivo. </a:t>
            </a:r>
            <a:endParaRPr lang="en-US"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909E21F-DA30-4C47-9FAC-115DA1F1C6AC}" type="slidenum">
              <a:rPr lang="it-IT" smtClean="0"/>
              <a:t>12</a:t>
            </a:fld>
            <a:endParaRPr lang="it-IT"/>
          </a:p>
        </p:txBody>
      </p:sp>
    </p:spTree>
    <p:extLst>
      <p:ext uri="{BB962C8B-B14F-4D97-AF65-F5344CB8AC3E}">
        <p14:creationId xmlns:p14="http://schemas.microsoft.com/office/powerpoint/2010/main" val="1005039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2B22780-8891-4573-B3B4-97CD67AE6976}" type="slidenum">
              <a:rPr lang="en-US" smtClean="0"/>
              <a:pPr/>
              <a:t>14</a:t>
            </a:fld>
            <a:endParaRPr lang="en-US"/>
          </a:p>
        </p:txBody>
      </p:sp>
    </p:spTree>
    <p:extLst>
      <p:ext uri="{BB962C8B-B14F-4D97-AF65-F5344CB8AC3E}">
        <p14:creationId xmlns:p14="http://schemas.microsoft.com/office/powerpoint/2010/main" val="216002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latin typeface="+mn-lt"/>
                <a:ea typeface="+mn-ea"/>
                <a:cs typeface="+mn-cs"/>
              </a:rPr>
              <a:t>Sequencing of the metastatic liver deposit revealed that only 109 out of 149 SNVs classed as clonal in the primary </a:t>
            </a:r>
            <a:r>
              <a:rPr lang="en-US" sz="1200" kern="1200" dirty="0" err="1" smtClean="0">
                <a:solidFill>
                  <a:schemeClr val="tx1"/>
                </a:solidFill>
                <a:latin typeface="+mn-lt"/>
                <a:ea typeface="+mn-ea"/>
                <a:cs typeface="+mn-cs"/>
              </a:rPr>
              <a:t>tumour</a:t>
            </a:r>
            <a:r>
              <a:rPr lang="en-US" sz="1200" kern="1200" dirty="0" smtClean="0">
                <a:solidFill>
                  <a:schemeClr val="tx1"/>
                </a:solidFill>
                <a:latin typeface="+mn-lt"/>
                <a:ea typeface="+mn-ea"/>
                <a:cs typeface="+mn-cs"/>
              </a:rPr>
              <a:t> were detectable in the metastasis. This was suggestive of an ancestral branching event that had not been resolved through the primary M-</a:t>
            </a:r>
            <a:r>
              <a:rPr lang="en-US" sz="1200" kern="1200" dirty="0" err="1" smtClean="0">
                <a:solidFill>
                  <a:schemeClr val="tx1"/>
                </a:solidFill>
                <a:latin typeface="+mn-lt"/>
                <a:ea typeface="+mn-ea"/>
                <a:cs typeface="+mn-cs"/>
              </a:rPr>
              <a:t>seq</a:t>
            </a:r>
            <a:r>
              <a:rPr lang="en-US" sz="1200" kern="1200" dirty="0" smtClean="0">
                <a:solidFill>
                  <a:schemeClr val="tx1"/>
                </a:solidFill>
                <a:latin typeface="+mn-lt"/>
                <a:ea typeface="+mn-ea"/>
                <a:cs typeface="+mn-cs"/>
              </a:rPr>
              <a:t> analysis (Fig. 5b). Postoperative </a:t>
            </a:r>
            <a:r>
              <a:rPr lang="en-US" sz="1200" kern="1200" dirty="0" err="1" smtClean="0">
                <a:solidFill>
                  <a:schemeClr val="tx1"/>
                </a:solidFill>
                <a:latin typeface="+mn-lt"/>
                <a:ea typeface="+mn-ea"/>
                <a:cs typeface="+mn-cs"/>
              </a:rPr>
              <a:t>ctDNA</a:t>
            </a:r>
            <a:r>
              <a:rPr lang="en-US" sz="1200" kern="1200" dirty="0" smtClean="0">
                <a:solidFill>
                  <a:schemeClr val="tx1"/>
                </a:solidFill>
                <a:latin typeface="+mn-lt"/>
                <a:ea typeface="+mn-ea"/>
                <a:cs typeface="+mn-cs"/>
              </a:rPr>
              <a:t> profiling not only identified clonal SNVs present in the liver metastasis biopsy, but also revealed SNVs representing a </a:t>
            </a:r>
            <a:r>
              <a:rPr lang="en-US" sz="1200" kern="1200" dirty="0" err="1" smtClean="0">
                <a:solidFill>
                  <a:schemeClr val="tx1"/>
                </a:solidFill>
                <a:latin typeface="+mn-lt"/>
                <a:ea typeface="+mn-ea"/>
                <a:cs typeface="+mn-cs"/>
              </a:rPr>
              <a:t>subclone</a:t>
            </a:r>
            <a:r>
              <a:rPr lang="en-US" sz="1200" kern="1200" dirty="0" smtClean="0">
                <a:solidFill>
                  <a:schemeClr val="tx1"/>
                </a:solidFill>
                <a:latin typeface="+mn-lt"/>
                <a:ea typeface="+mn-ea"/>
                <a:cs typeface="+mn-cs"/>
              </a:rPr>
              <a:t> from the primary </a:t>
            </a:r>
            <a:r>
              <a:rPr lang="en-US" sz="1200" kern="1200" dirty="0" err="1" smtClean="0">
                <a:solidFill>
                  <a:schemeClr val="tx1"/>
                </a:solidFill>
                <a:latin typeface="+mn-lt"/>
                <a:ea typeface="+mn-ea"/>
                <a:cs typeface="+mn-cs"/>
              </a:rPr>
              <a:t>tumour</a:t>
            </a:r>
            <a:r>
              <a:rPr lang="en-US" sz="1200" kern="1200" dirty="0" smtClean="0">
                <a:solidFill>
                  <a:schemeClr val="tx1"/>
                </a:solidFill>
                <a:latin typeface="+mn-lt"/>
                <a:ea typeface="+mn-ea"/>
                <a:cs typeface="+mn-cs"/>
              </a:rPr>
              <a:t> (Extended Data Fig. 7c). This </a:t>
            </a:r>
            <a:r>
              <a:rPr lang="en-US" sz="1200" kern="1200" dirty="0" err="1" smtClean="0">
                <a:solidFill>
                  <a:schemeClr val="tx1"/>
                </a:solidFill>
                <a:latin typeface="+mn-lt"/>
                <a:ea typeface="+mn-ea"/>
                <a:cs typeface="+mn-cs"/>
              </a:rPr>
              <a:t>subclone</a:t>
            </a:r>
            <a:r>
              <a:rPr lang="en-US" sz="1200" kern="1200" dirty="0" smtClean="0">
                <a:solidFill>
                  <a:schemeClr val="tx1"/>
                </a:solidFill>
                <a:latin typeface="+mn-lt"/>
                <a:ea typeface="+mn-ea"/>
                <a:cs typeface="+mn-cs"/>
              </a:rPr>
              <a:t> was not present in the metastatic liver deposit (Fig. 5b). These data may reflect </a:t>
            </a:r>
            <a:r>
              <a:rPr lang="en-US" sz="1200" kern="1200" dirty="0" err="1" smtClean="0">
                <a:solidFill>
                  <a:schemeClr val="tx1"/>
                </a:solidFill>
                <a:latin typeface="+mn-lt"/>
                <a:ea typeface="+mn-ea"/>
                <a:cs typeface="+mn-cs"/>
              </a:rPr>
              <a:t>ctDNA</a:t>
            </a:r>
            <a:r>
              <a:rPr lang="en-US" sz="1200" kern="1200" dirty="0" smtClean="0">
                <a:solidFill>
                  <a:schemeClr val="tx1"/>
                </a:solidFill>
                <a:latin typeface="+mn-lt"/>
                <a:ea typeface="+mn-ea"/>
                <a:cs typeface="+mn-cs"/>
              </a:rPr>
              <a:t> identified from the non-biopsied metastases, suggesting multiple metastatic events.</a:t>
            </a:r>
            <a:endParaRPr lang="en-US" dirty="0"/>
          </a:p>
        </p:txBody>
      </p:sp>
      <p:sp>
        <p:nvSpPr>
          <p:cNvPr id="4" name="Segnaposto numero diapositiva 3"/>
          <p:cNvSpPr>
            <a:spLocks noGrp="1"/>
          </p:cNvSpPr>
          <p:nvPr>
            <p:ph type="sldNum" sz="quarter" idx="10"/>
          </p:nvPr>
        </p:nvSpPr>
        <p:spPr/>
        <p:txBody>
          <a:bodyPr/>
          <a:lstStyle/>
          <a:p>
            <a:fld id="{9CA17F6C-C5EF-9B4A-B6D2-53F80B224DD0}" type="slidenum">
              <a:rPr lang="en-US" smtClean="0"/>
              <a:t>16</a:t>
            </a:fld>
            <a:endParaRPr lang="en-US"/>
          </a:p>
        </p:txBody>
      </p:sp>
    </p:spTree>
    <p:extLst>
      <p:ext uri="{BB962C8B-B14F-4D97-AF65-F5344CB8AC3E}">
        <p14:creationId xmlns:p14="http://schemas.microsoft.com/office/powerpoint/2010/main" val="3004197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E’ molto caratteristico nella nostra esperienza il caso di un paziente con delezione dell’esone 19 che si riduceva dopo l’inizio del TKI. In concomitanza della comparsa di tosse si osservava un incremento dei livelli della mutazione del plasma, seguito dalla comparsa e progressivo aumento della mutazione T790M nel plasma prima della comparsa di progressione radiologica.</a:t>
            </a:r>
          </a:p>
          <a:p>
            <a:endParaRPr lang="it-IT" dirty="0" smtClean="0"/>
          </a:p>
          <a:p>
            <a:r>
              <a:rPr lang="it-IT" dirty="0" smtClean="0"/>
              <a:t>- Possiamo affermare che si ha una riduzione del </a:t>
            </a:r>
            <a:r>
              <a:rPr lang="it-IT" dirty="0" err="1" smtClean="0"/>
              <a:t>ctDNA</a:t>
            </a:r>
            <a:r>
              <a:rPr lang="it-IT" dirty="0" smtClean="0"/>
              <a:t> per esempio della del</a:t>
            </a:r>
            <a:r>
              <a:rPr lang="it-IT" baseline="0" dirty="0" smtClean="0"/>
              <a:t> </a:t>
            </a:r>
            <a:r>
              <a:rPr lang="it-IT" baseline="0" dirty="0" err="1" smtClean="0"/>
              <a:t>exon</a:t>
            </a:r>
            <a:r>
              <a:rPr lang="it-IT" baseline="0" dirty="0" smtClean="0"/>
              <a:t> 19</a:t>
            </a:r>
            <a:r>
              <a:rPr lang="it-IT" dirty="0" smtClean="0"/>
              <a:t> ma non di un azzeramento. Questo è in funzione della sensibilità della tecnica che utilizziamo vale a dire che se affermiamo che la curva tocca l'asse delle X ciò non indica che sia ha un azzeramento del </a:t>
            </a:r>
            <a:r>
              <a:rPr lang="it-IT" dirty="0" err="1" smtClean="0"/>
              <a:t>ctDNA</a:t>
            </a:r>
            <a:r>
              <a:rPr lang="it-IT" dirty="0" smtClean="0"/>
              <a:t> ma una riduzione in relazione alla sensibilità della metodica che viene utilizzata</a:t>
            </a:r>
          </a:p>
          <a:p>
            <a:r>
              <a:rPr lang="it-IT" dirty="0" smtClean="0"/>
              <a:t>- L'identificazione di una nuova mutazione non ci può indurre a cambiare la strategia terapeutica ma ci può indurre ad incrementare per esempio la strategia di </a:t>
            </a:r>
            <a:r>
              <a:rPr lang="it-IT" dirty="0" err="1" smtClean="0"/>
              <a:t>follow</a:t>
            </a:r>
            <a:r>
              <a:rPr lang="it-IT" dirty="0" smtClean="0"/>
              <a:t>-</a:t>
            </a:r>
          </a:p>
          <a:p>
            <a:endParaRPr lang="it-IT" dirty="0" smtClean="0"/>
          </a:p>
          <a:p>
            <a:endParaRPr lang="it-IT" dirty="0"/>
          </a:p>
        </p:txBody>
      </p:sp>
      <p:sp>
        <p:nvSpPr>
          <p:cNvPr id="4" name="Segnaposto numero diapositiva 3"/>
          <p:cNvSpPr>
            <a:spLocks noGrp="1"/>
          </p:cNvSpPr>
          <p:nvPr>
            <p:ph type="sldNum" sz="quarter" idx="10"/>
          </p:nvPr>
        </p:nvSpPr>
        <p:spPr/>
        <p:txBody>
          <a:bodyPr/>
          <a:lstStyle/>
          <a:p>
            <a:pPr>
              <a:defRPr/>
            </a:pPr>
            <a:fld id="{EA2518A2-7D7E-49A8-8FE5-E0567913C7CF}" type="slidenum">
              <a:rPr lang="it-IT" altLang="it-IT" smtClean="0">
                <a:solidFill>
                  <a:prstClr val="black"/>
                </a:solidFill>
              </a:rPr>
              <a:pPr>
                <a:defRPr/>
              </a:pPr>
              <a:t>19</a:t>
            </a:fld>
            <a:endParaRPr lang="it-IT" altLang="it-IT">
              <a:solidFill>
                <a:prstClr val="black"/>
              </a:solidFill>
            </a:endParaRPr>
          </a:p>
        </p:txBody>
      </p:sp>
    </p:spTree>
    <p:extLst>
      <p:ext uri="{BB962C8B-B14F-4D97-AF65-F5344CB8AC3E}">
        <p14:creationId xmlns:p14="http://schemas.microsoft.com/office/powerpoint/2010/main" val="210745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A3846CB-9AF3-C44E-BAE0-92C37C7969EE}" type="datetimeFigureOut">
              <a:rPr lang="it-IT" smtClean="0"/>
              <a:t>20/04/18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9F168E-6241-3941-A379-5F662D5D536A}" type="slidenum">
              <a:rPr lang="it-IT" smtClean="0"/>
              <a:t>‹n.›</a:t>
            </a:fld>
            <a:endParaRPr lang="it-IT"/>
          </a:p>
        </p:txBody>
      </p:sp>
    </p:spTree>
    <p:extLst>
      <p:ext uri="{BB962C8B-B14F-4D97-AF65-F5344CB8AC3E}">
        <p14:creationId xmlns:p14="http://schemas.microsoft.com/office/powerpoint/2010/main" val="24220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A3846CB-9AF3-C44E-BAE0-92C37C7969EE}" type="datetimeFigureOut">
              <a:rPr lang="it-IT" smtClean="0"/>
              <a:t>20/04/18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9F168E-6241-3941-A379-5F662D5D536A}" type="slidenum">
              <a:rPr lang="it-IT" smtClean="0"/>
              <a:t>‹n.›</a:t>
            </a:fld>
            <a:endParaRPr lang="it-IT"/>
          </a:p>
        </p:txBody>
      </p:sp>
    </p:spTree>
    <p:extLst>
      <p:ext uri="{BB962C8B-B14F-4D97-AF65-F5344CB8AC3E}">
        <p14:creationId xmlns:p14="http://schemas.microsoft.com/office/powerpoint/2010/main" val="399369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A3846CB-9AF3-C44E-BAE0-92C37C7969EE}" type="datetimeFigureOut">
              <a:rPr lang="it-IT" smtClean="0"/>
              <a:t>20/04/18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9F168E-6241-3941-A379-5F662D5D536A}" type="slidenum">
              <a:rPr lang="it-IT" smtClean="0"/>
              <a:t>‹n.›</a:t>
            </a:fld>
            <a:endParaRPr lang="it-IT"/>
          </a:p>
        </p:txBody>
      </p:sp>
    </p:spTree>
    <p:extLst>
      <p:ext uri="{BB962C8B-B14F-4D97-AF65-F5344CB8AC3E}">
        <p14:creationId xmlns:p14="http://schemas.microsoft.com/office/powerpoint/2010/main" val="1582112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lvl1pPr>
              <a:defRPr/>
            </a:lvl1pPr>
          </a:lstStyle>
          <a:p>
            <a:fld id="{C0C661B2-C9FA-4566-BC04-FF1E3ADFE7AA}" type="datetime1">
              <a:rPr lang="en-US"/>
              <a:pPr/>
              <a:t>20/04/18</a:t>
            </a:fld>
            <a:endParaRPr lang="en-US"/>
          </a:p>
        </p:txBody>
      </p:sp>
      <p:sp>
        <p:nvSpPr>
          <p:cNvPr id="5" name="Tijdelijke aanduiding voor voettekst 4"/>
          <p:cNvSpPr>
            <a:spLocks noGrp="1"/>
          </p:cNvSpPr>
          <p:nvPr>
            <p:ph type="ftr" sz="quarter" idx="11"/>
          </p:nvPr>
        </p:nvSpPr>
        <p:spPr/>
        <p:txBody>
          <a:bodyPr/>
          <a:lstStyle>
            <a:lvl1pPr>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A10E185A-6C8A-4C35-BC5F-2DD3792055FC}" type="slidenum">
              <a:rPr lang="en-US"/>
              <a:pPr/>
              <a:t>‹n.›</a:t>
            </a:fld>
            <a:endParaRPr lang="en-US"/>
          </a:p>
        </p:txBody>
      </p:sp>
    </p:spTree>
    <p:extLst>
      <p:ext uri="{BB962C8B-B14F-4D97-AF65-F5344CB8AC3E}">
        <p14:creationId xmlns:p14="http://schemas.microsoft.com/office/powerpoint/2010/main" val="188092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A8422C6-3E7F-D14C-A54D-7E97203F2F8A}" type="datetimeFigureOut">
              <a:rPr lang="it-IT"/>
              <a:pPr>
                <a:defRPr/>
              </a:pPr>
              <a:t>20/04/18</a:t>
            </a:fld>
            <a:endParaRPr lang="it-IT"/>
          </a:p>
        </p:txBody>
      </p:sp>
      <p:sp>
        <p:nvSpPr>
          <p:cNvPr id="5" name="Segnaposto piè di pagina 4"/>
          <p:cNvSpPr>
            <a:spLocks noGrp="1"/>
          </p:cNvSpPr>
          <p:nvPr>
            <p:ph type="ftr" sz="quarter" idx="11"/>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0EDBA048-4198-4644-877D-D7B3F2F6384C}" type="slidenum">
              <a:rPr lang="it-IT"/>
              <a:pPr>
                <a:defRPr/>
              </a:pPr>
              <a:t>‹n.›</a:t>
            </a:fld>
            <a:endParaRPr lang="it-IT"/>
          </a:p>
        </p:txBody>
      </p:sp>
    </p:spTree>
    <p:extLst>
      <p:ext uri="{BB962C8B-B14F-4D97-AF65-F5344CB8AC3E}">
        <p14:creationId xmlns:p14="http://schemas.microsoft.com/office/powerpoint/2010/main" val="409247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A8422C6-3E7F-D14C-A54D-7E97203F2F8A}" type="datetimeFigureOut">
              <a:rPr lang="it-IT"/>
              <a:pPr>
                <a:defRPr/>
              </a:pPr>
              <a:t>20/04/18</a:t>
            </a:fld>
            <a:endParaRPr lang="it-IT"/>
          </a:p>
        </p:txBody>
      </p:sp>
      <p:sp>
        <p:nvSpPr>
          <p:cNvPr id="5" name="Segnaposto piè di pagina 4"/>
          <p:cNvSpPr>
            <a:spLocks noGrp="1"/>
          </p:cNvSpPr>
          <p:nvPr>
            <p:ph type="ftr" sz="quarter" idx="11"/>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C537786E-DBA6-3842-B67A-FF4AAC427696}" type="slidenum">
              <a:rPr lang="it-IT"/>
              <a:pPr>
                <a:defRPr/>
              </a:pPr>
              <a:t>‹n.›</a:t>
            </a:fld>
            <a:endParaRPr lang="it-IT"/>
          </a:p>
        </p:txBody>
      </p:sp>
    </p:spTree>
    <p:extLst>
      <p:ext uri="{BB962C8B-B14F-4D97-AF65-F5344CB8AC3E}">
        <p14:creationId xmlns:p14="http://schemas.microsoft.com/office/powerpoint/2010/main" val="2260425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A8422C6-3E7F-D14C-A54D-7E97203F2F8A}" type="datetimeFigureOut">
              <a:rPr lang="it-IT"/>
              <a:pPr>
                <a:defRPr/>
              </a:pPr>
              <a:t>20/04/18</a:t>
            </a:fld>
            <a:endParaRPr lang="it-IT"/>
          </a:p>
        </p:txBody>
      </p:sp>
      <p:sp>
        <p:nvSpPr>
          <p:cNvPr id="5" name="Segnaposto piè di pagina 4"/>
          <p:cNvSpPr>
            <a:spLocks noGrp="1"/>
          </p:cNvSpPr>
          <p:nvPr>
            <p:ph type="ftr" sz="quarter" idx="11"/>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6F76C5F-98A4-654B-9466-DD66382E2FC8}" type="slidenum">
              <a:rPr lang="it-IT"/>
              <a:pPr>
                <a:defRPr/>
              </a:pPr>
              <a:t>‹n.›</a:t>
            </a:fld>
            <a:endParaRPr lang="it-IT"/>
          </a:p>
        </p:txBody>
      </p:sp>
    </p:spTree>
    <p:extLst>
      <p:ext uri="{BB962C8B-B14F-4D97-AF65-F5344CB8AC3E}">
        <p14:creationId xmlns:p14="http://schemas.microsoft.com/office/powerpoint/2010/main" val="3048344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A8422C6-3E7F-D14C-A54D-7E97203F2F8A}" type="datetimeFigureOut">
              <a:rPr lang="it-IT"/>
              <a:pPr>
                <a:defRPr/>
              </a:pPr>
              <a:t>20/04/18</a:t>
            </a:fld>
            <a:endParaRPr lang="it-IT"/>
          </a:p>
        </p:txBody>
      </p:sp>
      <p:sp>
        <p:nvSpPr>
          <p:cNvPr id="6" name="Segnaposto piè di pagina 5"/>
          <p:cNvSpPr>
            <a:spLocks noGrp="1"/>
          </p:cNvSpPr>
          <p:nvPr>
            <p:ph type="ftr" sz="quarter" idx="11"/>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EBD9F014-1FED-F144-A17A-4CA25B36CD4C}" type="slidenum">
              <a:rPr lang="it-IT"/>
              <a:pPr>
                <a:defRPr/>
              </a:pPr>
              <a:t>‹n.›</a:t>
            </a:fld>
            <a:endParaRPr lang="it-IT"/>
          </a:p>
        </p:txBody>
      </p:sp>
    </p:spTree>
    <p:extLst>
      <p:ext uri="{BB962C8B-B14F-4D97-AF65-F5344CB8AC3E}">
        <p14:creationId xmlns:p14="http://schemas.microsoft.com/office/powerpoint/2010/main" val="1103024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A8422C6-3E7F-D14C-A54D-7E97203F2F8A}" type="datetimeFigureOut">
              <a:rPr lang="it-IT"/>
              <a:pPr>
                <a:defRPr/>
              </a:pPr>
              <a:t>20/04/18</a:t>
            </a:fld>
            <a:endParaRPr lang="it-IT"/>
          </a:p>
        </p:txBody>
      </p:sp>
      <p:sp>
        <p:nvSpPr>
          <p:cNvPr id="8" name="Segnaposto piè di pagina 7"/>
          <p:cNvSpPr>
            <a:spLocks noGrp="1"/>
          </p:cNvSpPr>
          <p:nvPr>
            <p:ph type="ftr" sz="quarter" idx="11"/>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endParaRPr lang="it-IT"/>
          </a:p>
        </p:txBody>
      </p:sp>
      <p:sp>
        <p:nvSpPr>
          <p:cNvPr id="9" name="Segnaposto numero diapositiva 8"/>
          <p:cNvSpPr>
            <a:spLocks noGrp="1"/>
          </p:cNvSpPr>
          <p:nvPr>
            <p:ph type="sldNum" sz="quarter" idx="12"/>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C625B5CE-1BDD-2940-A443-B05B1BDD2722}" type="slidenum">
              <a:rPr lang="it-IT"/>
              <a:pPr>
                <a:defRPr/>
              </a:pPr>
              <a:t>‹n.›</a:t>
            </a:fld>
            <a:endParaRPr lang="it-IT"/>
          </a:p>
        </p:txBody>
      </p:sp>
    </p:spTree>
    <p:extLst>
      <p:ext uri="{BB962C8B-B14F-4D97-AF65-F5344CB8AC3E}">
        <p14:creationId xmlns:p14="http://schemas.microsoft.com/office/powerpoint/2010/main" val="3513303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A8422C6-3E7F-D14C-A54D-7E97203F2F8A}" type="datetimeFigureOut">
              <a:rPr lang="it-IT"/>
              <a:pPr>
                <a:defRPr/>
              </a:pPr>
              <a:t>20/04/18</a:t>
            </a:fld>
            <a:endParaRPr lang="it-IT"/>
          </a:p>
        </p:txBody>
      </p:sp>
      <p:sp>
        <p:nvSpPr>
          <p:cNvPr id="4" name="Segnaposto piè di pagina 3"/>
          <p:cNvSpPr>
            <a:spLocks noGrp="1"/>
          </p:cNvSpPr>
          <p:nvPr>
            <p:ph type="ftr" sz="quarter" idx="11"/>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endParaRPr lang="it-IT"/>
          </a:p>
        </p:txBody>
      </p:sp>
      <p:sp>
        <p:nvSpPr>
          <p:cNvPr id="5" name="Segnaposto numero diapositiva 4"/>
          <p:cNvSpPr>
            <a:spLocks noGrp="1"/>
          </p:cNvSpPr>
          <p:nvPr>
            <p:ph type="sldNum" sz="quarter" idx="12"/>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0C60DCE9-E97E-5041-B945-932FF7E78646}" type="slidenum">
              <a:rPr lang="it-IT"/>
              <a:pPr>
                <a:defRPr/>
              </a:pPr>
              <a:t>‹n.›</a:t>
            </a:fld>
            <a:endParaRPr lang="it-IT"/>
          </a:p>
        </p:txBody>
      </p:sp>
    </p:spTree>
    <p:extLst>
      <p:ext uri="{BB962C8B-B14F-4D97-AF65-F5344CB8AC3E}">
        <p14:creationId xmlns:p14="http://schemas.microsoft.com/office/powerpoint/2010/main" val="1442260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A8422C6-3E7F-D14C-A54D-7E97203F2F8A}" type="datetimeFigureOut">
              <a:rPr lang="it-IT"/>
              <a:pPr>
                <a:defRPr/>
              </a:pPr>
              <a:t>20/04/18</a:t>
            </a:fld>
            <a:endParaRPr lang="it-IT"/>
          </a:p>
        </p:txBody>
      </p:sp>
      <p:sp>
        <p:nvSpPr>
          <p:cNvPr id="3" name="Segnaposto piè di pagina 2"/>
          <p:cNvSpPr>
            <a:spLocks noGrp="1"/>
          </p:cNvSpPr>
          <p:nvPr>
            <p:ph type="ftr" sz="quarter" idx="11"/>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endParaRPr lang="it-IT"/>
          </a:p>
        </p:txBody>
      </p:sp>
      <p:sp>
        <p:nvSpPr>
          <p:cNvPr id="4" name="Segnaposto numero diapositiva 3"/>
          <p:cNvSpPr>
            <a:spLocks noGrp="1"/>
          </p:cNvSpPr>
          <p:nvPr>
            <p:ph type="sldNum" sz="quarter" idx="12"/>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A39C9B0A-10B7-494B-8EFD-CDB5BF68BDF4}" type="slidenum">
              <a:rPr lang="it-IT"/>
              <a:pPr>
                <a:defRPr/>
              </a:pPr>
              <a:t>‹n.›</a:t>
            </a:fld>
            <a:endParaRPr lang="it-IT"/>
          </a:p>
        </p:txBody>
      </p:sp>
    </p:spTree>
    <p:extLst>
      <p:ext uri="{BB962C8B-B14F-4D97-AF65-F5344CB8AC3E}">
        <p14:creationId xmlns:p14="http://schemas.microsoft.com/office/powerpoint/2010/main" val="1688980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A3846CB-9AF3-C44E-BAE0-92C37C7969EE}" type="datetimeFigureOut">
              <a:rPr lang="it-IT" smtClean="0"/>
              <a:t>20/04/18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9F168E-6241-3941-A379-5F662D5D536A}" type="slidenum">
              <a:rPr lang="it-IT" smtClean="0"/>
              <a:t>‹n.›</a:t>
            </a:fld>
            <a:endParaRPr lang="it-IT"/>
          </a:p>
        </p:txBody>
      </p:sp>
    </p:spTree>
    <p:extLst>
      <p:ext uri="{BB962C8B-B14F-4D97-AF65-F5344CB8AC3E}">
        <p14:creationId xmlns:p14="http://schemas.microsoft.com/office/powerpoint/2010/main" val="141510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A8422C6-3E7F-D14C-A54D-7E97203F2F8A}" type="datetimeFigureOut">
              <a:rPr lang="it-IT"/>
              <a:pPr>
                <a:defRPr/>
              </a:pPr>
              <a:t>20/04/18</a:t>
            </a:fld>
            <a:endParaRPr lang="it-IT"/>
          </a:p>
        </p:txBody>
      </p:sp>
      <p:sp>
        <p:nvSpPr>
          <p:cNvPr id="6" name="Segnaposto piè di pagina 5"/>
          <p:cNvSpPr>
            <a:spLocks noGrp="1"/>
          </p:cNvSpPr>
          <p:nvPr>
            <p:ph type="ftr" sz="quarter" idx="11"/>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84318EB8-761B-B147-AAD5-9D0383D64F44}" type="slidenum">
              <a:rPr lang="it-IT"/>
              <a:pPr>
                <a:defRPr/>
              </a:pPr>
              <a:t>‹n.›</a:t>
            </a:fld>
            <a:endParaRPr lang="it-IT"/>
          </a:p>
        </p:txBody>
      </p:sp>
    </p:spTree>
    <p:extLst>
      <p:ext uri="{BB962C8B-B14F-4D97-AF65-F5344CB8AC3E}">
        <p14:creationId xmlns:p14="http://schemas.microsoft.com/office/powerpoint/2010/main" val="3446717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A8422C6-3E7F-D14C-A54D-7E97203F2F8A}" type="datetimeFigureOut">
              <a:rPr lang="it-IT"/>
              <a:pPr>
                <a:defRPr/>
              </a:pPr>
              <a:t>20/04/18</a:t>
            </a:fld>
            <a:endParaRPr lang="it-IT"/>
          </a:p>
        </p:txBody>
      </p:sp>
      <p:sp>
        <p:nvSpPr>
          <p:cNvPr id="6" name="Segnaposto piè di pagina 5"/>
          <p:cNvSpPr>
            <a:spLocks noGrp="1"/>
          </p:cNvSpPr>
          <p:nvPr>
            <p:ph type="ftr" sz="quarter" idx="11"/>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54204E97-142B-1F49-AC11-534FD4FA85E9}" type="slidenum">
              <a:rPr lang="it-IT"/>
              <a:pPr>
                <a:defRPr/>
              </a:pPr>
              <a:t>‹n.›</a:t>
            </a:fld>
            <a:endParaRPr lang="it-IT"/>
          </a:p>
        </p:txBody>
      </p:sp>
    </p:spTree>
    <p:extLst>
      <p:ext uri="{BB962C8B-B14F-4D97-AF65-F5344CB8AC3E}">
        <p14:creationId xmlns:p14="http://schemas.microsoft.com/office/powerpoint/2010/main" val="307316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A8422C6-3E7F-D14C-A54D-7E97203F2F8A}" type="datetimeFigureOut">
              <a:rPr lang="it-IT"/>
              <a:pPr>
                <a:defRPr/>
              </a:pPr>
              <a:t>20/04/18</a:t>
            </a:fld>
            <a:endParaRPr lang="it-IT"/>
          </a:p>
        </p:txBody>
      </p:sp>
      <p:sp>
        <p:nvSpPr>
          <p:cNvPr id="5" name="Segnaposto piè di pagina 4"/>
          <p:cNvSpPr>
            <a:spLocks noGrp="1"/>
          </p:cNvSpPr>
          <p:nvPr>
            <p:ph type="ftr" sz="quarter" idx="11"/>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B4BA98C3-DD2D-2E4A-86D2-400AC7C06885}" type="slidenum">
              <a:rPr lang="it-IT"/>
              <a:pPr>
                <a:defRPr/>
              </a:pPr>
              <a:t>‹n.›</a:t>
            </a:fld>
            <a:endParaRPr lang="it-IT"/>
          </a:p>
        </p:txBody>
      </p:sp>
    </p:spTree>
    <p:extLst>
      <p:ext uri="{BB962C8B-B14F-4D97-AF65-F5344CB8AC3E}">
        <p14:creationId xmlns:p14="http://schemas.microsoft.com/office/powerpoint/2010/main" val="1280435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7A8422C6-3E7F-D14C-A54D-7E97203F2F8A}" type="datetimeFigureOut">
              <a:rPr lang="it-IT"/>
              <a:pPr>
                <a:defRPr/>
              </a:pPr>
              <a:t>20/04/18</a:t>
            </a:fld>
            <a:endParaRPr lang="it-IT"/>
          </a:p>
        </p:txBody>
      </p:sp>
      <p:sp>
        <p:nvSpPr>
          <p:cNvPr id="5" name="Segnaposto piè di pagina 4"/>
          <p:cNvSpPr>
            <a:spLocks noGrp="1"/>
          </p:cNvSpPr>
          <p:nvPr>
            <p:ph type="ftr" sz="quarter" idx="11"/>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eaLnBrk="0" fontAlgn="base" hangingPunct="0">
              <a:spcBef>
                <a:spcPct val="0"/>
              </a:spcBef>
              <a:spcAft>
                <a:spcPct val="0"/>
              </a:spcAft>
              <a:defRPr>
                <a:ea typeface="MS PGothic" charset="0"/>
                <a:cs typeface="MS PGothic" charset="0"/>
              </a:defRPr>
            </a:lvl1pPr>
          </a:lstStyle>
          <a:p>
            <a:pPr>
              <a:defRPr/>
            </a:pPr>
            <a:fld id="{29F6E026-E3F6-254A-BD0F-0C1FCF63B592}" type="slidenum">
              <a:rPr lang="it-IT"/>
              <a:pPr>
                <a:defRPr/>
              </a:pPr>
              <a:t>‹n.›</a:t>
            </a:fld>
            <a:endParaRPr lang="it-IT"/>
          </a:p>
        </p:txBody>
      </p:sp>
    </p:spTree>
    <p:extLst>
      <p:ext uri="{BB962C8B-B14F-4D97-AF65-F5344CB8AC3E}">
        <p14:creationId xmlns:p14="http://schemas.microsoft.com/office/powerpoint/2010/main" val="303192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96850"/>
            <a:ext cx="8650288"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752600"/>
            <a:ext cx="421005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91050" y="1752600"/>
            <a:ext cx="4211638"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91050" y="4000500"/>
            <a:ext cx="4211638"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336879"/>
      </p:ext>
    </p:extLst>
  </p:cSld>
  <p:clrMapOvr>
    <a:masterClrMapping/>
  </p:clrMapOvr>
  <p:transition xmlns:p14="http://schemas.microsoft.com/office/powerpoint/2010/mai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CA3846CB-9AF3-C44E-BAE0-92C37C7969EE}" type="datetimeFigureOut">
              <a:rPr lang="it-IT" smtClean="0"/>
              <a:t>20/04/18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E9F168E-6241-3941-A379-5F662D5D536A}" type="slidenum">
              <a:rPr lang="it-IT" smtClean="0"/>
              <a:t>‹n.›</a:t>
            </a:fld>
            <a:endParaRPr lang="it-IT"/>
          </a:p>
        </p:txBody>
      </p:sp>
    </p:spTree>
    <p:extLst>
      <p:ext uri="{BB962C8B-B14F-4D97-AF65-F5344CB8AC3E}">
        <p14:creationId xmlns:p14="http://schemas.microsoft.com/office/powerpoint/2010/main" val="136712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A3846CB-9AF3-C44E-BAE0-92C37C7969EE}" type="datetimeFigureOut">
              <a:rPr lang="it-IT" smtClean="0"/>
              <a:t>20/04/18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E9F168E-6241-3941-A379-5F662D5D536A}" type="slidenum">
              <a:rPr lang="it-IT" smtClean="0"/>
              <a:t>‹n.›</a:t>
            </a:fld>
            <a:endParaRPr lang="it-IT"/>
          </a:p>
        </p:txBody>
      </p:sp>
    </p:spTree>
    <p:extLst>
      <p:ext uri="{BB962C8B-B14F-4D97-AF65-F5344CB8AC3E}">
        <p14:creationId xmlns:p14="http://schemas.microsoft.com/office/powerpoint/2010/main" val="3483616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A3846CB-9AF3-C44E-BAE0-92C37C7969EE}" type="datetimeFigureOut">
              <a:rPr lang="it-IT" smtClean="0"/>
              <a:t>20/04/18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E9F168E-6241-3941-A379-5F662D5D536A}" type="slidenum">
              <a:rPr lang="it-IT" smtClean="0"/>
              <a:t>‹n.›</a:t>
            </a:fld>
            <a:endParaRPr lang="it-IT"/>
          </a:p>
        </p:txBody>
      </p:sp>
    </p:spTree>
    <p:extLst>
      <p:ext uri="{BB962C8B-B14F-4D97-AF65-F5344CB8AC3E}">
        <p14:creationId xmlns:p14="http://schemas.microsoft.com/office/powerpoint/2010/main" val="254011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CA3846CB-9AF3-C44E-BAE0-92C37C7969EE}" type="datetimeFigureOut">
              <a:rPr lang="it-IT" smtClean="0"/>
              <a:t>20/04/18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E9F168E-6241-3941-A379-5F662D5D536A}" type="slidenum">
              <a:rPr lang="it-IT" smtClean="0"/>
              <a:t>‹n.›</a:t>
            </a:fld>
            <a:endParaRPr lang="it-IT"/>
          </a:p>
        </p:txBody>
      </p:sp>
    </p:spTree>
    <p:extLst>
      <p:ext uri="{BB962C8B-B14F-4D97-AF65-F5344CB8AC3E}">
        <p14:creationId xmlns:p14="http://schemas.microsoft.com/office/powerpoint/2010/main" val="804009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A3846CB-9AF3-C44E-BAE0-92C37C7969EE}" type="datetimeFigureOut">
              <a:rPr lang="it-IT" smtClean="0"/>
              <a:t>20/04/18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E9F168E-6241-3941-A379-5F662D5D536A}" type="slidenum">
              <a:rPr lang="it-IT" smtClean="0"/>
              <a:t>‹n.›</a:t>
            </a:fld>
            <a:endParaRPr lang="it-IT"/>
          </a:p>
        </p:txBody>
      </p:sp>
    </p:spTree>
    <p:extLst>
      <p:ext uri="{BB962C8B-B14F-4D97-AF65-F5344CB8AC3E}">
        <p14:creationId xmlns:p14="http://schemas.microsoft.com/office/powerpoint/2010/main" val="50038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A3846CB-9AF3-C44E-BAE0-92C37C7969EE}" type="datetimeFigureOut">
              <a:rPr lang="it-IT" smtClean="0"/>
              <a:t>20/04/18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E9F168E-6241-3941-A379-5F662D5D536A}" type="slidenum">
              <a:rPr lang="it-IT" smtClean="0"/>
              <a:t>‹n.›</a:t>
            </a:fld>
            <a:endParaRPr lang="it-IT"/>
          </a:p>
        </p:txBody>
      </p:sp>
    </p:spTree>
    <p:extLst>
      <p:ext uri="{BB962C8B-B14F-4D97-AF65-F5344CB8AC3E}">
        <p14:creationId xmlns:p14="http://schemas.microsoft.com/office/powerpoint/2010/main" val="53269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A3846CB-9AF3-C44E-BAE0-92C37C7969EE}" type="datetimeFigureOut">
              <a:rPr lang="it-IT" smtClean="0"/>
              <a:t>20/04/18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E9F168E-6241-3941-A379-5F662D5D536A}" type="slidenum">
              <a:rPr lang="it-IT" smtClean="0"/>
              <a:t>‹n.›</a:t>
            </a:fld>
            <a:endParaRPr lang="it-IT"/>
          </a:p>
        </p:txBody>
      </p:sp>
    </p:spTree>
    <p:extLst>
      <p:ext uri="{BB962C8B-B14F-4D97-AF65-F5344CB8AC3E}">
        <p14:creationId xmlns:p14="http://schemas.microsoft.com/office/powerpoint/2010/main" val="901350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 Id="rId3"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846CB-9AF3-C44E-BAE0-92C37C7969EE}" type="datetimeFigureOut">
              <a:rPr lang="it-IT" smtClean="0"/>
              <a:t>20/04/18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F168E-6241-3941-A379-5F662D5D536A}" type="slidenum">
              <a:rPr lang="it-IT" smtClean="0"/>
              <a:t>‹n.›</a:t>
            </a:fld>
            <a:endParaRPr lang="it-IT"/>
          </a:p>
        </p:txBody>
      </p:sp>
    </p:spTree>
    <p:extLst>
      <p:ext uri="{BB962C8B-B14F-4D97-AF65-F5344CB8AC3E}">
        <p14:creationId xmlns:p14="http://schemas.microsoft.com/office/powerpoint/2010/main" val="2341823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de stijl te bewerken</a:t>
            </a:r>
            <a:endParaRPr lang="en-US" smtClean="0"/>
          </a:p>
        </p:txBody>
      </p:sp>
      <p:sp>
        <p:nvSpPr>
          <p:cNvPr id="1027" name="Tijdelijke aanduiding voor tekst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smtClean="0"/>
          </a:p>
        </p:txBody>
      </p:sp>
      <p:sp>
        <p:nvSpPr>
          <p:cNvPr id="4" name="Tijdelijke aanduiding voor datum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E82183DC-E8F3-4929-94F5-4CDCC44E570F}" type="datetime1">
              <a:rPr lang="en-US"/>
              <a:pPr/>
              <a:t>20/04/18</a:t>
            </a:fld>
            <a:endParaRPr lang="en-US"/>
          </a:p>
        </p:txBody>
      </p:sp>
      <p:sp>
        <p:nvSpPr>
          <p:cNvPr id="5" name="Tijdelijke aanduiding voor voettekst 4"/>
          <p:cNvSpPr>
            <a:spLocks noGrp="1"/>
          </p:cNvSpPr>
          <p:nvPr>
            <p:ph type="ftr" sz="quarter" idx="3"/>
          </p:nvPr>
        </p:nvSpPr>
        <p:spPr>
          <a:xfrm>
            <a:off x="3124200" y="635635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lang="en-US"/>
          </a:p>
        </p:txBody>
      </p:sp>
      <p:sp>
        <p:nvSpPr>
          <p:cNvPr id="6" name="Tijdelijke aanduiding voor dianumm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FEA8EAFD-C2F3-440D-8192-5C34E54EE6DD}" type="slidenum">
              <a:rPr lang="en-US"/>
              <a:pPr/>
              <a:t>‹n.›</a:t>
            </a:fld>
            <a:endParaRPr lang="en-US"/>
          </a:p>
        </p:txBody>
      </p:sp>
    </p:spTree>
    <p:extLst>
      <p:ext uri="{BB962C8B-B14F-4D97-AF65-F5344CB8AC3E}">
        <p14:creationId xmlns:p14="http://schemas.microsoft.com/office/powerpoint/2010/main" val="2117987728"/>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5120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A8422C6-3E7F-D14C-A54D-7E97203F2F8A}" type="datetimeFigureOut">
              <a:rPr lang="it-IT"/>
              <a:pPr>
                <a:defRPr/>
              </a:pPr>
              <a:t>20/04/18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3330AE62-F078-7B4C-97AB-7222ED7CC82D}" type="slidenum">
              <a:rPr lang="it-IT"/>
              <a:pPr>
                <a:defRPr/>
              </a:pPr>
              <a:t>‹n.›</a:t>
            </a:fld>
            <a:endParaRPr lang="it-IT"/>
          </a:p>
        </p:txBody>
      </p:sp>
    </p:spTree>
    <p:extLst>
      <p:ext uri="{BB962C8B-B14F-4D97-AF65-F5344CB8AC3E}">
        <p14:creationId xmlns:p14="http://schemas.microsoft.com/office/powerpoint/2010/main" val="14516202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emf"/><Relationship Id="rId6"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hyperlink" Target="https://www.google.it/url?sa=i&amp;rct=j&amp;q=&amp;esrc=s&amp;source=images&amp;cd=&amp;cad=rja&amp;uact=8&amp;ved=0CAcQjRxqFQoTCJ-0iamUtcgCFaVzcgodWusHjQ&amp;url=http://www.unipa.it/enzo.russo/sci/Elenco_files/&amp;psig=AFQjCNFu37GpxJvqkUe4ccgd84LWfHKWEA&amp;ust=144447217237953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6.emf"/><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23.emf"/><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6.emf"/><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24.xml"/><Relationship Id="rId2"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6.emf"/><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jpeg"/><Relationship Id="rId3"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2.emf"/><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png"/><Relationship Id="rId3"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emf"/><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 Id="rId3"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emf"/><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6.emf"/><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6.emf"/><Relationship Id="rId6" Type="http://schemas.openxmlformats.org/officeDocument/2006/relationships/image" Target="../media/image48.emf"/><Relationship Id="rId1" Type="http://schemas.openxmlformats.org/officeDocument/2006/relationships/slideLayout" Target="../slideLayouts/slideLayout24.xml"/><Relationship Id="rId2"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14.xml"/><Relationship Id="rId2" Type="http://schemas.openxmlformats.org/officeDocument/2006/relationships/image" Target="../media/image6.emf"/></Relationships>
</file>

<file path=ppt/slides/_rels/slide27.xml.rels><?xml version="1.0" encoding="UTF-8" standalone="yes"?>
<Relationships xmlns="http://schemas.openxmlformats.org/package/2006/relationships"><Relationship Id="rId11" Type="http://schemas.openxmlformats.org/officeDocument/2006/relationships/image" Target="../media/image59.emf"/><Relationship Id="rId12" Type="http://schemas.openxmlformats.org/officeDocument/2006/relationships/image" Target="../media/image60.emf"/><Relationship Id="rId1" Type="http://schemas.openxmlformats.org/officeDocument/2006/relationships/slideLayout" Target="../slideLayouts/slideLayout14.xml"/><Relationship Id="rId2" Type="http://schemas.openxmlformats.org/officeDocument/2006/relationships/image" Target="../media/image6.emf"/><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6.emf"/><Relationship Id="rId7" Type="http://schemas.openxmlformats.org/officeDocument/2006/relationships/image" Target="../media/image57.png"/><Relationship Id="rId8" Type="http://schemas.microsoft.com/office/2007/relationships/hdphoto" Target="../media/hdphoto4.wdp"/><Relationship Id="rId9" Type="http://schemas.openxmlformats.org/officeDocument/2006/relationships/image" Target="../media/image58.png"/><Relationship Id="rId10"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61.jpe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1" Type="http://schemas.openxmlformats.org/officeDocument/2006/relationships/slideLayout" Target="../slideLayouts/slideLayout14.xml"/><Relationship Id="rId2" Type="http://schemas.openxmlformats.org/officeDocument/2006/relationships/image" Target="../media/image6.emf"/></Relationships>
</file>

<file path=ppt/slides/_rels/slide3.xml.rels><?xml version="1.0" encoding="UTF-8" standalone="yes"?>
<Relationships xmlns="http://schemas.openxmlformats.org/package/2006/relationships"><Relationship Id="rId11" Type="http://schemas.openxmlformats.org/officeDocument/2006/relationships/image" Target="../media/image13.png"/><Relationship Id="rId12" Type="http://schemas.microsoft.com/office/2007/relationships/hdphoto" Target="../media/hdphoto3.wdp"/><Relationship Id="rId13" Type="http://schemas.openxmlformats.org/officeDocument/2006/relationships/image" Target="../media/image14.png"/><Relationship Id="rId1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emf"/><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png"/><Relationship Id="rId7" Type="http://schemas.microsoft.com/office/2007/relationships/hdphoto" Target="../media/hdphoto1.wdp"/><Relationship Id="rId8" Type="http://schemas.openxmlformats.org/officeDocument/2006/relationships/image" Target="../media/image11.png"/><Relationship Id="rId9" Type="http://schemas.microsoft.com/office/2007/relationships/hdphoto" Target="../media/hdphoto2.wdp"/><Relationship Id="rId10"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4" Type="http://schemas.microsoft.com/office/2007/relationships/hdphoto" Target="../media/hdphoto6.wdp"/><Relationship Id="rId5" Type="http://schemas.microsoft.com/office/2007/relationships/hdphoto" Target="../media/hdphoto7.wdp"/><Relationship Id="rId6" Type="http://schemas.microsoft.com/office/2007/relationships/hdphoto" Target="../media/hdphoto8.wdp"/><Relationship Id="rId7" Type="http://schemas.microsoft.com/office/2007/relationships/hdphoto" Target="../media/hdphoto9.wdp"/><Relationship Id="rId8" Type="http://schemas.openxmlformats.org/officeDocument/2006/relationships/image" Target="../media/image67.png"/><Relationship Id="rId9" Type="http://schemas.microsoft.com/office/2007/relationships/hdphoto" Target="../media/hdphoto10.wdp"/><Relationship Id="rId10" Type="http://schemas.openxmlformats.org/officeDocument/2006/relationships/image" Target="../media/image68.jpg"/><Relationship Id="rId11" Type="http://schemas.openxmlformats.org/officeDocument/2006/relationships/image" Target="../media/image6.emf"/><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emf"/><Relationship Id="rId5" Type="http://schemas.openxmlformats.org/officeDocument/2006/relationships/image" Target="../media/image6.emf"/><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4.xml"/><Relationship Id="rId2" Type="http://schemas.openxmlformats.org/officeDocument/2006/relationships/image" Target="../media/image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4.png"/><Relationship Id="rId3" Type="http://schemas.openxmlformats.org/officeDocument/2006/relationships/image" Target="../media/image6.emf"/></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microsoft.com/office/2007/relationships/hdphoto" Target="../media/hdphoto11.wdp"/><Relationship Id="rId6" Type="http://schemas.openxmlformats.org/officeDocument/2006/relationships/image" Target="../media/image77.png"/><Relationship Id="rId7" Type="http://schemas.microsoft.com/office/2007/relationships/hdphoto" Target="../media/hdphoto12.wdp"/><Relationship Id="rId8" Type="http://schemas.openxmlformats.org/officeDocument/2006/relationships/image" Target="../media/image78.png"/><Relationship Id="rId9" Type="http://schemas.openxmlformats.org/officeDocument/2006/relationships/image" Target="../media/image3.jpeg"/><Relationship Id="rId10" Type="http://schemas.openxmlformats.org/officeDocument/2006/relationships/image" Target="../media/image79.jpeg"/><Relationship Id="rId11" Type="http://schemas.openxmlformats.org/officeDocument/2006/relationships/image" Target="../media/image80.png"/><Relationship Id="rId1" Type="http://schemas.openxmlformats.org/officeDocument/2006/relationships/slideLayout" Target="../slideLayouts/slideLayout14.xml"/><Relationship Id="rId2" Type="http://schemas.openxmlformats.org/officeDocument/2006/relationships/image" Target="../media/image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1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emf"/><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20.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a:spLocks noChangeArrowheads="1"/>
          </p:cNvSpPr>
          <p:nvPr/>
        </p:nvSpPr>
        <p:spPr bwMode="auto">
          <a:xfrm>
            <a:off x="3608193" y="292513"/>
            <a:ext cx="5297695" cy="6430648"/>
          </a:xfrm>
          <a:prstGeom prst="roundRect">
            <a:avLst>
              <a:gd name="adj" fmla="val 9053"/>
            </a:avLst>
          </a:prstGeom>
          <a:solidFill>
            <a:schemeClr val="tx2">
              <a:lumMod val="60000"/>
              <a:lumOff val="40000"/>
              <a:alpha val="76000"/>
            </a:schemeClr>
          </a:solidFill>
          <a:ln w="9525">
            <a:solidFill>
              <a:srgbClr val="4A7EBB"/>
            </a:solidFill>
            <a:round/>
            <a:headEnd/>
            <a:tailEnd/>
          </a:ln>
          <a:effectLst>
            <a:outerShdw dist="23000" dir="5400000" rotWithShape="0">
              <a:srgbClr val="808080">
                <a:alpha val="34999"/>
              </a:srgbClr>
            </a:outerShdw>
          </a:effectLst>
        </p:spPr>
        <p:txBody>
          <a:bodyPr anchor="t" anchorCtr="0"/>
          <a:lstStyle/>
          <a:p>
            <a:pPr algn="ctr"/>
            <a:endParaRPr lang="en-US" sz="1600" b="1" dirty="0">
              <a:solidFill>
                <a:prstClr val="white"/>
              </a:solidFill>
              <a:effectLst>
                <a:outerShdw blurRad="38100" dist="38100" dir="2700000" algn="tl">
                  <a:srgbClr val="000000">
                    <a:alpha val="43137"/>
                  </a:srgbClr>
                </a:outerShdw>
              </a:effectLst>
              <a:latin typeface="Comic Sans MS"/>
              <a:cs typeface="Comic Sans MS"/>
            </a:endParaRPr>
          </a:p>
          <a:p>
            <a:pPr algn="ctr"/>
            <a:endParaRPr lang="en-US" sz="1600" b="1" dirty="0">
              <a:solidFill>
                <a:prstClr val="white"/>
              </a:solidFill>
              <a:effectLst>
                <a:outerShdw blurRad="38100" dist="38100" dir="2700000" algn="tl">
                  <a:srgbClr val="000000">
                    <a:alpha val="43137"/>
                  </a:srgbClr>
                </a:outerShdw>
              </a:effectLst>
              <a:latin typeface="Comic Sans MS"/>
              <a:cs typeface="Comic Sans MS"/>
            </a:endParaRPr>
          </a:p>
          <a:p>
            <a:pPr algn="ctr"/>
            <a:endParaRPr lang="en-US" sz="1600" b="1" dirty="0">
              <a:solidFill>
                <a:prstClr val="white"/>
              </a:solidFill>
              <a:effectLst>
                <a:outerShdw blurRad="38100" dist="38100" dir="2700000" algn="tl">
                  <a:srgbClr val="000000">
                    <a:alpha val="43137"/>
                  </a:srgbClr>
                </a:outerShdw>
              </a:effectLst>
              <a:latin typeface="Comic Sans MS"/>
              <a:cs typeface="Comic Sans MS"/>
            </a:endParaRPr>
          </a:p>
          <a:p>
            <a:pPr algn="ctr"/>
            <a:endParaRPr lang="en-US" sz="1600" b="1" dirty="0">
              <a:solidFill>
                <a:prstClr val="white"/>
              </a:solidFill>
              <a:effectLst>
                <a:outerShdw blurRad="38100" dist="38100" dir="2700000" algn="tl">
                  <a:srgbClr val="000000">
                    <a:alpha val="43137"/>
                  </a:srgbClr>
                </a:outerShdw>
              </a:effectLst>
              <a:latin typeface="Comic Sans MS"/>
              <a:cs typeface="Comic Sans MS"/>
            </a:endParaRPr>
          </a:p>
          <a:p>
            <a:pPr algn="ctr"/>
            <a:endParaRPr lang="en-US" sz="1600" b="1" dirty="0">
              <a:solidFill>
                <a:prstClr val="white"/>
              </a:solidFill>
              <a:effectLst>
                <a:outerShdw blurRad="38100" dist="38100" dir="2700000" algn="tl">
                  <a:srgbClr val="000000">
                    <a:alpha val="43137"/>
                  </a:srgbClr>
                </a:outerShdw>
              </a:effectLst>
              <a:latin typeface="Comic Sans MS"/>
              <a:cs typeface="Comic Sans MS"/>
            </a:endParaRPr>
          </a:p>
          <a:p>
            <a:pPr algn="ctr"/>
            <a:endParaRPr lang="en-US" sz="1600" b="1" dirty="0">
              <a:solidFill>
                <a:prstClr val="white"/>
              </a:solidFill>
              <a:effectLst>
                <a:outerShdw blurRad="38100" dist="38100" dir="2700000" algn="tl">
                  <a:srgbClr val="000000">
                    <a:alpha val="43137"/>
                  </a:srgbClr>
                </a:outerShdw>
              </a:effectLst>
              <a:latin typeface="Comic Sans MS"/>
              <a:cs typeface="Comic Sans MS"/>
            </a:endParaRPr>
          </a:p>
          <a:p>
            <a:pPr algn="ctr"/>
            <a:r>
              <a:rPr lang="en-US" sz="1600" b="1" dirty="0">
                <a:solidFill>
                  <a:prstClr val="white"/>
                </a:solidFill>
                <a:effectLst>
                  <a:outerShdw blurRad="38100" dist="38100" dir="2700000" algn="tl">
                    <a:srgbClr val="000000">
                      <a:alpha val="43137"/>
                    </a:srgbClr>
                  </a:outerShdw>
                </a:effectLst>
                <a:latin typeface="Comic Sans MS"/>
                <a:cs typeface="Comic Sans MS"/>
              </a:rPr>
              <a:t>Department of Surgical, Oncological and Oral Sciences</a:t>
            </a:r>
          </a:p>
          <a:p>
            <a:pPr algn="ctr"/>
            <a:r>
              <a:rPr lang="en-US" sz="1200" b="1" dirty="0">
                <a:solidFill>
                  <a:prstClr val="white"/>
                </a:solidFill>
                <a:effectLst>
                  <a:outerShdw blurRad="38100" dist="38100" dir="2700000" algn="tl">
                    <a:srgbClr val="000000">
                      <a:alpha val="43137"/>
                    </a:srgbClr>
                  </a:outerShdw>
                </a:effectLst>
                <a:latin typeface="Comic Sans MS"/>
                <a:cs typeface="Comic Sans MS"/>
              </a:rPr>
              <a:t>U.O.C Medical Oncology</a:t>
            </a:r>
          </a:p>
          <a:p>
            <a:pPr algn="ctr"/>
            <a:r>
              <a:rPr lang="en-US" sz="1200" b="1" dirty="0">
                <a:solidFill>
                  <a:prstClr val="white"/>
                </a:solidFill>
                <a:effectLst>
                  <a:outerShdw blurRad="38100" dist="38100" dir="2700000" algn="tl">
                    <a:srgbClr val="000000">
                      <a:alpha val="43137"/>
                    </a:srgbClr>
                  </a:outerShdw>
                </a:effectLst>
                <a:latin typeface="Comic Sans MS"/>
                <a:cs typeface="Comic Sans MS"/>
              </a:rPr>
              <a:t>Director: Prof A. Russo</a:t>
            </a:r>
          </a:p>
          <a:p>
            <a:pPr algn="ctr"/>
            <a:endParaRPr lang="en-US" sz="1200" b="1" dirty="0">
              <a:solidFill>
                <a:prstClr val="white"/>
              </a:solidFill>
              <a:effectLst>
                <a:outerShdw blurRad="38100" dist="38100" dir="2700000" algn="tl">
                  <a:srgbClr val="000000">
                    <a:alpha val="43137"/>
                  </a:srgbClr>
                </a:outerShdw>
              </a:effectLst>
              <a:latin typeface="Comic Sans MS"/>
              <a:cs typeface="Comic Sans MS"/>
            </a:endParaRPr>
          </a:p>
          <a:p>
            <a:pPr algn="ctr"/>
            <a:endParaRPr lang="en-US" sz="1200" b="1" dirty="0">
              <a:solidFill>
                <a:prstClr val="white"/>
              </a:solidFill>
              <a:effectLst>
                <a:outerShdw blurRad="38100" dist="38100" dir="2700000" algn="tl">
                  <a:srgbClr val="000000">
                    <a:alpha val="43137"/>
                  </a:srgbClr>
                </a:outerShdw>
              </a:effectLst>
              <a:latin typeface="Comic Sans MS"/>
              <a:cs typeface="Comic Sans MS"/>
            </a:endParaRPr>
          </a:p>
          <a:p>
            <a:pPr algn="ctr"/>
            <a:endParaRPr lang="en-US" sz="2400" b="1" dirty="0">
              <a:solidFill>
                <a:srgbClr val="FFFF00"/>
              </a:solidFill>
              <a:effectLst>
                <a:outerShdw blurRad="38100" dist="38100" dir="2700000" algn="tl">
                  <a:srgbClr val="000000">
                    <a:alpha val="43137"/>
                  </a:srgbClr>
                </a:outerShdw>
              </a:effectLst>
              <a:latin typeface="Comic Sans MS"/>
              <a:cs typeface="Comic Sans MS"/>
            </a:endParaRPr>
          </a:p>
          <a:p>
            <a:pPr algn="ctr"/>
            <a:r>
              <a:rPr lang="en-US" sz="2600" b="1" dirty="0" smtClean="0">
                <a:solidFill>
                  <a:srgbClr val="FFFF00"/>
                </a:solidFill>
                <a:effectLst>
                  <a:outerShdw blurRad="38100" dist="38100" dir="2700000" algn="tl">
                    <a:srgbClr val="000000">
                      <a:alpha val="43137"/>
                    </a:srgbClr>
                  </a:outerShdw>
                </a:effectLst>
                <a:latin typeface="Comic Sans MS"/>
                <a:cs typeface="Comic Sans MS"/>
              </a:rPr>
              <a:t>New potentials for liquid biopsy in oncology</a:t>
            </a:r>
            <a:endParaRPr lang="en-US" sz="2600" b="1" dirty="0">
              <a:solidFill>
                <a:srgbClr val="FFFF00"/>
              </a:solidFill>
              <a:effectLst>
                <a:outerShdw blurRad="38100" dist="38100" dir="2700000" algn="tl">
                  <a:srgbClr val="000000">
                    <a:alpha val="43137"/>
                  </a:srgbClr>
                </a:outerShdw>
              </a:effectLst>
              <a:latin typeface="Comic Sans MS"/>
              <a:cs typeface="Comic Sans MS"/>
            </a:endParaRPr>
          </a:p>
          <a:p>
            <a:pPr algn="ctr"/>
            <a:endParaRPr lang="en-US" sz="2000" b="1" dirty="0">
              <a:solidFill>
                <a:srgbClr val="FFFF00"/>
              </a:solidFill>
              <a:effectLst>
                <a:outerShdw blurRad="38100" dist="38100" dir="2700000" algn="tl">
                  <a:srgbClr val="000000">
                    <a:alpha val="43137"/>
                  </a:srgbClr>
                </a:outerShdw>
              </a:effectLst>
              <a:latin typeface="Comic Sans MS"/>
              <a:cs typeface="Comic Sans MS"/>
            </a:endParaRPr>
          </a:p>
          <a:p>
            <a:pPr algn="ctr"/>
            <a:endParaRPr lang="en-US" sz="1600" b="1" dirty="0">
              <a:solidFill>
                <a:prstClr val="white"/>
              </a:solidFill>
              <a:effectLst>
                <a:outerShdw blurRad="38100" dist="38100" dir="2700000" algn="tl">
                  <a:srgbClr val="000000">
                    <a:alpha val="43137"/>
                  </a:srgbClr>
                </a:outerShdw>
              </a:effectLst>
              <a:latin typeface="Comic Sans MS"/>
              <a:cs typeface="Comic Sans MS"/>
            </a:endParaRPr>
          </a:p>
          <a:p>
            <a:pPr algn="ctr"/>
            <a:endParaRPr lang="en-US" sz="1600" b="1" dirty="0">
              <a:solidFill>
                <a:prstClr val="white"/>
              </a:solidFill>
              <a:effectLst>
                <a:outerShdw blurRad="38100" dist="38100" dir="2700000" algn="tl">
                  <a:srgbClr val="000000">
                    <a:alpha val="43137"/>
                  </a:srgbClr>
                </a:outerShdw>
              </a:effectLst>
              <a:latin typeface="Comic Sans MS"/>
              <a:cs typeface="Comic Sans MS"/>
            </a:endParaRPr>
          </a:p>
          <a:p>
            <a:pPr algn="ctr"/>
            <a:endParaRPr lang="en-US" sz="1600" b="1" dirty="0">
              <a:solidFill>
                <a:prstClr val="white"/>
              </a:solidFill>
              <a:effectLst>
                <a:outerShdw blurRad="38100" dist="38100" dir="2700000" algn="tl">
                  <a:srgbClr val="000000">
                    <a:alpha val="43137"/>
                  </a:srgbClr>
                </a:outerShdw>
              </a:effectLst>
              <a:latin typeface="Comic Sans MS"/>
              <a:cs typeface="Comic Sans MS"/>
            </a:endParaRPr>
          </a:p>
          <a:p>
            <a:pPr algn="ctr"/>
            <a:endParaRPr lang="en-US" sz="1600" b="1" dirty="0">
              <a:solidFill>
                <a:prstClr val="white"/>
              </a:solidFill>
              <a:effectLst>
                <a:outerShdw blurRad="38100" dist="38100" dir="2700000" algn="tl">
                  <a:srgbClr val="000000">
                    <a:alpha val="43137"/>
                  </a:srgbClr>
                </a:outerShdw>
              </a:effectLst>
              <a:latin typeface="Comic Sans MS"/>
              <a:cs typeface="Comic Sans MS"/>
            </a:endParaRPr>
          </a:p>
          <a:p>
            <a:pPr algn="r"/>
            <a:r>
              <a:rPr lang="en-US" sz="1600" b="1" dirty="0" smtClean="0">
                <a:solidFill>
                  <a:prstClr val="white"/>
                </a:solidFill>
                <a:effectLst>
                  <a:outerShdw blurRad="38100" dist="38100" dir="2700000" algn="tl">
                    <a:srgbClr val="000000">
                      <a:alpha val="43137"/>
                    </a:srgbClr>
                  </a:outerShdw>
                </a:effectLst>
                <a:latin typeface="Comic Sans MS"/>
                <a:cs typeface="Comic Sans MS"/>
              </a:rPr>
              <a:t>Prof. Antonio Russo</a:t>
            </a:r>
          </a:p>
          <a:p>
            <a:pPr algn="r"/>
            <a:r>
              <a:rPr lang="en-US" sz="1600" b="1" dirty="0" smtClean="0">
                <a:solidFill>
                  <a:prstClr val="white"/>
                </a:solidFill>
                <a:effectLst>
                  <a:outerShdw blurRad="38100" dist="38100" dir="2700000" algn="tl">
                    <a:srgbClr val="000000">
                      <a:alpha val="43137"/>
                    </a:srgbClr>
                  </a:outerShdw>
                </a:effectLst>
                <a:latin typeface="Comic Sans MS"/>
                <a:cs typeface="Comic Sans MS"/>
              </a:rPr>
              <a:t>Dr</a:t>
            </a:r>
            <a:r>
              <a:rPr lang="en-US" sz="1600" b="1" dirty="0">
                <a:solidFill>
                  <a:prstClr val="white"/>
                </a:solidFill>
                <a:effectLst>
                  <a:outerShdw blurRad="38100" dist="38100" dir="2700000" algn="tl">
                    <a:srgbClr val="000000">
                      <a:alpha val="43137"/>
                    </a:srgbClr>
                  </a:outerShdw>
                </a:effectLst>
                <a:latin typeface="Comic Sans MS"/>
                <a:cs typeface="Comic Sans MS"/>
              </a:rPr>
              <a:t>. Marta </a:t>
            </a:r>
            <a:r>
              <a:rPr lang="en-US" sz="1600" b="1" dirty="0" err="1">
                <a:solidFill>
                  <a:prstClr val="white"/>
                </a:solidFill>
                <a:effectLst>
                  <a:outerShdw blurRad="38100" dist="38100" dir="2700000" algn="tl">
                    <a:srgbClr val="000000">
                      <a:alpha val="43137"/>
                    </a:srgbClr>
                  </a:outerShdw>
                </a:effectLst>
                <a:latin typeface="Comic Sans MS"/>
                <a:cs typeface="Comic Sans MS"/>
              </a:rPr>
              <a:t>Castiglia</a:t>
            </a:r>
            <a:r>
              <a:rPr lang="en-US" sz="1600" b="1" dirty="0">
                <a:solidFill>
                  <a:prstClr val="white"/>
                </a:solidFill>
                <a:effectLst>
                  <a:outerShdw blurRad="38100" dist="38100" dir="2700000" algn="tl">
                    <a:srgbClr val="000000">
                      <a:alpha val="43137"/>
                    </a:srgbClr>
                  </a:outerShdw>
                </a:effectLst>
                <a:latin typeface="Comic Sans MS"/>
                <a:cs typeface="Comic Sans MS"/>
              </a:rPr>
              <a:t>, PhD</a:t>
            </a:r>
          </a:p>
        </p:txBody>
      </p:sp>
      <p:grpSp>
        <p:nvGrpSpPr>
          <p:cNvPr id="6" name="Gruppo 2"/>
          <p:cNvGrpSpPr>
            <a:grpSpLocks/>
          </p:cNvGrpSpPr>
          <p:nvPr/>
        </p:nvGrpSpPr>
        <p:grpSpPr bwMode="auto">
          <a:xfrm>
            <a:off x="3982661" y="557090"/>
            <a:ext cx="1293684" cy="885695"/>
            <a:chOff x="8458200" y="459059"/>
            <a:chExt cx="1470906" cy="995410"/>
          </a:xfrm>
        </p:grpSpPr>
        <p:sp>
          <p:nvSpPr>
            <p:cNvPr id="7" name="Rettangolo arrotondato 6"/>
            <p:cNvSpPr/>
            <p:nvPr/>
          </p:nvSpPr>
          <p:spPr>
            <a:xfrm>
              <a:off x="8458200" y="459059"/>
              <a:ext cx="1470906" cy="9954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latin typeface="Calibri"/>
              </a:endParaRPr>
            </a:p>
          </p:txBody>
        </p:sp>
        <p:pic>
          <p:nvPicPr>
            <p:cNvPr id="8" name="Picture 750" descr="http://www1.unipa.it/enzo.russo/sci/Elenco_files/logoUnipa.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5922" y="668403"/>
              <a:ext cx="1422271" cy="56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760" descr="Immagine in linea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836" y="415677"/>
            <a:ext cx="1027105" cy="10271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5"/>
          <a:stretch>
            <a:fillRect/>
          </a:stretch>
        </p:blipFill>
        <p:spPr>
          <a:xfrm>
            <a:off x="143531" y="116795"/>
            <a:ext cx="3159220" cy="6668210"/>
          </a:xfrm>
          <a:prstGeom prst="rect">
            <a:avLst/>
          </a:prstGeom>
        </p:spPr>
      </p:pic>
      <p:pic>
        <p:nvPicPr>
          <p:cNvPr id="9"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241412" y="557089"/>
            <a:ext cx="1336016" cy="885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92671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a:stretch>
            <a:fillRect/>
          </a:stretch>
        </p:blipFill>
        <p:spPr>
          <a:xfrm>
            <a:off x="5048554" y="1270442"/>
            <a:ext cx="3544264" cy="2392911"/>
          </a:xfrm>
          <a:prstGeom prst="rect">
            <a:avLst/>
          </a:prstGeom>
          <a:ln>
            <a:noFill/>
          </a:ln>
          <a:effectLst/>
        </p:spPr>
      </p:pic>
      <p:pic>
        <p:nvPicPr>
          <p:cNvPr id="12" name="Immagine 11"/>
          <p:cNvPicPr>
            <a:picLocks noChangeAspect="1"/>
          </p:cNvPicPr>
          <p:nvPr/>
        </p:nvPicPr>
        <p:blipFill>
          <a:blip r:embed="rId4"/>
          <a:stretch>
            <a:fillRect/>
          </a:stretch>
        </p:blipFill>
        <p:spPr>
          <a:xfrm>
            <a:off x="316181" y="3765230"/>
            <a:ext cx="4481605" cy="2875479"/>
          </a:xfrm>
          <a:prstGeom prst="rect">
            <a:avLst/>
          </a:prstGeom>
          <a:ln>
            <a:noFill/>
          </a:ln>
          <a:effectLst/>
        </p:spPr>
      </p:pic>
      <p:sp>
        <p:nvSpPr>
          <p:cNvPr id="13" name="Rettangolo arrotondato 12"/>
          <p:cNvSpPr/>
          <p:nvPr/>
        </p:nvSpPr>
        <p:spPr>
          <a:xfrm>
            <a:off x="316181" y="1526487"/>
            <a:ext cx="4481605" cy="1836855"/>
          </a:xfrm>
          <a:prstGeom prst="roundRect">
            <a:avLst/>
          </a:prstGeom>
          <a:solidFill>
            <a:srgbClr val="66CCFF">
              <a:alpha val="74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spcAft>
                <a:spcPts val="1000"/>
              </a:spcAft>
              <a:buFont typeface="Wingdings" charset="2"/>
              <a:buChar char="²"/>
            </a:pPr>
            <a:r>
              <a:rPr lang="en-US" sz="1600" dirty="0">
                <a:solidFill>
                  <a:srgbClr val="0000FF"/>
                </a:solidFill>
                <a:latin typeface="Comic Sans MS"/>
                <a:cs typeface="Comic Sans MS"/>
              </a:rPr>
              <a:t>H</a:t>
            </a:r>
            <a:r>
              <a:rPr lang="en-US" sz="1600" dirty="0" smtClean="0">
                <a:solidFill>
                  <a:srgbClr val="0000FF"/>
                </a:solidFill>
                <a:latin typeface="Comic Sans MS"/>
                <a:cs typeface="Comic Sans MS"/>
              </a:rPr>
              <a:t>ealthy controls</a:t>
            </a:r>
            <a:r>
              <a:rPr lang="en-US" sz="1600" dirty="0" smtClean="0">
                <a:latin typeface="Comic Sans MS"/>
                <a:cs typeface="Comic Sans MS"/>
              </a:rPr>
              <a:t>: median </a:t>
            </a:r>
            <a:r>
              <a:rPr lang="en-US" sz="1600" dirty="0">
                <a:latin typeface="Comic Sans MS"/>
                <a:cs typeface="Comic Sans MS"/>
              </a:rPr>
              <a:t>absolute </a:t>
            </a:r>
            <a:r>
              <a:rPr lang="en-US" sz="1600" dirty="0" err="1" smtClean="0">
                <a:latin typeface="Comic Sans MS"/>
                <a:cs typeface="Comic Sans MS"/>
              </a:rPr>
              <a:t>cfDNA</a:t>
            </a:r>
            <a:r>
              <a:rPr lang="en-US" sz="1600" dirty="0" smtClean="0">
                <a:latin typeface="Comic Sans MS"/>
                <a:cs typeface="Comic Sans MS"/>
              </a:rPr>
              <a:t> </a:t>
            </a:r>
            <a:r>
              <a:rPr lang="en-US" sz="1600" dirty="0">
                <a:latin typeface="Comic Sans MS"/>
                <a:cs typeface="Comic Sans MS"/>
              </a:rPr>
              <a:t>concentration i</a:t>
            </a:r>
            <a:r>
              <a:rPr lang="en-US" sz="1600" dirty="0" smtClean="0">
                <a:latin typeface="Comic Sans MS"/>
                <a:cs typeface="Comic Sans MS"/>
              </a:rPr>
              <a:t>s </a:t>
            </a:r>
            <a:r>
              <a:rPr lang="en-US" sz="1600" dirty="0">
                <a:latin typeface="Comic Sans MS"/>
                <a:cs typeface="Comic Sans MS"/>
              </a:rPr>
              <a:t>185,4 (127-233,5) </a:t>
            </a:r>
            <a:r>
              <a:rPr lang="en-US" sz="1600" dirty="0" err="1">
                <a:latin typeface="Comic Sans MS"/>
                <a:cs typeface="Comic Sans MS"/>
              </a:rPr>
              <a:t>ng</a:t>
            </a:r>
            <a:r>
              <a:rPr lang="en-US" sz="1600" dirty="0">
                <a:latin typeface="Comic Sans MS"/>
                <a:cs typeface="Comic Sans MS"/>
              </a:rPr>
              <a:t>/</a:t>
            </a:r>
            <a:r>
              <a:rPr lang="en-US" sz="1600" dirty="0" smtClean="0">
                <a:latin typeface="Comic Sans MS"/>
                <a:cs typeface="Comic Sans MS"/>
              </a:rPr>
              <a:t>mL</a:t>
            </a:r>
          </a:p>
          <a:p>
            <a:pPr marL="285750" indent="-285750">
              <a:spcAft>
                <a:spcPts val="1000"/>
              </a:spcAft>
              <a:buFont typeface="Wingdings" charset="2"/>
              <a:buChar char="²"/>
            </a:pPr>
            <a:r>
              <a:rPr lang="en-US" sz="1600" dirty="0" smtClean="0">
                <a:solidFill>
                  <a:schemeClr val="accent2">
                    <a:lumMod val="75000"/>
                  </a:schemeClr>
                </a:solidFill>
                <a:latin typeface="Comic Sans MS"/>
                <a:cs typeface="Comic Sans MS"/>
              </a:rPr>
              <a:t>NSCLC patient: </a:t>
            </a:r>
            <a:r>
              <a:rPr lang="en-US" sz="1600" dirty="0" smtClean="0">
                <a:latin typeface="Comic Sans MS"/>
                <a:cs typeface="Comic Sans MS"/>
              </a:rPr>
              <a:t>median </a:t>
            </a:r>
            <a:r>
              <a:rPr lang="en-US" sz="1600" dirty="0">
                <a:latin typeface="Comic Sans MS"/>
                <a:cs typeface="Comic Sans MS"/>
              </a:rPr>
              <a:t>concentration of </a:t>
            </a:r>
            <a:r>
              <a:rPr lang="en-US" sz="1600" dirty="0" err="1" smtClean="0">
                <a:latin typeface="Comic Sans MS"/>
                <a:cs typeface="Comic Sans MS"/>
              </a:rPr>
              <a:t>cfDNA</a:t>
            </a:r>
            <a:r>
              <a:rPr lang="en-US" sz="1600" dirty="0" smtClean="0">
                <a:latin typeface="Comic Sans MS"/>
                <a:cs typeface="Comic Sans MS"/>
              </a:rPr>
              <a:t> is </a:t>
            </a:r>
            <a:r>
              <a:rPr lang="en-US" sz="1600" dirty="0">
                <a:latin typeface="Comic Sans MS"/>
                <a:cs typeface="Comic Sans MS"/>
              </a:rPr>
              <a:t>603,7 (309-1470) </a:t>
            </a:r>
            <a:r>
              <a:rPr lang="en-US" sz="1600" dirty="0" err="1">
                <a:latin typeface="Comic Sans MS"/>
                <a:cs typeface="Comic Sans MS"/>
              </a:rPr>
              <a:t>ng</a:t>
            </a:r>
            <a:r>
              <a:rPr lang="en-US" sz="1600" dirty="0">
                <a:latin typeface="Comic Sans MS"/>
                <a:cs typeface="Comic Sans MS"/>
              </a:rPr>
              <a:t>/mL</a:t>
            </a:r>
            <a:r>
              <a:rPr lang="it-IT" sz="1600" dirty="0">
                <a:latin typeface="Comic Sans MS"/>
                <a:cs typeface="Comic Sans MS"/>
              </a:rPr>
              <a:t> </a:t>
            </a:r>
            <a:endParaRPr lang="en-US" sz="1600" dirty="0">
              <a:latin typeface="Comic Sans MS"/>
              <a:cs typeface="Comic Sans MS"/>
            </a:endParaRPr>
          </a:p>
        </p:txBody>
      </p:sp>
      <p:sp>
        <p:nvSpPr>
          <p:cNvPr id="14" name="Rettangolo arrotondato 13"/>
          <p:cNvSpPr/>
          <p:nvPr/>
        </p:nvSpPr>
        <p:spPr>
          <a:xfrm>
            <a:off x="5048554" y="3855940"/>
            <a:ext cx="3544264" cy="2675129"/>
          </a:xfrm>
          <a:prstGeom prst="roundRect">
            <a:avLst/>
          </a:prstGeom>
          <a:solidFill>
            <a:srgbClr val="66CCFF">
              <a:alpha val="8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spcAft>
                <a:spcPts val="1000"/>
              </a:spcAft>
              <a:buFont typeface="Wingdings" charset="2"/>
              <a:buChar char="²"/>
            </a:pPr>
            <a:r>
              <a:rPr lang="en-US" sz="1600" dirty="0">
                <a:solidFill>
                  <a:srgbClr val="0000FF"/>
                </a:solidFill>
                <a:latin typeface="Comic Sans MS"/>
                <a:cs typeface="Comic Sans MS"/>
              </a:rPr>
              <a:t>H</a:t>
            </a:r>
            <a:r>
              <a:rPr lang="en-US" sz="1600" dirty="0" smtClean="0">
                <a:solidFill>
                  <a:srgbClr val="0000FF"/>
                </a:solidFill>
                <a:latin typeface="Comic Sans MS"/>
                <a:cs typeface="Comic Sans MS"/>
              </a:rPr>
              <a:t>ealthy controls</a:t>
            </a:r>
            <a:r>
              <a:rPr lang="en-US" sz="1600" dirty="0" smtClean="0">
                <a:latin typeface="Comic Sans MS"/>
                <a:cs typeface="Comic Sans MS"/>
              </a:rPr>
              <a:t>: </a:t>
            </a:r>
            <a:r>
              <a:rPr lang="en-US" sz="1600" dirty="0">
                <a:latin typeface="Comic Sans MS"/>
                <a:cs typeface="Comic Sans MS"/>
              </a:rPr>
              <a:t>the median DII </a:t>
            </a:r>
            <a:r>
              <a:rPr lang="en-US" sz="1600" dirty="0" smtClean="0">
                <a:latin typeface="Comic Sans MS"/>
                <a:cs typeface="Comic Sans MS"/>
              </a:rPr>
              <a:t>is 0,40 </a:t>
            </a:r>
            <a:r>
              <a:rPr lang="en-US" sz="1600" dirty="0">
                <a:latin typeface="Comic Sans MS"/>
                <a:cs typeface="Comic Sans MS"/>
              </a:rPr>
              <a:t>(0,33-0,45</a:t>
            </a:r>
            <a:r>
              <a:rPr lang="en-US" sz="1600" dirty="0" smtClean="0">
                <a:latin typeface="Comic Sans MS"/>
                <a:cs typeface="Comic Sans MS"/>
              </a:rPr>
              <a:t>)</a:t>
            </a:r>
            <a:endParaRPr lang="it-IT" sz="1600" dirty="0" smtClean="0">
              <a:latin typeface="Comic Sans MS"/>
              <a:cs typeface="Comic Sans MS"/>
            </a:endParaRPr>
          </a:p>
          <a:p>
            <a:pPr marL="285750" indent="-285750">
              <a:spcAft>
                <a:spcPts val="1000"/>
              </a:spcAft>
              <a:buFont typeface="Wingdings" charset="2"/>
              <a:buChar char="²"/>
            </a:pPr>
            <a:r>
              <a:rPr lang="en-US" sz="1600" dirty="0" smtClean="0">
                <a:solidFill>
                  <a:schemeClr val="accent2">
                    <a:lumMod val="75000"/>
                  </a:schemeClr>
                </a:solidFill>
                <a:latin typeface="Comic Sans MS"/>
                <a:cs typeface="Comic Sans MS"/>
              </a:rPr>
              <a:t>NSCLC patient</a:t>
            </a:r>
            <a:r>
              <a:rPr lang="en-US" sz="1600" dirty="0" smtClean="0">
                <a:latin typeface="Comic Sans MS"/>
                <a:cs typeface="Comic Sans MS"/>
              </a:rPr>
              <a:t>: </a:t>
            </a:r>
            <a:r>
              <a:rPr lang="en-US" sz="1600" dirty="0">
                <a:latin typeface="Comic Sans MS"/>
                <a:cs typeface="Comic Sans MS"/>
              </a:rPr>
              <a:t>median DII was 0,50 (0,25-0,96</a:t>
            </a:r>
            <a:r>
              <a:rPr lang="en-US" sz="1600" dirty="0" smtClean="0">
                <a:latin typeface="Comic Sans MS"/>
                <a:cs typeface="Comic Sans MS"/>
              </a:rPr>
              <a:t>)</a:t>
            </a:r>
          </a:p>
          <a:p>
            <a:pPr marL="285750" indent="-285750">
              <a:spcAft>
                <a:spcPts val="1000"/>
              </a:spcAft>
              <a:buFont typeface="Wingdings" charset="2"/>
              <a:buChar char="²"/>
            </a:pPr>
            <a:r>
              <a:rPr lang="en-US" sz="1600" dirty="0" smtClean="0">
                <a:solidFill>
                  <a:srgbClr val="80FF00"/>
                </a:solidFill>
                <a:latin typeface="Comic Sans MS"/>
                <a:cs typeface="Comic Sans MS"/>
              </a:rPr>
              <a:t>Early stage</a:t>
            </a:r>
            <a:r>
              <a:rPr lang="en-US" sz="1600" dirty="0">
                <a:latin typeface="Comic Sans MS"/>
                <a:cs typeface="Comic Sans MS"/>
              </a:rPr>
              <a:t>: DII </a:t>
            </a:r>
            <a:r>
              <a:rPr lang="en-US" sz="1600" dirty="0" smtClean="0">
                <a:latin typeface="Comic Sans MS"/>
                <a:cs typeface="Comic Sans MS"/>
              </a:rPr>
              <a:t>is </a:t>
            </a:r>
            <a:r>
              <a:rPr lang="en-US" sz="1600" dirty="0">
                <a:latin typeface="Comic Sans MS"/>
                <a:cs typeface="Comic Sans MS"/>
              </a:rPr>
              <a:t>0,54 (0,25-0,96) </a:t>
            </a:r>
            <a:endParaRPr lang="en-US" sz="1600" dirty="0" smtClean="0">
              <a:latin typeface="Comic Sans MS"/>
              <a:cs typeface="Comic Sans MS"/>
            </a:endParaRPr>
          </a:p>
          <a:p>
            <a:pPr marL="285750" indent="-285750">
              <a:spcAft>
                <a:spcPts val="1000"/>
              </a:spcAft>
              <a:buFont typeface="Wingdings" charset="2"/>
              <a:buChar char="²"/>
            </a:pPr>
            <a:r>
              <a:rPr lang="en-US" sz="1600" dirty="0" smtClean="0">
                <a:solidFill>
                  <a:srgbClr val="FF00FF"/>
                </a:solidFill>
                <a:latin typeface="Comic Sans MS"/>
                <a:cs typeface="Comic Sans MS"/>
              </a:rPr>
              <a:t>Advanced </a:t>
            </a:r>
            <a:r>
              <a:rPr lang="en-US" sz="1600" dirty="0">
                <a:solidFill>
                  <a:srgbClr val="FF00FF"/>
                </a:solidFill>
                <a:latin typeface="Comic Sans MS"/>
                <a:cs typeface="Comic Sans MS"/>
              </a:rPr>
              <a:t>stage: </a:t>
            </a:r>
            <a:r>
              <a:rPr lang="en-US" sz="1600" dirty="0">
                <a:latin typeface="Comic Sans MS"/>
                <a:cs typeface="Comic Sans MS"/>
              </a:rPr>
              <a:t>DII </a:t>
            </a:r>
            <a:r>
              <a:rPr lang="en-US" sz="1600" dirty="0" smtClean="0">
                <a:latin typeface="Comic Sans MS"/>
                <a:cs typeface="Comic Sans MS"/>
              </a:rPr>
              <a:t>is 0,46 </a:t>
            </a:r>
            <a:r>
              <a:rPr lang="en-US" sz="1600" dirty="0">
                <a:latin typeface="Comic Sans MS"/>
                <a:cs typeface="Comic Sans MS"/>
              </a:rPr>
              <a:t>(0,37-0,60)  </a:t>
            </a:r>
          </a:p>
        </p:txBody>
      </p:sp>
      <p:sp>
        <p:nvSpPr>
          <p:cNvPr id="17" name="Text Box 19"/>
          <p:cNvSpPr txBox="1">
            <a:spLocks noChangeArrowheads="1"/>
          </p:cNvSpPr>
          <p:nvPr/>
        </p:nvSpPr>
        <p:spPr bwMode="auto">
          <a:xfrm>
            <a:off x="5868144" y="6561118"/>
            <a:ext cx="32758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200" dirty="0" err="1" smtClean="0">
                <a:latin typeface="Comic Sans MS"/>
                <a:cs typeface="Comic Sans MS"/>
              </a:rPr>
              <a:t>Castiglia</a:t>
            </a:r>
            <a:r>
              <a:rPr lang="en-US" altLang="en-US" sz="1200" dirty="0" smtClean="0">
                <a:latin typeface="Comic Sans MS"/>
                <a:cs typeface="Comic Sans MS"/>
              </a:rPr>
              <a:t> M et al, unpublished data </a:t>
            </a:r>
          </a:p>
        </p:txBody>
      </p:sp>
      <p:grpSp>
        <p:nvGrpSpPr>
          <p:cNvPr id="11" name="Gruppo 112"/>
          <p:cNvGrpSpPr>
            <a:grpSpLocks/>
          </p:cNvGrpSpPr>
          <p:nvPr/>
        </p:nvGrpSpPr>
        <p:grpSpPr bwMode="auto">
          <a:xfrm>
            <a:off x="0" y="0"/>
            <a:ext cx="9144000" cy="990600"/>
            <a:chOff x="0" y="-1"/>
            <a:chExt cx="9144002" cy="1208745"/>
          </a:xfrm>
        </p:grpSpPr>
        <p:pic>
          <p:nvPicPr>
            <p:cNvPr id="18" name="Immagine 113"/>
            <p:cNvPicPr>
              <a:picLocks noChangeAspect="1"/>
            </p:cNvPicPr>
            <p:nvPr/>
          </p:nvPicPr>
          <p:blipFill>
            <a:blip r:embed="rId5">
              <a:alphaModFix amt="68000"/>
              <a:extLst>
                <a:ext uri="{28A0092B-C50C-407E-A947-70E740481C1C}">
                  <a14:useLocalDpi xmlns:a14="http://schemas.microsoft.com/office/drawing/2010/main" val="0"/>
                </a:ext>
              </a:extLst>
            </a:blip>
            <a:srcRect/>
            <a:stretch>
              <a:fillRect/>
            </a:stretch>
          </p:blipFill>
          <p:spPr bwMode="auto">
            <a:xfrm rot="5400000">
              <a:off x="3967629" y="-3967628"/>
              <a:ext cx="1208745" cy="9144000"/>
            </a:xfrm>
            <a:prstGeom prst="rect">
              <a:avLst/>
            </a:prstGeom>
            <a:noFill/>
            <a:ln>
              <a:noFill/>
            </a:ln>
            <a:extLst>
              <a:ext uri="{909E8E84-426E-40dd-AFC4-6F175D3DCCD1}">
                <a14:hiddenFill xmlns:a14="http://schemas.microsoft.com/office/drawing/2010/main">
                  <a:solidFill>
                    <a:srgbClr val="FFFFFF">
                      <a:alpha val="6784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ttangolo arrotondato 18"/>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b="1" dirty="0" smtClean="0">
                  <a:solidFill>
                    <a:srgbClr val="FFFF00"/>
                  </a:solidFill>
                  <a:latin typeface="Comic Sans MS"/>
                  <a:cs typeface="Comic Sans MS"/>
                </a:rPr>
                <a:t>Liquid biopsy for cancer screening and early detection  </a:t>
              </a:r>
            </a:p>
            <a:p>
              <a:pPr algn="ctr">
                <a:defRPr/>
              </a:pPr>
              <a:r>
                <a:rPr lang="en-US" sz="2000" dirty="0" smtClean="0">
                  <a:solidFill>
                    <a:prstClr val="white"/>
                  </a:solidFill>
                  <a:latin typeface="Comic Sans MS"/>
                  <a:cs typeface="Comic Sans MS"/>
                </a:rPr>
                <a:t>Lung cancer: DNA integrity index and </a:t>
              </a:r>
              <a:r>
                <a:rPr lang="en-US" sz="2000" dirty="0" err="1" smtClean="0">
                  <a:solidFill>
                    <a:prstClr val="white"/>
                  </a:solidFill>
                  <a:latin typeface="Comic Sans MS"/>
                  <a:cs typeface="Comic Sans MS"/>
                </a:rPr>
                <a:t>cfDNA</a:t>
              </a:r>
              <a:r>
                <a:rPr lang="en-US" sz="2000" dirty="0" smtClean="0">
                  <a:solidFill>
                    <a:prstClr val="white"/>
                  </a:solidFill>
                  <a:latin typeface="Comic Sans MS"/>
                  <a:cs typeface="Comic Sans MS"/>
                </a:rPr>
                <a:t> concentration </a:t>
              </a:r>
            </a:p>
          </p:txBody>
        </p:sp>
      </p:grpSp>
    </p:spTree>
    <p:extLst>
      <p:ext uri="{BB962C8B-B14F-4D97-AF65-F5344CB8AC3E}">
        <p14:creationId xmlns:p14="http://schemas.microsoft.com/office/powerpoint/2010/main" val="1096242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112"/>
          <p:cNvGrpSpPr>
            <a:grpSpLocks/>
          </p:cNvGrpSpPr>
          <p:nvPr/>
        </p:nvGrpSpPr>
        <p:grpSpPr bwMode="auto">
          <a:xfrm>
            <a:off x="0" y="0"/>
            <a:ext cx="9144000" cy="990600"/>
            <a:chOff x="0" y="-1"/>
            <a:chExt cx="9144002" cy="1208745"/>
          </a:xfrm>
        </p:grpSpPr>
        <p:pic>
          <p:nvPicPr>
            <p:cNvPr id="7" name="Immagine 113"/>
            <p:cNvPicPr>
              <a:picLocks noChangeAspect="1"/>
            </p:cNvPicPr>
            <p:nvPr/>
          </p:nvPicPr>
          <p:blipFill>
            <a:blip r:embed="rId3">
              <a:alphaModFix amt="68000"/>
              <a:extLst>
                <a:ext uri="{28A0092B-C50C-407E-A947-70E740481C1C}">
                  <a14:useLocalDpi xmlns:a14="http://schemas.microsoft.com/office/drawing/2010/main" val="0"/>
                </a:ext>
              </a:extLst>
            </a:blip>
            <a:srcRect/>
            <a:stretch>
              <a:fillRect/>
            </a:stretch>
          </p:blipFill>
          <p:spPr bwMode="auto">
            <a:xfrm rot="5400000">
              <a:off x="3967629" y="-3967628"/>
              <a:ext cx="1208745" cy="9144000"/>
            </a:xfrm>
            <a:prstGeom prst="rect">
              <a:avLst/>
            </a:prstGeom>
            <a:noFill/>
            <a:ln>
              <a:noFill/>
            </a:ln>
            <a:extLst>
              <a:ext uri="{909E8E84-426E-40dd-AFC4-6F175D3DCCD1}">
                <a14:hiddenFill xmlns:a14="http://schemas.microsoft.com/office/drawing/2010/main">
                  <a:solidFill>
                    <a:srgbClr val="FFFFFF">
                      <a:alpha val="6784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arrotondato 7"/>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b="1" dirty="0" smtClean="0">
                  <a:solidFill>
                    <a:srgbClr val="FFFF00"/>
                  </a:solidFill>
                  <a:latin typeface="Comic Sans MS"/>
                  <a:cs typeface="Comic Sans MS"/>
                </a:rPr>
                <a:t>Liquid biopsy</a:t>
              </a:r>
              <a:endParaRPr lang="en-US" sz="2400" b="1" dirty="0">
                <a:solidFill>
                  <a:prstClr val="white"/>
                </a:solidFill>
                <a:latin typeface="Comic Sans MS"/>
                <a:cs typeface="Comic Sans MS"/>
              </a:endParaRPr>
            </a:p>
            <a:p>
              <a:pPr algn="ctr">
                <a:defRPr/>
              </a:pPr>
              <a:r>
                <a:rPr lang="en-US" dirty="0" smtClean="0">
                  <a:solidFill>
                    <a:prstClr val="white"/>
                  </a:solidFill>
                  <a:latin typeface="Comic Sans MS"/>
                  <a:cs typeface="Comic Sans MS"/>
                </a:rPr>
                <a:t>Prognostic role of </a:t>
              </a:r>
              <a:r>
                <a:rPr lang="en-US" dirty="0" err="1" smtClean="0">
                  <a:solidFill>
                    <a:prstClr val="white"/>
                  </a:solidFill>
                  <a:latin typeface="Comic Sans MS"/>
                  <a:cs typeface="Comic Sans MS"/>
                </a:rPr>
                <a:t>cfDNA</a:t>
              </a:r>
              <a:r>
                <a:rPr lang="en-US" dirty="0" smtClean="0">
                  <a:solidFill>
                    <a:prstClr val="white"/>
                  </a:solidFill>
                  <a:latin typeface="Comic Sans MS"/>
                  <a:cs typeface="Comic Sans MS"/>
                </a:rPr>
                <a:t> in 41 lung cancer </a:t>
              </a:r>
              <a:r>
                <a:rPr lang="en-US" dirty="0" err="1" smtClean="0">
                  <a:solidFill>
                    <a:prstClr val="white"/>
                  </a:solidFill>
                  <a:latin typeface="Comic Sans MS"/>
                  <a:cs typeface="Comic Sans MS"/>
                </a:rPr>
                <a:t>pts</a:t>
              </a:r>
              <a:r>
                <a:rPr lang="en-US" dirty="0" smtClean="0">
                  <a:solidFill>
                    <a:prstClr val="white"/>
                  </a:solidFill>
                  <a:latin typeface="Comic Sans MS"/>
                  <a:cs typeface="Comic Sans MS"/>
                </a:rPr>
                <a:t> treated with </a:t>
              </a:r>
              <a:r>
                <a:rPr lang="en-US" dirty="0">
                  <a:solidFill>
                    <a:prstClr val="white"/>
                  </a:solidFill>
                  <a:latin typeface="Comic Sans MS"/>
                  <a:cs typeface="Comic Sans MS"/>
                </a:rPr>
                <a:t>i</a:t>
              </a:r>
              <a:r>
                <a:rPr lang="en-US" dirty="0" smtClean="0">
                  <a:solidFill>
                    <a:prstClr val="white"/>
                  </a:solidFill>
                  <a:latin typeface="Comic Sans MS"/>
                  <a:cs typeface="Comic Sans MS"/>
                </a:rPr>
                <a:t>mmunotherapy</a:t>
              </a:r>
              <a:endParaRPr lang="en-US" dirty="0">
                <a:solidFill>
                  <a:prstClr val="white"/>
                </a:solidFill>
                <a:latin typeface="Comic Sans MS"/>
                <a:cs typeface="Comic Sans MS"/>
              </a:endParaRPr>
            </a:p>
          </p:txBody>
        </p:sp>
      </p:grpSp>
      <p:graphicFrame>
        <p:nvGraphicFramePr>
          <p:cNvPr id="9" name="Segnaposto contenuto 3"/>
          <p:cNvGraphicFramePr>
            <a:graphicFrameLocks/>
          </p:cNvGraphicFramePr>
          <p:nvPr>
            <p:extLst>
              <p:ext uri="{D42A27DB-BD31-4B8C-83A1-F6EECF244321}">
                <p14:modId xmlns:p14="http://schemas.microsoft.com/office/powerpoint/2010/main" val="1613498165"/>
              </p:ext>
            </p:extLst>
          </p:nvPr>
        </p:nvGraphicFramePr>
        <p:xfrm>
          <a:off x="7083931" y="1797518"/>
          <a:ext cx="1960083" cy="1432559"/>
        </p:xfrm>
        <a:graphic>
          <a:graphicData uri="http://schemas.openxmlformats.org/drawingml/2006/table">
            <a:tbl>
              <a:tblPr firstRow="1" bandRow="1">
                <a:tableStyleId>{21E4AEA4-8DFA-4A89-87EB-49C32662AFE0}</a:tableStyleId>
              </a:tblPr>
              <a:tblGrid>
                <a:gridCol w="762691"/>
                <a:gridCol w="594974"/>
                <a:gridCol w="602418"/>
              </a:tblGrid>
              <a:tr h="406875">
                <a:tc>
                  <a:txBody>
                    <a:bodyPr/>
                    <a:lstStyle/>
                    <a:p>
                      <a:pPr algn="ctr"/>
                      <a:r>
                        <a:rPr lang="it-IT" sz="1400" dirty="0" err="1" smtClean="0">
                          <a:solidFill>
                            <a:srgbClr val="000000"/>
                          </a:solidFill>
                          <a:latin typeface="Comic Sans MS"/>
                          <a:cs typeface="Comic Sans MS"/>
                        </a:rPr>
                        <a:t>ctDNA</a:t>
                      </a:r>
                      <a:r>
                        <a:rPr lang="it-IT" sz="1400" baseline="0" dirty="0" smtClean="0">
                          <a:solidFill>
                            <a:srgbClr val="000000"/>
                          </a:solidFill>
                          <a:latin typeface="Comic Sans MS"/>
                          <a:cs typeface="Comic Sans MS"/>
                        </a:rPr>
                        <a:t> </a:t>
                      </a:r>
                      <a:r>
                        <a:rPr lang="it-IT" sz="1400" baseline="0" dirty="0" err="1" smtClean="0">
                          <a:solidFill>
                            <a:srgbClr val="000000"/>
                          </a:solidFill>
                          <a:latin typeface="Comic Sans MS"/>
                          <a:cs typeface="Comic Sans MS"/>
                        </a:rPr>
                        <a:t>cutoff</a:t>
                      </a:r>
                      <a:endParaRPr lang="it-IT" sz="1400" dirty="0">
                        <a:solidFill>
                          <a:srgbClr val="000000"/>
                        </a:solidFill>
                        <a:latin typeface="Comic Sans MS"/>
                        <a:cs typeface="Comic Sans MS"/>
                      </a:endParaRPr>
                    </a:p>
                  </a:txBody>
                  <a:tcPr/>
                </a:tc>
                <a:tc>
                  <a:txBody>
                    <a:bodyPr/>
                    <a:lstStyle/>
                    <a:p>
                      <a:pPr algn="ctr"/>
                      <a:r>
                        <a:rPr lang="it-IT" sz="1600" dirty="0" smtClean="0">
                          <a:solidFill>
                            <a:srgbClr val="000000"/>
                          </a:solidFill>
                          <a:latin typeface="Comic Sans MS"/>
                          <a:cs typeface="Comic Sans MS"/>
                        </a:rPr>
                        <a:t>PFS</a:t>
                      </a:r>
                      <a:endParaRPr lang="it-IT" sz="1600" dirty="0">
                        <a:solidFill>
                          <a:srgbClr val="000000"/>
                        </a:solidFill>
                        <a:latin typeface="Comic Sans MS"/>
                        <a:cs typeface="Comic Sans MS"/>
                      </a:endParaRPr>
                    </a:p>
                  </a:txBody>
                  <a:tcPr/>
                </a:tc>
                <a:tc>
                  <a:txBody>
                    <a:bodyPr/>
                    <a:lstStyle/>
                    <a:p>
                      <a:pPr algn="ctr"/>
                      <a:r>
                        <a:rPr lang="it-IT" sz="1600" dirty="0" smtClean="0">
                          <a:solidFill>
                            <a:srgbClr val="000000"/>
                          </a:solidFill>
                          <a:latin typeface="Comic Sans MS"/>
                          <a:cs typeface="Comic Sans MS"/>
                        </a:rPr>
                        <a:t>OS</a:t>
                      </a:r>
                      <a:endParaRPr lang="it-IT" sz="1600" dirty="0">
                        <a:solidFill>
                          <a:srgbClr val="000000"/>
                        </a:solidFill>
                        <a:latin typeface="Comic Sans MS"/>
                        <a:cs typeface="Comic Sans MS"/>
                      </a:endParaRPr>
                    </a:p>
                  </a:txBody>
                  <a:tcPr/>
                </a:tc>
              </a:tr>
              <a:tr h="359008">
                <a:tc>
                  <a:txBody>
                    <a:bodyPr/>
                    <a:lstStyle/>
                    <a:p>
                      <a:pPr algn="ctr"/>
                      <a:r>
                        <a:rPr lang="it-IT" sz="1200" dirty="0" smtClean="0">
                          <a:latin typeface="Comic Sans MS"/>
                          <a:cs typeface="Comic Sans MS"/>
                        </a:rPr>
                        <a:t>&lt; 0.47 ng/</a:t>
                      </a:r>
                      <a:r>
                        <a:rPr lang="el-GR" sz="1200" dirty="0" smtClean="0">
                          <a:latin typeface="Comic Sans MS"/>
                          <a:cs typeface="Comic Sans MS"/>
                        </a:rPr>
                        <a:t>μ</a:t>
                      </a:r>
                      <a:r>
                        <a:rPr lang="it-IT" sz="1200" dirty="0" smtClean="0">
                          <a:latin typeface="Comic Sans MS"/>
                          <a:cs typeface="Comic Sans MS"/>
                        </a:rPr>
                        <a:t>L</a:t>
                      </a:r>
                      <a:endParaRPr lang="it-IT" sz="1200" dirty="0">
                        <a:latin typeface="Comic Sans MS"/>
                        <a:cs typeface="Comic Sans MS"/>
                      </a:endParaRPr>
                    </a:p>
                  </a:txBody>
                  <a:tcPr/>
                </a:tc>
                <a:tc>
                  <a:txBody>
                    <a:bodyPr/>
                    <a:lstStyle/>
                    <a:p>
                      <a:pPr algn="ctr"/>
                      <a:r>
                        <a:rPr lang="it-IT" sz="1200" baseline="0" dirty="0" smtClean="0">
                          <a:latin typeface="Comic Sans MS"/>
                          <a:cs typeface="Comic Sans MS"/>
                        </a:rPr>
                        <a:t>11 </a:t>
                      </a:r>
                      <a:r>
                        <a:rPr lang="it-IT" sz="1200" dirty="0" smtClean="0">
                          <a:latin typeface="Comic Sans MS"/>
                          <a:cs typeface="Comic Sans MS"/>
                        </a:rPr>
                        <a:t>m</a:t>
                      </a:r>
                      <a:endParaRPr lang="it-IT" sz="1200" dirty="0">
                        <a:latin typeface="Comic Sans MS"/>
                        <a:cs typeface="Comic Sans MS"/>
                      </a:endParaRPr>
                    </a:p>
                  </a:txBody>
                  <a:tcPr/>
                </a:tc>
                <a:tc>
                  <a:txBody>
                    <a:bodyPr/>
                    <a:lstStyle/>
                    <a:p>
                      <a:pPr algn="ctr"/>
                      <a:r>
                        <a:rPr lang="it-IT" sz="1200" dirty="0" smtClean="0">
                          <a:latin typeface="Comic Sans MS"/>
                          <a:cs typeface="Comic Sans MS"/>
                        </a:rPr>
                        <a:t>16 m</a:t>
                      </a:r>
                      <a:endParaRPr lang="it-IT" sz="1200" dirty="0">
                        <a:latin typeface="Comic Sans MS"/>
                        <a:cs typeface="Comic Sans MS"/>
                      </a:endParaRPr>
                    </a:p>
                  </a:txBody>
                  <a:tcPr/>
                </a:tc>
              </a:tr>
              <a:tr h="359008">
                <a:tc>
                  <a:txBody>
                    <a:bodyPr/>
                    <a:lstStyle/>
                    <a:p>
                      <a:pPr marL="0" marR="0" indent="0" algn="ctr" defTabSz="4777740" rtl="0" eaLnBrk="1" fontAlgn="auto" latinLnBrk="0" hangingPunct="1">
                        <a:lnSpc>
                          <a:spcPct val="100000"/>
                        </a:lnSpc>
                        <a:spcBef>
                          <a:spcPts val="0"/>
                        </a:spcBef>
                        <a:spcAft>
                          <a:spcPts val="0"/>
                        </a:spcAft>
                        <a:buClrTx/>
                        <a:buSzTx/>
                        <a:buFontTx/>
                        <a:buNone/>
                        <a:tabLst/>
                        <a:defRPr/>
                      </a:pPr>
                      <a:r>
                        <a:rPr lang="it-IT" sz="1200" dirty="0" smtClean="0">
                          <a:latin typeface="Comic Sans MS"/>
                          <a:cs typeface="Comic Sans MS"/>
                        </a:rPr>
                        <a:t>&gt; 0.47 ng/</a:t>
                      </a:r>
                      <a:r>
                        <a:rPr lang="el-GR" sz="1200" dirty="0" smtClean="0">
                          <a:latin typeface="Comic Sans MS"/>
                          <a:cs typeface="Comic Sans MS"/>
                        </a:rPr>
                        <a:t>μ</a:t>
                      </a:r>
                      <a:r>
                        <a:rPr lang="it-IT" sz="1200" dirty="0" smtClean="0">
                          <a:latin typeface="Comic Sans MS"/>
                          <a:cs typeface="Comic Sans MS"/>
                        </a:rPr>
                        <a:t>L</a:t>
                      </a:r>
                    </a:p>
                  </a:txBody>
                  <a:tcPr/>
                </a:tc>
                <a:tc>
                  <a:txBody>
                    <a:bodyPr/>
                    <a:lstStyle/>
                    <a:p>
                      <a:pPr algn="ctr"/>
                      <a:r>
                        <a:rPr lang="it-IT" sz="1200" dirty="0" smtClean="0">
                          <a:latin typeface="Comic Sans MS"/>
                          <a:cs typeface="Comic Sans MS"/>
                        </a:rPr>
                        <a:t>3</a:t>
                      </a:r>
                      <a:r>
                        <a:rPr lang="it-IT" sz="1200" baseline="0" dirty="0" smtClean="0">
                          <a:latin typeface="Comic Sans MS"/>
                          <a:cs typeface="Comic Sans MS"/>
                        </a:rPr>
                        <a:t> </a:t>
                      </a:r>
                      <a:r>
                        <a:rPr lang="it-IT" sz="1200" dirty="0" smtClean="0">
                          <a:latin typeface="Comic Sans MS"/>
                          <a:cs typeface="Comic Sans MS"/>
                        </a:rPr>
                        <a:t>m</a:t>
                      </a:r>
                      <a:endParaRPr lang="it-IT" sz="1200" dirty="0">
                        <a:latin typeface="Comic Sans MS"/>
                        <a:cs typeface="Comic Sans MS"/>
                      </a:endParaRPr>
                    </a:p>
                  </a:txBody>
                  <a:tcPr/>
                </a:tc>
                <a:tc>
                  <a:txBody>
                    <a:bodyPr/>
                    <a:lstStyle/>
                    <a:p>
                      <a:pPr algn="ctr"/>
                      <a:r>
                        <a:rPr lang="it-IT" sz="1200" dirty="0" smtClean="0">
                          <a:latin typeface="Comic Sans MS"/>
                          <a:cs typeface="Comic Sans MS"/>
                        </a:rPr>
                        <a:t>6 m</a:t>
                      </a:r>
                      <a:endParaRPr lang="it-IT" sz="1200" dirty="0">
                        <a:latin typeface="Comic Sans MS"/>
                        <a:cs typeface="Comic Sans MS"/>
                      </a:endParaRPr>
                    </a:p>
                  </a:txBody>
                  <a:tcPr/>
                </a:tc>
              </a:tr>
            </a:tbl>
          </a:graphicData>
        </a:graphic>
      </p:graphicFrame>
      <p:graphicFrame>
        <p:nvGraphicFramePr>
          <p:cNvPr id="10" name="Segnaposto contenuto 3"/>
          <p:cNvGraphicFramePr>
            <a:graphicFrameLocks/>
          </p:cNvGraphicFramePr>
          <p:nvPr>
            <p:extLst>
              <p:ext uri="{D42A27DB-BD31-4B8C-83A1-F6EECF244321}">
                <p14:modId xmlns:p14="http://schemas.microsoft.com/office/powerpoint/2010/main" val="1722071522"/>
              </p:ext>
            </p:extLst>
          </p:nvPr>
        </p:nvGraphicFramePr>
        <p:xfrm>
          <a:off x="6908275" y="4692071"/>
          <a:ext cx="2235724" cy="1432559"/>
        </p:xfrm>
        <a:graphic>
          <a:graphicData uri="http://schemas.openxmlformats.org/drawingml/2006/table">
            <a:tbl>
              <a:tblPr firstRow="1" bandRow="1">
                <a:tableStyleId>{F5AB1C69-6EDB-4FF4-983F-18BD219EF322}</a:tableStyleId>
              </a:tblPr>
              <a:tblGrid>
                <a:gridCol w="879995"/>
                <a:gridCol w="588945"/>
                <a:gridCol w="766784"/>
              </a:tblGrid>
              <a:tr h="0">
                <a:tc>
                  <a:txBody>
                    <a:bodyPr/>
                    <a:lstStyle/>
                    <a:p>
                      <a:pPr algn="ctr"/>
                      <a:r>
                        <a:rPr lang="it-IT" sz="1400" dirty="0" err="1" smtClean="0">
                          <a:solidFill>
                            <a:srgbClr val="000000"/>
                          </a:solidFill>
                          <a:latin typeface="Comic Sans MS"/>
                          <a:cs typeface="Comic Sans MS"/>
                        </a:rPr>
                        <a:t>ctDNA</a:t>
                      </a:r>
                      <a:r>
                        <a:rPr lang="it-IT" sz="1400" baseline="0" dirty="0" smtClean="0">
                          <a:solidFill>
                            <a:srgbClr val="000000"/>
                          </a:solidFill>
                          <a:latin typeface="Comic Sans MS"/>
                          <a:cs typeface="Comic Sans MS"/>
                        </a:rPr>
                        <a:t> </a:t>
                      </a:r>
                      <a:r>
                        <a:rPr lang="it-IT" sz="1400" baseline="0" dirty="0" err="1" smtClean="0">
                          <a:solidFill>
                            <a:srgbClr val="000000"/>
                          </a:solidFill>
                          <a:latin typeface="Comic Sans MS"/>
                          <a:cs typeface="Comic Sans MS"/>
                        </a:rPr>
                        <a:t>cutoff</a:t>
                      </a:r>
                      <a:endParaRPr lang="it-IT" sz="1400" dirty="0">
                        <a:solidFill>
                          <a:srgbClr val="000000"/>
                        </a:solidFill>
                        <a:latin typeface="Comic Sans MS"/>
                        <a:cs typeface="Comic Sans MS"/>
                      </a:endParaRPr>
                    </a:p>
                  </a:txBody>
                  <a:tcPr/>
                </a:tc>
                <a:tc>
                  <a:txBody>
                    <a:bodyPr/>
                    <a:lstStyle/>
                    <a:p>
                      <a:pPr algn="ctr"/>
                      <a:r>
                        <a:rPr lang="it-IT" sz="1600" dirty="0" smtClean="0">
                          <a:solidFill>
                            <a:srgbClr val="000000"/>
                          </a:solidFill>
                          <a:latin typeface="Comic Sans MS"/>
                          <a:cs typeface="Comic Sans MS"/>
                        </a:rPr>
                        <a:t>PFS</a:t>
                      </a:r>
                      <a:endParaRPr lang="it-IT" sz="1600" dirty="0">
                        <a:solidFill>
                          <a:srgbClr val="000000"/>
                        </a:solidFill>
                        <a:latin typeface="Comic Sans MS"/>
                        <a:cs typeface="Comic Sans MS"/>
                      </a:endParaRPr>
                    </a:p>
                  </a:txBody>
                  <a:tcPr/>
                </a:tc>
                <a:tc>
                  <a:txBody>
                    <a:bodyPr/>
                    <a:lstStyle/>
                    <a:p>
                      <a:pPr algn="ctr"/>
                      <a:r>
                        <a:rPr lang="it-IT" sz="1600" dirty="0" smtClean="0">
                          <a:solidFill>
                            <a:srgbClr val="000000"/>
                          </a:solidFill>
                          <a:latin typeface="Comic Sans MS"/>
                          <a:cs typeface="Comic Sans MS"/>
                        </a:rPr>
                        <a:t>OS</a:t>
                      </a:r>
                      <a:endParaRPr lang="it-IT" sz="1600" dirty="0">
                        <a:solidFill>
                          <a:srgbClr val="000000"/>
                        </a:solidFill>
                        <a:latin typeface="Comic Sans MS"/>
                        <a:cs typeface="Comic Sans MS"/>
                      </a:endParaRPr>
                    </a:p>
                  </a:txBody>
                  <a:tcPr/>
                </a:tc>
              </a:tr>
              <a:tr h="0">
                <a:tc>
                  <a:txBody>
                    <a:bodyPr/>
                    <a:lstStyle/>
                    <a:p>
                      <a:pPr algn="ctr"/>
                      <a:r>
                        <a:rPr lang="it-IT" sz="1200" dirty="0" smtClean="0">
                          <a:latin typeface="Comic Sans MS"/>
                          <a:cs typeface="Comic Sans MS"/>
                        </a:rPr>
                        <a:t>&lt; 0.56 ng/</a:t>
                      </a:r>
                      <a:r>
                        <a:rPr lang="el-GR" sz="1200" dirty="0" smtClean="0">
                          <a:latin typeface="Comic Sans MS"/>
                          <a:cs typeface="Comic Sans MS"/>
                        </a:rPr>
                        <a:t>μ</a:t>
                      </a:r>
                      <a:r>
                        <a:rPr lang="it-IT" sz="1200" dirty="0" smtClean="0">
                          <a:latin typeface="Comic Sans MS"/>
                          <a:cs typeface="Comic Sans MS"/>
                        </a:rPr>
                        <a:t>L</a:t>
                      </a:r>
                      <a:endParaRPr lang="it-IT" sz="1200" dirty="0">
                        <a:latin typeface="Comic Sans MS"/>
                        <a:cs typeface="Comic Sans MS"/>
                      </a:endParaRPr>
                    </a:p>
                  </a:txBody>
                  <a:tcPr/>
                </a:tc>
                <a:tc>
                  <a:txBody>
                    <a:bodyPr/>
                    <a:lstStyle/>
                    <a:p>
                      <a:pPr algn="ctr"/>
                      <a:r>
                        <a:rPr lang="it-IT" sz="1200" baseline="0" dirty="0" smtClean="0">
                          <a:latin typeface="Comic Sans MS"/>
                          <a:cs typeface="Comic Sans MS"/>
                        </a:rPr>
                        <a:t>11 </a:t>
                      </a:r>
                      <a:r>
                        <a:rPr lang="it-IT" sz="1200" dirty="0" smtClean="0">
                          <a:latin typeface="Comic Sans MS"/>
                          <a:cs typeface="Comic Sans MS"/>
                        </a:rPr>
                        <a:t>m</a:t>
                      </a:r>
                      <a:endParaRPr lang="it-IT" sz="1200" dirty="0">
                        <a:latin typeface="Comic Sans MS"/>
                        <a:cs typeface="Comic Sans MS"/>
                      </a:endParaRPr>
                    </a:p>
                  </a:txBody>
                  <a:tcPr/>
                </a:tc>
                <a:tc>
                  <a:txBody>
                    <a:bodyPr/>
                    <a:lstStyle/>
                    <a:p>
                      <a:pPr algn="ctr"/>
                      <a:r>
                        <a:rPr lang="it-IT" sz="1200" dirty="0" smtClean="0">
                          <a:latin typeface="Comic Sans MS"/>
                          <a:cs typeface="Comic Sans MS"/>
                        </a:rPr>
                        <a:t>18 m</a:t>
                      </a:r>
                      <a:endParaRPr lang="it-IT" sz="1200" dirty="0">
                        <a:latin typeface="Comic Sans MS"/>
                        <a:cs typeface="Comic Sans MS"/>
                      </a:endParaRPr>
                    </a:p>
                  </a:txBody>
                  <a:tcPr/>
                </a:tc>
              </a:tr>
              <a:tr h="0">
                <a:tc>
                  <a:txBody>
                    <a:bodyPr/>
                    <a:lstStyle/>
                    <a:p>
                      <a:pPr marL="0" marR="0" indent="0" algn="ctr" defTabSz="4777740" rtl="0" eaLnBrk="1" fontAlgn="auto" latinLnBrk="0" hangingPunct="1">
                        <a:lnSpc>
                          <a:spcPct val="100000"/>
                        </a:lnSpc>
                        <a:spcBef>
                          <a:spcPts val="0"/>
                        </a:spcBef>
                        <a:spcAft>
                          <a:spcPts val="0"/>
                        </a:spcAft>
                        <a:buClrTx/>
                        <a:buSzTx/>
                        <a:buFontTx/>
                        <a:buNone/>
                        <a:tabLst/>
                        <a:defRPr/>
                      </a:pPr>
                      <a:r>
                        <a:rPr lang="it-IT" sz="1200" dirty="0" smtClean="0">
                          <a:latin typeface="Comic Sans MS"/>
                          <a:cs typeface="Comic Sans MS"/>
                        </a:rPr>
                        <a:t>&gt; 0.56 ng/</a:t>
                      </a:r>
                      <a:r>
                        <a:rPr lang="el-GR" sz="1200" dirty="0" smtClean="0">
                          <a:latin typeface="Comic Sans MS"/>
                          <a:cs typeface="Comic Sans MS"/>
                        </a:rPr>
                        <a:t>μ</a:t>
                      </a:r>
                      <a:r>
                        <a:rPr lang="it-IT" sz="1200" dirty="0" smtClean="0">
                          <a:latin typeface="Comic Sans MS"/>
                          <a:cs typeface="Comic Sans MS"/>
                        </a:rPr>
                        <a:t>L</a:t>
                      </a:r>
                    </a:p>
                  </a:txBody>
                  <a:tcPr/>
                </a:tc>
                <a:tc>
                  <a:txBody>
                    <a:bodyPr/>
                    <a:lstStyle/>
                    <a:p>
                      <a:pPr algn="ctr"/>
                      <a:r>
                        <a:rPr lang="it-IT" sz="1200" dirty="0" smtClean="0">
                          <a:latin typeface="Comic Sans MS"/>
                          <a:cs typeface="Comic Sans MS"/>
                        </a:rPr>
                        <a:t>3</a:t>
                      </a:r>
                      <a:r>
                        <a:rPr lang="it-IT" sz="1200" baseline="0" dirty="0" smtClean="0">
                          <a:latin typeface="Comic Sans MS"/>
                          <a:cs typeface="Comic Sans MS"/>
                        </a:rPr>
                        <a:t> </a:t>
                      </a:r>
                      <a:r>
                        <a:rPr lang="it-IT" sz="1200" dirty="0" smtClean="0">
                          <a:latin typeface="Comic Sans MS"/>
                          <a:cs typeface="Comic Sans MS"/>
                        </a:rPr>
                        <a:t>m</a:t>
                      </a:r>
                      <a:endParaRPr lang="it-IT" sz="1200" dirty="0">
                        <a:latin typeface="Comic Sans MS"/>
                        <a:cs typeface="Comic Sans MS"/>
                      </a:endParaRPr>
                    </a:p>
                  </a:txBody>
                  <a:tcPr/>
                </a:tc>
                <a:tc>
                  <a:txBody>
                    <a:bodyPr/>
                    <a:lstStyle/>
                    <a:p>
                      <a:pPr algn="ctr"/>
                      <a:r>
                        <a:rPr lang="it-IT" sz="1200" dirty="0" smtClean="0">
                          <a:latin typeface="Comic Sans MS"/>
                          <a:cs typeface="Comic Sans MS"/>
                        </a:rPr>
                        <a:t>6 m</a:t>
                      </a:r>
                      <a:endParaRPr lang="it-IT" sz="1200" dirty="0">
                        <a:latin typeface="Comic Sans MS"/>
                        <a:cs typeface="Comic Sans MS"/>
                      </a:endParaRPr>
                    </a:p>
                  </a:txBody>
                  <a:tcPr/>
                </a:tc>
              </a:tr>
            </a:tbl>
          </a:graphicData>
        </a:graphic>
      </p:graphicFrame>
      <p:pic>
        <p:nvPicPr>
          <p:cNvPr id="11" name="Immagine 10"/>
          <p:cNvPicPr>
            <a:picLocks noChangeAspect="1"/>
          </p:cNvPicPr>
          <p:nvPr/>
        </p:nvPicPr>
        <p:blipFill>
          <a:blip r:embed="rId4"/>
          <a:stretch>
            <a:fillRect/>
          </a:stretch>
        </p:blipFill>
        <p:spPr>
          <a:xfrm>
            <a:off x="175557" y="1511300"/>
            <a:ext cx="6591300" cy="5346700"/>
          </a:xfrm>
          <a:prstGeom prst="rect">
            <a:avLst/>
          </a:prstGeom>
        </p:spPr>
      </p:pic>
      <p:sp>
        <p:nvSpPr>
          <p:cNvPr id="12" name="Rettangolo 11"/>
          <p:cNvSpPr/>
          <p:nvPr/>
        </p:nvSpPr>
        <p:spPr>
          <a:xfrm>
            <a:off x="1526815" y="1682337"/>
            <a:ext cx="1270094" cy="851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12"/>
          <p:cNvSpPr/>
          <p:nvPr/>
        </p:nvSpPr>
        <p:spPr>
          <a:xfrm>
            <a:off x="4431816" y="1628297"/>
            <a:ext cx="1111727" cy="851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Rettangolo 13"/>
          <p:cNvSpPr/>
          <p:nvPr/>
        </p:nvSpPr>
        <p:spPr>
          <a:xfrm>
            <a:off x="1540327" y="4111660"/>
            <a:ext cx="1270094" cy="851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Rettangolo 14"/>
          <p:cNvSpPr/>
          <p:nvPr/>
        </p:nvSpPr>
        <p:spPr>
          <a:xfrm>
            <a:off x="4412338" y="4110968"/>
            <a:ext cx="1117693" cy="8923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CasellaDiTesto 15"/>
          <p:cNvSpPr txBox="1"/>
          <p:nvPr/>
        </p:nvSpPr>
        <p:spPr>
          <a:xfrm>
            <a:off x="1405221" y="1224152"/>
            <a:ext cx="824208" cy="369332"/>
          </a:xfrm>
          <a:prstGeom prst="rect">
            <a:avLst/>
          </a:prstGeom>
          <a:noFill/>
        </p:spPr>
        <p:txBody>
          <a:bodyPr wrap="square" rtlCol="0">
            <a:spAutoFit/>
          </a:bodyPr>
          <a:lstStyle/>
          <a:p>
            <a:r>
              <a:rPr lang="it-IT" dirty="0" smtClean="0">
                <a:latin typeface="Comic Sans MS"/>
                <a:cs typeface="Comic Sans MS"/>
              </a:rPr>
              <a:t>PFS</a:t>
            </a:r>
            <a:endParaRPr lang="it-IT" dirty="0">
              <a:latin typeface="Comic Sans MS"/>
              <a:cs typeface="Comic Sans MS"/>
            </a:endParaRPr>
          </a:p>
        </p:txBody>
      </p:sp>
      <p:sp>
        <p:nvSpPr>
          <p:cNvPr id="17" name="CasellaDiTesto 16"/>
          <p:cNvSpPr txBox="1"/>
          <p:nvPr/>
        </p:nvSpPr>
        <p:spPr>
          <a:xfrm>
            <a:off x="4019712" y="1224152"/>
            <a:ext cx="824208" cy="369332"/>
          </a:xfrm>
          <a:prstGeom prst="rect">
            <a:avLst/>
          </a:prstGeom>
          <a:noFill/>
        </p:spPr>
        <p:txBody>
          <a:bodyPr wrap="square" rtlCol="0">
            <a:spAutoFit/>
          </a:bodyPr>
          <a:lstStyle/>
          <a:p>
            <a:r>
              <a:rPr lang="it-IT" dirty="0" smtClean="0">
                <a:latin typeface="Comic Sans MS"/>
                <a:cs typeface="Comic Sans MS"/>
              </a:rPr>
              <a:t>OS</a:t>
            </a:r>
            <a:endParaRPr lang="it-IT" dirty="0">
              <a:latin typeface="Comic Sans MS"/>
              <a:cs typeface="Comic Sans MS"/>
            </a:endParaRPr>
          </a:p>
        </p:txBody>
      </p:sp>
      <p:sp>
        <p:nvSpPr>
          <p:cNvPr id="18" name="CasellaDiTesto 17"/>
          <p:cNvSpPr txBox="1"/>
          <p:nvPr/>
        </p:nvSpPr>
        <p:spPr>
          <a:xfrm>
            <a:off x="7444904" y="4309229"/>
            <a:ext cx="1274822" cy="369332"/>
          </a:xfrm>
          <a:prstGeom prst="rect">
            <a:avLst/>
          </a:prstGeom>
          <a:noFill/>
        </p:spPr>
        <p:txBody>
          <a:bodyPr wrap="square" rtlCol="0">
            <a:spAutoFit/>
          </a:bodyPr>
          <a:lstStyle/>
          <a:p>
            <a:r>
              <a:rPr lang="it-IT" dirty="0" smtClean="0">
                <a:latin typeface="Comic Sans MS"/>
                <a:cs typeface="Comic Sans MS"/>
              </a:rPr>
              <a:t>Follow-up</a:t>
            </a:r>
            <a:endParaRPr lang="it-IT" dirty="0">
              <a:latin typeface="Comic Sans MS"/>
              <a:cs typeface="Comic Sans MS"/>
            </a:endParaRPr>
          </a:p>
        </p:txBody>
      </p:sp>
      <p:sp>
        <p:nvSpPr>
          <p:cNvPr id="19" name="CasellaDiTesto 18"/>
          <p:cNvSpPr txBox="1"/>
          <p:nvPr/>
        </p:nvSpPr>
        <p:spPr>
          <a:xfrm>
            <a:off x="7506509" y="1376552"/>
            <a:ext cx="1194981" cy="369332"/>
          </a:xfrm>
          <a:prstGeom prst="rect">
            <a:avLst/>
          </a:prstGeom>
          <a:noFill/>
        </p:spPr>
        <p:txBody>
          <a:bodyPr wrap="square" rtlCol="0">
            <a:spAutoFit/>
          </a:bodyPr>
          <a:lstStyle/>
          <a:p>
            <a:r>
              <a:rPr lang="it-IT" dirty="0" smtClean="0">
                <a:latin typeface="Comic Sans MS"/>
                <a:cs typeface="Comic Sans MS"/>
              </a:rPr>
              <a:t>Baseline</a:t>
            </a:r>
            <a:endParaRPr lang="it-IT" dirty="0">
              <a:latin typeface="Comic Sans MS"/>
              <a:cs typeface="Comic Sans MS"/>
            </a:endParaRPr>
          </a:p>
        </p:txBody>
      </p:sp>
      <p:sp>
        <p:nvSpPr>
          <p:cNvPr id="20" name="CasellaDiTesto 19"/>
          <p:cNvSpPr txBox="1"/>
          <p:nvPr/>
        </p:nvSpPr>
        <p:spPr>
          <a:xfrm>
            <a:off x="6057900" y="6328828"/>
            <a:ext cx="3074272" cy="523220"/>
          </a:xfrm>
          <a:prstGeom prst="rect">
            <a:avLst/>
          </a:prstGeom>
          <a:noFill/>
        </p:spPr>
        <p:txBody>
          <a:bodyPr wrap="square" rtlCol="0">
            <a:spAutoFit/>
          </a:bodyPr>
          <a:lstStyle/>
          <a:p>
            <a:pPr algn="r"/>
            <a:r>
              <a:rPr lang="it-IT" sz="1400" dirty="0" smtClean="0">
                <a:latin typeface="Comic Sans MS"/>
                <a:cs typeface="Comic Sans MS"/>
              </a:rPr>
              <a:t>Castiglia, </a:t>
            </a:r>
            <a:r>
              <a:rPr lang="it-IT" sz="1400" dirty="0" err="1" smtClean="0">
                <a:latin typeface="Comic Sans MS"/>
                <a:cs typeface="Comic Sans MS"/>
              </a:rPr>
              <a:t>Perez</a:t>
            </a:r>
            <a:r>
              <a:rPr lang="it-IT" sz="1400" dirty="0" smtClean="0">
                <a:latin typeface="Comic Sans MS"/>
                <a:cs typeface="Comic Sans MS"/>
              </a:rPr>
              <a:t>, </a:t>
            </a:r>
            <a:r>
              <a:rPr lang="it-IT" sz="1400" dirty="0" err="1" smtClean="0">
                <a:latin typeface="Comic Sans MS"/>
                <a:cs typeface="Comic Sans MS"/>
              </a:rPr>
              <a:t>Passiglia</a:t>
            </a:r>
            <a:r>
              <a:rPr lang="it-IT" sz="1400" dirty="0" smtClean="0">
                <a:latin typeface="Comic Sans MS"/>
                <a:cs typeface="Comic Sans MS"/>
              </a:rPr>
              <a:t>, Russo</a:t>
            </a:r>
          </a:p>
          <a:p>
            <a:pPr algn="r"/>
            <a:r>
              <a:rPr lang="it-IT" sz="1400" dirty="0" err="1" smtClean="0">
                <a:latin typeface="Comic Sans MS"/>
                <a:cs typeface="Comic Sans MS"/>
              </a:rPr>
              <a:t>Unpublished</a:t>
            </a:r>
            <a:r>
              <a:rPr lang="it-IT" sz="1400" dirty="0" smtClean="0">
                <a:latin typeface="Comic Sans MS"/>
                <a:cs typeface="Comic Sans MS"/>
              </a:rPr>
              <a:t> data</a:t>
            </a:r>
            <a:endParaRPr lang="it-IT" sz="1400" dirty="0">
              <a:latin typeface="Comic Sans MS"/>
              <a:cs typeface="Comic Sans MS"/>
            </a:endParaRPr>
          </a:p>
        </p:txBody>
      </p:sp>
    </p:spTree>
    <p:extLst>
      <p:ext uri="{BB962C8B-B14F-4D97-AF65-F5344CB8AC3E}">
        <p14:creationId xmlns:p14="http://schemas.microsoft.com/office/powerpoint/2010/main" val="279795023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76200" y="1951980"/>
            <a:ext cx="8978900" cy="3937000"/>
          </a:xfrm>
          <a:prstGeom prst="rect">
            <a:avLst/>
          </a:prstGeom>
          <a:ln w="19050" cmpd="sng">
            <a:solidFill>
              <a:schemeClr val="accent6">
                <a:lumMod val="75000"/>
              </a:schemeClr>
            </a:solidFill>
          </a:ln>
        </p:spPr>
      </p:pic>
      <p:sp>
        <p:nvSpPr>
          <p:cNvPr id="6" name="CasellaDiTesto 5"/>
          <p:cNvSpPr txBox="1"/>
          <p:nvPr/>
        </p:nvSpPr>
        <p:spPr>
          <a:xfrm>
            <a:off x="1817325" y="1431921"/>
            <a:ext cx="824208" cy="369332"/>
          </a:xfrm>
          <a:prstGeom prst="rect">
            <a:avLst/>
          </a:prstGeom>
          <a:noFill/>
        </p:spPr>
        <p:txBody>
          <a:bodyPr wrap="square" rtlCol="0">
            <a:spAutoFit/>
          </a:bodyPr>
          <a:lstStyle/>
          <a:p>
            <a:r>
              <a:rPr lang="it-IT" dirty="0" smtClean="0">
                <a:latin typeface="Comic Sans MS"/>
                <a:cs typeface="Comic Sans MS"/>
              </a:rPr>
              <a:t>PFS</a:t>
            </a:r>
            <a:endParaRPr lang="it-IT" dirty="0">
              <a:latin typeface="Comic Sans MS"/>
              <a:cs typeface="Comic Sans MS"/>
            </a:endParaRPr>
          </a:p>
        </p:txBody>
      </p:sp>
      <p:sp>
        <p:nvSpPr>
          <p:cNvPr id="7" name="CasellaDiTesto 6"/>
          <p:cNvSpPr txBox="1"/>
          <p:nvPr/>
        </p:nvSpPr>
        <p:spPr>
          <a:xfrm>
            <a:off x="5566794" y="1431921"/>
            <a:ext cx="824208" cy="369332"/>
          </a:xfrm>
          <a:prstGeom prst="rect">
            <a:avLst/>
          </a:prstGeom>
          <a:noFill/>
        </p:spPr>
        <p:txBody>
          <a:bodyPr wrap="square" rtlCol="0">
            <a:spAutoFit/>
          </a:bodyPr>
          <a:lstStyle/>
          <a:p>
            <a:r>
              <a:rPr lang="it-IT" dirty="0" smtClean="0">
                <a:latin typeface="Comic Sans MS"/>
                <a:cs typeface="Comic Sans MS"/>
              </a:rPr>
              <a:t>OS</a:t>
            </a:r>
            <a:endParaRPr lang="it-IT" dirty="0">
              <a:latin typeface="Comic Sans MS"/>
              <a:cs typeface="Comic Sans MS"/>
            </a:endParaRPr>
          </a:p>
        </p:txBody>
      </p:sp>
      <p:grpSp>
        <p:nvGrpSpPr>
          <p:cNvPr id="8" name="Gruppo 112"/>
          <p:cNvGrpSpPr>
            <a:grpSpLocks/>
          </p:cNvGrpSpPr>
          <p:nvPr/>
        </p:nvGrpSpPr>
        <p:grpSpPr bwMode="auto">
          <a:xfrm>
            <a:off x="0" y="0"/>
            <a:ext cx="9144000" cy="990600"/>
            <a:chOff x="0" y="-1"/>
            <a:chExt cx="9144002" cy="1208745"/>
          </a:xfrm>
        </p:grpSpPr>
        <p:pic>
          <p:nvPicPr>
            <p:cNvPr id="9" name="Immagine 113"/>
            <p:cNvPicPr>
              <a:picLocks noChangeAspect="1"/>
            </p:cNvPicPr>
            <p:nvPr/>
          </p:nvPicPr>
          <p:blipFill>
            <a:blip r:embed="rId4">
              <a:alphaModFix amt="68000"/>
              <a:extLst>
                <a:ext uri="{28A0092B-C50C-407E-A947-70E740481C1C}">
                  <a14:useLocalDpi xmlns:a14="http://schemas.microsoft.com/office/drawing/2010/main" val="0"/>
                </a:ext>
              </a:extLst>
            </a:blip>
            <a:srcRect/>
            <a:stretch>
              <a:fillRect/>
            </a:stretch>
          </p:blipFill>
          <p:spPr bwMode="auto">
            <a:xfrm rot="5400000">
              <a:off x="3967629" y="-3967628"/>
              <a:ext cx="1208745" cy="9144000"/>
            </a:xfrm>
            <a:prstGeom prst="rect">
              <a:avLst/>
            </a:prstGeom>
            <a:noFill/>
            <a:ln>
              <a:noFill/>
            </a:ln>
            <a:extLst>
              <a:ext uri="{909E8E84-426E-40dd-AFC4-6F175D3DCCD1}">
                <a14:hiddenFill xmlns:a14="http://schemas.microsoft.com/office/drawing/2010/main">
                  <a:solidFill>
                    <a:srgbClr val="FFFFFF">
                      <a:alpha val="6784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arrotondato 9"/>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b="1" dirty="0" smtClean="0">
                  <a:solidFill>
                    <a:srgbClr val="FFFF00"/>
                  </a:solidFill>
                  <a:latin typeface="Comic Sans MS"/>
                  <a:cs typeface="Comic Sans MS"/>
                </a:rPr>
                <a:t>Liquid biopsy</a:t>
              </a:r>
              <a:endParaRPr lang="en-US" sz="2400" b="1" dirty="0">
                <a:solidFill>
                  <a:prstClr val="white"/>
                </a:solidFill>
                <a:latin typeface="Comic Sans MS"/>
                <a:cs typeface="Comic Sans MS"/>
              </a:endParaRPr>
            </a:p>
            <a:p>
              <a:pPr algn="ctr">
                <a:defRPr/>
              </a:pPr>
              <a:r>
                <a:rPr lang="en-US" dirty="0" smtClean="0">
                  <a:solidFill>
                    <a:prstClr val="white"/>
                  </a:solidFill>
                  <a:latin typeface="Comic Sans MS"/>
                  <a:cs typeface="Comic Sans MS"/>
                </a:rPr>
                <a:t>Prognostic role of </a:t>
              </a:r>
              <a:r>
                <a:rPr lang="en-US" dirty="0" err="1" smtClean="0">
                  <a:solidFill>
                    <a:prstClr val="white"/>
                  </a:solidFill>
                  <a:latin typeface="Comic Sans MS"/>
                  <a:cs typeface="Comic Sans MS"/>
                </a:rPr>
                <a:t>cfDNA</a:t>
              </a:r>
              <a:r>
                <a:rPr lang="en-US" dirty="0" smtClean="0">
                  <a:solidFill>
                    <a:prstClr val="white"/>
                  </a:solidFill>
                  <a:latin typeface="Comic Sans MS"/>
                  <a:cs typeface="Comic Sans MS"/>
                </a:rPr>
                <a:t> in 41 lung cancer </a:t>
              </a:r>
              <a:r>
                <a:rPr lang="en-US" dirty="0" err="1" smtClean="0">
                  <a:solidFill>
                    <a:prstClr val="white"/>
                  </a:solidFill>
                  <a:latin typeface="Comic Sans MS"/>
                  <a:cs typeface="Comic Sans MS"/>
                </a:rPr>
                <a:t>pts</a:t>
              </a:r>
              <a:r>
                <a:rPr lang="en-US" dirty="0" smtClean="0">
                  <a:solidFill>
                    <a:prstClr val="white"/>
                  </a:solidFill>
                  <a:latin typeface="Comic Sans MS"/>
                  <a:cs typeface="Comic Sans MS"/>
                </a:rPr>
                <a:t> treated with </a:t>
              </a:r>
              <a:r>
                <a:rPr lang="en-US" dirty="0">
                  <a:solidFill>
                    <a:prstClr val="white"/>
                  </a:solidFill>
                  <a:latin typeface="Comic Sans MS"/>
                  <a:cs typeface="Comic Sans MS"/>
                </a:rPr>
                <a:t>i</a:t>
              </a:r>
              <a:r>
                <a:rPr lang="en-US" dirty="0" smtClean="0">
                  <a:solidFill>
                    <a:prstClr val="white"/>
                  </a:solidFill>
                  <a:latin typeface="Comic Sans MS"/>
                  <a:cs typeface="Comic Sans MS"/>
                </a:rPr>
                <a:t>mmunotherapy</a:t>
              </a:r>
              <a:endParaRPr lang="en-US" dirty="0">
                <a:solidFill>
                  <a:prstClr val="white"/>
                </a:solidFill>
                <a:latin typeface="Comic Sans MS"/>
                <a:cs typeface="Comic Sans MS"/>
              </a:endParaRPr>
            </a:p>
          </p:txBody>
        </p:sp>
      </p:grpSp>
      <p:sp>
        <p:nvSpPr>
          <p:cNvPr id="11" name="CasellaDiTesto 10"/>
          <p:cNvSpPr txBox="1"/>
          <p:nvPr/>
        </p:nvSpPr>
        <p:spPr>
          <a:xfrm>
            <a:off x="6057900" y="6328828"/>
            <a:ext cx="3074272" cy="523220"/>
          </a:xfrm>
          <a:prstGeom prst="rect">
            <a:avLst/>
          </a:prstGeom>
          <a:noFill/>
        </p:spPr>
        <p:txBody>
          <a:bodyPr wrap="square" rtlCol="0">
            <a:spAutoFit/>
          </a:bodyPr>
          <a:lstStyle/>
          <a:p>
            <a:pPr algn="r"/>
            <a:r>
              <a:rPr lang="it-IT" sz="1400" dirty="0" smtClean="0">
                <a:latin typeface="Comic Sans MS"/>
                <a:cs typeface="Comic Sans MS"/>
              </a:rPr>
              <a:t>Castiglia, </a:t>
            </a:r>
            <a:r>
              <a:rPr lang="it-IT" sz="1400" dirty="0" err="1" smtClean="0">
                <a:latin typeface="Comic Sans MS"/>
                <a:cs typeface="Comic Sans MS"/>
              </a:rPr>
              <a:t>Perez</a:t>
            </a:r>
            <a:r>
              <a:rPr lang="it-IT" sz="1400" dirty="0" smtClean="0">
                <a:latin typeface="Comic Sans MS"/>
                <a:cs typeface="Comic Sans MS"/>
              </a:rPr>
              <a:t>, </a:t>
            </a:r>
            <a:r>
              <a:rPr lang="it-IT" sz="1400" dirty="0" err="1" smtClean="0">
                <a:latin typeface="Comic Sans MS"/>
                <a:cs typeface="Comic Sans MS"/>
              </a:rPr>
              <a:t>Passiglia</a:t>
            </a:r>
            <a:r>
              <a:rPr lang="it-IT" sz="1400" dirty="0" smtClean="0">
                <a:latin typeface="Comic Sans MS"/>
                <a:cs typeface="Comic Sans MS"/>
              </a:rPr>
              <a:t>, Russo</a:t>
            </a:r>
          </a:p>
          <a:p>
            <a:pPr algn="r"/>
            <a:r>
              <a:rPr lang="it-IT" sz="1400" dirty="0" err="1" smtClean="0">
                <a:latin typeface="Comic Sans MS"/>
                <a:cs typeface="Comic Sans MS"/>
              </a:rPr>
              <a:t>Unpublished</a:t>
            </a:r>
            <a:r>
              <a:rPr lang="it-IT" sz="1400" dirty="0" smtClean="0">
                <a:latin typeface="Comic Sans MS"/>
                <a:cs typeface="Comic Sans MS"/>
              </a:rPr>
              <a:t> data</a:t>
            </a:r>
            <a:endParaRPr lang="it-IT" sz="1400" dirty="0">
              <a:latin typeface="Comic Sans MS"/>
              <a:cs typeface="Comic Sans MS"/>
            </a:endParaRPr>
          </a:p>
        </p:txBody>
      </p:sp>
    </p:spTree>
    <p:extLst>
      <p:ext uri="{BB962C8B-B14F-4D97-AF65-F5344CB8AC3E}">
        <p14:creationId xmlns:p14="http://schemas.microsoft.com/office/powerpoint/2010/main" val="3256745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112"/>
          <p:cNvGrpSpPr>
            <a:grpSpLocks/>
          </p:cNvGrpSpPr>
          <p:nvPr/>
        </p:nvGrpSpPr>
        <p:grpSpPr bwMode="auto">
          <a:xfrm>
            <a:off x="0" y="0"/>
            <a:ext cx="9144000" cy="990600"/>
            <a:chOff x="0" y="-1"/>
            <a:chExt cx="9144002" cy="1208745"/>
          </a:xfrm>
        </p:grpSpPr>
        <p:pic>
          <p:nvPicPr>
            <p:cNvPr id="7" name="Immagine 113"/>
            <p:cNvPicPr>
              <a:picLocks noChangeAspect="1"/>
            </p:cNvPicPr>
            <p:nvPr/>
          </p:nvPicPr>
          <p:blipFill>
            <a:blip r:embed="rId2">
              <a:alphaModFix amt="68000"/>
              <a:extLst>
                <a:ext uri="{28A0092B-C50C-407E-A947-70E740481C1C}">
                  <a14:useLocalDpi xmlns:a14="http://schemas.microsoft.com/office/drawing/2010/main" val="0"/>
                </a:ext>
              </a:extLst>
            </a:blip>
            <a:srcRect/>
            <a:stretch>
              <a:fillRect/>
            </a:stretch>
          </p:blipFill>
          <p:spPr bwMode="auto">
            <a:xfrm rot="5400000">
              <a:off x="3967629" y="-3967628"/>
              <a:ext cx="1208745" cy="9144000"/>
            </a:xfrm>
            <a:prstGeom prst="rect">
              <a:avLst/>
            </a:prstGeom>
            <a:noFill/>
            <a:ln>
              <a:noFill/>
            </a:ln>
            <a:extLst>
              <a:ext uri="{909E8E84-426E-40dd-AFC4-6F175D3DCCD1}">
                <a14:hiddenFill xmlns:a14="http://schemas.microsoft.com/office/drawing/2010/main">
                  <a:solidFill>
                    <a:srgbClr val="FFFFFF">
                      <a:alpha val="6784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arrotondato 7"/>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b="1" dirty="0" smtClean="0">
                  <a:solidFill>
                    <a:srgbClr val="FFFF00"/>
                  </a:solidFill>
                  <a:latin typeface="Comic Sans MS"/>
                  <a:cs typeface="Comic Sans MS"/>
                </a:rPr>
                <a:t>Liquid biopsy and (</a:t>
              </a:r>
              <a:r>
                <a:rPr lang="en-US" sz="2400" b="1" dirty="0" err="1" smtClean="0">
                  <a:solidFill>
                    <a:srgbClr val="FFFF00"/>
                  </a:solidFill>
                  <a:latin typeface="Comic Sans MS"/>
                  <a:cs typeface="Comic Sans MS"/>
                </a:rPr>
                <a:t>spatio</a:t>
              </a:r>
              <a:r>
                <a:rPr lang="en-US" sz="2400" b="1" dirty="0" smtClean="0">
                  <a:solidFill>
                    <a:srgbClr val="FFFF00"/>
                  </a:solidFill>
                  <a:latin typeface="Comic Sans MS"/>
                  <a:cs typeface="Comic Sans MS"/>
                </a:rPr>
                <a:t>-temporal) tumor heterogeneity</a:t>
              </a:r>
              <a:endParaRPr lang="en-US" sz="2400" b="1" dirty="0">
                <a:solidFill>
                  <a:prstClr val="white"/>
                </a:solidFill>
                <a:latin typeface="Comic Sans MS"/>
                <a:cs typeface="Comic Sans MS"/>
              </a:endParaRPr>
            </a:p>
          </p:txBody>
        </p:sp>
      </p:grpSp>
      <p:sp>
        <p:nvSpPr>
          <p:cNvPr id="9" name="Text Box 19"/>
          <p:cNvSpPr txBox="1">
            <a:spLocks noChangeArrowheads="1"/>
          </p:cNvSpPr>
          <p:nvPr/>
        </p:nvSpPr>
        <p:spPr bwMode="auto">
          <a:xfrm>
            <a:off x="5868144" y="6531921"/>
            <a:ext cx="32758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200" dirty="0" err="1" smtClean="0">
                <a:latin typeface="Comic Sans MS"/>
                <a:cs typeface="Comic Sans MS"/>
              </a:rPr>
              <a:t>Scheffler</a:t>
            </a:r>
            <a:r>
              <a:rPr lang="en-US" altLang="en-US" sz="1200" dirty="0" smtClean="0">
                <a:latin typeface="Comic Sans MS"/>
                <a:cs typeface="Comic Sans MS"/>
              </a:rPr>
              <a:t> M, et al. J </a:t>
            </a:r>
            <a:r>
              <a:rPr lang="en-US" altLang="en-US" sz="1200" dirty="0" err="1" smtClean="0">
                <a:latin typeface="Comic Sans MS"/>
                <a:cs typeface="Comic Sans MS"/>
              </a:rPr>
              <a:t>Thorac</a:t>
            </a:r>
            <a:r>
              <a:rPr lang="en-US" altLang="en-US" sz="1200" dirty="0" smtClean="0">
                <a:latin typeface="Comic Sans MS"/>
                <a:cs typeface="Comic Sans MS"/>
              </a:rPr>
              <a:t> </a:t>
            </a:r>
            <a:r>
              <a:rPr lang="en-US" altLang="en-US" sz="1200" dirty="0" err="1" smtClean="0">
                <a:latin typeface="Comic Sans MS"/>
                <a:cs typeface="Comic Sans MS"/>
              </a:rPr>
              <a:t>Oncol</a:t>
            </a:r>
            <a:r>
              <a:rPr lang="en-US" altLang="en-US" sz="1200" dirty="0" smtClean="0">
                <a:latin typeface="Comic Sans MS"/>
                <a:cs typeface="Comic Sans MS"/>
              </a:rPr>
              <a:t> 2015</a:t>
            </a:r>
          </a:p>
        </p:txBody>
      </p:sp>
      <p:sp>
        <p:nvSpPr>
          <p:cNvPr id="10" name="CasellaDiTesto 9"/>
          <p:cNvSpPr txBox="1"/>
          <p:nvPr/>
        </p:nvSpPr>
        <p:spPr>
          <a:xfrm>
            <a:off x="781982" y="1479528"/>
            <a:ext cx="7603564" cy="400110"/>
          </a:xfrm>
          <a:prstGeom prst="rect">
            <a:avLst/>
          </a:prstGeom>
          <a:noFill/>
        </p:spPr>
        <p:txBody>
          <a:bodyPr wrap="none" rtlCol="0">
            <a:spAutoFit/>
          </a:bodyPr>
          <a:lstStyle/>
          <a:p>
            <a:r>
              <a:rPr lang="it-IT" sz="2000" b="1" dirty="0" smtClean="0">
                <a:solidFill>
                  <a:srgbClr val="002060"/>
                </a:solidFill>
                <a:latin typeface="Comic Sans MS" panose="030F0702030302020204" pitchFamily="66" charset="0"/>
              </a:rPr>
              <a:t>Pz </a:t>
            </a:r>
            <a:r>
              <a:rPr lang="it-IT" sz="2000" b="1" dirty="0">
                <a:solidFill>
                  <a:srgbClr val="002060"/>
                </a:solidFill>
                <a:latin typeface="Comic Sans MS" panose="030F0702030302020204" pitchFamily="66" charset="0"/>
              </a:rPr>
              <a:t>♂ </a:t>
            </a:r>
            <a:r>
              <a:rPr lang="it-IT" sz="2000" b="1" dirty="0" smtClean="0">
                <a:solidFill>
                  <a:srgbClr val="002060"/>
                </a:solidFill>
                <a:latin typeface="Comic Sans MS" panose="030F0702030302020204" pitchFamily="66" charset="0"/>
              </a:rPr>
              <a:t>(55 </a:t>
            </a:r>
            <a:r>
              <a:rPr lang="it-IT" sz="2000" b="1" dirty="0">
                <a:solidFill>
                  <a:srgbClr val="002060"/>
                </a:solidFill>
                <a:latin typeface="Comic Sans MS" panose="030F0702030302020204" pitchFamily="66" charset="0"/>
              </a:rPr>
              <a:t>aa</a:t>
            </a:r>
            <a:r>
              <a:rPr lang="it-IT" sz="2000" b="1" dirty="0" smtClean="0">
                <a:solidFill>
                  <a:srgbClr val="002060"/>
                </a:solidFill>
                <a:latin typeface="Comic Sans MS" panose="030F0702030302020204" pitchFamily="66" charset="0"/>
              </a:rPr>
              <a:t>.), NSCLC Adenocarcinoma, EGFR </a:t>
            </a:r>
            <a:r>
              <a:rPr lang="it-IT" sz="2000" b="1" dirty="0" err="1" smtClean="0">
                <a:solidFill>
                  <a:srgbClr val="002060"/>
                </a:solidFill>
                <a:latin typeface="Comic Sans MS" panose="030F0702030302020204" pitchFamily="66" charset="0"/>
              </a:rPr>
              <a:t>mut</a:t>
            </a:r>
            <a:r>
              <a:rPr lang="it-IT" sz="2000" b="1" dirty="0" smtClean="0">
                <a:solidFill>
                  <a:srgbClr val="002060"/>
                </a:solidFill>
                <a:latin typeface="Comic Sans MS" panose="030F0702030302020204" pitchFamily="66" charset="0"/>
              </a:rPr>
              <a:t> (L858R)</a:t>
            </a:r>
            <a:endParaRPr lang="it-IT" sz="2000" b="1" dirty="0">
              <a:solidFill>
                <a:srgbClr val="002060"/>
              </a:solidFill>
              <a:latin typeface="Comic Sans MS" panose="030F0702030302020204" pitchFamily="66" charset="0"/>
            </a:endParaRPr>
          </a:p>
        </p:txBody>
      </p:sp>
      <p:grpSp>
        <p:nvGrpSpPr>
          <p:cNvPr id="11" name="Gruppo 10"/>
          <p:cNvGrpSpPr/>
          <p:nvPr/>
        </p:nvGrpSpPr>
        <p:grpSpPr>
          <a:xfrm>
            <a:off x="1396156" y="2159029"/>
            <a:ext cx="2715778" cy="1831699"/>
            <a:chOff x="683568" y="2245373"/>
            <a:chExt cx="2715778" cy="1831699"/>
          </a:xfrm>
        </p:grpSpPr>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169" r="8262"/>
            <a:stretch/>
          </p:blipFill>
          <p:spPr bwMode="auto">
            <a:xfrm>
              <a:off x="683568" y="2485620"/>
              <a:ext cx="1013719" cy="159145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3" name="Rettangolo 12"/>
            <p:cNvSpPr/>
            <p:nvPr/>
          </p:nvSpPr>
          <p:spPr>
            <a:xfrm>
              <a:off x="734310" y="2245373"/>
              <a:ext cx="917213" cy="276999"/>
            </a:xfrm>
            <a:prstGeom prst="rect">
              <a:avLst/>
            </a:prstGeom>
          </p:spPr>
          <p:txBody>
            <a:bodyPr wrap="none">
              <a:spAutoFit/>
            </a:bodyPr>
            <a:lstStyle/>
            <a:p>
              <a:r>
                <a:rPr lang="it-IT" sz="1200" b="1" dirty="0" smtClean="0">
                  <a:solidFill>
                    <a:srgbClr val="002060"/>
                  </a:solidFill>
                  <a:latin typeface="Comic Sans MS" panose="030F0702030302020204" pitchFamily="66" charset="0"/>
                  <a:cs typeface="Times New Roman"/>
                </a:rPr>
                <a:t>Jun-2013</a:t>
              </a:r>
              <a:endParaRPr lang="it-IT" sz="1200" dirty="0">
                <a:latin typeface="Comic Sans MS" panose="030F0702030302020204" pitchFamily="66" charset="0"/>
              </a:endParaRPr>
            </a:p>
          </p:txBody>
        </p:sp>
        <p:cxnSp>
          <p:nvCxnSpPr>
            <p:cNvPr id="14" name="Connettore 2 13"/>
            <p:cNvCxnSpPr/>
            <p:nvPr/>
          </p:nvCxnSpPr>
          <p:spPr bwMode="auto">
            <a:xfrm>
              <a:off x="1403648" y="2780928"/>
              <a:ext cx="576064" cy="0"/>
            </a:xfrm>
            <a:prstGeom prst="straightConnector1">
              <a:avLst/>
            </a:prstGeom>
            <a:solidFill>
              <a:schemeClr val="accent1"/>
            </a:solidFill>
            <a:ln w="25400" cap="flat" cmpd="sng" algn="ctr">
              <a:solidFill>
                <a:srgbClr val="FF0000"/>
              </a:solidFill>
              <a:prstDash val="solid"/>
              <a:round/>
              <a:headEnd type="none" w="med" len="med"/>
              <a:tailEnd type="stealth" w="lg" len="lg"/>
            </a:ln>
            <a:effectLst/>
          </p:spPr>
        </p:cxnSp>
        <p:sp>
          <p:nvSpPr>
            <p:cNvPr id="15" name="Rettangolo 14"/>
            <p:cNvSpPr/>
            <p:nvPr/>
          </p:nvSpPr>
          <p:spPr>
            <a:xfrm>
              <a:off x="1945390" y="2648385"/>
              <a:ext cx="1453956" cy="954107"/>
            </a:xfrm>
            <a:prstGeom prst="rect">
              <a:avLst/>
            </a:prstGeom>
          </p:spPr>
          <p:txBody>
            <a:bodyPr wrap="none">
              <a:spAutoFit/>
            </a:bodyPr>
            <a:lstStyle/>
            <a:p>
              <a:r>
                <a:rPr lang="it-IT" sz="1400" b="1" dirty="0" smtClean="0">
                  <a:solidFill>
                    <a:srgbClr val="002060"/>
                  </a:solidFill>
                  <a:latin typeface="Comic Sans MS" panose="030F0702030302020204" pitchFamily="66" charset="0"/>
                  <a:cs typeface="Times New Roman"/>
                </a:rPr>
                <a:t>Polmone (NGS)</a:t>
              </a:r>
            </a:p>
            <a:p>
              <a:pPr marL="285750" indent="-285750">
                <a:buFontTx/>
                <a:buChar char="-"/>
              </a:pPr>
              <a:r>
                <a:rPr lang="it-IT" sz="1400" b="1" dirty="0" smtClean="0">
                  <a:solidFill>
                    <a:srgbClr val="002060"/>
                  </a:solidFill>
                  <a:latin typeface="Comic Sans MS" panose="030F0702030302020204" pitchFamily="66" charset="0"/>
                  <a:cs typeface="Times New Roman"/>
                </a:rPr>
                <a:t>EGFR</a:t>
              </a:r>
              <a:r>
                <a:rPr lang="it-IT" sz="1400" b="1" baseline="-25000" dirty="0" smtClean="0">
                  <a:solidFill>
                    <a:srgbClr val="002060"/>
                  </a:solidFill>
                  <a:latin typeface="Comic Sans MS" panose="030F0702030302020204" pitchFamily="66" charset="0"/>
                  <a:cs typeface="Times New Roman"/>
                </a:rPr>
                <a:t>L858R</a:t>
              </a:r>
            </a:p>
            <a:p>
              <a:pPr marL="285750" indent="-285750">
                <a:buFontTx/>
                <a:buChar char="-"/>
              </a:pPr>
              <a:r>
                <a:rPr lang="it-IT" sz="1400" b="1" dirty="0" smtClean="0">
                  <a:solidFill>
                    <a:srgbClr val="002060"/>
                  </a:solidFill>
                  <a:latin typeface="Comic Sans MS" panose="030F0702030302020204" pitchFamily="66" charset="0"/>
                  <a:cs typeface="Times New Roman"/>
                </a:rPr>
                <a:t>TP53</a:t>
              </a:r>
              <a:r>
                <a:rPr lang="it-IT" sz="1400" b="1" baseline="-25000" dirty="0" smtClean="0">
                  <a:solidFill>
                    <a:srgbClr val="002060"/>
                  </a:solidFill>
                  <a:latin typeface="Comic Sans MS" panose="030F0702030302020204" pitchFamily="66" charset="0"/>
                  <a:cs typeface="Times New Roman"/>
                </a:rPr>
                <a:t>C277*</a:t>
              </a:r>
            </a:p>
            <a:p>
              <a:pPr marL="285750" indent="-285750">
                <a:buFontTx/>
                <a:buChar char="-"/>
              </a:pPr>
              <a:r>
                <a:rPr lang="it-IT" sz="1400" b="1" dirty="0" smtClean="0">
                  <a:solidFill>
                    <a:srgbClr val="002060"/>
                  </a:solidFill>
                  <a:latin typeface="Comic Sans MS" panose="030F0702030302020204" pitchFamily="66" charset="0"/>
                  <a:cs typeface="Times New Roman"/>
                </a:rPr>
                <a:t>TP53</a:t>
              </a:r>
              <a:r>
                <a:rPr lang="it-IT" sz="1400" b="1" baseline="-25000" dirty="0" smtClean="0">
                  <a:solidFill>
                    <a:srgbClr val="002060"/>
                  </a:solidFill>
                  <a:latin typeface="Comic Sans MS" panose="030F0702030302020204" pitchFamily="66" charset="0"/>
                  <a:cs typeface="Times New Roman"/>
                </a:rPr>
                <a:t>R110C</a:t>
              </a:r>
              <a:endParaRPr lang="it-IT" sz="1400" baseline="-25000" dirty="0">
                <a:latin typeface="Comic Sans MS" panose="030F0702030302020204" pitchFamily="66" charset="0"/>
              </a:endParaRPr>
            </a:p>
          </p:txBody>
        </p:sp>
      </p:grpSp>
      <p:grpSp>
        <p:nvGrpSpPr>
          <p:cNvPr id="16" name="Gruppo 15"/>
          <p:cNvGrpSpPr/>
          <p:nvPr/>
        </p:nvGrpSpPr>
        <p:grpSpPr>
          <a:xfrm>
            <a:off x="5412781" y="2169261"/>
            <a:ext cx="2622792" cy="1821467"/>
            <a:chOff x="3441138" y="2255606"/>
            <a:chExt cx="2622792" cy="1821466"/>
          </a:xfrm>
        </p:grpSpPr>
        <p:sp>
          <p:nvSpPr>
            <p:cNvPr id="17" name="Rettangolo 16"/>
            <p:cNvSpPr/>
            <p:nvPr/>
          </p:nvSpPr>
          <p:spPr>
            <a:xfrm>
              <a:off x="3441138" y="2255606"/>
              <a:ext cx="928710" cy="276999"/>
            </a:xfrm>
            <a:prstGeom prst="rect">
              <a:avLst/>
            </a:prstGeom>
          </p:spPr>
          <p:txBody>
            <a:bodyPr wrap="none">
              <a:spAutoFit/>
            </a:bodyPr>
            <a:lstStyle/>
            <a:p>
              <a:r>
                <a:rPr lang="it-IT" sz="1200" b="1" dirty="0" smtClean="0">
                  <a:solidFill>
                    <a:srgbClr val="002060"/>
                  </a:solidFill>
                  <a:latin typeface="Comic Sans MS" panose="030F0702030302020204" pitchFamily="66" charset="0"/>
                  <a:cs typeface="Times New Roman"/>
                </a:rPr>
                <a:t>Oct-2013</a:t>
              </a:r>
              <a:endParaRPr lang="it-IT" sz="1200" dirty="0">
                <a:latin typeface="Comic Sans MS" panose="030F0702030302020204" pitchFamily="66" charset="0"/>
              </a:endParaRPr>
            </a:p>
          </p:txBody>
        </p:sp>
        <p:sp>
          <p:nvSpPr>
            <p:cNvPr id="18" name="Rettangolo 17"/>
            <p:cNvSpPr/>
            <p:nvPr/>
          </p:nvSpPr>
          <p:spPr>
            <a:xfrm>
              <a:off x="4609686" y="2679885"/>
              <a:ext cx="1454244" cy="954106"/>
            </a:xfrm>
            <a:prstGeom prst="rect">
              <a:avLst/>
            </a:prstGeom>
          </p:spPr>
          <p:txBody>
            <a:bodyPr wrap="none">
              <a:spAutoFit/>
            </a:bodyPr>
            <a:lstStyle/>
            <a:p>
              <a:r>
                <a:rPr lang="it-IT" sz="1400" b="1" dirty="0" smtClean="0">
                  <a:solidFill>
                    <a:srgbClr val="002060"/>
                  </a:solidFill>
                  <a:latin typeface="Comic Sans MS" panose="030F0702030302020204" pitchFamily="66" charset="0"/>
                  <a:cs typeface="Times New Roman"/>
                </a:rPr>
                <a:t>Muscolo</a:t>
              </a:r>
            </a:p>
            <a:p>
              <a:pPr marL="285750" indent="-285750">
                <a:buFontTx/>
                <a:buChar char="-"/>
              </a:pPr>
              <a:r>
                <a:rPr lang="it-IT" sz="1400" b="1" dirty="0" smtClean="0">
                  <a:solidFill>
                    <a:srgbClr val="002060"/>
                  </a:solidFill>
                  <a:latin typeface="Comic Sans MS" panose="030F0702030302020204" pitchFamily="66" charset="0"/>
                  <a:cs typeface="Times New Roman"/>
                </a:rPr>
                <a:t>EGFR</a:t>
              </a:r>
              <a:r>
                <a:rPr lang="it-IT" sz="1400" b="1" baseline="-25000" dirty="0" smtClean="0">
                  <a:solidFill>
                    <a:srgbClr val="002060"/>
                  </a:solidFill>
                  <a:latin typeface="Comic Sans MS" panose="030F0702030302020204" pitchFamily="66" charset="0"/>
                  <a:cs typeface="Times New Roman"/>
                </a:rPr>
                <a:t>L858R</a:t>
              </a:r>
            </a:p>
            <a:p>
              <a:pPr marL="285750" indent="-285750">
                <a:buFontTx/>
                <a:buChar char="-"/>
              </a:pPr>
              <a:r>
                <a:rPr lang="it-IT" sz="1400" b="1" dirty="0" smtClean="0">
                  <a:solidFill>
                    <a:srgbClr val="002060"/>
                  </a:solidFill>
                  <a:latin typeface="Comic Sans MS" panose="030F0702030302020204" pitchFamily="66" charset="0"/>
                  <a:cs typeface="Times New Roman"/>
                </a:rPr>
                <a:t>TP53</a:t>
              </a:r>
              <a:r>
                <a:rPr lang="it-IT" sz="1400" b="1" baseline="-25000" dirty="0" smtClean="0">
                  <a:solidFill>
                    <a:srgbClr val="002060"/>
                  </a:solidFill>
                  <a:latin typeface="Comic Sans MS" panose="030F0702030302020204" pitchFamily="66" charset="0"/>
                  <a:cs typeface="Times New Roman"/>
                </a:rPr>
                <a:t>C277*</a:t>
              </a:r>
            </a:p>
            <a:p>
              <a:pPr marL="285750" indent="-285750">
                <a:buFontTx/>
                <a:buChar char="-"/>
              </a:pPr>
              <a:r>
                <a:rPr lang="it-IT" sz="1400" b="1" dirty="0" smtClean="0">
                  <a:solidFill>
                    <a:srgbClr val="002060"/>
                  </a:solidFill>
                  <a:latin typeface="Comic Sans MS" panose="030F0702030302020204" pitchFamily="66" charset="0"/>
                  <a:cs typeface="Times New Roman"/>
                  <a:sym typeface="Symbol"/>
                </a:rPr>
                <a:t> </a:t>
              </a:r>
              <a:r>
                <a:rPr lang="it-IT" sz="1400" b="1" dirty="0" smtClean="0">
                  <a:solidFill>
                    <a:srgbClr val="002060"/>
                  </a:solidFill>
                  <a:latin typeface="Comic Sans MS" panose="030F0702030302020204" pitchFamily="66" charset="0"/>
                  <a:cs typeface="Times New Roman"/>
                </a:rPr>
                <a:t>MET </a:t>
              </a:r>
              <a:r>
                <a:rPr lang="it-IT" sz="1400" b="1" dirty="0" err="1" smtClean="0">
                  <a:solidFill>
                    <a:srgbClr val="002060"/>
                  </a:solidFill>
                  <a:latin typeface="Comic Sans MS" panose="030F0702030302020204" pitchFamily="66" charset="0"/>
                  <a:cs typeface="Times New Roman"/>
                </a:rPr>
                <a:t>amp</a:t>
              </a:r>
              <a:endParaRPr lang="it-IT" sz="1400" baseline="-25000" dirty="0">
                <a:latin typeface="Comic Sans MS" panose="030F0702030302020204" pitchFamily="66" charset="0"/>
              </a:endParaRPr>
            </a:p>
          </p:txBody>
        </p:sp>
        <p:pic>
          <p:nvPicPr>
            <p:cNvPr id="1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0126" y="2485620"/>
              <a:ext cx="893688" cy="159145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cxnSp>
          <p:nvCxnSpPr>
            <p:cNvPr id="20" name="Connettore 2 19"/>
            <p:cNvCxnSpPr/>
            <p:nvPr/>
          </p:nvCxnSpPr>
          <p:spPr bwMode="auto">
            <a:xfrm>
              <a:off x="4283968" y="2553871"/>
              <a:ext cx="360040" cy="258556"/>
            </a:xfrm>
            <a:prstGeom prst="straightConnector1">
              <a:avLst/>
            </a:prstGeom>
            <a:solidFill>
              <a:schemeClr val="accent1"/>
            </a:solidFill>
            <a:ln w="25400" cap="flat" cmpd="sng" algn="ctr">
              <a:solidFill>
                <a:srgbClr val="FF0000"/>
              </a:solidFill>
              <a:prstDash val="solid"/>
              <a:round/>
              <a:headEnd type="none" w="med" len="med"/>
              <a:tailEnd type="stealth" w="lg" len="lg"/>
            </a:ln>
            <a:effectLst/>
          </p:spPr>
        </p:cxnSp>
      </p:grpSp>
      <p:grpSp>
        <p:nvGrpSpPr>
          <p:cNvPr id="21" name="Gruppo 20"/>
          <p:cNvGrpSpPr/>
          <p:nvPr/>
        </p:nvGrpSpPr>
        <p:grpSpPr>
          <a:xfrm>
            <a:off x="1396158" y="4268525"/>
            <a:ext cx="2718489" cy="1817709"/>
            <a:chOff x="683568" y="4354871"/>
            <a:chExt cx="2718489" cy="1817709"/>
          </a:xfrm>
        </p:grpSpPr>
        <p:pic>
          <p:nvPicPr>
            <p:cNvPr id="2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4581128"/>
              <a:ext cx="1064840" cy="159145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23" name="Rettangolo 22"/>
            <p:cNvSpPr/>
            <p:nvPr/>
          </p:nvSpPr>
          <p:spPr>
            <a:xfrm>
              <a:off x="736733" y="4354871"/>
              <a:ext cx="922699" cy="276999"/>
            </a:xfrm>
            <a:prstGeom prst="rect">
              <a:avLst/>
            </a:prstGeom>
          </p:spPr>
          <p:txBody>
            <a:bodyPr wrap="none">
              <a:spAutoFit/>
            </a:bodyPr>
            <a:lstStyle/>
            <a:p>
              <a:r>
                <a:rPr lang="it-IT" sz="1200" b="1" dirty="0" smtClean="0">
                  <a:solidFill>
                    <a:srgbClr val="002060"/>
                  </a:solidFill>
                  <a:latin typeface="Comic Sans MS" panose="030F0702030302020204" pitchFamily="66" charset="0"/>
                  <a:cs typeface="Times New Roman"/>
                </a:rPr>
                <a:t>Jan-2014</a:t>
              </a:r>
              <a:endParaRPr lang="it-IT" sz="1200" dirty="0">
                <a:latin typeface="Comic Sans MS" panose="030F0702030302020204" pitchFamily="66" charset="0"/>
              </a:endParaRPr>
            </a:p>
          </p:txBody>
        </p:sp>
        <p:cxnSp>
          <p:nvCxnSpPr>
            <p:cNvPr id="24" name="Connettore 2 23"/>
            <p:cNvCxnSpPr/>
            <p:nvPr/>
          </p:nvCxnSpPr>
          <p:spPr bwMode="auto">
            <a:xfrm flipV="1">
              <a:off x="1547664" y="4890426"/>
              <a:ext cx="434471" cy="194758"/>
            </a:xfrm>
            <a:prstGeom prst="straightConnector1">
              <a:avLst/>
            </a:prstGeom>
            <a:solidFill>
              <a:schemeClr val="accent1"/>
            </a:solidFill>
            <a:ln w="25400" cap="flat" cmpd="sng" algn="ctr">
              <a:solidFill>
                <a:srgbClr val="FF0000"/>
              </a:solidFill>
              <a:prstDash val="solid"/>
              <a:round/>
              <a:headEnd type="none" w="med" len="med"/>
              <a:tailEnd type="stealth" w="lg" len="lg"/>
            </a:ln>
            <a:effectLst/>
          </p:spPr>
        </p:cxnSp>
        <p:sp>
          <p:nvSpPr>
            <p:cNvPr id="25" name="Rettangolo 24"/>
            <p:cNvSpPr/>
            <p:nvPr/>
          </p:nvSpPr>
          <p:spPr>
            <a:xfrm>
              <a:off x="1947813" y="4757883"/>
              <a:ext cx="1454244" cy="1384995"/>
            </a:xfrm>
            <a:prstGeom prst="rect">
              <a:avLst/>
            </a:prstGeom>
          </p:spPr>
          <p:txBody>
            <a:bodyPr wrap="none">
              <a:spAutoFit/>
            </a:bodyPr>
            <a:lstStyle/>
            <a:p>
              <a:r>
                <a:rPr lang="it-IT" sz="1400" b="1" dirty="0" err="1" smtClean="0">
                  <a:solidFill>
                    <a:srgbClr val="002060"/>
                  </a:solidFill>
                  <a:latin typeface="Comic Sans MS" panose="030F0702030302020204" pitchFamily="66" charset="0"/>
                  <a:cs typeface="Times New Roman"/>
                </a:rPr>
                <a:t>Liq</a:t>
              </a:r>
              <a:r>
                <a:rPr lang="it-IT" sz="1400" b="1" dirty="0" smtClean="0">
                  <a:solidFill>
                    <a:srgbClr val="002060"/>
                  </a:solidFill>
                  <a:latin typeface="Comic Sans MS" panose="030F0702030302020204" pitchFamily="66" charset="0"/>
                  <a:cs typeface="Times New Roman"/>
                </a:rPr>
                <a:t>. Pleurico</a:t>
              </a:r>
            </a:p>
            <a:p>
              <a:r>
                <a:rPr lang="it-IT" sz="1400" b="1" dirty="0" smtClean="0">
                  <a:solidFill>
                    <a:srgbClr val="002060"/>
                  </a:solidFill>
                  <a:latin typeface="Comic Sans MS" panose="030F0702030302020204" pitchFamily="66" charset="0"/>
                  <a:cs typeface="Times New Roman"/>
                </a:rPr>
                <a:t>e plasma</a:t>
              </a:r>
            </a:p>
            <a:p>
              <a:pPr marL="285750" indent="-285750">
                <a:buFontTx/>
                <a:buChar char="-"/>
              </a:pPr>
              <a:r>
                <a:rPr lang="it-IT" sz="1400" b="1" dirty="0" smtClean="0">
                  <a:solidFill>
                    <a:srgbClr val="002060"/>
                  </a:solidFill>
                  <a:latin typeface="Comic Sans MS" panose="030F0702030302020204" pitchFamily="66" charset="0"/>
                  <a:cs typeface="Times New Roman"/>
                </a:rPr>
                <a:t>EGFR</a:t>
              </a:r>
              <a:r>
                <a:rPr lang="it-IT" sz="1400" b="1" baseline="-25000" dirty="0" smtClean="0">
                  <a:solidFill>
                    <a:srgbClr val="002060"/>
                  </a:solidFill>
                  <a:latin typeface="Comic Sans MS" panose="030F0702030302020204" pitchFamily="66" charset="0"/>
                  <a:cs typeface="Times New Roman"/>
                </a:rPr>
                <a:t>L858R</a:t>
              </a:r>
            </a:p>
            <a:p>
              <a:pPr marL="285750" indent="-285750">
                <a:buFontTx/>
                <a:buChar char="-"/>
              </a:pPr>
              <a:r>
                <a:rPr lang="it-IT" sz="1400" b="1" dirty="0" smtClean="0">
                  <a:solidFill>
                    <a:srgbClr val="002060"/>
                  </a:solidFill>
                  <a:latin typeface="Comic Sans MS" panose="030F0702030302020204" pitchFamily="66" charset="0"/>
                  <a:cs typeface="Times New Roman"/>
                </a:rPr>
                <a:t>EGFR</a:t>
              </a:r>
              <a:r>
                <a:rPr lang="it-IT" sz="1400" b="1" baseline="-25000" dirty="0" smtClean="0">
                  <a:solidFill>
                    <a:srgbClr val="002060"/>
                  </a:solidFill>
                  <a:latin typeface="Comic Sans MS" panose="030F0702030302020204" pitchFamily="66" charset="0"/>
                  <a:cs typeface="Times New Roman"/>
                </a:rPr>
                <a:t>T790M</a:t>
              </a:r>
            </a:p>
            <a:p>
              <a:pPr marL="285750" indent="-285750">
                <a:buFontTx/>
                <a:buChar char="-"/>
              </a:pPr>
              <a:r>
                <a:rPr lang="it-IT" sz="1400" b="1" dirty="0" smtClean="0">
                  <a:solidFill>
                    <a:srgbClr val="002060"/>
                  </a:solidFill>
                  <a:latin typeface="Comic Sans MS" panose="030F0702030302020204" pitchFamily="66" charset="0"/>
                  <a:cs typeface="Times New Roman"/>
                </a:rPr>
                <a:t>TP53</a:t>
              </a:r>
              <a:r>
                <a:rPr lang="it-IT" sz="1400" b="1" baseline="-25000" dirty="0" smtClean="0">
                  <a:solidFill>
                    <a:srgbClr val="002060"/>
                  </a:solidFill>
                  <a:latin typeface="Comic Sans MS" panose="030F0702030302020204" pitchFamily="66" charset="0"/>
                  <a:cs typeface="Times New Roman"/>
                </a:rPr>
                <a:t>R110C</a:t>
              </a:r>
            </a:p>
            <a:p>
              <a:pPr marL="285750" indent="-285750">
                <a:buFontTx/>
                <a:buChar char="-"/>
              </a:pPr>
              <a:r>
                <a:rPr lang="it-IT" sz="1400" b="1" dirty="0" smtClean="0">
                  <a:solidFill>
                    <a:srgbClr val="002060"/>
                  </a:solidFill>
                  <a:latin typeface="Comic Sans MS" panose="030F0702030302020204" pitchFamily="66" charset="0"/>
                  <a:cs typeface="Times New Roman"/>
                  <a:sym typeface="Symbol"/>
                </a:rPr>
                <a:t> </a:t>
              </a:r>
              <a:r>
                <a:rPr lang="it-IT" sz="1400" b="1" dirty="0" smtClean="0">
                  <a:solidFill>
                    <a:srgbClr val="002060"/>
                  </a:solidFill>
                  <a:latin typeface="Comic Sans MS" panose="030F0702030302020204" pitchFamily="66" charset="0"/>
                  <a:cs typeface="Times New Roman"/>
                </a:rPr>
                <a:t>MET </a:t>
              </a:r>
              <a:r>
                <a:rPr lang="it-IT" sz="1400" b="1" dirty="0" err="1" smtClean="0">
                  <a:solidFill>
                    <a:srgbClr val="002060"/>
                  </a:solidFill>
                  <a:latin typeface="Comic Sans MS" panose="030F0702030302020204" pitchFamily="66" charset="0"/>
                  <a:cs typeface="Times New Roman"/>
                </a:rPr>
                <a:t>amp</a:t>
              </a:r>
              <a:endParaRPr lang="it-IT" sz="1400" baseline="-25000" dirty="0">
                <a:latin typeface="Comic Sans MS" panose="030F0702030302020204" pitchFamily="66" charset="0"/>
              </a:endParaRPr>
            </a:p>
          </p:txBody>
        </p:sp>
      </p:grpSp>
      <p:grpSp>
        <p:nvGrpSpPr>
          <p:cNvPr id="26" name="Gruppo 25"/>
          <p:cNvGrpSpPr/>
          <p:nvPr/>
        </p:nvGrpSpPr>
        <p:grpSpPr>
          <a:xfrm>
            <a:off x="5431770" y="4268525"/>
            <a:ext cx="2569057" cy="1793763"/>
            <a:chOff x="4719181" y="4354870"/>
            <a:chExt cx="2569057" cy="1793763"/>
          </a:xfrm>
        </p:grpSpPr>
        <p:pic>
          <p:nvPicPr>
            <p:cNvPr id="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9181" y="4581128"/>
              <a:ext cx="1003862" cy="156750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28" name="Rettangolo 27"/>
            <p:cNvSpPr/>
            <p:nvPr/>
          </p:nvSpPr>
          <p:spPr>
            <a:xfrm>
              <a:off x="4751154" y="4354870"/>
              <a:ext cx="923074" cy="276999"/>
            </a:xfrm>
            <a:prstGeom prst="rect">
              <a:avLst/>
            </a:prstGeom>
          </p:spPr>
          <p:txBody>
            <a:bodyPr wrap="none">
              <a:spAutoFit/>
            </a:bodyPr>
            <a:lstStyle/>
            <a:p>
              <a:r>
                <a:rPr lang="it-IT" sz="1200" b="1" dirty="0" smtClean="0">
                  <a:solidFill>
                    <a:srgbClr val="002060"/>
                  </a:solidFill>
                  <a:latin typeface="Comic Sans MS" panose="030F0702030302020204" pitchFamily="66" charset="0"/>
                  <a:cs typeface="Times New Roman"/>
                </a:rPr>
                <a:t>Apr-2014</a:t>
              </a:r>
              <a:endParaRPr lang="it-IT" sz="1200" dirty="0">
                <a:latin typeface="Comic Sans MS" panose="030F0702030302020204" pitchFamily="66" charset="0"/>
              </a:endParaRPr>
            </a:p>
          </p:txBody>
        </p:sp>
        <p:cxnSp>
          <p:nvCxnSpPr>
            <p:cNvPr id="29" name="Connettore 2 28"/>
            <p:cNvCxnSpPr/>
            <p:nvPr/>
          </p:nvCxnSpPr>
          <p:spPr bwMode="auto">
            <a:xfrm flipV="1">
              <a:off x="5562085" y="4890425"/>
              <a:ext cx="434471" cy="194758"/>
            </a:xfrm>
            <a:prstGeom prst="straightConnector1">
              <a:avLst/>
            </a:prstGeom>
            <a:solidFill>
              <a:schemeClr val="accent1"/>
            </a:solidFill>
            <a:ln w="25400" cap="flat" cmpd="sng" algn="ctr">
              <a:solidFill>
                <a:srgbClr val="FF0000"/>
              </a:solidFill>
              <a:prstDash val="solid"/>
              <a:round/>
              <a:headEnd type="none" w="med" len="med"/>
              <a:tailEnd type="stealth" w="lg" len="lg"/>
            </a:ln>
            <a:effectLst/>
          </p:spPr>
        </p:cxnSp>
        <p:sp>
          <p:nvSpPr>
            <p:cNvPr id="30" name="Rettangolo 29"/>
            <p:cNvSpPr/>
            <p:nvPr/>
          </p:nvSpPr>
          <p:spPr>
            <a:xfrm>
              <a:off x="5962234" y="4757882"/>
              <a:ext cx="1326004" cy="954107"/>
            </a:xfrm>
            <a:prstGeom prst="rect">
              <a:avLst/>
            </a:prstGeom>
          </p:spPr>
          <p:txBody>
            <a:bodyPr wrap="none">
              <a:spAutoFit/>
            </a:bodyPr>
            <a:lstStyle/>
            <a:p>
              <a:r>
                <a:rPr lang="it-IT" sz="1400" b="1" dirty="0" err="1" smtClean="0">
                  <a:solidFill>
                    <a:srgbClr val="002060"/>
                  </a:solidFill>
                  <a:latin typeface="Comic Sans MS" panose="030F0702030302020204" pitchFamily="66" charset="0"/>
                  <a:cs typeface="Times New Roman"/>
                </a:rPr>
                <a:t>Liq</a:t>
              </a:r>
              <a:r>
                <a:rPr lang="it-IT" sz="1400" b="1" dirty="0" smtClean="0">
                  <a:solidFill>
                    <a:srgbClr val="002060"/>
                  </a:solidFill>
                  <a:latin typeface="Comic Sans MS" panose="030F0702030302020204" pitchFamily="66" charset="0"/>
                  <a:cs typeface="Times New Roman"/>
                </a:rPr>
                <a:t>. pleurico</a:t>
              </a:r>
            </a:p>
            <a:p>
              <a:pPr marL="285750" indent="-285750">
                <a:buFontTx/>
                <a:buChar char="-"/>
              </a:pPr>
              <a:r>
                <a:rPr lang="it-IT" sz="1400" b="1" dirty="0" smtClean="0">
                  <a:solidFill>
                    <a:srgbClr val="002060"/>
                  </a:solidFill>
                  <a:latin typeface="Comic Sans MS" panose="030F0702030302020204" pitchFamily="66" charset="0"/>
                  <a:cs typeface="Times New Roman"/>
                </a:rPr>
                <a:t>EGFR</a:t>
              </a:r>
              <a:r>
                <a:rPr lang="it-IT" sz="1400" b="1" baseline="-25000" dirty="0" smtClean="0">
                  <a:solidFill>
                    <a:srgbClr val="002060"/>
                  </a:solidFill>
                  <a:latin typeface="Comic Sans MS" panose="030F0702030302020204" pitchFamily="66" charset="0"/>
                  <a:cs typeface="Times New Roman"/>
                </a:rPr>
                <a:t>L858R</a:t>
              </a:r>
            </a:p>
            <a:p>
              <a:pPr marL="285750" indent="-285750">
                <a:buFontTx/>
                <a:buChar char="-"/>
              </a:pPr>
              <a:r>
                <a:rPr lang="it-IT" sz="1400" b="1" dirty="0" smtClean="0">
                  <a:solidFill>
                    <a:srgbClr val="002060"/>
                  </a:solidFill>
                  <a:latin typeface="Comic Sans MS" panose="030F0702030302020204" pitchFamily="66" charset="0"/>
                  <a:cs typeface="Times New Roman"/>
                </a:rPr>
                <a:t>EGFR</a:t>
              </a:r>
              <a:r>
                <a:rPr lang="it-IT" sz="1400" b="1" baseline="-25000" dirty="0" smtClean="0">
                  <a:solidFill>
                    <a:srgbClr val="002060"/>
                  </a:solidFill>
                  <a:latin typeface="Comic Sans MS" panose="030F0702030302020204" pitchFamily="66" charset="0"/>
                  <a:cs typeface="Times New Roman"/>
                </a:rPr>
                <a:t>T790M</a:t>
              </a:r>
            </a:p>
            <a:p>
              <a:pPr marL="285750" indent="-285750">
                <a:buFontTx/>
                <a:buChar char="-"/>
              </a:pPr>
              <a:r>
                <a:rPr lang="it-IT" sz="1400" b="1" dirty="0" smtClean="0">
                  <a:solidFill>
                    <a:srgbClr val="002060"/>
                  </a:solidFill>
                  <a:latin typeface="Comic Sans MS" panose="030F0702030302020204" pitchFamily="66" charset="0"/>
                  <a:cs typeface="Times New Roman"/>
                </a:rPr>
                <a:t>TP53</a:t>
              </a:r>
              <a:r>
                <a:rPr lang="it-IT" sz="1400" b="1" baseline="-25000" dirty="0" smtClean="0">
                  <a:solidFill>
                    <a:srgbClr val="002060"/>
                  </a:solidFill>
                  <a:latin typeface="Comic Sans MS" panose="030F0702030302020204" pitchFamily="66" charset="0"/>
                  <a:cs typeface="Times New Roman"/>
                </a:rPr>
                <a:t>R110C</a:t>
              </a:r>
              <a:endParaRPr lang="it-IT" sz="1400" baseline="-25000" dirty="0">
                <a:latin typeface="Comic Sans MS" panose="030F0702030302020204" pitchFamily="66" charset="0"/>
              </a:endParaRPr>
            </a:p>
          </p:txBody>
        </p:sp>
      </p:grpSp>
      <p:sp>
        <p:nvSpPr>
          <p:cNvPr id="31" name="Freccia a destra 29"/>
          <p:cNvSpPr/>
          <p:nvPr/>
        </p:nvSpPr>
        <p:spPr bwMode="auto">
          <a:xfrm>
            <a:off x="456016" y="2910607"/>
            <a:ext cx="940140" cy="477055"/>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bg1"/>
                </a:solidFill>
                <a:effectLst/>
                <a:latin typeface="Comic Sans MS" panose="030F0702030302020204" pitchFamily="66" charset="0"/>
              </a:rPr>
              <a:t>TKI</a:t>
            </a:r>
            <a:r>
              <a:rPr kumimoji="0" lang="it-IT" sz="1200" b="1" i="0" u="none" strike="noStrike" cap="none" normalizeH="0" baseline="0" dirty="0" smtClean="0">
                <a:ln>
                  <a:noFill/>
                </a:ln>
                <a:solidFill>
                  <a:schemeClr val="bg1"/>
                </a:solidFill>
                <a:effectLst/>
                <a:latin typeface="Comic Sans MS" panose="030F0702030302020204" pitchFamily="66" charset="0"/>
                <a:sym typeface="Wingdings" panose="05000000000000000000" pitchFamily="2" charset="2"/>
              </a:rPr>
              <a:t>CT</a:t>
            </a:r>
            <a:endParaRPr kumimoji="0" lang="it-IT" sz="1200" b="1" i="0" u="none" strike="noStrike" cap="none" normalizeH="0" baseline="0" dirty="0" smtClean="0">
              <a:ln>
                <a:noFill/>
              </a:ln>
              <a:solidFill>
                <a:schemeClr val="bg1"/>
              </a:solidFill>
              <a:effectLst/>
              <a:latin typeface="Comic Sans MS" panose="030F0702030302020204" pitchFamily="66" charset="0"/>
            </a:endParaRPr>
          </a:p>
        </p:txBody>
      </p:sp>
      <p:sp>
        <p:nvSpPr>
          <p:cNvPr id="32" name="Freccia a destra 44"/>
          <p:cNvSpPr/>
          <p:nvPr/>
        </p:nvSpPr>
        <p:spPr bwMode="auto">
          <a:xfrm>
            <a:off x="4340412" y="2910607"/>
            <a:ext cx="940140" cy="477055"/>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bg1"/>
                </a:solidFill>
                <a:effectLst/>
                <a:latin typeface="Comic Sans MS" panose="030F0702030302020204" pitchFamily="66" charset="0"/>
                <a:sym typeface="Wingdings" panose="05000000000000000000" pitchFamily="2" charset="2"/>
              </a:rPr>
              <a:t>CT</a:t>
            </a:r>
            <a:endParaRPr kumimoji="0" lang="it-IT" sz="1200" b="1" i="0" u="none" strike="noStrike" cap="none" normalizeH="0" baseline="0" dirty="0" smtClean="0">
              <a:ln>
                <a:noFill/>
              </a:ln>
              <a:solidFill>
                <a:schemeClr val="bg1"/>
              </a:solidFill>
              <a:effectLst/>
              <a:latin typeface="Comic Sans MS" panose="030F0702030302020204" pitchFamily="66" charset="0"/>
            </a:endParaRPr>
          </a:p>
        </p:txBody>
      </p:sp>
      <p:grpSp>
        <p:nvGrpSpPr>
          <p:cNvPr id="33" name="Gruppo 32"/>
          <p:cNvGrpSpPr/>
          <p:nvPr/>
        </p:nvGrpSpPr>
        <p:grpSpPr>
          <a:xfrm>
            <a:off x="7975638" y="2910609"/>
            <a:ext cx="940140" cy="986847"/>
            <a:chOff x="7915158" y="2996952"/>
            <a:chExt cx="940140" cy="986846"/>
          </a:xfrm>
        </p:grpSpPr>
        <p:sp>
          <p:nvSpPr>
            <p:cNvPr id="34" name="Freccia a destra 45"/>
            <p:cNvSpPr/>
            <p:nvPr/>
          </p:nvSpPr>
          <p:spPr bwMode="auto">
            <a:xfrm>
              <a:off x="7915158" y="2996952"/>
              <a:ext cx="940140" cy="47705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bg1"/>
                  </a:solidFill>
                  <a:effectLst/>
                  <a:latin typeface="Comic Sans MS" panose="030F0702030302020204" pitchFamily="66" charset="0"/>
                </a:rPr>
                <a:t>TKI</a:t>
              </a:r>
            </a:p>
          </p:txBody>
        </p:sp>
        <p:sp>
          <p:nvSpPr>
            <p:cNvPr id="35" name="Rettangolo 34"/>
            <p:cNvSpPr/>
            <p:nvPr/>
          </p:nvSpPr>
          <p:spPr>
            <a:xfrm>
              <a:off x="7954498" y="3429800"/>
              <a:ext cx="773519" cy="553998"/>
            </a:xfrm>
            <a:prstGeom prst="rect">
              <a:avLst/>
            </a:prstGeom>
          </p:spPr>
          <p:txBody>
            <a:bodyPr wrap="none">
              <a:spAutoFit/>
            </a:bodyPr>
            <a:lstStyle/>
            <a:p>
              <a:pPr algn="ctr"/>
              <a:r>
                <a:rPr lang="it-IT" sz="1000" b="1" dirty="0" err="1" smtClean="0">
                  <a:solidFill>
                    <a:srgbClr val="FF0000"/>
                  </a:solidFill>
                  <a:latin typeface="Comic Sans MS" panose="030F0702030302020204" pitchFamily="66" charset="0"/>
                  <a:cs typeface="Times New Roman"/>
                </a:rPr>
                <a:t>Crizotinib</a:t>
              </a:r>
              <a:endParaRPr lang="it-IT" sz="1000" b="1" dirty="0" smtClean="0">
                <a:solidFill>
                  <a:srgbClr val="FF0000"/>
                </a:solidFill>
                <a:latin typeface="Comic Sans MS" panose="030F0702030302020204" pitchFamily="66" charset="0"/>
                <a:cs typeface="Times New Roman"/>
              </a:endParaRPr>
            </a:p>
            <a:p>
              <a:pPr algn="ctr"/>
              <a:r>
                <a:rPr lang="it-IT" sz="1000" b="1" dirty="0" smtClean="0">
                  <a:solidFill>
                    <a:srgbClr val="FF0000"/>
                  </a:solidFill>
                  <a:latin typeface="Comic Sans MS" panose="030F0702030302020204" pitchFamily="66" charset="0"/>
                  <a:cs typeface="Times New Roman"/>
                </a:rPr>
                <a:t>+</a:t>
              </a:r>
            </a:p>
            <a:p>
              <a:pPr algn="ctr"/>
              <a:r>
                <a:rPr lang="it-IT" sz="1000" b="1" dirty="0" err="1" smtClean="0">
                  <a:solidFill>
                    <a:srgbClr val="FF0000"/>
                  </a:solidFill>
                  <a:latin typeface="Comic Sans MS" panose="030F0702030302020204" pitchFamily="66" charset="0"/>
                  <a:cs typeface="Times New Roman"/>
                </a:rPr>
                <a:t>Erlotinib</a:t>
              </a:r>
              <a:endParaRPr lang="it-IT" sz="1000" dirty="0">
                <a:solidFill>
                  <a:srgbClr val="FF0000"/>
                </a:solidFill>
                <a:latin typeface="Comic Sans MS" panose="030F0702030302020204" pitchFamily="66" charset="0"/>
              </a:endParaRPr>
            </a:p>
          </p:txBody>
        </p:sp>
      </p:grpSp>
      <p:grpSp>
        <p:nvGrpSpPr>
          <p:cNvPr id="36" name="Gruppo 35"/>
          <p:cNvGrpSpPr/>
          <p:nvPr/>
        </p:nvGrpSpPr>
        <p:grpSpPr>
          <a:xfrm>
            <a:off x="452827" y="4926835"/>
            <a:ext cx="940140" cy="986847"/>
            <a:chOff x="392347" y="5013176"/>
            <a:chExt cx="940140" cy="986846"/>
          </a:xfrm>
        </p:grpSpPr>
        <p:sp>
          <p:nvSpPr>
            <p:cNvPr id="37" name="Freccia a destra 47"/>
            <p:cNvSpPr/>
            <p:nvPr/>
          </p:nvSpPr>
          <p:spPr bwMode="auto">
            <a:xfrm>
              <a:off x="392347" y="5013176"/>
              <a:ext cx="940140" cy="47705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bg1"/>
                  </a:solidFill>
                  <a:effectLst/>
                  <a:latin typeface="Comic Sans MS" panose="030F0702030302020204" pitchFamily="66" charset="0"/>
                </a:rPr>
                <a:t>TKI</a:t>
              </a:r>
            </a:p>
          </p:txBody>
        </p:sp>
        <p:sp>
          <p:nvSpPr>
            <p:cNvPr id="38" name="Rettangolo 37"/>
            <p:cNvSpPr/>
            <p:nvPr/>
          </p:nvSpPr>
          <p:spPr>
            <a:xfrm>
              <a:off x="431687" y="5446024"/>
              <a:ext cx="773519" cy="553998"/>
            </a:xfrm>
            <a:prstGeom prst="rect">
              <a:avLst/>
            </a:prstGeom>
          </p:spPr>
          <p:txBody>
            <a:bodyPr wrap="none">
              <a:spAutoFit/>
            </a:bodyPr>
            <a:lstStyle/>
            <a:p>
              <a:pPr algn="ctr"/>
              <a:r>
                <a:rPr lang="it-IT" sz="1000" b="1" dirty="0" err="1" smtClean="0">
                  <a:solidFill>
                    <a:srgbClr val="FF0000"/>
                  </a:solidFill>
                  <a:latin typeface="Comic Sans MS" panose="030F0702030302020204" pitchFamily="66" charset="0"/>
                  <a:cs typeface="Times New Roman"/>
                </a:rPr>
                <a:t>Crizotinib</a:t>
              </a:r>
              <a:endParaRPr lang="it-IT" sz="1000" b="1" dirty="0" smtClean="0">
                <a:solidFill>
                  <a:srgbClr val="FF0000"/>
                </a:solidFill>
                <a:latin typeface="Comic Sans MS" panose="030F0702030302020204" pitchFamily="66" charset="0"/>
                <a:cs typeface="Times New Roman"/>
              </a:endParaRPr>
            </a:p>
            <a:p>
              <a:pPr algn="ctr"/>
              <a:r>
                <a:rPr lang="it-IT" sz="1000" b="1" dirty="0" smtClean="0">
                  <a:solidFill>
                    <a:srgbClr val="FF0000"/>
                  </a:solidFill>
                  <a:latin typeface="Comic Sans MS" panose="030F0702030302020204" pitchFamily="66" charset="0"/>
                  <a:cs typeface="Times New Roman"/>
                </a:rPr>
                <a:t>+</a:t>
              </a:r>
            </a:p>
            <a:p>
              <a:pPr algn="ctr"/>
              <a:r>
                <a:rPr lang="it-IT" sz="1000" b="1" dirty="0" err="1" smtClean="0">
                  <a:solidFill>
                    <a:srgbClr val="FF0000"/>
                  </a:solidFill>
                  <a:latin typeface="Comic Sans MS" panose="030F0702030302020204" pitchFamily="66" charset="0"/>
                  <a:cs typeface="Times New Roman"/>
                </a:rPr>
                <a:t>Erlotinib</a:t>
              </a:r>
              <a:endParaRPr lang="it-IT" sz="1000" dirty="0">
                <a:solidFill>
                  <a:srgbClr val="FF0000"/>
                </a:solidFill>
                <a:latin typeface="Comic Sans MS" panose="030F0702030302020204" pitchFamily="66" charset="0"/>
              </a:endParaRPr>
            </a:p>
          </p:txBody>
        </p:sp>
      </p:grpSp>
      <p:sp>
        <p:nvSpPr>
          <p:cNvPr id="39" name="Freccia a destra 52"/>
          <p:cNvSpPr/>
          <p:nvPr/>
        </p:nvSpPr>
        <p:spPr bwMode="auto">
          <a:xfrm>
            <a:off x="4340414" y="4948098"/>
            <a:ext cx="1079749" cy="477055"/>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t-IT" sz="1200" b="1" dirty="0" smtClean="0">
                <a:solidFill>
                  <a:schemeClr val="bg1"/>
                </a:solidFill>
                <a:latin typeface="Comic Sans MS" panose="030F0702030302020204" pitchFamily="66" charset="0"/>
              </a:rPr>
              <a:t>3a g </a:t>
            </a:r>
            <a:r>
              <a:rPr kumimoji="0" lang="it-IT" sz="1200" b="1" i="0" u="none" strike="noStrike" cap="none" normalizeH="0" baseline="0" dirty="0" smtClean="0">
                <a:ln>
                  <a:noFill/>
                </a:ln>
                <a:solidFill>
                  <a:schemeClr val="bg1"/>
                </a:solidFill>
                <a:effectLst/>
                <a:latin typeface="Comic Sans MS" panose="030F0702030302020204" pitchFamily="66" charset="0"/>
              </a:rPr>
              <a:t>TKI</a:t>
            </a:r>
          </a:p>
        </p:txBody>
      </p:sp>
    </p:spTree>
    <p:extLst>
      <p:ext uri="{BB962C8B-B14F-4D97-AF65-F5344CB8AC3E}">
        <p14:creationId xmlns:p14="http://schemas.microsoft.com/office/powerpoint/2010/main" val="250720705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31"/>
          <p:cNvSpPr>
            <a:spLocks noChangeArrowheads="1"/>
          </p:cNvSpPr>
          <p:nvPr/>
        </p:nvSpPr>
        <p:spPr bwMode="auto">
          <a:xfrm>
            <a:off x="5724129" y="6593934"/>
            <a:ext cx="3419872" cy="261610"/>
          </a:xfrm>
          <a:prstGeom prst="rect">
            <a:avLst/>
          </a:prstGeom>
          <a:noFill/>
          <a:ln w="9525">
            <a:noFill/>
            <a:miter lim="800000"/>
            <a:headEnd/>
            <a:tailEnd/>
          </a:ln>
        </p:spPr>
        <p:txBody>
          <a:bodyPr wrap="square">
            <a:spAutoFit/>
          </a:bodyPr>
          <a:lstStyle/>
          <a:p>
            <a:pPr algn="r"/>
            <a:r>
              <a:rPr lang="nl-BE" altLang="it-IT" sz="1100" i="1" dirty="0" smtClean="0">
                <a:solidFill>
                  <a:srgbClr val="000000"/>
                </a:solidFill>
                <a:latin typeface="Comic Sans MS" pitchFamily="66" charset="0"/>
              </a:rPr>
              <a:t>Guo N et al., Scientific Reports 2016</a:t>
            </a:r>
            <a:endParaRPr lang="nl-BE" altLang="it-IT" sz="1100" i="1" dirty="0">
              <a:solidFill>
                <a:srgbClr val="000000"/>
              </a:solidFill>
              <a:latin typeface="Comic Sans MS" pitchFamily="66" charset="0"/>
            </a:endParaRPr>
          </a:p>
        </p:txBody>
      </p:sp>
      <p:sp>
        <p:nvSpPr>
          <p:cNvPr id="8" name="Rettangolo arrotondato 7"/>
          <p:cNvSpPr/>
          <p:nvPr/>
        </p:nvSpPr>
        <p:spPr>
          <a:xfrm>
            <a:off x="683568" y="1340768"/>
            <a:ext cx="7848872" cy="504056"/>
          </a:xfrm>
          <a:prstGeom prst="roundRect">
            <a:avLst/>
          </a:prstGeom>
          <a:gradFill flip="none" rotWithShape="1">
            <a:gsLst>
              <a:gs pos="0">
                <a:schemeClr val="accent2">
                  <a:shade val="51000"/>
                  <a:satMod val="130000"/>
                  <a:alpha val="70000"/>
                </a:schemeClr>
              </a:gs>
              <a:gs pos="80000">
                <a:schemeClr val="accent2">
                  <a:shade val="93000"/>
                  <a:satMod val="130000"/>
                  <a:alpha val="70000"/>
                </a:schemeClr>
              </a:gs>
              <a:gs pos="100000">
                <a:schemeClr val="accent2">
                  <a:shade val="94000"/>
                  <a:satMod val="135000"/>
                  <a:alpha val="70000"/>
                </a:schemeClr>
              </a:gs>
            </a:gsLst>
            <a:lin ang="16200000" scaled="0"/>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spcBef>
                <a:spcPts val="1200"/>
              </a:spcBef>
            </a:pPr>
            <a:r>
              <a:rPr lang="en-US" altLang="it-IT" sz="1600" dirty="0" smtClean="0">
                <a:solidFill>
                  <a:srgbClr val="FFFFFF"/>
                </a:solidFill>
                <a:latin typeface="Comic Sans MS" pitchFamily="66" charset="0"/>
              </a:rPr>
              <a:t>41 NSCLC </a:t>
            </a:r>
            <a:r>
              <a:rPr lang="en-US" altLang="it-IT" sz="1600" dirty="0" err="1" smtClean="0">
                <a:solidFill>
                  <a:srgbClr val="FFFFFF"/>
                </a:solidFill>
                <a:latin typeface="Comic Sans MS" pitchFamily="66" charset="0"/>
              </a:rPr>
              <a:t>pts</a:t>
            </a:r>
            <a:r>
              <a:rPr lang="en-US" altLang="it-IT" sz="1600" dirty="0" smtClean="0">
                <a:solidFill>
                  <a:srgbClr val="FFFFFF"/>
                </a:solidFill>
                <a:latin typeface="Comic Sans MS" pitchFamily="66" charset="0"/>
              </a:rPr>
              <a:t>, plasma collection before and after surgery</a:t>
            </a:r>
          </a:p>
        </p:txBody>
      </p:sp>
      <p:grpSp>
        <p:nvGrpSpPr>
          <p:cNvPr id="15" name="Gruppo 14"/>
          <p:cNvGrpSpPr/>
          <p:nvPr/>
        </p:nvGrpSpPr>
        <p:grpSpPr>
          <a:xfrm>
            <a:off x="2627784" y="2060848"/>
            <a:ext cx="4320480" cy="4176464"/>
            <a:chOff x="251520" y="2060848"/>
            <a:chExt cx="4320480" cy="4176464"/>
          </a:xfrm>
        </p:grpSpPr>
        <p:grpSp>
          <p:nvGrpSpPr>
            <p:cNvPr id="11" name="Gruppo 10"/>
            <p:cNvGrpSpPr/>
            <p:nvPr/>
          </p:nvGrpSpPr>
          <p:grpSpPr>
            <a:xfrm>
              <a:off x="251520" y="2060848"/>
              <a:ext cx="4320480" cy="4176464"/>
              <a:chOff x="467544" y="1916832"/>
              <a:chExt cx="4320480" cy="4176464"/>
            </a:xfrm>
          </p:grpSpPr>
          <p:sp>
            <p:nvSpPr>
              <p:cNvPr id="10" name="Rettangolo arrotondato 9"/>
              <p:cNvSpPr/>
              <p:nvPr/>
            </p:nvSpPr>
            <p:spPr>
              <a:xfrm>
                <a:off x="467544" y="1916832"/>
                <a:ext cx="4320480" cy="417646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stretch>
                <a:fillRect/>
              </a:stretch>
            </p:blipFill>
            <p:spPr>
              <a:xfrm>
                <a:off x="683567" y="2132856"/>
                <a:ext cx="3902631" cy="3744416"/>
              </a:xfrm>
              <a:prstGeom prst="rect">
                <a:avLst/>
              </a:prstGeom>
            </p:spPr>
          </p:pic>
        </p:grpSp>
        <p:sp>
          <p:nvSpPr>
            <p:cNvPr id="12" name="CasellaDiTesto 11"/>
            <p:cNvSpPr txBox="1"/>
            <p:nvPr/>
          </p:nvSpPr>
          <p:spPr>
            <a:xfrm>
              <a:off x="539552" y="2060848"/>
              <a:ext cx="3672408" cy="276999"/>
            </a:xfrm>
            <a:prstGeom prst="rect">
              <a:avLst/>
            </a:prstGeom>
            <a:noFill/>
          </p:spPr>
          <p:txBody>
            <a:bodyPr wrap="square" rtlCol="0">
              <a:spAutoFit/>
            </a:bodyPr>
            <a:lstStyle/>
            <a:p>
              <a:pPr algn="ctr"/>
              <a:r>
                <a:rPr lang="en-US" sz="1200" b="1" dirty="0" smtClean="0">
                  <a:latin typeface="Comic Sans MS"/>
                  <a:cs typeface="Comic Sans MS"/>
                </a:rPr>
                <a:t>Average plasma </a:t>
              </a:r>
              <a:r>
                <a:rPr lang="en-US" sz="1200" b="1" dirty="0" err="1" smtClean="0">
                  <a:latin typeface="Comic Sans MS"/>
                  <a:cs typeface="Comic Sans MS"/>
                </a:rPr>
                <a:t>ctDNA</a:t>
              </a:r>
              <a:r>
                <a:rPr lang="en-US" sz="1200" b="1" dirty="0" smtClean="0">
                  <a:latin typeface="Comic Sans MS"/>
                  <a:cs typeface="Comic Sans MS"/>
                </a:rPr>
                <a:t> </a:t>
              </a:r>
              <a:r>
                <a:rPr lang="en-US" sz="1200" b="1" dirty="0" err="1" smtClean="0">
                  <a:latin typeface="Comic Sans MS"/>
                  <a:cs typeface="Comic Sans MS"/>
                </a:rPr>
                <a:t>mut</a:t>
              </a:r>
              <a:r>
                <a:rPr lang="en-US" sz="1200" b="1" dirty="0" smtClean="0">
                  <a:latin typeface="Comic Sans MS"/>
                  <a:cs typeface="Comic Sans MS"/>
                </a:rPr>
                <a:t>. frequency</a:t>
              </a:r>
              <a:endParaRPr lang="en-US" sz="1200" b="1" dirty="0">
                <a:latin typeface="Comic Sans MS"/>
                <a:cs typeface="Comic Sans MS"/>
              </a:endParaRPr>
            </a:p>
          </p:txBody>
        </p:sp>
        <p:sp>
          <p:nvSpPr>
            <p:cNvPr id="13" name="Ovale 12"/>
            <p:cNvSpPr/>
            <p:nvPr/>
          </p:nvSpPr>
          <p:spPr>
            <a:xfrm>
              <a:off x="1115616" y="4941168"/>
              <a:ext cx="360040" cy="28803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Ovale 13"/>
            <p:cNvSpPr/>
            <p:nvPr/>
          </p:nvSpPr>
          <p:spPr>
            <a:xfrm>
              <a:off x="3923928" y="5274188"/>
              <a:ext cx="360040" cy="288032"/>
            </a:xfrm>
            <a:prstGeom prst="ellipse">
              <a:avLst/>
            </a:prstGeom>
            <a:no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16" name="Gruppo 15"/>
          <p:cNvGrpSpPr/>
          <p:nvPr/>
        </p:nvGrpSpPr>
        <p:grpSpPr>
          <a:xfrm>
            <a:off x="827584" y="1988840"/>
            <a:ext cx="7632848" cy="4536504"/>
            <a:chOff x="755576" y="1844824"/>
            <a:chExt cx="7632848" cy="4536504"/>
          </a:xfrm>
        </p:grpSpPr>
        <p:sp>
          <p:nvSpPr>
            <p:cNvPr id="17" name="Rettangolo arrotondato 16"/>
            <p:cNvSpPr/>
            <p:nvPr/>
          </p:nvSpPr>
          <p:spPr>
            <a:xfrm>
              <a:off x="755576" y="1844824"/>
              <a:ext cx="7632848" cy="453650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8" name="Immagine 17"/>
            <p:cNvPicPr>
              <a:picLocks noChangeAspect="1"/>
            </p:cNvPicPr>
            <p:nvPr/>
          </p:nvPicPr>
          <p:blipFill>
            <a:blip r:embed="rId4"/>
            <a:stretch>
              <a:fillRect/>
            </a:stretch>
          </p:blipFill>
          <p:spPr>
            <a:xfrm>
              <a:off x="1475656" y="1930342"/>
              <a:ext cx="6089098" cy="3082834"/>
            </a:xfrm>
            <a:prstGeom prst="rect">
              <a:avLst/>
            </a:prstGeom>
          </p:spPr>
        </p:pic>
        <p:sp>
          <p:nvSpPr>
            <p:cNvPr id="19" name="CasellaDiTesto 18"/>
            <p:cNvSpPr txBox="1"/>
            <p:nvPr/>
          </p:nvSpPr>
          <p:spPr>
            <a:xfrm>
              <a:off x="2699792" y="1969095"/>
              <a:ext cx="1584176" cy="307777"/>
            </a:xfrm>
            <a:prstGeom prst="rect">
              <a:avLst/>
            </a:prstGeom>
            <a:noFill/>
          </p:spPr>
          <p:txBody>
            <a:bodyPr wrap="square" rtlCol="0">
              <a:spAutoFit/>
            </a:bodyPr>
            <a:lstStyle/>
            <a:p>
              <a:pPr algn="ctr"/>
              <a:r>
                <a:rPr lang="it-IT" sz="1400" b="1" dirty="0" smtClean="0">
                  <a:latin typeface="Comic Sans MS"/>
                  <a:cs typeface="Comic Sans MS"/>
                </a:rPr>
                <a:t>Stage </a:t>
              </a:r>
              <a:r>
                <a:rPr lang="it-IT" sz="1400" b="1" dirty="0" err="1" smtClean="0">
                  <a:latin typeface="Comic Sans MS"/>
                  <a:cs typeface="Comic Sans MS"/>
                </a:rPr>
                <a:t>Ia</a:t>
              </a:r>
              <a:r>
                <a:rPr lang="it-IT" sz="1400" b="1" dirty="0" smtClean="0">
                  <a:latin typeface="Comic Sans MS"/>
                  <a:cs typeface="Comic Sans MS"/>
                </a:rPr>
                <a:t>/</a:t>
              </a:r>
              <a:r>
                <a:rPr lang="it-IT" sz="1400" b="1" dirty="0" err="1" smtClean="0">
                  <a:latin typeface="Comic Sans MS"/>
                  <a:cs typeface="Comic Sans MS"/>
                </a:rPr>
                <a:t>Ib</a:t>
              </a:r>
              <a:endParaRPr lang="it-IT" sz="1400" b="1" dirty="0">
                <a:latin typeface="Comic Sans MS"/>
                <a:cs typeface="Comic Sans MS"/>
              </a:endParaRPr>
            </a:p>
          </p:txBody>
        </p:sp>
        <p:sp>
          <p:nvSpPr>
            <p:cNvPr id="20" name="CasellaDiTesto 19"/>
            <p:cNvSpPr txBox="1"/>
            <p:nvPr/>
          </p:nvSpPr>
          <p:spPr>
            <a:xfrm>
              <a:off x="5724128" y="1969095"/>
              <a:ext cx="1656184" cy="307777"/>
            </a:xfrm>
            <a:prstGeom prst="rect">
              <a:avLst/>
            </a:prstGeom>
            <a:noFill/>
          </p:spPr>
          <p:txBody>
            <a:bodyPr wrap="square" rtlCol="0">
              <a:spAutoFit/>
            </a:bodyPr>
            <a:lstStyle/>
            <a:p>
              <a:pPr algn="ctr"/>
              <a:r>
                <a:rPr lang="it-IT" sz="1400" b="1" dirty="0" smtClean="0">
                  <a:latin typeface="Comic Sans MS"/>
                  <a:cs typeface="Comic Sans MS"/>
                </a:rPr>
                <a:t>Stage </a:t>
              </a:r>
              <a:r>
                <a:rPr lang="it-IT" sz="1400" b="1" dirty="0" err="1" smtClean="0">
                  <a:latin typeface="Comic Sans MS"/>
                  <a:cs typeface="Comic Sans MS"/>
                </a:rPr>
                <a:t>IIa</a:t>
              </a:r>
              <a:r>
                <a:rPr lang="it-IT" sz="1400" b="1" dirty="0" smtClean="0">
                  <a:latin typeface="Comic Sans MS"/>
                  <a:cs typeface="Comic Sans MS"/>
                </a:rPr>
                <a:t>/IV</a:t>
              </a:r>
              <a:endParaRPr lang="it-IT" sz="1400" b="1" dirty="0">
                <a:latin typeface="Comic Sans MS"/>
                <a:cs typeface="Comic Sans MS"/>
              </a:endParaRPr>
            </a:p>
          </p:txBody>
        </p:sp>
        <p:sp>
          <p:nvSpPr>
            <p:cNvPr id="21" name="CasellaDiTesto 20"/>
            <p:cNvSpPr txBox="1"/>
            <p:nvPr/>
          </p:nvSpPr>
          <p:spPr>
            <a:xfrm>
              <a:off x="1043608" y="5062825"/>
              <a:ext cx="7128792" cy="1031051"/>
            </a:xfrm>
            <a:prstGeom prst="rect">
              <a:avLst/>
            </a:prstGeom>
            <a:noFill/>
          </p:spPr>
          <p:txBody>
            <a:bodyPr wrap="square" rtlCol="0">
              <a:spAutoFit/>
            </a:bodyPr>
            <a:lstStyle/>
            <a:p>
              <a:pPr marL="285750" indent="-285750" algn="just">
                <a:spcAft>
                  <a:spcPts val="600"/>
                </a:spcAft>
                <a:buFont typeface="Wingdings" charset="2"/>
                <a:buChar char="ü"/>
              </a:pPr>
              <a:r>
                <a:rPr lang="en-US" sz="1400" dirty="0" err="1" smtClean="0">
                  <a:latin typeface="Comic Sans MS"/>
                  <a:cs typeface="Comic Sans MS"/>
                </a:rPr>
                <a:t>Mut</a:t>
              </a:r>
              <a:r>
                <a:rPr lang="en-US" sz="1400" dirty="0" smtClean="0">
                  <a:latin typeface="Comic Sans MS"/>
                  <a:cs typeface="Comic Sans MS"/>
                </a:rPr>
                <a:t>. frequency </a:t>
              </a:r>
              <a:r>
                <a:rPr lang="en-US" sz="1400" dirty="0">
                  <a:latin typeface="Comic Sans MS"/>
                  <a:cs typeface="Comic Sans MS"/>
                </a:rPr>
                <a:t>in </a:t>
              </a:r>
              <a:r>
                <a:rPr lang="en-US" sz="1400" dirty="0" err="1" smtClean="0">
                  <a:latin typeface="Comic Sans MS"/>
                  <a:cs typeface="Comic Sans MS"/>
                </a:rPr>
                <a:t>ctDNA</a:t>
              </a:r>
              <a:r>
                <a:rPr lang="en-US" sz="1400" dirty="0" smtClean="0">
                  <a:latin typeface="Comic Sans MS"/>
                  <a:cs typeface="Comic Sans MS"/>
                </a:rPr>
                <a:t> </a:t>
              </a:r>
              <a:r>
                <a:rPr lang="en-US" sz="1400" dirty="0">
                  <a:latin typeface="Comic Sans MS"/>
                  <a:cs typeface="Comic Sans MS"/>
                </a:rPr>
                <a:t>from stage </a:t>
              </a:r>
              <a:r>
                <a:rPr lang="en-US" sz="1400" dirty="0" err="1" smtClean="0">
                  <a:latin typeface="Comic Sans MS"/>
                  <a:cs typeface="Comic Sans MS"/>
                </a:rPr>
                <a:t>Ia</a:t>
              </a:r>
              <a:r>
                <a:rPr lang="en-US" sz="1400" dirty="0" smtClean="0">
                  <a:latin typeface="Comic Sans MS"/>
                  <a:cs typeface="Comic Sans MS"/>
                </a:rPr>
                <a:t>/</a:t>
              </a:r>
              <a:r>
                <a:rPr lang="en-US" sz="1400" dirty="0" err="1" smtClean="0">
                  <a:latin typeface="Comic Sans MS"/>
                  <a:cs typeface="Comic Sans MS"/>
                </a:rPr>
                <a:t>Ib</a:t>
              </a:r>
              <a:r>
                <a:rPr lang="en-US" sz="1400" dirty="0" smtClean="0">
                  <a:latin typeface="Comic Sans MS"/>
                  <a:cs typeface="Comic Sans MS"/>
                </a:rPr>
                <a:t> </a:t>
              </a:r>
              <a:r>
                <a:rPr lang="en-US" sz="1400" dirty="0">
                  <a:latin typeface="Comic Sans MS"/>
                  <a:cs typeface="Comic Sans MS"/>
                </a:rPr>
                <a:t>cancer patients had the most dramatic decrease after surgery (</a:t>
              </a:r>
              <a:r>
                <a:rPr lang="en-US" sz="1400" dirty="0">
                  <a:solidFill>
                    <a:srgbClr val="FF0000"/>
                  </a:solidFill>
                  <a:latin typeface="Comic Sans MS"/>
                  <a:cs typeface="Comic Sans MS"/>
                </a:rPr>
                <a:t>avg. 11.52% and 14.63%</a:t>
              </a:r>
              <a:r>
                <a:rPr lang="en-US" sz="1400" dirty="0">
                  <a:latin typeface="Comic Sans MS"/>
                  <a:cs typeface="Comic Sans MS"/>
                </a:rPr>
                <a:t>, respectively</a:t>
              </a:r>
              <a:r>
                <a:rPr lang="en-US" sz="1400" dirty="0" smtClean="0">
                  <a:latin typeface="Comic Sans MS"/>
                  <a:cs typeface="Comic Sans MS"/>
                </a:rPr>
                <a:t>)</a:t>
              </a:r>
              <a:endParaRPr lang="en-US" sz="1400" dirty="0">
                <a:latin typeface="Comic Sans MS"/>
                <a:cs typeface="Comic Sans MS"/>
              </a:endParaRPr>
            </a:p>
            <a:p>
              <a:pPr marL="285750" indent="-285750" algn="just">
                <a:spcAft>
                  <a:spcPts val="600"/>
                </a:spcAft>
                <a:buFont typeface="Wingdings" charset="2"/>
                <a:buChar char="ü"/>
              </a:pPr>
              <a:r>
                <a:rPr lang="en-US" sz="1400" dirty="0" err="1" smtClean="0">
                  <a:latin typeface="Comic Sans MS"/>
                  <a:cs typeface="Comic Sans MS"/>
                </a:rPr>
                <a:t>Mut</a:t>
              </a:r>
              <a:r>
                <a:rPr lang="en-US" sz="1400" dirty="0" smtClean="0">
                  <a:latin typeface="Comic Sans MS"/>
                  <a:cs typeface="Comic Sans MS"/>
                </a:rPr>
                <a:t>. frequency </a:t>
              </a:r>
              <a:r>
                <a:rPr lang="en-US" sz="1400" dirty="0">
                  <a:latin typeface="Comic Sans MS"/>
                  <a:cs typeface="Comic Sans MS"/>
                </a:rPr>
                <a:t>in </a:t>
              </a:r>
              <a:r>
                <a:rPr lang="en-US" sz="1400" dirty="0" err="1" smtClean="0">
                  <a:latin typeface="Comic Sans MS"/>
                  <a:cs typeface="Comic Sans MS"/>
                </a:rPr>
                <a:t>ctDNA</a:t>
              </a:r>
              <a:r>
                <a:rPr lang="en-US" sz="1400" dirty="0" smtClean="0">
                  <a:latin typeface="Comic Sans MS"/>
                  <a:cs typeface="Comic Sans MS"/>
                </a:rPr>
                <a:t> </a:t>
              </a:r>
              <a:r>
                <a:rPr lang="en-US" sz="1400" dirty="0">
                  <a:latin typeface="Comic Sans MS"/>
                  <a:cs typeface="Comic Sans MS"/>
                </a:rPr>
                <a:t>from </a:t>
              </a:r>
              <a:r>
                <a:rPr lang="en-US" sz="1400" dirty="0" smtClean="0">
                  <a:latin typeface="Comic Sans MS"/>
                  <a:cs typeface="Comic Sans MS"/>
                </a:rPr>
                <a:t>advanced </a:t>
              </a:r>
              <a:r>
                <a:rPr lang="en-US" sz="1400" dirty="0">
                  <a:latin typeface="Comic Sans MS"/>
                  <a:cs typeface="Comic Sans MS"/>
                </a:rPr>
                <a:t>cancer patients </a:t>
              </a:r>
              <a:r>
                <a:rPr lang="en-US" sz="1400" dirty="0" smtClean="0">
                  <a:latin typeface="Comic Sans MS"/>
                  <a:cs typeface="Comic Sans MS"/>
                </a:rPr>
                <a:t>(</a:t>
              </a:r>
              <a:r>
                <a:rPr lang="en-US" sz="1400" dirty="0" err="1" smtClean="0">
                  <a:latin typeface="Comic Sans MS"/>
                  <a:cs typeface="Comic Sans MS"/>
                </a:rPr>
                <a:t>IIa</a:t>
              </a:r>
              <a:r>
                <a:rPr lang="en-US" sz="1400" dirty="0" smtClean="0">
                  <a:latin typeface="Comic Sans MS"/>
                  <a:cs typeface="Comic Sans MS"/>
                </a:rPr>
                <a:t>/IV) </a:t>
              </a:r>
              <a:r>
                <a:rPr lang="en-US" sz="1400" dirty="0">
                  <a:latin typeface="Comic Sans MS"/>
                  <a:cs typeface="Comic Sans MS"/>
                </a:rPr>
                <a:t>decreased to a lesser degree (</a:t>
              </a:r>
              <a:r>
                <a:rPr lang="en-US" sz="1400" dirty="0">
                  <a:solidFill>
                    <a:srgbClr val="FF0000"/>
                  </a:solidFill>
                  <a:latin typeface="Comic Sans MS"/>
                  <a:cs typeface="Comic Sans MS"/>
                </a:rPr>
                <a:t>avg. 0.57% and avg. 0.13%</a:t>
              </a:r>
              <a:r>
                <a:rPr lang="en-US" sz="1400" dirty="0">
                  <a:latin typeface="Comic Sans MS"/>
                  <a:cs typeface="Comic Sans MS"/>
                </a:rPr>
                <a:t>, respectively</a:t>
              </a:r>
              <a:r>
                <a:rPr lang="en-US" sz="1400" dirty="0" smtClean="0">
                  <a:latin typeface="Comic Sans MS"/>
                  <a:cs typeface="Comic Sans MS"/>
                </a:rPr>
                <a:t>)</a:t>
              </a:r>
              <a:endParaRPr lang="en-US" sz="1400" dirty="0">
                <a:latin typeface="Comic Sans MS"/>
                <a:cs typeface="Comic Sans MS"/>
              </a:endParaRPr>
            </a:p>
          </p:txBody>
        </p:sp>
      </p:grpSp>
      <p:grpSp>
        <p:nvGrpSpPr>
          <p:cNvPr id="25" name="Gruppo 24"/>
          <p:cNvGrpSpPr/>
          <p:nvPr/>
        </p:nvGrpSpPr>
        <p:grpSpPr>
          <a:xfrm>
            <a:off x="0" y="-2"/>
            <a:ext cx="9144002" cy="1208747"/>
            <a:chOff x="0" y="-1"/>
            <a:chExt cx="9144002" cy="1208746"/>
          </a:xfrm>
        </p:grpSpPr>
        <p:pic>
          <p:nvPicPr>
            <p:cNvPr id="26" name="Immagine 25"/>
            <p:cNvPicPr>
              <a:picLocks noChangeAspect="1"/>
            </p:cNvPicPr>
            <p:nvPr/>
          </p:nvPicPr>
          <p:blipFill>
            <a:blip r:embed="rId5">
              <a:alphaModFix amt="68000"/>
            </a:blip>
            <a:stretch>
              <a:fillRect/>
            </a:stretch>
          </p:blipFill>
          <p:spPr>
            <a:xfrm rot="5400000">
              <a:off x="3967629" y="-3967628"/>
              <a:ext cx="1208745" cy="9144000"/>
            </a:xfrm>
            <a:prstGeom prst="rect">
              <a:avLst/>
            </a:prstGeom>
            <a:effectLst/>
          </p:spPr>
        </p:pic>
        <p:sp>
          <p:nvSpPr>
            <p:cNvPr id="27" name="Rettangolo arrotondato 26"/>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10000"/>
                </a:lnSpc>
              </a:pPr>
              <a:r>
                <a:rPr lang="en-US" sz="3200" b="1" dirty="0" smtClean="0">
                  <a:solidFill>
                    <a:srgbClr val="FFFF00"/>
                  </a:solidFill>
                  <a:latin typeface="Comic Sans MS"/>
                  <a:cs typeface="Comic Sans MS"/>
                </a:rPr>
                <a:t>Real Time monitoring of the disease</a:t>
              </a:r>
            </a:p>
            <a:p>
              <a:pPr algn="ctr">
                <a:lnSpc>
                  <a:spcPct val="110000"/>
                </a:lnSpc>
              </a:pPr>
              <a:r>
                <a:rPr lang="en-US" sz="2000" dirty="0" err="1" smtClean="0">
                  <a:solidFill>
                    <a:schemeClr val="bg1"/>
                  </a:solidFill>
                  <a:latin typeface="Comic Sans MS"/>
                  <a:cs typeface="Comic Sans MS"/>
                </a:rPr>
                <a:t>ctDNA</a:t>
              </a:r>
              <a:r>
                <a:rPr lang="en-US" sz="2000" dirty="0" smtClean="0">
                  <a:solidFill>
                    <a:schemeClr val="bg1"/>
                  </a:solidFill>
                  <a:latin typeface="Comic Sans MS"/>
                  <a:cs typeface="Comic Sans MS"/>
                </a:rPr>
                <a:t> </a:t>
              </a:r>
              <a:r>
                <a:rPr lang="en-US" sz="2000" dirty="0">
                  <a:solidFill>
                    <a:schemeClr val="bg1"/>
                  </a:solidFill>
                  <a:latin typeface="Comic Sans MS"/>
                  <a:cs typeface="Comic Sans MS"/>
                </a:rPr>
                <a:t>detection as a maker for </a:t>
              </a:r>
              <a:r>
                <a:rPr lang="en-US" sz="2000" dirty="0" smtClean="0">
                  <a:solidFill>
                    <a:schemeClr val="bg1"/>
                  </a:solidFill>
                  <a:latin typeface="Comic Sans MS"/>
                  <a:cs typeface="Comic Sans MS"/>
                </a:rPr>
                <a:t>“</a:t>
              </a:r>
              <a:r>
                <a:rPr lang="en-US" sz="2000" dirty="0">
                  <a:solidFill>
                    <a:schemeClr val="bg1"/>
                  </a:solidFill>
                  <a:latin typeface="Comic Sans MS"/>
                  <a:cs typeface="Comic Sans MS"/>
                </a:rPr>
                <a:t>Minimal Residual Disease</a:t>
              </a:r>
              <a:r>
                <a:rPr lang="en-US" sz="2000" dirty="0" smtClean="0">
                  <a:solidFill>
                    <a:schemeClr val="bg1"/>
                  </a:solidFill>
                  <a:latin typeface="Comic Sans MS"/>
                  <a:cs typeface="Comic Sans MS"/>
                </a:rPr>
                <a:t>”</a:t>
              </a:r>
              <a:endParaRPr lang="en-US" sz="2000" dirty="0">
                <a:solidFill>
                  <a:schemeClr val="bg1"/>
                </a:solidFill>
                <a:latin typeface="Comic Sans MS"/>
                <a:cs typeface="Comic Sans MS"/>
              </a:endParaRPr>
            </a:p>
          </p:txBody>
        </p:sp>
      </p:grpSp>
    </p:spTree>
    <p:extLst>
      <p:ext uri="{BB962C8B-B14F-4D97-AF65-F5344CB8AC3E}">
        <p14:creationId xmlns:p14="http://schemas.microsoft.com/office/powerpoint/2010/main" val="2046525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352274"/>
            <a:ext cx="7658100" cy="5146871"/>
          </a:xfrm>
        </p:spPr>
      </p:pic>
      <p:sp>
        <p:nvSpPr>
          <p:cNvPr id="8" name="Rechthoek 31"/>
          <p:cNvSpPr>
            <a:spLocks noChangeArrowheads="1"/>
          </p:cNvSpPr>
          <p:nvPr/>
        </p:nvSpPr>
        <p:spPr bwMode="auto">
          <a:xfrm>
            <a:off x="5724129" y="6593934"/>
            <a:ext cx="3419872" cy="261610"/>
          </a:xfrm>
          <a:prstGeom prst="rect">
            <a:avLst/>
          </a:prstGeom>
          <a:noFill/>
          <a:ln w="9525">
            <a:noFill/>
            <a:miter lim="800000"/>
            <a:headEnd/>
            <a:tailEnd/>
          </a:ln>
        </p:spPr>
        <p:txBody>
          <a:bodyPr wrap="square">
            <a:spAutoFit/>
          </a:bodyPr>
          <a:lstStyle/>
          <a:p>
            <a:pPr algn="r"/>
            <a:r>
              <a:rPr lang="nl-BE" altLang="it-IT" sz="1100" i="1" dirty="0" smtClean="0">
                <a:solidFill>
                  <a:srgbClr val="000000"/>
                </a:solidFill>
                <a:latin typeface="Comic Sans MS" pitchFamily="66" charset="0"/>
              </a:rPr>
              <a:t>Abbosch C. Nature 2017</a:t>
            </a:r>
            <a:endParaRPr lang="nl-BE" altLang="it-IT" sz="1100" i="1" dirty="0">
              <a:solidFill>
                <a:srgbClr val="000000"/>
              </a:solidFill>
              <a:latin typeface="Comic Sans MS" pitchFamily="66" charset="0"/>
            </a:endParaRPr>
          </a:p>
        </p:txBody>
      </p:sp>
      <p:grpSp>
        <p:nvGrpSpPr>
          <p:cNvPr id="9" name="Gruppo 8"/>
          <p:cNvGrpSpPr/>
          <p:nvPr/>
        </p:nvGrpSpPr>
        <p:grpSpPr>
          <a:xfrm>
            <a:off x="0" y="-2"/>
            <a:ext cx="9144002" cy="1208747"/>
            <a:chOff x="0" y="-1"/>
            <a:chExt cx="9144002" cy="1208746"/>
          </a:xfrm>
        </p:grpSpPr>
        <p:pic>
          <p:nvPicPr>
            <p:cNvPr id="10" name="Immagine 9"/>
            <p:cNvPicPr>
              <a:picLocks noChangeAspect="1"/>
            </p:cNvPicPr>
            <p:nvPr/>
          </p:nvPicPr>
          <p:blipFill>
            <a:blip r:embed="rId3">
              <a:alphaModFix amt="68000"/>
            </a:blip>
            <a:stretch>
              <a:fillRect/>
            </a:stretch>
          </p:blipFill>
          <p:spPr>
            <a:xfrm rot="5400000">
              <a:off x="3967629" y="-3967628"/>
              <a:ext cx="1208745" cy="9144000"/>
            </a:xfrm>
            <a:prstGeom prst="rect">
              <a:avLst/>
            </a:prstGeom>
            <a:effectLst/>
          </p:spPr>
        </p:pic>
        <p:sp>
          <p:nvSpPr>
            <p:cNvPr id="11" name="Rettangolo arrotondato 10"/>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10000"/>
                </a:lnSpc>
              </a:pPr>
              <a:r>
                <a:rPr lang="en-US" sz="3200" b="1" dirty="0" smtClean="0">
                  <a:solidFill>
                    <a:srgbClr val="FFFF00"/>
                  </a:solidFill>
                  <a:latin typeface="Comic Sans MS"/>
                  <a:cs typeface="Comic Sans MS"/>
                </a:rPr>
                <a:t>Real Time monitoring of the disease</a:t>
              </a:r>
            </a:p>
            <a:p>
              <a:pPr algn="ctr">
                <a:lnSpc>
                  <a:spcPct val="110000"/>
                </a:lnSpc>
              </a:pPr>
              <a:r>
                <a:rPr lang="en-US" sz="2000" dirty="0" smtClean="0">
                  <a:solidFill>
                    <a:schemeClr val="bg1"/>
                  </a:solidFill>
                  <a:latin typeface="Comic Sans MS"/>
                  <a:cs typeface="Comic Sans MS"/>
                </a:rPr>
                <a:t>Phylogenetic evolution </a:t>
              </a:r>
              <a:endParaRPr lang="en-US" sz="2000" dirty="0">
                <a:solidFill>
                  <a:schemeClr val="bg1"/>
                </a:solidFill>
                <a:latin typeface="Comic Sans MS"/>
                <a:cs typeface="Comic Sans MS"/>
              </a:endParaRPr>
            </a:p>
          </p:txBody>
        </p:sp>
      </p:grpSp>
    </p:spTree>
    <p:extLst>
      <p:ext uri="{BB962C8B-B14F-4D97-AF65-F5344CB8AC3E}">
        <p14:creationId xmlns:p14="http://schemas.microsoft.com/office/powerpoint/2010/main" val="7564137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0" y="-2"/>
            <a:ext cx="9144002" cy="1208747"/>
            <a:chOff x="0" y="-1"/>
            <a:chExt cx="9144002" cy="1208746"/>
          </a:xfrm>
        </p:grpSpPr>
        <p:pic>
          <p:nvPicPr>
            <p:cNvPr id="6" name="Immagine 5"/>
            <p:cNvPicPr>
              <a:picLocks noChangeAspect="1"/>
            </p:cNvPicPr>
            <p:nvPr/>
          </p:nvPicPr>
          <p:blipFill>
            <a:blip r:embed="rId3">
              <a:alphaModFix amt="68000"/>
            </a:blip>
            <a:stretch>
              <a:fillRect/>
            </a:stretch>
          </p:blipFill>
          <p:spPr>
            <a:xfrm rot="5400000">
              <a:off x="3967629" y="-3967628"/>
              <a:ext cx="1208745" cy="9144000"/>
            </a:xfrm>
            <a:prstGeom prst="rect">
              <a:avLst/>
            </a:prstGeom>
            <a:effectLst/>
          </p:spPr>
        </p:pic>
        <p:sp>
          <p:nvSpPr>
            <p:cNvPr id="7" name="Rettangolo arrotondato 6"/>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10000"/>
                </a:lnSpc>
              </a:pPr>
              <a:r>
                <a:rPr lang="en-US" sz="3200" b="1" dirty="0" smtClean="0">
                  <a:solidFill>
                    <a:srgbClr val="FFFF00"/>
                  </a:solidFill>
                  <a:latin typeface="Comic Sans MS"/>
                  <a:cs typeface="Comic Sans MS"/>
                </a:rPr>
                <a:t>Real Time monitoring of the disease</a:t>
              </a:r>
            </a:p>
            <a:p>
              <a:pPr algn="ctr">
                <a:lnSpc>
                  <a:spcPct val="110000"/>
                </a:lnSpc>
              </a:pPr>
              <a:r>
                <a:rPr lang="en-US" sz="2000" dirty="0" smtClean="0">
                  <a:solidFill>
                    <a:schemeClr val="bg1"/>
                  </a:solidFill>
                  <a:latin typeface="Comic Sans MS"/>
                  <a:cs typeface="Comic Sans MS"/>
                </a:rPr>
                <a:t>Phylogenetic evolution </a:t>
              </a:r>
              <a:endParaRPr lang="en-US" sz="2000" dirty="0">
                <a:solidFill>
                  <a:schemeClr val="bg1"/>
                </a:solidFill>
                <a:latin typeface="Comic Sans MS"/>
                <a:cs typeface="Comic Sans MS"/>
              </a:endParaRPr>
            </a:p>
          </p:txBody>
        </p:sp>
      </p:grpSp>
      <p:sp>
        <p:nvSpPr>
          <p:cNvPr id="8" name="Rechthoek 31"/>
          <p:cNvSpPr>
            <a:spLocks noChangeArrowheads="1"/>
          </p:cNvSpPr>
          <p:nvPr/>
        </p:nvSpPr>
        <p:spPr bwMode="auto">
          <a:xfrm>
            <a:off x="5724129" y="6593934"/>
            <a:ext cx="3419872" cy="261610"/>
          </a:xfrm>
          <a:prstGeom prst="rect">
            <a:avLst/>
          </a:prstGeom>
          <a:noFill/>
          <a:ln w="9525">
            <a:noFill/>
            <a:miter lim="800000"/>
            <a:headEnd/>
            <a:tailEnd/>
          </a:ln>
        </p:spPr>
        <p:txBody>
          <a:bodyPr wrap="square">
            <a:spAutoFit/>
          </a:bodyPr>
          <a:lstStyle/>
          <a:p>
            <a:pPr algn="r"/>
            <a:r>
              <a:rPr lang="nl-BE" altLang="it-IT" sz="1100" i="1" dirty="0" smtClean="0">
                <a:solidFill>
                  <a:srgbClr val="000000"/>
                </a:solidFill>
                <a:latin typeface="Comic Sans MS" pitchFamily="66" charset="0"/>
              </a:rPr>
              <a:t>Abbosch C. Nature 2017</a:t>
            </a:r>
            <a:endParaRPr lang="nl-BE" altLang="it-IT" sz="1100" i="1" dirty="0">
              <a:solidFill>
                <a:srgbClr val="000000"/>
              </a:solidFill>
              <a:latin typeface="Comic Sans MS" pitchFamily="66" charset="0"/>
            </a:endParaRPr>
          </a:p>
        </p:txBody>
      </p:sp>
      <p:grpSp>
        <p:nvGrpSpPr>
          <p:cNvPr id="11" name="Gruppo 10"/>
          <p:cNvGrpSpPr/>
          <p:nvPr/>
        </p:nvGrpSpPr>
        <p:grpSpPr>
          <a:xfrm>
            <a:off x="933119" y="1609278"/>
            <a:ext cx="7295258" cy="2929526"/>
            <a:chOff x="626109" y="1787856"/>
            <a:chExt cx="7295258" cy="2929526"/>
          </a:xfrm>
        </p:grpSpPr>
        <p:pic>
          <p:nvPicPr>
            <p:cNvPr id="4" name="Immagine 3"/>
            <p:cNvPicPr>
              <a:picLocks noChangeAspect="1"/>
            </p:cNvPicPr>
            <p:nvPr/>
          </p:nvPicPr>
          <p:blipFill>
            <a:blip r:embed="rId4"/>
            <a:stretch>
              <a:fillRect/>
            </a:stretch>
          </p:blipFill>
          <p:spPr>
            <a:xfrm>
              <a:off x="626109" y="1857641"/>
              <a:ext cx="7295258" cy="2859741"/>
            </a:xfrm>
            <a:prstGeom prst="rect">
              <a:avLst/>
            </a:prstGeom>
          </p:spPr>
        </p:pic>
        <p:sp>
          <p:nvSpPr>
            <p:cNvPr id="9" name="Rettangolo 8"/>
            <p:cNvSpPr/>
            <p:nvPr/>
          </p:nvSpPr>
          <p:spPr>
            <a:xfrm>
              <a:off x="781479" y="4438248"/>
              <a:ext cx="320964" cy="2791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ttangolo 9"/>
            <p:cNvSpPr/>
            <p:nvPr/>
          </p:nvSpPr>
          <p:spPr>
            <a:xfrm>
              <a:off x="723794" y="1787856"/>
              <a:ext cx="320964" cy="2791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CasellaDiTesto 11"/>
          <p:cNvSpPr txBox="1"/>
          <p:nvPr/>
        </p:nvSpPr>
        <p:spPr>
          <a:xfrm>
            <a:off x="178616" y="4881212"/>
            <a:ext cx="8712350" cy="1554272"/>
          </a:xfrm>
          <a:prstGeom prst="rect">
            <a:avLst/>
          </a:prstGeom>
          <a:noFill/>
        </p:spPr>
        <p:txBody>
          <a:bodyPr wrap="square" rtlCol="0">
            <a:spAutoFit/>
          </a:bodyPr>
          <a:lstStyle/>
          <a:p>
            <a:pPr marL="285750" indent="-285750" algn="just">
              <a:spcAft>
                <a:spcPts val="600"/>
              </a:spcAft>
              <a:buFont typeface="Wingdings" charset="2"/>
              <a:buChar char="ü"/>
            </a:pPr>
            <a:r>
              <a:rPr lang="en-US" dirty="0" smtClean="0">
                <a:latin typeface="Comic Sans MS"/>
                <a:cs typeface="Comic Sans MS"/>
              </a:rPr>
              <a:t>Liver metastasis: only 109 </a:t>
            </a:r>
            <a:r>
              <a:rPr lang="en-US" dirty="0">
                <a:latin typeface="Comic Sans MS"/>
                <a:cs typeface="Comic Sans MS"/>
              </a:rPr>
              <a:t>out of 149 SNVs classed as clonal in the primary </a:t>
            </a:r>
            <a:r>
              <a:rPr lang="en-US" dirty="0" smtClean="0">
                <a:latin typeface="Comic Sans MS"/>
                <a:cs typeface="Comic Sans MS"/>
              </a:rPr>
              <a:t>tumor </a:t>
            </a:r>
            <a:r>
              <a:rPr lang="en-US" dirty="0">
                <a:latin typeface="Comic Sans MS"/>
                <a:cs typeface="Comic Sans MS"/>
              </a:rPr>
              <a:t>were </a:t>
            </a:r>
            <a:r>
              <a:rPr lang="en-US" dirty="0" smtClean="0">
                <a:latin typeface="Comic Sans MS"/>
                <a:cs typeface="Comic Sans MS"/>
              </a:rPr>
              <a:t>detectable</a:t>
            </a:r>
          </a:p>
          <a:p>
            <a:pPr marL="285750" indent="-285750" algn="just">
              <a:spcAft>
                <a:spcPts val="600"/>
              </a:spcAft>
              <a:buFont typeface="Wingdings" charset="2"/>
              <a:buChar char="ü"/>
            </a:pPr>
            <a:r>
              <a:rPr lang="en-US" dirty="0">
                <a:latin typeface="Comic Sans MS"/>
                <a:cs typeface="Comic Sans MS"/>
              </a:rPr>
              <a:t>Postoperative </a:t>
            </a:r>
            <a:r>
              <a:rPr lang="en-US" dirty="0" err="1">
                <a:latin typeface="Comic Sans MS"/>
                <a:cs typeface="Comic Sans MS"/>
              </a:rPr>
              <a:t>ctDNA</a:t>
            </a:r>
            <a:r>
              <a:rPr lang="en-US" dirty="0">
                <a:latin typeface="Comic Sans MS"/>
                <a:cs typeface="Comic Sans MS"/>
              </a:rPr>
              <a:t> profiling not only identified clonal SNVs present in the liver metastasis biopsy, but also revealed SNVs representing a </a:t>
            </a:r>
            <a:r>
              <a:rPr lang="en-US" dirty="0" err="1">
                <a:latin typeface="Comic Sans MS"/>
                <a:cs typeface="Comic Sans MS"/>
              </a:rPr>
              <a:t>subclone</a:t>
            </a:r>
            <a:r>
              <a:rPr lang="en-US" dirty="0">
                <a:latin typeface="Comic Sans MS"/>
                <a:cs typeface="Comic Sans MS"/>
              </a:rPr>
              <a:t> from the primary </a:t>
            </a:r>
            <a:r>
              <a:rPr lang="en-US" dirty="0" smtClean="0">
                <a:latin typeface="Comic Sans MS"/>
                <a:cs typeface="Comic Sans MS"/>
              </a:rPr>
              <a:t>tumor</a:t>
            </a:r>
          </a:p>
        </p:txBody>
      </p:sp>
    </p:spTree>
    <p:extLst>
      <p:ext uri="{BB962C8B-B14F-4D97-AF65-F5344CB8AC3E}">
        <p14:creationId xmlns:p14="http://schemas.microsoft.com/office/powerpoint/2010/main" val="27519311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1"/>
            <a:ext cx="9144002" cy="1208745"/>
            <a:chOff x="0" y="-1"/>
            <a:chExt cx="9144002" cy="1208745"/>
          </a:xfrm>
        </p:grpSpPr>
        <p:pic>
          <p:nvPicPr>
            <p:cNvPr id="5" name="Immagine 4"/>
            <p:cNvPicPr>
              <a:picLocks noChangeAspect="1"/>
            </p:cNvPicPr>
            <p:nvPr/>
          </p:nvPicPr>
          <p:blipFill>
            <a:blip r:embed="rId2">
              <a:alphaModFix amt="68000"/>
            </a:blip>
            <a:stretch>
              <a:fillRect/>
            </a:stretch>
          </p:blipFill>
          <p:spPr>
            <a:xfrm rot="5400000">
              <a:off x="3967629" y="-3967628"/>
              <a:ext cx="1208745" cy="9144000"/>
            </a:xfrm>
            <a:prstGeom prst="rect">
              <a:avLst/>
            </a:prstGeom>
            <a:effectLst/>
          </p:spPr>
        </p:pic>
        <p:sp>
          <p:nvSpPr>
            <p:cNvPr id="6" name="Rettangolo arrotondato 5"/>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rgbClr val="FFFF00"/>
                  </a:solidFill>
                  <a:latin typeface="Comic Sans MS"/>
                  <a:cs typeface="Comic Sans MS"/>
                </a:rPr>
                <a:t>Real Time monitoring of the disease</a:t>
              </a:r>
            </a:p>
            <a:p>
              <a:pPr algn="ctr"/>
              <a:r>
                <a:rPr lang="en-US" sz="2000" dirty="0" err="1" smtClean="0">
                  <a:solidFill>
                    <a:prstClr val="white"/>
                  </a:solidFill>
                  <a:latin typeface="Comic Sans MS"/>
                  <a:cs typeface="Comic Sans MS"/>
                </a:rPr>
                <a:t>ctDNA</a:t>
              </a:r>
              <a:r>
                <a:rPr lang="en-US" sz="2000" dirty="0" smtClean="0">
                  <a:solidFill>
                    <a:prstClr val="white"/>
                  </a:solidFill>
                  <a:latin typeface="Comic Sans MS"/>
                  <a:cs typeface="Comic Sans MS"/>
                </a:rPr>
                <a:t> in intra- and extra-thoracic disease: a meta-analysis</a:t>
              </a:r>
              <a:endParaRPr lang="en-US" sz="2000" dirty="0">
                <a:solidFill>
                  <a:prstClr val="white"/>
                </a:solidFill>
                <a:latin typeface="Comic Sans MS"/>
                <a:cs typeface="Comic Sans MS"/>
              </a:endParaRPr>
            </a:p>
          </p:txBody>
        </p:sp>
      </p:grpSp>
      <p:sp>
        <p:nvSpPr>
          <p:cNvPr id="7" name="CasellaDiTesto 6"/>
          <p:cNvSpPr txBox="1"/>
          <p:nvPr/>
        </p:nvSpPr>
        <p:spPr>
          <a:xfrm>
            <a:off x="1" y="1286652"/>
            <a:ext cx="9143999" cy="697114"/>
          </a:xfrm>
          <a:prstGeom prst="rect">
            <a:avLst/>
          </a:prstGeom>
          <a:noFill/>
        </p:spPr>
        <p:txBody>
          <a:bodyPr wrap="square" rtlCol="0">
            <a:spAutoFit/>
          </a:bodyPr>
          <a:lstStyle/>
          <a:p>
            <a:pPr lvl="0" algn="ctr">
              <a:lnSpc>
                <a:spcPct val="110000"/>
              </a:lnSpc>
            </a:pPr>
            <a:r>
              <a:rPr lang="en-US" dirty="0" smtClean="0">
                <a:latin typeface="Comic Sans MS"/>
                <a:cs typeface="Comic Sans MS"/>
              </a:rPr>
              <a:t>Comparison of </a:t>
            </a:r>
            <a:r>
              <a:rPr lang="en-US" dirty="0" err="1" smtClean="0">
                <a:latin typeface="Comic Sans MS"/>
                <a:cs typeface="Comic Sans MS"/>
              </a:rPr>
              <a:t>ctDNA</a:t>
            </a:r>
            <a:r>
              <a:rPr lang="en-US" dirty="0" smtClean="0">
                <a:latin typeface="Comic Sans MS"/>
                <a:cs typeface="Comic Sans MS"/>
              </a:rPr>
              <a:t> analysis performance in the detection of EGFR mutation:</a:t>
            </a:r>
          </a:p>
          <a:p>
            <a:pPr lvl="0" algn="ctr">
              <a:lnSpc>
                <a:spcPct val="110000"/>
              </a:lnSpc>
            </a:pPr>
            <a:r>
              <a:rPr lang="en-US" dirty="0" smtClean="0">
                <a:latin typeface="Comic Sans MS"/>
                <a:cs typeface="Comic Sans MS"/>
              </a:rPr>
              <a:t>intra-thoracic </a:t>
            </a:r>
            <a:r>
              <a:rPr lang="en-US" i="1" dirty="0" smtClean="0">
                <a:latin typeface="Comic Sans MS"/>
                <a:cs typeface="Comic Sans MS"/>
              </a:rPr>
              <a:t>vs.</a:t>
            </a:r>
            <a:r>
              <a:rPr lang="en-US" dirty="0" smtClean="0">
                <a:latin typeface="Comic Sans MS"/>
                <a:cs typeface="Comic Sans MS"/>
              </a:rPr>
              <a:t> extra-thoracic disease</a:t>
            </a:r>
            <a:endParaRPr lang="en-US" dirty="0">
              <a:latin typeface="Comic Sans MS"/>
              <a:cs typeface="Comic Sans MS"/>
            </a:endParaRPr>
          </a:p>
        </p:txBody>
      </p:sp>
      <p:graphicFrame>
        <p:nvGraphicFramePr>
          <p:cNvPr id="8" name="Tabella 7"/>
          <p:cNvGraphicFramePr>
            <a:graphicFrameLocks noGrp="1"/>
          </p:cNvGraphicFramePr>
          <p:nvPr>
            <p:extLst>
              <p:ext uri="{D42A27DB-BD31-4B8C-83A1-F6EECF244321}">
                <p14:modId xmlns:p14="http://schemas.microsoft.com/office/powerpoint/2010/main" val="832376858"/>
              </p:ext>
            </p:extLst>
          </p:nvPr>
        </p:nvGraphicFramePr>
        <p:xfrm>
          <a:off x="598404" y="2347204"/>
          <a:ext cx="8088395" cy="4176091"/>
        </p:xfrm>
        <a:graphic>
          <a:graphicData uri="http://schemas.openxmlformats.org/drawingml/2006/table">
            <a:tbl>
              <a:tblPr firstRow="1" bandRow="1">
                <a:tableStyleId>{5C22544A-7EE6-4342-B048-85BDC9FD1C3A}</a:tableStyleId>
              </a:tblPr>
              <a:tblGrid>
                <a:gridCol w="1617679"/>
                <a:gridCol w="1617679"/>
                <a:gridCol w="1617679"/>
                <a:gridCol w="1617679"/>
                <a:gridCol w="1617679"/>
              </a:tblGrid>
              <a:tr h="446776">
                <a:tc>
                  <a:txBody>
                    <a:bodyPr/>
                    <a:lstStyle/>
                    <a:p>
                      <a:pPr algn="just">
                        <a:lnSpc>
                          <a:spcPct val="110000"/>
                        </a:lnSpc>
                        <a:spcBef>
                          <a:spcPts val="0"/>
                        </a:spcBef>
                        <a:spcAft>
                          <a:spcPts val="600"/>
                        </a:spcAft>
                      </a:pPr>
                      <a:r>
                        <a:rPr lang="en-GB" sz="1000" b="1" dirty="0">
                          <a:effectLst/>
                          <a:latin typeface="Comic Sans MS"/>
                          <a:ea typeface="Times New Roman"/>
                          <a:cs typeface="Comic Sans MS"/>
                        </a:rPr>
                        <a:t>Study (reference)</a:t>
                      </a:r>
                      <a:endParaRPr lang="it-IT" sz="1400" dirty="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GB" sz="1000" b="1" dirty="0">
                          <a:effectLst/>
                          <a:latin typeface="Comic Sans MS"/>
                          <a:ea typeface="Times New Roman"/>
                          <a:cs typeface="Comic Sans MS"/>
                        </a:rPr>
                        <a:t>EGFR mutation</a:t>
                      </a:r>
                      <a:endParaRPr lang="it-IT" sz="1400" dirty="0">
                        <a:effectLst/>
                        <a:latin typeface="Comic Sans MS"/>
                        <a:ea typeface="ＭＳ 明朝"/>
                        <a:cs typeface="Comic Sans MS"/>
                      </a:endParaRPr>
                    </a:p>
                    <a:p>
                      <a:pPr algn="just">
                        <a:lnSpc>
                          <a:spcPct val="110000"/>
                        </a:lnSpc>
                        <a:spcBef>
                          <a:spcPts val="0"/>
                        </a:spcBef>
                        <a:spcAft>
                          <a:spcPts val="600"/>
                        </a:spcAft>
                      </a:pPr>
                      <a:r>
                        <a:rPr lang="en-GB" sz="1000" b="1" dirty="0">
                          <a:effectLst/>
                          <a:latin typeface="Comic Sans MS"/>
                          <a:ea typeface="Times New Roman"/>
                          <a:cs typeface="Comic Sans MS"/>
                        </a:rPr>
                        <a:t>(ctDNA)</a:t>
                      </a:r>
                      <a:endParaRPr lang="it-IT" sz="1400" dirty="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GB" sz="1000" b="1" dirty="0">
                          <a:effectLst/>
                          <a:latin typeface="Comic Sans MS"/>
                          <a:ea typeface="Times New Roman"/>
                          <a:cs typeface="Comic Sans MS"/>
                        </a:rPr>
                        <a:t>Sensitivity (M1b)</a:t>
                      </a:r>
                      <a:endParaRPr lang="it-IT" sz="1400" dirty="0">
                        <a:effectLst/>
                        <a:latin typeface="Comic Sans MS"/>
                        <a:ea typeface="ＭＳ 明朝"/>
                        <a:cs typeface="Comic Sans MS"/>
                      </a:endParaRPr>
                    </a:p>
                    <a:p>
                      <a:pPr algn="just">
                        <a:lnSpc>
                          <a:spcPct val="110000"/>
                        </a:lnSpc>
                        <a:spcBef>
                          <a:spcPts val="0"/>
                        </a:spcBef>
                        <a:spcAft>
                          <a:spcPts val="600"/>
                        </a:spcAft>
                      </a:pPr>
                      <a:r>
                        <a:rPr lang="en-GB" sz="1000" b="1" dirty="0">
                          <a:effectLst/>
                          <a:latin typeface="Comic Sans MS"/>
                          <a:ea typeface="Times New Roman"/>
                          <a:cs typeface="Comic Sans MS"/>
                        </a:rPr>
                        <a:t>n. (%)</a:t>
                      </a:r>
                      <a:endParaRPr lang="it-IT" sz="1400" dirty="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GB" sz="1000" b="1">
                          <a:effectLst/>
                          <a:latin typeface="Comic Sans MS"/>
                          <a:ea typeface="Times New Roman"/>
                          <a:cs typeface="Comic Sans MS"/>
                        </a:rPr>
                        <a:t>Sensitivity (M1a)</a:t>
                      </a:r>
                      <a:endParaRPr lang="it-IT" sz="1400">
                        <a:effectLst/>
                        <a:latin typeface="Comic Sans MS"/>
                        <a:ea typeface="ＭＳ 明朝"/>
                        <a:cs typeface="Comic Sans MS"/>
                      </a:endParaRPr>
                    </a:p>
                    <a:p>
                      <a:pPr algn="just">
                        <a:lnSpc>
                          <a:spcPct val="110000"/>
                        </a:lnSpc>
                        <a:spcBef>
                          <a:spcPts val="0"/>
                        </a:spcBef>
                        <a:spcAft>
                          <a:spcPts val="600"/>
                        </a:spcAft>
                      </a:pPr>
                      <a:r>
                        <a:rPr lang="en-GB" sz="1000" b="1">
                          <a:effectLst/>
                          <a:latin typeface="Comic Sans MS"/>
                          <a:ea typeface="Times New Roman"/>
                          <a:cs typeface="Comic Sans MS"/>
                        </a:rPr>
                        <a:t>n. (%)</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GB" sz="1000" b="1">
                          <a:effectLst/>
                          <a:latin typeface="Comic Sans MS"/>
                          <a:ea typeface="Times New Roman"/>
                          <a:cs typeface="Comic Sans MS"/>
                        </a:rPr>
                        <a:t>Odds Ratio </a:t>
                      </a:r>
                      <a:endParaRPr lang="it-IT" sz="1400">
                        <a:effectLst/>
                        <a:latin typeface="Comic Sans MS"/>
                        <a:ea typeface="ＭＳ 明朝"/>
                        <a:cs typeface="Comic Sans MS"/>
                      </a:endParaRPr>
                    </a:p>
                    <a:p>
                      <a:pPr algn="just">
                        <a:lnSpc>
                          <a:spcPct val="110000"/>
                        </a:lnSpc>
                        <a:spcBef>
                          <a:spcPts val="0"/>
                        </a:spcBef>
                        <a:spcAft>
                          <a:spcPts val="600"/>
                        </a:spcAft>
                      </a:pPr>
                      <a:r>
                        <a:rPr lang="en-GB" sz="1000" b="1">
                          <a:effectLst/>
                          <a:latin typeface="Comic Sans MS"/>
                          <a:ea typeface="Times New Roman"/>
                          <a:cs typeface="Comic Sans MS"/>
                        </a:rPr>
                        <a:t>(95% CI)</a:t>
                      </a:r>
                      <a:endParaRPr lang="it-IT" sz="1400">
                        <a:effectLst/>
                        <a:latin typeface="Comic Sans MS"/>
                        <a:ea typeface="ＭＳ 明朝"/>
                        <a:cs typeface="Comic Sans MS"/>
                      </a:endParaRPr>
                    </a:p>
                  </a:txBody>
                  <a:tcPr marL="68580" marR="68580" marT="0" marB="0"/>
                </a:tc>
              </a:tr>
              <a:tr h="225052">
                <a:tc>
                  <a:txBody>
                    <a:bodyPr/>
                    <a:lstStyle/>
                    <a:p>
                      <a:pPr algn="just">
                        <a:lnSpc>
                          <a:spcPct val="110000"/>
                        </a:lnSpc>
                        <a:spcBef>
                          <a:spcPts val="0"/>
                        </a:spcBef>
                        <a:spcAft>
                          <a:spcPts val="600"/>
                        </a:spcAft>
                      </a:pPr>
                      <a:r>
                        <a:rPr lang="it-IT" sz="1000">
                          <a:effectLst/>
                          <a:latin typeface="Comic Sans MS"/>
                          <a:ea typeface="Times New Roman"/>
                          <a:cs typeface="Comic Sans MS"/>
                        </a:rPr>
                        <a:t>Oxnard et al.</a:t>
                      </a:r>
                      <a:endParaRPr lang="it-IT" sz="1400">
                        <a:effectLst/>
                        <a:latin typeface="Comic Sans MS"/>
                        <a:ea typeface="ＭＳ 明朝"/>
                        <a:cs typeface="Comic Sans MS"/>
                      </a:endParaRPr>
                    </a:p>
                    <a:p>
                      <a:pPr algn="just">
                        <a:lnSpc>
                          <a:spcPct val="110000"/>
                        </a:lnSpc>
                        <a:spcBef>
                          <a:spcPts val="0"/>
                        </a:spcBef>
                        <a:spcAft>
                          <a:spcPts val="600"/>
                        </a:spcAft>
                      </a:pPr>
                      <a:r>
                        <a:rPr lang="it-IT" sz="1000">
                          <a:effectLst/>
                          <a:latin typeface="Comic Sans MS"/>
                          <a:ea typeface="Times New Roman"/>
                          <a:cs typeface="Comic Sans MS"/>
                        </a:rPr>
                        <a:t>2016</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Del19/L858R</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139/161 (86%)</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36/48 (75%)</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2.11 (0.95-4.66)</a:t>
                      </a:r>
                      <a:endParaRPr lang="it-IT" sz="1400">
                        <a:effectLst/>
                        <a:latin typeface="Comic Sans MS"/>
                        <a:ea typeface="ＭＳ 明朝"/>
                        <a:cs typeface="Comic Sans MS"/>
                      </a:endParaRPr>
                    </a:p>
                  </a:txBody>
                  <a:tcPr marL="68580" marR="68580" marT="0" marB="0"/>
                </a:tc>
              </a:tr>
              <a:tr h="271737">
                <a:tc>
                  <a:txBody>
                    <a:bodyPr/>
                    <a:lstStyle/>
                    <a:p>
                      <a:pPr algn="just">
                        <a:lnSpc>
                          <a:spcPct val="110000"/>
                        </a:lnSpc>
                        <a:spcBef>
                          <a:spcPts val="0"/>
                        </a:spcBef>
                        <a:spcAft>
                          <a:spcPts val="600"/>
                        </a:spcAft>
                      </a:pPr>
                      <a:r>
                        <a:rPr lang="it-IT" sz="1000">
                          <a:effectLst/>
                          <a:latin typeface="Comic Sans MS"/>
                          <a:ea typeface="Times New Roman"/>
                          <a:cs typeface="Comic Sans MS"/>
                        </a:rPr>
                        <a:t>Normanno et al.</a:t>
                      </a:r>
                      <a:endParaRPr lang="it-IT" sz="1400">
                        <a:effectLst/>
                        <a:latin typeface="Comic Sans MS"/>
                        <a:ea typeface="ＭＳ 明朝"/>
                        <a:cs typeface="Comic Sans MS"/>
                      </a:endParaRPr>
                    </a:p>
                    <a:p>
                      <a:pPr algn="just">
                        <a:lnSpc>
                          <a:spcPct val="110000"/>
                        </a:lnSpc>
                        <a:spcBef>
                          <a:spcPts val="0"/>
                        </a:spcBef>
                        <a:spcAft>
                          <a:spcPts val="600"/>
                        </a:spcAft>
                      </a:pPr>
                      <a:r>
                        <a:rPr lang="it-IT" sz="1000">
                          <a:effectLst/>
                          <a:latin typeface="Comic Sans MS"/>
                          <a:ea typeface="Times New Roman"/>
                          <a:cs typeface="Comic Sans MS"/>
                        </a:rPr>
                        <a:t>2016</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dirty="0">
                          <a:effectLst/>
                          <a:latin typeface="Comic Sans MS"/>
                          <a:ea typeface="Times New Roman"/>
                          <a:cs typeface="Comic Sans MS"/>
                        </a:rPr>
                        <a:t>Del19/L858R</a:t>
                      </a:r>
                      <a:endParaRPr lang="it-IT" sz="1400" dirty="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52/82 (63%)</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13/57 (23%)</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5.87 (2.73-12.6)</a:t>
                      </a:r>
                      <a:endParaRPr lang="it-IT" sz="1400">
                        <a:effectLst/>
                        <a:latin typeface="Comic Sans MS"/>
                        <a:ea typeface="ＭＳ 明朝"/>
                        <a:cs typeface="Comic Sans MS"/>
                      </a:endParaRPr>
                    </a:p>
                  </a:txBody>
                  <a:tcPr marL="68580" marR="68580" marT="0" marB="0"/>
                </a:tc>
              </a:tr>
              <a:tr h="248639">
                <a:tc>
                  <a:txBody>
                    <a:bodyPr/>
                    <a:lstStyle/>
                    <a:p>
                      <a:pPr algn="just">
                        <a:lnSpc>
                          <a:spcPct val="110000"/>
                        </a:lnSpc>
                        <a:spcBef>
                          <a:spcPts val="0"/>
                        </a:spcBef>
                        <a:spcAft>
                          <a:spcPts val="600"/>
                        </a:spcAft>
                      </a:pPr>
                      <a:r>
                        <a:rPr lang="en-US" sz="1000">
                          <a:effectLst/>
                          <a:latin typeface="Comic Sans MS"/>
                          <a:ea typeface="Times New Roman"/>
                          <a:cs typeface="Comic Sans MS"/>
                        </a:rPr>
                        <a:t>Yi-Long Wu </a:t>
                      </a:r>
                      <a:endParaRPr lang="it-IT" sz="1400">
                        <a:effectLst/>
                        <a:latin typeface="Comic Sans MS"/>
                        <a:ea typeface="ＭＳ 明朝"/>
                        <a:cs typeface="Comic Sans MS"/>
                      </a:endParaRPr>
                    </a:p>
                    <a:p>
                      <a:pPr algn="just">
                        <a:lnSpc>
                          <a:spcPct val="110000"/>
                        </a:lnSpc>
                        <a:spcBef>
                          <a:spcPts val="0"/>
                        </a:spcBef>
                        <a:spcAft>
                          <a:spcPts val="600"/>
                        </a:spcAft>
                      </a:pPr>
                      <a:r>
                        <a:rPr lang="en-US" sz="1000">
                          <a:effectLst/>
                          <a:latin typeface="Comic Sans MS"/>
                          <a:ea typeface="Times New Roman"/>
                          <a:cs typeface="Comic Sans MS"/>
                        </a:rPr>
                        <a:t>et al. 2016 </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Del19/L858R</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180/234 (77%)</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63/105 (60%)</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2.22 (1.35-3.65)</a:t>
                      </a:r>
                      <a:endParaRPr lang="it-IT" sz="1400">
                        <a:effectLst/>
                        <a:latin typeface="Comic Sans MS"/>
                        <a:ea typeface="ＭＳ 明朝"/>
                        <a:cs typeface="Comic Sans MS"/>
                      </a:endParaRPr>
                    </a:p>
                  </a:txBody>
                  <a:tcPr marL="68580" marR="68580" marT="0" marB="0"/>
                </a:tc>
              </a:tr>
              <a:tr h="309281">
                <a:tc>
                  <a:txBody>
                    <a:bodyPr/>
                    <a:lstStyle/>
                    <a:p>
                      <a:pPr algn="just">
                        <a:lnSpc>
                          <a:spcPct val="110000"/>
                        </a:lnSpc>
                        <a:spcBef>
                          <a:spcPts val="0"/>
                        </a:spcBef>
                        <a:spcAft>
                          <a:spcPts val="600"/>
                        </a:spcAft>
                      </a:pPr>
                      <a:r>
                        <a:rPr lang="en-US" sz="1000">
                          <a:effectLst/>
                          <a:latin typeface="Comic Sans MS"/>
                          <a:ea typeface="Times New Roman"/>
                          <a:cs typeface="Comic Sans MS"/>
                        </a:rPr>
                        <a:t>Tseng et al.</a:t>
                      </a:r>
                      <a:endParaRPr lang="it-IT" sz="1400">
                        <a:effectLst/>
                        <a:latin typeface="Comic Sans MS"/>
                        <a:ea typeface="ＭＳ 明朝"/>
                        <a:cs typeface="Comic Sans MS"/>
                      </a:endParaRPr>
                    </a:p>
                    <a:p>
                      <a:pPr algn="just">
                        <a:lnSpc>
                          <a:spcPct val="110000"/>
                        </a:lnSpc>
                        <a:spcBef>
                          <a:spcPts val="0"/>
                        </a:spcBef>
                        <a:spcAft>
                          <a:spcPts val="600"/>
                        </a:spcAft>
                      </a:pPr>
                      <a:r>
                        <a:rPr lang="en-US" sz="1000">
                          <a:effectLst/>
                          <a:latin typeface="Comic Sans MS"/>
                          <a:ea typeface="Times New Roman"/>
                          <a:cs typeface="Comic Sans MS"/>
                        </a:rPr>
                        <a:t>2015</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Del19/L858R</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32/41 (78%)</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5/21 (24%)</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11.28 (3.27-39.6)</a:t>
                      </a:r>
                      <a:endParaRPr lang="it-IT" sz="1400">
                        <a:effectLst/>
                        <a:latin typeface="Comic Sans MS"/>
                        <a:ea typeface="ＭＳ 明朝"/>
                        <a:cs typeface="Comic Sans MS"/>
                      </a:endParaRPr>
                    </a:p>
                  </a:txBody>
                  <a:tcPr marL="68580" marR="68580" marT="0" marB="0"/>
                </a:tc>
              </a:tr>
              <a:tr h="307048">
                <a:tc>
                  <a:txBody>
                    <a:bodyPr/>
                    <a:lstStyle/>
                    <a:p>
                      <a:pPr algn="just">
                        <a:lnSpc>
                          <a:spcPct val="110000"/>
                        </a:lnSpc>
                        <a:spcBef>
                          <a:spcPts val="0"/>
                        </a:spcBef>
                        <a:spcAft>
                          <a:spcPts val="600"/>
                        </a:spcAft>
                      </a:pPr>
                      <a:r>
                        <a:rPr lang="it-IT" sz="1000">
                          <a:effectLst/>
                          <a:latin typeface="Comic Sans MS"/>
                          <a:ea typeface="Times New Roman"/>
                          <a:cs typeface="Comic Sans MS"/>
                        </a:rPr>
                        <a:t>Kumar et al.</a:t>
                      </a:r>
                      <a:endParaRPr lang="it-IT" sz="1400">
                        <a:effectLst/>
                        <a:latin typeface="Comic Sans MS"/>
                        <a:ea typeface="ＭＳ 明朝"/>
                        <a:cs typeface="Comic Sans MS"/>
                      </a:endParaRPr>
                    </a:p>
                    <a:p>
                      <a:pPr algn="just">
                        <a:lnSpc>
                          <a:spcPct val="110000"/>
                        </a:lnSpc>
                        <a:spcBef>
                          <a:spcPts val="0"/>
                        </a:spcBef>
                        <a:spcAft>
                          <a:spcPts val="600"/>
                        </a:spcAft>
                      </a:pPr>
                      <a:r>
                        <a:rPr lang="it-IT" sz="1000">
                          <a:effectLst/>
                          <a:latin typeface="Comic Sans MS"/>
                          <a:ea typeface="Times New Roman"/>
                          <a:cs typeface="Comic Sans MS"/>
                        </a:rPr>
                        <a:t>2017</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Del19/L858R</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21/28 (75%)</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15/27 (55%)</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2.40 (0.76-7.53)</a:t>
                      </a:r>
                      <a:endParaRPr lang="it-IT" sz="1400">
                        <a:effectLst/>
                        <a:latin typeface="Comic Sans MS"/>
                        <a:ea typeface="ＭＳ 明朝"/>
                        <a:cs typeface="Comic Sans MS"/>
                      </a:endParaRPr>
                    </a:p>
                  </a:txBody>
                  <a:tcPr marL="68580" marR="68580" marT="0" marB="0"/>
                </a:tc>
              </a:tr>
              <a:tr h="293092">
                <a:tc>
                  <a:txBody>
                    <a:bodyPr/>
                    <a:lstStyle/>
                    <a:p>
                      <a:pPr algn="just">
                        <a:lnSpc>
                          <a:spcPct val="110000"/>
                        </a:lnSpc>
                        <a:spcBef>
                          <a:spcPts val="0"/>
                        </a:spcBef>
                        <a:spcAft>
                          <a:spcPts val="600"/>
                        </a:spcAft>
                      </a:pPr>
                      <a:r>
                        <a:rPr lang="it-IT" sz="1000">
                          <a:effectLst/>
                          <a:latin typeface="Comic Sans MS"/>
                          <a:ea typeface="Times New Roman"/>
                          <a:cs typeface="Comic Sans MS"/>
                        </a:rPr>
                        <a:t>Kasahara et al.</a:t>
                      </a:r>
                      <a:endParaRPr lang="it-IT" sz="1400">
                        <a:effectLst/>
                        <a:latin typeface="Comic Sans MS"/>
                        <a:ea typeface="ＭＳ 明朝"/>
                        <a:cs typeface="Comic Sans MS"/>
                      </a:endParaRPr>
                    </a:p>
                    <a:p>
                      <a:pPr algn="just">
                        <a:lnSpc>
                          <a:spcPct val="110000"/>
                        </a:lnSpc>
                        <a:spcBef>
                          <a:spcPts val="0"/>
                        </a:spcBef>
                        <a:spcAft>
                          <a:spcPts val="600"/>
                        </a:spcAft>
                      </a:pPr>
                      <a:r>
                        <a:rPr lang="it-IT" sz="1000">
                          <a:effectLst/>
                          <a:latin typeface="Comic Sans MS"/>
                          <a:ea typeface="Times New Roman"/>
                          <a:cs typeface="Comic Sans MS"/>
                        </a:rPr>
                        <a:t>2017</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Del19/L858R</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26/33 (79%)</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8/16 (50%)</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3.71 (1.03-13.46)</a:t>
                      </a:r>
                      <a:endParaRPr lang="it-IT" sz="1400">
                        <a:effectLst/>
                        <a:latin typeface="Comic Sans MS"/>
                        <a:ea typeface="ＭＳ 明朝"/>
                        <a:cs typeface="Comic Sans MS"/>
                      </a:endParaRPr>
                    </a:p>
                  </a:txBody>
                  <a:tcPr marL="68580" marR="68580" marT="0" marB="0"/>
                </a:tc>
              </a:tr>
              <a:tr h="181438">
                <a:tc>
                  <a:txBody>
                    <a:bodyPr/>
                    <a:lstStyle/>
                    <a:p>
                      <a:pPr algn="just">
                        <a:lnSpc>
                          <a:spcPct val="110000"/>
                        </a:lnSpc>
                        <a:spcBef>
                          <a:spcPts val="0"/>
                        </a:spcBef>
                        <a:spcAft>
                          <a:spcPts val="600"/>
                        </a:spcAft>
                      </a:pPr>
                      <a:r>
                        <a:rPr lang="it-IT" sz="1000">
                          <a:effectLst/>
                          <a:latin typeface="Comic Sans MS"/>
                          <a:ea typeface="Times New Roman"/>
                          <a:cs typeface="Comic Sans MS"/>
                        </a:rPr>
                        <a:t>Karlovic et al. 2016</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dirty="0">
                          <a:effectLst/>
                          <a:latin typeface="Comic Sans MS"/>
                          <a:ea typeface="Times New Roman"/>
                          <a:cs typeface="Comic Sans MS"/>
                        </a:rPr>
                        <a:t>Del19/L858R</a:t>
                      </a:r>
                      <a:endParaRPr lang="it-IT" sz="1400" dirty="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52/55 (95%)</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it-IT" sz="1000">
                          <a:effectLst/>
                          <a:latin typeface="Comic Sans MS"/>
                          <a:ea typeface="Times New Roman"/>
                          <a:cs typeface="Comic Sans MS"/>
                        </a:rPr>
                        <a:t>7/18 (39%)</a:t>
                      </a:r>
                      <a:endParaRPr lang="it-IT" sz="1400">
                        <a:effectLst/>
                        <a:latin typeface="Comic Sans MS"/>
                        <a:ea typeface="ＭＳ 明朝"/>
                        <a:cs typeface="Comic Sans MS"/>
                      </a:endParaRPr>
                    </a:p>
                    <a:p>
                      <a:pPr algn="just">
                        <a:lnSpc>
                          <a:spcPct val="110000"/>
                        </a:lnSpc>
                        <a:spcBef>
                          <a:spcPts val="0"/>
                        </a:spcBef>
                        <a:spcAft>
                          <a:spcPts val="600"/>
                        </a:spcAft>
                      </a:pPr>
                      <a:r>
                        <a:rPr lang="it-IT" sz="1000">
                          <a:effectLst/>
                          <a:latin typeface="Comic Sans MS"/>
                          <a:ea typeface="Times New Roman"/>
                          <a:cs typeface="Comic Sans MS"/>
                        </a:rPr>
                        <a:t> </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27.24 (6.07-122.17)</a:t>
                      </a:r>
                      <a:endParaRPr lang="it-IT" sz="1400">
                        <a:effectLst/>
                        <a:latin typeface="Comic Sans MS"/>
                        <a:ea typeface="ＭＳ 明朝"/>
                        <a:cs typeface="Comic Sans MS"/>
                      </a:endParaRPr>
                    </a:p>
                  </a:txBody>
                  <a:tcPr marL="68580" marR="68580" marT="0" marB="0"/>
                </a:tc>
              </a:tr>
              <a:tr h="214166">
                <a:tc>
                  <a:txBody>
                    <a:bodyPr/>
                    <a:lstStyle/>
                    <a:p>
                      <a:pPr algn="just">
                        <a:lnSpc>
                          <a:spcPct val="110000"/>
                        </a:lnSpc>
                        <a:spcBef>
                          <a:spcPts val="0"/>
                        </a:spcBef>
                        <a:spcAft>
                          <a:spcPts val="600"/>
                        </a:spcAft>
                      </a:pPr>
                      <a:r>
                        <a:rPr lang="en-US" sz="1000">
                          <a:effectLst/>
                          <a:latin typeface="Comic Sans MS"/>
                          <a:ea typeface="Times New Roman"/>
                          <a:cs typeface="Comic Sans MS"/>
                        </a:rPr>
                        <a:t>Karlovic et al.* 2016</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dirty="0">
                          <a:effectLst/>
                          <a:latin typeface="Comic Sans MS"/>
                          <a:ea typeface="Times New Roman"/>
                          <a:cs typeface="Comic Sans MS"/>
                        </a:rPr>
                        <a:t>T790M</a:t>
                      </a:r>
                      <a:endParaRPr lang="it-IT" sz="1400" dirty="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47/49 (96%)</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4/15 (27%)</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64.63 (10.47-398.8)</a:t>
                      </a:r>
                      <a:endParaRPr lang="it-IT" sz="1400">
                        <a:effectLst/>
                        <a:latin typeface="Comic Sans MS"/>
                        <a:ea typeface="ＭＳ 明朝"/>
                        <a:cs typeface="Comic Sans MS"/>
                      </a:endParaRPr>
                    </a:p>
                  </a:txBody>
                  <a:tcPr marL="68580" marR="68580" marT="0" marB="0"/>
                </a:tc>
              </a:tr>
              <a:tr h="223309">
                <a:tc>
                  <a:txBody>
                    <a:bodyPr/>
                    <a:lstStyle/>
                    <a:p>
                      <a:pPr algn="just">
                        <a:lnSpc>
                          <a:spcPct val="110000"/>
                        </a:lnSpc>
                        <a:spcBef>
                          <a:spcPts val="0"/>
                        </a:spcBef>
                        <a:spcAft>
                          <a:spcPts val="600"/>
                        </a:spcAft>
                      </a:pPr>
                      <a:r>
                        <a:rPr lang="en-US" sz="1000">
                          <a:effectLst/>
                          <a:latin typeface="Comic Sans MS"/>
                          <a:ea typeface="Times New Roman"/>
                          <a:cs typeface="Comic Sans MS"/>
                        </a:rPr>
                        <a:t>Thress et al. 2015</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T790M</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21/27 (78%)</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2/11 (18%)</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15.75 (2.65-93.46)</a:t>
                      </a:r>
                      <a:endParaRPr lang="it-IT" sz="1400">
                        <a:effectLst/>
                        <a:latin typeface="Comic Sans MS"/>
                        <a:ea typeface="ＭＳ 明朝"/>
                        <a:cs typeface="Comic Sans MS"/>
                      </a:endParaRPr>
                    </a:p>
                  </a:txBody>
                  <a:tcPr marL="68580" marR="68580" marT="0" marB="0"/>
                </a:tc>
              </a:tr>
              <a:tr h="237264">
                <a:tc>
                  <a:txBody>
                    <a:bodyPr/>
                    <a:lstStyle/>
                    <a:p>
                      <a:pPr algn="just">
                        <a:lnSpc>
                          <a:spcPct val="110000"/>
                        </a:lnSpc>
                        <a:spcBef>
                          <a:spcPts val="0"/>
                        </a:spcBef>
                        <a:spcAft>
                          <a:spcPts val="600"/>
                        </a:spcAft>
                      </a:pPr>
                      <a:r>
                        <a:rPr lang="en-US" sz="1000">
                          <a:effectLst/>
                          <a:latin typeface="Comic Sans MS"/>
                          <a:ea typeface="Times New Roman"/>
                          <a:cs typeface="Comic Sans MS"/>
                        </a:rPr>
                        <a:t>Jenkins et al.</a:t>
                      </a:r>
                      <a:endParaRPr lang="it-IT" sz="1400">
                        <a:effectLst/>
                        <a:latin typeface="Comic Sans MS"/>
                        <a:ea typeface="ＭＳ 明朝"/>
                        <a:cs typeface="Comic Sans MS"/>
                      </a:endParaRPr>
                    </a:p>
                    <a:p>
                      <a:pPr algn="just">
                        <a:lnSpc>
                          <a:spcPct val="110000"/>
                        </a:lnSpc>
                        <a:spcBef>
                          <a:spcPts val="0"/>
                        </a:spcBef>
                        <a:spcAft>
                          <a:spcPts val="600"/>
                        </a:spcAft>
                      </a:pPr>
                      <a:r>
                        <a:rPr lang="en-US" sz="1000">
                          <a:effectLst/>
                          <a:latin typeface="Comic Sans MS"/>
                          <a:ea typeface="Times New Roman"/>
                          <a:cs typeface="Comic Sans MS"/>
                        </a:rPr>
                        <a:t>2017</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dirty="0">
                          <a:effectLst/>
                          <a:latin typeface="Comic Sans MS"/>
                          <a:ea typeface="Times New Roman"/>
                          <a:cs typeface="Comic Sans MS"/>
                        </a:rPr>
                        <a:t>T790M</a:t>
                      </a:r>
                      <a:endParaRPr lang="it-IT" sz="1400" dirty="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111/154 (72%)</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a:effectLst/>
                          <a:latin typeface="Comic Sans MS"/>
                          <a:ea typeface="Times New Roman"/>
                          <a:cs typeface="Comic Sans MS"/>
                        </a:rPr>
                        <a:t>123/243 (51%)</a:t>
                      </a:r>
                      <a:endParaRPr lang="it-IT" sz="1400">
                        <a:effectLst/>
                        <a:latin typeface="Comic Sans MS"/>
                        <a:ea typeface="ＭＳ 明朝"/>
                        <a:cs typeface="Comic Sans MS"/>
                      </a:endParaRPr>
                    </a:p>
                  </a:txBody>
                  <a:tcPr marL="68580" marR="68580" marT="0" marB="0"/>
                </a:tc>
                <a:tc>
                  <a:txBody>
                    <a:bodyPr/>
                    <a:lstStyle/>
                    <a:p>
                      <a:pPr algn="just">
                        <a:lnSpc>
                          <a:spcPct val="110000"/>
                        </a:lnSpc>
                        <a:spcBef>
                          <a:spcPts val="0"/>
                        </a:spcBef>
                        <a:spcAft>
                          <a:spcPts val="600"/>
                        </a:spcAft>
                      </a:pPr>
                      <a:r>
                        <a:rPr lang="en-US" sz="1000" dirty="0">
                          <a:effectLst/>
                          <a:latin typeface="Comic Sans MS"/>
                          <a:ea typeface="Times New Roman"/>
                          <a:cs typeface="Comic Sans MS"/>
                        </a:rPr>
                        <a:t>2.52 (1.63-3.88)</a:t>
                      </a:r>
                      <a:endParaRPr lang="it-IT" sz="1400" dirty="0">
                        <a:effectLst/>
                        <a:latin typeface="Comic Sans MS"/>
                        <a:ea typeface="ＭＳ 明朝"/>
                        <a:cs typeface="Comic Sans MS"/>
                      </a:endParaRPr>
                    </a:p>
                  </a:txBody>
                  <a:tcPr marL="68580" marR="68580" marT="0" marB="0"/>
                </a:tc>
              </a:tr>
            </a:tbl>
          </a:graphicData>
        </a:graphic>
      </p:graphicFrame>
      <p:sp>
        <p:nvSpPr>
          <p:cNvPr id="10" name="Text Box 19"/>
          <p:cNvSpPr txBox="1">
            <a:spLocks noChangeArrowheads="1"/>
          </p:cNvSpPr>
          <p:nvPr/>
        </p:nvSpPr>
        <p:spPr bwMode="auto">
          <a:xfrm>
            <a:off x="5868144" y="6561435"/>
            <a:ext cx="32758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200" dirty="0" smtClean="0">
                <a:latin typeface="Comic Sans MS"/>
                <a:cs typeface="Comic Sans MS"/>
              </a:rPr>
              <a:t> </a:t>
            </a:r>
            <a:r>
              <a:rPr lang="en-US" altLang="en-US" sz="1200" dirty="0" err="1" smtClean="0">
                <a:latin typeface="Comic Sans MS"/>
                <a:cs typeface="Comic Sans MS"/>
              </a:rPr>
              <a:t>Passiglia</a:t>
            </a:r>
            <a:r>
              <a:rPr lang="en-US" altLang="en-US" sz="1200" dirty="0" smtClean="0">
                <a:latin typeface="Comic Sans MS"/>
                <a:cs typeface="Comic Sans MS"/>
              </a:rPr>
              <a:t> F et al,  CCDT 2018</a:t>
            </a:r>
          </a:p>
        </p:txBody>
      </p:sp>
    </p:spTree>
    <p:extLst>
      <p:ext uri="{BB962C8B-B14F-4D97-AF65-F5344CB8AC3E}">
        <p14:creationId xmlns:p14="http://schemas.microsoft.com/office/powerpoint/2010/main" val="3350017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p:nvPr/>
        </p:nvPicPr>
        <p:blipFill>
          <a:blip r:embed="rId2"/>
          <a:stretch>
            <a:fillRect/>
          </a:stretch>
        </p:blipFill>
        <p:spPr>
          <a:xfrm>
            <a:off x="457200" y="2277404"/>
            <a:ext cx="8229601" cy="3687720"/>
          </a:xfrm>
          <a:prstGeom prst="rect">
            <a:avLst/>
          </a:prstGeom>
          <a:noFill/>
          <a:ln>
            <a:solidFill>
              <a:schemeClr val="tx1"/>
            </a:solidFill>
          </a:ln>
        </p:spPr>
      </p:pic>
      <p:sp>
        <p:nvSpPr>
          <p:cNvPr id="8" name="CasellaDiTesto 7"/>
          <p:cNvSpPr txBox="1"/>
          <p:nvPr/>
        </p:nvSpPr>
        <p:spPr>
          <a:xfrm>
            <a:off x="457201" y="5965124"/>
            <a:ext cx="8229600" cy="495520"/>
          </a:xfrm>
          <a:prstGeom prst="rect">
            <a:avLst/>
          </a:prstGeom>
          <a:noFill/>
        </p:spPr>
        <p:txBody>
          <a:bodyPr wrap="square" rtlCol="0">
            <a:spAutoFit/>
          </a:bodyPr>
          <a:lstStyle/>
          <a:p>
            <a:pPr algn="ctr">
              <a:lnSpc>
                <a:spcPct val="110000"/>
              </a:lnSpc>
            </a:pPr>
            <a:r>
              <a:rPr lang="en-GB" sz="1200" i="1" dirty="0" smtClean="0">
                <a:latin typeface="Comic Sans MS"/>
                <a:cs typeface="Comic Sans MS"/>
              </a:rPr>
              <a:t>Forest plot showing odds ratio for overall sensitivity of plasma </a:t>
            </a:r>
            <a:r>
              <a:rPr lang="en-GB" sz="1200" i="1" dirty="0" err="1" smtClean="0">
                <a:latin typeface="Comic Sans MS"/>
                <a:cs typeface="Comic Sans MS"/>
              </a:rPr>
              <a:t>ctDNA</a:t>
            </a:r>
            <a:r>
              <a:rPr lang="en-GB" sz="1200" i="1" dirty="0" smtClean="0">
                <a:latin typeface="Comic Sans MS"/>
                <a:cs typeface="Comic Sans MS"/>
              </a:rPr>
              <a:t> EGFR-mutation testing by metastatic sites location (M1b </a:t>
            </a:r>
            <a:r>
              <a:rPr lang="en-GB" sz="1200" i="1" dirty="0" err="1" smtClean="0">
                <a:latin typeface="Comic Sans MS"/>
                <a:cs typeface="Comic Sans MS"/>
              </a:rPr>
              <a:t>vs</a:t>
            </a:r>
            <a:r>
              <a:rPr lang="en-GB" sz="1200" i="1" dirty="0" smtClean="0">
                <a:latin typeface="Comic Sans MS"/>
                <a:cs typeface="Comic Sans MS"/>
              </a:rPr>
              <a:t> M1a) </a:t>
            </a:r>
            <a:endParaRPr lang="en-GB" sz="1200" i="1" dirty="0">
              <a:latin typeface="Comic Sans MS"/>
              <a:cs typeface="Comic Sans MS"/>
            </a:endParaRPr>
          </a:p>
        </p:txBody>
      </p:sp>
      <p:sp>
        <p:nvSpPr>
          <p:cNvPr id="9" name="Cornice 8"/>
          <p:cNvSpPr/>
          <p:nvPr/>
        </p:nvSpPr>
        <p:spPr>
          <a:xfrm>
            <a:off x="4567421" y="4890557"/>
            <a:ext cx="512919" cy="317486"/>
          </a:xfrm>
          <a:prstGeom prst="frame">
            <a:avLst/>
          </a:prstGeom>
          <a:solidFill>
            <a:srgbClr val="CD27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0" name="CasellaDiTesto 9"/>
          <p:cNvSpPr txBox="1"/>
          <p:nvPr/>
        </p:nvSpPr>
        <p:spPr>
          <a:xfrm>
            <a:off x="1" y="1286652"/>
            <a:ext cx="9143999" cy="697114"/>
          </a:xfrm>
          <a:prstGeom prst="rect">
            <a:avLst/>
          </a:prstGeom>
          <a:noFill/>
        </p:spPr>
        <p:txBody>
          <a:bodyPr wrap="square" rtlCol="0">
            <a:spAutoFit/>
          </a:bodyPr>
          <a:lstStyle/>
          <a:p>
            <a:pPr lvl="0" algn="ctr">
              <a:lnSpc>
                <a:spcPct val="110000"/>
              </a:lnSpc>
            </a:pPr>
            <a:r>
              <a:rPr lang="en-GB" dirty="0">
                <a:latin typeface="Comic Sans MS"/>
                <a:cs typeface="Comic Sans MS"/>
              </a:rPr>
              <a:t>P</a:t>
            </a:r>
            <a:r>
              <a:rPr lang="en-GB" dirty="0" smtClean="0">
                <a:latin typeface="Comic Sans MS"/>
                <a:cs typeface="Comic Sans MS"/>
              </a:rPr>
              <a:t>ooled OR: 5.09</a:t>
            </a:r>
          </a:p>
          <a:p>
            <a:pPr lvl="0" algn="ctr">
              <a:lnSpc>
                <a:spcPct val="110000"/>
              </a:lnSpc>
            </a:pPr>
            <a:r>
              <a:rPr lang="en-GB" dirty="0" smtClean="0">
                <a:latin typeface="Comic Sans MS"/>
                <a:cs typeface="Comic Sans MS"/>
              </a:rPr>
              <a:t>  </a:t>
            </a:r>
            <a:r>
              <a:rPr lang="en-GB" dirty="0" err="1" smtClean="0">
                <a:latin typeface="Comic Sans MS"/>
                <a:cs typeface="Comic Sans MS"/>
              </a:rPr>
              <a:t>ctDNA</a:t>
            </a:r>
            <a:r>
              <a:rPr lang="en-GB" dirty="0" smtClean="0">
                <a:latin typeface="Comic Sans MS"/>
                <a:cs typeface="Comic Sans MS"/>
              </a:rPr>
              <a:t> testing has a greater sensitivity in patients with extra-thoracic disease</a:t>
            </a:r>
            <a:endParaRPr lang="en-GB" dirty="0">
              <a:latin typeface="Comic Sans MS"/>
              <a:cs typeface="Comic Sans MS"/>
            </a:endParaRPr>
          </a:p>
        </p:txBody>
      </p:sp>
      <p:sp>
        <p:nvSpPr>
          <p:cNvPr id="11" name="Text Box 19"/>
          <p:cNvSpPr txBox="1">
            <a:spLocks noChangeArrowheads="1"/>
          </p:cNvSpPr>
          <p:nvPr/>
        </p:nvSpPr>
        <p:spPr bwMode="auto">
          <a:xfrm>
            <a:off x="5868144" y="6510635"/>
            <a:ext cx="32758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200" dirty="0" smtClean="0">
                <a:latin typeface="Comic Sans MS"/>
                <a:cs typeface="Comic Sans MS"/>
              </a:rPr>
              <a:t> </a:t>
            </a:r>
            <a:r>
              <a:rPr lang="en-US" altLang="en-US" sz="1200" dirty="0" err="1" smtClean="0">
                <a:latin typeface="Comic Sans MS"/>
                <a:cs typeface="Comic Sans MS"/>
              </a:rPr>
              <a:t>Passiglia</a:t>
            </a:r>
            <a:r>
              <a:rPr lang="en-US" altLang="en-US" sz="1200" dirty="0" smtClean="0">
                <a:latin typeface="Comic Sans MS"/>
                <a:cs typeface="Comic Sans MS"/>
              </a:rPr>
              <a:t> F et al,  CCDT 2018</a:t>
            </a:r>
          </a:p>
        </p:txBody>
      </p:sp>
      <p:grpSp>
        <p:nvGrpSpPr>
          <p:cNvPr id="12" name="Gruppo 11"/>
          <p:cNvGrpSpPr/>
          <p:nvPr/>
        </p:nvGrpSpPr>
        <p:grpSpPr>
          <a:xfrm>
            <a:off x="0" y="-1"/>
            <a:ext cx="9144002" cy="1208745"/>
            <a:chOff x="0" y="-1"/>
            <a:chExt cx="9144002" cy="1208745"/>
          </a:xfrm>
        </p:grpSpPr>
        <p:pic>
          <p:nvPicPr>
            <p:cNvPr id="13" name="Immagine 12"/>
            <p:cNvPicPr>
              <a:picLocks noChangeAspect="1"/>
            </p:cNvPicPr>
            <p:nvPr/>
          </p:nvPicPr>
          <p:blipFill>
            <a:blip r:embed="rId3">
              <a:alphaModFix amt="68000"/>
            </a:blip>
            <a:stretch>
              <a:fillRect/>
            </a:stretch>
          </p:blipFill>
          <p:spPr>
            <a:xfrm rot="5400000">
              <a:off x="3967629" y="-3967628"/>
              <a:ext cx="1208745" cy="9144000"/>
            </a:xfrm>
            <a:prstGeom prst="rect">
              <a:avLst/>
            </a:prstGeom>
            <a:effectLst/>
          </p:spPr>
        </p:pic>
        <p:sp>
          <p:nvSpPr>
            <p:cNvPr id="14" name="Rettangolo arrotondato 13"/>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rgbClr val="FFFF00"/>
                  </a:solidFill>
                  <a:latin typeface="Comic Sans MS"/>
                  <a:cs typeface="Comic Sans MS"/>
                </a:rPr>
                <a:t>Real Time monitoring of the disease</a:t>
              </a:r>
            </a:p>
            <a:p>
              <a:pPr algn="ctr"/>
              <a:r>
                <a:rPr lang="en-US" sz="2000" dirty="0" err="1" smtClean="0">
                  <a:solidFill>
                    <a:prstClr val="white"/>
                  </a:solidFill>
                  <a:latin typeface="Comic Sans MS"/>
                  <a:cs typeface="Comic Sans MS"/>
                </a:rPr>
                <a:t>ctDNA</a:t>
              </a:r>
              <a:r>
                <a:rPr lang="en-US" sz="2000" dirty="0" smtClean="0">
                  <a:solidFill>
                    <a:prstClr val="white"/>
                  </a:solidFill>
                  <a:latin typeface="Comic Sans MS"/>
                  <a:cs typeface="Comic Sans MS"/>
                </a:rPr>
                <a:t> in intra- and extra-thoracic disease: a meta-analysis</a:t>
              </a:r>
              <a:endParaRPr lang="en-US" sz="2000" dirty="0">
                <a:solidFill>
                  <a:prstClr val="white"/>
                </a:solidFill>
                <a:latin typeface="Comic Sans MS"/>
                <a:cs typeface="Comic Sans MS"/>
              </a:endParaRPr>
            </a:p>
          </p:txBody>
        </p:sp>
      </p:grpSp>
    </p:spTree>
    <p:extLst>
      <p:ext uri="{BB962C8B-B14F-4D97-AF65-F5344CB8AC3E}">
        <p14:creationId xmlns:p14="http://schemas.microsoft.com/office/powerpoint/2010/main" val="17553424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bwMode="auto">
          <a:xfrm>
            <a:off x="1028701" y="1173164"/>
            <a:ext cx="7179635" cy="5389563"/>
          </a:xfrm>
          <a:prstGeom prst="roundRect">
            <a:avLst/>
          </a:prstGeom>
          <a:solidFill>
            <a:schemeClr val="bg1"/>
          </a:solidFill>
          <a:ln w="76327" cap="flat" cmpd="sng" algn="ctr">
            <a:solidFill>
              <a:schemeClr val="bg1">
                <a:lumMod val="95000"/>
              </a:schemeClr>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algn="ctr" defTabSz="914400" eaLnBrk="0" hangingPunct="0"/>
            <a:endParaRPr lang="it-IT" sz="3200" smtClean="0">
              <a:solidFill>
                <a:srgbClr val="FFFFFF"/>
              </a:solidFill>
              <a:latin typeface="Comic Sans MS" pitchFamily="66" charset="0"/>
            </a:endParaRPr>
          </a:p>
        </p:txBody>
      </p:sp>
      <p:grpSp>
        <p:nvGrpSpPr>
          <p:cNvPr id="3" name="Gruppo 2"/>
          <p:cNvGrpSpPr/>
          <p:nvPr/>
        </p:nvGrpSpPr>
        <p:grpSpPr>
          <a:xfrm>
            <a:off x="1388488" y="1501323"/>
            <a:ext cx="6372372" cy="4804836"/>
            <a:chOff x="1106275" y="1634397"/>
            <a:chExt cx="6372372" cy="4804836"/>
          </a:xfrm>
        </p:grpSpPr>
        <p:pic>
          <p:nvPicPr>
            <p:cNvPr id="2" name="Immagine 1"/>
            <p:cNvPicPr>
              <a:picLocks noChangeAspect="1"/>
            </p:cNvPicPr>
            <p:nvPr/>
          </p:nvPicPr>
          <p:blipFill>
            <a:blip r:embed="rId3"/>
            <a:stretch>
              <a:fillRect/>
            </a:stretch>
          </p:blipFill>
          <p:spPr>
            <a:xfrm>
              <a:off x="1106275" y="1634397"/>
              <a:ext cx="6372372" cy="4804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ttangolo 6"/>
            <p:cNvSpPr/>
            <p:nvPr/>
          </p:nvSpPr>
          <p:spPr bwMode="auto">
            <a:xfrm>
              <a:off x="6749597" y="3268794"/>
              <a:ext cx="682014" cy="634945"/>
            </a:xfrm>
            <a:prstGeom prst="rect">
              <a:avLst/>
            </a:prstGeom>
            <a:solidFill>
              <a:schemeClr val="bg1"/>
            </a:solidFill>
            <a:ln w="3175" cap="flat" cmpd="sng" algn="ctr">
              <a:no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algn="ctr" defTabSz="914400" eaLnBrk="0" hangingPunct="0"/>
              <a:endParaRPr lang="it-IT" sz="3200" smtClean="0">
                <a:solidFill>
                  <a:srgbClr val="FFFFFF"/>
                </a:solidFill>
                <a:latin typeface="Comic Sans MS" pitchFamily="66" charset="0"/>
              </a:endParaRPr>
            </a:p>
          </p:txBody>
        </p:sp>
      </p:grpSp>
      <p:sp>
        <p:nvSpPr>
          <p:cNvPr id="6" name="Rettangolo 5"/>
          <p:cNvSpPr/>
          <p:nvPr/>
        </p:nvSpPr>
        <p:spPr bwMode="auto">
          <a:xfrm>
            <a:off x="3540642" y="1623242"/>
            <a:ext cx="3402418" cy="3530009"/>
          </a:xfrm>
          <a:prstGeom prst="rect">
            <a:avLst/>
          </a:prstGeom>
          <a:solidFill>
            <a:schemeClr val="bg1"/>
          </a:solidFill>
          <a:ln w="76327" cap="flat" cmpd="sng" algn="ctr">
            <a:solidFill>
              <a:schemeClr val="bg1"/>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algn="ctr" defTabSz="914400" eaLnBrk="0" hangingPunct="0"/>
            <a:endParaRPr lang="it-IT" sz="3200" smtClean="0">
              <a:solidFill>
                <a:srgbClr val="FFFFFF"/>
              </a:solidFill>
              <a:latin typeface="Comic Sans MS" pitchFamily="66" charset="0"/>
            </a:endParaRPr>
          </a:p>
        </p:txBody>
      </p:sp>
      <p:cxnSp>
        <p:nvCxnSpPr>
          <p:cNvPr id="10" name="Connettore 1 9"/>
          <p:cNvCxnSpPr/>
          <p:nvPr/>
        </p:nvCxnSpPr>
        <p:spPr bwMode="auto">
          <a:xfrm>
            <a:off x="1998923" y="1945757"/>
            <a:ext cx="4944139" cy="0"/>
          </a:xfrm>
          <a:prstGeom prst="line">
            <a:avLst/>
          </a:prstGeom>
          <a:noFill/>
          <a:ln w="12700" cap="flat" cmpd="sng" algn="ctr">
            <a:solidFill>
              <a:schemeClr val="tx1"/>
            </a:solidFill>
            <a:prstDash val="solid"/>
            <a:round/>
            <a:headEnd type="none" w="med" len="med"/>
            <a:tailEnd type="none" w="med" len="med"/>
          </a:ln>
          <a:effectLst/>
        </p:spPr>
      </p:cxnSp>
      <p:cxnSp>
        <p:nvCxnSpPr>
          <p:cNvPr id="14" name="Connettore 1 13"/>
          <p:cNvCxnSpPr/>
          <p:nvPr/>
        </p:nvCxnSpPr>
        <p:spPr bwMode="auto">
          <a:xfrm>
            <a:off x="1991830" y="2310817"/>
            <a:ext cx="4944139" cy="0"/>
          </a:xfrm>
          <a:prstGeom prst="line">
            <a:avLst/>
          </a:prstGeom>
          <a:noFill/>
          <a:ln w="12700" cap="flat" cmpd="sng" algn="ctr">
            <a:solidFill>
              <a:schemeClr val="tx1"/>
            </a:solidFill>
            <a:prstDash val="solid"/>
            <a:round/>
            <a:headEnd type="none" w="med" len="med"/>
            <a:tailEnd type="none" w="med" len="med"/>
          </a:ln>
          <a:effectLst/>
        </p:spPr>
      </p:cxnSp>
      <p:cxnSp>
        <p:nvCxnSpPr>
          <p:cNvPr id="15" name="Connettore 1 14"/>
          <p:cNvCxnSpPr/>
          <p:nvPr/>
        </p:nvCxnSpPr>
        <p:spPr bwMode="auto">
          <a:xfrm>
            <a:off x="1991829" y="2672315"/>
            <a:ext cx="4944139" cy="0"/>
          </a:xfrm>
          <a:prstGeom prst="line">
            <a:avLst/>
          </a:prstGeom>
          <a:noFill/>
          <a:ln w="12700" cap="flat" cmpd="sng" algn="ctr">
            <a:solidFill>
              <a:schemeClr val="tx1"/>
            </a:solidFill>
            <a:prstDash val="solid"/>
            <a:round/>
            <a:headEnd type="none" w="med" len="med"/>
            <a:tailEnd type="none" w="med" len="med"/>
          </a:ln>
          <a:effectLst/>
        </p:spPr>
      </p:cxnSp>
      <p:cxnSp>
        <p:nvCxnSpPr>
          <p:cNvPr id="17" name="Connettore 1 16"/>
          <p:cNvCxnSpPr/>
          <p:nvPr/>
        </p:nvCxnSpPr>
        <p:spPr bwMode="auto">
          <a:xfrm>
            <a:off x="1991826" y="3033823"/>
            <a:ext cx="4944139" cy="0"/>
          </a:xfrm>
          <a:prstGeom prst="line">
            <a:avLst/>
          </a:prstGeom>
          <a:noFill/>
          <a:ln w="12700" cap="flat" cmpd="sng" algn="ctr">
            <a:solidFill>
              <a:schemeClr val="tx1"/>
            </a:solidFill>
            <a:prstDash val="solid"/>
            <a:round/>
            <a:headEnd type="none" w="med" len="med"/>
            <a:tailEnd type="none" w="med" len="med"/>
          </a:ln>
          <a:effectLst/>
        </p:spPr>
      </p:cxnSp>
      <p:cxnSp>
        <p:nvCxnSpPr>
          <p:cNvPr id="18" name="Connettore 1 17"/>
          <p:cNvCxnSpPr/>
          <p:nvPr/>
        </p:nvCxnSpPr>
        <p:spPr bwMode="auto">
          <a:xfrm>
            <a:off x="1985645" y="3400645"/>
            <a:ext cx="4944139" cy="0"/>
          </a:xfrm>
          <a:prstGeom prst="line">
            <a:avLst/>
          </a:prstGeom>
          <a:noFill/>
          <a:ln w="12700" cap="flat" cmpd="sng" algn="ctr">
            <a:solidFill>
              <a:schemeClr val="tx1"/>
            </a:solidFill>
            <a:prstDash val="solid"/>
            <a:round/>
            <a:headEnd type="none" w="med" len="med"/>
            <a:tailEnd type="none" w="med" len="med"/>
          </a:ln>
          <a:effectLst/>
        </p:spPr>
      </p:cxnSp>
      <p:cxnSp>
        <p:nvCxnSpPr>
          <p:cNvPr id="19" name="Connettore 1 18"/>
          <p:cNvCxnSpPr/>
          <p:nvPr/>
        </p:nvCxnSpPr>
        <p:spPr bwMode="auto">
          <a:xfrm>
            <a:off x="1991830" y="3760031"/>
            <a:ext cx="4944139" cy="0"/>
          </a:xfrm>
          <a:prstGeom prst="line">
            <a:avLst/>
          </a:prstGeom>
          <a:noFill/>
          <a:ln w="12700" cap="flat" cmpd="sng" algn="ctr">
            <a:solidFill>
              <a:schemeClr val="tx1"/>
            </a:solidFill>
            <a:prstDash val="solid"/>
            <a:round/>
            <a:headEnd type="none" w="med" len="med"/>
            <a:tailEnd type="none" w="med" len="med"/>
          </a:ln>
          <a:effectLst/>
        </p:spPr>
      </p:cxnSp>
      <p:cxnSp>
        <p:nvCxnSpPr>
          <p:cNvPr id="20" name="Connettore 1 19"/>
          <p:cNvCxnSpPr/>
          <p:nvPr/>
        </p:nvCxnSpPr>
        <p:spPr bwMode="auto">
          <a:xfrm>
            <a:off x="1998923" y="4128976"/>
            <a:ext cx="4944139" cy="0"/>
          </a:xfrm>
          <a:prstGeom prst="line">
            <a:avLst/>
          </a:prstGeom>
          <a:noFill/>
          <a:ln w="12700" cap="flat" cmpd="sng" algn="ctr">
            <a:solidFill>
              <a:schemeClr val="tx1"/>
            </a:solidFill>
            <a:prstDash val="solid"/>
            <a:round/>
            <a:headEnd type="none" w="med" len="med"/>
            <a:tailEnd type="none" w="med" len="med"/>
          </a:ln>
          <a:effectLst/>
        </p:spPr>
      </p:cxnSp>
      <p:cxnSp>
        <p:nvCxnSpPr>
          <p:cNvPr id="21" name="Connettore 1 20"/>
          <p:cNvCxnSpPr/>
          <p:nvPr/>
        </p:nvCxnSpPr>
        <p:spPr bwMode="auto">
          <a:xfrm>
            <a:off x="1977657" y="4479851"/>
            <a:ext cx="4944139" cy="0"/>
          </a:xfrm>
          <a:prstGeom prst="line">
            <a:avLst/>
          </a:prstGeom>
          <a:noFill/>
          <a:ln w="12700" cap="flat" cmpd="sng" algn="ctr">
            <a:solidFill>
              <a:schemeClr val="tx1"/>
            </a:solidFill>
            <a:prstDash val="solid"/>
            <a:round/>
            <a:headEnd type="none" w="med" len="med"/>
            <a:tailEnd type="none" w="med" len="med"/>
          </a:ln>
          <a:effectLst/>
        </p:spPr>
      </p:cxnSp>
      <p:cxnSp>
        <p:nvCxnSpPr>
          <p:cNvPr id="22" name="Connettore 1 21"/>
          <p:cNvCxnSpPr/>
          <p:nvPr/>
        </p:nvCxnSpPr>
        <p:spPr bwMode="auto">
          <a:xfrm>
            <a:off x="1991825" y="4841357"/>
            <a:ext cx="4944139" cy="0"/>
          </a:xfrm>
          <a:prstGeom prst="line">
            <a:avLst/>
          </a:prstGeom>
          <a:noFill/>
          <a:ln w="12700" cap="flat" cmpd="sng" algn="ctr">
            <a:solidFill>
              <a:schemeClr val="tx1"/>
            </a:solidFill>
            <a:prstDash val="solid"/>
            <a:round/>
            <a:headEnd type="none" w="med" len="med"/>
            <a:tailEnd type="none" w="med" len="med"/>
          </a:ln>
          <a:effectLst/>
        </p:spPr>
      </p:cxnSp>
      <p:cxnSp>
        <p:nvCxnSpPr>
          <p:cNvPr id="23" name="Connettore 1 22"/>
          <p:cNvCxnSpPr/>
          <p:nvPr/>
        </p:nvCxnSpPr>
        <p:spPr bwMode="auto">
          <a:xfrm>
            <a:off x="1977656" y="1587791"/>
            <a:ext cx="4944139" cy="0"/>
          </a:xfrm>
          <a:prstGeom prst="line">
            <a:avLst/>
          </a:prstGeom>
          <a:noFill/>
          <a:ln w="12700" cap="flat" cmpd="sng" algn="ctr">
            <a:solidFill>
              <a:schemeClr val="tx1"/>
            </a:solidFill>
            <a:prstDash val="solid"/>
            <a:round/>
            <a:headEnd type="none" w="med" len="med"/>
            <a:tailEnd type="none" w="med" len="med"/>
          </a:ln>
          <a:effectLst/>
        </p:spPr>
      </p:cxnSp>
      <p:sp>
        <p:nvSpPr>
          <p:cNvPr id="16" name="Rettangolo 15"/>
          <p:cNvSpPr/>
          <p:nvPr/>
        </p:nvSpPr>
        <p:spPr bwMode="auto">
          <a:xfrm>
            <a:off x="5061098" y="5518300"/>
            <a:ext cx="2445488" cy="1044427"/>
          </a:xfrm>
          <a:prstGeom prst="rect">
            <a:avLst/>
          </a:prstGeom>
          <a:solidFill>
            <a:schemeClr val="bg1"/>
          </a:solidFill>
          <a:ln w="76327" cap="flat" cmpd="sng" algn="ctr">
            <a:no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algn="ctr" defTabSz="914400" eaLnBrk="0" hangingPunct="0"/>
            <a:endParaRPr lang="it-IT" sz="3200" smtClean="0">
              <a:solidFill>
                <a:srgbClr val="FFFFFF"/>
              </a:solidFill>
              <a:latin typeface="Comic Sans MS" pitchFamily="66" charset="0"/>
            </a:endParaRPr>
          </a:p>
        </p:txBody>
      </p:sp>
      <p:grpSp>
        <p:nvGrpSpPr>
          <p:cNvPr id="29" name="Gruppo 28"/>
          <p:cNvGrpSpPr/>
          <p:nvPr/>
        </p:nvGrpSpPr>
        <p:grpSpPr>
          <a:xfrm>
            <a:off x="0" y="-1"/>
            <a:ext cx="9144002" cy="1208745"/>
            <a:chOff x="0" y="-1"/>
            <a:chExt cx="9144002" cy="1208745"/>
          </a:xfrm>
        </p:grpSpPr>
        <p:pic>
          <p:nvPicPr>
            <p:cNvPr id="30" name="Immagine 29"/>
            <p:cNvPicPr>
              <a:picLocks noChangeAspect="1"/>
            </p:cNvPicPr>
            <p:nvPr/>
          </p:nvPicPr>
          <p:blipFill>
            <a:blip r:embed="rId4">
              <a:alphaModFix amt="68000"/>
            </a:blip>
            <a:stretch>
              <a:fillRect/>
            </a:stretch>
          </p:blipFill>
          <p:spPr>
            <a:xfrm rot="5400000">
              <a:off x="3967629" y="-3967628"/>
              <a:ext cx="1208745" cy="9144000"/>
            </a:xfrm>
            <a:prstGeom prst="rect">
              <a:avLst/>
            </a:prstGeom>
            <a:effectLst/>
          </p:spPr>
        </p:pic>
        <p:sp>
          <p:nvSpPr>
            <p:cNvPr id="31" name="Rettangolo arrotondato 30"/>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rgbClr val="FFFF00"/>
                  </a:solidFill>
                  <a:latin typeface="Comic Sans MS"/>
                  <a:cs typeface="Comic Sans MS"/>
                </a:rPr>
                <a:t>Liquid </a:t>
              </a:r>
              <a:r>
                <a:rPr lang="en-US" sz="2400" b="1" dirty="0" smtClean="0">
                  <a:solidFill>
                    <a:srgbClr val="FFFF00"/>
                  </a:solidFill>
                  <a:latin typeface="Comic Sans MS"/>
                  <a:cs typeface="Comic Sans MS"/>
                </a:rPr>
                <a:t>biopsy </a:t>
              </a:r>
            </a:p>
            <a:p>
              <a:pPr algn="ctr"/>
              <a:r>
                <a:rPr lang="en-US" sz="2400" b="1" dirty="0" smtClean="0">
                  <a:solidFill>
                    <a:srgbClr val="FFFF00"/>
                  </a:solidFill>
                  <a:latin typeface="Comic Sans MS"/>
                  <a:cs typeface="Comic Sans MS"/>
                </a:rPr>
                <a:t>Dynamic </a:t>
              </a:r>
              <a:r>
                <a:rPr lang="en-US" sz="2400" b="1" dirty="0">
                  <a:solidFill>
                    <a:srgbClr val="FFFF00"/>
                  </a:solidFill>
                  <a:latin typeface="Comic Sans MS"/>
                  <a:cs typeface="Comic Sans MS"/>
                </a:rPr>
                <a:t>monitoring of EGFR  </a:t>
              </a:r>
              <a:r>
                <a:rPr lang="en-US" sz="2400" b="1" dirty="0" smtClean="0">
                  <a:solidFill>
                    <a:srgbClr val="FFFF00"/>
                  </a:solidFill>
                  <a:latin typeface="Comic Sans MS"/>
                  <a:cs typeface="Comic Sans MS"/>
                </a:rPr>
                <a:t>mutation NSCLC </a:t>
              </a:r>
              <a:endParaRPr lang="en-US" sz="2400" b="1" dirty="0">
                <a:solidFill>
                  <a:srgbClr val="FFFF00"/>
                </a:solidFill>
                <a:latin typeface="Comic Sans MS"/>
                <a:cs typeface="Comic Sans MS"/>
              </a:endParaRPr>
            </a:p>
          </p:txBody>
        </p:sp>
      </p:grpSp>
    </p:spTree>
    <p:extLst>
      <p:ext uri="{BB962C8B-B14F-4D97-AF65-F5344CB8AC3E}">
        <p14:creationId xmlns:p14="http://schemas.microsoft.com/office/powerpoint/2010/main" val="17202020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
                                        <p:tgtEl>
                                          <p:spTgt spid="6"/>
                                        </p:tgtEl>
                                      </p:cBhvr>
                                    </p:animEffect>
                                    <p:anim calcmode="lin" valueType="num">
                                      <p:cBhvr>
                                        <p:cTn id="7" dur="10"/>
                                        <p:tgtEl>
                                          <p:spTgt spid="6"/>
                                        </p:tgtEl>
                                        <p:attrNameLst>
                                          <p:attrName>ppt_x</p:attrName>
                                        </p:attrNameLst>
                                      </p:cBhvr>
                                      <p:tavLst>
                                        <p:tav tm="0">
                                          <p:val>
                                            <p:strVal val="ppt_x"/>
                                          </p:val>
                                        </p:tav>
                                        <p:tav tm="100000">
                                          <p:val>
                                            <p:strVal val="ppt_x"/>
                                          </p:val>
                                        </p:tav>
                                      </p:tavLst>
                                    </p:anim>
                                    <p:anim calcmode="lin" valueType="num">
                                      <p:cBhvr>
                                        <p:cTn id="8" dur="10"/>
                                        <p:tgtEl>
                                          <p:spTgt spid="6"/>
                                        </p:tgtEl>
                                        <p:attrNameLst>
                                          <p:attrName>ppt_y</p:attrName>
                                        </p:attrNameLst>
                                      </p:cBhvr>
                                      <p:tavLst>
                                        <p:tav tm="0">
                                          <p:val>
                                            <p:strVal val="ppt_y"/>
                                          </p:val>
                                        </p:tav>
                                        <p:tav tm="100000">
                                          <p:val>
                                            <p:strVal val="ppt_y+.1"/>
                                          </p:val>
                                        </p:tav>
                                      </p:tavLst>
                                    </p:anim>
                                    <p:set>
                                      <p:cBhvr>
                                        <p:cTn id="9" dur="1" fill="hold">
                                          <p:stCondLst>
                                            <p:cond delay="9"/>
                                          </p:stCondLst>
                                        </p:cTn>
                                        <p:tgtEl>
                                          <p:spTgt spid="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
                                        <p:tgtEl>
                                          <p:spTgt spid="16"/>
                                        </p:tgtEl>
                                      </p:cBhvr>
                                    </p:animEffect>
                                    <p:anim calcmode="lin" valueType="num">
                                      <p:cBhvr>
                                        <p:cTn id="12" dur="10"/>
                                        <p:tgtEl>
                                          <p:spTgt spid="16"/>
                                        </p:tgtEl>
                                        <p:attrNameLst>
                                          <p:attrName>ppt_x</p:attrName>
                                        </p:attrNameLst>
                                      </p:cBhvr>
                                      <p:tavLst>
                                        <p:tav tm="0">
                                          <p:val>
                                            <p:strVal val="ppt_x"/>
                                          </p:val>
                                        </p:tav>
                                        <p:tav tm="100000">
                                          <p:val>
                                            <p:strVal val="ppt_x"/>
                                          </p:val>
                                        </p:tav>
                                      </p:tavLst>
                                    </p:anim>
                                    <p:anim calcmode="lin" valueType="num">
                                      <p:cBhvr>
                                        <p:cTn id="13" dur="10"/>
                                        <p:tgtEl>
                                          <p:spTgt spid="16"/>
                                        </p:tgtEl>
                                        <p:attrNameLst>
                                          <p:attrName>ppt_y</p:attrName>
                                        </p:attrNameLst>
                                      </p:cBhvr>
                                      <p:tavLst>
                                        <p:tav tm="0">
                                          <p:val>
                                            <p:strVal val="ppt_y"/>
                                          </p:val>
                                        </p:tav>
                                        <p:tav tm="100000">
                                          <p:val>
                                            <p:strVal val="ppt_y+.1"/>
                                          </p:val>
                                        </p:tav>
                                      </p:tavLst>
                                    </p:anim>
                                    <p:set>
                                      <p:cBhvr>
                                        <p:cTn id="14"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1"/>
            <a:ext cx="9144002" cy="1208745"/>
            <a:chOff x="0" y="-1"/>
            <a:chExt cx="9144002" cy="1208745"/>
          </a:xfrm>
        </p:grpSpPr>
        <p:pic>
          <p:nvPicPr>
            <p:cNvPr id="5" name="Immagine 4"/>
            <p:cNvPicPr>
              <a:picLocks noChangeAspect="1"/>
            </p:cNvPicPr>
            <p:nvPr/>
          </p:nvPicPr>
          <p:blipFill>
            <a:blip r:embed="rId2">
              <a:alphaModFix amt="68000"/>
            </a:blip>
            <a:stretch>
              <a:fillRect/>
            </a:stretch>
          </p:blipFill>
          <p:spPr>
            <a:xfrm rot="5400000">
              <a:off x="3967629" y="-3967628"/>
              <a:ext cx="1208745" cy="9144000"/>
            </a:xfrm>
            <a:prstGeom prst="rect">
              <a:avLst/>
            </a:prstGeom>
            <a:effectLst/>
          </p:spPr>
        </p:pic>
        <p:sp>
          <p:nvSpPr>
            <p:cNvPr id="6" name="Rettangolo arrotondato 5"/>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rgbClr val="FFFF00"/>
                  </a:solidFill>
                  <a:latin typeface="Comic Sans MS"/>
                  <a:cs typeface="Comic Sans MS"/>
                </a:rPr>
                <a:t>Precision medicine </a:t>
              </a:r>
            </a:p>
          </p:txBody>
        </p:sp>
      </p:grpSp>
      <p:pic>
        <p:nvPicPr>
          <p:cNvPr id="2" name="Immagine 1"/>
          <p:cNvPicPr>
            <a:picLocks noChangeAspect="1"/>
          </p:cNvPicPr>
          <p:nvPr/>
        </p:nvPicPr>
        <p:blipFill>
          <a:blip r:embed="rId3"/>
          <a:stretch>
            <a:fillRect/>
          </a:stretch>
        </p:blipFill>
        <p:spPr>
          <a:xfrm>
            <a:off x="824715" y="1208746"/>
            <a:ext cx="7587355" cy="5519801"/>
          </a:xfrm>
          <a:prstGeom prst="rect">
            <a:avLst/>
          </a:prstGeom>
        </p:spPr>
      </p:pic>
      <p:sp>
        <p:nvSpPr>
          <p:cNvPr id="7" name="Figura a mano libera 6"/>
          <p:cNvSpPr/>
          <p:nvPr/>
        </p:nvSpPr>
        <p:spPr>
          <a:xfrm>
            <a:off x="511324" y="2094927"/>
            <a:ext cx="4948275" cy="4717711"/>
          </a:xfrm>
          <a:custGeom>
            <a:avLst/>
            <a:gdLst>
              <a:gd name="connsiteX0" fmla="*/ 2325689 w 4948275"/>
              <a:gd name="connsiteY0" fmla="*/ 2309369 h 4717710"/>
              <a:gd name="connsiteX1" fmla="*/ 2292701 w 4948275"/>
              <a:gd name="connsiteY1" fmla="*/ 2226891 h 4717710"/>
              <a:gd name="connsiteX2" fmla="*/ 2160747 w 4948275"/>
              <a:gd name="connsiteY2" fmla="*/ 1979459 h 4717710"/>
              <a:gd name="connsiteX3" fmla="*/ 2127758 w 4948275"/>
              <a:gd name="connsiteY3" fmla="*/ 1699036 h 4717710"/>
              <a:gd name="connsiteX4" fmla="*/ 2144252 w 4948275"/>
              <a:gd name="connsiteY4" fmla="*/ 1385621 h 4717710"/>
              <a:gd name="connsiteX5" fmla="*/ 2160747 w 4948275"/>
              <a:gd name="connsiteY5" fmla="*/ 1336135 h 4717710"/>
              <a:gd name="connsiteX6" fmla="*/ 2243218 w 4948275"/>
              <a:gd name="connsiteY6" fmla="*/ 1286648 h 4717710"/>
              <a:gd name="connsiteX7" fmla="*/ 2292701 w 4948275"/>
              <a:gd name="connsiteY7" fmla="*/ 1105198 h 4717710"/>
              <a:gd name="connsiteX8" fmla="*/ 2325689 w 4948275"/>
              <a:gd name="connsiteY8" fmla="*/ 1006225 h 4717710"/>
              <a:gd name="connsiteX9" fmla="*/ 2342183 w 4948275"/>
              <a:gd name="connsiteY9" fmla="*/ 956739 h 4717710"/>
              <a:gd name="connsiteX10" fmla="*/ 2408160 w 4948275"/>
              <a:gd name="connsiteY10" fmla="*/ 841270 h 4717710"/>
              <a:gd name="connsiteX11" fmla="*/ 2474137 w 4948275"/>
              <a:gd name="connsiteY11" fmla="*/ 725802 h 4717710"/>
              <a:gd name="connsiteX12" fmla="*/ 2507126 w 4948275"/>
              <a:gd name="connsiteY12" fmla="*/ 593838 h 4717710"/>
              <a:gd name="connsiteX13" fmla="*/ 2540114 w 4948275"/>
              <a:gd name="connsiteY13" fmla="*/ 544351 h 4717710"/>
              <a:gd name="connsiteX14" fmla="*/ 2556609 w 4948275"/>
              <a:gd name="connsiteY14" fmla="*/ 494865 h 4717710"/>
              <a:gd name="connsiteX15" fmla="*/ 2655574 w 4948275"/>
              <a:gd name="connsiteY15" fmla="*/ 428883 h 4717710"/>
              <a:gd name="connsiteX16" fmla="*/ 2787528 w 4948275"/>
              <a:gd name="connsiteY16" fmla="*/ 313415 h 4717710"/>
              <a:gd name="connsiteX17" fmla="*/ 2886494 w 4948275"/>
              <a:gd name="connsiteY17" fmla="*/ 214442 h 4717710"/>
              <a:gd name="connsiteX18" fmla="*/ 2952471 w 4948275"/>
              <a:gd name="connsiteY18" fmla="*/ 148460 h 4717710"/>
              <a:gd name="connsiteX19" fmla="*/ 2985459 w 4948275"/>
              <a:gd name="connsiteY19" fmla="*/ 98973 h 4717710"/>
              <a:gd name="connsiteX20" fmla="*/ 3051436 w 4948275"/>
              <a:gd name="connsiteY20" fmla="*/ 65982 h 4717710"/>
              <a:gd name="connsiteX21" fmla="*/ 3100919 w 4948275"/>
              <a:gd name="connsiteY21" fmla="*/ 32991 h 4717710"/>
              <a:gd name="connsiteX22" fmla="*/ 3199884 w 4948275"/>
              <a:gd name="connsiteY22" fmla="*/ 0 h 4717710"/>
              <a:gd name="connsiteX23" fmla="*/ 3694712 w 4948275"/>
              <a:gd name="connsiteY23" fmla="*/ 16496 h 4717710"/>
              <a:gd name="connsiteX24" fmla="*/ 3826666 w 4948275"/>
              <a:gd name="connsiteY24" fmla="*/ 49487 h 4717710"/>
              <a:gd name="connsiteX25" fmla="*/ 3909137 w 4948275"/>
              <a:gd name="connsiteY25" fmla="*/ 65982 h 4717710"/>
              <a:gd name="connsiteX26" fmla="*/ 4107068 w 4948275"/>
              <a:gd name="connsiteY26" fmla="*/ 82478 h 4717710"/>
              <a:gd name="connsiteX27" fmla="*/ 4403965 w 4948275"/>
              <a:gd name="connsiteY27" fmla="*/ 148460 h 4717710"/>
              <a:gd name="connsiteX28" fmla="*/ 4453447 w 4948275"/>
              <a:gd name="connsiteY28" fmla="*/ 181451 h 4717710"/>
              <a:gd name="connsiteX29" fmla="*/ 4568907 w 4948275"/>
              <a:gd name="connsiteY29" fmla="*/ 214442 h 4717710"/>
              <a:gd name="connsiteX30" fmla="*/ 4618390 w 4948275"/>
              <a:gd name="connsiteY30" fmla="*/ 247433 h 4717710"/>
              <a:gd name="connsiteX31" fmla="*/ 4733850 w 4948275"/>
              <a:gd name="connsiteY31" fmla="*/ 395892 h 4717710"/>
              <a:gd name="connsiteX32" fmla="*/ 4783332 w 4948275"/>
              <a:gd name="connsiteY32" fmla="*/ 544351 h 4717710"/>
              <a:gd name="connsiteX33" fmla="*/ 4799827 w 4948275"/>
              <a:gd name="connsiteY33" fmla="*/ 593838 h 4717710"/>
              <a:gd name="connsiteX34" fmla="*/ 4832815 w 4948275"/>
              <a:gd name="connsiteY34" fmla="*/ 758793 h 4717710"/>
              <a:gd name="connsiteX35" fmla="*/ 4849309 w 4948275"/>
              <a:gd name="connsiteY35" fmla="*/ 808279 h 4717710"/>
              <a:gd name="connsiteX36" fmla="*/ 4865804 w 4948275"/>
              <a:gd name="connsiteY36" fmla="*/ 874261 h 4717710"/>
              <a:gd name="connsiteX37" fmla="*/ 4898792 w 4948275"/>
              <a:gd name="connsiteY37" fmla="*/ 1039216 h 4717710"/>
              <a:gd name="connsiteX38" fmla="*/ 4915286 w 4948275"/>
              <a:gd name="connsiteY38" fmla="*/ 1088703 h 4717710"/>
              <a:gd name="connsiteX39" fmla="*/ 4948275 w 4948275"/>
              <a:gd name="connsiteY39" fmla="*/ 1138189 h 4717710"/>
              <a:gd name="connsiteX40" fmla="*/ 4931781 w 4948275"/>
              <a:gd name="connsiteY40" fmla="*/ 1369126 h 4717710"/>
              <a:gd name="connsiteX41" fmla="*/ 4898792 w 4948275"/>
              <a:gd name="connsiteY41" fmla="*/ 1418612 h 4717710"/>
              <a:gd name="connsiteX42" fmla="*/ 4865804 w 4948275"/>
              <a:gd name="connsiteY42" fmla="*/ 1583567 h 4717710"/>
              <a:gd name="connsiteX43" fmla="*/ 4832815 w 4948275"/>
              <a:gd name="connsiteY43" fmla="*/ 1715531 h 4717710"/>
              <a:gd name="connsiteX44" fmla="*/ 4816321 w 4948275"/>
              <a:gd name="connsiteY44" fmla="*/ 1831000 h 4717710"/>
              <a:gd name="connsiteX45" fmla="*/ 4783332 w 4948275"/>
              <a:gd name="connsiteY45" fmla="*/ 1962964 h 4717710"/>
              <a:gd name="connsiteX46" fmla="*/ 4799827 w 4948275"/>
              <a:gd name="connsiteY46" fmla="*/ 2276378 h 4717710"/>
              <a:gd name="connsiteX47" fmla="*/ 4849309 w 4948275"/>
              <a:gd name="connsiteY47" fmla="*/ 2474324 h 4717710"/>
              <a:gd name="connsiteX48" fmla="*/ 4832815 w 4948275"/>
              <a:gd name="connsiteY48" fmla="*/ 2837225 h 4717710"/>
              <a:gd name="connsiteX49" fmla="*/ 4717355 w 4948275"/>
              <a:gd name="connsiteY49" fmla="*/ 2952693 h 4717710"/>
              <a:gd name="connsiteX50" fmla="*/ 4651378 w 4948275"/>
              <a:gd name="connsiteY50" fmla="*/ 2969188 h 4717710"/>
              <a:gd name="connsiteX51" fmla="*/ 3397815 w 4948275"/>
              <a:gd name="connsiteY51" fmla="*/ 2985684 h 4717710"/>
              <a:gd name="connsiteX52" fmla="*/ 3199884 w 4948275"/>
              <a:gd name="connsiteY52" fmla="*/ 3018675 h 4717710"/>
              <a:gd name="connsiteX53" fmla="*/ 3150402 w 4948275"/>
              <a:gd name="connsiteY53" fmla="*/ 3035170 h 4717710"/>
              <a:gd name="connsiteX54" fmla="*/ 3084425 w 4948275"/>
              <a:gd name="connsiteY54" fmla="*/ 3051666 h 4717710"/>
              <a:gd name="connsiteX55" fmla="*/ 3034942 w 4948275"/>
              <a:gd name="connsiteY55" fmla="*/ 3084657 h 4717710"/>
              <a:gd name="connsiteX56" fmla="*/ 2968965 w 4948275"/>
              <a:gd name="connsiteY56" fmla="*/ 3117648 h 4717710"/>
              <a:gd name="connsiteX57" fmla="*/ 2886494 w 4948275"/>
              <a:gd name="connsiteY57" fmla="*/ 3183630 h 4717710"/>
              <a:gd name="connsiteX58" fmla="*/ 2837011 w 4948275"/>
              <a:gd name="connsiteY58" fmla="*/ 3282603 h 4717710"/>
              <a:gd name="connsiteX59" fmla="*/ 2754540 w 4948275"/>
              <a:gd name="connsiteY59" fmla="*/ 3381576 h 4717710"/>
              <a:gd name="connsiteX60" fmla="*/ 2738045 w 4948275"/>
              <a:gd name="connsiteY60" fmla="*/ 3431062 h 4717710"/>
              <a:gd name="connsiteX61" fmla="*/ 2688563 w 4948275"/>
              <a:gd name="connsiteY61" fmla="*/ 3546531 h 4717710"/>
              <a:gd name="connsiteX62" fmla="*/ 2639080 w 4948275"/>
              <a:gd name="connsiteY62" fmla="*/ 3843449 h 4717710"/>
              <a:gd name="connsiteX63" fmla="*/ 2622586 w 4948275"/>
              <a:gd name="connsiteY63" fmla="*/ 3892936 h 4717710"/>
              <a:gd name="connsiteX64" fmla="*/ 2573103 w 4948275"/>
              <a:gd name="connsiteY64" fmla="*/ 4090882 h 4717710"/>
              <a:gd name="connsiteX65" fmla="*/ 2556609 w 4948275"/>
              <a:gd name="connsiteY65" fmla="*/ 4173359 h 4717710"/>
              <a:gd name="connsiteX66" fmla="*/ 2490632 w 4948275"/>
              <a:gd name="connsiteY66" fmla="*/ 4206350 h 4717710"/>
              <a:gd name="connsiteX67" fmla="*/ 2457643 w 4948275"/>
              <a:gd name="connsiteY67" fmla="*/ 4272332 h 4717710"/>
              <a:gd name="connsiteX68" fmla="*/ 2441149 w 4948275"/>
              <a:gd name="connsiteY68" fmla="*/ 4321819 h 4717710"/>
              <a:gd name="connsiteX69" fmla="*/ 2358678 w 4948275"/>
              <a:gd name="connsiteY69" fmla="*/ 4420792 h 4717710"/>
              <a:gd name="connsiteX70" fmla="*/ 2342183 w 4948275"/>
              <a:gd name="connsiteY70" fmla="*/ 4470278 h 4717710"/>
              <a:gd name="connsiteX71" fmla="*/ 2226724 w 4948275"/>
              <a:gd name="connsiteY71" fmla="*/ 4602242 h 4717710"/>
              <a:gd name="connsiteX72" fmla="*/ 2177241 w 4948275"/>
              <a:gd name="connsiteY72" fmla="*/ 4618737 h 4717710"/>
              <a:gd name="connsiteX73" fmla="*/ 2045287 w 4948275"/>
              <a:gd name="connsiteY73" fmla="*/ 4684719 h 4717710"/>
              <a:gd name="connsiteX74" fmla="*/ 1583448 w 4948275"/>
              <a:gd name="connsiteY74" fmla="*/ 4717710 h 4717710"/>
              <a:gd name="connsiteX75" fmla="*/ 1352528 w 4948275"/>
              <a:gd name="connsiteY75" fmla="*/ 4701215 h 4717710"/>
              <a:gd name="connsiteX76" fmla="*/ 1072126 w 4948275"/>
              <a:gd name="connsiteY76" fmla="*/ 4668224 h 4717710"/>
              <a:gd name="connsiteX77" fmla="*/ 973161 w 4948275"/>
              <a:gd name="connsiteY77" fmla="*/ 4651728 h 4717710"/>
              <a:gd name="connsiteX78" fmla="*/ 841207 w 4948275"/>
              <a:gd name="connsiteY78" fmla="*/ 4635233 h 4717710"/>
              <a:gd name="connsiteX79" fmla="*/ 676264 w 4948275"/>
              <a:gd name="connsiteY79" fmla="*/ 4585746 h 4717710"/>
              <a:gd name="connsiteX80" fmla="*/ 560804 w 4948275"/>
              <a:gd name="connsiteY80" fmla="*/ 4569251 h 4717710"/>
              <a:gd name="connsiteX81" fmla="*/ 511322 w 4948275"/>
              <a:gd name="connsiteY81" fmla="*/ 4536260 h 4717710"/>
              <a:gd name="connsiteX82" fmla="*/ 412356 w 4948275"/>
              <a:gd name="connsiteY82" fmla="*/ 4503269 h 4717710"/>
              <a:gd name="connsiteX83" fmla="*/ 346379 w 4948275"/>
              <a:gd name="connsiteY83" fmla="*/ 4453783 h 4717710"/>
              <a:gd name="connsiteX84" fmla="*/ 296896 w 4948275"/>
              <a:gd name="connsiteY84" fmla="*/ 4420792 h 4717710"/>
              <a:gd name="connsiteX85" fmla="*/ 214425 w 4948275"/>
              <a:gd name="connsiteY85" fmla="*/ 4321819 h 4717710"/>
              <a:gd name="connsiteX86" fmla="*/ 181437 w 4948275"/>
              <a:gd name="connsiteY86" fmla="*/ 4090882 h 4717710"/>
              <a:gd name="connsiteX87" fmla="*/ 131954 w 4948275"/>
              <a:gd name="connsiteY87" fmla="*/ 4041395 h 4717710"/>
              <a:gd name="connsiteX88" fmla="*/ 98965 w 4948275"/>
              <a:gd name="connsiteY88" fmla="*/ 3991909 h 4717710"/>
              <a:gd name="connsiteX89" fmla="*/ 65977 w 4948275"/>
              <a:gd name="connsiteY89" fmla="*/ 3892936 h 4717710"/>
              <a:gd name="connsiteX90" fmla="*/ 32988 w 4948275"/>
              <a:gd name="connsiteY90" fmla="*/ 3843449 h 4717710"/>
              <a:gd name="connsiteX91" fmla="*/ 16494 w 4948275"/>
              <a:gd name="connsiteY91" fmla="*/ 3727981 h 4717710"/>
              <a:gd name="connsiteX92" fmla="*/ 0 w 4948275"/>
              <a:gd name="connsiteY92" fmla="*/ 3629008 h 4717710"/>
              <a:gd name="connsiteX93" fmla="*/ 32988 w 4948275"/>
              <a:gd name="connsiteY93" fmla="*/ 3398071 h 4717710"/>
              <a:gd name="connsiteX94" fmla="*/ 65977 w 4948275"/>
              <a:gd name="connsiteY94" fmla="*/ 3299098 h 4717710"/>
              <a:gd name="connsiteX95" fmla="*/ 164942 w 4948275"/>
              <a:gd name="connsiteY95" fmla="*/ 3216621 h 4717710"/>
              <a:gd name="connsiteX96" fmla="*/ 181437 w 4948275"/>
              <a:gd name="connsiteY96" fmla="*/ 3167134 h 4717710"/>
              <a:gd name="connsiteX97" fmla="*/ 313391 w 4948275"/>
              <a:gd name="connsiteY97" fmla="*/ 3051666 h 4717710"/>
              <a:gd name="connsiteX98" fmla="*/ 412356 w 4948275"/>
              <a:gd name="connsiteY98" fmla="*/ 2985684 h 4717710"/>
              <a:gd name="connsiteX99" fmla="*/ 692758 w 4948275"/>
              <a:gd name="connsiteY99" fmla="*/ 2952693 h 4717710"/>
              <a:gd name="connsiteX100" fmla="*/ 2160747 w 4948275"/>
              <a:gd name="connsiteY100" fmla="*/ 2919702 h 4717710"/>
              <a:gd name="connsiteX101" fmla="*/ 2210229 w 4948275"/>
              <a:gd name="connsiteY101" fmla="*/ 2903206 h 4717710"/>
              <a:gd name="connsiteX102" fmla="*/ 2276206 w 4948275"/>
              <a:gd name="connsiteY102" fmla="*/ 2787738 h 4717710"/>
              <a:gd name="connsiteX103" fmla="*/ 2309195 w 4948275"/>
              <a:gd name="connsiteY103" fmla="*/ 2688765 h 4717710"/>
              <a:gd name="connsiteX104" fmla="*/ 2325689 w 4948275"/>
              <a:gd name="connsiteY104" fmla="*/ 2639279 h 4717710"/>
              <a:gd name="connsiteX105" fmla="*/ 2276206 w 4948275"/>
              <a:gd name="connsiteY105" fmla="*/ 2226891 h 471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948275" h="4717710">
                <a:moveTo>
                  <a:pt x="2325689" y="2309369"/>
                </a:moveTo>
                <a:cubicBezTo>
                  <a:pt x="2314693" y="2281876"/>
                  <a:pt x="2305942" y="2253376"/>
                  <a:pt x="2292701" y="2226891"/>
                </a:cubicBezTo>
                <a:cubicBezTo>
                  <a:pt x="2250901" y="2143285"/>
                  <a:pt x="2188626" y="2068677"/>
                  <a:pt x="2160747" y="1979459"/>
                </a:cubicBezTo>
                <a:cubicBezTo>
                  <a:pt x="2132675" y="1889624"/>
                  <a:pt x="2138754" y="1792510"/>
                  <a:pt x="2127758" y="1699036"/>
                </a:cubicBezTo>
                <a:cubicBezTo>
                  <a:pt x="2133256" y="1594564"/>
                  <a:pt x="2134781" y="1489808"/>
                  <a:pt x="2144252" y="1385621"/>
                </a:cubicBezTo>
                <a:cubicBezTo>
                  <a:pt x="2145826" y="1368305"/>
                  <a:pt x="2148453" y="1348430"/>
                  <a:pt x="2160747" y="1336135"/>
                </a:cubicBezTo>
                <a:cubicBezTo>
                  <a:pt x="2183416" y="1313465"/>
                  <a:pt x="2215728" y="1303144"/>
                  <a:pt x="2243218" y="1286648"/>
                </a:cubicBezTo>
                <a:cubicBezTo>
                  <a:pt x="2272040" y="1084878"/>
                  <a:pt x="2236728" y="1245142"/>
                  <a:pt x="2292701" y="1105198"/>
                </a:cubicBezTo>
                <a:cubicBezTo>
                  <a:pt x="2305615" y="1072910"/>
                  <a:pt x="2314693" y="1039216"/>
                  <a:pt x="2325689" y="1006225"/>
                </a:cubicBezTo>
                <a:cubicBezTo>
                  <a:pt x="2331187" y="989730"/>
                  <a:pt x="2332539" y="971207"/>
                  <a:pt x="2342183" y="956739"/>
                </a:cubicBezTo>
                <a:cubicBezTo>
                  <a:pt x="2422560" y="836165"/>
                  <a:pt x="2324447" y="987778"/>
                  <a:pt x="2408160" y="841270"/>
                </a:cubicBezTo>
                <a:cubicBezTo>
                  <a:pt x="2437122" y="790583"/>
                  <a:pt x="2454197" y="785628"/>
                  <a:pt x="2474137" y="725802"/>
                </a:cubicBezTo>
                <a:cubicBezTo>
                  <a:pt x="2488474" y="682787"/>
                  <a:pt x="2481977" y="631566"/>
                  <a:pt x="2507126" y="593838"/>
                </a:cubicBezTo>
                <a:cubicBezTo>
                  <a:pt x="2518122" y="577342"/>
                  <a:pt x="2531249" y="562083"/>
                  <a:pt x="2540114" y="544351"/>
                </a:cubicBezTo>
                <a:cubicBezTo>
                  <a:pt x="2547890" y="528799"/>
                  <a:pt x="2544315" y="507160"/>
                  <a:pt x="2556609" y="494865"/>
                </a:cubicBezTo>
                <a:cubicBezTo>
                  <a:pt x="2584643" y="466829"/>
                  <a:pt x="2627540" y="456919"/>
                  <a:pt x="2655574" y="428883"/>
                </a:cubicBezTo>
                <a:cubicBezTo>
                  <a:pt x="2740989" y="343461"/>
                  <a:pt x="2696669" y="381564"/>
                  <a:pt x="2787528" y="313415"/>
                </a:cubicBezTo>
                <a:cubicBezTo>
                  <a:pt x="2847569" y="223347"/>
                  <a:pt x="2788290" y="300377"/>
                  <a:pt x="2886494" y="214442"/>
                </a:cubicBezTo>
                <a:cubicBezTo>
                  <a:pt x="2909901" y="193960"/>
                  <a:pt x="2932230" y="172076"/>
                  <a:pt x="2952471" y="148460"/>
                </a:cubicBezTo>
                <a:cubicBezTo>
                  <a:pt x="2965372" y="133407"/>
                  <a:pt x="2970230" y="111665"/>
                  <a:pt x="2985459" y="98973"/>
                </a:cubicBezTo>
                <a:cubicBezTo>
                  <a:pt x="3004348" y="83231"/>
                  <a:pt x="3030088" y="78182"/>
                  <a:pt x="3051436" y="65982"/>
                </a:cubicBezTo>
                <a:cubicBezTo>
                  <a:pt x="3068648" y="56146"/>
                  <a:pt x="3082804" y="41043"/>
                  <a:pt x="3100919" y="32991"/>
                </a:cubicBezTo>
                <a:cubicBezTo>
                  <a:pt x="3132695" y="18867"/>
                  <a:pt x="3199884" y="0"/>
                  <a:pt x="3199884" y="0"/>
                </a:cubicBezTo>
                <a:cubicBezTo>
                  <a:pt x="3364827" y="5499"/>
                  <a:pt x="3530190" y="3506"/>
                  <a:pt x="3694712" y="16496"/>
                </a:cubicBezTo>
                <a:cubicBezTo>
                  <a:pt x="3739910" y="20065"/>
                  <a:pt x="3782208" y="40595"/>
                  <a:pt x="3826666" y="49487"/>
                </a:cubicBezTo>
                <a:cubicBezTo>
                  <a:pt x="3854156" y="54985"/>
                  <a:pt x="3881294" y="62706"/>
                  <a:pt x="3909137" y="65982"/>
                </a:cubicBezTo>
                <a:cubicBezTo>
                  <a:pt x="3974889" y="73718"/>
                  <a:pt x="4041091" y="76979"/>
                  <a:pt x="4107068" y="82478"/>
                </a:cubicBezTo>
                <a:cubicBezTo>
                  <a:pt x="4187459" y="97096"/>
                  <a:pt x="4320840" y="115207"/>
                  <a:pt x="4403965" y="148460"/>
                </a:cubicBezTo>
                <a:cubicBezTo>
                  <a:pt x="4422371" y="155823"/>
                  <a:pt x="4435226" y="173642"/>
                  <a:pt x="4453447" y="181451"/>
                </a:cubicBezTo>
                <a:cubicBezTo>
                  <a:pt x="4527452" y="213170"/>
                  <a:pt x="4504698" y="182335"/>
                  <a:pt x="4568907" y="214442"/>
                </a:cubicBezTo>
                <a:cubicBezTo>
                  <a:pt x="4586638" y="223308"/>
                  <a:pt x="4601896" y="236436"/>
                  <a:pt x="4618390" y="247433"/>
                </a:cubicBezTo>
                <a:cubicBezTo>
                  <a:pt x="4697306" y="365816"/>
                  <a:pt x="4656332" y="318369"/>
                  <a:pt x="4733850" y="395892"/>
                </a:cubicBezTo>
                <a:lnTo>
                  <a:pt x="4783332" y="544351"/>
                </a:lnTo>
                <a:cubicBezTo>
                  <a:pt x="4788830" y="560847"/>
                  <a:pt x="4796417" y="576788"/>
                  <a:pt x="4799827" y="593838"/>
                </a:cubicBezTo>
                <a:cubicBezTo>
                  <a:pt x="4810823" y="648823"/>
                  <a:pt x="4820207" y="704155"/>
                  <a:pt x="4832815" y="758793"/>
                </a:cubicBezTo>
                <a:cubicBezTo>
                  <a:pt x="4836724" y="775735"/>
                  <a:pt x="4844533" y="791560"/>
                  <a:pt x="4849309" y="808279"/>
                </a:cubicBezTo>
                <a:cubicBezTo>
                  <a:pt x="4855537" y="830078"/>
                  <a:pt x="4861358" y="852030"/>
                  <a:pt x="4865804" y="874261"/>
                </a:cubicBezTo>
                <a:cubicBezTo>
                  <a:pt x="4887408" y="982287"/>
                  <a:pt x="4873249" y="949808"/>
                  <a:pt x="4898792" y="1039216"/>
                </a:cubicBezTo>
                <a:cubicBezTo>
                  <a:pt x="4903568" y="1055935"/>
                  <a:pt x="4907510" y="1073151"/>
                  <a:pt x="4915286" y="1088703"/>
                </a:cubicBezTo>
                <a:cubicBezTo>
                  <a:pt x="4924151" y="1106435"/>
                  <a:pt x="4937279" y="1121694"/>
                  <a:pt x="4948275" y="1138189"/>
                </a:cubicBezTo>
                <a:cubicBezTo>
                  <a:pt x="4942777" y="1215168"/>
                  <a:pt x="4945192" y="1293125"/>
                  <a:pt x="4931781" y="1369126"/>
                </a:cubicBezTo>
                <a:cubicBezTo>
                  <a:pt x="4928336" y="1388649"/>
                  <a:pt x="4904622" y="1399664"/>
                  <a:pt x="4898792" y="1418612"/>
                </a:cubicBezTo>
                <a:cubicBezTo>
                  <a:pt x="4882303" y="1472206"/>
                  <a:pt x="4877967" y="1528828"/>
                  <a:pt x="4865804" y="1583567"/>
                </a:cubicBezTo>
                <a:cubicBezTo>
                  <a:pt x="4855969" y="1627829"/>
                  <a:pt x="4841707" y="1671070"/>
                  <a:pt x="4832815" y="1715531"/>
                </a:cubicBezTo>
                <a:cubicBezTo>
                  <a:pt x="4825190" y="1753656"/>
                  <a:pt x="4822712" y="1792649"/>
                  <a:pt x="4816321" y="1831000"/>
                </a:cubicBezTo>
                <a:cubicBezTo>
                  <a:pt x="4803052" y="1910623"/>
                  <a:pt x="4804578" y="1899223"/>
                  <a:pt x="4783332" y="1962964"/>
                </a:cubicBezTo>
                <a:cubicBezTo>
                  <a:pt x="4788830" y="2067435"/>
                  <a:pt x="4791140" y="2172123"/>
                  <a:pt x="4799827" y="2276378"/>
                </a:cubicBezTo>
                <a:cubicBezTo>
                  <a:pt x="4804123" y="2327933"/>
                  <a:pt x="4837243" y="2432088"/>
                  <a:pt x="4849309" y="2474324"/>
                </a:cubicBezTo>
                <a:cubicBezTo>
                  <a:pt x="4843811" y="2595291"/>
                  <a:pt x="4854100" y="2718019"/>
                  <a:pt x="4832815" y="2837225"/>
                </a:cubicBezTo>
                <a:cubicBezTo>
                  <a:pt x="4817316" y="2924024"/>
                  <a:pt x="4778087" y="2935340"/>
                  <a:pt x="4717355" y="2952693"/>
                </a:cubicBezTo>
                <a:cubicBezTo>
                  <a:pt x="4695558" y="2958921"/>
                  <a:pt x="4674040" y="2968621"/>
                  <a:pt x="4651378" y="2969188"/>
                </a:cubicBezTo>
                <a:cubicBezTo>
                  <a:pt x="4233618" y="2979633"/>
                  <a:pt x="3815669" y="2980185"/>
                  <a:pt x="3397815" y="2985684"/>
                </a:cubicBezTo>
                <a:cubicBezTo>
                  <a:pt x="3281810" y="3024355"/>
                  <a:pt x="3420855" y="2981844"/>
                  <a:pt x="3199884" y="3018675"/>
                </a:cubicBezTo>
                <a:cubicBezTo>
                  <a:pt x="3182734" y="3021534"/>
                  <a:pt x="3167119" y="3030393"/>
                  <a:pt x="3150402" y="3035170"/>
                </a:cubicBezTo>
                <a:cubicBezTo>
                  <a:pt x="3128605" y="3041398"/>
                  <a:pt x="3106417" y="3046167"/>
                  <a:pt x="3084425" y="3051666"/>
                </a:cubicBezTo>
                <a:cubicBezTo>
                  <a:pt x="3067931" y="3062663"/>
                  <a:pt x="3052154" y="3074821"/>
                  <a:pt x="3034942" y="3084657"/>
                </a:cubicBezTo>
                <a:cubicBezTo>
                  <a:pt x="3013594" y="3096857"/>
                  <a:pt x="2987854" y="3101906"/>
                  <a:pt x="2968965" y="3117648"/>
                </a:cubicBezTo>
                <a:cubicBezTo>
                  <a:pt x="2869488" y="3200551"/>
                  <a:pt x="3004636" y="3144245"/>
                  <a:pt x="2886494" y="3183630"/>
                </a:cubicBezTo>
                <a:cubicBezTo>
                  <a:pt x="2869963" y="3233223"/>
                  <a:pt x="2872536" y="3239969"/>
                  <a:pt x="2837011" y="3282603"/>
                </a:cubicBezTo>
                <a:cubicBezTo>
                  <a:pt x="2791406" y="3337333"/>
                  <a:pt x="2785258" y="3320136"/>
                  <a:pt x="2754540" y="3381576"/>
                </a:cubicBezTo>
                <a:cubicBezTo>
                  <a:pt x="2746764" y="3397128"/>
                  <a:pt x="2744894" y="3415080"/>
                  <a:pt x="2738045" y="3431062"/>
                </a:cubicBezTo>
                <a:cubicBezTo>
                  <a:pt x="2676906" y="3573729"/>
                  <a:pt x="2727240" y="3430488"/>
                  <a:pt x="2688563" y="3546531"/>
                </a:cubicBezTo>
                <a:cubicBezTo>
                  <a:pt x="2678295" y="3628678"/>
                  <a:pt x="2664087" y="3768419"/>
                  <a:pt x="2639080" y="3843449"/>
                </a:cubicBezTo>
                <a:lnTo>
                  <a:pt x="2622586" y="3892936"/>
                </a:lnTo>
                <a:cubicBezTo>
                  <a:pt x="2583998" y="4201652"/>
                  <a:pt x="2636478" y="3900741"/>
                  <a:pt x="2573103" y="4090882"/>
                </a:cubicBezTo>
                <a:cubicBezTo>
                  <a:pt x="2564238" y="4117480"/>
                  <a:pt x="2572904" y="4150544"/>
                  <a:pt x="2556609" y="4173359"/>
                </a:cubicBezTo>
                <a:cubicBezTo>
                  <a:pt x="2542318" y="4193368"/>
                  <a:pt x="2512624" y="4195353"/>
                  <a:pt x="2490632" y="4206350"/>
                </a:cubicBezTo>
                <a:cubicBezTo>
                  <a:pt x="2479636" y="4228344"/>
                  <a:pt x="2467329" y="4249730"/>
                  <a:pt x="2457643" y="4272332"/>
                </a:cubicBezTo>
                <a:cubicBezTo>
                  <a:pt x="2450794" y="4288314"/>
                  <a:pt x="2448925" y="4306267"/>
                  <a:pt x="2441149" y="4321819"/>
                </a:cubicBezTo>
                <a:cubicBezTo>
                  <a:pt x="2418187" y="4367746"/>
                  <a:pt x="2395154" y="4384313"/>
                  <a:pt x="2358678" y="4420792"/>
                </a:cubicBezTo>
                <a:cubicBezTo>
                  <a:pt x="2353180" y="4437287"/>
                  <a:pt x="2350627" y="4455078"/>
                  <a:pt x="2342183" y="4470278"/>
                </a:cubicBezTo>
                <a:cubicBezTo>
                  <a:pt x="2304121" y="4538793"/>
                  <a:pt x="2289741" y="4570732"/>
                  <a:pt x="2226724" y="4602242"/>
                </a:cubicBezTo>
                <a:cubicBezTo>
                  <a:pt x="2211173" y="4610018"/>
                  <a:pt x="2193069" y="4611542"/>
                  <a:pt x="2177241" y="4618737"/>
                </a:cubicBezTo>
                <a:cubicBezTo>
                  <a:pt x="2132472" y="4639088"/>
                  <a:pt x="2093795" y="4676634"/>
                  <a:pt x="2045287" y="4684719"/>
                </a:cubicBezTo>
                <a:cubicBezTo>
                  <a:pt x="1826886" y="4721123"/>
                  <a:pt x="1979730" y="4699696"/>
                  <a:pt x="1583448" y="4717710"/>
                </a:cubicBezTo>
                <a:cubicBezTo>
                  <a:pt x="1506475" y="4712212"/>
                  <a:pt x="1429339" y="4708649"/>
                  <a:pt x="1352528" y="4701215"/>
                </a:cubicBezTo>
                <a:cubicBezTo>
                  <a:pt x="1258854" y="4692149"/>
                  <a:pt x="1165447" y="4680397"/>
                  <a:pt x="1072126" y="4668224"/>
                </a:cubicBezTo>
                <a:cubicBezTo>
                  <a:pt x="1038963" y="4663898"/>
                  <a:pt x="1006268" y="4656458"/>
                  <a:pt x="973161" y="4651728"/>
                </a:cubicBezTo>
                <a:cubicBezTo>
                  <a:pt x="929280" y="4645459"/>
                  <a:pt x="885192" y="4640731"/>
                  <a:pt x="841207" y="4635233"/>
                </a:cubicBezTo>
                <a:cubicBezTo>
                  <a:pt x="789572" y="4618020"/>
                  <a:pt x="731100" y="4595717"/>
                  <a:pt x="676264" y="4585746"/>
                </a:cubicBezTo>
                <a:cubicBezTo>
                  <a:pt x="638014" y="4578791"/>
                  <a:pt x="599291" y="4574749"/>
                  <a:pt x="560804" y="4569251"/>
                </a:cubicBezTo>
                <a:cubicBezTo>
                  <a:pt x="544310" y="4558254"/>
                  <a:pt x="529437" y="4544312"/>
                  <a:pt x="511322" y="4536260"/>
                </a:cubicBezTo>
                <a:cubicBezTo>
                  <a:pt x="479546" y="4522136"/>
                  <a:pt x="412356" y="4503269"/>
                  <a:pt x="412356" y="4503269"/>
                </a:cubicBezTo>
                <a:cubicBezTo>
                  <a:pt x="390364" y="4486774"/>
                  <a:pt x="368749" y="4469763"/>
                  <a:pt x="346379" y="4453783"/>
                </a:cubicBezTo>
                <a:cubicBezTo>
                  <a:pt x="330248" y="4442260"/>
                  <a:pt x="312125" y="4433484"/>
                  <a:pt x="296896" y="4420792"/>
                </a:cubicBezTo>
                <a:cubicBezTo>
                  <a:pt x="249274" y="4381104"/>
                  <a:pt x="246860" y="4370473"/>
                  <a:pt x="214425" y="4321819"/>
                </a:cubicBezTo>
                <a:cubicBezTo>
                  <a:pt x="214340" y="4321136"/>
                  <a:pt x="189709" y="4109495"/>
                  <a:pt x="181437" y="4090882"/>
                </a:cubicBezTo>
                <a:cubicBezTo>
                  <a:pt x="171963" y="4069565"/>
                  <a:pt x="146887" y="4059316"/>
                  <a:pt x="131954" y="4041395"/>
                </a:cubicBezTo>
                <a:cubicBezTo>
                  <a:pt x="119263" y="4026165"/>
                  <a:pt x="109961" y="4008404"/>
                  <a:pt x="98965" y="3991909"/>
                </a:cubicBezTo>
                <a:cubicBezTo>
                  <a:pt x="87969" y="3958918"/>
                  <a:pt x="80100" y="3924714"/>
                  <a:pt x="65977" y="3892936"/>
                </a:cubicBezTo>
                <a:cubicBezTo>
                  <a:pt x="57926" y="3874820"/>
                  <a:pt x="38684" y="3862438"/>
                  <a:pt x="32988" y="3843449"/>
                </a:cubicBezTo>
                <a:cubicBezTo>
                  <a:pt x="21817" y="3806208"/>
                  <a:pt x="22405" y="3766409"/>
                  <a:pt x="16494" y="3727981"/>
                </a:cubicBezTo>
                <a:cubicBezTo>
                  <a:pt x="11409" y="3694924"/>
                  <a:pt x="5498" y="3661999"/>
                  <a:pt x="0" y="3629008"/>
                </a:cubicBezTo>
                <a:cubicBezTo>
                  <a:pt x="11462" y="3514376"/>
                  <a:pt x="6083" y="3487762"/>
                  <a:pt x="32988" y="3398071"/>
                </a:cubicBezTo>
                <a:cubicBezTo>
                  <a:pt x="42980" y="3364762"/>
                  <a:pt x="41388" y="3323689"/>
                  <a:pt x="65977" y="3299098"/>
                </a:cubicBezTo>
                <a:cubicBezTo>
                  <a:pt x="129477" y="3235594"/>
                  <a:pt x="96051" y="3262552"/>
                  <a:pt x="164942" y="3216621"/>
                </a:cubicBezTo>
                <a:cubicBezTo>
                  <a:pt x="170440" y="3200125"/>
                  <a:pt x="173661" y="3182686"/>
                  <a:pt x="181437" y="3167134"/>
                </a:cubicBezTo>
                <a:cubicBezTo>
                  <a:pt x="215800" y="3098403"/>
                  <a:pt x="239163" y="3101155"/>
                  <a:pt x="313391" y="3051666"/>
                </a:cubicBezTo>
                <a:cubicBezTo>
                  <a:pt x="313393" y="3051665"/>
                  <a:pt x="412354" y="2985684"/>
                  <a:pt x="412356" y="2985684"/>
                </a:cubicBezTo>
                <a:cubicBezTo>
                  <a:pt x="529629" y="2962227"/>
                  <a:pt x="538014" y="2957290"/>
                  <a:pt x="692758" y="2952693"/>
                </a:cubicBezTo>
                <a:lnTo>
                  <a:pt x="2160747" y="2919702"/>
                </a:lnTo>
                <a:cubicBezTo>
                  <a:pt x="2177241" y="2914203"/>
                  <a:pt x="2196653" y="2914068"/>
                  <a:pt x="2210229" y="2903206"/>
                </a:cubicBezTo>
                <a:cubicBezTo>
                  <a:pt x="2227735" y="2889200"/>
                  <a:pt x="2270475" y="2802066"/>
                  <a:pt x="2276206" y="2787738"/>
                </a:cubicBezTo>
                <a:cubicBezTo>
                  <a:pt x="2289120" y="2755450"/>
                  <a:pt x="2298199" y="2721756"/>
                  <a:pt x="2309195" y="2688765"/>
                </a:cubicBezTo>
                <a:lnTo>
                  <a:pt x="2325689" y="2639279"/>
                </a:lnTo>
                <a:cubicBezTo>
                  <a:pt x="2308619" y="2178359"/>
                  <a:pt x="2414241" y="2088848"/>
                  <a:pt x="2276206" y="2226891"/>
                </a:cubicBezTo>
              </a:path>
            </a:pathLst>
          </a:cu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8" name="Figura a mano libera 7"/>
          <p:cNvSpPr/>
          <p:nvPr/>
        </p:nvSpPr>
        <p:spPr>
          <a:xfrm>
            <a:off x="3348333" y="1253658"/>
            <a:ext cx="5292138" cy="5245567"/>
          </a:xfrm>
          <a:custGeom>
            <a:avLst/>
            <a:gdLst>
              <a:gd name="connsiteX0" fmla="*/ 2622586 w 5292138"/>
              <a:gd name="connsiteY0" fmla="*/ 214442 h 5245566"/>
              <a:gd name="connsiteX1" fmla="*/ 2556609 w 5292138"/>
              <a:gd name="connsiteY1" fmla="*/ 395892 h 5245566"/>
              <a:gd name="connsiteX2" fmla="*/ 2474137 w 5292138"/>
              <a:gd name="connsiteY2" fmla="*/ 560847 h 5245566"/>
              <a:gd name="connsiteX3" fmla="*/ 2408160 w 5292138"/>
              <a:gd name="connsiteY3" fmla="*/ 659820 h 5245566"/>
              <a:gd name="connsiteX4" fmla="*/ 2375172 w 5292138"/>
              <a:gd name="connsiteY4" fmla="*/ 709306 h 5245566"/>
              <a:gd name="connsiteX5" fmla="*/ 2325689 w 5292138"/>
              <a:gd name="connsiteY5" fmla="*/ 874261 h 5245566"/>
              <a:gd name="connsiteX6" fmla="*/ 2342183 w 5292138"/>
              <a:gd name="connsiteY6" fmla="*/ 1962964 h 5245566"/>
              <a:gd name="connsiteX7" fmla="*/ 2358678 w 5292138"/>
              <a:gd name="connsiteY7" fmla="*/ 2012450 h 5245566"/>
              <a:gd name="connsiteX8" fmla="*/ 2424655 w 5292138"/>
              <a:gd name="connsiteY8" fmla="*/ 2111423 h 5245566"/>
              <a:gd name="connsiteX9" fmla="*/ 2424655 w 5292138"/>
              <a:gd name="connsiteY9" fmla="*/ 2457828 h 5245566"/>
              <a:gd name="connsiteX10" fmla="*/ 2408160 w 5292138"/>
              <a:gd name="connsiteY10" fmla="*/ 2507315 h 5245566"/>
              <a:gd name="connsiteX11" fmla="*/ 2358678 w 5292138"/>
              <a:gd name="connsiteY11" fmla="*/ 2540306 h 5245566"/>
              <a:gd name="connsiteX12" fmla="*/ 2259712 w 5292138"/>
              <a:gd name="connsiteY12" fmla="*/ 2622783 h 5245566"/>
              <a:gd name="connsiteX13" fmla="*/ 2226724 w 5292138"/>
              <a:gd name="connsiteY13" fmla="*/ 2672270 h 5245566"/>
              <a:gd name="connsiteX14" fmla="*/ 2061781 w 5292138"/>
              <a:gd name="connsiteY14" fmla="*/ 2738252 h 5245566"/>
              <a:gd name="connsiteX15" fmla="*/ 2012298 w 5292138"/>
              <a:gd name="connsiteY15" fmla="*/ 2754747 h 5245566"/>
              <a:gd name="connsiteX16" fmla="*/ 1962816 w 5292138"/>
              <a:gd name="connsiteY16" fmla="*/ 2804234 h 5245566"/>
              <a:gd name="connsiteX17" fmla="*/ 1913333 w 5292138"/>
              <a:gd name="connsiteY17" fmla="*/ 2820729 h 5245566"/>
              <a:gd name="connsiteX18" fmla="*/ 1896839 w 5292138"/>
              <a:gd name="connsiteY18" fmla="*/ 2870216 h 5245566"/>
              <a:gd name="connsiteX19" fmla="*/ 1863850 w 5292138"/>
              <a:gd name="connsiteY19" fmla="*/ 2919702 h 5245566"/>
              <a:gd name="connsiteX20" fmla="*/ 1863850 w 5292138"/>
              <a:gd name="connsiteY20" fmla="*/ 3233116 h 5245566"/>
              <a:gd name="connsiteX21" fmla="*/ 1913333 w 5292138"/>
              <a:gd name="connsiteY21" fmla="*/ 3365080 h 5245566"/>
              <a:gd name="connsiteX22" fmla="*/ 1946321 w 5292138"/>
              <a:gd name="connsiteY22" fmla="*/ 3480549 h 5245566"/>
              <a:gd name="connsiteX23" fmla="*/ 1979310 w 5292138"/>
              <a:gd name="connsiteY23" fmla="*/ 3579522 h 5245566"/>
              <a:gd name="connsiteX24" fmla="*/ 1995804 w 5292138"/>
              <a:gd name="connsiteY24" fmla="*/ 3629008 h 5245566"/>
              <a:gd name="connsiteX25" fmla="*/ 2012298 w 5292138"/>
              <a:gd name="connsiteY25" fmla="*/ 3678495 h 5245566"/>
              <a:gd name="connsiteX26" fmla="*/ 1962816 w 5292138"/>
              <a:gd name="connsiteY26" fmla="*/ 3711486 h 5245566"/>
              <a:gd name="connsiteX27" fmla="*/ 1814367 w 5292138"/>
              <a:gd name="connsiteY27" fmla="*/ 3744476 h 5245566"/>
              <a:gd name="connsiteX28" fmla="*/ 1715402 w 5292138"/>
              <a:gd name="connsiteY28" fmla="*/ 3777467 h 5245566"/>
              <a:gd name="connsiteX29" fmla="*/ 1616436 w 5292138"/>
              <a:gd name="connsiteY29" fmla="*/ 3826954 h 5245566"/>
              <a:gd name="connsiteX30" fmla="*/ 1484482 w 5292138"/>
              <a:gd name="connsiteY30" fmla="*/ 3843449 h 5245566"/>
              <a:gd name="connsiteX31" fmla="*/ 890689 w 5292138"/>
              <a:gd name="connsiteY31" fmla="*/ 3892936 h 5245566"/>
              <a:gd name="connsiteX32" fmla="*/ 824712 w 5292138"/>
              <a:gd name="connsiteY32" fmla="*/ 3909431 h 5245566"/>
              <a:gd name="connsiteX33" fmla="*/ 379368 w 5292138"/>
              <a:gd name="connsiteY33" fmla="*/ 3925927 h 5245566"/>
              <a:gd name="connsiteX34" fmla="*/ 329885 w 5292138"/>
              <a:gd name="connsiteY34" fmla="*/ 3942422 h 5245566"/>
              <a:gd name="connsiteX35" fmla="*/ 197931 w 5292138"/>
              <a:gd name="connsiteY35" fmla="*/ 4074386 h 5245566"/>
              <a:gd name="connsiteX36" fmla="*/ 98965 w 5292138"/>
              <a:gd name="connsiteY36" fmla="*/ 4107377 h 5245566"/>
              <a:gd name="connsiteX37" fmla="*/ 65977 w 5292138"/>
              <a:gd name="connsiteY37" fmla="*/ 4173359 h 5245566"/>
              <a:gd name="connsiteX38" fmla="*/ 0 w 5292138"/>
              <a:gd name="connsiteY38" fmla="*/ 4272332 h 5245566"/>
              <a:gd name="connsiteX39" fmla="*/ 16494 w 5292138"/>
              <a:gd name="connsiteY39" fmla="*/ 4338314 h 5245566"/>
              <a:gd name="connsiteX40" fmla="*/ 49483 w 5292138"/>
              <a:gd name="connsiteY40" fmla="*/ 4437287 h 5245566"/>
              <a:gd name="connsiteX41" fmla="*/ 82471 w 5292138"/>
              <a:gd name="connsiteY41" fmla="*/ 4569251 h 5245566"/>
              <a:gd name="connsiteX42" fmla="*/ 98965 w 5292138"/>
              <a:gd name="connsiteY42" fmla="*/ 4618737 h 5245566"/>
              <a:gd name="connsiteX43" fmla="*/ 164942 w 5292138"/>
              <a:gd name="connsiteY43" fmla="*/ 4717710 h 5245566"/>
              <a:gd name="connsiteX44" fmla="*/ 214425 w 5292138"/>
              <a:gd name="connsiteY44" fmla="*/ 4816683 h 5245566"/>
              <a:gd name="connsiteX45" fmla="*/ 263908 w 5292138"/>
              <a:gd name="connsiteY45" fmla="*/ 4849674 h 5245566"/>
              <a:gd name="connsiteX46" fmla="*/ 280402 w 5292138"/>
              <a:gd name="connsiteY46" fmla="*/ 4899161 h 5245566"/>
              <a:gd name="connsiteX47" fmla="*/ 445345 w 5292138"/>
              <a:gd name="connsiteY47" fmla="*/ 4998134 h 5245566"/>
              <a:gd name="connsiteX48" fmla="*/ 494827 w 5292138"/>
              <a:gd name="connsiteY48" fmla="*/ 5014629 h 5245566"/>
              <a:gd name="connsiteX49" fmla="*/ 593793 w 5292138"/>
              <a:gd name="connsiteY49" fmla="*/ 5031125 h 5245566"/>
              <a:gd name="connsiteX50" fmla="*/ 676264 w 5292138"/>
              <a:gd name="connsiteY50" fmla="*/ 5064116 h 5245566"/>
              <a:gd name="connsiteX51" fmla="*/ 725747 w 5292138"/>
              <a:gd name="connsiteY51" fmla="*/ 5097107 h 5245566"/>
              <a:gd name="connsiteX52" fmla="*/ 791724 w 5292138"/>
              <a:gd name="connsiteY52" fmla="*/ 5113602 h 5245566"/>
              <a:gd name="connsiteX53" fmla="*/ 890689 w 5292138"/>
              <a:gd name="connsiteY53" fmla="*/ 5163089 h 5245566"/>
              <a:gd name="connsiteX54" fmla="*/ 940172 w 5292138"/>
              <a:gd name="connsiteY54" fmla="*/ 5196080 h 5245566"/>
              <a:gd name="connsiteX55" fmla="*/ 1039138 w 5292138"/>
              <a:gd name="connsiteY55" fmla="*/ 5229071 h 5245566"/>
              <a:gd name="connsiteX56" fmla="*/ 1088620 w 5292138"/>
              <a:gd name="connsiteY56" fmla="*/ 5245566 h 5245566"/>
              <a:gd name="connsiteX57" fmla="*/ 1632931 w 5292138"/>
              <a:gd name="connsiteY57" fmla="*/ 5229071 h 5245566"/>
              <a:gd name="connsiteX58" fmla="*/ 1979310 w 5292138"/>
              <a:gd name="connsiteY58" fmla="*/ 5212575 h 5245566"/>
              <a:gd name="connsiteX59" fmla="*/ 2837011 w 5292138"/>
              <a:gd name="connsiteY59" fmla="*/ 5196080 h 5245566"/>
              <a:gd name="connsiteX60" fmla="*/ 2985459 w 5292138"/>
              <a:gd name="connsiteY60" fmla="*/ 5179584 h 5245566"/>
              <a:gd name="connsiteX61" fmla="*/ 3183390 w 5292138"/>
              <a:gd name="connsiteY61" fmla="*/ 5163089 h 5245566"/>
              <a:gd name="connsiteX62" fmla="*/ 3447298 w 5292138"/>
              <a:gd name="connsiteY62" fmla="*/ 5130098 h 5245566"/>
              <a:gd name="connsiteX63" fmla="*/ 3562758 w 5292138"/>
              <a:gd name="connsiteY63" fmla="*/ 5080611 h 5245566"/>
              <a:gd name="connsiteX64" fmla="*/ 3612241 w 5292138"/>
              <a:gd name="connsiteY64" fmla="*/ 5064116 h 5245566"/>
              <a:gd name="connsiteX65" fmla="*/ 3711206 w 5292138"/>
              <a:gd name="connsiteY65" fmla="*/ 5014629 h 5245566"/>
              <a:gd name="connsiteX66" fmla="*/ 3876149 w 5292138"/>
              <a:gd name="connsiteY66" fmla="*/ 4948647 h 5245566"/>
              <a:gd name="connsiteX67" fmla="*/ 3958620 w 5292138"/>
              <a:gd name="connsiteY67" fmla="*/ 4915656 h 5245566"/>
              <a:gd name="connsiteX68" fmla="*/ 4024597 w 5292138"/>
              <a:gd name="connsiteY68" fmla="*/ 4899161 h 5245566"/>
              <a:gd name="connsiteX69" fmla="*/ 4156551 w 5292138"/>
              <a:gd name="connsiteY69" fmla="*/ 4849674 h 5245566"/>
              <a:gd name="connsiteX70" fmla="*/ 4239022 w 5292138"/>
              <a:gd name="connsiteY70" fmla="*/ 4833179 h 5245566"/>
              <a:gd name="connsiteX71" fmla="*/ 4337988 w 5292138"/>
              <a:gd name="connsiteY71" fmla="*/ 4800188 h 5245566"/>
              <a:gd name="connsiteX72" fmla="*/ 4387470 w 5292138"/>
              <a:gd name="connsiteY72" fmla="*/ 4783692 h 5245566"/>
              <a:gd name="connsiteX73" fmla="*/ 4469942 w 5292138"/>
              <a:gd name="connsiteY73" fmla="*/ 4767197 h 5245566"/>
              <a:gd name="connsiteX74" fmla="*/ 4519424 w 5292138"/>
              <a:gd name="connsiteY74" fmla="*/ 4717710 h 5245566"/>
              <a:gd name="connsiteX75" fmla="*/ 4568907 w 5292138"/>
              <a:gd name="connsiteY75" fmla="*/ 4684719 h 5245566"/>
              <a:gd name="connsiteX76" fmla="*/ 4601896 w 5292138"/>
              <a:gd name="connsiteY76" fmla="*/ 4635233 h 5245566"/>
              <a:gd name="connsiteX77" fmla="*/ 4651378 w 5292138"/>
              <a:gd name="connsiteY77" fmla="*/ 4585746 h 5245566"/>
              <a:gd name="connsiteX78" fmla="*/ 4684367 w 5292138"/>
              <a:gd name="connsiteY78" fmla="*/ 4519765 h 5245566"/>
              <a:gd name="connsiteX79" fmla="*/ 4733850 w 5292138"/>
              <a:gd name="connsiteY79" fmla="*/ 4470278 h 5245566"/>
              <a:gd name="connsiteX80" fmla="*/ 4766838 w 5292138"/>
              <a:gd name="connsiteY80" fmla="*/ 4420792 h 5245566"/>
              <a:gd name="connsiteX81" fmla="*/ 4915286 w 5292138"/>
              <a:gd name="connsiteY81" fmla="*/ 4288828 h 5245566"/>
              <a:gd name="connsiteX82" fmla="*/ 4997758 w 5292138"/>
              <a:gd name="connsiteY82" fmla="*/ 4222846 h 5245566"/>
              <a:gd name="connsiteX83" fmla="*/ 5063735 w 5292138"/>
              <a:gd name="connsiteY83" fmla="*/ 4123873 h 5245566"/>
              <a:gd name="connsiteX84" fmla="*/ 5080229 w 5292138"/>
              <a:gd name="connsiteY84" fmla="*/ 4074386 h 5245566"/>
              <a:gd name="connsiteX85" fmla="*/ 5162700 w 5292138"/>
              <a:gd name="connsiteY85" fmla="*/ 3975413 h 5245566"/>
              <a:gd name="connsiteX86" fmla="*/ 5212183 w 5292138"/>
              <a:gd name="connsiteY86" fmla="*/ 3793963 h 5245566"/>
              <a:gd name="connsiteX87" fmla="*/ 5245171 w 5292138"/>
              <a:gd name="connsiteY87" fmla="*/ 3744476 h 5245566"/>
              <a:gd name="connsiteX88" fmla="*/ 5245171 w 5292138"/>
              <a:gd name="connsiteY88" fmla="*/ 2540306 h 5245566"/>
              <a:gd name="connsiteX89" fmla="*/ 5228677 w 5292138"/>
              <a:gd name="connsiteY89" fmla="*/ 2457828 h 5245566"/>
              <a:gd name="connsiteX90" fmla="*/ 5195689 w 5292138"/>
              <a:gd name="connsiteY90" fmla="*/ 2325864 h 5245566"/>
              <a:gd name="connsiteX91" fmla="*/ 5179194 w 5292138"/>
              <a:gd name="connsiteY91" fmla="*/ 2259882 h 5245566"/>
              <a:gd name="connsiteX92" fmla="*/ 5162700 w 5292138"/>
              <a:gd name="connsiteY92" fmla="*/ 2193900 h 5245566"/>
              <a:gd name="connsiteX93" fmla="*/ 5129712 w 5292138"/>
              <a:gd name="connsiteY93" fmla="*/ 2127918 h 5245566"/>
              <a:gd name="connsiteX94" fmla="*/ 5096723 w 5292138"/>
              <a:gd name="connsiteY94" fmla="*/ 2012450 h 5245566"/>
              <a:gd name="connsiteX95" fmla="*/ 5080229 w 5292138"/>
              <a:gd name="connsiteY95" fmla="*/ 1929973 h 5245566"/>
              <a:gd name="connsiteX96" fmla="*/ 5014252 w 5292138"/>
              <a:gd name="connsiteY96" fmla="*/ 1814504 h 5245566"/>
              <a:gd name="connsiteX97" fmla="*/ 4964769 w 5292138"/>
              <a:gd name="connsiteY97" fmla="*/ 1732027 h 5245566"/>
              <a:gd name="connsiteX98" fmla="*/ 4849309 w 5292138"/>
              <a:gd name="connsiteY98" fmla="*/ 1550576 h 5245566"/>
              <a:gd name="connsiteX99" fmla="*/ 4816321 w 5292138"/>
              <a:gd name="connsiteY99" fmla="*/ 1484594 h 5245566"/>
              <a:gd name="connsiteX100" fmla="*/ 4733850 w 5292138"/>
              <a:gd name="connsiteY100" fmla="*/ 1352630 h 5245566"/>
              <a:gd name="connsiteX101" fmla="*/ 4651378 w 5292138"/>
              <a:gd name="connsiteY101" fmla="*/ 1121694 h 5245566"/>
              <a:gd name="connsiteX102" fmla="*/ 4618390 w 5292138"/>
              <a:gd name="connsiteY102" fmla="*/ 1055712 h 5245566"/>
              <a:gd name="connsiteX103" fmla="*/ 4601896 w 5292138"/>
              <a:gd name="connsiteY103" fmla="*/ 1006225 h 5245566"/>
              <a:gd name="connsiteX104" fmla="*/ 4552413 w 5292138"/>
              <a:gd name="connsiteY104" fmla="*/ 808279 h 5245566"/>
              <a:gd name="connsiteX105" fmla="*/ 4535919 w 5292138"/>
              <a:gd name="connsiteY105" fmla="*/ 742297 h 5245566"/>
              <a:gd name="connsiteX106" fmla="*/ 4486436 w 5292138"/>
              <a:gd name="connsiteY106" fmla="*/ 643324 h 5245566"/>
              <a:gd name="connsiteX107" fmla="*/ 4436953 w 5292138"/>
              <a:gd name="connsiteY107" fmla="*/ 527856 h 5245566"/>
              <a:gd name="connsiteX108" fmla="*/ 4337988 w 5292138"/>
              <a:gd name="connsiteY108" fmla="*/ 461874 h 5245566"/>
              <a:gd name="connsiteX109" fmla="*/ 4288505 w 5292138"/>
              <a:gd name="connsiteY109" fmla="*/ 428883 h 5245566"/>
              <a:gd name="connsiteX110" fmla="*/ 4255516 w 5292138"/>
              <a:gd name="connsiteY110" fmla="*/ 379397 h 5245566"/>
              <a:gd name="connsiteX111" fmla="*/ 4090574 w 5292138"/>
              <a:gd name="connsiteY111" fmla="*/ 280424 h 5245566"/>
              <a:gd name="connsiteX112" fmla="*/ 4041091 w 5292138"/>
              <a:gd name="connsiteY112" fmla="*/ 247433 h 5245566"/>
              <a:gd name="connsiteX113" fmla="*/ 3991608 w 5292138"/>
              <a:gd name="connsiteY113" fmla="*/ 230937 h 5245566"/>
              <a:gd name="connsiteX114" fmla="*/ 3892643 w 5292138"/>
              <a:gd name="connsiteY114" fmla="*/ 164955 h 5245566"/>
              <a:gd name="connsiteX115" fmla="*/ 3859654 w 5292138"/>
              <a:gd name="connsiteY115" fmla="*/ 115469 h 5245566"/>
              <a:gd name="connsiteX116" fmla="*/ 3760689 w 5292138"/>
              <a:gd name="connsiteY116" fmla="*/ 49487 h 5245566"/>
              <a:gd name="connsiteX117" fmla="*/ 3579252 w 5292138"/>
              <a:gd name="connsiteY117" fmla="*/ 16496 h 5245566"/>
              <a:gd name="connsiteX118" fmla="*/ 3496781 w 5292138"/>
              <a:gd name="connsiteY118" fmla="*/ 0 h 5245566"/>
              <a:gd name="connsiteX119" fmla="*/ 3265861 w 5292138"/>
              <a:gd name="connsiteY119" fmla="*/ 32991 h 5245566"/>
              <a:gd name="connsiteX120" fmla="*/ 3001953 w 5292138"/>
              <a:gd name="connsiteY120" fmla="*/ 65982 h 5245566"/>
              <a:gd name="connsiteX121" fmla="*/ 2952471 w 5292138"/>
              <a:gd name="connsiteY121" fmla="*/ 82478 h 5245566"/>
              <a:gd name="connsiteX122" fmla="*/ 2853505 w 5292138"/>
              <a:gd name="connsiteY122" fmla="*/ 148460 h 5245566"/>
              <a:gd name="connsiteX123" fmla="*/ 2705057 w 5292138"/>
              <a:gd name="connsiteY123" fmla="*/ 197946 h 5245566"/>
              <a:gd name="connsiteX124" fmla="*/ 2606091 w 5292138"/>
              <a:gd name="connsiteY124" fmla="*/ 230937 h 5245566"/>
              <a:gd name="connsiteX125" fmla="*/ 2573103 w 5292138"/>
              <a:gd name="connsiteY125" fmla="*/ 230937 h 524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292138" h="5245566">
                <a:moveTo>
                  <a:pt x="2622586" y="214442"/>
                </a:moveTo>
                <a:cubicBezTo>
                  <a:pt x="2591056" y="403630"/>
                  <a:pt x="2632658" y="228571"/>
                  <a:pt x="2556609" y="395892"/>
                </a:cubicBezTo>
                <a:cubicBezTo>
                  <a:pt x="2460717" y="606870"/>
                  <a:pt x="2587340" y="399117"/>
                  <a:pt x="2474137" y="560847"/>
                </a:cubicBezTo>
                <a:cubicBezTo>
                  <a:pt x="2451401" y="593330"/>
                  <a:pt x="2430152" y="626829"/>
                  <a:pt x="2408160" y="659820"/>
                </a:cubicBezTo>
                <a:lnTo>
                  <a:pt x="2375172" y="709306"/>
                </a:lnTo>
                <a:cubicBezTo>
                  <a:pt x="2335014" y="829787"/>
                  <a:pt x="2350617" y="774542"/>
                  <a:pt x="2325689" y="874261"/>
                </a:cubicBezTo>
                <a:cubicBezTo>
                  <a:pt x="2331187" y="1237162"/>
                  <a:pt x="2331668" y="1600174"/>
                  <a:pt x="2342183" y="1962964"/>
                </a:cubicBezTo>
                <a:cubicBezTo>
                  <a:pt x="2342687" y="1980344"/>
                  <a:pt x="2350234" y="1997250"/>
                  <a:pt x="2358678" y="2012450"/>
                </a:cubicBezTo>
                <a:cubicBezTo>
                  <a:pt x="2377932" y="2047110"/>
                  <a:pt x="2424655" y="2111423"/>
                  <a:pt x="2424655" y="2111423"/>
                </a:cubicBezTo>
                <a:cubicBezTo>
                  <a:pt x="2461699" y="2259613"/>
                  <a:pt x="2451393" y="2190429"/>
                  <a:pt x="2424655" y="2457828"/>
                </a:cubicBezTo>
                <a:cubicBezTo>
                  <a:pt x="2422925" y="2475130"/>
                  <a:pt x="2419022" y="2493737"/>
                  <a:pt x="2408160" y="2507315"/>
                </a:cubicBezTo>
                <a:cubicBezTo>
                  <a:pt x="2395777" y="2522795"/>
                  <a:pt x="2375172" y="2529309"/>
                  <a:pt x="2358678" y="2540306"/>
                </a:cubicBezTo>
                <a:cubicBezTo>
                  <a:pt x="2278302" y="2660876"/>
                  <a:pt x="2385279" y="2518135"/>
                  <a:pt x="2259712" y="2622783"/>
                </a:cubicBezTo>
                <a:cubicBezTo>
                  <a:pt x="2244483" y="2635475"/>
                  <a:pt x="2240742" y="2658251"/>
                  <a:pt x="2226724" y="2672270"/>
                </a:cubicBezTo>
                <a:cubicBezTo>
                  <a:pt x="2182559" y="2716439"/>
                  <a:pt x="2118230" y="2722123"/>
                  <a:pt x="2061781" y="2738252"/>
                </a:cubicBezTo>
                <a:cubicBezTo>
                  <a:pt x="2045063" y="2743029"/>
                  <a:pt x="2028792" y="2749249"/>
                  <a:pt x="2012298" y="2754747"/>
                </a:cubicBezTo>
                <a:cubicBezTo>
                  <a:pt x="1995804" y="2771243"/>
                  <a:pt x="1982225" y="2791294"/>
                  <a:pt x="1962816" y="2804234"/>
                </a:cubicBezTo>
                <a:cubicBezTo>
                  <a:pt x="1948350" y="2813879"/>
                  <a:pt x="1925627" y="2808434"/>
                  <a:pt x="1913333" y="2820729"/>
                </a:cubicBezTo>
                <a:cubicBezTo>
                  <a:pt x="1901038" y="2833024"/>
                  <a:pt x="1904615" y="2854664"/>
                  <a:pt x="1896839" y="2870216"/>
                </a:cubicBezTo>
                <a:cubicBezTo>
                  <a:pt x="1887974" y="2887948"/>
                  <a:pt x="1874846" y="2903207"/>
                  <a:pt x="1863850" y="2919702"/>
                </a:cubicBezTo>
                <a:cubicBezTo>
                  <a:pt x="1820896" y="3048575"/>
                  <a:pt x="1839110" y="2973321"/>
                  <a:pt x="1863850" y="3233116"/>
                </a:cubicBezTo>
                <a:cubicBezTo>
                  <a:pt x="1871776" y="3316350"/>
                  <a:pt x="1873599" y="3305477"/>
                  <a:pt x="1913333" y="3365080"/>
                </a:cubicBezTo>
                <a:cubicBezTo>
                  <a:pt x="1968777" y="3531429"/>
                  <a:pt x="1884172" y="3273372"/>
                  <a:pt x="1946321" y="3480549"/>
                </a:cubicBezTo>
                <a:cubicBezTo>
                  <a:pt x="1956313" y="3513858"/>
                  <a:pt x="1968314" y="3546531"/>
                  <a:pt x="1979310" y="3579522"/>
                </a:cubicBezTo>
                <a:lnTo>
                  <a:pt x="1995804" y="3629008"/>
                </a:lnTo>
                <a:lnTo>
                  <a:pt x="2012298" y="3678495"/>
                </a:lnTo>
                <a:cubicBezTo>
                  <a:pt x="1995804" y="3689492"/>
                  <a:pt x="1980547" y="3702620"/>
                  <a:pt x="1962816" y="3711486"/>
                </a:cubicBezTo>
                <a:cubicBezTo>
                  <a:pt x="1922213" y="3731789"/>
                  <a:pt x="1852374" y="3738141"/>
                  <a:pt x="1814367" y="3744476"/>
                </a:cubicBezTo>
                <a:cubicBezTo>
                  <a:pt x="1781379" y="3755473"/>
                  <a:pt x="1744334" y="3758177"/>
                  <a:pt x="1715402" y="3777467"/>
                </a:cubicBezTo>
                <a:cubicBezTo>
                  <a:pt x="1675786" y="3803879"/>
                  <a:pt x="1663384" y="3818417"/>
                  <a:pt x="1616436" y="3826954"/>
                </a:cubicBezTo>
                <a:cubicBezTo>
                  <a:pt x="1572824" y="3834884"/>
                  <a:pt x="1528467" y="3837951"/>
                  <a:pt x="1484482" y="3843449"/>
                </a:cubicBezTo>
                <a:cubicBezTo>
                  <a:pt x="1236864" y="3942504"/>
                  <a:pt x="1470862" y="3859781"/>
                  <a:pt x="890689" y="3892936"/>
                </a:cubicBezTo>
                <a:cubicBezTo>
                  <a:pt x="868057" y="3894229"/>
                  <a:pt x="847334" y="3907971"/>
                  <a:pt x="824712" y="3909431"/>
                </a:cubicBezTo>
                <a:cubicBezTo>
                  <a:pt x="676470" y="3918996"/>
                  <a:pt x="527816" y="3920428"/>
                  <a:pt x="379368" y="3925927"/>
                </a:cubicBezTo>
                <a:cubicBezTo>
                  <a:pt x="362874" y="3931425"/>
                  <a:pt x="342179" y="3930127"/>
                  <a:pt x="329885" y="3942422"/>
                </a:cubicBezTo>
                <a:cubicBezTo>
                  <a:pt x="240121" y="4032191"/>
                  <a:pt x="380310" y="4013589"/>
                  <a:pt x="197931" y="4074386"/>
                </a:cubicBezTo>
                <a:lnTo>
                  <a:pt x="98965" y="4107377"/>
                </a:lnTo>
                <a:cubicBezTo>
                  <a:pt x="87969" y="4129371"/>
                  <a:pt x="78627" y="4152273"/>
                  <a:pt x="65977" y="4173359"/>
                </a:cubicBezTo>
                <a:cubicBezTo>
                  <a:pt x="45579" y="4207359"/>
                  <a:pt x="0" y="4272332"/>
                  <a:pt x="0" y="4272332"/>
                </a:cubicBezTo>
                <a:cubicBezTo>
                  <a:pt x="5498" y="4294326"/>
                  <a:pt x="9980" y="4316599"/>
                  <a:pt x="16494" y="4338314"/>
                </a:cubicBezTo>
                <a:cubicBezTo>
                  <a:pt x="26486" y="4371623"/>
                  <a:pt x="41049" y="4403550"/>
                  <a:pt x="49483" y="4437287"/>
                </a:cubicBezTo>
                <a:cubicBezTo>
                  <a:pt x="60479" y="4481275"/>
                  <a:pt x="68134" y="4526236"/>
                  <a:pt x="82471" y="4569251"/>
                </a:cubicBezTo>
                <a:cubicBezTo>
                  <a:pt x="87969" y="4585746"/>
                  <a:pt x="90521" y="4603537"/>
                  <a:pt x="98965" y="4618737"/>
                </a:cubicBezTo>
                <a:cubicBezTo>
                  <a:pt x="118219" y="4653397"/>
                  <a:pt x="152404" y="4680095"/>
                  <a:pt x="164942" y="4717710"/>
                </a:cubicBezTo>
                <a:cubicBezTo>
                  <a:pt x="178357" y="4757956"/>
                  <a:pt x="182451" y="4784707"/>
                  <a:pt x="214425" y="4816683"/>
                </a:cubicBezTo>
                <a:cubicBezTo>
                  <a:pt x="228442" y="4830701"/>
                  <a:pt x="247414" y="4838677"/>
                  <a:pt x="263908" y="4849674"/>
                </a:cubicBezTo>
                <a:cubicBezTo>
                  <a:pt x="269406" y="4866170"/>
                  <a:pt x="268107" y="4886866"/>
                  <a:pt x="280402" y="4899161"/>
                </a:cubicBezTo>
                <a:cubicBezTo>
                  <a:pt x="309715" y="4928477"/>
                  <a:pt x="399790" y="4978609"/>
                  <a:pt x="445345" y="4998134"/>
                </a:cubicBezTo>
                <a:cubicBezTo>
                  <a:pt x="461325" y="5004983"/>
                  <a:pt x="477855" y="5010857"/>
                  <a:pt x="494827" y="5014629"/>
                </a:cubicBezTo>
                <a:cubicBezTo>
                  <a:pt x="527474" y="5021885"/>
                  <a:pt x="560804" y="5025626"/>
                  <a:pt x="593793" y="5031125"/>
                </a:cubicBezTo>
                <a:cubicBezTo>
                  <a:pt x="621283" y="5042122"/>
                  <a:pt x="649782" y="5050874"/>
                  <a:pt x="676264" y="5064116"/>
                </a:cubicBezTo>
                <a:cubicBezTo>
                  <a:pt x="693995" y="5072982"/>
                  <a:pt x="707526" y="5089297"/>
                  <a:pt x="725747" y="5097107"/>
                </a:cubicBezTo>
                <a:cubicBezTo>
                  <a:pt x="746583" y="5106037"/>
                  <a:pt x="769732" y="5108104"/>
                  <a:pt x="791724" y="5113602"/>
                </a:cubicBezTo>
                <a:cubicBezTo>
                  <a:pt x="933538" y="5208151"/>
                  <a:pt x="754110" y="5094793"/>
                  <a:pt x="890689" y="5163089"/>
                </a:cubicBezTo>
                <a:cubicBezTo>
                  <a:pt x="908420" y="5171955"/>
                  <a:pt x="922057" y="5188028"/>
                  <a:pt x="940172" y="5196080"/>
                </a:cubicBezTo>
                <a:cubicBezTo>
                  <a:pt x="971948" y="5210204"/>
                  <a:pt x="1006149" y="5218074"/>
                  <a:pt x="1039138" y="5229071"/>
                </a:cubicBezTo>
                <a:lnTo>
                  <a:pt x="1088620" y="5245566"/>
                </a:lnTo>
                <a:lnTo>
                  <a:pt x="1632931" y="5229071"/>
                </a:lnTo>
                <a:cubicBezTo>
                  <a:pt x="1748442" y="5224792"/>
                  <a:pt x="1863763" y="5215741"/>
                  <a:pt x="1979310" y="5212575"/>
                </a:cubicBezTo>
                <a:lnTo>
                  <a:pt x="2837011" y="5196080"/>
                </a:lnTo>
                <a:lnTo>
                  <a:pt x="2985459" y="5179584"/>
                </a:lnTo>
                <a:cubicBezTo>
                  <a:pt x="3051366" y="5173307"/>
                  <a:pt x="3117561" y="5170143"/>
                  <a:pt x="3183390" y="5163089"/>
                </a:cubicBezTo>
                <a:cubicBezTo>
                  <a:pt x="3271539" y="5153644"/>
                  <a:pt x="3359329" y="5141095"/>
                  <a:pt x="3447298" y="5130098"/>
                </a:cubicBezTo>
                <a:cubicBezTo>
                  <a:pt x="3563354" y="5091409"/>
                  <a:pt x="3420071" y="5141767"/>
                  <a:pt x="3562758" y="5080611"/>
                </a:cubicBezTo>
                <a:cubicBezTo>
                  <a:pt x="3578739" y="5073762"/>
                  <a:pt x="3596353" y="5071178"/>
                  <a:pt x="3612241" y="5064116"/>
                </a:cubicBezTo>
                <a:cubicBezTo>
                  <a:pt x="3645944" y="5049136"/>
                  <a:pt x="3677416" y="5029413"/>
                  <a:pt x="3711206" y="5014629"/>
                </a:cubicBezTo>
                <a:cubicBezTo>
                  <a:pt x="3765457" y="4990892"/>
                  <a:pt x="3821168" y="4970641"/>
                  <a:pt x="3876149" y="4948647"/>
                </a:cubicBezTo>
                <a:cubicBezTo>
                  <a:pt x="3903639" y="4937650"/>
                  <a:pt x="3929896" y="4922837"/>
                  <a:pt x="3958620" y="4915656"/>
                </a:cubicBezTo>
                <a:cubicBezTo>
                  <a:pt x="3980612" y="4910158"/>
                  <a:pt x="4003091" y="4906330"/>
                  <a:pt x="4024597" y="4899161"/>
                </a:cubicBezTo>
                <a:cubicBezTo>
                  <a:pt x="4069993" y="4884028"/>
                  <a:pt x="4110230" y="4861255"/>
                  <a:pt x="4156551" y="4849674"/>
                </a:cubicBezTo>
                <a:cubicBezTo>
                  <a:pt x="4183749" y="4842874"/>
                  <a:pt x="4211975" y="4840556"/>
                  <a:pt x="4239022" y="4833179"/>
                </a:cubicBezTo>
                <a:cubicBezTo>
                  <a:pt x="4272570" y="4824029"/>
                  <a:pt x="4304999" y="4811185"/>
                  <a:pt x="4337988" y="4800188"/>
                </a:cubicBezTo>
                <a:cubicBezTo>
                  <a:pt x="4354482" y="4794690"/>
                  <a:pt x="4370421" y="4787102"/>
                  <a:pt x="4387470" y="4783692"/>
                </a:cubicBezTo>
                <a:lnTo>
                  <a:pt x="4469942" y="4767197"/>
                </a:lnTo>
                <a:cubicBezTo>
                  <a:pt x="4486436" y="4750701"/>
                  <a:pt x="4501504" y="4732644"/>
                  <a:pt x="4519424" y="4717710"/>
                </a:cubicBezTo>
                <a:cubicBezTo>
                  <a:pt x="4534653" y="4705018"/>
                  <a:pt x="4554890" y="4698737"/>
                  <a:pt x="4568907" y="4684719"/>
                </a:cubicBezTo>
                <a:cubicBezTo>
                  <a:pt x="4582925" y="4670700"/>
                  <a:pt x="4589205" y="4650463"/>
                  <a:pt x="4601896" y="4635233"/>
                </a:cubicBezTo>
                <a:cubicBezTo>
                  <a:pt x="4616829" y="4617312"/>
                  <a:pt x="4637820" y="4604729"/>
                  <a:pt x="4651378" y="4585746"/>
                </a:cubicBezTo>
                <a:cubicBezTo>
                  <a:pt x="4665670" y="4565736"/>
                  <a:pt x="4670075" y="4539775"/>
                  <a:pt x="4684367" y="4519765"/>
                </a:cubicBezTo>
                <a:cubicBezTo>
                  <a:pt x="4697925" y="4500782"/>
                  <a:pt x="4718917" y="4488199"/>
                  <a:pt x="4733850" y="4470278"/>
                </a:cubicBezTo>
                <a:cubicBezTo>
                  <a:pt x="4746541" y="4455048"/>
                  <a:pt x="4753668" y="4435609"/>
                  <a:pt x="4766838" y="4420792"/>
                </a:cubicBezTo>
                <a:cubicBezTo>
                  <a:pt x="4849006" y="4328346"/>
                  <a:pt x="4840079" y="4338970"/>
                  <a:pt x="4915286" y="4288828"/>
                </a:cubicBezTo>
                <a:cubicBezTo>
                  <a:pt x="4957640" y="4161761"/>
                  <a:pt x="4890545" y="4316664"/>
                  <a:pt x="4997758" y="4222846"/>
                </a:cubicBezTo>
                <a:cubicBezTo>
                  <a:pt x="5027596" y="4196736"/>
                  <a:pt x="5063735" y="4123873"/>
                  <a:pt x="5063735" y="4123873"/>
                </a:cubicBezTo>
                <a:cubicBezTo>
                  <a:pt x="5069233" y="4107377"/>
                  <a:pt x="5070584" y="4088854"/>
                  <a:pt x="5080229" y="4074386"/>
                </a:cubicBezTo>
                <a:cubicBezTo>
                  <a:pt x="5153192" y="3964933"/>
                  <a:pt x="5108732" y="4083359"/>
                  <a:pt x="5162700" y="3975413"/>
                </a:cubicBezTo>
                <a:cubicBezTo>
                  <a:pt x="5183858" y="3933094"/>
                  <a:pt x="5200203" y="3811934"/>
                  <a:pt x="5212183" y="3793963"/>
                </a:cubicBezTo>
                <a:lnTo>
                  <a:pt x="5245171" y="3744476"/>
                </a:lnTo>
                <a:cubicBezTo>
                  <a:pt x="5334037" y="3300133"/>
                  <a:pt x="5274911" y="3625869"/>
                  <a:pt x="5245171" y="2540306"/>
                </a:cubicBezTo>
                <a:cubicBezTo>
                  <a:pt x="5244403" y="2512279"/>
                  <a:pt x="5234981" y="2485147"/>
                  <a:pt x="5228677" y="2457828"/>
                </a:cubicBezTo>
                <a:cubicBezTo>
                  <a:pt x="5218482" y="2413647"/>
                  <a:pt x="5206685" y="2369852"/>
                  <a:pt x="5195689" y="2325864"/>
                </a:cubicBezTo>
                <a:lnTo>
                  <a:pt x="5179194" y="2259882"/>
                </a:lnTo>
                <a:cubicBezTo>
                  <a:pt x="5173696" y="2237888"/>
                  <a:pt x="5172838" y="2214178"/>
                  <a:pt x="5162700" y="2193900"/>
                </a:cubicBezTo>
                <a:cubicBezTo>
                  <a:pt x="5151704" y="2171906"/>
                  <a:pt x="5139398" y="2150520"/>
                  <a:pt x="5129712" y="2127918"/>
                </a:cubicBezTo>
                <a:cubicBezTo>
                  <a:pt x="5116993" y="2098238"/>
                  <a:pt x="5103163" y="2041434"/>
                  <a:pt x="5096723" y="2012450"/>
                </a:cubicBezTo>
                <a:cubicBezTo>
                  <a:pt x="5090641" y="1985081"/>
                  <a:pt x="5089094" y="1956571"/>
                  <a:pt x="5080229" y="1929973"/>
                </a:cubicBezTo>
                <a:cubicBezTo>
                  <a:pt x="5064142" y="1881708"/>
                  <a:pt x="5040105" y="1855872"/>
                  <a:pt x="5014252" y="1814504"/>
                </a:cubicBezTo>
                <a:cubicBezTo>
                  <a:pt x="4997261" y="1787316"/>
                  <a:pt x="4979968" y="1760256"/>
                  <a:pt x="4964769" y="1732027"/>
                </a:cubicBezTo>
                <a:cubicBezTo>
                  <a:pt x="4875625" y="1566461"/>
                  <a:pt x="4939607" y="1640881"/>
                  <a:pt x="4849309" y="1550576"/>
                </a:cubicBezTo>
                <a:cubicBezTo>
                  <a:pt x="4838313" y="1528582"/>
                  <a:pt x="4828710" y="1505834"/>
                  <a:pt x="4816321" y="1484594"/>
                </a:cubicBezTo>
                <a:cubicBezTo>
                  <a:pt x="4790186" y="1439787"/>
                  <a:pt x="4750252" y="1401840"/>
                  <a:pt x="4733850" y="1352630"/>
                </a:cubicBezTo>
                <a:cubicBezTo>
                  <a:pt x="4705747" y="1268314"/>
                  <a:pt x="4686288" y="1200247"/>
                  <a:pt x="4651378" y="1121694"/>
                </a:cubicBezTo>
                <a:cubicBezTo>
                  <a:pt x="4641392" y="1099223"/>
                  <a:pt x="4628076" y="1078314"/>
                  <a:pt x="4618390" y="1055712"/>
                </a:cubicBezTo>
                <a:cubicBezTo>
                  <a:pt x="4611541" y="1039730"/>
                  <a:pt x="4606471" y="1023000"/>
                  <a:pt x="4601896" y="1006225"/>
                </a:cubicBezTo>
                <a:cubicBezTo>
                  <a:pt x="4601882" y="1006174"/>
                  <a:pt x="4560666" y="841296"/>
                  <a:pt x="4552413" y="808279"/>
                </a:cubicBezTo>
                <a:cubicBezTo>
                  <a:pt x="4546915" y="786285"/>
                  <a:pt x="4543088" y="763804"/>
                  <a:pt x="4535919" y="742297"/>
                </a:cubicBezTo>
                <a:cubicBezTo>
                  <a:pt x="4494456" y="617905"/>
                  <a:pt x="4550388" y="771240"/>
                  <a:pt x="4486436" y="643324"/>
                </a:cubicBezTo>
                <a:cubicBezTo>
                  <a:pt x="4466721" y="603891"/>
                  <a:pt x="4471276" y="562182"/>
                  <a:pt x="4436953" y="527856"/>
                </a:cubicBezTo>
                <a:cubicBezTo>
                  <a:pt x="4408919" y="499820"/>
                  <a:pt x="4370976" y="483868"/>
                  <a:pt x="4337988" y="461874"/>
                </a:cubicBezTo>
                <a:lnTo>
                  <a:pt x="4288505" y="428883"/>
                </a:lnTo>
                <a:cubicBezTo>
                  <a:pt x="4277509" y="412388"/>
                  <a:pt x="4270435" y="392452"/>
                  <a:pt x="4255516" y="379397"/>
                </a:cubicBezTo>
                <a:cubicBezTo>
                  <a:pt x="4179562" y="312932"/>
                  <a:pt x="4165054" y="322987"/>
                  <a:pt x="4090574" y="280424"/>
                </a:cubicBezTo>
                <a:cubicBezTo>
                  <a:pt x="4073362" y="270588"/>
                  <a:pt x="4058822" y="256299"/>
                  <a:pt x="4041091" y="247433"/>
                </a:cubicBezTo>
                <a:cubicBezTo>
                  <a:pt x="4025540" y="239657"/>
                  <a:pt x="4006806" y="239381"/>
                  <a:pt x="3991608" y="230937"/>
                </a:cubicBezTo>
                <a:cubicBezTo>
                  <a:pt x="3956950" y="211681"/>
                  <a:pt x="3892643" y="164955"/>
                  <a:pt x="3892643" y="164955"/>
                </a:cubicBezTo>
                <a:cubicBezTo>
                  <a:pt x="3881647" y="148460"/>
                  <a:pt x="3874573" y="128524"/>
                  <a:pt x="3859654" y="115469"/>
                </a:cubicBezTo>
                <a:cubicBezTo>
                  <a:pt x="3829817" y="89360"/>
                  <a:pt x="3798302" y="62026"/>
                  <a:pt x="3760689" y="49487"/>
                </a:cubicBezTo>
                <a:cubicBezTo>
                  <a:pt x="3659748" y="15836"/>
                  <a:pt x="3752440" y="43142"/>
                  <a:pt x="3579252" y="16496"/>
                </a:cubicBezTo>
                <a:cubicBezTo>
                  <a:pt x="3551543" y="12233"/>
                  <a:pt x="3524271" y="5499"/>
                  <a:pt x="3496781" y="0"/>
                </a:cubicBezTo>
                <a:lnTo>
                  <a:pt x="3265861" y="32991"/>
                </a:lnTo>
                <a:lnTo>
                  <a:pt x="3001953" y="65982"/>
                </a:lnTo>
                <a:cubicBezTo>
                  <a:pt x="2985459" y="71481"/>
                  <a:pt x="2967669" y="74034"/>
                  <a:pt x="2952471" y="82478"/>
                </a:cubicBezTo>
                <a:cubicBezTo>
                  <a:pt x="2917813" y="101734"/>
                  <a:pt x="2891118" y="135921"/>
                  <a:pt x="2853505" y="148460"/>
                </a:cubicBezTo>
                <a:lnTo>
                  <a:pt x="2705057" y="197946"/>
                </a:lnTo>
                <a:lnTo>
                  <a:pt x="2606091" y="230937"/>
                </a:lnTo>
                <a:lnTo>
                  <a:pt x="2573103" y="230937"/>
                </a:lnTo>
              </a:path>
            </a:pathLst>
          </a:custGeom>
          <a:solidFill>
            <a:srgbClr val="FFFFFF"/>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852360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kstvak 18"/>
          <p:cNvSpPr txBox="1"/>
          <p:nvPr/>
        </p:nvSpPr>
        <p:spPr>
          <a:xfrm>
            <a:off x="4820867" y="2659696"/>
            <a:ext cx="3711575" cy="2031325"/>
          </a:xfrm>
          <a:prstGeom prst="rect">
            <a:avLst/>
          </a:prstGeom>
          <a:noFill/>
        </p:spPr>
        <p:txBody>
          <a:bodyPr>
            <a:spAutoFit/>
          </a:bodyPr>
          <a:lstStyle/>
          <a:p>
            <a:pPr algn="just">
              <a:buFont typeface="Wingdings" pitchFamily="2" charset="2"/>
              <a:buChar char="Ø"/>
              <a:defRPr/>
            </a:pPr>
            <a:r>
              <a:rPr lang="en-US" dirty="0">
                <a:latin typeface="Comic Sans MS"/>
                <a:ea typeface="+mn-ea"/>
                <a:cs typeface="Comic Sans MS"/>
              </a:rPr>
              <a:t>Concurrent </a:t>
            </a:r>
            <a:r>
              <a:rPr lang="en-US" i="1" dirty="0">
                <a:latin typeface="Comic Sans MS"/>
                <a:ea typeface="+mn-ea"/>
                <a:cs typeface="Comic Sans MS"/>
              </a:rPr>
              <a:t>EGFR</a:t>
            </a:r>
            <a:r>
              <a:rPr lang="en-US" dirty="0">
                <a:latin typeface="Comic Sans MS"/>
                <a:ea typeface="+mn-ea"/>
                <a:cs typeface="Comic Sans MS"/>
              </a:rPr>
              <a:t> mutations (L858R and T790M) by </a:t>
            </a:r>
            <a:r>
              <a:rPr lang="en-US" dirty="0" err="1">
                <a:latin typeface="Comic Sans MS"/>
                <a:ea typeface="+mn-ea"/>
                <a:cs typeface="Comic Sans MS"/>
              </a:rPr>
              <a:t>ddPCR</a:t>
            </a:r>
            <a:r>
              <a:rPr lang="en-US" dirty="0">
                <a:latin typeface="Comic Sans MS"/>
                <a:ea typeface="+mn-ea"/>
                <a:cs typeface="Comic Sans MS"/>
              </a:rPr>
              <a:t> trend in parallel</a:t>
            </a:r>
          </a:p>
          <a:p>
            <a:pPr algn="just">
              <a:buFont typeface="Wingdings" pitchFamily="2" charset="2"/>
              <a:buChar char="Ø"/>
              <a:defRPr/>
            </a:pPr>
            <a:endParaRPr lang="en-US" dirty="0">
              <a:latin typeface="Comic Sans MS"/>
              <a:ea typeface="+mn-ea"/>
              <a:cs typeface="Comic Sans MS"/>
            </a:endParaRPr>
          </a:p>
          <a:p>
            <a:pPr algn="just">
              <a:buFont typeface="Wingdings" pitchFamily="2" charset="2"/>
              <a:buChar char="Ø"/>
              <a:defRPr/>
            </a:pPr>
            <a:r>
              <a:rPr lang="en-US" i="1" dirty="0">
                <a:latin typeface="Comic Sans MS"/>
                <a:ea typeface="+mn-ea"/>
                <a:cs typeface="Comic Sans MS"/>
              </a:rPr>
              <a:t>EGFR</a:t>
            </a:r>
            <a:r>
              <a:rPr lang="en-US" dirty="0">
                <a:latin typeface="Comic Sans MS"/>
                <a:ea typeface="+mn-ea"/>
                <a:cs typeface="Comic Sans MS"/>
              </a:rPr>
              <a:t> mutation detection in plasma is modified by treatment and follows tumor burden </a:t>
            </a:r>
          </a:p>
        </p:txBody>
      </p:sp>
      <p:grpSp>
        <p:nvGrpSpPr>
          <p:cNvPr id="26" name="Groep 29"/>
          <p:cNvGrpSpPr>
            <a:grpSpLocks/>
          </p:cNvGrpSpPr>
          <p:nvPr/>
        </p:nvGrpSpPr>
        <p:grpSpPr bwMode="auto">
          <a:xfrm>
            <a:off x="700088" y="2237640"/>
            <a:ext cx="4176712" cy="3097213"/>
            <a:chOff x="251520" y="1484784"/>
            <a:chExt cx="4176464" cy="3096344"/>
          </a:xfrm>
        </p:grpSpPr>
        <p:grpSp>
          <p:nvGrpSpPr>
            <p:cNvPr id="27" name="Groep 12"/>
            <p:cNvGrpSpPr>
              <a:grpSpLocks/>
            </p:cNvGrpSpPr>
            <p:nvPr/>
          </p:nvGrpSpPr>
          <p:grpSpPr bwMode="auto">
            <a:xfrm>
              <a:off x="251520" y="1484784"/>
              <a:ext cx="4176464" cy="3096344"/>
              <a:chOff x="899592" y="2348880"/>
              <a:chExt cx="3724797" cy="2862175"/>
            </a:xfrm>
          </p:grpSpPr>
          <p:pic>
            <p:nvPicPr>
              <p:cNvPr id="32" name="Picture 2"/>
              <p:cNvPicPr>
                <a:picLocks noChangeAspect="1" noChangeArrowheads="1"/>
              </p:cNvPicPr>
              <p:nvPr/>
            </p:nvPicPr>
            <p:blipFill>
              <a:blip r:embed="rId2"/>
              <a:srcRect/>
              <a:stretch>
                <a:fillRect/>
              </a:stretch>
            </p:blipFill>
            <p:spPr bwMode="auto">
              <a:xfrm>
                <a:off x="899592" y="2348880"/>
                <a:ext cx="3724797" cy="2823766"/>
              </a:xfrm>
              <a:prstGeom prst="rect">
                <a:avLst/>
              </a:prstGeom>
              <a:noFill/>
              <a:ln w="9525">
                <a:noFill/>
                <a:miter lim="800000"/>
                <a:headEnd/>
                <a:tailEnd/>
              </a:ln>
            </p:spPr>
          </p:pic>
          <p:sp>
            <p:nvSpPr>
              <p:cNvPr id="33" name="Rechthoek 16"/>
              <p:cNvSpPr/>
              <p:nvPr/>
            </p:nvSpPr>
            <p:spPr>
              <a:xfrm>
                <a:off x="1043997" y="2492649"/>
                <a:ext cx="359597" cy="334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hthoek 17"/>
              <p:cNvSpPr/>
              <p:nvPr/>
            </p:nvSpPr>
            <p:spPr>
              <a:xfrm>
                <a:off x="1082221" y="5020341"/>
                <a:ext cx="792811" cy="19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28" name="Rechte verbindingslijn 20"/>
            <p:cNvCxnSpPr/>
            <p:nvPr/>
          </p:nvCxnSpPr>
          <p:spPr>
            <a:xfrm>
              <a:off x="1548430" y="1654599"/>
              <a:ext cx="3587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1"/>
            <p:cNvCxnSpPr/>
            <p:nvPr/>
          </p:nvCxnSpPr>
          <p:spPr>
            <a:xfrm>
              <a:off x="1548430" y="1799021"/>
              <a:ext cx="3587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kstvak 24"/>
            <p:cNvSpPr txBox="1"/>
            <p:nvPr/>
          </p:nvSpPr>
          <p:spPr>
            <a:xfrm>
              <a:off x="1980204" y="1511764"/>
              <a:ext cx="792116" cy="261537"/>
            </a:xfrm>
            <a:prstGeom prst="rect">
              <a:avLst/>
            </a:prstGeom>
            <a:noFill/>
          </p:spPr>
          <p:txBody>
            <a:bodyPr>
              <a:spAutoFit/>
            </a:bodyPr>
            <a:lstStyle/>
            <a:p>
              <a:pPr>
                <a:defRPr/>
              </a:pPr>
              <a:r>
                <a:rPr lang="en-US" sz="1100" dirty="0">
                  <a:latin typeface="+mj-lt"/>
                  <a:ea typeface="+mn-ea"/>
                  <a:cs typeface="Arial" pitchFamily="34" charset="0"/>
                </a:rPr>
                <a:t>L858R</a:t>
              </a:r>
            </a:p>
          </p:txBody>
        </p:sp>
        <p:sp>
          <p:nvSpPr>
            <p:cNvPr id="31" name="Tekstvak 26"/>
            <p:cNvSpPr txBox="1"/>
            <p:nvPr/>
          </p:nvSpPr>
          <p:spPr>
            <a:xfrm>
              <a:off x="1980204" y="1654599"/>
              <a:ext cx="792116" cy="261537"/>
            </a:xfrm>
            <a:prstGeom prst="rect">
              <a:avLst/>
            </a:prstGeom>
            <a:noFill/>
          </p:spPr>
          <p:txBody>
            <a:bodyPr>
              <a:spAutoFit/>
            </a:bodyPr>
            <a:lstStyle/>
            <a:p>
              <a:pPr>
                <a:defRPr/>
              </a:pPr>
              <a:r>
                <a:rPr lang="en-US" sz="1100" dirty="0">
                  <a:latin typeface="+mj-lt"/>
                  <a:ea typeface="+mn-ea"/>
                  <a:cs typeface="Arial" pitchFamily="34" charset="0"/>
                </a:rPr>
                <a:t>T790M</a:t>
              </a:r>
            </a:p>
          </p:txBody>
        </p:sp>
      </p:grpSp>
      <p:sp>
        <p:nvSpPr>
          <p:cNvPr id="35" name="Rechthoek 31"/>
          <p:cNvSpPr>
            <a:spLocks noChangeArrowheads="1"/>
          </p:cNvSpPr>
          <p:nvPr/>
        </p:nvSpPr>
        <p:spPr bwMode="auto">
          <a:xfrm>
            <a:off x="6139011" y="6562726"/>
            <a:ext cx="2881017" cy="261610"/>
          </a:xfrm>
          <a:prstGeom prst="rect">
            <a:avLst/>
          </a:prstGeom>
          <a:noFill/>
          <a:ln w="9525">
            <a:noFill/>
            <a:miter lim="800000"/>
            <a:headEnd/>
            <a:tailEnd/>
          </a:ln>
        </p:spPr>
        <p:txBody>
          <a:bodyPr wrap="none">
            <a:spAutoFit/>
          </a:bodyPr>
          <a:lstStyle/>
          <a:p>
            <a:pPr algn="ctr"/>
            <a:r>
              <a:rPr lang="nl-BE" altLang="it-IT" sz="1100" i="1" dirty="0">
                <a:latin typeface="Comic Sans MS" pitchFamily="66" charset="0"/>
              </a:rPr>
              <a:t>Oxnard G.R. et al, Clin. Cancer Res. 2014</a:t>
            </a:r>
          </a:p>
        </p:txBody>
      </p:sp>
      <p:sp>
        <p:nvSpPr>
          <p:cNvPr id="36" name="Rettangolo 35"/>
          <p:cNvSpPr>
            <a:spLocks noChangeArrowheads="1"/>
          </p:cNvSpPr>
          <p:nvPr/>
        </p:nvSpPr>
        <p:spPr bwMode="auto">
          <a:xfrm>
            <a:off x="3949700" y="2393215"/>
            <a:ext cx="776288" cy="2411413"/>
          </a:xfrm>
          <a:prstGeom prst="rect">
            <a:avLst/>
          </a:prstGeom>
          <a:solidFill>
            <a:schemeClr val="bg1"/>
          </a:solidFill>
          <a:ln w="76327" algn="ctr">
            <a:solidFill>
              <a:schemeClr val="bg1"/>
            </a:solidFill>
            <a:round/>
            <a:headEnd/>
            <a:tailEnd type="triangle" w="med" len="med"/>
          </a:ln>
        </p:spPr>
        <p:txBody>
          <a:bodyPr lIns="90000" tIns="46800" rIns="90000" bIns="46800"/>
          <a:lstStyle/>
          <a:p>
            <a:pPr algn="ctr" defTabSz="914400" eaLnBrk="0" hangingPunct="0"/>
            <a:endParaRPr lang="it-IT" altLang="it-IT" sz="3200">
              <a:solidFill>
                <a:schemeClr val="bg1"/>
              </a:solidFill>
              <a:latin typeface="Comic Sans MS" pitchFamily="66" charset="0"/>
            </a:endParaRPr>
          </a:p>
        </p:txBody>
      </p:sp>
      <p:sp>
        <p:nvSpPr>
          <p:cNvPr id="37" name="Rettangolo 36"/>
          <p:cNvSpPr>
            <a:spLocks noChangeArrowheads="1"/>
          </p:cNvSpPr>
          <p:nvPr/>
        </p:nvSpPr>
        <p:spPr bwMode="auto">
          <a:xfrm>
            <a:off x="3570288" y="3692526"/>
            <a:ext cx="895350" cy="366713"/>
          </a:xfrm>
          <a:prstGeom prst="rect">
            <a:avLst/>
          </a:prstGeom>
          <a:solidFill>
            <a:schemeClr val="bg1"/>
          </a:solidFill>
          <a:ln w="76327" algn="ctr">
            <a:solidFill>
              <a:schemeClr val="bg1"/>
            </a:solidFill>
            <a:round/>
            <a:headEnd/>
            <a:tailEnd type="triangle" w="med" len="med"/>
          </a:ln>
        </p:spPr>
        <p:txBody>
          <a:bodyPr lIns="90000" tIns="46800" rIns="90000" bIns="46800"/>
          <a:lstStyle/>
          <a:p>
            <a:pPr algn="ctr" defTabSz="914400" eaLnBrk="0" hangingPunct="0"/>
            <a:endParaRPr lang="it-IT" altLang="it-IT" sz="3200">
              <a:solidFill>
                <a:schemeClr val="bg1"/>
              </a:solidFill>
              <a:latin typeface="Comic Sans MS" pitchFamily="66" charset="0"/>
            </a:endParaRPr>
          </a:p>
        </p:txBody>
      </p:sp>
      <p:sp>
        <p:nvSpPr>
          <p:cNvPr id="38" name="Tekstvak 5"/>
          <p:cNvSpPr txBox="1">
            <a:spLocks noChangeArrowheads="1"/>
          </p:cNvSpPr>
          <p:nvPr/>
        </p:nvSpPr>
        <p:spPr bwMode="auto">
          <a:xfrm>
            <a:off x="611560" y="5510213"/>
            <a:ext cx="8064896" cy="1039416"/>
          </a:xfrm>
          <a:prstGeom prst="roundRect">
            <a:avLst>
              <a:gd name="adj" fmla="val 19896"/>
            </a:avLst>
          </a:prstGeom>
          <a:gradFill flip="none" rotWithShape="1">
            <a:gsLst>
              <a:gs pos="0">
                <a:schemeClr val="accent2">
                  <a:shade val="51000"/>
                  <a:satMod val="130000"/>
                  <a:alpha val="62000"/>
                </a:schemeClr>
              </a:gs>
              <a:gs pos="80000">
                <a:schemeClr val="accent2">
                  <a:shade val="93000"/>
                  <a:satMod val="130000"/>
                  <a:alpha val="62000"/>
                </a:schemeClr>
              </a:gs>
              <a:gs pos="100000">
                <a:schemeClr val="accent2">
                  <a:shade val="94000"/>
                  <a:satMod val="135000"/>
                  <a:alpha val="62000"/>
                </a:schemeClr>
              </a:gs>
            </a:gsLst>
            <a:lin ang="16200000" scaled="0"/>
            <a:tileRect/>
          </a:gra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dirty="0">
                <a:solidFill>
                  <a:schemeClr val="bg1"/>
                </a:solidFill>
                <a:latin typeface="Comic Sans MS"/>
                <a:cs typeface="Comic Sans MS"/>
              </a:rPr>
              <a:t>Plasma  DNA  genotyping  might  be </a:t>
            </a:r>
            <a:r>
              <a:rPr lang="en-US" dirty="0" smtClean="0">
                <a:solidFill>
                  <a:schemeClr val="bg1"/>
                </a:solidFill>
                <a:latin typeface="Comic Sans MS"/>
                <a:cs typeface="Comic Sans MS"/>
              </a:rPr>
              <a:t> </a:t>
            </a:r>
            <a:r>
              <a:rPr lang="en-US" dirty="0">
                <a:solidFill>
                  <a:schemeClr val="bg1"/>
                </a:solidFill>
                <a:latin typeface="Comic Sans MS"/>
                <a:cs typeface="Comic Sans MS"/>
              </a:rPr>
              <a:t>an useful clinical  biomarker  as  surrogate endpoint for response or progression and early clinical trial endpoint</a:t>
            </a:r>
          </a:p>
        </p:txBody>
      </p:sp>
      <p:sp>
        <p:nvSpPr>
          <p:cNvPr id="39" name="Tekstvak 5"/>
          <p:cNvSpPr txBox="1">
            <a:spLocks noChangeArrowheads="1"/>
          </p:cNvSpPr>
          <p:nvPr/>
        </p:nvSpPr>
        <p:spPr bwMode="auto">
          <a:xfrm>
            <a:off x="365895" y="1367375"/>
            <a:ext cx="8310563" cy="658297"/>
          </a:xfrm>
          <a:prstGeom prst="roundRect">
            <a:avLst>
              <a:gd name="adj" fmla="val 19896"/>
            </a:avLst>
          </a:prstGeom>
          <a:solidFill>
            <a:srgbClr val="008000">
              <a:alpha val="68000"/>
            </a:srgbClr>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r>
              <a:rPr lang="en-US" altLang="it-IT" sz="1600" dirty="0" smtClean="0">
                <a:solidFill>
                  <a:srgbClr val="FFFFFF"/>
                </a:solidFill>
                <a:latin typeface="Comic Sans MS" pitchFamily="66" charset="0"/>
              </a:rPr>
              <a:t>Plasma collected from advanced NSCLC </a:t>
            </a:r>
            <a:r>
              <a:rPr lang="en-US" altLang="it-IT" sz="1600" dirty="0" err="1" smtClean="0">
                <a:solidFill>
                  <a:srgbClr val="FFFFFF"/>
                </a:solidFill>
                <a:latin typeface="Comic Sans MS" pitchFamily="66" charset="0"/>
              </a:rPr>
              <a:t>pts</a:t>
            </a:r>
            <a:r>
              <a:rPr lang="en-US" altLang="it-IT" sz="1600" dirty="0" smtClean="0">
                <a:solidFill>
                  <a:srgbClr val="FFFFFF"/>
                </a:solidFill>
                <a:latin typeface="Comic Sans MS" pitchFamily="66" charset="0"/>
              </a:rPr>
              <a:t>  (N=23) for detection of L858R and T790M EGFR mutations in </a:t>
            </a:r>
            <a:r>
              <a:rPr lang="en-US" altLang="it-IT" sz="1600" dirty="0" err="1" smtClean="0">
                <a:solidFill>
                  <a:srgbClr val="FFFFFF"/>
                </a:solidFill>
                <a:latin typeface="Comic Sans MS" pitchFamily="66" charset="0"/>
              </a:rPr>
              <a:t>ctDNA</a:t>
            </a:r>
            <a:endParaRPr lang="en-US" altLang="it-IT" sz="1600" dirty="0">
              <a:solidFill>
                <a:srgbClr val="FFFFFF"/>
              </a:solidFill>
              <a:latin typeface="Comic Sans MS" pitchFamily="66" charset="0"/>
            </a:endParaRPr>
          </a:p>
        </p:txBody>
      </p:sp>
      <p:grpSp>
        <p:nvGrpSpPr>
          <p:cNvPr id="20" name="Gruppo 19"/>
          <p:cNvGrpSpPr/>
          <p:nvPr/>
        </p:nvGrpSpPr>
        <p:grpSpPr>
          <a:xfrm>
            <a:off x="0" y="-2"/>
            <a:ext cx="9144002" cy="1208747"/>
            <a:chOff x="0" y="-1"/>
            <a:chExt cx="9144002" cy="1208746"/>
          </a:xfrm>
        </p:grpSpPr>
        <p:pic>
          <p:nvPicPr>
            <p:cNvPr id="21" name="Immagine 20"/>
            <p:cNvPicPr>
              <a:picLocks noChangeAspect="1"/>
            </p:cNvPicPr>
            <p:nvPr/>
          </p:nvPicPr>
          <p:blipFill>
            <a:blip r:embed="rId3">
              <a:alphaModFix amt="68000"/>
            </a:blip>
            <a:stretch>
              <a:fillRect/>
            </a:stretch>
          </p:blipFill>
          <p:spPr>
            <a:xfrm rot="5400000">
              <a:off x="3967629" y="-3967628"/>
              <a:ext cx="1208745" cy="9144000"/>
            </a:xfrm>
            <a:prstGeom prst="rect">
              <a:avLst/>
            </a:prstGeom>
            <a:effectLst/>
          </p:spPr>
        </p:pic>
        <p:sp>
          <p:nvSpPr>
            <p:cNvPr id="22" name="Rettangolo arrotondato 21"/>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10000"/>
                </a:lnSpc>
              </a:pPr>
              <a:r>
                <a:rPr lang="en-US" sz="3200" b="1" dirty="0" smtClean="0">
                  <a:solidFill>
                    <a:srgbClr val="FFFF00"/>
                  </a:solidFill>
                  <a:latin typeface="Comic Sans MS"/>
                  <a:cs typeface="Comic Sans MS"/>
                </a:rPr>
                <a:t>Real Time monitoring of the disease</a:t>
              </a:r>
            </a:p>
            <a:p>
              <a:pPr algn="ctr">
                <a:lnSpc>
                  <a:spcPct val="110000"/>
                </a:lnSpc>
              </a:pPr>
              <a:r>
                <a:rPr lang="en-US" sz="2000" dirty="0" smtClean="0">
                  <a:solidFill>
                    <a:schemeClr val="bg1"/>
                  </a:solidFill>
                  <a:latin typeface="Comic Sans MS"/>
                  <a:cs typeface="Comic Sans MS"/>
                </a:rPr>
                <a:t>Detecting resistance to 1</a:t>
              </a:r>
              <a:r>
                <a:rPr lang="en-US" sz="2000" baseline="30000" dirty="0" smtClean="0">
                  <a:solidFill>
                    <a:schemeClr val="bg1"/>
                  </a:solidFill>
                  <a:latin typeface="Comic Sans MS"/>
                  <a:cs typeface="Comic Sans MS"/>
                </a:rPr>
                <a:t>st</a:t>
              </a:r>
              <a:r>
                <a:rPr lang="en-US" sz="2000" dirty="0" smtClean="0">
                  <a:solidFill>
                    <a:schemeClr val="bg1"/>
                  </a:solidFill>
                  <a:latin typeface="Comic Sans MS"/>
                  <a:cs typeface="Comic Sans MS"/>
                </a:rPr>
                <a:t> generation EGFR-TKI</a:t>
              </a:r>
              <a:endParaRPr lang="en-US" sz="2000" dirty="0">
                <a:solidFill>
                  <a:schemeClr val="bg1"/>
                </a:solidFill>
                <a:latin typeface="Comic Sans MS"/>
                <a:cs typeface="Comic Sans MS"/>
              </a:endParaRPr>
            </a:p>
          </p:txBody>
        </p:sp>
      </p:grpSp>
    </p:spTree>
    <p:extLst>
      <p:ext uri="{BB962C8B-B14F-4D97-AF65-F5344CB8AC3E}">
        <p14:creationId xmlns:p14="http://schemas.microsoft.com/office/powerpoint/2010/main" val="1245117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o 24"/>
          <p:cNvGrpSpPr/>
          <p:nvPr/>
        </p:nvGrpSpPr>
        <p:grpSpPr>
          <a:xfrm>
            <a:off x="0" y="-2"/>
            <a:ext cx="9144002" cy="1208747"/>
            <a:chOff x="0" y="-1"/>
            <a:chExt cx="9144002" cy="1208746"/>
          </a:xfrm>
        </p:grpSpPr>
        <p:pic>
          <p:nvPicPr>
            <p:cNvPr id="26" name="Immagine 25"/>
            <p:cNvPicPr>
              <a:picLocks noChangeAspect="1"/>
            </p:cNvPicPr>
            <p:nvPr/>
          </p:nvPicPr>
          <p:blipFill>
            <a:blip r:embed="rId3">
              <a:alphaModFix amt="68000"/>
            </a:blip>
            <a:stretch>
              <a:fillRect/>
            </a:stretch>
          </p:blipFill>
          <p:spPr>
            <a:xfrm rot="5400000">
              <a:off x="3967629" y="-3967628"/>
              <a:ext cx="1208745" cy="9144000"/>
            </a:xfrm>
            <a:prstGeom prst="rect">
              <a:avLst/>
            </a:prstGeom>
            <a:effectLst/>
          </p:spPr>
        </p:pic>
        <p:sp>
          <p:nvSpPr>
            <p:cNvPr id="27" name="Rettangolo arrotondato 26"/>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solidFill>
                    <a:srgbClr val="FFFF00"/>
                  </a:solidFill>
                  <a:latin typeface="Comic Sans MS"/>
                  <a:cs typeface="Comic Sans MS"/>
                </a:rPr>
                <a:t>T790M</a:t>
              </a:r>
            </a:p>
            <a:p>
              <a:pPr algn="ctr"/>
              <a:r>
                <a:rPr lang="en-US" sz="2400" dirty="0" smtClean="0">
                  <a:solidFill>
                    <a:schemeClr val="bg1"/>
                  </a:solidFill>
                  <a:latin typeface="Comic Sans MS"/>
                  <a:cs typeface="Comic Sans MS"/>
                </a:rPr>
                <a:t>From </a:t>
              </a:r>
              <a:r>
                <a:rPr lang="en-US" sz="2400" dirty="0">
                  <a:solidFill>
                    <a:schemeClr val="bg1"/>
                  </a:solidFill>
                  <a:latin typeface="Comic Sans MS"/>
                  <a:cs typeface="Comic Sans MS"/>
                </a:rPr>
                <a:t>resistance to actionable mutation in </a:t>
              </a:r>
              <a:r>
                <a:rPr lang="en-US" sz="2400" dirty="0" smtClean="0">
                  <a:solidFill>
                    <a:schemeClr val="bg1"/>
                  </a:solidFill>
                  <a:latin typeface="Comic Sans MS"/>
                  <a:cs typeface="Comic Sans MS"/>
                </a:rPr>
                <a:t>NSCLC</a:t>
              </a:r>
              <a:endParaRPr lang="en-US" sz="2400" dirty="0">
                <a:solidFill>
                  <a:schemeClr val="bg1"/>
                </a:solidFill>
                <a:latin typeface="Comic Sans MS"/>
                <a:cs typeface="Comic Sans MS"/>
              </a:endParaRPr>
            </a:p>
          </p:txBody>
        </p:sp>
      </p:grpSp>
      <p:sp>
        <p:nvSpPr>
          <p:cNvPr id="29" name="Rechthoek 31"/>
          <p:cNvSpPr>
            <a:spLocks noChangeArrowheads="1"/>
          </p:cNvSpPr>
          <p:nvPr/>
        </p:nvSpPr>
        <p:spPr bwMode="auto">
          <a:xfrm>
            <a:off x="7088695" y="6596390"/>
            <a:ext cx="2055307" cy="261610"/>
          </a:xfrm>
          <a:prstGeom prst="rect">
            <a:avLst/>
          </a:prstGeom>
          <a:noFill/>
          <a:ln w="9525">
            <a:noFill/>
            <a:miter lim="800000"/>
            <a:headEnd/>
            <a:tailEnd/>
          </a:ln>
        </p:spPr>
        <p:txBody>
          <a:bodyPr wrap="square">
            <a:spAutoFit/>
          </a:bodyPr>
          <a:lstStyle/>
          <a:p>
            <a:pPr algn="ctr"/>
            <a:r>
              <a:rPr lang="nl-BE" altLang="it-IT" sz="1100" i="1" dirty="0" smtClean="0">
                <a:latin typeface="Comic Sans MS" pitchFamily="66" charset="0"/>
              </a:rPr>
              <a:t>Mok et al, NEJ 2016</a:t>
            </a:r>
            <a:endParaRPr lang="nl-BE" altLang="it-IT" sz="1100" i="1" dirty="0">
              <a:latin typeface="Comic Sans MS" pitchFamily="66" charset="0"/>
            </a:endParaRPr>
          </a:p>
        </p:txBody>
      </p:sp>
      <p:sp>
        <p:nvSpPr>
          <p:cNvPr id="34" name="Rettangolo arrotondato 33"/>
          <p:cNvSpPr/>
          <p:nvPr/>
        </p:nvSpPr>
        <p:spPr>
          <a:xfrm>
            <a:off x="251520" y="1520441"/>
            <a:ext cx="8712968" cy="792088"/>
          </a:xfrm>
          <a:prstGeom prst="roundRect">
            <a:avLst/>
          </a:prstGeom>
          <a:gradFill flip="none" rotWithShape="1">
            <a:gsLst>
              <a:gs pos="0">
                <a:schemeClr val="accent2">
                  <a:shade val="51000"/>
                  <a:satMod val="130000"/>
                  <a:alpha val="70000"/>
                </a:schemeClr>
              </a:gs>
              <a:gs pos="80000">
                <a:schemeClr val="accent2">
                  <a:shade val="93000"/>
                  <a:satMod val="130000"/>
                  <a:alpha val="70000"/>
                </a:schemeClr>
              </a:gs>
              <a:gs pos="100000">
                <a:schemeClr val="accent2">
                  <a:shade val="94000"/>
                  <a:satMod val="135000"/>
                  <a:alpha val="70000"/>
                </a:schemeClr>
              </a:gs>
            </a:gsLst>
            <a:lin ang="16200000" scaled="0"/>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spcBef>
                <a:spcPts val="1200"/>
              </a:spcBef>
            </a:pPr>
            <a:r>
              <a:rPr lang="en-US" altLang="it-IT" sz="1600" dirty="0" smtClean="0">
                <a:solidFill>
                  <a:srgbClr val="FFFFFF"/>
                </a:solidFill>
                <a:latin typeface="Comic Sans MS" pitchFamily="66" charset="0"/>
              </a:rPr>
              <a:t>AURA3 trial: </a:t>
            </a:r>
            <a:r>
              <a:rPr lang="en-US" altLang="it-IT" sz="1600" dirty="0" err="1" smtClean="0">
                <a:solidFill>
                  <a:srgbClr val="FFFFFF"/>
                </a:solidFill>
                <a:latin typeface="Comic Sans MS" pitchFamily="66" charset="0"/>
              </a:rPr>
              <a:t>Osimertinib</a:t>
            </a:r>
            <a:r>
              <a:rPr lang="en-US" altLang="it-IT" sz="1600" dirty="0" smtClean="0">
                <a:solidFill>
                  <a:srgbClr val="FFFFFF"/>
                </a:solidFill>
                <a:latin typeface="Comic Sans MS" pitchFamily="66" charset="0"/>
              </a:rPr>
              <a:t> </a:t>
            </a:r>
            <a:r>
              <a:rPr lang="en-US" altLang="it-IT" sz="1600" dirty="0" err="1" smtClean="0">
                <a:solidFill>
                  <a:srgbClr val="FFFFFF"/>
                </a:solidFill>
                <a:latin typeface="Comic Sans MS" pitchFamily="66" charset="0"/>
              </a:rPr>
              <a:t>vs</a:t>
            </a:r>
            <a:r>
              <a:rPr lang="en-US" altLang="it-IT" sz="1600" dirty="0" smtClean="0">
                <a:solidFill>
                  <a:srgbClr val="FFFFFF"/>
                </a:solidFill>
                <a:latin typeface="Comic Sans MS" pitchFamily="66" charset="0"/>
              </a:rPr>
              <a:t> </a:t>
            </a:r>
            <a:r>
              <a:rPr lang="en-US" altLang="it-IT" sz="1600" dirty="0">
                <a:solidFill>
                  <a:srgbClr val="FFFFFF"/>
                </a:solidFill>
                <a:latin typeface="Comic Sans MS" pitchFamily="66" charset="0"/>
              </a:rPr>
              <a:t>Platinum–</a:t>
            </a:r>
            <a:r>
              <a:rPr lang="en-US" altLang="it-IT" sz="1600" dirty="0" err="1">
                <a:solidFill>
                  <a:srgbClr val="FFFFFF"/>
                </a:solidFill>
                <a:latin typeface="Comic Sans MS" pitchFamily="66" charset="0"/>
              </a:rPr>
              <a:t>Pemetrexed</a:t>
            </a:r>
            <a:r>
              <a:rPr lang="en-US" altLang="it-IT" sz="1600" dirty="0">
                <a:solidFill>
                  <a:srgbClr val="FFFFFF"/>
                </a:solidFill>
                <a:latin typeface="Comic Sans MS" pitchFamily="66" charset="0"/>
              </a:rPr>
              <a:t> in EGFR T790M–Positive Lung </a:t>
            </a:r>
            <a:r>
              <a:rPr lang="en-US" altLang="it-IT" sz="1600" dirty="0" smtClean="0">
                <a:solidFill>
                  <a:srgbClr val="FFFFFF"/>
                </a:solidFill>
                <a:latin typeface="Comic Sans MS" pitchFamily="66" charset="0"/>
              </a:rPr>
              <a:t>Cancer</a:t>
            </a:r>
          </a:p>
        </p:txBody>
      </p:sp>
      <p:grpSp>
        <p:nvGrpSpPr>
          <p:cNvPr id="12" name="Gruppo 11"/>
          <p:cNvGrpSpPr/>
          <p:nvPr/>
        </p:nvGrpSpPr>
        <p:grpSpPr>
          <a:xfrm>
            <a:off x="381002" y="2935489"/>
            <a:ext cx="8457245" cy="2948243"/>
            <a:chOff x="623566" y="2290676"/>
            <a:chExt cx="8457245" cy="2948242"/>
          </a:xfrm>
        </p:grpSpPr>
        <p:pic>
          <p:nvPicPr>
            <p:cNvPr id="13" name="Immagine 12"/>
            <p:cNvPicPr>
              <a:picLocks noChangeAspect="1"/>
            </p:cNvPicPr>
            <p:nvPr/>
          </p:nvPicPr>
          <p:blipFill rotWithShape="1">
            <a:blip r:embed="rId4"/>
            <a:srcRect l="12869" r="3015"/>
            <a:stretch/>
          </p:blipFill>
          <p:spPr>
            <a:xfrm>
              <a:off x="623566" y="2290676"/>
              <a:ext cx="4226738" cy="2948242"/>
            </a:xfrm>
            <a:prstGeom prst="rect">
              <a:avLst/>
            </a:prstGeom>
          </p:spPr>
        </p:pic>
        <p:pic>
          <p:nvPicPr>
            <p:cNvPr id="14" name="Immagine 13"/>
            <p:cNvPicPr>
              <a:picLocks noChangeAspect="1"/>
            </p:cNvPicPr>
            <p:nvPr/>
          </p:nvPicPr>
          <p:blipFill rotWithShape="1">
            <a:blip r:embed="rId5"/>
            <a:srcRect l="16536" r="2108" b="22368"/>
            <a:stretch/>
          </p:blipFill>
          <p:spPr>
            <a:xfrm>
              <a:off x="4836192" y="2290676"/>
              <a:ext cx="4239929" cy="2948242"/>
            </a:xfrm>
            <a:prstGeom prst="rect">
              <a:avLst/>
            </a:prstGeom>
          </p:spPr>
        </p:pic>
        <p:sp>
          <p:nvSpPr>
            <p:cNvPr id="15" name="Rettangolo 14"/>
            <p:cNvSpPr/>
            <p:nvPr/>
          </p:nvSpPr>
          <p:spPr>
            <a:xfrm>
              <a:off x="4274240" y="3152588"/>
              <a:ext cx="576064" cy="4320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ttangolo 15"/>
            <p:cNvSpPr/>
            <p:nvPr/>
          </p:nvSpPr>
          <p:spPr>
            <a:xfrm>
              <a:off x="8504747" y="3091785"/>
              <a:ext cx="576064" cy="4320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CasellaDiTesto 16"/>
            <p:cNvSpPr txBox="1"/>
            <p:nvPr/>
          </p:nvSpPr>
          <p:spPr>
            <a:xfrm>
              <a:off x="1735666" y="2290676"/>
              <a:ext cx="3384376" cy="684803"/>
            </a:xfrm>
            <a:prstGeom prst="rect">
              <a:avLst/>
            </a:prstGeom>
            <a:noFill/>
          </p:spPr>
          <p:txBody>
            <a:bodyPr wrap="square" rtlCol="0">
              <a:spAutoFit/>
            </a:bodyPr>
            <a:lstStyle/>
            <a:p>
              <a:pPr algn="ctr"/>
              <a:r>
                <a:rPr lang="it-IT" sz="1400" b="1" dirty="0" smtClean="0">
                  <a:latin typeface="Comic Sans MS"/>
                  <a:cs typeface="Comic Sans MS"/>
                </a:rPr>
                <a:t>PFS</a:t>
              </a:r>
            </a:p>
            <a:p>
              <a:pPr algn="ctr"/>
              <a:r>
                <a:rPr lang="it-IT" sz="1400" b="1" dirty="0" smtClean="0">
                  <a:solidFill>
                    <a:srgbClr val="558ED5"/>
                  </a:solidFill>
                  <a:latin typeface="Comic Sans MS"/>
                  <a:cs typeface="Comic Sans MS"/>
                </a:rPr>
                <a:t>10.1 </a:t>
              </a:r>
              <a:r>
                <a:rPr lang="it-IT" sz="1400" b="1" dirty="0" err="1" smtClean="0">
                  <a:solidFill>
                    <a:srgbClr val="558ED5"/>
                  </a:solidFill>
                  <a:latin typeface="Comic Sans MS"/>
                  <a:cs typeface="Comic Sans MS"/>
                </a:rPr>
                <a:t>months</a:t>
              </a:r>
              <a:r>
                <a:rPr lang="it-IT" sz="1400" b="1" dirty="0">
                  <a:solidFill>
                    <a:srgbClr val="558ED5"/>
                  </a:solidFill>
                  <a:latin typeface="Comic Sans MS"/>
                  <a:cs typeface="Comic Sans MS"/>
                </a:rPr>
                <a:t> </a:t>
              </a:r>
              <a:r>
                <a:rPr lang="it-IT" sz="1400" dirty="0" smtClean="0">
                  <a:latin typeface="Comic Sans MS"/>
                  <a:cs typeface="Comic Sans MS"/>
                </a:rPr>
                <a:t>vs </a:t>
              </a:r>
              <a:r>
                <a:rPr lang="it-IT" sz="1400" b="1" dirty="0" smtClean="0">
                  <a:solidFill>
                    <a:srgbClr val="FF0000"/>
                  </a:solidFill>
                  <a:latin typeface="Comic Sans MS"/>
                  <a:cs typeface="Comic Sans MS"/>
                </a:rPr>
                <a:t>4.4 </a:t>
              </a:r>
              <a:r>
                <a:rPr lang="it-IT" sz="1400" b="1" dirty="0" err="1" smtClean="0">
                  <a:solidFill>
                    <a:srgbClr val="FF0000"/>
                  </a:solidFill>
                  <a:latin typeface="Comic Sans MS"/>
                  <a:cs typeface="Comic Sans MS"/>
                </a:rPr>
                <a:t>months</a:t>
              </a:r>
              <a:endParaRPr lang="it-IT" sz="1400" b="1" dirty="0" smtClean="0">
                <a:solidFill>
                  <a:srgbClr val="FF0000"/>
                </a:solidFill>
                <a:latin typeface="Comic Sans MS"/>
                <a:cs typeface="Comic Sans MS"/>
              </a:endParaRPr>
            </a:p>
            <a:p>
              <a:pPr algn="ctr"/>
              <a:r>
                <a:rPr lang="en-US" altLang="it-IT" sz="1050" dirty="0" smtClean="0">
                  <a:latin typeface="Comic Sans MS" pitchFamily="66" charset="0"/>
                </a:rPr>
                <a:t>HR: 0.30</a:t>
              </a:r>
              <a:r>
                <a:rPr lang="en-US" altLang="it-IT" sz="1050" dirty="0">
                  <a:latin typeface="Comic Sans MS" pitchFamily="66" charset="0"/>
                </a:rPr>
                <a:t>; 95</a:t>
              </a:r>
              <a:r>
                <a:rPr lang="en-US" altLang="it-IT" sz="1050" dirty="0" smtClean="0">
                  <a:latin typeface="Comic Sans MS" pitchFamily="66" charset="0"/>
                </a:rPr>
                <a:t>% [</a:t>
              </a:r>
              <a:r>
                <a:rPr lang="en-US" altLang="it-IT" sz="1050" dirty="0">
                  <a:latin typeface="Comic Sans MS" pitchFamily="66" charset="0"/>
                </a:rPr>
                <a:t>CI], 0.23 to 0.41; P&lt;0.001</a:t>
              </a:r>
              <a:endParaRPr lang="it-IT" sz="1050" b="1" dirty="0">
                <a:latin typeface="Comic Sans MS"/>
                <a:cs typeface="Comic Sans MS"/>
              </a:endParaRPr>
            </a:p>
          </p:txBody>
        </p:sp>
        <p:sp>
          <p:nvSpPr>
            <p:cNvPr id="18" name="CasellaDiTesto 17"/>
            <p:cNvSpPr txBox="1"/>
            <p:nvPr/>
          </p:nvSpPr>
          <p:spPr>
            <a:xfrm>
              <a:off x="5577830" y="2296487"/>
              <a:ext cx="3384376" cy="723275"/>
            </a:xfrm>
            <a:prstGeom prst="rect">
              <a:avLst/>
            </a:prstGeom>
            <a:noFill/>
          </p:spPr>
          <p:txBody>
            <a:bodyPr wrap="square" rtlCol="0">
              <a:spAutoFit/>
            </a:bodyPr>
            <a:lstStyle/>
            <a:p>
              <a:pPr algn="ctr"/>
              <a:r>
                <a:rPr lang="it-IT" sz="1600" b="1" dirty="0" smtClean="0">
                  <a:latin typeface="Comic Sans MS"/>
                  <a:cs typeface="Comic Sans MS"/>
                </a:rPr>
                <a:t>PFS</a:t>
              </a:r>
            </a:p>
            <a:p>
              <a:pPr algn="ctr"/>
              <a:r>
                <a:rPr lang="it-IT" sz="1400" b="1" dirty="0" smtClean="0">
                  <a:solidFill>
                    <a:srgbClr val="558ED5"/>
                  </a:solidFill>
                  <a:latin typeface="Comic Sans MS"/>
                  <a:cs typeface="Comic Sans MS"/>
                </a:rPr>
                <a:t>8.2 </a:t>
              </a:r>
              <a:r>
                <a:rPr lang="it-IT" sz="1400" b="1" dirty="0" err="1" smtClean="0">
                  <a:solidFill>
                    <a:srgbClr val="558ED5"/>
                  </a:solidFill>
                  <a:latin typeface="Comic Sans MS"/>
                  <a:cs typeface="Comic Sans MS"/>
                </a:rPr>
                <a:t>months</a:t>
              </a:r>
              <a:r>
                <a:rPr lang="it-IT" sz="1400" b="1" dirty="0">
                  <a:solidFill>
                    <a:srgbClr val="558ED5"/>
                  </a:solidFill>
                  <a:latin typeface="Comic Sans MS"/>
                  <a:cs typeface="Comic Sans MS"/>
                </a:rPr>
                <a:t> </a:t>
              </a:r>
              <a:r>
                <a:rPr lang="it-IT" sz="1400" dirty="0" smtClean="0">
                  <a:latin typeface="Comic Sans MS"/>
                  <a:cs typeface="Comic Sans MS"/>
                </a:rPr>
                <a:t>vs </a:t>
              </a:r>
              <a:r>
                <a:rPr lang="it-IT" sz="1400" b="1" dirty="0" smtClean="0">
                  <a:solidFill>
                    <a:srgbClr val="FF0000"/>
                  </a:solidFill>
                  <a:latin typeface="Comic Sans MS"/>
                  <a:cs typeface="Comic Sans MS"/>
                </a:rPr>
                <a:t>4.2 </a:t>
              </a:r>
              <a:r>
                <a:rPr lang="it-IT" sz="1400" b="1" dirty="0" err="1" smtClean="0">
                  <a:solidFill>
                    <a:srgbClr val="FF0000"/>
                  </a:solidFill>
                  <a:latin typeface="Comic Sans MS"/>
                  <a:cs typeface="Comic Sans MS"/>
                </a:rPr>
                <a:t>months</a:t>
              </a:r>
              <a:endParaRPr lang="it-IT" sz="1400" b="1" dirty="0" smtClean="0">
                <a:solidFill>
                  <a:srgbClr val="FF0000"/>
                </a:solidFill>
                <a:latin typeface="Comic Sans MS"/>
                <a:cs typeface="Comic Sans MS"/>
              </a:endParaRPr>
            </a:p>
            <a:p>
              <a:pPr algn="ctr"/>
              <a:r>
                <a:rPr lang="en-US" altLang="it-IT" sz="1100" dirty="0" smtClean="0">
                  <a:latin typeface="Comic Sans MS" pitchFamily="66" charset="0"/>
                </a:rPr>
                <a:t>HR: 0.42; </a:t>
              </a:r>
              <a:r>
                <a:rPr lang="en-US" altLang="it-IT" sz="1100" dirty="0">
                  <a:latin typeface="Comic Sans MS" pitchFamily="66" charset="0"/>
                </a:rPr>
                <a:t>95</a:t>
              </a:r>
              <a:r>
                <a:rPr lang="en-US" altLang="it-IT" sz="1100" dirty="0" smtClean="0">
                  <a:latin typeface="Comic Sans MS" pitchFamily="66" charset="0"/>
                </a:rPr>
                <a:t>% [</a:t>
              </a:r>
              <a:r>
                <a:rPr lang="en-US" altLang="it-IT" sz="1100" dirty="0">
                  <a:latin typeface="Comic Sans MS" pitchFamily="66" charset="0"/>
                </a:rPr>
                <a:t>CI], </a:t>
              </a:r>
              <a:r>
                <a:rPr lang="en-US" altLang="it-IT" sz="1100" dirty="0" smtClean="0">
                  <a:latin typeface="Comic Sans MS" pitchFamily="66" charset="0"/>
                </a:rPr>
                <a:t>0.29 </a:t>
              </a:r>
              <a:r>
                <a:rPr lang="en-US" altLang="it-IT" sz="1100" dirty="0">
                  <a:latin typeface="Comic Sans MS" pitchFamily="66" charset="0"/>
                </a:rPr>
                <a:t>to </a:t>
              </a:r>
              <a:r>
                <a:rPr lang="en-US" altLang="it-IT" sz="1100" dirty="0" smtClean="0">
                  <a:latin typeface="Comic Sans MS" pitchFamily="66" charset="0"/>
                </a:rPr>
                <a:t>0.61</a:t>
              </a:r>
              <a:endParaRPr lang="it-IT" sz="1100" b="1" dirty="0">
                <a:latin typeface="Comic Sans MS"/>
                <a:cs typeface="Comic Sans MS"/>
              </a:endParaRPr>
            </a:p>
          </p:txBody>
        </p:sp>
      </p:grpSp>
      <p:sp>
        <p:nvSpPr>
          <p:cNvPr id="19" name="Afgeronde rechthoek 4"/>
          <p:cNvSpPr/>
          <p:nvPr/>
        </p:nvSpPr>
        <p:spPr bwMode="auto">
          <a:xfrm>
            <a:off x="1011100" y="2450413"/>
            <a:ext cx="3358445" cy="37220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rgbClr val="000000"/>
                </a:solidFill>
                <a:latin typeface="Comic Sans MS"/>
                <a:cs typeface="Comic Sans MS"/>
              </a:rPr>
              <a:t>Tissue based analysis</a:t>
            </a:r>
            <a:endParaRPr lang="en-US" b="1" dirty="0">
              <a:solidFill>
                <a:srgbClr val="000000"/>
              </a:solidFill>
              <a:latin typeface="Comic Sans MS"/>
              <a:cs typeface="Comic Sans MS"/>
            </a:endParaRPr>
          </a:p>
        </p:txBody>
      </p:sp>
      <p:sp>
        <p:nvSpPr>
          <p:cNvPr id="20" name="Afgeronde rechthoek 4"/>
          <p:cNvSpPr/>
          <p:nvPr/>
        </p:nvSpPr>
        <p:spPr bwMode="auto">
          <a:xfrm>
            <a:off x="4877478" y="2450413"/>
            <a:ext cx="3358445" cy="37220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rgbClr val="000000"/>
                </a:solidFill>
                <a:latin typeface="Comic Sans MS"/>
                <a:cs typeface="Comic Sans MS"/>
              </a:rPr>
              <a:t>Plasma based analysis</a:t>
            </a:r>
            <a:endParaRPr lang="en-US" b="1" dirty="0">
              <a:solidFill>
                <a:srgbClr val="000000"/>
              </a:solidFill>
              <a:latin typeface="Comic Sans MS"/>
              <a:cs typeface="Comic Sans MS"/>
            </a:endParaRPr>
          </a:p>
        </p:txBody>
      </p:sp>
      <p:sp>
        <p:nvSpPr>
          <p:cNvPr id="22" name="Rettangolo arrotondato 21"/>
          <p:cNvSpPr/>
          <p:nvPr/>
        </p:nvSpPr>
        <p:spPr>
          <a:xfrm>
            <a:off x="827584" y="5949280"/>
            <a:ext cx="7560840" cy="648072"/>
          </a:xfrm>
          <a:prstGeom prst="roundRect">
            <a:avLst/>
          </a:prstGeom>
          <a:solidFill>
            <a:srgbClr val="008000">
              <a:alpha val="50000"/>
            </a:srgbClr>
          </a:solidFill>
        </p:spPr>
        <p:style>
          <a:lnRef idx="0">
            <a:schemeClr val="accent2"/>
          </a:lnRef>
          <a:fillRef idx="3">
            <a:schemeClr val="accent2"/>
          </a:fillRef>
          <a:effectRef idx="3">
            <a:schemeClr val="accent2"/>
          </a:effectRef>
          <a:fontRef idx="minor">
            <a:schemeClr val="lt1"/>
          </a:fontRef>
        </p:style>
        <p:txBody>
          <a:bodyPr rtlCol="0" anchor="ctr"/>
          <a:lstStyle/>
          <a:p>
            <a:pPr algn="ctr">
              <a:spcBef>
                <a:spcPts val="1200"/>
              </a:spcBef>
            </a:pPr>
            <a:r>
              <a:rPr lang="en-US" altLang="it-IT" sz="1600" dirty="0" smtClean="0">
                <a:solidFill>
                  <a:srgbClr val="FFFFFF"/>
                </a:solidFill>
                <a:latin typeface="Comic Sans MS" pitchFamily="66" charset="0"/>
              </a:rPr>
              <a:t>After TKI treatment and experience of PD patients HAS to be re-tested for T790M mutation!</a:t>
            </a:r>
          </a:p>
        </p:txBody>
      </p:sp>
    </p:spTree>
    <p:extLst>
      <p:ext uri="{BB962C8B-B14F-4D97-AF65-F5344CB8AC3E}">
        <p14:creationId xmlns:p14="http://schemas.microsoft.com/office/powerpoint/2010/main" val="334916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2"/>
            <a:ext cx="9144002" cy="1208747"/>
            <a:chOff x="0" y="-1"/>
            <a:chExt cx="9144002" cy="1208746"/>
          </a:xfrm>
        </p:grpSpPr>
        <p:pic>
          <p:nvPicPr>
            <p:cNvPr id="5" name="Immagine 4"/>
            <p:cNvPicPr>
              <a:picLocks noChangeAspect="1"/>
            </p:cNvPicPr>
            <p:nvPr/>
          </p:nvPicPr>
          <p:blipFill>
            <a:blip r:embed="rId2">
              <a:alphaModFix amt="68000"/>
            </a:blip>
            <a:stretch>
              <a:fillRect/>
            </a:stretch>
          </p:blipFill>
          <p:spPr>
            <a:xfrm rot="5400000">
              <a:off x="3967629" y="-3967628"/>
              <a:ext cx="1208745" cy="9144000"/>
            </a:xfrm>
            <a:prstGeom prst="rect">
              <a:avLst/>
            </a:prstGeom>
            <a:effectLst/>
          </p:spPr>
        </p:pic>
        <p:sp>
          <p:nvSpPr>
            <p:cNvPr id="6" name="Rettangolo arrotondato 5"/>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solidFill>
                    <a:srgbClr val="FFFF00"/>
                  </a:solidFill>
                  <a:latin typeface="Comic Sans MS"/>
                  <a:cs typeface="Comic Sans MS"/>
                </a:rPr>
                <a:t>NSCLC: Use of plasma DNA genotyping </a:t>
              </a:r>
            </a:p>
            <a:p>
              <a:pPr algn="ctr"/>
              <a:r>
                <a:rPr lang="en-US" sz="2400" dirty="0" smtClean="0">
                  <a:solidFill>
                    <a:schemeClr val="bg1"/>
                  </a:solidFill>
                  <a:latin typeface="Comic Sans MS"/>
                  <a:cs typeface="Comic Sans MS"/>
                </a:rPr>
                <a:t>New paradigm (AIFA-approved)</a:t>
              </a:r>
              <a:endParaRPr lang="en-US" sz="2400" dirty="0">
                <a:solidFill>
                  <a:schemeClr val="bg1"/>
                </a:solidFill>
                <a:latin typeface="Comic Sans MS"/>
                <a:cs typeface="Comic Sans MS"/>
              </a:endParaRPr>
            </a:p>
          </p:txBody>
        </p:sp>
      </p:gr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48" t="24407" r="64265" b="16467"/>
          <a:stretch/>
        </p:blipFill>
        <p:spPr bwMode="auto">
          <a:xfrm>
            <a:off x="6487165" y="1742309"/>
            <a:ext cx="1607329" cy="22646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CasellaDiTesto 7"/>
          <p:cNvSpPr txBox="1"/>
          <p:nvPr/>
        </p:nvSpPr>
        <p:spPr>
          <a:xfrm>
            <a:off x="2489842" y="1668780"/>
            <a:ext cx="1909538" cy="510778"/>
          </a:xfrm>
          <a:prstGeom prst="roundRect">
            <a:avLst/>
          </a:prstGeom>
          <a:solidFill>
            <a:srgbClr val="00B0F0"/>
          </a:solidFill>
          <a:ln>
            <a:solidFill>
              <a:srgbClr val="00B0F0"/>
            </a:solidFill>
          </a:ln>
          <a:scene3d>
            <a:camera prst="orthographicFront">
              <a:rot lat="0" lon="0" rev="0"/>
            </a:camera>
            <a:lightRig rig="threePt" dir="t">
              <a:rot lat="0" lon="0" rev="1200000"/>
            </a:lightRig>
          </a:scene3d>
          <a:sp3d>
            <a:bevelT w="63500" h="25400" prst="convex"/>
          </a:sp3d>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it-IT" sz="1200" b="1" dirty="0" err="1" smtClean="0">
                <a:solidFill>
                  <a:schemeClr val="tx1"/>
                </a:solidFill>
                <a:latin typeface="Comic Sans MS" charset="0"/>
                <a:ea typeface="Comic Sans MS" charset="0"/>
                <a:cs typeface="Comic Sans MS" charset="0"/>
              </a:rPr>
              <a:t>Acquired</a:t>
            </a:r>
            <a:r>
              <a:rPr lang="it-IT" sz="1200" b="1" dirty="0" smtClean="0">
                <a:solidFill>
                  <a:schemeClr val="tx1"/>
                </a:solidFill>
                <a:latin typeface="Comic Sans MS" charset="0"/>
                <a:ea typeface="Comic Sans MS" charset="0"/>
                <a:cs typeface="Comic Sans MS" charset="0"/>
              </a:rPr>
              <a:t> </a:t>
            </a:r>
            <a:r>
              <a:rPr lang="it-IT" sz="1200" b="1" dirty="0" err="1" smtClean="0">
                <a:solidFill>
                  <a:schemeClr val="tx1"/>
                </a:solidFill>
                <a:latin typeface="Comic Sans MS" charset="0"/>
                <a:ea typeface="Comic Sans MS" charset="0"/>
                <a:cs typeface="Comic Sans MS" charset="0"/>
              </a:rPr>
              <a:t>resistance</a:t>
            </a:r>
            <a:r>
              <a:rPr lang="it-IT" sz="1200" b="1" dirty="0" smtClean="0">
                <a:solidFill>
                  <a:schemeClr val="tx1"/>
                </a:solidFill>
                <a:latin typeface="Comic Sans MS" charset="0"/>
                <a:ea typeface="Comic Sans MS" charset="0"/>
                <a:cs typeface="Comic Sans MS" charset="0"/>
              </a:rPr>
              <a:t> to</a:t>
            </a:r>
          </a:p>
          <a:p>
            <a:pPr algn="ctr"/>
            <a:r>
              <a:rPr lang="it-IT" sz="1200" b="1" dirty="0" smtClean="0">
                <a:solidFill>
                  <a:schemeClr val="tx1"/>
                </a:solidFill>
                <a:latin typeface="Comic Sans MS" charset="0"/>
                <a:ea typeface="Comic Sans MS" charset="0"/>
                <a:cs typeface="Comic Sans MS" charset="0"/>
              </a:rPr>
              <a:t>EGFR TKI</a:t>
            </a:r>
            <a:endParaRPr lang="it-IT" sz="1200" b="1" dirty="0">
              <a:solidFill>
                <a:schemeClr val="tx1"/>
              </a:solidFill>
              <a:latin typeface="Comic Sans MS" charset="0"/>
              <a:ea typeface="Comic Sans MS" charset="0"/>
              <a:cs typeface="Comic Sans MS" charset="0"/>
            </a:endParaRPr>
          </a:p>
        </p:txBody>
      </p:sp>
      <p:sp>
        <p:nvSpPr>
          <p:cNvPr id="9" name="CasellaDiTesto 8"/>
          <p:cNvSpPr txBox="1"/>
          <p:nvPr/>
        </p:nvSpPr>
        <p:spPr>
          <a:xfrm>
            <a:off x="2515830" y="2395075"/>
            <a:ext cx="1948996" cy="715089"/>
          </a:xfrm>
          <a:prstGeom prst="roundRect">
            <a:avLst/>
          </a:prstGeom>
          <a:solidFill>
            <a:srgbClr val="00B0F0"/>
          </a:solidFill>
          <a:ln>
            <a:solidFill>
              <a:srgbClr val="00B0F0"/>
            </a:solidFill>
          </a:ln>
          <a:scene3d>
            <a:camera prst="orthographicFront">
              <a:rot lat="0" lon="0" rev="0"/>
            </a:camera>
            <a:lightRig rig="threePt" dir="t">
              <a:rot lat="0" lon="0" rev="1200000"/>
            </a:lightRig>
          </a:scene3d>
          <a:sp3d>
            <a:bevelT w="63500" h="25400" prst="convex"/>
          </a:sp3d>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it-IT" sz="1200" b="1" dirty="0" smtClean="0">
                <a:solidFill>
                  <a:schemeClr val="tx1"/>
                </a:solidFill>
                <a:latin typeface="Comic Sans MS" charset="0"/>
                <a:ea typeface="Comic Sans MS" charset="0"/>
                <a:cs typeface="Comic Sans MS" charset="0"/>
              </a:rPr>
              <a:t>AIFA-</a:t>
            </a:r>
            <a:r>
              <a:rPr lang="it-IT" sz="1200" b="1" dirty="0" err="1" smtClean="0">
                <a:solidFill>
                  <a:schemeClr val="tx1"/>
                </a:solidFill>
                <a:latin typeface="Comic Sans MS" charset="0"/>
                <a:ea typeface="Comic Sans MS" charset="0"/>
                <a:cs typeface="Comic Sans MS" charset="0"/>
              </a:rPr>
              <a:t>approved</a:t>
            </a:r>
            <a:r>
              <a:rPr lang="it-IT" sz="1200" b="1" dirty="0" smtClean="0">
                <a:solidFill>
                  <a:schemeClr val="tx1"/>
                </a:solidFill>
                <a:latin typeface="Comic Sans MS" charset="0"/>
                <a:ea typeface="Comic Sans MS" charset="0"/>
                <a:cs typeface="Comic Sans MS" charset="0"/>
              </a:rPr>
              <a:t> plasma</a:t>
            </a:r>
          </a:p>
          <a:p>
            <a:pPr algn="ctr"/>
            <a:r>
              <a:rPr lang="it-IT" sz="1200" b="1" dirty="0" smtClean="0">
                <a:solidFill>
                  <a:schemeClr val="tx1"/>
                </a:solidFill>
                <a:latin typeface="Comic Sans MS" charset="0"/>
                <a:ea typeface="Comic Sans MS" charset="0"/>
                <a:cs typeface="Comic Sans MS" charset="0"/>
              </a:rPr>
              <a:t> </a:t>
            </a:r>
            <a:r>
              <a:rPr lang="it-IT" sz="1200" b="1" dirty="0" err="1" smtClean="0">
                <a:solidFill>
                  <a:schemeClr val="tx1"/>
                </a:solidFill>
                <a:latin typeface="Comic Sans MS" charset="0"/>
                <a:ea typeface="Comic Sans MS" charset="0"/>
                <a:cs typeface="Comic Sans MS" charset="0"/>
              </a:rPr>
              <a:t>assay</a:t>
            </a:r>
            <a:r>
              <a:rPr lang="it-IT" sz="1200" b="1" dirty="0" smtClean="0">
                <a:solidFill>
                  <a:schemeClr val="tx1"/>
                </a:solidFill>
                <a:latin typeface="Comic Sans MS" charset="0"/>
                <a:ea typeface="Comic Sans MS" charset="0"/>
                <a:cs typeface="Comic Sans MS" charset="0"/>
              </a:rPr>
              <a:t> for T790M and </a:t>
            </a:r>
          </a:p>
          <a:p>
            <a:pPr algn="ctr"/>
            <a:r>
              <a:rPr lang="it-IT" sz="1200" b="1" dirty="0" err="1">
                <a:solidFill>
                  <a:schemeClr val="tx1"/>
                </a:solidFill>
                <a:latin typeface="Comic Sans MS" charset="0"/>
                <a:ea typeface="Comic Sans MS" charset="0"/>
                <a:cs typeface="Comic Sans MS" charset="0"/>
              </a:rPr>
              <a:t>s</a:t>
            </a:r>
            <a:r>
              <a:rPr lang="it-IT" sz="1200" b="1" dirty="0" err="1" smtClean="0">
                <a:solidFill>
                  <a:schemeClr val="tx1"/>
                </a:solidFill>
                <a:latin typeface="Comic Sans MS" charset="0"/>
                <a:ea typeface="Comic Sans MS" charset="0"/>
                <a:cs typeface="Comic Sans MS" charset="0"/>
              </a:rPr>
              <a:t>ensitizing</a:t>
            </a:r>
            <a:r>
              <a:rPr lang="it-IT" sz="1200" b="1" dirty="0" smtClean="0">
                <a:solidFill>
                  <a:schemeClr val="tx1"/>
                </a:solidFill>
                <a:latin typeface="Comic Sans MS" charset="0"/>
                <a:ea typeface="Comic Sans MS" charset="0"/>
                <a:cs typeface="Comic Sans MS" charset="0"/>
              </a:rPr>
              <a:t> </a:t>
            </a:r>
            <a:r>
              <a:rPr lang="it-IT" sz="1200" b="1" dirty="0" err="1" smtClean="0">
                <a:solidFill>
                  <a:schemeClr val="tx1"/>
                </a:solidFill>
                <a:latin typeface="Comic Sans MS" charset="0"/>
                <a:ea typeface="Comic Sans MS" charset="0"/>
                <a:cs typeface="Comic Sans MS" charset="0"/>
              </a:rPr>
              <a:t>mutations</a:t>
            </a:r>
            <a:endParaRPr lang="it-IT" sz="1200" b="1" dirty="0" smtClean="0">
              <a:solidFill>
                <a:schemeClr val="tx1"/>
              </a:solidFill>
              <a:latin typeface="Comic Sans MS" charset="0"/>
              <a:ea typeface="Comic Sans MS" charset="0"/>
              <a:cs typeface="Comic Sans MS" charset="0"/>
            </a:endParaRPr>
          </a:p>
        </p:txBody>
      </p:sp>
      <p:sp>
        <p:nvSpPr>
          <p:cNvPr id="10" name="Freccia giù 9"/>
          <p:cNvSpPr/>
          <p:nvPr/>
        </p:nvSpPr>
        <p:spPr bwMode="auto">
          <a:xfrm>
            <a:off x="3444613" y="2205863"/>
            <a:ext cx="45719" cy="149245"/>
          </a:xfrm>
          <a:prstGeom prst="downArrow">
            <a:avLst/>
          </a:prstGeom>
          <a:solidFill>
            <a:srgbClr val="C00000"/>
          </a:solidFill>
          <a:ln w="28575" cap="flat" cmpd="sng" algn="ctr">
            <a:solidFill>
              <a:srgbClr val="C00000"/>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3200" b="0" i="0" u="none" strike="noStrike" cap="none" normalizeH="0" baseline="0" smtClean="0">
              <a:ln>
                <a:noFill/>
              </a:ln>
              <a:solidFill>
                <a:srgbClr val="FF0000"/>
              </a:solidFill>
              <a:effectLst/>
              <a:latin typeface="Comic Sans MS" pitchFamily="66" charset="0"/>
            </a:endParaRPr>
          </a:p>
        </p:txBody>
      </p:sp>
      <p:sp>
        <p:nvSpPr>
          <p:cNvPr id="11" name="CasellaDiTesto 10"/>
          <p:cNvSpPr txBox="1"/>
          <p:nvPr/>
        </p:nvSpPr>
        <p:spPr>
          <a:xfrm>
            <a:off x="1518704" y="3341970"/>
            <a:ext cx="1038801" cy="374571"/>
          </a:xfrm>
          <a:prstGeom prst="roundRect">
            <a:avLst/>
          </a:prstGeom>
          <a:solidFill>
            <a:srgbClr val="C00000"/>
          </a:solidFill>
          <a:ln>
            <a:solidFill>
              <a:srgbClr val="C00000"/>
            </a:solidFill>
          </a:ln>
          <a:scene3d>
            <a:camera prst="orthographicFront">
              <a:rot lat="0" lon="0" rev="0"/>
            </a:camera>
            <a:lightRig rig="threePt" dir="t">
              <a:rot lat="0" lon="0" rev="1200000"/>
            </a:lightRig>
          </a:scene3d>
          <a:sp3d>
            <a:bevelT w="63500" h="25400" prst="convex"/>
          </a:sp3d>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it-IT" sz="1600" b="1" dirty="0" smtClean="0">
                <a:solidFill>
                  <a:schemeClr val="bg1"/>
                </a:solidFill>
                <a:latin typeface="Comic Sans MS" charset="0"/>
                <a:ea typeface="Comic Sans MS" charset="0"/>
                <a:cs typeface="Comic Sans MS" charset="0"/>
              </a:rPr>
              <a:t>T790M+</a:t>
            </a:r>
          </a:p>
        </p:txBody>
      </p:sp>
      <p:sp>
        <p:nvSpPr>
          <p:cNvPr id="12" name="Freccia giù 11"/>
          <p:cNvSpPr/>
          <p:nvPr/>
        </p:nvSpPr>
        <p:spPr bwMode="auto">
          <a:xfrm>
            <a:off x="1992388" y="3785768"/>
            <a:ext cx="45719" cy="149245"/>
          </a:xfrm>
          <a:prstGeom prst="downArrow">
            <a:avLst/>
          </a:prstGeom>
          <a:solidFill>
            <a:srgbClr val="C00000"/>
          </a:solidFill>
          <a:ln w="28575" cap="flat" cmpd="sng" algn="ctr">
            <a:solidFill>
              <a:srgbClr val="C00000"/>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3200" b="0" i="0" u="none" strike="noStrike" cap="none" normalizeH="0" baseline="0" smtClean="0">
              <a:ln>
                <a:noFill/>
              </a:ln>
              <a:solidFill>
                <a:srgbClr val="FF0000"/>
              </a:solidFill>
              <a:effectLst/>
              <a:latin typeface="Comic Sans MS" pitchFamily="66" charset="0"/>
            </a:endParaRPr>
          </a:p>
        </p:txBody>
      </p:sp>
      <p:sp>
        <p:nvSpPr>
          <p:cNvPr id="13" name="CasellaDiTesto 12"/>
          <p:cNvSpPr txBox="1"/>
          <p:nvPr/>
        </p:nvSpPr>
        <p:spPr>
          <a:xfrm>
            <a:off x="1015891" y="3996475"/>
            <a:ext cx="1998706" cy="476726"/>
          </a:xfrm>
          <a:prstGeom prst="roundRect">
            <a:avLst/>
          </a:prstGeom>
          <a:solidFill>
            <a:srgbClr val="C00000"/>
          </a:solidFill>
          <a:ln>
            <a:solidFill>
              <a:srgbClr val="C00000"/>
            </a:solidFill>
          </a:ln>
          <a:scene3d>
            <a:camera prst="orthographicFront">
              <a:rot lat="0" lon="0" rev="0"/>
            </a:camera>
            <a:lightRig rig="threePt" dir="t">
              <a:rot lat="0" lon="0" rev="1200000"/>
            </a:lightRig>
          </a:scene3d>
          <a:sp3d>
            <a:bevelT w="63500" h="25400" prst="convex"/>
          </a:sp3d>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it-IT" sz="1100" b="1" dirty="0" err="1" smtClean="0">
                <a:solidFill>
                  <a:schemeClr val="bg1"/>
                </a:solidFill>
                <a:latin typeface="Comic Sans MS" charset="0"/>
                <a:ea typeface="Comic Sans MS" charset="0"/>
                <a:cs typeface="Comic Sans MS" charset="0"/>
              </a:rPr>
              <a:t>Skip</a:t>
            </a:r>
            <a:r>
              <a:rPr lang="it-IT" sz="1100" b="1" dirty="0" smtClean="0">
                <a:solidFill>
                  <a:schemeClr val="bg1"/>
                </a:solidFill>
                <a:latin typeface="Comic Sans MS" charset="0"/>
                <a:ea typeface="Comic Sans MS" charset="0"/>
                <a:cs typeface="Comic Sans MS" charset="0"/>
              </a:rPr>
              <a:t> </a:t>
            </a:r>
            <a:r>
              <a:rPr lang="it-IT" sz="1100" b="1" dirty="0" err="1" smtClean="0">
                <a:solidFill>
                  <a:schemeClr val="bg1"/>
                </a:solidFill>
                <a:latin typeface="Comic Sans MS" charset="0"/>
                <a:ea typeface="Comic Sans MS" charset="0"/>
                <a:cs typeface="Comic Sans MS" charset="0"/>
              </a:rPr>
              <a:t>biopsy</a:t>
            </a:r>
            <a:r>
              <a:rPr lang="it-IT" sz="1100" b="1" dirty="0" smtClean="0">
                <a:solidFill>
                  <a:schemeClr val="bg1"/>
                </a:solidFill>
                <a:latin typeface="Comic Sans MS" charset="0"/>
                <a:ea typeface="Comic Sans MS" charset="0"/>
                <a:cs typeface="Comic Sans MS" charset="0"/>
              </a:rPr>
              <a:t>, start 3</a:t>
            </a:r>
            <a:r>
              <a:rPr lang="it-IT" sz="1100" b="1" baseline="30000" dirty="0" smtClean="0">
                <a:solidFill>
                  <a:schemeClr val="bg1"/>
                </a:solidFill>
                <a:latin typeface="Comic Sans MS" charset="0"/>
                <a:ea typeface="Comic Sans MS" charset="0"/>
                <a:cs typeface="Comic Sans MS" charset="0"/>
              </a:rPr>
              <a:t>rd</a:t>
            </a:r>
            <a:r>
              <a:rPr lang="it-IT" sz="1100" b="1" dirty="0" smtClean="0">
                <a:solidFill>
                  <a:schemeClr val="bg1"/>
                </a:solidFill>
                <a:latin typeface="Comic Sans MS" charset="0"/>
                <a:ea typeface="Comic Sans MS" charset="0"/>
                <a:cs typeface="Comic Sans MS" charset="0"/>
              </a:rPr>
              <a:t> </a:t>
            </a:r>
            <a:r>
              <a:rPr lang="it-IT" sz="1100" b="1" dirty="0" err="1" smtClean="0">
                <a:solidFill>
                  <a:schemeClr val="bg1"/>
                </a:solidFill>
                <a:latin typeface="Comic Sans MS" charset="0"/>
                <a:ea typeface="Comic Sans MS" charset="0"/>
                <a:cs typeface="Comic Sans MS" charset="0"/>
              </a:rPr>
              <a:t>gen</a:t>
            </a:r>
            <a:endParaRPr lang="it-IT" sz="1100" b="1" dirty="0" smtClean="0">
              <a:solidFill>
                <a:schemeClr val="bg1"/>
              </a:solidFill>
              <a:latin typeface="Comic Sans MS" charset="0"/>
              <a:ea typeface="Comic Sans MS" charset="0"/>
              <a:cs typeface="Comic Sans MS" charset="0"/>
            </a:endParaRPr>
          </a:p>
          <a:p>
            <a:pPr algn="ctr"/>
            <a:r>
              <a:rPr lang="it-IT" sz="1100" b="1" dirty="0" smtClean="0">
                <a:solidFill>
                  <a:schemeClr val="bg1"/>
                </a:solidFill>
                <a:latin typeface="Comic Sans MS" charset="0"/>
                <a:ea typeface="Comic Sans MS" charset="0"/>
                <a:cs typeface="Comic Sans MS" charset="0"/>
              </a:rPr>
              <a:t>EGFR TKI</a:t>
            </a:r>
            <a:endParaRPr lang="it-IT" sz="1100" b="1" dirty="0">
              <a:solidFill>
                <a:schemeClr val="bg1"/>
              </a:solidFill>
              <a:latin typeface="Comic Sans MS" charset="0"/>
              <a:ea typeface="Comic Sans MS" charset="0"/>
              <a:cs typeface="Comic Sans MS" charset="0"/>
            </a:endParaRPr>
          </a:p>
        </p:txBody>
      </p:sp>
      <p:sp>
        <p:nvSpPr>
          <p:cNvPr id="14" name="CasellaDiTesto 13"/>
          <p:cNvSpPr txBox="1"/>
          <p:nvPr/>
        </p:nvSpPr>
        <p:spPr>
          <a:xfrm>
            <a:off x="4430093" y="3375919"/>
            <a:ext cx="1038801" cy="374571"/>
          </a:xfrm>
          <a:prstGeom prst="roundRect">
            <a:avLst/>
          </a:prstGeom>
          <a:solidFill>
            <a:srgbClr val="00664D"/>
          </a:solidFill>
          <a:ln>
            <a:solidFill>
              <a:srgbClr val="00664D"/>
            </a:solidFill>
          </a:ln>
          <a:scene3d>
            <a:camera prst="orthographicFront">
              <a:rot lat="0" lon="0" rev="0"/>
            </a:camera>
            <a:lightRig rig="threePt" dir="t">
              <a:rot lat="0" lon="0" rev="1200000"/>
            </a:lightRig>
          </a:scene3d>
          <a:sp3d>
            <a:bevelT w="63500" h="25400" prst="convex"/>
          </a:sp3d>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it-IT" sz="1600" b="1" dirty="0" smtClean="0">
                <a:solidFill>
                  <a:schemeClr val="bg1"/>
                </a:solidFill>
                <a:latin typeface="Comic Sans MS" charset="0"/>
                <a:ea typeface="Comic Sans MS" charset="0"/>
                <a:cs typeface="Comic Sans MS" charset="0"/>
              </a:rPr>
              <a:t>T790M-</a:t>
            </a:r>
          </a:p>
        </p:txBody>
      </p:sp>
      <p:sp>
        <p:nvSpPr>
          <p:cNvPr id="15" name="Freccia giù 14"/>
          <p:cNvSpPr/>
          <p:nvPr/>
        </p:nvSpPr>
        <p:spPr bwMode="auto">
          <a:xfrm>
            <a:off x="4926635" y="3818532"/>
            <a:ext cx="45719" cy="149245"/>
          </a:xfrm>
          <a:prstGeom prst="downArrow">
            <a:avLst/>
          </a:prstGeom>
          <a:solidFill>
            <a:srgbClr val="C00000"/>
          </a:solidFill>
          <a:ln w="28575" cap="flat" cmpd="sng" algn="ctr">
            <a:solidFill>
              <a:srgbClr val="C00000"/>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3200" b="0" i="0" u="none" strike="noStrike" cap="none" normalizeH="0" baseline="0" smtClean="0">
              <a:ln>
                <a:noFill/>
              </a:ln>
              <a:solidFill>
                <a:srgbClr val="FF0000"/>
              </a:solidFill>
              <a:effectLst/>
              <a:latin typeface="Comic Sans MS" pitchFamily="66" charset="0"/>
            </a:endParaRPr>
          </a:p>
        </p:txBody>
      </p:sp>
      <p:sp>
        <p:nvSpPr>
          <p:cNvPr id="16" name="CasellaDiTesto 15"/>
          <p:cNvSpPr txBox="1"/>
          <p:nvPr/>
        </p:nvSpPr>
        <p:spPr>
          <a:xfrm>
            <a:off x="4039600" y="4034020"/>
            <a:ext cx="1822968" cy="476726"/>
          </a:xfrm>
          <a:prstGeom prst="roundRect">
            <a:avLst/>
          </a:prstGeom>
          <a:solidFill>
            <a:srgbClr val="00664D"/>
          </a:solidFill>
          <a:ln>
            <a:solidFill>
              <a:srgbClr val="00664D"/>
            </a:solidFill>
          </a:ln>
          <a:scene3d>
            <a:camera prst="orthographicFront">
              <a:rot lat="0" lon="0" rev="0"/>
            </a:camera>
            <a:lightRig rig="threePt" dir="t">
              <a:rot lat="0" lon="0" rev="1200000"/>
            </a:lightRig>
          </a:scene3d>
          <a:sp3d>
            <a:bevelT w="63500" h="25400" prst="convex"/>
          </a:sp3d>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it-IT" sz="1100" b="1" dirty="0" err="1">
                <a:solidFill>
                  <a:schemeClr val="bg1"/>
                </a:solidFill>
                <a:latin typeface="Comic Sans MS" charset="0"/>
                <a:ea typeface="Comic Sans MS" charset="0"/>
                <a:cs typeface="Comic Sans MS" charset="0"/>
              </a:rPr>
              <a:t>B</a:t>
            </a:r>
            <a:r>
              <a:rPr lang="it-IT" sz="1100" b="1" dirty="0" err="1" smtClean="0">
                <a:solidFill>
                  <a:schemeClr val="bg1"/>
                </a:solidFill>
                <a:latin typeface="Comic Sans MS" charset="0"/>
                <a:ea typeface="Comic Sans MS" charset="0"/>
                <a:cs typeface="Comic Sans MS" charset="0"/>
              </a:rPr>
              <a:t>iopsy</a:t>
            </a:r>
            <a:r>
              <a:rPr lang="it-IT" sz="1100" b="1" dirty="0" smtClean="0">
                <a:solidFill>
                  <a:schemeClr val="bg1"/>
                </a:solidFill>
                <a:latin typeface="Comic Sans MS" charset="0"/>
                <a:ea typeface="Comic Sans MS" charset="0"/>
                <a:cs typeface="Comic Sans MS" charset="0"/>
              </a:rPr>
              <a:t>, AIFA-</a:t>
            </a:r>
            <a:r>
              <a:rPr lang="it-IT" sz="1100" b="1" dirty="0" err="1" smtClean="0">
                <a:solidFill>
                  <a:schemeClr val="bg1"/>
                </a:solidFill>
                <a:latin typeface="Comic Sans MS" charset="0"/>
                <a:ea typeface="Comic Sans MS" charset="0"/>
                <a:cs typeface="Comic Sans MS" charset="0"/>
              </a:rPr>
              <a:t>approved</a:t>
            </a:r>
            <a:endParaRPr lang="it-IT" sz="1100" b="1" dirty="0" smtClean="0">
              <a:solidFill>
                <a:schemeClr val="bg1"/>
              </a:solidFill>
              <a:latin typeface="Comic Sans MS" charset="0"/>
              <a:ea typeface="Comic Sans MS" charset="0"/>
              <a:cs typeface="Comic Sans MS" charset="0"/>
            </a:endParaRPr>
          </a:p>
          <a:p>
            <a:pPr algn="ctr"/>
            <a:r>
              <a:rPr lang="it-IT" sz="1100" b="1" dirty="0" smtClean="0">
                <a:solidFill>
                  <a:schemeClr val="bg1"/>
                </a:solidFill>
                <a:latin typeface="Comic Sans MS" charset="0"/>
                <a:ea typeface="Comic Sans MS" charset="0"/>
                <a:cs typeface="Comic Sans MS" charset="0"/>
              </a:rPr>
              <a:t>FFPE </a:t>
            </a:r>
            <a:r>
              <a:rPr lang="it-IT" sz="1100" b="1" dirty="0" err="1" smtClean="0">
                <a:solidFill>
                  <a:schemeClr val="bg1"/>
                </a:solidFill>
                <a:latin typeface="Comic Sans MS" charset="0"/>
                <a:ea typeface="Comic Sans MS" charset="0"/>
                <a:cs typeface="Comic Sans MS" charset="0"/>
              </a:rPr>
              <a:t>assay</a:t>
            </a:r>
            <a:r>
              <a:rPr lang="it-IT" sz="1100" b="1" dirty="0" smtClean="0">
                <a:solidFill>
                  <a:schemeClr val="bg1"/>
                </a:solidFill>
                <a:latin typeface="Comic Sans MS" charset="0"/>
                <a:ea typeface="Comic Sans MS" charset="0"/>
                <a:cs typeface="Comic Sans MS" charset="0"/>
              </a:rPr>
              <a:t> for T790M</a:t>
            </a:r>
            <a:endParaRPr lang="it-IT" sz="1100" b="1" dirty="0">
              <a:solidFill>
                <a:schemeClr val="bg1"/>
              </a:solidFill>
              <a:latin typeface="Comic Sans MS" charset="0"/>
              <a:ea typeface="Comic Sans MS" charset="0"/>
              <a:cs typeface="Comic Sans MS" charset="0"/>
            </a:endParaRPr>
          </a:p>
        </p:txBody>
      </p:sp>
      <p:sp>
        <p:nvSpPr>
          <p:cNvPr id="17" name="CasellaDiTesto 16"/>
          <p:cNvSpPr txBox="1"/>
          <p:nvPr/>
        </p:nvSpPr>
        <p:spPr>
          <a:xfrm>
            <a:off x="1518705" y="3350131"/>
            <a:ext cx="1038801" cy="374571"/>
          </a:xfrm>
          <a:prstGeom prst="roundRect">
            <a:avLst/>
          </a:prstGeom>
          <a:solidFill>
            <a:srgbClr val="C00000"/>
          </a:solidFill>
          <a:ln>
            <a:solidFill>
              <a:srgbClr val="C00000"/>
            </a:solidFill>
          </a:ln>
          <a:scene3d>
            <a:camera prst="orthographicFront">
              <a:rot lat="0" lon="0" rev="0"/>
            </a:camera>
            <a:lightRig rig="threePt" dir="t">
              <a:rot lat="0" lon="0" rev="1200000"/>
            </a:lightRig>
          </a:scene3d>
          <a:sp3d>
            <a:bevelT w="63500" h="25400" prst="convex"/>
          </a:sp3d>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it-IT" sz="1600" b="1" dirty="0" smtClean="0">
                <a:solidFill>
                  <a:schemeClr val="bg1"/>
                </a:solidFill>
                <a:latin typeface="Comic Sans MS" charset="0"/>
                <a:ea typeface="Comic Sans MS" charset="0"/>
                <a:cs typeface="Comic Sans MS" charset="0"/>
              </a:rPr>
              <a:t>T790M+</a:t>
            </a:r>
          </a:p>
        </p:txBody>
      </p:sp>
      <p:sp>
        <p:nvSpPr>
          <p:cNvPr id="18" name="CasellaDiTesto 17"/>
          <p:cNvSpPr txBox="1"/>
          <p:nvPr/>
        </p:nvSpPr>
        <p:spPr>
          <a:xfrm>
            <a:off x="3568989" y="4872902"/>
            <a:ext cx="932704" cy="340519"/>
          </a:xfrm>
          <a:prstGeom prst="roundRect">
            <a:avLst/>
          </a:prstGeom>
          <a:solidFill>
            <a:srgbClr val="C00000"/>
          </a:solidFill>
          <a:ln>
            <a:solidFill>
              <a:srgbClr val="C00000"/>
            </a:solidFill>
          </a:ln>
          <a:scene3d>
            <a:camera prst="orthographicFront">
              <a:rot lat="0" lon="0" rev="0"/>
            </a:camera>
            <a:lightRig rig="threePt" dir="t">
              <a:rot lat="0" lon="0" rev="1200000"/>
            </a:lightRig>
          </a:scene3d>
          <a:sp3d>
            <a:bevelT w="63500" h="25400" prst="convex"/>
          </a:sp3d>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it-IT" sz="1400" b="1" dirty="0" smtClean="0">
                <a:solidFill>
                  <a:schemeClr val="bg1"/>
                </a:solidFill>
                <a:latin typeface="Comic Sans MS" charset="0"/>
                <a:ea typeface="Comic Sans MS" charset="0"/>
                <a:cs typeface="Comic Sans MS" charset="0"/>
              </a:rPr>
              <a:t>T790M+</a:t>
            </a:r>
          </a:p>
        </p:txBody>
      </p:sp>
      <p:sp>
        <p:nvSpPr>
          <p:cNvPr id="19" name="CasellaDiTesto 18"/>
          <p:cNvSpPr txBox="1"/>
          <p:nvPr/>
        </p:nvSpPr>
        <p:spPr>
          <a:xfrm>
            <a:off x="5382833" y="4845054"/>
            <a:ext cx="932704" cy="340519"/>
          </a:xfrm>
          <a:prstGeom prst="roundRect">
            <a:avLst/>
          </a:prstGeom>
          <a:solidFill>
            <a:srgbClr val="00664D"/>
          </a:solidFill>
          <a:ln>
            <a:solidFill>
              <a:srgbClr val="00664D"/>
            </a:solidFill>
          </a:ln>
          <a:scene3d>
            <a:camera prst="orthographicFront">
              <a:rot lat="0" lon="0" rev="0"/>
            </a:camera>
            <a:lightRig rig="threePt" dir="t">
              <a:rot lat="0" lon="0" rev="1200000"/>
            </a:lightRig>
          </a:scene3d>
          <a:sp3d>
            <a:bevelT w="63500" h="25400" prst="convex"/>
          </a:sp3d>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it-IT" sz="1400" b="1" dirty="0" smtClean="0">
                <a:solidFill>
                  <a:schemeClr val="bg1"/>
                </a:solidFill>
                <a:latin typeface="Comic Sans MS" charset="0"/>
                <a:ea typeface="Comic Sans MS" charset="0"/>
                <a:cs typeface="Comic Sans MS" charset="0"/>
              </a:rPr>
              <a:t>T790M-</a:t>
            </a:r>
          </a:p>
        </p:txBody>
      </p:sp>
      <p:sp>
        <p:nvSpPr>
          <p:cNvPr id="20" name="Freccia giù 19"/>
          <p:cNvSpPr/>
          <p:nvPr/>
        </p:nvSpPr>
        <p:spPr bwMode="auto">
          <a:xfrm>
            <a:off x="4012483" y="5287307"/>
            <a:ext cx="45719" cy="149245"/>
          </a:xfrm>
          <a:prstGeom prst="downArrow">
            <a:avLst/>
          </a:prstGeom>
          <a:solidFill>
            <a:srgbClr val="C00000"/>
          </a:solidFill>
          <a:ln w="28575" cap="flat" cmpd="sng" algn="ctr">
            <a:solidFill>
              <a:srgbClr val="C00000"/>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3200" b="0" i="0" u="none" strike="noStrike" cap="none" normalizeH="0" baseline="0" smtClean="0">
              <a:ln>
                <a:noFill/>
              </a:ln>
              <a:solidFill>
                <a:srgbClr val="FF0000"/>
              </a:solidFill>
              <a:effectLst/>
              <a:latin typeface="Comic Sans MS" pitchFamily="66" charset="0"/>
            </a:endParaRPr>
          </a:p>
        </p:txBody>
      </p:sp>
      <p:sp>
        <p:nvSpPr>
          <p:cNvPr id="21" name="Freccia giù 20"/>
          <p:cNvSpPr/>
          <p:nvPr/>
        </p:nvSpPr>
        <p:spPr bwMode="auto">
          <a:xfrm>
            <a:off x="5836348" y="5287307"/>
            <a:ext cx="45719" cy="149245"/>
          </a:xfrm>
          <a:prstGeom prst="downArrow">
            <a:avLst/>
          </a:prstGeom>
          <a:solidFill>
            <a:srgbClr val="C00000"/>
          </a:solidFill>
          <a:ln w="28575" cap="flat" cmpd="sng" algn="ctr">
            <a:solidFill>
              <a:srgbClr val="C00000"/>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3200" b="0" i="0" u="none" strike="noStrike" cap="none" normalizeH="0" baseline="0" smtClean="0">
              <a:ln>
                <a:noFill/>
              </a:ln>
              <a:solidFill>
                <a:srgbClr val="FF0000"/>
              </a:solidFill>
              <a:effectLst/>
              <a:latin typeface="Comic Sans MS" pitchFamily="66" charset="0"/>
            </a:endParaRPr>
          </a:p>
        </p:txBody>
      </p:sp>
      <p:sp>
        <p:nvSpPr>
          <p:cNvPr id="22" name="CasellaDiTesto 21"/>
          <p:cNvSpPr txBox="1"/>
          <p:nvPr/>
        </p:nvSpPr>
        <p:spPr>
          <a:xfrm>
            <a:off x="5478159" y="5514954"/>
            <a:ext cx="762090" cy="340519"/>
          </a:xfrm>
          <a:prstGeom prst="roundRect">
            <a:avLst/>
          </a:prstGeom>
          <a:solidFill>
            <a:srgbClr val="00664D"/>
          </a:solidFill>
          <a:ln>
            <a:solidFill>
              <a:srgbClr val="00664D"/>
            </a:solidFill>
          </a:ln>
          <a:scene3d>
            <a:camera prst="orthographicFront">
              <a:rot lat="0" lon="0" rev="0"/>
            </a:camera>
            <a:lightRig rig="threePt" dir="t">
              <a:rot lat="0" lon="0" rev="1200000"/>
            </a:lightRig>
          </a:scene3d>
          <a:sp3d>
            <a:bevelT w="63500" h="25400" prst="convex"/>
          </a:sp3d>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it-IT" sz="1400" b="1" smtClean="0">
                <a:solidFill>
                  <a:schemeClr val="bg1"/>
                </a:solidFill>
                <a:latin typeface="Comic Sans MS" charset="0"/>
                <a:ea typeface="Comic Sans MS" charset="0"/>
                <a:cs typeface="Comic Sans MS" charset="0"/>
              </a:rPr>
              <a:t>Chemo</a:t>
            </a:r>
            <a:endParaRPr lang="it-IT" sz="1400" b="1" dirty="0" smtClean="0">
              <a:solidFill>
                <a:schemeClr val="bg1"/>
              </a:solidFill>
              <a:latin typeface="Comic Sans MS" charset="0"/>
              <a:ea typeface="Comic Sans MS" charset="0"/>
              <a:cs typeface="Comic Sans MS" charset="0"/>
            </a:endParaRPr>
          </a:p>
        </p:txBody>
      </p:sp>
      <p:sp>
        <p:nvSpPr>
          <p:cNvPr id="23" name="CasellaDiTesto 22"/>
          <p:cNvSpPr txBox="1"/>
          <p:nvPr/>
        </p:nvSpPr>
        <p:spPr>
          <a:xfrm>
            <a:off x="3558697" y="5479275"/>
            <a:ext cx="974091" cy="510778"/>
          </a:xfrm>
          <a:prstGeom prst="roundRect">
            <a:avLst/>
          </a:prstGeom>
          <a:solidFill>
            <a:srgbClr val="C00000"/>
          </a:solidFill>
          <a:ln>
            <a:solidFill>
              <a:srgbClr val="C00000"/>
            </a:solidFill>
          </a:ln>
          <a:scene3d>
            <a:camera prst="orthographicFront">
              <a:rot lat="0" lon="0" rev="0"/>
            </a:camera>
            <a:lightRig rig="threePt" dir="t">
              <a:rot lat="0" lon="0" rev="1200000"/>
            </a:lightRig>
          </a:scene3d>
          <a:sp3d>
            <a:bevelT w="63500" h="25400" prst="convex"/>
          </a:sp3d>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it-IT" sz="1200" b="1" dirty="0" smtClean="0">
                <a:solidFill>
                  <a:schemeClr val="bg1"/>
                </a:solidFill>
                <a:latin typeface="Comic Sans MS" charset="0"/>
                <a:ea typeface="Comic Sans MS" charset="0"/>
                <a:cs typeface="Comic Sans MS" charset="0"/>
              </a:rPr>
              <a:t>3</a:t>
            </a:r>
            <a:r>
              <a:rPr lang="it-IT" sz="1200" b="1" baseline="30000" dirty="0" smtClean="0">
                <a:solidFill>
                  <a:schemeClr val="bg1"/>
                </a:solidFill>
                <a:latin typeface="Comic Sans MS" charset="0"/>
                <a:ea typeface="Comic Sans MS" charset="0"/>
                <a:cs typeface="Comic Sans MS" charset="0"/>
              </a:rPr>
              <a:t>rd </a:t>
            </a:r>
            <a:r>
              <a:rPr lang="it-IT" sz="1200" b="1" dirty="0" err="1" smtClean="0">
                <a:solidFill>
                  <a:schemeClr val="bg1"/>
                </a:solidFill>
                <a:latin typeface="Comic Sans MS" charset="0"/>
                <a:ea typeface="Comic Sans MS" charset="0"/>
                <a:cs typeface="Comic Sans MS" charset="0"/>
              </a:rPr>
              <a:t>gen</a:t>
            </a:r>
            <a:endParaRPr lang="it-IT" sz="1200" b="1" dirty="0" smtClean="0">
              <a:solidFill>
                <a:schemeClr val="bg1"/>
              </a:solidFill>
              <a:latin typeface="Comic Sans MS" charset="0"/>
              <a:ea typeface="Comic Sans MS" charset="0"/>
              <a:cs typeface="Comic Sans MS" charset="0"/>
            </a:endParaRPr>
          </a:p>
          <a:p>
            <a:pPr algn="ctr"/>
            <a:r>
              <a:rPr lang="it-IT" sz="1200" b="1" dirty="0" smtClean="0">
                <a:solidFill>
                  <a:schemeClr val="bg1"/>
                </a:solidFill>
                <a:latin typeface="Comic Sans MS" charset="0"/>
                <a:ea typeface="Comic Sans MS" charset="0"/>
                <a:cs typeface="Comic Sans MS" charset="0"/>
              </a:rPr>
              <a:t>EGFR TKI</a:t>
            </a:r>
          </a:p>
        </p:txBody>
      </p:sp>
      <p:cxnSp>
        <p:nvCxnSpPr>
          <p:cNvPr id="24" name="Connettore 2 23"/>
          <p:cNvCxnSpPr/>
          <p:nvPr/>
        </p:nvCxnSpPr>
        <p:spPr bwMode="auto">
          <a:xfrm flipH="1">
            <a:off x="2113142" y="3101580"/>
            <a:ext cx="377047" cy="194401"/>
          </a:xfrm>
          <a:prstGeom prst="straightConnector1">
            <a:avLst/>
          </a:prstGeom>
          <a:noFill/>
          <a:ln w="28575" cap="flat" cmpd="sng" algn="ctr">
            <a:solidFill>
              <a:srgbClr val="C00000"/>
            </a:solidFill>
            <a:prstDash val="solid"/>
            <a:round/>
            <a:headEnd type="none" w="med" len="med"/>
            <a:tailEnd type="triangle"/>
          </a:ln>
          <a:effectLst/>
        </p:spPr>
      </p:cxnSp>
      <p:cxnSp>
        <p:nvCxnSpPr>
          <p:cNvPr id="25" name="Connettore 2 24"/>
          <p:cNvCxnSpPr/>
          <p:nvPr/>
        </p:nvCxnSpPr>
        <p:spPr bwMode="auto">
          <a:xfrm>
            <a:off x="4489276" y="3110164"/>
            <a:ext cx="437359" cy="231805"/>
          </a:xfrm>
          <a:prstGeom prst="straightConnector1">
            <a:avLst/>
          </a:prstGeom>
          <a:noFill/>
          <a:ln w="28575" cap="flat" cmpd="sng" algn="ctr">
            <a:solidFill>
              <a:srgbClr val="C00000"/>
            </a:solidFill>
            <a:prstDash val="solid"/>
            <a:round/>
            <a:headEnd type="none" w="med" len="med"/>
            <a:tailEnd type="triangle"/>
          </a:ln>
          <a:effectLst/>
        </p:spPr>
      </p:cxnSp>
      <p:cxnSp>
        <p:nvCxnSpPr>
          <p:cNvPr id="26" name="Connettore 2 25"/>
          <p:cNvCxnSpPr/>
          <p:nvPr/>
        </p:nvCxnSpPr>
        <p:spPr bwMode="auto">
          <a:xfrm flipH="1">
            <a:off x="4058202" y="4502338"/>
            <a:ext cx="865815" cy="291943"/>
          </a:xfrm>
          <a:prstGeom prst="straightConnector1">
            <a:avLst/>
          </a:prstGeom>
          <a:noFill/>
          <a:ln w="28575" cap="flat" cmpd="sng" algn="ctr">
            <a:solidFill>
              <a:srgbClr val="C00000"/>
            </a:solidFill>
            <a:prstDash val="solid"/>
            <a:round/>
            <a:headEnd type="none" w="med" len="med"/>
            <a:tailEnd type="triangle"/>
          </a:ln>
          <a:effectLst/>
        </p:spPr>
      </p:cxnSp>
      <p:cxnSp>
        <p:nvCxnSpPr>
          <p:cNvPr id="27" name="Connettore 2 26"/>
          <p:cNvCxnSpPr/>
          <p:nvPr/>
        </p:nvCxnSpPr>
        <p:spPr bwMode="auto">
          <a:xfrm>
            <a:off x="4924012" y="4505172"/>
            <a:ext cx="863994" cy="273941"/>
          </a:xfrm>
          <a:prstGeom prst="straightConnector1">
            <a:avLst/>
          </a:prstGeom>
          <a:noFill/>
          <a:ln w="28575" cap="flat" cmpd="sng" algn="ctr">
            <a:solidFill>
              <a:srgbClr val="C00000"/>
            </a:solidFill>
            <a:prstDash val="solid"/>
            <a:round/>
            <a:headEnd type="none" w="med" len="med"/>
            <a:tailEnd type="triangle"/>
          </a:ln>
          <a:effectLst/>
        </p:spPr>
      </p:cxnSp>
      <p:sp>
        <p:nvSpPr>
          <p:cNvPr id="28" name="Rettangolo 27"/>
          <p:cNvSpPr/>
          <p:nvPr/>
        </p:nvSpPr>
        <p:spPr bwMode="auto">
          <a:xfrm>
            <a:off x="3335091" y="3789739"/>
            <a:ext cx="2979420" cy="2630380"/>
          </a:xfrm>
          <a:prstGeom prst="rect">
            <a:avLst/>
          </a:prstGeom>
          <a:solidFill>
            <a:schemeClr val="bg1"/>
          </a:solidFill>
          <a:ln w="76327" cap="flat" cmpd="sng" algn="ctr">
            <a:solidFill>
              <a:schemeClr val="bg1"/>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3200" b="0" i="0" u="none" strike="noStrike" cap="none" normalizeH="0" baseline="0" smtClean="0">
              <a:ln>
                <a:noFill/>
              </a:ln>
              <a:solidFill>
                <a:schemeClr val="bg1"/>
              </a:solidFill>
              <a:effectLst/>
              <a:latin typeface="Comic Sans MS" pitchFamily="66" charset="0"/>
            </a:endParaRPr>
          </a:p>
        </p:txBody>
      </p:sp>
    </p:spTree>
    <p:extLst>
      <p:ext uri="{BB962C8B-B14F-4D97-AF65-F5344CB8AC3E}">
        <p14:creationId xmlns:p14="http://schemas.microsoft.com/office/powerpoint/2010/main" val="2480267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o 24"/>
          <p:cNvGrpSpPr/>
          <p:nvPr/>
        </p:nvGrpSpPr>
        <p:grpSpPr>
          <a:xfrm>
            <a:off x="0" y="-2"/>
            <a:ext cx="9144002" cy="1208747"/>
            <a:chOff x="0" y="-1"/>
            <a:chExt cx="9144002" cy="1208746"/>
          </a:xfrm>
        </p:grpSpPr>
        <p:pic>
          <p:nvPicPr>
            <p:cNvPr id="26" name="Immagine 25"/>
            <p:cNvPicPr>
              <a:picLocks noChangeAspect="1"/>
            </p:cNvPicPr>
            <p:nvPr/>
          </p:nvPicPr>
          <p:blipFill>
            <a:blip r:embed="rId3">
              <a:alphaModFix amt="68000"/>
            </a:blip>
            <a:stretch>
              <a:fillRect/>
            </a:stretch>
          </p:blipFill>
          <p:spPr>
            <a:xfrm rot="5400000">
              <a:off x="3967629" y="-3967628"/>
              <a:ext cx="1208745" cy="9144000"/>
            </a:xfrm>
            <a:prstGeom prst="rect">
              <a:avLst/>
            </a:prstGeom>
            <a:effectLst/>
          </p:spPr>
        </p:pic>
        <p:sp>
          <p:nvSpPr>
            <p:cNvPr id="27" name="Rettangolo arrotondato 26"/>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rgbClr val="FFFF00"/>
                  </a:solidFill>
                  <a:latin typeface="Comic Sans MS"/>
                  <a:cs typeface="Comic Sans MS"/>
                </a:rPr>
                <a:t>New resistance mechanisms </a:t>
              </a:r>
              <a:endParaRPr lang="en-US" sz="3200" b="1" dirty="0" smtClean="0">
                <a:solidFill>
                  <a:srgbClr val="FFFF00"/>
                </a:solidFill>
                <a:latin typeface="Comic Sans MS"/>
                <a:cs typeface="Comic Sans MS"/>
              </a:endParaRPr>
            </a:p>
            <a:p>
              <a:pPr algn="ctr"/>
              <a:r>
                <a:rPr lang="en-US" sz="2800" dirty="0" smtClean="0">
                  <a:solidFill>
                    <a:schemeClr val="bg1"/>
                  </a:solidFill>
                  <a:latin typeface="Comic Sans MS"/>
                  <a:cs typeface="Comic Sans MS"/>
                </a:rPr>
                <a:t>Beyond </a:t>
              </a:r>
              <a:r>
                <a:rPr lang="en-US" sz="2800" dirty="0">
                  <a:solidFill>
                    <a:schemeClr val="bg1"/>
                  </a:solidFill>
                  <a:latin typeface="Comic Sans MS"/>
                  <a:cs typeface="Comic Sans MS"/>
                </a:rPr>
                <a:t>T790M </a:t>
              </a:r>
              <a:r>
                <a:rPr lang="en-US" sz="2800" dirty="0" smtClean="0">
                  <a:solidFill>
                    <a:schemeClr val="bg1"/>
                  </a:solidFill>
                  <a:latin typeface="Comic Sans MS"/>
                  <a:cs typeface="Comic Sans MS"/>
                </a:rPr>
                <a:t>mutations</a:t>
              </a:r>
              <a:endParaRPr lang="en-US" sz="2800" dirty="0">
                <a:solidFill>
                  <a:schemeClr val="bg1"/>
                </a:solidFill>
                <a:latin typeface="Comic Sans MS"/>
                <a:cs typeface="Comic Sans MS"/>
              </a:endParaRPr>
            </a:p>
          </p:txBody>
        </p:sp>
      </p:grpSp>
      <p:sp>
        <p:nvSpPr>
          <p:cNvPr id="20" name="CasellaDiTesto 19"/>
          <p:cNvSpPr txBox="1"/>
          <p:nvPr/>
        </p:nvSpPr>
        <p:spPr>
          <a:xfrm>
            <a:off x="1043608" y="1425476"/>
            <a:ext cx="7560840" cy="338554"/>
          </a:xfrm>
          <a:prstGeom prst="rect">
            <a:avLst/>
          </a:prstGeom>
          <a:noFill/>
        </p:spPr>
        <p:txBody>
          <a:bodyPr wrap="square" rtlCol="0">
            <a:spAutoFit/>
          </a:bodyPr>
          <a:lstStyle/>
          <a:p>
            <a:pPr algn="ctr"/>
            <a:r>
              <a:rPr lang="en-US" sz="1600" dirty="0" smtClean="0">
                <a:latin typeface="Comic Sans MS"/>
                <a:cs typeface="Comic Sans MS"/>
              </a:rPr>
              <a:t>Patient from AURA trial who progressed under AZD9291 after 23 weeks</a:t>
            </a:r>
          </a:p>
        </p:txBody>
      </p:sp>
      <p:pic>
        <p:nvPicPr>
          <p:cNvPr id="21" name="Immagine 20"/>
          <p:cNvPicPr>
            <a:picLocks noChangeAspect="1"/>
          </p:cNvPicPr>
          <p:nvPr/>
        </p:nvPicPr>
        <p:blipFill>
          <a:blip r:embed="rId4"/>
          <a:stretch>
            <a:fillRect/>
          </a:stretch>
        </p:blipFill>
        <p:spPr>
          <a:xfrm>
            <a:off x="6839642" y="2071115"/>
            <a:ext cx="1764806" cy="1407075"/>
          </a:xfrm>
          <a:prstGeom prst="rect">
            <a:avLst/>
          </a:prstGeom>
        </p:spPr>
      </p:pic>
      <p:pic>
        <p:nvPicPr>
          <p:cNvPr id="22" name="Immagine 21"/>
          <p:cNvPicPr>
            <a:picLocks noChangeAspect="1"/>
          </p:cNvPicPr>
          <p:nvPr/>
        </p:nvPicPr>
        <p:blipFill>
          <a:blip r:embed="rId5"/>
          <a:stretch>
            <a:fillRect/>
          </a:stretch>
        </p:blipFill>
        <p:spPr>
          <a:xfrm>
            <a:off x="6804250" y="3672523"/>
            <a:ext cx="1907705" cy="1521008"/>
          </a:xfrm>
          <a:prstGeom prst="rect">
            <a:avLst/>
          </a:prstGeom>
        </p:spPr>
      </p:pic>
      <p:sp>
        <p:nvSpPr>
          <p:cNvPr id="23" name="Rechthoek 31"/>
          <p:cNvSpPr>
            <a:spLocks noChangeArrowheads="1"/>
          </p:cNvSpPr>
          <p:nvPr/>
        </p:nvSpPr>
        <p:spPr bwMode="auto">
          <a:xfrm>
            <a:off x="5508106" y="6525346"/>
            <a:ext cx="3541783" cy="276999"/>
          </a:xfrm>
          <a:prstGeom prst="rect">
            <a:avLst/>
          </a:prstGeom>
          <a:noFill/>
          <a:ln w="9525">
            <a:noFill/>
            <a:miter lim="800000"/>
            <a:headEnd/>
            <a:tailEnd/>
          </a:ln>
        </p:spPr>
        <p:txBody>
          <a:bodyPr wrap="square">
            <a:prstTxWarp prst="textNoShape">
              <a:avLst/>
            </a:prstTxWarp>
            <a:spAutoFit/>
          </a:bodyPr>
          <a:lstStyle/>
          <a:p>
            <a:pPr algn="r"/>
            <a:r>
              <a:rPr lang="en-US" altLang="it-IT" sz="1200" dirty="0" smtClean="0">
                <a:latin typeface="Comic Sans MS"/>
                <a:cs typeface="Comic Sans MS"/>
              </a:rPr>
              <a:t>Adapted from </a:t>
            </a:r>
            <a:r>
              <a:rPr lang="en-US" altLang="it-IT" sz="1200" dirty="0" err="1" smtClean="0">
                <a:latin typeface="Comic Sans MS"/>
                <a:cs typeface="Comic Sans MS"/>
              </a:rPr>
              <a:t>Thress</a:t>
            </a:r>
            <a:r>
              <a:rPr lang="en-US" altLang="it-IT" sz="1200" dirty="0" smtClean="0">
                <a:latin typeface="Comic Sans MS"/>
                <a:cs typeface="Comic Sans MS"/>
              </a:rPr>
              <a:t> KS, Nat Med 2015</a:t>
            </a:r>
          </a:p>
        </p:txBody>
      </p:sp>
      <p:pic>
        <p:nvPicPr>
          <p:cNvPr id="24" name="Immagine 23"/>
          <p:cNvPicPr>
            <a:picLocks noChangeAspect="1"/>
          </p:cNvPicPr>
          <p:nvPr/>
        </p:nvPicPr>
        <p:blipFill rotWithShape="1">
          <a:blip r:embed="rId6"/>
          <a:srcRect t="9410" r="57709" b="53564"/>
          <a:stretch/>
        </p:blipFill>
        <p:spPr>
          <a:xfrm>
            <a:off x="359141" y="2203821"/>
            <a:ext cx="6445109" cy="3886359"/>
          </a:xfrm>
          <a:prstGeom prst="rect">
            <a:avLst/>
          </a:prstGeom>
        </p:spPr>
      </p:pic>
    </p:spTree>
    <p:extLst>
      <p:ext uri="{BB962C8B-B14F-4D97-AF65-F5344CB8AC3E}">
        <p14:creationId xmlns:p14="http://schemas.microsoft.com/office/powerpoint/2010/main" val="94072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uppo 51"/>
          <p:cNvGrpSpPr>
            <a:grpSpLocks/>
          </p:cNvGrpSpPr>
          <p:nvPr/>
        </p:nvGrpSpPr>
        <p:grpSpPr bwMode="auto">
          <a:xfrm>
            <a:off x="485775" y="2414588"/>
            <a:ext cx="6353175" cy="808037"/>
            <a:chOff x="342900" y="1371600"/>
            <a:chExt cx="7886700" cy="883709"/>
          </a:xfrm>
        </p:grpSpPr>
        <p:grpSp>
          <p:nvGrpSpPr>
            <p:cNvPr id="160852" name="Gruppo 38"/>
            <p:cNvGrpSpPr>
              <a:grpSpLocks/>
            </p:cNvGrpSpPr>
            <p:nvPr/>
          </p:nvGrpSpPr>
          <p:grpSpPr bwMode="auto">
            <a:xfrm>
              <a:off x="476907" y="1371600"/>
              <a:ext cx="7466943" cy="647572"/>
              <a:chOff x="429282" y="2324100"/>
              <a:chExt cx="7466943" cy="647572"/>
            </a:xfrm>
          </p:grpSpPr>
          <p:sp>
            <p:nvSpPr>
              <p:cNvPr id="7" name="Rettangolo 6"/>
              <p:cNvSpPr>
                <a:spLocks noChangeArrowheads="1"/>
              </p:cNvSpPr>
              <p:nvPr/>
            </p:nvSpPr>
            <p:spPr bwMode="auto">
              <a:xfrm>
                <a:off x="429282" y="2324100"/>
                <a:ext cx="7466944" cy="571199"/>
              </a:xfrm>
              <a:prstGeom prst="rect">
                <a:avLst/>
              </a:prstGeom>
              <a:solidFill>
                <a:srgbClr val="CCFF66">
                  <a:alpha val="72940"/>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a:defRPr/>
                </a:pPr>
                <a:endParaRPr lang="it-IT" sz="1100">
                  <a:solidFill>
                    <a:srgbClr val="000000"/>
                  </a:solidFill>
                  <a:latin typeface="Calibri"/>
                  <a:ea typeface="MS PGothic" charset="0"/>
                  <a:cs typeface="MS PGothic" charset="0"/>
                </a:endParaRPr>
              </a:p>
            </p:txBody>
          </p:sp>
          <p:grpSp>
            <p:nvGrpSpPr>
              <p:cNvPr id="160863" name="Gruppo 9"/>
              <p:cNvGrpSpPr>
                <a:grpSpLocks/>
              </p:cNvGrpSpPr>
              <p:nvPr/>
            </p:nvGrpSpPr>
            <p:grpSpPr bwMode="auto">
              <a:xfrm>
                <a:off x="2562225" y="2325688"/>
                <a:ext cx="2286000" cy="574476"/>
                <a:chOff x="2562225" y="2326450"/>
                <a:chExt cx="2286000" cy="919163"/>
              </a:xfrm>
            </p:grpSpPr>
            <p:sp>
              <p:nvSpPr>
                <p:cNvPr id="11" name="Rettangolo 10"/>
                <p:cNvSpPr>
                  <a:spLocks noChangeArrowheads="1"/>
                </p:cNvSpPr>
                <p:nvPr/>
              </p:nvSpPr>
              <p:spPr bwMode="auto">
                <a:xfrm>
                  <a:off x="2567481" y="2326686"/>
                  <a:ext cx="151742" cy="913922"/>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2" name="Rettangolo 11"/>
                <p:cNvSpPr>
                  <a:spLocks noChangeArrowheads="1"/>
                </p:cNvSpPr>
                <p:nvPr/>
              </p:nvSpPr>
              <p:spPr bwMode="auto">
                <a:xfrm>
                  <a:off x="2872937" y="2326686"/>
                  <a:ext cx="147802" cy="913922"/>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3" name="Rettangolo 12"/>
                <p:cNvSpPr>
                  <a:spLocks noChangeArrowheads="1"/>
                </p:cNvSpPr>
                <p:nvPr/>
              </p:nvSpPr>
              <p:spPr bwMode="auto">
                <a:xfrm>
                  <a:off x="3172482" y="2332242"/>
                  <a:ext cx="151744" cy="913922"/>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4" name="Rettangolo 13"/>
                <p:cNvSpPr>
                  <a:spLocks noChangeArrowheads="1"/>
                </p:cNvSpPr>
                <p:nvPr/>
              </p:nvSpPr>
              <p:spPr bwMode="auto">
                <a:xfrm>
                  <a:off x="3477940" y="2332242"/>
                  <a:ext cx="151742" cy="913922"/>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5" name="Rettangolo 14"/>
                <p:cNvSpPr>
                  <a:spLocks noChangeArrowheads="1"/>
                </p:cNvSpPr>
                <p:nvPr/>
              </p:nvSpPr>
              <p:spPr bwMode="auto">
                <a:xfrm>
                  <a:off x="3781426" y="2332242"/>
                  <a:ext cx="151742" cy="913922"/>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6" name="Rettangolo 15"/>
                <p:cNvSpPr>
                  <a:spLocks noChangeArrowheads="1"/>
                </p:cNvSpPr>
                <p:nvPr/>
              </p:nvSpPr>
              <p:spPr bwMode="auto">
                <a:xfrm>
                  <a:off x="4134179" y="2332242"/>
                  <a:ext cx="151744" cy="913922"/>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7" name="Rettangolo 16"/>
                <p:cNvSpPr>
                  <a:spLocks noChangeArrowheads="1"/>
                </p:cNvSpPr>
                <p:nvPr/>
              </p:nvSpPr>
              <p:spPr bwMode="auto">
                <a:xfrm>
                  <a:off x="4390368" y="2326686"/>
                  <a:ext cx="151744" cy="913922"/>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8" name="Rettangolo 17"/>
                <p:cNvSpPr>
                  <a:spLocks noChangeArrowheads="1"/>
                </p:cNvSpPr>
                <p:nvPr/>
              </p:nvSpPr>
              <p:spPr bwMode="auto">
                <a:xfrm>
                  <a:off x="4695826" y="2329465"/>
                  <a:ext cx="151742" cy="913920"/>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grpSp>
          <p:grpSp>
            <p:nvGrpSpPr>
              <p:cNvPr id="160864" name="Gruppo 18"/>
              <p:cNvGrpSpPr>
                <a:grpSpLocks/>
              </p:cNvGrpSpPr>
              <p:nvPr/>
            </p:nvGrpSpPr>
            <p:grpSpPr bwMode="auto">
              <a:xfrm>
                <a:off x="6705600" y="2362200"/>
                <a:ext cx="381000" cy="476250"/>
                <a:chOff x="2285999" y="2056664"/>
                <a:chExt cx="381000" cy="762158"/>
              </a:xfrm>
            </p:grpSpPr>
            <p:sp>
              <p:nvSpPr>
                <p:cNvPr id="20" name="Ovale 19"/>
                <p:cNvSpPr>
                  <a:spLocks noChangeArrowheads="1"/>
                </p:cNvSpPr>
                <p:nvPr/>
              </p:nvSpPr>
              <p:spPr bwMode="auto">
                <a:xfrm rot="5400000">
                  <a:off x="1981553" y="2361594"/>
                  <a:ext cx="761295" cy="151742"/>
                </a:xfrm>
                <a:prstGeom prst="ellipse">
                  <a:avLst/>
                </a:prstGeom>
                <a:solidFill>
                  <a:srgbClr val="7575D1"/>
                </a:solidFill>
                <a:ln w="9525">
                  <a:solidFill>
                    <a:srgbClr val="262673"/>
                  </a:solidFill>
                  <a:round/>
                  <a:headEnd/>
                  <a:tailEnd/>
                </a:ln>
                <a:effectLst>
                  <a:outerShdw blurRad="40000" dist="23000" dir="5400000" rotWithShape="0">
                    <a:srgbClr val="000000">
                      <a:alpha val="34998"/>
                    </a:srgbClr>
                  </a:outerShdw>
                </a:effectLst>
              </p:spPr>
              <p:txBody>
                <a:bodyPr anchor="ctr"/>
                <a:lstStyle/>
                <a:p>
                  <a:pPr algn="ctr">
                    <a:defRPr/>
                  </a:pPr>
                  <a:endParaRPr lang="it-IT" sz="700" b="1" dirty="0">
                    <a:solidFill>
                      <a:srgbClr val="000000"/>
                    </a:solidFill>
                    <a:latin typeface="Comic Sans MS"/>
                    <a:ea typeface="MS PGothic" charset="0"/>
                    <a:cs typeface="Comic Sans MS"/>
                  </a:endParaRPr>
                </a:p>
              </p:txBody>
            </p:sp>
            <p:sp>
              <p:nvSpPr>
                <p:cNvPr id="21" name="Ovale 20"/>
                <p:cNvSpPr>
                  <a:spLocks noChangeArrowheads="1"/>
                </p:cNvSpPr>
                <p:nvPr/>
              </p:nvSpPr>
              <p:spPr bwMode="auto">
                <a:xfrm rot="5400000">
                  <a:off x="2210153" y="2361594"/>
                  <a:ext cx="761295" cy="151742"/>
                </a:xfrm>
                <a:prstGeom prst="ellipse">
                  <a:avLst/>
                </a:prstGeom>
                <a:solidFill>
                  <a:srgbClr val="7575D1"/>
                </a:solidFill>
                <a:ln w="9525">
                  <a:solidFill>
                    <a:srgbClr val="262673"/>
                  </a:solidFill>
                  <a:round/>
                  <a:headEnd/>
                  <a:tailEnd/>
                </a:ln>
                <a:effectLst>
                  <a:outerShdw blurRad="40000" dist="23000" dir="5400000" rotWithShape="0">
                    <a:srgbClr val="000000">
                      <a:alpha val="34998"/>
                    </a:srgbClr>
                  </a:outerShdw>
                </a:effectLst>
              </p:spPr>
              <p:txBody>
                <a:bodyPr anchor="ctr"/>
                <a:lstStyle/>
                <a:p>
                  <a:pPr algn="ctr">
                    <a:defRPr/>
                  </a:pPr>
                  <a:endParaRPr lang="it-IT" sz="700" b="1" dirty="0">
                    <a:solidFill>
                      <a:srgbClr val="000000"/>
                    </a:solidFill>
                    <a:latin typeface="Comic Sans MS"/>
                    <a:ea typeface="MS PGothic" charset="0"/>
                    <a:cs typeface="Comic Sans MS"/>
                  </a:endParaRPr>
                </a:p>
              </p:txBody>
            </p:sp>
          </p:grpSp>
          <p:sp>
            <p:nvSpPr>
              <p:cNvPr id="24" name="Ovale 23"/>
              <p:cNvSpPr>
                <a:spLocks noChangeArrowheads="1"/>
              </p:cNvSpPr>
              <p:nvPr/>
            </p:nvSpPr>
            <p:spPr bwMode="auto">
              <a:xfrm>
                <a:off x="5411186" y="2402227"/>
                <a:ext cx="995199" cy="449668"/>
              </a:xfrm>
              <a:prstGeom prst="ellipse">
                <a:avLst/>
              </a:prstGeom>
              <a:solidFill>
                <a:srgbClr val="FF0000">
                  <a:alpha val="43921"/>
                </a:srgbClr>
              </a:solidFill>
              <a:ln w="9525">
                <a:solidFill>
                  <a:srgbClr val="B6DCDF"/>
                </a:solidFill>
                <a:round/>
                <a:headEnd/>
                <a:tailEnd/>
              </a:ln>
              <a:effectLst>
                <a:outerShdw blurRad="40000" dist="23000" dir="5400000" rotWithShape="0">
                  <a:srgbClr val="000000">
                    <a:alpha val="34998"/>
                  </a:srgbClr>
                </a:outerShdw>
              </a:effectLst>
            </p:spPr>
            <p:txBody>
              <a:bodyPr anchor="ctr"/>
              <a:lstStyle/>
              <a:p>
                <a:pPr algn="ctr">
                  <a:defRPr/>
                </a:pPr>
                <a:r>
                  <a:rPr lang="it-IT" sz="900" b="1" dirty="0">
                    <a:solidFill>
                      <a:srgbClr val="000000"/>
                    </a:solidFill>
                    <a:latin typeface="Comic Sans MS"/>
                    <a:ea typeface="MS PGothic" charset="0"/>
                    <a:cs typeface="Comic Sans MS"/>
                  </a:rPr>
                  <a:t>DNA </a:t>
                </a:r>
                <a:r>
                  <a:rPr lang="it-IT" sz="900" b="1" dirty="0" err="1">
                    <a:solidFill>
                      <a:srgbClr val="000000"/>
                    </a:solidFill>
                    <a:latin typeface="Comic Sans MS"/>
                    <a:ea typeface="MS PGothic" charset="0"/>
                    <a:cs typeface="Comic Sans MS"/>
                  </a:rPr>
                  <a:t>binding</a:t>
                </a:r>
                <a:endParaRPr lang="it-IT" sz="900" b="1" dirty="0">
                  <a:solidFill>
                    <a:srgbClr val="000000"/>
                  </a:solidFill>
                  <a:latin typeface="Comic Sans MS"/>
                  <a:ea typeface="MS PGothic" charset="0"/>
                  <a:cs typeface="Comic Sans MS"/>
                </a:endParaRPr>
              </a:p>
            </p:txBody>
          </p:sp>
          <p:sp>
            <p:nvSpPr>
              <p:cNvPr id="160866" name="CasellaDiTesto 2"/>
              <p:cNvSpPr txBox="1">
                <a:spLocks noChangeArrowheads="1"/>
              </p:cNvSpPr>
              <p:nvPr/>
            </p:nvSpPr>
            <p:spPr bwMode="auto">
              <a:xfrm>
                <a:off x="2554309" y="2466202"/>
                <a:ext cx="2286000" cy="25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algn="ctr" fontAlgn="base">
                  <a:spcBef>
                    <a:spcPct val="0"/>
                  </a:spcBef>
                  <a:spcAft>
                    <a:spcPct val="0"/>
                  </a:spcAft>
                </a:pPr>
                <a:r>
                  <a:rPr lang="it-IT" sz="900" b="1">
                    <a:solidFill>
                      <a:srgbClr val="000000"/>
                    </a:solidFill>
                    <a:cs typeface="Arial" charset="0"/>
                  </a:rPr>
                  <a:t>BRC repeats</a:t>
                </a:r>
              </a:p>
            </p:txBody>
          </p:sp>
          <p:cxnSp>
            <p:nvCxnSpPr>
              <p:cNvPr id="29" name="Connettore 1 28"/>
              <p:cNvCxnSpPr/>
              <p:nvPr/>
            </p:nvCxnSpPr>
            <p:spPr>
              <a:xfrm>
                <a:off x="439136" y="2900508"/>
                <a:ext cx="0" cy="711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a:off x="1448129" y="2895299"/>
                <a:ext cx="0" cy="7118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2514272" y="2895299"/>
                <a:ext cx="0" cy="7118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3582386" y="2895299"/>
                <a:ext cx="0" cy="7118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4648529" y="2895299"/>
                <a:ext cx="0" cy="7118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5714672" y="2895299"/>
                <a:ext cx="0" cy="7118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6705930" y="2895299"/>
                <a:ext cx="0" cy="71183"/>
              </a:xfrm>
              <a:prstGeom prst="line">
                <a:avLst/>
              </a:prstGeom>
              <a:ln w="31750"/>
            </p:spPr>
            <p:style>
              <a:lnRef idx="1">
                <a:schemeClr val="accent1"/>
              </a:lnRef>
              <a:fillRef idx="0">
                <a:schemeClr val="accent1"/>
              </a:fillRef>
              <a:effectRef idx="0">
                <a:schemeClr val="accent1"/>
              </a:effectRef>
              <a:fontRef idx="minor">
                <a:schemeClr val="tx1"/>
              </a:fontRef>
            </p:style>
          </p:cxnSp>
        </p:grpSp>
        <p:sp>
          <p:nvSpPr>
            <p:cNvPr id="160853" name="CasellaDiTesto 39"/>
            <p:cNvSpPr txBox="1">
              <a:spLocks noChangeArrowheads="1"/>
            </p:cNvSpPr>
            <p:nvPr/>
          </p:nvSpPr>
          <p:spPr bwMode="auto">
            <a:xfrm>
              <a:off x="342900" y="2028591"/>
              <a:ext cx="228600" cy="2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0</a:t>
              </a:r>
            </a:p>
          </p:txBody>
        </p:sp>
        <p:sp>
          <p:nvSpPr>
            <p:cNvPr id="160854" name="CasellaDiTesto 40"/>
            <p:cNvSpPr txBox="1">
              <a:spLocks noChangeArrowheads="1"/>
            </p:cNvSpPr>
            <p:nvPr/>
          </p:nvSpPr>
          <p:spPr bwMode="auto">
            <a:xfrm>
              <a:off x="1266825" y="2023830"/>
              <a:ext cx="457199" cy="2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500</a:t>
              </a:r>
            </a:p>
          </p:txBody>
        </p:sp>
        <p:sp>
          <p:nvSpPr>
            <p:cNvPr id="160855" name="CasellaDiTesto 41"/>
            <p:cNvSpPr txBox="1">
              <a:spLocks noChangeArrowheads="1"/>
            </p:cNvSpPr>
            <p:nvPr/>
          </p:nvSpPr>
          <p:spPr bwMode="auto">
            <a:xfrm>
              <a:off x="2286000" y="2031765"/>
              <a:ext cx="552450" cy="2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1000</a:t>
              </a:r>
            </a:p>
          </p:txBody>
        </p:sp>
        <p:sp>
          <p:nvSpPr>
            <p:cNvPr id="160856" name="CasellaDiTesto 42"/>
            <p:cNvSpPr txBox="1">
              <a:spLocks noChangeArrowheads="1"/>
            </p:cNvSpPr>
            <p:nvPr/>
          </p:nvSpPr>
          <p:spPr bwMode="auto">
            <a:xfrm>
              <a:off x="3371851" y="2031765"/>
              <a:ext cx="552450" cy="2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1500</a:t>
              </a:r>
            </a:p>
          </p:txBody>
        </p:sp>
        <p:sp>
          <p:nvSpPr>
            <p:cNvPr id="160857" name="CasellaDiTesto 43"/>
            <p:cNvSpPr txBox="1">
              <a:spLocks noChangeArrowheads="1"/>
            </p:cNvSpPr>
            <p:nvPr/>
          </p:nvSpPr>
          <p:spPr bwMode="auto">
            <a:xfrm>
              <a:off x="4419600" y="2000025"/>
              <a:ext cx="552450" cy="2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2000</a:t>
              </a:r>
            </a:p>
          </p:txBody>
        </p:sp>
        <p:sp>
          <p:nvSpPr>
            <p:cNvPr id="160858" name="CasellaDiTesto 44"/>
            <p:cNvSpPr txBox="1">
              <a:spLocks noChangeArrowheads="1"/>
            </p:cNvSpPr>
            <p:nvPr/>
          </p:nvSpPr>
          <p:spPr bwMode="auto">
            <a:xfrm>
              <a:off x="5486400" y="2020655"/>
              <a:ext cx="552450" cy="2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2500</a:t>
              </a:r>
            </a:p>
          </p:txBody>
        </p:sp>
        <p:sp>
          <p:nvSpPr>
            <p:cNvPr id="160859" name="CasellaDiTesto 45"/>
            <p:cNvSpPr txBox="1">
              <a:spLocks noChangeArrowheads="1"/>
            </p:cNvSpPr>
            <p:nvPr/>
          </p:nvSpPr>
          <p:spPr bwMode="auto">
            <a:xfrm>
              <a:off x="6486525" y="2027003"/>
              <a:ext cx="552450" cy="2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3000</a:t>
              </a:r>
            </a:p>
          </p:txBody>
        </p:sp>
        <p:sp>
          <p:nvSpPr>
            <p:cNvPr id="160860" name="CasellaDiTesto 46"/>
            <p:cNvSpPr txBox="1">
              <a:spLocks noChangeArrowheads="1"/>
            </p:cNvSpPr>
            <p:nvPr/>
          </p:nvSpPr>
          <p:spPr bwMode="auto">
            <a:xfrm>
              <a:off x="7677150" y="2036525"/>
              <a:ext cx="552450" cy="2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3417</a:t>
              </a:r>
            </a:p>
          </p:txBody>
        </p:sp>
        <p:cxnSp>
          <p:nvCxnSpPr>
            <p:cNvPr id="48" name="Connettore 1 47"/>
            <p:cNvCxnSpPr/>
            <p:nvPr/>
          </p:nvCxnSpPr>
          <p:spPr>
            <a:xfrm>
              <a:off x="7933997" y="1956688"/>
              <a:ext cx="0" cy="71183"/>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2" name="Gruppo 1"/>
          <p:cNvGrpSpPr>
            <a:grpSpLocks/>
          </p:cNvGrpSpPr>
          <p:nvPr/>
        </p:nvGrpSpPr>
        <p:grpSpPr bwMode="auto">
          <a:xfrm>
            <a:off x="2390775" y="1914525"/>
            <a:ext cx="2714625" cy="682625"/>
            <a:chOff x="2362200" y="1752600"/>
            <a:chExt cx="2714625" cy="682625"/>
          </a:xfrm>
        </p:grpSpPr>
        <p:cxnSp>
          <p:nvCxnSpPr>
            <p:cNvPr id="50" name="Connettore 2 49"/>
            <p:cNvCxnSpPr/>
            <p:nvPr/>
          </p:nvCxnSpPr>
          <p:spPr>
            <a:xfrm>
              <a:off x="3714750" y="2168525"/>
              <a:ext cx="0" cy="2667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2362200" y="1752600"/>
              <a:ext cx="2714625" cy="415925"/>
            </a:xfrm>
            <a:prstGeom prst="rect">
              <a:avLst/>
            </a:prstGeom>
            <a:noFill/>
          </p:spPr>
          <p:txBody>
            <a:bodyPr>
              <a:spAutoFit/>
            </a:bodyPr>
            <a:lstStyle/>
            <a:p>
              <a:pPr algn="ctr">
                <a:defRPr/>
              </a:pPr>
              <a:r>
                <a:rPr lang="it-IT" sz="1050" b="1" dirty="0">
                  <a:solidFill>
                    <a:srgbClr val="000000"/>
                  </a:solidFill>
                  <a:latin typeface="Comic Sans MS" pitchFamily="66" charset="0"/>
                  <a:ea typeface="MS PGothic" pitchFamily="34" charset="-128"/>
                  <a:cs typeface="MS PGothic" charset="0"/>
                </a:rPr>
                <a:t>Mutazione primitiva </a:t>
              </a:r>
              <a:r>
                <a:rPr lang="it-IT" sz="1050" b="1" dirty="0" err="1">
                  <a:solidFill>
                    <a:srgbClr val="000000"/>
                  </a:solidFill>
                  <a:latin typeface="Comic Sans MS" pitchFamily="66" charset="0"/>
                  <a:ea typeface="MS PGothic" pitchFamily="34" charset="-128"/>
                  <a:cs typeface="MS PGothic" charset="0"/>
                </a:rPr>
                <a:t>frameshift</a:t>
              </a:r>
              <a:endParaRPr lang="it-IT" sz="1050" b="1" dirty="0">
                <a:solidFill>
                  <a:srgbClr val="000000"/>
                </a:solidFill>
                <a:latin typeface="Comic Sans MS" pitchFamily="66" charset="0"/>
                <a:ea typeface="MS PGothic" pitchFamily="34" charset="-128"/>
                <a:cs typeface="MS PGothic" charset="0"/>
              </a:endParaRPr>
            </a:p>
            <a:p>
              <a:pPr algn="ctr">
                <a:defRPr/>
              </a:pPr>
              <a:r>
                <a:rPr lang="it-IT" sz="1050" b="1" dirty="0">
                  <a:solidFill>
                    <a:srgbClr val="000000"/>
                  </a:solidFill>
                  <a:latin typeface="Comic Sans MS" pitchFamily="66" charset="0"/>
                  <a:ea typeface="MS PGothic" pitchFamily="34" charset="-128"/>
                  <a:cs typeface="MS PGothic" charset="0"/>
                </a:rPr>
                <a:t>c.4705_4708delGAAA; stop 1504</a:t>
              </a:r>
            </a:p>
          </p:txBody>
        </p:sp>
      </p:grpSp>
      <p:sp>
        <p:nvSpPr>
          <p:cNvPr id="125" name="CasellaDiTesto 124"/>
          <p:cNvSpPr txBox="1"/>
          <p:nvPr/>
        </p:nvSpPr>
        <p:spPr>
          <a:xfrm>
            <a:off x="1514475" y="5930900"/>
            <a:ext cx="3309938" cy="415925"/>
          </a:xfrm>
          <a:prstGeom prst="rect">
            <a:avLst/>
          </a:prstGeom>
          <a:noFill/>
        </p:spPr>
        <p:txBody>
          <a:bodyPr>
            <a:spAutoFit/>
          </a:bodyPr>
          <a:lstStyle/>
          <a:p>
            <a:pPr algn="ctr">
              <a:defRPr/>
            </a:pPr>
            <a:r>
              <a:rPr lang="it-IT" sz="1050" b="1" dirty="0">
                <a:solidFill>
                  <a:srgbClr val="000000"/>
                </a:solidFill>
                <a:latin typeface="Comic Sans MS" pitchFamily="66" charset="0"/>
                <a:ea typeface="MS PGothic" pitchFamily="34" charset="-128"/>
                <a:cs typeface="MS PGothic" charset="0"/>
              </a:rPr>
              <a:t>Mutazione secondaria delezione </a:t>
            </a:r>
            <a:r>
              <a:rPr lang="it-IT" sz="1050" b="1" i="1" dirty="0">
                <a:solidFill>
                  <a:srgbClr val="000000"/>
                </a:solidFill>
                <a:latin typeface="Comic Sans MS" pitchFamily="66" charset="0"/>
                <a:ea typeface="MS PGothic" pitchFamily="34" charset="-128"/>
                <a:cs typeface="MS PGothic" charset="0"/>
              </a:rPr>
              <a:t>in-frame </a:t>
            </a:r>
            <a:r>
              <a:rPr lang="it-IT" sz="1050" b="1" dirty="0">
                <a:solidFill>
                  <a:srgbClr val="000000"/>
                </a:solidFill>
                <a:latin typeface="Comic Sans MS" pitchFamily="66" charset="0"/>
                <a:ea typeface="MS PGothic" pitchFamily="34" charset="-128"/>
                <a:cs typeface="MS PGothic" charset="0"/>
              </a:rPr>
              <a:t>del12bp; p. I1490_E1493del</a:t>
            </a:r>
          </a:p>
        </p:txBody>
      </p:sp>
      <p:sp>
        <p:nvSpPr>
          <p:cNvPr id="160772" name="CasellaDiTesto 1"/>
          <p:cNvSpPr txBox="1">
            <a:spLocks noChangeArrowheads="1"/>
          </p:cNvSpPr>
          <p:nvPr/>
        </p:nvSpPr>
        <p:spPr bwMode="auto">
          <a:xfrm>
            <a:off x="1349375" y="1244600"/>
            <a:ext cx="6330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algn="ctr" fontAlgn="base">
              <a:spcBef>
                <a:spcPct val="0"/>
              </a:spcBef>
              <a:spcAft>
                <a:spcPct val="0"/>
              </a:spcAft>
            </a:pPr>
            <a:r>
              <a:rPr lang="it-IT" sz="1600" dirty="0" err="1">
                <a:solidFill>
                  <a:srgbClr val="000000"/>
                </a:solidFill>
                <a:cs typeface="Arial" charset="0"/>
              </a:rPr>
              <a:t>Pts</a:t>
            </a:r>
            <a:r>
              <a:rPr lang="it-IT" sz="1600" dirty="0">
                <a:solidFill>
                  <a:srgbClr val="000000"/>
                </a:solidFill>
                <a:cs typeface="Arial" charset="0"/>
              </a:rPr>
              <a:t> con adenocarcinoma ovarico, sieroso </a:t>
            </a:r>
            <a:r>
              <a:rPr lang="it-IT" sz="1600" dirty="0" err="1">
                <a:solidFill>
                  <a:srgbClr val="000000"/>
                </a:solidFill>
                <a:cs typeface="Arial" charset="0"/>
              </a:rPr>
              <a:t>papillifero</a:t>
            </a:r>
            <a:r>
              <a:rPr lang="it-IT" sz="1600" dirty="0">
                <a:solidFill>
                  <a:srgbClr val="000000"/>
                </a:solidFill>
                <a:cs typeface="Arial" charset="0"/>
              </a:rPr>
              <a:t> ad alto grado</a:t>
            </a:r>
          </a:p>
          <a:p>
            <a:pPr algn="ctr" fontAlgn="base">
              <a:spcBef>
                <a:spcPct val="0"/>
              </a:spcBef>
              <a:spcAft>
                <a:spcPct val="0"/>
              </a:spcAft>
            </a:pPr>
            <a:r>
              <a:rPr lang="it-IT" sz="1600" dirty="0">
                <a:solidFill>
                  <a:srgbClr val="000000"/>
                </a:solidFill>
                <a:cs typeface="Arial" charset="0"/>
              </a:rPr>
              <a:t>Mutazione germinale: BRCA2 4705del4 (stop 1504)</a:t>
            </a:r>
          </a:p>
        </p:txBody>
      </p:sp>
      <p:sp>
        <p:nvSpPr>
          <p:cNvPr id="160773" name="TextBox 39"/>
          <p:cNvSpPr txBox="1">
            <a:spLocks noChangeArrowheads="1"/>
          </p:cNvSpPr>
          <p:nvPr/>
        </p:nvSpPr>
        <p:spPr bwMode="auto">
          <a:xfrm>
            <a:off x="5410200" y="6443663"/>
            <a:ext cx="3733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algn="ctr" fontAlgn="base">
              <a:spcBef>
                <a:spcPct val="0"/>
              </a:spcBef>
              <a:spcAft>
                <a:spcPct val="0"/>
              </a:spcAft>
            </a:pPr>
            <a:r>
              <a:rPr lang="nb-NO" sz="1100">
                <a:solidFill>
                  <a:srgbClr val="000000"/>
                </a:solidFill>
                <a:cs typeface="Arial" charset="0"/>
              </a:rPr>
              <a:t>Barber LJ, et al. J Pathol. 2013 Feb;229(3):422-9.</a:t>
            </a:r>
            <a:endParaRPr lang="en-GB" sz="1100">
              <a:solidFill>
                <a:srgbClr val="000000"/>
              </a:solidFill>
              <a:cs typeface="Arial" charset="0"/>
            </a:endParaRPr>
          </a:p>
        </p:txBody>
      </p:sp>
      <p:grpSp>
        <p:nvGrpSpPr>
          <p:cNvPr id="46089" name="Gruppo 125"/>
          <p:cNvGrpSpPr>
            <a:grpSpLocks/>
          </p:cNvGrpSpPr>
          <p:nvPr/>
        </p:nvGrpSpPr>
        <p:grpSpPr bwMode="auto">
          <a:xfrm>
            <a:off x="485775" y="4953000"/>
            <a:ext cx="6115050" cy="865188"/>
            <a:chOff x="342900" y="3800535"/>
            <a:chExt cx="7972425" cy="865162"/>
          </a:xfrm>
        </p:grpSpPr>
        <p:grpSp>
          <p:nvGrpSpPr>
            <p:cNvPr id="160813" name="Gruppo 126"/>
            <p:cNvGrpSpPr>
              <a:grpSpLocks/>
            </p:cNvGrpSpPr>
            <p:nvPr/>
          </p:nvGrpSpPr>
          <p:grpSpPr bwMode="auto">
            <a:xfrm>
              <a:off x="3914775" y="3800535"/>
              <a:ext cx="4400550" cy="865162"/>
              <a:chOff x="3829050" y="1371600"/>
              <a:chExt cx="4400550" cy="865162"/>
            </a:xfrm>
          </p:grpSpPr>
          <p:grpSp>
            <p:nvGrpSpPr>
              <p:cNvPr id="160831" name="Gruppo 147"/>
              <p:cNvGrpSpPr>
                <a:grpSpLocks/>
              </p:cNvGrpSpPr>
              <p:nvPr/>
            </p:nvGrpSpPr>
            <p:grpSpPr bwMode="auto">
              <a:xfrm>
                <a:off x="3829050" y="1371600"/>
                <a:ext cx="4114800" cy="642896"/>
                <a:chOff x="3781425" y="2324100"/>
                <a:chExt cx="4114800" cy="642896"/>
              </a:xfrm>
            </p:grpSpPr>
            <p:sp>
              <p:nvSpPr>
                <p:cNvPr id="154" name="Rettangolo 153"/>
                <p:cNvSpPr>
                  <a:spLocks noChangeArrowheads="1"/>
                </p:cNvSpPr>
                <p:nvPr/>
              </p:nvSpPr>
              <p:spPr bwMode="auto">
                <a:xfrm>
                  <a:off x="3781825" y="2324100"/>
                  <a:ext cx="4114533" cy="571483"/>
                </a:xfrm>
                <a:prstGeom prst="rect">
                  <a:avLst/>
                </a:prstGeom>
                <a:solidFill>
                  <a:srgbClr val="CCFF66">
                    <a:alpha val="72940"/>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a:defRPr/>
                  </a:pPr>
                  <a:endParaRPr lang="it-IT" sz="1100">
                    <a:solidFill>
                      <a:srgbClr val="000000"/>
                    </a:solidFill>
                    <a:latin typeface="Calibri"/>
                    <a:ea typeface="MS PGothic" charset="0"/>
                    <a:cs typeface="MS PGothic" charset="0"/>
                  </a:endParaRPr>
                </a:p>
              </p:txBody>
            </p:sp>
            <p:grpSp>
              <p:nvGrpSpPr>
                <p:cNvPr id="160838" name="Gruppo 154"/>
                <p:cNvGrpSpPr>
                  <a:grpSpLocks/>
                </p:cNvGrpSpPr>
                <p:nvPr/>
              </p:nvGrpSpPr>
              <p:grpSpPr bwMode="auto">
                <a:xfrm>
                  <a:off x="3781425" y="2325687"/>
                  <a:ext cx="1066800" cy="574637"/>
                  <a:chOff x="3781425" y="2326450"/>
                  <a:chExt cx="1066800" cy="919421"/>
                </a:xfrm>
              </p:grpSpPr>
              <p:sp>
                <p:nvSpPr>
                  <p:cNvPr id="163" name="Rettangolo 162"/>
                  <p:cNvSpPr>
                    <a:spLocks noChangeArrowheads="1"/>
                  </p:cNvSpPr>
                  <p:nvPr/>
                </p:nvSpPr>
                <p:spPr bwMode="auto">
                  <a:xfrm>
                    <a:off x="3781825" y="2331531"/>
                    <a:ext cx="153157" cy="914375"/>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64" name="Rettangolo 163"/>
                  <p:cNvSpPr>
                    <a:spLocks noChangeArrowheads="1"/>
                  </p:cNvSpPr>
                  <p:nvPr/>
                </p:nvSpPr>
                <p:spPr bwMode="auto">
                  <a:xfrm>
                    <a:off x="4092278" y="2331531"/>
                    <a:ext cx="153157" cy="914375"/>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65" name="Rettangolo 164"/>
                  <p:cNvSpPr>
                    <a:spLocks noChangeArrowheads="1"/>
                  </p:cNvSpPr>
                  <p:nvPr/>
                </p:nvSpPr>
                <p:spPr bwMode="auto">
                  <a:xfrm>
                    <a:off x="4390313" y="2326452"/>
                    <a:ext cx="153157" cy="914375"/>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66" name="Rettangolo 165"/>
                  <p:cNvSpPr>
                    <a:spLocks noChangeArrowheads="1"/>
                  </p:cNvSpPr>
                  <p:nvPr/>
                </p:nvSpPr>
                <p:spPr bwMode="auto">
                  <a:xfrm>
                    <a:off x="4694557" y="2328991"/>
                    <a:ext cx="153157" cy="914375"/>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grpSp>
            <p:grpSp>
              <p:nvGrpSpPr>
                <p:cNvPr id="160839" name="Gruppo 155"/>
                <p:cNvGrpSpPr>
                  <a:grpSpLocks/>
                </p:cNvGrpSpPr>
                <p:nvPr/>
              </p:nvGrpSpPr>
              <p:grpSpPr bwMode="auto">
                <a:xfrm>
                  <a:off x="6705600" y="2362200"/>
                  <a:ext cx="381000" cy="476250"/>
                  <a:chOff x="2285999" y="2056664"/>
                  <a:chExt cx="381000" cy="762158"/>
                </a:xfrm>
              </p:grpSpPr>
              <p:sp>
                <p:nvSpPr>
                  <p:cNvPr id="161" name="Ovale 160"/>
                  <p:cNvSpPr>
                    <a:spLocks noChangeArrowheads="1"/>
                  </p:cNvSpPr>
                  <p:nvPr/>
                </p:nvSpPr>
                <p:spPr bwMode="auto">
                  <a:xfrm rot="5400000">
                    <a:off x="1982200" y="2361151"/>
                    <a:ext cx="762136" cy="153156"/>
                  </a:xfrm>
                  <a:prstGeom prst="ellipse">
                    <a:avLst/>
                  </a:prstGeom>
                  <a:solidFill>
                    <a:srgbClr val="7575D1"/>
                  </a:solidFill>
                  <a:ln w="9525">
                    <a:solidFill>
                      <a:srgbClr val="262673"/>
                    </a:solidFill>
                    <a:round/>
                    <a:headEnd/>
                    <a:tailEnd/>
                  </a:ln>
                  <a:effectLst>
                    <a:outerShdw blurRad="40000" dist="23000" dir="5400000" rotWithShape="0">
                      <a:srgbClr val="000000">
                        <a:alpha val="34998"/>
                      </a:srgbClr>
                    </a:outerShdw>
                  </a:effectLst>
                </p:spPr>
                <p:txBody>
                  <a:bodyPr anchor="ctr"/>
                  <a:lstStyle/>
                  <a:p>
                    <a:pPr algn="ctr">
                      <a:defRPr/>
                    </a:pPr>
                    <a:endParaRPr lang="it-IT" sz="700" b="1" dirty="0">
                      <a:solidFill>
                        <a:srgbClr val="000000"/>
                      </a:solidFill>
                      <a:latin typeface="Comic Sans MS"/>
                      <a:ea typeface="MS PGothic" charset="0"/>
                      <a:cs typeface="Comic Sans MS"/>
                    </a:endParaRPr>
                  </a:p>
                </p:txBody>
              </p:sp>
              <p:sp>
                <p:nvSpPr>
                  <p:cNvPr id="162" name="Ovale 161"/>
                  <p:cNvSpPr>
                    <a:spLocks noChangeArrowheads="1"/>
                  </p:cNvSpPr>
                  <p:nvPr/>
                </p:nvSpPr>
                <p:spPr bwMode="auto">
                  <a:xfrm rot="5400000">
                    <a:off x="2209865" y="2361151"/>
                    <a:ext cx="762136" cy="153156"/>
                  </a:xfrm>
                  <a:prstGeom prst="ellipse">
                    <a:avLst/>
                  </a:prstGeom>
                  <a:solidFill>
                    <a:srgbClr val="7575D1"/>
                  </a:solidFill>
                  <a:ln w="9525">
                    <a:solidFill>
                      <a:srgbClr val="262673"/>
                    </a:solidFill>
                    <a:round/>
                    <a:headEnd/>
                    <a:tailEnd/>
                  </a:ln>
                  <a:effectLst>
                    <a:outerShdw blurRad="40000" dist="23000" dir="5400000" rotWithShape="0">
                      <a:srgbClr val="000000">
                        <a:alpha val="34998"/>
                      </a:srgbClr>
                    </a:outerShdw>
                  </a:effectLst>
                </p:spPr>
                <p:txBody>
                  <a:bodyPr anchor="ctr"/>
                  <a:lstStyle/>
                  <a:p>
                    <a:pPr algn="ctr">
                      <a:defRPr/>
                    </a:pPr>
                    <a:endParaRPr lang="it-IT" sz="700" b="1" dirty="0">
                      <a:solidFill>
                        <a:srgbClr val="000000"/>
                      </a:solidFill>
                      <a:latin typeface="Comic Sans MS"/>
                      <a:ea typeface="MS PGothic" charset="0"/>
                      <a:cs typeface="Comic Sans MS"/>
                    </a:endParaRPr>
                  </a:p>
                </p:txBody>
              </p:sp>
            </p:grpSp>
            <p:sp>
              <p:nvSpPr>
                <p:cNvPr id="157" name="Ovale 156"/>
                <p:cNvSpPr>
                  <a:spLocks noChangeArrowheads="1"/>
                </p:cNvSpPr>
                <p:nvPr/>
              </p:nvSpPr>
              <p:spPr bwMode="auto">
                <a:xfrm>
                  <a:off x="5238883" y="2362199"/>
                  <a:ext cx="1167302" cy="490524"/>
                </a:xfrm>
                <a:prstGeom prst="ellipse">
                  <a:avLst/>
                </a:prstGeom>
                <a:solidFill>
                  <a:srgbClr val="FF0000">
                    <a:alpha val="43921"/>
                  </a:srgbClr>
                </a:solidFill>
                <a:ln w="9525">
                  <a:solidFill>
                    <a:srgbClr val="B6DCDF"/>
                  </a:solidFill>
                  <a:round/>
                  <a:headEnd/>
                  <a:tailEnd/>
                </a:ln>
                <a:effectLst>
                  <a:outerShdw blurRad="40000" dist="23000" dir="5400000" rotWithShape="0">
                    <a:srgbClr val="000000">
                      <a:alpha val="34998"/>
                    </a:srgbClr>
                  </a:outerShdw>
                </a:effectLst>
              </p:spPr>
              <p:txBody>
                <a:bodyPr anchor="ctr"/>
                <a:lstStyle/>
                <a:p>
                  <a:pPr algn="ctr">
                    <a:defRPr/>
                  </a:pPr>
                  <a:r>
                    <a:rPr lang="it-IT" sz="900" b="1" dirty="0">
                      <a:solidFill>
                        <a:srgbClr val="000000"/>
                      </a:solidFill>
                      <a:latin typeface="Comic Sans MS"/>
                      <a:ea typeface="MS PGothic" charset="0"/>
                      <a:cs typeface="Comic Sans MS"/>
                    </a:rPr>
                    <a:t>DNA </a:t>
                  </a:r>
                  <a:r>
                    <a:rPr lang="it-IT" sz="900" b="1" dirty="0" err="1">
                      <a:solidFill>
                        <a:srgbClr val="000000"/>
                      </a:solidFill>
                      <a:latin typeface="Comic Sans MS"/>
                      <a:ea typeface="MS PGothic" charset="0"/>
                      <a:cs typeface="Comic Sans MS"/>
                    </a:rPr>
                    <a:t>binding</a:t>
                  </a:r>
                  <a:endParaRPr lang="it-IT" sz="900" b="1" dirty="0">
                    <a:solidFill>
                      <a:srgbClr val="000000"/>
                    </a:solidFill>
                    <a:latin typeface="Comic Sans MS"/>
                    <a:ea typeface="MS PGothic" charset="0"/>
                    <a:cs typeface="Comic Sans MS"/>
                  </a:endParaRPr>
                </a:p>
              </p:txBody>
            </p:sp>
            <p:cxnSp>
              <p:nvCxnSpPr>
                <p:cNvPr id="158" name="Connettore 1 157"/>
                <p:cNvCxnSpPr/>
                <p:nvPr/>
              </p:nvCxnSpPr>
              <p:spPr>
                <a:xfrm>
                  <a:off x="4649024" y="2895583"/>
                  <a:ext cx="0" cy="7143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9" name="Connettore 1 158"/>
                <p:cNvCxnSpPr/>
                <p:nvPr/>
              </p:nvCxnSpPr>
              <p:spPr>
                <a:xfrm>
                  <a:off x="5714911" y="2895583"/>
                  <a:ext cx="0" cy="7143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60" name="Connettore 1 159"/>
                <p:cNvCxnSpPr/>
                <p:nvPr/>
              </p:nvCxnSpPr>
              <p:spPr>
                <a:xfrm>
                  <a:off x="6706290" y="2895583"/>
                  <a:ext cx="0" cy="71436"/>
                </a:xfrm>
                <a:prstGeom prst="line">
                  <a:avLst/>
                </a:prstGeom>
                <a:ln w="31750"/>
              </p:spPr>
              <p:style>
                <a:lnRef idx="1">
                  <a:schemeClr val="accent1"/>
                </a:lnRef>
                <a:fillRef idx="0">
                  <a:schemeClr val="accent1"/>
                </a:fillRef>
                <a:effectRef idx="0">
                  <a:schemeClr val="accent1"/>
                </a:effectRef>
                <a:fontRef idx="minor">
                  <a:schemeClr val="tx1"/>
                </a:fontRef>
              </p:style>
            </p:cxnSp>
          </p:grpSp>
          <p:sp>
            <p:nvSpPr>
              <p:cNvPr id="160832" name="CasellaDiTesto 148"/>
              <p:cNvSpPr txBox="1">
                <a:spLocks noChangeArrowheads="1"/>
              </p:cNvSpPr>
              <p:nvPr/>
            </p:nvSpPr>
            <p:spPr bwMode="auto">
              <a:xfrm>
                <a:off x="4419600" y="2000209"/>
                <a:ext cx="552450" cy="2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2000</a:t>
                </a:r>
              </a:p>
            </p:txBody>
          </p:sp>
          <p:sp>
            <p:nvSpPr>
              <p:cNvPr id="160833" name="CasellaDiTesto 149"/>
              <p:cNvSpPr txBox="1">
                <a:spLocks noChangeArrowheads="1"/>
              </p:cNvSpPr>
              <p:nvPr/>
            </p:nvSpPr>
            <p:spPr bwMode="auto">
              <a:xfrm>
                <a:off x="5486400" y="2020846"/>
                <a:ext cx="552450" cy="2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2500</a:t>
                </a:r>
              </a:p>
            </p:txBody>
          </p:sp>
          <p:sp>
            <p:nvSpPr>
              <p:cNvPr id="160834" name="CasellaDiTesto 150"/>
              <p:cNvSpPr txBox="1">
                <a:spLocks noChangeArrowheads="1"/>
              </p:cNvSpPr>
              <p:nvPr/>
            </p:nvSpPr>
            <p:spPr bwMode="auto">
              <a:xfrm>
                <a:off x="6486525" y="2027195"/>
                <a:ext cx="552450" cy="2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3000</a:t>
                </a:r>
              </a:p>
            </p:txBody>
          </p:sp>
          <p:sp>
            <p:nvSpPr>
              <p:cNvPr id="160835" name="CasellaDiTesto 151"/>
              <p:cNvSpPr txBox="1">
                <a:spLocks noChangeArrowheads="1"/>
              </p:cNvSpPr>
              <p:nvPr/>
            </p:nvSpPr>
            <p:spPr bwMode="auto">
              <a:xfrm>
                <a:off x="7677150" y="2036720"/>
                <a:ext cx="552450" cy="2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3417</a:t>
                </a:r>
              </a:p>
            </p:txBody>
          </p:sp>
          <p:cxnSp>
            <p:nvCxnSpPr>
              <p:cNvPr id="153" name="Connettore 1 152"/>
              <p:cNvCxnSpPr/>
              <p:nvPr/>
            </p:nvCxnSpPr>
            <p:spPr>
              <a:xfrm>
                <a:off x="7933636" y="1957370"/>
                <a:ext cx="0" cy="71435"/>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0814" name="Gruppo 129"/>
            <p:cNvGrpSpPr>
              <a:grpSpLocks/>
            </p:cNvGrpSpPr>
            <p:nvPr/>
          </p:nvGrpSpPr>
          <p:grpSpPr bwMode="auto">
            <a:xfrm>
              <a:off x="342900" y="3803139"/>
              <a:ext cx="3402034" cy="859383"/>
              <a:chOff x="342900" y="1371600"/>
              <a:chExt cx="3402034" cy="859383"/>
            </a:xfrm>
          </p:grpSpPr>
          <p:grpSp>
            <p:nvGrpSpPr>
              <p:cNvPr id="160817" name="Gruppo 132"/>
              <p:cNvGrpSpPr>
                <a:grpSpLocks/>
              </p:cNvGrpSpPr>
              <p:nvPr/>
            </p:nvGrpSpPr>
            <p:grpSpPr bwMode="auto">
              <a:xfrm>
                <a:off x="476250" y="1371600"/>
                <a:ext cx="3268684" cy="647700"/>
                <a:chOff x="428625" y="2324100"/>
                <a:chExt cx="3268684" cy="647700"/>
              </a:xfrm>
            </p:grpSpPr>
            <p:sp>
              <p:nvSpPr>
                <p:cNvPr id="138" name="Rettangolo 137"/>
                <p:cNvSpPr>
                  <a:spLocks noChangeArrowheads="1"/>
                </p:cNvSpPr>
                <p:nvPr/>
              </p:nvSpPr>
              <p:spPr bwMode="auto">
                <a:xfrm>
                  <a:off x="427735" y="2324671"/>
                  <a:ext cx="3270102" cy="554021"/>
                </a:xfrm>
                <a:prstGeom prst="rect">
                  <a:avLst/>
                </a:prstGeom>
                <a:solidFill>
                  <a:srgbClr val="CCFF66">
                    <a:alpha val="72940"/>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a:defRPr/>
                  </a:pPr>
                  <a:endParaRPr lang="it-IT" sz="1100">
                    <a:solidFill>
                      <a:srgbClr val="000000"/>
                    </a:solidFill>
                    <a:latin typeface="Calibri"/>
                    <a:ea typeface="MS PGothic" charset="0"/>
                    <a:cs typeface="MS PGothic" charset="0"/>
                  </a:endParaRPr>
                </a:p>
              </p:txBody>
            </p:sp>
            <p:grpSp>
              <p:nvGrpSpPr>
                <p:cNvPr id="160822" name="Gruppo 138"/>
                <p:cNvGrpSpPr>
                  <a:grpSpLocks/>
                </p:cNvGrpSpPr>
                <p:nvPr/>
              </p:nvGrpSpPr>
              <p:grpSpPr bwMode="auto">
                <a:xfrm>
                  <a:off x="2562225" y="2325688"/>
                  <a:ext cx="1066800" cy="574476"/>
                  <a:chOff x="2562225" y="2326450"/>
                  <a:chExt cx="1066800" cy="919163"/>
                </a:xfrm>
              </p:grpSpPr>
              <p:sp>
                <p:nvSpPr>
                  <p:cNvPr id="144" name="Rettangolo 143"/>
                  <p:cNvSpPr>
                    <a:spLocks noChangeArrowheads="1"/>
                  </p:cNvSpPr>
                  <p:nvPr/>
                </p:nvSpPr>
                <p:spPr bwMode="auto">
                  <a:xfrm>
                    <a:off x="2561581" y="2327364"/>
                    <a:ext cx="153157" cy="886433"/>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45" name="Rettangolo 144"/>
                  <p:cNvSpPr>
                    <a:spLocks noChangeArrowheads="1"/>
                  </p:cNvSpPr>
                  <p:nvPr/>
                </p:nvSpPr>
                <p:spPr bwMode="auto">
                  <a:xfrm>
                    <a:off x="2865824" y="2327364"/>
                    <a:ext cx="153157" cy="886433"/>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46" name="Rettangolo 145"/>
                  <p:cNvSpPr>
                    <a:spLocks noChangeArrowheads="1"/>
                  </p:cNvSpPr>
                  <p:nvPr/>
                </p:nvSpPr>
                <p:spPr bwMode="auto">
                  <a:xfrm>
                    <a:off x="3172138" y="2332443"/>
                    <a:ext cx="153157" cy="886433"/>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147" name="Rettangolo 146"/>
                  <p:cNvSpPr>
                    <a:spLocks noChangeArrowheads="1"/>
                  </p:cNvSpPr>
                  <p:nvPr/>
                </p:nvSpPr>
                <p:spPr bwMode="auto">
                  <a:xfrm>
                    <a:off x="3476382" y="2332443"/>
                    <a:ext cx="153157" cy="886433"/>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grpSp>
            <p:cxnSp>
              <p:nvCxnSpPr>
                <p:cNvPr id="140" name="Connettore 1 139"/>
                <p:cNvCxnSpPr/>
                <p:nvPr/>
              </p:nvCxnSpPr>
              <p:spPr>
                <a:xfrm>
                  <a:off x="438084" y="2883454"/>
                  <a:ext cx="0" cy="7143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1" name="Connettore 1 140"/>
                <p:cNvCxnSpPr/>
                <p:nvPr/>
              </p:nvCxnSpPr>
              <p:spPr>
                <a:xfrm>
                  <a:off x="1448090" y="2878692"/>
                  <a:ext cx="0" cy="7143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2" name="Connettore 1 141"/>
                <p:cNvCxnSpPr/>
                <p:nvPr/>
              </p:nvCxnSpPr>
              <p:spPr>
                <a:xfrm>
                  <a:off x="2513977" y="2878692"/>
                  <a:ext cx="0" cy="7143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3" name="Connettore 1 142"/>
                <p:cNvCxnSpPr/>
                <p:nvPr/>
              </p:nvCxnSpPr>
              <p:spPr>
                <a:xfrm>
                  <a:off x="3581935" y="2878692"/>
                  <a:ext cx="0" cy="71435"/>
                </a:xfrm>
                <a:prstGeom prst="line">
                  <a:avLst/>
                </a:prstGeom>
                <a:ln w="31750"/>
              </p:spPr>
              <p:style>
                <a:lnRef idx="1">
                  <a:schemeClr val="accent1"/>
                </a:lnRef>
                <a:fillRef idx="0">
                  <a:schemeClr val="accent1"/>
                </a:fillRef>
                <a:effectRef idx="0">
                  <a:schemeClr val="accent1"/>
                </a:effectRef>
                <a:fontRef idx="minor">
                  <a:schemeClr val="tx1"/>
                </a:fontRef>
              </p:style>
            </p:cxnSp>
          </p:grpSp>
          <p:sp>
            <p:nvSpPr>
              <p:cNvPr id="160818" name="CasellaDiTesto 133"/>
              <p:cNvSpPr txBox="1">
                <a:spLocks noChangeArrowheads="1"/>
              </p:cNvSpPr>
              <p:nvPr/>
            </p:nvSpPr>
            <p:spPr bwMode="auto">
              <a:xfrm>
                <a:off x="342900" y="2027766"/>
                <a:ext cx="228599" cy="2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0</a:t>
                </a:r>
              </a:p>
            </p:txBody>
          </p:sp>
          <p:sp>
            <p:nvSpPr>
              <p:cNvPr id="160819" name="CasellaDiTesto 134"/>
              <p:cNvSpPr txBox="1">
                <a:spLocks noChangeArrowheads="1"/>
              </p:cNvSpPr>
              <p:nvPr/>
            </p:nvSpPr>
            <p:spPr bwMode="auto">
              <a:xfrm>
                <a:off x="1266825" y="2024591"/>
                <a:ext cx="457200" cy="2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500</a:t>
                </a:r>
              </a:p>
            </p:txBody>
          </p:sp>
          <p:sp>
            <p:nvSpPr>
              <p:cNvPr id="160820" name="CasellaDiTesto 135"/>
              <p:cNvSpPr txBox="1">
                <a:spLocks noChangeArrowheads="1"/>
              </p:cNvSpPr>
              <p:nvPr/>
            </p:nvSpPr>
            <p:spPr bwMode="auto">
              <a:xfrm>
                <a:off x="2286000" y="2030941"/>
                <a:ext cx="552450" cy="2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1000</a:t>
                </a:r>
              </a:p>
            </p:txBody>
          </p:sp>
        </p:grpSp>
        <p:cxnSp>
          <p:nvCxnSpPr>
            <p:cNvPr id="131" name="Connettore 1 130"/>
            <p:cNvCxnSpPr/>
            <p:nvPr/>
          </p:nvCxnSpPr>
          <p:spPr>
            <a:xfrm>
              <a:off x="3745461" y="4379956"/>
              <a:ext cx="82787" cy="169857"/>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132" name="Connettore 1 131"/>
            <p:cNvCxnSpPr/>
            <p:nvPr/>
          </p:nvCxnSpPr>
          <p:spPr>
            <a:xfrm flipV="1">
              <a:off x="3828249" y="4378368"/>
              <a:ext cx="86927" cy="177795"/>
            </a:xfrm>
            <a:prstGeom prst="line">
              <a:avLst/>
            </a:prstGeom>
            <a:ln w="19050"/>
          </p:spPr>
          <p:style>
            <a:lnRef idx="1">
              <a:schemeClr val="accent5"/>
            </a:lnRef>
            <a:fillRef idx="0">
              <a:schemeClr val="accent5"/>
            </a:fillRef>
            <a:effectRef idx="0">
              <a:schemeClr val="accent5"/>
            </a:effectRef>
            <a:fontRef idx="minor">
              <a:schemeClr val="tx1"/>
            </a:fontRef>
          </p:style>
        </p:cxnSp>
      </p:grpSp>
      <p:grpSp>
        <p:nvGrpSpPr>
          <p:cNvPr id="4" name="Gruppo 3"/>
          <p:cNvGrpSpPr>
            <a:grpSpLocks/>
          </p:cNvGrpSpPr>
          <p:nvPr/>
        </p:nvGrpSpPr>
        <p:grpSpPr bwMode="auto">
          <a:xfrm>
            <a:off x="485775" y="3340100"/>
            <a:ext cx="4156075" cy="1079500"/>
            <a:chOff x="342900" y="3346451"/>
            <a:chExt cx="4774677" cy="1217612"/>
          </a:xfrm>
        </p:grpSpPr>
        <p:grpSp>
          <p:nvGrpSpPr>
            <p:cNvPr id="160794" name="Gruppo 52"/>
            <p:cNvGrpSpPr>
              <a:grpSpLocks/>
            </p:cNvGrpSpPr>
            <p:nvPr/>
          </p:nvGrpSpPr>
          <p:grpSpPr bwMode="auto">
            <a:xfrm>
              <a:off x="342900" y="3654424"/>
              <a:ext cx="3581400" cy="884442"/>
              <a:chOff x="342900" y="1371600"/>
              <a:chExt cx="3581400" cy="885656"/>
            </a:xfrm>
          </p:grpSpPr>
          <p:grpSp>
            <p:nvGrpSpPr>
              <p:cNvPr id="160798" name="Gruppo 53"/>
              <p:cNvGrpSpPr>
                <a:grpSpLocks/>
              </p:cNvGrpSpPr>
              <p:nvPr/>
            </p:nvGrpSpPr>
            <p:grpSpPr bwMode="auto">
              <a:xfrm>
                <a:off x="476250" y="1371600"/>
                <a:ext cx="3268684" cy="647700"/>
                <a:chOff x="428625" y="2324100"/>
                <a:chExt cx="3268684" cy="647700"/>
              </a:xfrm>
            </p:grpSpPr>
            <p:sp>
              <p:nvSpPr>
                <p:cNvPr id="64" name="Rettangolo 63"/>
                <p:cNvSpPr>
                  <a:spLocks noChangeArrowheads="1"/>
                </p:cNvSpPr>
                <p:nvPr/>
              </p:nvSpPr>
              <p:spPr bwMode="auto">
                <a:xfrm>
                  <a:off x="428412" y="2324111"/>
                  <a:ext cx="3280994" cy="570194"/>
                </a:xfrm>
                <a:prstGeom prst="rect">
                  <a:avLst/>
                </a:prstGeom>
                <a:solidFill>
                  <a:srgbClr val="CCFF66">
                    <a:alpha val="72940"/>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a:defRPr/>
                  </a:pPr>
                  <a:endParaRPr lang="it-IT" sz="1100">
                    <a:solidFill>
                      <a:srgbClr val="000000"/>
                    </a:solidFill>
                    <a:latin typeface="Calibri"/>
                    <a:ea typeface="MS PGothic" charset="0"/>
                    <a:cs typeface="MS PGothic" charset="0"/>
                  </a:endParaRPr>
                </a:p>
              </p:txBody>
            </p:sp>
            <p:grpSp>
              <p:nvGrpSpPr>
                <p:cNvPr id="160804" name="Gruppo 64"/>
                <p:cNvGrpSpPr>
                  <a:grpSpLocks/>
                </p:cNvGrpSpPr>
                <p:nvPr/>
              </p:nvGrpSpPr>
              <p:grpSpPr bwMode="auto">
                <a:xfrm>
                  <a:off x="2562225" y="2325688"/>
                  <a:ext cx="1066800" cy="574476"/>
                  <a:chOff x="2562225" y="2326450"/>
                  <a:chExt cx="1066800" cy="919163"/>
                </a:xfrm>
              </p:grpSpPr>
              <p:sp>
                <p:nvSpPr>
                  <p:cNvPr id="78" name="Rettangolo 77"/>
                  <p:cNvSpPr>
                    <a:spLocks noChangeArrowheads="1"/>
                  </p:cNvSpPr>
                  <p:nvPr/>
                </p:nvSpPr>
                <p:spPr bwMode="auto">
                  <a:xfrm>
                    <a:off x="2562245" y="2326797"/>
                    <a:ext cx="153198" cy="912312"/>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79" name="Rettangolo 78"/>
                  <p:cNvSpPr>
                    <a:spLocks noChangeArrowheads="1"/>
                  </p:cNvSpPr>
                  <p:nvPr/>
                </p:nvSpPr>
                <p:spPr bwMode="auto">
                  <a:xfrm>
                    <a:off x="2866816" y="2326797"/>
                    <a:ext cx="153198" cy="912312"/>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80" name="Rettangolo 79"/>
                  <p:cNvSpPr>
                    <a:spLocks noChangeArrowheads="1"/>
                  </p:cNvSpPr>
                  <p:nvPr/>
                </p:nvSpPr>
                <p:spPr bwMode="auto">
                  <a:xfrm>
                    <a:off x="3184155" y="2332535"/>
                    <a:ext cx="153198" cy="912312"/>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sp>
                <p:nvSpPr>
                  <p:cNvPr id="81" name="Rettangolo 80"/>
                  <p:cNvSpPr>
                    <a:spLocks noChangeArrowheads="1"/>
                  </p:cNvSpPr>
                  <p:nvPr/>
                </p:nvSpPr>
                <p:spPr bwMode="auto">
                  <a:xfrm>
                    <a:off x="3488728" y="2332535"/>
                    <a:ext cx="153198" cy="912312"/>
                  </a:xfrm>
                  <a:prstGeom prst="rect">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it-IT" sz="1100">
                      <a:solidFill>
                        <a:srgbClr val="000000"/>
                      </a:solidFill>
                      <a:latin typeface="Calibri"/>
                      <a:ea typeface="MS PGothic" charset="0"/>
                      <a:cs typeface="MS PGothic" charset="0"/>
                    </a:endParaRPr>
                  </a:p>
                </p:txBody>
              </p:sp>
            </p:grpSp>
            <p:cxnSp>
              <p:nvCxnSpPr>
                <p:cNvPr id="69" name="Connettore 1 68"/>
                <p:cNvCxnSpPr/>
                <p:nvPr/>
              </p:nvCxnSpPr>
              <p:spPr>
                <a:xfrm>
                  <a:off x="437531" y="2899685"/>
                  <a:ext cx="0" cy="7172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1447909" y="2894306"/>
                  <a:ext cx="0" cy="7172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Connettore 1 70"/>
                <p:cNvCxnSpPr/>
                <p:nvPr/>
              </p:nvCxnSpPr>
              <p:spPr>
                <a:xfrm>
                  <a:off x="2514826" y="2894306"/>
                  <a:ext cx="0" cy="7172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2" name="Connettore 1 71"/>
                <p:cNvCxnSpPr/>
                <p:nvPr/>
              </p:nvCxnSpPr>
              <p:spPr>
                <a:xfrm>
                  <a:off x="3594508" y="2894306"/>
                  <a:ext cx="0" cy="71723"/>
                </a:xfrm>
                <a:prstGeom prst="line">
                  <a:avLst/>
                </a:prstGeom>
                <a:ln w="31750"/>
              </p:spPr>
              <p:style>
                <a:lnRef idx="1">
                  <a:schemeClr val="accent1"/>
                </a:lnRef>
                <a:fillRef idx="0">
                  <a:schemeClr val="accent1"/>
                </a:fillRef>
                <a:effectRef idx="0">
                  <a:schemeClr val="accent1"/>
                </a:effectRef>
                <a:fontRef idx="minor">
                  <a:schemeClr val="tx1"/>
                </a:fontRef>
              </p:style>
            </p:cxnSp>
          </p:grpSp>
          <p:sp>
            <p:nvSpPr>
              <p:cNvPr id="160799" name="CasellaDiTesto 54"/>
              <p:cNvSpPr txBox="1">
                <a:spLocks noChangeArrowheads="1"/>
              </p:cNvSpPr>
              <p:nvPr/>
            </p:nvSpPr>
            <p:spPr bwMode="auto">
              <a:xfrm>
                <a:off x="342900" y="2028140"/>
                <a:ext cx="228600" cy="2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0</a:t>
                </a:r>
              </a:p>
            </p:txBody>
          </p:sp>
          <p:sp>
            <p:nvSpPr>
              <p:cNvPr id="160800" name="CasellaDiTesto 55"/>
              <p:cNvSpPr txBox="1">
                <a:spLocks noChangeArrowheads="1"/>
              </p:cNvSpPr>
              <p:nvPr/>
            </p:nvSpPr>
            <p:spPr bwMode="auto">
              <a:xfrm>
                <a:off x="1266825" y="2024959"/>
                <a:ext cx="457200" cy="2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500</a:t>
                </a:r>
              </a:p>
            </p:txBody>
          </p:sp>
          <p:sp>
            <p:nvSpPr>
              <p:cNvPr id="160801" name="CasellaDiTesto 56"/>
              <p:cNvSpPr txBox="1">
                <a:spLocks noChangeArrowheads="1"/>
              </p:cNvSpPr>
              <p:nvPr/>
            </p:nvSpPr>
            <p:spPr bwMode="auto">
              <a:xfrm>
                <a:off x="2286000" y="2031318"/>
                <a:ext cx="552450" cy="2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1000</a:t>
                </a:r>
              </a:p>
            </p:txBody>
          </p:sp>
          <p:sp>
            <p:nvSpPr>
              <p:cNvPr id="160802" name="CasellaDiTesto 57"/>
              <p:cNvSpPr txBox="1">
                <a:spLocks noChangeArrowheads="1"/>
              </p:cNvSpPr>
              <p:nvPr/>
            </p:nvSpPr>
            <p:spPr bwMode="auto">
              <a:xfrm>
                <a:off x="3371850" y="2031318"/>
                <a:ext cx="552450" cy="2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it-IT" sz="700" b="1">
                    <a:solidFill>
                      <a:srgbClr val="000000"/>
                    </a:solidFill>
                    <a:cs typeface="Arial" charset="0"/>
                  </a:rPr>
                  <a:t>1500</a:t>
                </a:r>
              </a:p>
            </p:txBody>
          </p:sp>
        </p:grpSp>
        <p:sp>
          <p:nvSpPr>
            <p:cNvPr id="3" name="Per 2"/>
            <p:cNvSpPr/>
            <p:nvPr/>
          </p:nvSpPr>
          <p:spPr>
            <a:xfrm>
              <a:off x="3467049" y="3346451"/>
              <a:ext cx="561727" cy="121761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100">
                <a:solidFill>
                  <a:srgbClr val="000000"/>
                </a:solidFill>
                <a:latin typeface="Calibri"/>
              </a:endParaRPr>
            </a:p>
          </p:txBody>
        </p:sp>
        <p:cxnSp>
          <p:nvCxnSpPr>
            <p:cNvPr id="99" name="Connettore 2 98"/>
            <p:cNvCxnSpPr/>
            <p:nvPr/>
          </p:nvCxnSpPr>
          <p:spPr>
            <a:xfrm>
              <a:off x="3771621" y="3948095"/>
              <a:ext cx="428591"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0797" name="CasellaDiTesto 99"/>
            <p:cNvSpPr txBox="1">
              <a:spLocks noChangeArrowheads="1"/>
            </p:cNvSpPr>
            <p:nvPr/>
          </p:nvSpPr>
          <p:spPr bwMode="auto">
            <a:xfrm>
              <a:off x="3898377" y="3683389"/>
              <a:ext cx="1219200" cy="5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algn="ctr" fontAlgn="base">
                <a:spcBef>
                  <a:spcPct val="0"/>
                </a:spcBef>
                <a:spcAft>
                  <a:spcPct val="0"/>
                </a:spcAft>
              </a:pPr>
              <a:r>
                <a:rPr lang="it-IT" sz="1200" b="1">
                  <a:solidFill>
                    <a:srgbClr val="000000"/>
                  </a:solidFill>
                  <a:cs typeface="Arial" charset="0"/>
                </a:rPr>
                <a:t>Proteina tronca </a:t>
              </a:r>
            </a:p>
          </p:txBody>
        </p:sp>
      </p:grpSp>
      <p:sp>
        <p:nvSpPr>
          <p:cNvPr id="5" name="Freccia in giù 4"/>
          <p:cNvSpPr/>
          <p:nvPr/>
        </p:nvSpPr>
        <p:spPr>
          <a:xfrm>
            <a:off x="-7750" y="2273247"/>
            <a:ext cx="609600" cy="374655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t-IT" sz="1600" dirty="0" err="1">
                <a:solidFill>
                  <a:srgbClr val="000000"/>
                </a:solidFill>
                <a:latin typeface="Comic Sans MS" panose="030F0702030302020204" pitchFamily="66" charset="0"/>
              </a:rPr>
              <a:t>Olaparib</a:t>
            </a:r>
            <a:r>
              <a:rPr lang="it-IT" sz="1600" dirty="0">
                <a:solidFill>
                  <a:srgbClr val="000000"/>
                </a:solidFill>
                <a:latin typeface="Comic Sans MS" panose="030F0702030302020204" pitchFamily="66" charset="0"/>
              </a:rPr>
              <a:t> per 34 mesi </a:t>
            </a:r>
            <a:r>
              <a:rPr lang="it-IT" sz="1100" dirty="0">
                <a:solidFill>
                  <a:srgbClr val="000000"/>
                </a:solidFill>
                <a:latin typeface="Comic Sans MS" panose="030F0702030302020204" pitchFamily="66" charset="0"/>
              </a:rPr>
              <a:t>(studio di fase I)</a:t>
            </a:r>
            <a:endParaRPr lang="it-IT" dirty="0">
              <a:solidFill>
                <a:srgbClr val="000000"/>
              </a:solidFill>
              <a:latin typeface="Comic Sans MS" panose="030F0702030302020204" pitchFamily="66" charset="0"/>
            </a:endParaRPr>
          </a:p>
        </p:txBody>
      </p:sp>
      <p:grpSp>
        <p:nvGrpSpPr>
          <p:cNvPr id="6" name="Gruppo 5"/>
          <p:cNvGrpSpPr>
            <a:grpSpLocks/>
          </p:cNvGrpSpPr>
          <p:nvPr/>
        </p:nvGrpSpPr>
        <p:grpSpPr bwMode="auto">
          <a:xfrm>
            <a:off x="6992938" y="1581150"/>
            <a:ext cx="1657350" cy="1450975"/>
            <a:chOff x="6993355" y="1816877"/>
            <a:chExt cx="1656546" cy="1451020"/>
          </a:xfrm>
        </p:grpSpPr>
        <p:pic>
          <p:nvPicPr>
            <p:cNvPr id="1607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324" y="2051049"/>
              <a:ext cx="1650576" cy="1216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CasellaDiTesto 105"/>
            <p:cNvSpPr txBox="1"/>
            <p:nvPr/>
          </p:nvSpPr>
          <p:spPr>
            <a:xfrm>
              <a:off x="6993355" y="1816877"/>
              <a:ext cx="1656546" cy="254008"/>
            </a:xfrm>
            <a:prstGeom prst="rect">
              <a:avLst/>
            </a:prstGeom>
            <a:noFill/>
          </p:spPr>
          <p:txBody>
            <a:bodyPr>
              <a:spAutoFit/>
            </a:bodyPr>
            <a:lstStyle/>
            <a:p>
              <a:pPr algn="ctr">
                <a:defRPr/>
              </a:pPr>
              <a:r>
                <a:rPr lang="it-IT" sz="1050" b="1" dirty="0">
                  <a:solidFill>
                    <a:srgbClr val="000000"/>
                  </a:solidFill>
                  <a:latin typeface="Comic Sans MS" pitchFamily="66" charset="0"/>
                  <a:ea typeface="MS PGothic" pitchFamily="34" charset="-128"/>
                  <a:cs typeface="MS PGothic" charset="0"/>
                </a:rPr>
                <a:t>Basale</a:t>
              </a:r>
            </a:p>
          </p:txBody>
        </p:sp>
      </p:grpSp>
      <p:grpSp>
        <p:nvGrpSpPr>
          <p:cNvPr id="8" name="Gruppo 7"/>
          <p:cNvGrpSpPr>
            <a:grpSpLocks/>
          </p:cNvGrpSpPr>
          <p:nvPr/>
        </p:nvGrpSpPr>
        <p:grpSpPr bwMode="auto">
          <a:xfrm>
            <a:off x="7027863" y="3105150"/>
            <a:ext cx="1655762" cy="1455738"/>
            <a:chOff x="7027507" y="3403754"/>
            <a:chExt cx="1656546" cy="1456333"/>
          </a:xfrm>
        </p:grpSpPr>
        <p:pic>
          <p:nvPicPr>
            <p:cNvPr id="1607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624" y="3643240"/>
              <a:ext cx="1611276" cy="1216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 name="CasellaDiTesto 107"/>
            <p:cNvSpPr txBox="1"/>
            <p:nvPr/>
          </p:nvSpPr>
          <p:spPr>
            <a:xfrm>
              <a:off x="7027507" y="3403754"/>
              <a:ext cx="1656546" cy="254104"/>
            </a:xfrm>
            <a:prstGeom prst="rect">
              <a:avLst/>
            </a:prstGeom>
            <a:noFill/>
          </p:spPr>
          <p:txBody>
            <a:bodyPr>
              <a:spAutoFit/>
            </a:bodyPr>
            <a:lstStyle/>
            <a:p>
              <a:pPr algn="ctr">
                <a:defRPr/>
              </a:pPr>
              <a:r>
                <a:rPr lang="it-IT" sz="1050" b="1" dirty="0">
                  <a:solidFill>
                    <a:srgbClr val="000000"/>
                  </a:solidFill>
                  <a:latin typeface="Comic Sans MS" pitchFamily="66" charset="0"/>
                  <a:ea typeface="MS PGothic" pitchFamily="34" charset="-128"/>
                  <a:cs typeface="MS PGothic" charset="0"/>
                </a:rPr>
                <a:t>Risposta completa</a:t>
              </a:r>
            </a:p>
          </p:txBody>
        </p:sp>
      </p:grpSp>
      <p:grpSp>
        <p:nvGrpSpPr>
          <p:cNvPr id="9" name="Gruppo 8"/>
          <p:cNvGrpSpPr>
            <a:grpSpLocks/>
          </p:cNvGrpSpPr>
          <p:nvPr/>
        </p:nvGrpSpPr>
        <p:grpSpPr bwMode="auto">
          <a:xfrm>
            <a:off x="6985000" y="4660900"/>
            <a:ext cx="1827213" cy="1431925"/>
            <a:chOff x="6985459" y="4938879"/>
            <a:chExt cx="1826153" cy="1431654"/>
          </a:xfrm>
        </p:grpSpPr>
        <p:pic>
          <p:nvPicPr>
            <p:cNvPr id="1607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1661" y="5192879"/>
              <a:ext cx="1588239" cy="117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 name="CasellaDiTesto 109"/>
            <p:cNvSpPr txBox="1"/>
            <p:nvPr/>
          </p:nvSpPr>
          <p:spPr>
            <a:xfrm>
              <a:off x="6985459" y="4938879"/>
              <a:ext cx="1826153" cy="253952"/>
            </a:xfrm>
            <a:prstGeom prst="rect">
              <a:avLst/>
            </a:prstGeom>
            <a:noFill/>
          </p:spPr>
          <p:txBody>
            <a:bodyPr>
              <a:spAutoFit/>
            </a:bodyPr>
            <a:lstStyle/>
            <a:p>
              <a:pPr algn="ctr">
                <a:defRPr/>
              </a:pPr>
              <a:r>
                <a:rPr lang="it-IT" sz="1050" b="1" dirty="0">
                  <a:solidFill>
                    <a:srgbClr val="000000"/>
                  </a:solidFill>
                  <a:latin typeface="Comic Sans MS" pitchFamily="66" charset="0"/>
                  <a:ea typeface="MS PGothic" pitchFamily="34" charset="-128"/>
                  <a:cs typeface="MS PGothic" charset="0"/>
                </a:rPr>
                <a:t>Progressione linfonodale</a:t>
              </a:r>
            </a:p>
          </p:txBody>
        </p:sp>
      </p:grpSp>
      <p:cxnSp>
        <p:nvCxnSpPr>
          <p:cNvPr id="124" name="Connettore 2 123"/>
          <p:cNvCxnSpPr/>
          <p:nvPr/>
        </p:nvCxnSpPr>
        <p:spPr>
          <a:xfrm flipH="1" flipV="1">
            <a:off x="3162300" y="5732463"/>
            <a:ext cx="4763" cy="239712"/>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8" name="Parentesi graffa chiusa 117"/>
          <p:cNvSpPr/>
          <p:nvPr/>
        </p:nvSpPr>
        <p:spPr>
          <a:xfrm rot="5400000">
            <a:off x="3009106" y="5107782"/>
            <a:ext cx="358775" cy="2617788"/>
          </a:xfrm>
          <a:prstGeom prst="rightBrace">
            <a:avLst>
              <a:gd name="adj1" fmla="val 79894"/>
              <a:gd name="adj2" fmla="val 50204"/>
            </a:avLst>
          </a:prstGeom>
          <a:ln/>
        </p:spPr>
        <p:style>
          <a:lnRef idx="1">
            <a:schemeClr val="dk1"/>
          </a:lnRef>
          <a:fillRef idx="0">
            <a:schemeClr val="dk1"/>
          </a:fillRef>
          <a:effectRef idx="0">
            <a:schemeClr val="dk1"/>
          </a:effectRef>
          <a:fontRef idx="minor">
            <a:schemeClr val="tx1"/>
          </a:fontRef>
        </p:style>
        <p:txBody>
          <a:bodyPr anchor="ctr"/>
          <a:lstStyle/>
          <a:p>
            <a:pPr algn="ctr">
              <a:defRPr/>
            </a:pPr>
            <a:endParaRPr lang="it-IT">
              <a:solidFill>
                <a:srgbClr val="000000"/>
              </a:solidFill>
              <a:latin typeface="Calibri"/>
            </a:endParaRPr>
          </a:p>
        </p:txBody>
      </p:sp>
      <p:sp>
        <p:nvSpPr>
          <p:cNvPr id="120" name="CasellaDiTesto 24"/>
          <p:cNvSpPr txBox="1">
            <a:spLocks noChangeArrowheads="1"/>
          </p:cNvSpPr>
          <p:nvPr/>
        </p:nvSpPr>
        <p:spPr bwMode="auto">
          <a:xfrm>
            <a:off x="2336800" y="6538913"/>
            <a:ext cx="1701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algn="ctr" fontAlgn="base">
              <a:spcBef>
                <a:spcPct val="0"/>
              </a:spcBef>
              <a:spcAft>
                <a:spcPct val="0"/>
              </a:spcAft>
            </a:pPr>
            <a:r>
              <a:rPr lang="it-IT" sz="1100">
                <a:solidFill>
                  <a:srgbClr val="000000"/>
                </a:solidFill>
                <a:cs typeface="Arial" charset="0"/>
              </a:rPr>
              <a:t>DNA somatico</a:t>
            </a:r>
          </a:p>
        </p:txBody>
      </p:sp>
      <p:grpSp>
        <p:nvGrpSpPr>
          <p:cNvPr id="116" name="Gruppo 115"/>
          <p:cNvGrpSpPr/>
          <p:nvPr/>
        </p:nvGrpSpPr>
        <p:grpSpPr>
          <a:xfrm>
            <a:off x="0" y="-2"/>
            <a:ext cx="9144002" cy="1208747"/>
            <a:chOff x="0" y="-1"/>
            <a:chExt cx="9144002" cy="1208746"/>
          </a:xfrm>
        </p:grpSpPr>
        <p:pic>
          <p:nvPicPr>
            <p:cNvPr id="117" name="Immagine 116"/>
            <p:cNvPicPr>
              <a:picLocks noChangeAspect="1"/>
            </p:cNvPicPr>
            <p:nvPr/>
          </p:nvPicPr>
          <p:blipFill>
            <a:blip r:embed="rId6">
              <a:alphaModFix amt="68000"/>
            </a:blip>
            <a:stretch>
              <a:fillRect/>
            </a:stretch>
          </p:blipFill>
          <p:spPr>
            <a:xfrm rot="5400000">
              <a:off x="3967629" y="-3967628"/>
              <a:ext cx="1208745" cy="9144000"/>
            </a:xfrm>
            <a:prstGeom prst="rect">
              <a:avLst/>
            </a:prstGeom>
            <a:effectLst/>
          </p:spPr>
        </p:pic>
        <p:sp>
          <p:nvSpPr>
            <p:cNvPr id="119" name="Rettangolo arrotondato 118"/>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10000"/>
                </a:lnSpc>
              </a:pPr>
              <a:r>
                <a:rPr lang="en-US" sz="3200" b="1" dirty="0" smtClean="0">
                  <a:solidFill>
                    <a:srgbClr val="FFFF00"/>
                  </a:solidFill>
                  <a:latin typeface="Comic Sans MS"/>
                  <a:cs typeface="Comic Sans MS"/>
                </a:rPr>
                <a:t>Real Time monitoring of the disease</a:t>
              </a:r>
            </a:p>
            <a:p>
              <a:pPr algn="ctr">
                <a:lnSpc>
                  <a:spcPct val="110000"/>
                </a:lnSpc>
              </a:pPr>
              <a:r>
                <a:rPr lang="en-US" sz="2000" dirty="0" smtClean="0">
                  <a:solidFill>
                    <a:schemeClr val="bg1"/>
                  </a:solidFill>
                  <a:latin typeface="Comic Sans MS"/>
                  <a:cs typeface="Comic Sans MS"/>
                </a:rPr>
                <a:t>Detecting resistance to PARP-inhibitors</a:t>
              </a:r>
              <a:endParaRPr lang="en-US" sz="2000" dirty="0">
                <a:solidFill>
                  <a:schemeClr val="bg1"/>
                </a:solidFill>
                <a:latin typeface="Comic Sans MS"/>
                <a:cs typeface="Comic Sans MS"/>
              </a:endParaRPr>
            </a:p>
          </p:txBody>
        </p:sp>
      </p:grpSp>
    </p:spTree>
    <p:extLst>
      <p:ext uri="{BB962C8B-B14F-4D97-AF65-F5344CB8AC3E}">
        <p14:creationId xmlns:p14="http://schemas.microsoft.com/office/powerpoint/2010/main" val="402411400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6082"/>
                                        </p:tgtEl>
                                        <p:attrNameLst>
                                          <p:attrName>style.visibility</p:attrName>
                                        </p:attrNameLst>
                                      </p:cBhvr>
                                      <p:to>
                                        <p:strVal val="visible"/>
                                      </p:to>
                                    </p:set>
                                    <p:animEffect transition="in" filter="fade">
                                      <p:cBhvr>
                                        <p:cTn id="11" dur="500"/>
                                        <p:tgtEl>
                                          <p:spTgt spid="46082"/>
                                        </p:tgtEl>
                                      </p:cBhvr>
                                    </p:animEffect>
                                  </p:childTnLst>
                                </p:cTn>
                              </p:par>
                            </p:childTnLst>
                          </p:cTn>
                        </p:par>
                        <p:par>
                          <p:cTn id="12" fill="hold" nodeType="afterGroup">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10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46089"/>
                                        </p:tgtEl>
                                        <p:attrNameLst>
                                          <p:attrName>style.visibility</p:attrName>
                                        </p:attrNameLst>
                                      </p:cBhvr>
                                      <p:to>
                                        <p:strVal val="visible"/>
                                      </p:to>
                                    </p:set>
                                    <p:animEffect transition="in" filter="fade">
                                      <p:cBhvr>
                                        <p:cTn id="33" dur="500"/>
                                        <p:tgtEl>
                                          <p:spTgt spid="46089"/>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nodeType="afterGroup">
                            <p:stCondLst>
                              <p:cond delay="500"/>
                            </p:stCondLst>
                            <p:childTnLst>
                              <p:par>
                                <p:cTn id="38" presetID="2" presetClass="entr" presetSubtype="4" fill="hold" nodeType="afterEffect">
                                  <p:stCondLst>
                                    <p:cond delay="0"/>
                                  </p:stCondLst>
                                  <p:childTnLst>
                                    <p:set>
                                      <p:cBhvr>
                                        <p:cTn id="39" dur="1" fill="hold">
                                          <p:stCondLst>
                                            <p:cond delay="0"/>
                                          </p:stCondLst>
                                        </p:cTn>
                                        <p:tgtEl>
                                          <p:spTgt spid="124"/>
                                        </p:tgtEl>
                                        <p:attrNameLst>
                                          <p:attrName>style.visibility</p:attrName>
                                        </p:attrNameLst>
                                      </p:cBhvr>
                                      <p:to>
                                        <p:strVal val="visible"/>
                                      </p:to>
                                    </p:set>
                                    <p:anim calcmode="lin" valueType="num">
                                      <p:cBhvr additive="base">
                                        <p:cTn id="40" dur="500" fill="hold"/>
                                        <p:tgtEl>
                                          <p:spTgt spid="124"/>
                                        </p:tgtEl>
                                        <p:attrNameLst>
                                          <p:attrName>ppt_x</p:attrName>
                                        </p:attrNameLst>
                                      </p:cBhvr>
                                      <p:tavLst>
                                        <p:tav tm="0">
                                          <p:val>
                                            <p:strVal val="#ppt_x"/>
                                          </p:val>
                                        </p:tav>
                                        <p:tav tm="100000">
                                          <p:val>
                                            <p:strVal val="#ppt_x"/>
                                          </p:val>
                                        </p:tav>
                                      </p:tavLst>
                                    </p:anim>
                                    <p:anim calcmode="lin" valueType="num">
                                      <p:cBhvr additive="base">
                                        <p:cTn id="41" dur="500" fill="hold"/>
                                        <p:tgtEl>
                                          <p:spTgt spid="12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iterate type="lt">
                                    <p:tmPct val="0"/>
                                  </p:iterate>
                                  <p:childTnLst>
                                    <p:set>
                                      <p:cBhvr>
                                        <p:cTn id="43" dur="1" fill="hold">
                                          <p:stCondLst>
                                            <p:cond delay="0"/>
                                          </p:stCondLst>
                                        </p:cTn>
                                        <p:tgtEl>
                                          <p:spTgt spid="125"/>
                                        </p:tgtEl>
                                        <p:attrNameLst>
                                          <p:attrName>style.visibility</p:attrName>
                                        </p:attrNameLst>
                                      </p:cBhvr>
                                      <p:to>
                                        <p:strVal val="visible"/>
                                      </p:to>
                                    </p:set>
                                    <p:anim calcmode="lin" valueType="num">
                                      <p:cBhvr additive="base">
                                        <p:cTn id="44" dur="500" fill="hold"/>
                                        <p:tgtEl>
                                          <p:spTgt spid="125"/>
                                        </p:tgtEl>
                                        <p:attrNameLst>
                                          <p:attrName>ppt_x</p:attrName>
                                        </p:attrNameLst>
                                      </p:cBhvr>
                                      <p:tavLst>
                                        <p:tav tm="0">
                                          <p:val>
                                            <p:strVal val="#ppt_x"/>
                                          </p:val>
                                        </p:tav>
                                        <p:tav tm="100000">
                                          <p:val>
                                            <p:strVal val="#ppt_x"/>
                                          </p:val>
                                        </p:tav>
                                      </p:tavLst>
                                    </p:anim>
                                    <p:anim calcmode="lin" valueType="num">
                                      <p:cBhvr additive="base">
                                        <p:cTn id="45" dur="500" fill="hold"/>
                                        <p:tgtEl>
                                          <p:spTgt spid="125"/>
                                        </p:tgtEl>
                                        <p:attrNameLst>
                                          <p:attrName>ppt_y</p:attrName>
                                        </p:attrNameLst>
                                      </p:cBhvr>
                                      <p:tavLst>
                                        <p:tav tm="0">
                                          <p:val>
                                            <p:strVal val="1+#ppt_h/2"/>
                                          </p:val>
                                        </p:tav>
                                        <p:tav tm="100000">
                                          <p:val>
                                            <p:strVal val="#ppt_y"/>
                                          </p:val>
                                        </p:tav>
                                      </p:tavLst>
                                    </p:anim>
                                  </p:childTnLst>
                                </p:cTn>
                              </p:par>
                            </p:childTnLst>
                          </p:cTn>
                        </p:par>
                        <p:par>
                          <p:cTn id="46" fill="hold" nodeType="afterGroup">
                            <p:stCondLst>
                              <p:cond delay="1000"/>
                            </p:stCondLst>
                            <p:childTnLst>
                              <p:par>
                                <p:cTn id="47" presetID="16" presetClass="emph" presetSubtype="0" fill="hold" grpId="1" nodeType="afterEffect">
                                  <p:stCondLst>
                                    <p:cond delay="0"/>
                                  </p:stCondLst>
                                  <p:iterate type="lt">
                                    <p:tmPct val="4000"/>
                                  </p:iterate>
                                  <p:childTnLst>
                                    <p:set>
                                      <p:cBhvr override="childStyle">
                                        <p:cTn id="48" dur="500" fill="hold"/>
                                        <p:tgtEl>
                                          <p:spTgt spid="125"/>
                                        </p:tgtEl>
                                        <p:attrNameLst>
                                          <p:attrName>style.color</p:attrName>
                                        </p:attrNameLst>
                                      </p:cBhvr>
                                      <p:to>
                                        <p:clrVal>
                                          <a:srgbClr val="FF3300"/>
                                        </p:clrVal>
                                      </p:to>
                                    </p:set>
                                    <p:set>
                                      <p:cBhvr>
                                        <p:cTn id="49" dur="500" fill="hold"/>
                                        <p:tgtEl>
                                          <p:spTgt spid="125"/>
                                        </p:tgtEl>
                                        <p:attrNameLst>
                                          <p:attrName>fillcolor</p:attrName>
                                        </p:attrNameLst>
                                      </p:cBhvr>
                                      <p:to>
                                        <p:clrVal>
                                          <a:srgbClr val="FF3300"/>
                                        </p:clrVal>
                                      </p:to>
                                    </p:set>
                                    <p:set>
                                      <p:cBhvr>
                                        <p:cTn id="50" dur="500" fill="hold"/>
                                        <p:tgtEl>
                                          <p:spTgt spid="125"/>
                                        </p:tgtEl>
                                        <p:attrNameLst>
                                          <p:attrName>fill.type</p:attrName>
                                        </p:attrNameLst>
                                      </p:cBhvr>
                                      <p:to>
                                        <p:strVal val="solid"/>
                                      </p:to>
                                    </p:set>
                                  </p:childTnLst>
                                </p:cTn>
                              </p:par>
                              <p:par>
                                <p:cTn id="51" presetID="10" presetClass="entr" presetSubtype="0" fill="hold" grpId="0" nodeType="withEffect">
                                  <p:stCondLst>
                                    <p:cond delay="0"/>
                                  </p:stCondLst>
                                  <p:childTnLst>
                                    <p:set>
                                      <p:cBhvr>
                                        <p:cTn id="52" dur="1" fill="hold">
                                          <p:stCondLst>
                                            <p:cond delay="0"/>
                                          </p:stCondLst>
                                        </p:cTn>
                                        <p:tgtEl>
                                          <p:spTgt spid="118"/>
                                        </p:tgtEl>
                                        <p:attrNameLst>
                                          <p:attrName>style.visibility</p:attrName>
                                        </p:attrNameLst>
                                      </p:cBhvr>
                                      <p:to>
                                        <p:strVal val="visible"/>
                                      </p:to>
                                    </p:set>
                                    <p:animEffect transition="in" filter="fade">
                                      <p:cBhvr>
                                        <p:cTn id="53" dur="500"/>
                                        <p:tgtEl>
                                          <p:spTgt spid="1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0"/>
                                        </p:tgtEl>
                                        <p:attrNameLst>
                                          <p:attrName>style.visibility</p:attrName>
                                        </p:attrNameLst>
                                      </p:cBhvr>
                                      <p:to>
                                        <p:strVal val="visible"/>
                                      </p:to>
                                    </p:set>
                                    <p:animEffect transition="in" filter="fade">
                                      <p:cBhvr>
                                        <p:cTn id="56"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5" grpId="1"/>
      <p:bldP spid="118" grpId="0" animBg="1"/>
      <p:bldP spid="1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o 33"/>
          <p:cNvGrpSpPr/>
          <p:nvPr/>
        </p:nvGrpSpPr>
        <p:grpSpPr>
          <a:xfrm>
            <a:off x="152400" y="3149600"/>
            <a:ext cx="1739900" cy="1700758"/>
            <a:chOff x="228600" y="2679700"/>
            <a:chExt cx="1739900" cy="1700758"/>
          </a:xfrm>
        </p:grpSpPr>
        <p:sp>
          <p:nvSpPr>
            <p:cNvPr id="12" name="Rettangolo 11"/>
            <p:cNvSpPr/>
            <p:nvPr/>
          </p:nvSpPr>
          <p:spPr>
            <a:xfrm>
              <a:off x="444500" y="2679700"/>
              <a:ext cx="1524000" cy="444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r>
                <a:rPr lang="it-IT" sz="1200" b="1" dirty="0" err="1">
                  <a:solidFill>
                    <a:prstClr val="white"/>
                  </a:solidFill>
                  <a:latin typeface="Comic Sans MS"/>
                  <a:cs typeface="Comic Sans MS"/>
                </a:rPr>
                <a:t>OVca</a:t>
              </a:r>
              <a:endParaRPr lang="it-IT" sz="1200" b="1" dirty="0">
                <a:solidFill>
                  <a:prstClr val="white"/>
                </a:solidFill>
                <a:latin typeface="Comic Sans MS"/>
                <a:cs typeface="Comic Sans MS"/>
              </a:endParaRPr>
            </a:p>
          </p:txBody>
        </p:sp>
        <p:sp>
          <p:nvSpPr>
            <p:cNvPr id="13" name="CasellaDiTesto 12"/>
            <p:cNvSpPr txBox="1"/>
            <p:nvPr/>
          </p:nvSpPr>
          <p:spPr>
            <a:xfrm>
              <a:off x="228600" y="3734127"/>
              <a:ext cx="1524000" cy="646331"/>
            </a:xfrm>
            <a:prstGeom prst="rect">
              <a:avLst/>
            </a:prstGeom>
            <a:noFill/>
          </p:spPr>
          <p:txBody>
            <a:bodyPr wrap="square" rtlCol="0">
              <a:spAutoFit/>
            </a:bodyPr>
            <a:lstStyle/>
            <a:p>
              <a:pPr defTabSz="914400" eaLnBrk="0" fontAlgn="base" hangingPunct="0">
                <a:spcBef>
                  <a:spcPct val="0"/>
                </a:spcBef>
                <a:spcAft>
                  <a:spcPct val="0"/>
                </a:spcAft>
              </a:pPr>
              <a:r>
                <a:rPr lang="en-US" sz="1200" b="1" dirty="0">
                  <a:solidFill>
                    <a:prstClr val="black"/>
                  </a:solidFill>
                  <a:latin typeface="Comic Sans MS" charset="0"/>
                  <a:ea typeface="MS PGothic" charset="0"/>
                  <a:cs typeface="MS PGothic" charset="0"/>
                </a:rPr>
                <a:t>2013</a:t>
              </a:r>
              <a:r>
                <a:rPr lang="en-US" sz="1200" dirty="0">
                  <a:solidFill>
                    <a:prstClr val="black"/>
                  </a:solidFill>
                  <a:latin typeface="Comic Sans MS" charset="0"/>
                  <a:ea typeface="MS PGothic" charset="0"/>
                  <a:cs typeface="MS PGothic" charset="0"/>
                </a:rPr>
                <a:t>: diagnosis high-grade serous ovarian cancer  </a:t>
              </a:r>
            </a:p>
          </p:txBody>
        </p:sp>
        <p:cxnSp>
          <p:nvCxnSpPr>
            <p:cNvPr id="14" name="Connettore 2 13"/>
            <p:cNvCxnSpPr/>
            <p:nvPr/>
          </p:nvCxnSpPr>
          <p:spPr>
            <a:xfrm flipV="1">
              <a:off x="444500" y="3289627"/>
              <a:ext cx="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15" name="Connettore 2 14"/>
          <p:cNvCxnSpPr/>
          <p:nvPr/>
        </p:nvCxnSpPr>
        <p:spPr>
          <a:xfrm>
            <a:off x="1866900" y="2844800"/>
            <a:ext cx="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CasellaDiTesto 15"/>
          <p:cNvSpPr txBox="1"/>
          <p:nvPr/>
        </p:nvSpPr>
        <p:spPr>
          <a:xfrm>
            <a:off x="977900" y="2319635"/>
            <a:ext cx="1778000" cy="461665"/>
          </a:xfrm>
          <a:prstGeom prst="rect">
            <a:avLst/>
          </a:prstGeom>
          <a:noFill/>
        </p:spPr>
        <p:txBody>
          <a:bodyPr wrap="square" rtlCol="0">
            <a:spAutoFit/>
          </a:bodyPr>
          <a:lstStyle/>
          <a:p>
            <a:pPr algn="ctr" defTabSz="914400" eaLnBrk="0" fontAlgn="base" hangingPunct="0">
              <a:spcBef>
                <a:spcPct val="0"/>
              </a:spcBef>
              <a:spcAft>
                <a:spcPct val="0"/>
              </a:spcAft>
            </a:pPr>
            <a:r>
              <a:rPr lang="en-US" sz="1200" i="1" dirty="0">
                <a:solidFill>
                  <a:srgbClr val="008000"/>
                </a:solidFill>
                <a:latin typeface="Comic Sans MS" charset="0"/>
                <a:ea typeface="MS PGothic" charset="0"/>
                <a:cs typeface="MS PGothic" charset="0"/>
              </a:rPr>
              <a:t>May</a:t>
            </a:r>
            <a:r>
              <a:rPr lang="en-US" sz="1200" dirty="0">
                <a:solidFill>
                  <a:prstClr val="black"/>
                </a:solidFill>
                <a:latin typeface="Comic Sans MS" charset="0"/>
                <a:ea typeface="MS PGothic" charset="0"/>
                <a:cs typeface="MS PGothic" charset="0"/>
              </a:rPr>
              <a:t>: </a:t>
            </a:r>
            <a:r>
              <a:rPr lang="en-US" sz="1200" dirty="0" err="1">
                <a:solidFill>
                  <a:prstClr val="black"/>
                </a:solidFill>
                <a:latin typeface="Comic Sans MS" charset="0"/>
                <a:ea typeface="MS PGothic" charset="0"/>
                <a:cs typeface="MS PGothic" charset="0"/>
              </a:rPr>
              <a:t>Cytoreduction</a:t>
            </a:r>
            <a:r>
              <a:rPr lang="en-US" sz="1200" dirty="0">
                <a:solidFill>
                  <a:prstClr val="black"/>
                </a:solidFill>
                <a:latin typeface="Comic Sans MS" charset="0"/>
                <a:ea typeface="MS PGothic" charset="0"/>
                <a:cs typeface="MS PGothic" charset="0"/>
              </a:rPr>
              <a:t> HIPEC treatment</a:t>
            </a:r>
          </a:p>
        </p:txBody>
      </p:sp>
      <p:cxnSp>
        <p:nvCxnSpPr>
          <p:cNvPr id="17" name="Connettore 2 16"/>
          <p:cNvCxnSpPr/>
          <p:nvPr/>
        </p:nvCxnSpPr>
        <p:spPr>
          <a:xfrm flipV="1">
            <a:off x="1892300" y="3746500"/>
            <a:ext cx="0" cy="1219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8" name="CasellaDiTesto 17"/>
          <p:cNvSpPr txBox="1"/>
          <p:nvPr/>
        </p:nvSpPr>
        <p:spPr>
          <a:xfrm>
            <a:off x="927100" y="4902527"/>
            <a:ext cx="1905000" cy="646331"/>
          </a:xfrm>
          <a:prstGeom prst="rect">
            <a:avLst/>
          </a:prstGeom>
          <a:noFill/>
        </p:spPr>
        <p:txBody>
          <a:bodyPr wrap="square" rtlCol="0">
            <a:spAutoFit/>
          </a:bodyPr>
          <a:lstStyle/>
          <a:p>
            <a:pPr algn="ctr" defTabSz="914400" eaLnBrk="0" fontAlgn="base" hangingPunct="0">
              <a:spcBef>
                <a:spcPct val="0"/>
              </a:spcBef>
              <a:spcAft>
                <a:spcPct val="0"/>
              </a:spcAft>
            </a:pPr>
            <a:r>
              <a:rPr lang="en-US" sz="1200" dirty="0" err="1">
                <a:solidFill>
                  <a:prstClr val="black"/>
                </a:solidFill>
                <a:latin typeface="Comic Sans MS" charset="0"/>
                <a:ea typeface="MS PGothic" charset="0"/>
                <a:cs typeface="MS PGothic" charset="0"/>
              </a:rPr>
              <a:t>Germline</a:t>
            </a:r>
            <a:r>
              <a:rPr lang="en-US" sz="1200" dirty="0">
                <a:solidFill>
                  <a:prstClr val="black"/>
                </a:solidFill>
                <a:latin typeface="Comic Sans MS" charset="0"/>
                <a:ea typeface="MS PGothic" charset="0"/>
                <a:cs typeface="MS PGothic" charset="0"/>
              </a:rPr>
              <a:t> BRCA analysis:</a:t>
            </a:r>
          </a:p>
          <a:p>
            <a:pPr algn="ctr" defTabSz="914400" eaLnBrk="0" fontAlgn="base" hangingPunct="0">
              <a:spcBef>
                <a:spcPct val="0"/>
              </a:spcBef>
              <a:spcAft>
                <a:spcPct val="0"/>
              </a:spcAft>
            </a:pPr>
            <a:r>
              <a:rPr lang="ro-RO" sz="1200" dirty="0">
                <a:solidFill>
                  <a:srgbClr val="FF0000"/>
                </a:solidFill>
                <a:latin typeface="Comic Sans MS"/>
                <a:ea typeface="MS PGothic" charset="0"/>
                <a:cs typeface="Comic Sans MS"/>
              </a:rPr>
              <a:t>BRCA1: c.5266dupC, p.Q1756fs*74</a:t>
            </a:r>
            <a:endParaRPr lang="it-IT" sz="1200" dirty="0">
              <a:solidFill>
                <a:srgbClr val="FF0000"/>
              </a:solidFill>
              <a:latin typeface="Comic Sans MS"/>
              <a:ea typeface="MS PGothic" charset="0"/>
              <a:cs typeface="Comic Sans MS"/>
            </a:endParaRPr>
          </a:p>
        </p:txBody>
      </p:sp>
      <p:sp>
        <p:nvSpPr>
          <p:cNvPr id="19" name="Freccia destra 18"/>
          <p:cNvSpPr/>
          <p:nvPr/>
        </p:nvSpPr>
        <p:spPr>
          <a:xfrm>
            <a:off x="1968500" y="2946400"/>
            <a:ext cx="2895600" cy="876300"/>
          </a:xfrm>
          <a:prstGeom prst="rightArrow">
            <a:avLst/>
          </a:prstGeom>
          <a:solidFill>
            <a:srgbClr val="008000"/>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914400" eaLnBrk="0" fontAlgn="base" hangingPunct="0">
              <a:spcBef>
                <a:spcPct val="0"/>
              </a:spcBef>
              <a:spcAft>
                <a:spcPct val="0"/>
              </a:spcAft>
            </a:pPr>
            <a:r>
              <a:rPr lang="en-US" sz="1200" b="1" dirty="0">
                <a:solidFill>
                  <a:prstClr val="white"/>
                </a:solidFill>
                <a:latin typeface="Comic Sans MS"/>
                <a:cs typeface="Comic Sans MS"/>
              </a:rPr>
              <a:t>Platinum-based chemotherapy</a:t>
            </a:r>
          </a:p>
        </p:txBody>
      </p:sp>
      <p:sp>
        <p:nvSpPr>
          <p:cNvPr id="20" name="CasellaDiTesto 19"/>
          <p:cNvSpPr txBox="1"/>
          <p:nvPr/>
        </p:nvSpPr>
        <p:spPr>
          <a:xfrm>
            <a:off x="4102100" y="4178627"/>
            <a:ext cx="1524000" cy="461665"/>
          </a:xfrm>
          <a:prstGeom prst="rect">
            <a:avLst/>
          </a:prstGeom>
          <a:noFill/>
        </p:spPr>
        <p:txBody>
          <a:bodyPr wrap="square" rtlCol="0">
            <a:spAutoFit/>
          </a:bodyPr>
          <a:lstStyle/>
          <a:p>
            <a:pPr defTabSz="914400" eaLnBrk="0" fontAlgn="base" hangingPunct="0">
              <a:spcBef>
                <a:spcPct val="0"/>
              </a:spcBef>
              <a:spcAft>
                <a:spcPct val="0"/>
              </a:spcAft>
            </a:pPr>
            <a:r>
              <a:rPr lang="en-US" sz="1200" b="1" dirty="0">
                <a:solidFill>
                  <a:prstClr val="black"/>
                </a:solidFill>
                <a:latin typeface="Comic Sans MS" charset="0"/>
                <a:ea typeface="MS PGothic" charset="0"/>
                <a:cs typeface="MS PGothic" charset="0"/>
              </a:rPr>
              <a:t>2016</a:t>
            </a:r>
            <a:r>
              <a:rPr lang="en-US" sz="1200" dirty="0">
                <a:solidFill>
                  <a:prstClr val="black"/>
                </a:solidFill>
                <a:latin typeface="Comic Sans MS" charset="0"/>
                <a:ea typeface="MS PGothic" charset="0"/>
                <a:cs typeface="MS PGothic" charset="0"/>
              </a:rPr>
              <a:t>: radiological evidence of PD</a:t>
            </a:r>
          </a:p>
        </p:txBody>
      </p:sp>
      <p:cxnSp>
        <p:nvCxnSpPr>
          <p:cNvPr id="21" name="Connettore 2 20"/>
          <p:cNvCxnSpPr/>
          <p:nvPr/>
        </p:nvCxnSpPr>
        <p:spPr>
          <a:xfrm flipV="1">
            <a:off x="4864100" y="3758158"/>
            <a:ext cx="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5" name="Gruppo 34"/>
          <p:cNvGrpSpPr/>
          <p:nvPr/>
        </p:nvGrpSpPr>
        <p:grpSpPr>
          <a:xfrm>
            <a:off x="4191000" y="2336801"/>
            <a:ext cx="2692400" cy="1562099"/>
            <a:chOff x="4267200" y="1866901"/>
            <a:chExt cx="2692400" cy="1562099"/>
          </a:xfrm>
        </p:grpSpPr>
        <p:sp>
          <p:nvSpPr>
            <p:cNvPr id="22" name="Freccia destra 21"/>
            <p:cNvSpPr/>
            <p:nvPr/>
          </p:nvSpPr>
          <p:spPr>
            <a:xfrm>
              <a:off x="4978400" y="2438400"/>
              <a:ext cx="1981200" cy="9906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400" eaLnBrk="0" fontAlgn="base" hangingPunct="0">
                <a:spcBef>
                  <a:spcPct val="0"/>
                </a:spcBef>
                <a:spcAft>
                  <a:spcPct val="0"/>
                </a:spcAft>
              </a:pPr>
              <a:r>
                <a:rPr lang="en-US" sz="1200" b="1" dirty="0" err="1">
                  <a:solidFill>
                    <a:prstClr val="white"/>
                  </a:solidFill>
                  <a:latin typeface="Comic Sans MS"/>
                  <a:cs typeface="Comic Sans MS"/>
                </a:rPr>
                <a:t>Olaparib</a:t>
              </a:r>
              <a:r>
                <a:rPr lang="en-US" sz="1200" b="1" dirty="0">
                  <a:solidFill>
                    <a:prstClr val="white"/>
                  </a:solidFill>
                  <a:latin typeface="Comic Sans MS"/>
                  <a:cs typeface="Comic Sans MS"/>
                </a:rPr>
                <a:t> for 6 months</a:t>
              </a:r>
            </a:p>
          </p:txBody>
        </p:sp>
        <p:cxnSp>
          <p:nvCxnSpPr>
            <p:cNvPr id="23" name="Connettore 2 22"/>
            <p:cNvCxnSpPr/>
            <p:nvPr/>
          </p:nvCxnSpPr>
          <p:spPr>
            <a:xfrm>
              <a:off x="4914900" y="2341265"/>
              <a:ext cx="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CasellaDiTesto 23"/>
            <p:cNvSpPr txBox="1"/>
            <p:nvPr/>
          </p:nvSpPr>
          <p:spPr>
            <a:xfrm>
              <a:off x="4267200" y="1866901"/>
              <a:ext cx="1295400" cy="461665"/>
            </a:xfrm>
            <a:prstGeom prst="rect">
              <a:avLst/>
            </a:prstGeom>
            <a:noFill/>
          </p:spPr>
          <p:txBody>
            <a:bodyPr wrap="square" rtlCol="0">
              <a:spAutoFit/>
            </a:bodyPr>
            <a:lstStyle/>
            <a:p>
              <a:pPr algn="ctr" defTabSz="914400" eaLnBrk="0" fontAlgn="base" hangingPunct="0">
                <a:spcBef>
                  <a:spcPct val="0"/>
                </a:spcBef>
                <a:spcAft>
                  <a:spcPct val="0"/>
                </a:spcAft>
              </a:pPr>
              <a:r>
                <a:rPr lang="en-US" sz="1200" dirty="0" err="1">
                  <a:solidFill>
                    <a:prstClr val="black"/>
                  </a:solidFill>
                  <a:latin typeface="Comic Sans MS" charset="0"/>
                  <a:ea typeface="MS PGothic" charset="0"/>
                  <a:cs typeface="MS PGothic" charset="0"/>
                </a:rPr>
                <a:t>Olaparib</a:t>
              </a:r>
              <a:r>
                <a:rPr lang="en-US" sz="1200" dirty="0">
                  <a:solidFill>
                    <a:prstClr val="black"/>
                  </a:solidFill>
                  <a:latin typeface="Comic Sans MS" charset="0"/>
                  <a:ea typeface="MS PGothic" charset="0"/>
                  <a:cs typeface="MS PGothic" charset="0"/>
                </a:rPr>
                <a:t> initiation</a:t>
              </a:r>
            </a:p>
          </p:txBody>
        </p:sp>
      </p:grpSp>
      <p:grpSp>
        <p:nvGrpSpPr>
          <p:cNvPr id="36" name="Gruppo 35"/>
          <p:cNvGrpSpPr/>
          <p:nvPr/>
        </p:nvGrpSpPr>
        <p:grpSpPr>
          <a:xfrm>
            <a:off x="5892800" y="2387600"/>
            <a:ext cx="1905000" cy="3327400"/>
            <a:chOff x="5969000" y="1917700"/>
            <a:chExt cx="1905000" cy="3327400"/>
          </a:xfrm>
        </p:grpSpPr>
        <p:sp>
          <p:nvSpPr>
            <p:cNvPr id="26" name="CasellaDiTesto 25"/>
            <p:cNvSpPr txBox="1"/>
            <p:nvPr/>
          </p:nvSpPr>
          <p:spPr>
            <a:xfrm>
              <a:off x="6273800" y="1917700"/>
              <a:ext cx="1295400" cy="461665"/>
            </a:xfrm>
            <a:prstGeom prst="rect">
              <a:avLst/>
            </a:prstGeom>
            <a:noFill/>
          </p:spPr>
          <p:txBody>
            <a:bodyPr wrap="square" rtlCol="0">
              <a:spAutoFit/>
            </a:bodyPr>
            <a:lstStyle/>
            <a:p>
              <a:pPr algn="ctr" defTabSz="914400" eaLnBrk="0" fontAlgn="base" hangingPunct="0">
                <a:spcBef>
                  <a:spcPct val="0"/>
                </a:spcBef>
                <a:spcAft>
                  <a:spcPct val="0"/>
                </a:spcAft>
              </a:pPr>
              <a:r>
                <a:rPr lang="en-US" sz="1200" i="1" dirty="0">
                  <a:solidFill>
                    <a:srgbClr val="008000"/>
                  </a:solidFill>
                  <a:latin typeface="Comic Sans MS" charset="0"/>
                  <a:ea typeface="MS PGothic" charset="0"/>
                  <a:cs typeface="MS PGothic" charset="0"/>
                </a:rPr>
                <a:t>May</a:t>
              </a:r>
              <a:r>
                <a:rPr lang="en-US" sz="1200" dirty="0">
                  <a:solidFill>
                    <a:prstClr val="black"/>
                  </a:solidFill>
                  <a:latin typeface="Comic Sans MS" charset="0"/>
                  <a:ea typeface="MS PGothic" charset="0"/>
                  <a:cs typeface="MS PGothic" charset="0"/>
                </a:rPr>
                <a:t>: STOP </a:t>
              </a:r>
              <a:r>
                <a:rPr lang="en-US" sz="1200" dirty="0" err="1">
                  <a:solidFill>
                    <a:prstClr val="black"/>
                  </a:solidFill>
                  <a:latin typeface="Comic Sans MS" charset="0"/>
                  <a:ea typeface="MS PGothic" charset="0"/>
                  <a:cs typeface="MS PGothic" charset="0"/>
                </a:rPr>
                <a:t>olaparib</a:t>
              </a:r>
              <a:endParaRPr lang="en-US" sz="1200" dirty="0">
                <a:solidFill>
                  <a:prstClr val="black"/>
                </a:solidFill>
                <a:latin typeface="Comic Sans MS" charset="0"/>
                <a:ea typeface="MS PGothic" charset="0"/>
                <a:cs typeface="MS PGothic" charset="0"/>
              </a:endParaRPr>
            </a:p>
          </p:txBody>
        </p:sp>
        <p:cxnSp>
          <p:nvCxnSpPr>
            <p:cNvPr id="27" name="Connettore 2 26"/>
            <p:cNvCxnSpPr/>
            <p:nvPr/>
          </p:nvCxnSpPr>
          <p:spPr>
            <a:xfrm flipV="1">
              <a:off x="6934200" y="3258076"/>
              <a:ext cx="0" cy="1219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8" name="CasellaDiTesto 27"/>
            <p:cNvSpPr txBox="1"/>
            <p:nvPr/>
          </p:nvSpPr>
          <p:spPr>
            <a:xfrm>
              <a:off x="5969000" y="4414103"/>
              <a:ext cx="1905000" cy="830997"/>
            </a:xfrm>
            <a:prstGeom prst="rect">
              <a:avLst/>
            </a:prstGeom>
            <a:noFill/>
          </p:spPr>
          <p:txBody>
            <a:bodyPr wrap="square" rtlCol="0">
              <a:spAutoFit/>
            </a:bodyPr>
            <a:lstStyle/>
            <a:p>
              <a:pPr algn="ctr" defTabSz="914400" eaLnBrk="0" fontAlgn="base" hangingPunct="0">
                <a:spcBef>
                  <a:spcPct val="0"/>
                </a:spcBef>
                <a:spcAft>
                  <a:spcPct val="0"/>
                </a:spcAft>
              </a:pPr>
              <a:r>
                <a:rPr lang="en-US" sz="1200" dirty="0">
                  <a:solidFill>
                    <a:prstClr val="black"/>
                  </a:solidFill>
                  <a:latin typeface="Comic Sans MS" charset="0"/>
                  <a:ea typeface="MS PGothic" charset="0"/>
                  <a:cs typeface="MS PGothic" charset="0"/>
                </a:rPr>
                <a:t>Somatic BRCA analysis</a:t>
              </a:r>
            </a:p>
            <a:p>
              <a:pPr algn="ctr" defTabSz="914400" eaLnBrk="0" fontAlgn="base" hangingPunct="0">
                <a:spcBef>
                  <a:spcPct val="0"/>
                </a:spcBef>
                <a:spcAft>
                  <a:spcPct val="0"/>
                </a:spcAft>
              </a:pPr>
              <a:r>
                <a:rPr lang="en-US" sz="1200" dirty="0">
                  <a:solidFill>
                    <a:prstClr val="black"/>
                  </a:solidFill>
                  <a:latin typeface="Comic Sans MS" charset="0"/>
                  <a:ea typeface="MS PGothic" charset="0"/>
                  <a:cs typeface="MS PGothic" charset="0"/>
                </a:rPr>
                <a:t>on primary tumor:</a:t>
              </a:r>
            </a:p>
            <a:p>
              <a:pPr algn="ctr" defTabSz="914400" eaLnBrk="0" fontAlgn="base" hangingPunct="0">
                <a:spcBef>
                  <a:spcPct val="0"/>
                </a:spcBef>
                <a:spcAft>
                  <a:spcPct val="0"/>
                </a:spcAft>
              </a:pPr>
              <a:r>
                <a:rPr lang="ro-RO" sz="1200" dirty="0">
                  <a:solidFill>
                    <a:srgbClr val="FF0000"/>
                  </a:solidFill>
                  <a:latin typeface="Comic Sans MS"/>
                  <a:ea typeface="MS PGothic" charset="0"/>
                  <a:cs typeface="Comic Sans MS"/>
                </a:rPr>
                <a:t>BRCA1: c.5266dupC, p.Q1756fs*74</a:t>
              </a:r>
              <a:endParaRPr lang="it-IT" sz="1200" dirty="0">
                <a:solidFill>
                  <a:srgbClr val="FF0000"/>
                </a:solidFill>
                <a:latin typeface="Comic Sans MS"/>
                <a:ea typeface="MS PGothic" charset="0"/>
                <a:cs typeface="Comic Sans MS"/>
              </a:endParaRPr>
            </a:p>
          </p:txBody>
        </p:sp>
      </p:grpSp>
      <p:sp>
        <p:nvSpPr>
          <p:cNvPr id="29" name="Freccia destra 28"/>
          <p:cNvSpPr/>
          <p:nvPr/>
        </p:nvSpPr>
        <p:spPr>
          <a:xfrm>
            <a:off x="6959600" y="2984500"/>
            <a:ext cx="1143000" cy="8382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eaLnBrk="0" fontAlgn="base" hangingPunct="0">
              <a:spcBef>
                <a:spcPct val="0"/>
              </a:spcBef>
              <a:spcAft>
                <a:spcPct val="0"/>
              </a:spcAft>
            </a:pPr>
            <a:r>
              <a:rPr lang="en-US" sz="1200" dirty="0">
                <a:solidFill>
                  <a:prstClr val="white"/>
                </a:solidFill>
                <a:latin typeface="Comic Sans MS"/>
                <a:cs typeface="Comic Sans MS"/>
              </a:rPr>
              <a:t>Other treatment</a:t>
            </a:r>
          </a:p>
        </p:txBody>
      </p:sp>
      <p:grpSp>
        <p:nvGrpSpPr>
          <p:cNvPr id="37" name="Gruppo 36"/>
          <p:cNvGrpSpPr/>
          <p:nvPr/>
        </p:nvGrpSpPr>
        <p:grpSpPr>
          <a:xfrm>
            <a:off x="7010400" y="1981200"/>
            <a:ext cx="2133600" cy="1384300"/>
            <a:chOff x="7023100" y="1371600"/>
            <a:chExt cx="2133600" cy="1384300"/>
          </a:xfrm>
        </p:grpSpPr>
        <p:cxnSp>
          <p:nvCxnSpPr>
            <p:cNvPr id="25" name="Connettore 2 24"/>
            <p:cNvCxnSpPr/>
            <p:nvPr/>
          </p:nvCxnSpPr>
          <p:spPr>
            <a:xfrm>
              <a:off x="8102600" y="1993900"/>
              <a:ext cx="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CasellaDiTesto 29"/>
            <p:cNvSpPr txBox="1"/>
            <p:nvPr/>
          </p:nvSpPr>
          <p:spPr>
            <a:xfrm>
              <a:off x="7023100" y="1371600"/>
              <a:ext cx="2133600" cy="646331"/>
            </a:xfrm>
            <a:prstGeom prst="rect">
              <a:avLst/>
            </a:prstGeom>
            <a:noFill/>
          </p:spPr>
          <p:txBody>
            <a:bodyPr wrap="square" rtlCol="0">
              <a:spAutoFit/>
            </a:bodyPr>
            <a:lstStyle/>
            <a:p>
              <a:pPr algn="ctr" defTabSz="914400" eaLnBrk="0" fontAlgn="base" hangingPunct="0">
                <a:spcBef>
                  <a:spcPct val="0"/>
                </a:spcBef>
                <a:spcAft>
                  <a:spcPct val="0"/>
                </a:spcAft>
              </a:pPr>
              <a:r>
                <a:rPr lang="en-US" sz="1200" i="1" dirty="0">
                  <a:solidFill>
                    <a:srgbClr val="008000"/>
                  </a:solidFill>
                  <a:latin typeface="Comic Sans MS" charset="0"/>
                  <a:ea typeface="MS PGothic" charset="0"/>
                  <a:cs typeface="MS PGothic" charset="0"/>
                </a:rPr>
                <a:t>June</a:t>
              </a:r>
              <a:r>
                <a:rPr lang="en-US" sz="1200" dirty="0">
                  <a:solidFill>
                    <a:prstClr val="black"/>
                  </a:solidFill>
                  <a:latin typeface="Comic Sans MS" charset="0"/>
                  <a:ea typeface="MS PGothic" charset="0"/>
                  <a:cs typeface="MS PGothic" charset="0"/>
                </a:rPr>
                <a:t>: PD</a:t>
              </a:r>
            </a:p>
            <a:p>
              <a:pPr algn="ctr" defTabSz="914400" eaLnBrk="0" fontAlgn="base" hangingPunct="0">
                <a:spcBef>
                  <a:spcPct val="0"/>
                </a:spcBef>
                <a:spcAft>
                  <a:spcPct val="0"/>
                </a:spcAft>
              </a:pPr>
              <a:r>
                <a:rPr lang="en-US" sz="1200" i="1" dirty="0">
                  <a:solidFill>
                    <a:srgbClr val="008000"/>
                  </a:solidFill>
                  <a:latin typeface="Comic Sans MS" charset="0"/>
                  <a:ea typeface="MS PGothic" charset="0"/>
                  <a:cs typeface="MS PGothic" charset="0"/>
                </a:rPr>
                <a:t>August</a:t>
              </a:r>
              <a:r>
                <a:rPr lang="en-US" sz="1200" dirty="0">
                  <a:solidFill>
                    <a:prstClr val="black"/>
                  </a:solidFill>
                  <a:latin typeface="Comic Sans MS" charset="0"/>
                  <a:ea typeface="MS PGothic" charset="0"/>
                  <a:cs typeface="MS PGothic" charset="0"/>
                </a:rPr>
                <a:t>: </a:t>
              </a:r>
              <a:r>
                <a:rPr lang="en-US" sz="1200" dirty="0" err="1">
                  <a:solidFill>
                    <a:prstClr val="black"/>
                  </a:solidFill>
                  <a:latin typeface="Comic Sans MS" charset="0"/>
                  <a:ea typeface="MS PGothic" charset="0"/>
                  <a:cs typeface="MS PGothic" charset="0"/>
                </a:rPr>
                <a:t>ctDNA</a:t>
              </a:r>
              <a:r>
                <a:rPr lang="en-US" sz="1200" dirty="0">
                  <a:solidFill>
                    <a:prstClr val="black"/>
                  </a:solidFill>
                  <a:latin typeface="Comic Sans MS" charset="0"/>
                  <a:ea typeface="MS PGothic" charset="0"/>
                  <a:cs typeface="MS PGothic" charset="0"/>
                </a:rPr>
                <a:t> NGS analysis</a:t>
              </a:r>
            </a:p>
          </p:txBody>
        </p:sp>
      </p:grpSp>
      <p:grpSp>
        <p:nvGrpSpPr>
          <p:cNvPr id="38" name="Gruppo 37"/>
          <p:cNvGrpSpPr/>
          <p:nvPr/>
        </p:nvGrpSpPr>
        <p:grpSpPr>
          <a:xfrm>
            <a:off x="6908800" y="3441700"/>
            <a:ext cx="2260600" cy="3429000"/>
            <a:chOff x="6921500" y="3200400"/>
            <a:chExt cx="2260600" cy="3429000"/>
          </a:xfrm>
        </p:grpSpPr>
        <p:sp>
          <p:nvSpPr>
            <p:cNvPr id="31" name="CasellaDiTesto 30"/>
            <p:cNvSpPr txBox="1"/>
            <p:nvPr/>
          </p:nvSpPr>
          <p:spPr>
            <a:xfrm>
              <a:off x="6921500" y="5429071"/>
              <a:ext cx="2260600"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1200" dirty="0" err="1">
                  <a:solidFill>
                    <a:prstClr val="black"/>
                  </a:solidFill>
                  <a:latin typeface="Comic Sans MS" charset="0"/>
                  <a:ea typeface="MS PGothic" charset="0"/>
                  <a:cs typeface="MS PGothic" charset="0"/>
                </a:rPr>
                <a:t>ctDNA</a:t>
              </a:r>
              <a:r>
                <a:rPr lang="en-US" sz="1200" dirty="0">
                  <a:solidFill>
                    <a:prstClr val="black"/>
                  </a:solidFill>
                  <a:latin typeface="Comic Sans MS" charset="0"/>
                  <a:ea typeface="MS PGothic" charset="0"/>
                  <a:cs typeface="MS PGothic" charset="0"/>
                </a:rPr>
                <a:t> results:</a:t>
              </a:r>
            </a:p>
            <a:p>
              <a:pPr algn="ctr" defTabSz="914400" eaLnBrk="0" fontAlgn="base" hangingPunct="0">
                <a:spcBef>
                  <a:spcPct val="0"/>
                </a:spcBef>
                <a:spcAft>
                  <a:spcPct val="0"/>
                </a:spcAft>
              </a:pPr>
              <a:r>
                <a:rPr lang="ro-RO" sz="1200" dirty="0">
                  <a:solidFill>
                    <a:prstClr val="white">
                      <a:lumMod val="50000"/>
                    </a:prstClr>
                  </a:solidFill>
                  <a:latin typeface="Comic Sans MS"/>
                  <a:ea typeface="MS PGothic" charset="0"/>
                  <a:cs typeface="Comic Sans MS"/>
                </a:rPr>
                <a:t>BRCA1: c.5266dupC, p.Q1756fs*74</a:t>
              </a:r>
            </a:p>
            <a:p>
              <a:pPr algn="ctr" defTabSz="914400" eaLnBrk="0" fontAlgn="base" hangingPunct="0">
                <a:spcBef>
                  <a:spcPct val="0"/>
                </a:spcBef>
                <a:spcAft>
                  <a:spcPct val="0"/>
                </a:spcAft>
              </a:pPr>
              <a:r>
                <a:rPr lang="ro-RO" sz="1200" dirty="0">
                  <a:solidFill>
                    <a:srgbClr val="FF0000"/>
                  </a:solidFill>
                  <a:latin typeface="Comic Sans MS"/>
                  <a:ea typeface="MS PGothic" charset="0"/>
                  <a:cs typeface="Comic Sans MS"/>
                </a:rPr>
                <a:t>+</a:t>
              </a:r>
            </a:p>
            <a:p>
              <a:pPr algn="ctr" defTabSz="914400" eaLnBrk="0" fontAlgn="base" hangingPunct="0">
                <a:spcBef>
                  <a:spcPct val="0"/>
                </a:spcBef>
                <a:spcAft>
                  <a:spcPct val="0"/>
                </a:spcAft>
              </a:pPr>
              <a:r>
                <a:rPr lang="ro-RO" sz="1200" dirty="0">
                  <a:solidFill>
                    <a:srgbClr val="FF0000"/>
                  </a:solidFill>
                  <a:latin typeface="Comic Sans MS"/>
                  <a:ea typeface="MS PGothic" charset="0"/>
                  <a:cs typeface="Comic Sans MS"/>
                </a:rPr>
                <a:t>c.5263_5272&gt;TCCCCAGGAC</a:t>
              </a:r>
            </a:p>
            <a:p>
              <a:pPr algn="ctr" defTabSz="914400" eaLnBrk="0" fontAlgn="base" hangingPunct="0">
                <a:spcBef>
                  <a:spcPct val="0"/>
                </a:spcBef>
                <a:spcAft>
                  <a:spcPct val="0"/>
                </a:spcAft>
              </a:pPr>
              <a:r>
                <a:rPr lang="ro-RO" sz="1200" dirty="0">
                  <a:solidFill>
                    <a:srgbClr val="FF0000"/>
                  </a:solidFill>
                  <a:latin typeface="Comic Sans MS"/>
                  <a:ea typeface="MS PGothic" charset="0"/>
                  <a:cs typeface="Comic Sans MS"/>
                </a:rPr>
                <a:t>p.Q1756_D1757 &gt; PG</a:t>
              </a:r>
              <a:endParaRPr lang="it-IT" sz="1200" dirty="0">
                <a:solidFill>
                  <a:srgbClr val="FF0000"/>
                </a:solidFill>
                <a:latin typeface="Comic Sans MS"/>
                <a:ea typeface="MS PGothic" charset="0"/>
                <a:cs typeface="Comic Sans MS"/>
              </a:endParaRPr>
            </a:p>
          </p:txBody>
        </p:sp>
        <p:cxnSp>
          <p:nvCxnSpPr>
            <p:cNvPr id="32" name="Connettore 2 31"/>
            <p:cNvCxnSpPr/>
            <p:nvPr/>
          </p:nvCxnSpPr>
          <p:spPr>
            <a:xfrm flipH="1" flipV="1">
              <a:off x="8102600" y="3200400"/>
              <a:ext cx="12700" cy="222867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33" name="TextBox 39"/>
          <p:cNvSpPr txBox="1">
            <a:spLocks noChangeArrowheads="1"/>
          </p:cNvSpPr>
          <p:nvPr/>
        </p:nvSpPr>
        <p:spPr bwMode="auto">
          <a:xfrm>
            <a:off x="0" y="1196044"/>
            <a:ext cx="3733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algn="ctr" fontAlgn="base">
              <a:spcBef>
                <a:spcPct val="0"/>
              </a:spcBef>
              <a:spcAft>
                <a:spcPct val="0"/>
              </a:spcAft>
            </a:pPr>
            <a:r>
              <a:rPr lang="nb-NO" sz="1100" dirty="0" err="1" smtClean="0">
                <a:solidFill>
                  <a:srgbClr val="000000"/>
                </a:solidFill>
                <a:cs typeface="Arial" charset="0"/>
              </a:rPr>
              <a:t>Modified</a:t>
            </a:r>
            <a:r>
              <a:rPr lang="nb-NO" sz="1100" dirty="0" smtClean="0">
                <a:solidFill>
                  <a:srgbClr val="000000"/>
                </a:solidFill>
                <a:cs typeface="Arial" charset="0"/>
              </a:rPr>
              <a:t> from Mayor P at al</a:t>
            </a:r>
            <a:r>
              <a:rPr lang="nb-NO" sz="1100" dirty="0">
                <a:solidFill>
                  <a:srgbClr val="000000"/>
                </a:solidFill>
                <a:cs typeface="Arial" charset="0"/>
              </a:rPr>
              <a:t>, </a:t>
            </a:r>
            <a:r>
              <a:rPr lang="nb-NO" sz="1100" dirty="0" err="1">
                <a:solidFill>
                  <a:srgbClr val="000000"/>
                </a:solidFill>
                <a:cs typeface="Arial" charset="0"/>
              </a:rPr>
              <a:t>Gynecol</a:t>
            </a:r>
            <a:r>
              <a:rPr lang="nb-NO" sz="1100" dirty="0">
                <a:solidFill>
                  <a:srgbClr val="000000"/>
                </a:solidFill>
                <a:cs typeface="Arial" charset="0"/>
              </a:rPr>
              <a:t> </a:t>
            </a:r>
            <a:r>
              <a:rPr lang="nb-NO" sz="1100" dirty="0" err="1">
                <a:solidFill>
                  <a:srgbClr val="000000"/>
                </a:solidFill>
                <a:cs typeface="Arial" charset="0"/>
              </a:rPr>
              <a:t>Oncol</a:t>
            </a:r>
            <a:r>
              <a:rPr lang="nb-NO" sz="1100" dirty="0">
                <a:solidFill>
                  <a:srgbClr val="000000"/>
                </a:solidFill>
                <a:cs typeface="Arial" charset="0"/>
              </a:rPr>
              <a:t> Rep. 2017</a:t>
            </a:r>
            <a:endParaRPr lang="en-GB" sz="1100" dirty="0">
              <a:solidFill>
                <a:srgbClr val="000000"/>
              </a:solidFill>
              <a:cs typeface="Arial" charset="0"/>
            </a:endParaRPr>
          </a:p>
        </p:txBody>
      </p:sp>
      <p:pic>
        <p:nvPicPr>
          <p:cNvPr id="39" name="Immagine 38"/>
          <p:cNvPicPr>
            <a:picLocks noChangeAspect="1"/>
          </p:cNvPicPr>
          <p:nvPr/>
        </p:nvPicPr>
        <p:blipFill>
          <a:blip r:embed="rId2"/>
          <a:stretch>
            <a:fillRect/>
          </a:stretch>
        </p:blipFill>
        <p:spPr>
          <a:xfrm>
            <a:off x="3962400" y="4737100"/>
            <a:ext cx="1536700" cy="1265518"/>
          </a:xfrm>
          <a:prstGeom prst="rect">
            <a:avLst/>
          </a:prstGeom>
        </p:spPr>
      </p:pic>
      <p:pic>
        <p:nvPicPr>
          <p:cNvPr id="41" name="Immagine 40"/>
          <p:cNvPicPr>
            <a:picLocks noChangeAspect="1"/>
          </p:cNvPicPr>
          <p:nvPr/>
        </p:nvPicPr>
        <p:blipFill>
          <a:blip r:embed="rId3"/>
          <a:stretch>
            <a:fillRect/>
          </a:stretch>
        </p:blipFill>
        <p:spPr>
          <a:xfrm>
            <a:off x="152400" y="5562600"/>
            <a:ext cx="3349888" cy="1066800"/>
          </a:xfrm>
          <a:prstGeom prst="rect">
            <a:avLst/>
          </a:prstGeom>
        </p:spPr>
      </p:pic>
      <p:pic>
        <p:nvPicPr>
          <p:cNvPr id="42" name="Immagine 41"/>
          <p:cNvPicPr>
            <a:picLocks noChangeAspect="1"/>
          </p:cNvPicPr>
          <p:nvPr/>
        </p:nvPicPr>
        <p:blipFill>
          <a:blip r:embed="rId4"/>
          <a:stretch>
            <a:fillRect/>
          </a:stretch>
        </p:blipFill>
        <p:spPr>
          <a:xfrm>
            <a:off x="3492500" y="6032500"/>
            <a:ext cx="3874429" cy="533400"/>
          </a:xfrm>
          <a:prstGeom prst="rect">
            <a:avLst/>
          </a:prstGeom>
        </p:spPr>
      </p:pic>
      <p:grpSp>
        <p:nvGrpSpPr>
          <p:cNvPr id="43" name="Gruppo 42"/>
          <p:cNvGrpSpPr/>
          <p:nvPr/>
        </p:nvGrpSpPr>
        <p:grpSpPr>
          <a:xfrm>
            <a:off x="0" y="-2"/>
            <a:ext cx="9144002" cy="1208747"/>
            <a:chOff x="0" y="-1"/>
            <a:chExt cx="9144002" cy="1208746"/>
          </a:xfrm>
        </p:grpSpPr>
        <p:pic>
          <p:nvPicPr>
            <p:cNvPr id="44" name="Immagine 43"/>
            <p:cNvPicPr>
              <a:picLocks noChangeAspect="1"/>
            </p:cNvPicPr>
            <p:nvPr/>
          </p:nvPicPr>
          <p:blipFill>
            <a:blip r:embed="rId5">
              <a:alphaModFix amt="68000"/>
            </a:blip>
            <a:stretch>
              <a:fillRect/>
            </a:stretch>
          </p:blipFill>
          <p:spPr>
            <a:xfrm rot="5400000">
              <a:off x="3967629" y="-3967628"/>
              <a:ext cx="1208745" cy="9144000"/>
            </a:xfrm>
            <a:prstGeom prst="rect">
              <a:avLst/>
            </a:prstGeom>
            <a:effectLst/>
          </p:spPr>
        </p:pic>
        <p:sp>
          <p:nvSpPr>
            <p:cNvPr id="45" name="Rettangolo arrotondato 44"/>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10000"/>
                </a:lnSpc>
              </a:pPr>
              <a:r>
                <a:rPr lang="en-US" sz="2800" b="1" dirty="0" smtClean="0">
                  <a:solidFill>
                    <a:srgbClr val="FFFF00"/>
                  </a:solidFill>
                  <a:latin typeface="Comic Sans MS"/>
                  <a:cs typeface="Comic Sans MS"/>
                </a:rPr>
                <a:t>Real Time monitoring of the disease</a:t>
              </a:r>
            </a:p>
            <a:p>
              <a:pPr algn="ctr">
                <a:lnSpc>
                  <a:spcPct val="110000"/>
                </a:lnSpc>
              </a:pPr>
              <a:r>
                <a:rPr lang="en-US" sz="2000" dirty="0" smtClean="0">
                  <a:solidFill>
                    <a:schemeClr val="bg1"/>
                  </a:solidFill>
                  <a:latin typeface="Comic Sans MS"/>
                  <a:cs typeface="Comic Sans MS"/>
                </a:rPr>
                <a:t>Detecting resistance to PARP-inhibitors</a:t>
              </a:r>
              <a:endParaRPr lang="en-US" sz="2000" dirty="0">
                <a:solidFill>
                  <a:schemeClr val="bg1"/>
                </a:solidFill>
                <a:latin typeface="Comic Sans MS"/>
                <a:cs typeface="Comic Sans MS"/>
              </a:endParaRPr>
            </a:p>
          </p:txBody>
        </p:sp>
      </p:grpSp>
      <p:pic>
        <p:nvPicPr>
          <p:cNvPr id="40" name="Immagine 39"/>
          <p:cNvPicPr>
            <a:picLocks noChangeAspect="1"/>
          </p:cNvPicPr>
          <p:nvPr/>
        </p:nvPicPr>
        <p:blipFill>
          <a:blip r:embed="rId6"/>
          <a:stretch>
            <a:fillRect/>
          </a:stretch>
        </p:blipFill>
        <p:spPr>
          <a:xfrm>
            <a:off x="7162800" y="498929"/>
            <a:ext cx="1828800" cy="1545771"/>
          </a:xfrm>
          <a:prstGeom prst="rect">
            <a:avLst/>
          </a:prstGeom>
        </p:spPr>
      </p:pic>
    </p:spTree>
    <p:extLst>
      <p:ext uri="{BB962C8B-B14F-4D97-AF65-F5344CB8AC3E}">
        <p14:creationId xmlns:p14="http://schemas.microsoft.com/office/powerpoint/2010/main" val="366875370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dissolve">
                                      <p:cBhvr>
                                        <p:cTn id="24" dur="500"/>
                                        <p:tgtEl>
                                          <p:spTgt spid="41"/>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par>
                                <p:cTn id="37" presetID="9"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dissolv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dissolv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dissolve">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dissolve">
                                      <p:cBhvr>
                                        <p:cTn id="54" dur="500"/>
                                        <p:tgtEl>
                                          <p:spTgt spid="29"/>
                                        </p:tgtEl>
                                      </p:cBhvr>
                                    </p:animEffect>
                                  </p:childTnLst>
                                </p:cTn>
                              </p:par>
                            </p:childTnLst>
                          </p:cTn>
                        </p:par>
                        <p:par>
                          <p:cTn id="55" fill="hold">
                            <p:stCondLst>
                              <p:cond delay="500"/>
                            </p:stCondLst>
                            <p:childTnLst>
                              <p:par>
                                <p:cTn id="56" presetID="9" presetClass="entr" presetSubtype="0"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dissolve">
                                      <p:cBhvr>
                                        <p:cTn id="58" dur="500"/>
                                        <p:tgtEl>
                                          <p:spTgt spid="37"/>
                                        </p:tgtEl>
                                      </p:cBhvr>
                                    </p:animEffect>
                                  </p:childTnLst>
                                </p:cTn>
                              </p:par>
                              <p:par>
                                <p:cTn id="59" presetID="9"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dissolve">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dissolve">
                                      <p:cBhvr>
                                        <p:cTn id="66" dur="500"/>
                                        <p:tgtEl>
                                          <p:spTgt spid="38"/>
                                        </p:tgtEl>
                                      </p:cBhvr>
                                    </p:animEffect>
                                  </p:childTnLst>
                                </p:cTn>
                              </p:par>
                            </p:childTnLst>
                          </p:cTn>
                        </p:par>
                        <p:par>
                          <p:cTn id="67" fill="hold">
                            <p:stCondLst>
                              <p:cond delay="500"/>
                            </p:stCondLst>
                            <p:childTnLst>
                              <p:par>
                                <p:cTn id="68" presetID="9" presetClass="exit" presetSubtype="0" fill="hold" nodeType="afterEffect">
                                  <p:stCondLst>
                                    <p:cond delay="0"/>
                                  </p:stCondLst>
                                  <p:childTnLst>
                                    <p:animEffect transition="out" filter="dissolve">
                                      <p:cBhvr>
                                        <p:cTn id="69" dur="500"/>
                                        <p:tgtEl>
                                          <p:spTgt spid="39"/>
                                        </p:tgtEl>
                                      </p:cBhvr>
                                    </p:animEffect>
                                    <p:set>
                                      <p:cBhvr>
                                        <p:cTn id="70" dur="1" fill="hold">
                                          <p:stCondLst>
                                            <p:cond delay="499"/>
                                          </p:stCondLst>
                                        </p:cTn>
                                        <p:tgtEl>
                                          <p:spTgt spid="39"/>
                                        </p:tgtEl>
                                        <p:attrNameLst>
                                          <p:attrName>style.visibility</p:attrName>
                                        </p:attrNameLst>
                                      </p:cBhvr>
                                      <p:to>
                                        <p:strVal val="hidden"/>
                                      </p:to>
                                    </p:set>
                                  </p:childTnLst>
                                </p:cTn>
                              </p:par>
                              <p:par>
                                <p:cTn id="71" presetID="9" presetClass="exit" presetSubtype="0" fill="hold" nodeType="withEffect">
                                  <p:stCondLst>
                                    <p:cond delay="0"/>
                                  </p:stCondLst>
                                  <p:childTnLst>
                                    <p:animEffect transition="out" filter="dissolve">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childTnLst>
                          </p:cTn>
                        </p:par>
                        <p:par>
                          <p:cTn id="74" fill="hold">
                            <p:stCondLst>
                              <p:cond delay="1000"/>
                            </p:stCondLst>
                            <p:childTnLst>
                              <p:par>
                                <p:cTn id="75" presetID="9" presetClass="entr" presetSubtype="0" fill="hold" nodeType="after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dissolve">
                                      <p:cBhvr>
                                        <p:cTn id="7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P spid="20"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0" y="-2"/>
            <a:ext cx="9144002" cy="1208747"/>
            <a:chOff x="0" y="-1"/>
            <a:chExt cx="9144002" cy="1208746"/>
          </a:xfrm>
        </p:grpSpPr>
        <p:pic>
          <p:nvPicPr>
            <p:cNvPr id="12" name="Immagine 11"/>
            <p:cNvPicPr>
              <a:picLocks noChangeAspect="1"/>
            </p:cNvPicPr>
            <p:nvPr/>
          </p:nvPicPr>
          <p:blipFill>
            <a:blip r:embed="rId2">
              <a:alphaModFix amt="68000"/>
            </a:blip>
            <a:stretch>
              <a:fillRect/>
            </a:stretch>
          </p:blipFill>
          <p:spPr>
            <a:xfrm rot="5400000">
              <a:off x="3967629" y="-3967628"/>
              <a:ext cx="1208745" cy="9144000"/>
            </a:xfrm>
            <a:prstGeom prst="rect">
              <a:avLst/>
            </a:prstGeom>
            <a:effectLst/>
          </p:spPr>
        </p:pic>
        <p:sp>
          <p:nvSpPr>
            <p:cNvPr id="13" name="Rettangolo arrotondato 12"/>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rgbClr val="FFFF00"/>
                  </a:solidFill>
                  <a:latin typeface="Comic Sans MS"/>
                  <a:cs typeface="Comic Sans MS"/>
                </a:rPr>
                <a:t>How the future of liquid biopsy looks like?</a:t>
              </a:r>
            </a:p>
            <a:p>
              <a:pPr algn="ctr"/>
              <a:r>
                <a:rPr lang="en-US" sz="2800" dirty="0" err="1" smtClean="0">
                  <a:solidFill>
                    <a:schemeClr val="bg1"/>
                  </a:solidFill>
                  <a:latin typeface="Comic Sans MS"/>
                  <a:cs typeface="Comic Sans MS"/>
                </a:rPr>
                <a:t>Exosomes</a:t>
              </a:r>
              <a:endParaRPr lang="en-US" sz="2800" dirty="0">
                <a:solidFill>
                  <a:schemeClr val="bg1"/>
                </a:solidFill>
                <a:latin typeface="Comic Sans MS"/>
                <a:cs typeface="Comic Sans MS"/>
              </a:endParaRPr>
            </a:p>
          </p:txBody>
        </p:sp>
      </p:gr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9831" y="1906024"/>
            <a:ext cx="1422637" cy="1468529"/>
          </a:xfrm>
          <a:prstGeom prst="rect">
            <a:avLst/>
          </a:prstGeom>
          <a:solidFill>
            <a:schemeClr val="tx1"/>
          </a:solidFill>
          <a:ln>
            <a:noFill/>
          </a:ln>
          <a:extLst/>
        </p:spPr>
      </p:pic>
      <p:pic>
        <p:nvPicPr>
          <p:cNvPr id="15" name="Picture 2" descr="C:\Users\Mark\Desktop\FOLLOW UP EGFR 1 e 10\TEM exosomes\PBS B Samples\15.35.17 CCD Acquire-Acquire CCD Image Display-Acquire CCD -1.t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0137" y="1906022"/>
            <a:ext cx="1406753" cy="1468529"/>
          </a:xfrm>
          <a:prstGeom prst="rect">
            <a:avLst/>
          </a:prstGeom>
          <a:solidFill>
            <a:schemeClr val="tx1"/>
          </a:solidFill>
          <a:ln>
            <a:noFill/>
          </a:ln>
          <a:extLst/>
        </p:spPr>
      </p:pic>
      <p:sp>
        <p:nvSpPr>
          <p:cNvPr id="16" name="CasellaDiTesto 7"/>
          <p:cNvSpPr txBox="1">
            <a:spLocks noChangeArrowheads="1"/>
          </p:cNvSpPr>
          <p:nvPr/>
        </p:nvSpPr>
        <p:spPr bwMode="auto">
          <a:xfrm>
            <a:off x="3603912" y="1565461"/>
            <a:ext cx="5468844" cy="2536865"/>
          </a:xfrm>
          <a:prstGeom prst="roundRect">
            <a:avLst/>
          </a:prstGeom>
          <a:noFill/>
          <a:ln>
            <a:noFill/>
          </a:ln>
          <a:extLst/>
        </p:spPr>
        <p:style>
          <a:lnRef idx="0">
            <a:schemeClr val="accent6"/>
          </a:lnRef>
          <a:fillRef idx="3">
            <a:schemeClr val="accent6"/>
          </a:fillRef>
          <a:effectRef idx="3">
            <a:schemeClr val="accent6"/>
          </a:effectRef>
          <a:fontRef idx="minor">
            <a:schemeClr val="lt1"/>
          </a:fontRef>
        </p:style>
        <p:txBody>
          <a:bodyPr wrap="square">
            <a:spAutoFit/>
          </a:bodyPr>
          <a:lstStyle>
            <a:lvl1pPr marL="177800" indent="-177800">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just" defTabSz="914400" fontAlgn="auto">
              <a:spcBef>
                <a:spcPts val="0"/>
              </a:spcBef>
              <a:spcAft>
                <a:spcPts val="600"/>
              </a:spcAft>
              <a:buFont typeface="Arial" charset="0"/>
              <a:buChar char="•"/>
              <a:defRPr/>
            </a:pPr>
            <a:r>
              <a:rPr lang="en-US" sz="1600" kern="0" dirty="0" smtClean="0">
                <a:latin typeface="Comic Sans MS" panose="030F0702030302020204" pitchFamily="66" charset="0"/>
              </a:rPr>
              <a:t>Small </a:t>
            </a:r>
            <a:r>
              <a:rPr lang="en-US" sz="1300" kern="0" dirty="0" smtClean="0">
                <a:latin typeface="Comic Sans MS" panose="030F0702030302020204" pitchFamily="66" charset="0"/>
              </a:rPr>
              <a:t>(30 to </a:t>
            </a:r>
            <a:r>
              <a:rPr lang="en-US" sz="1300" kern="0" dirty="0">
                <a:latin typeface="Comic Sans MS" panose="030F0702030302020204" pitchFamily="66" charset="0"/>
              </a:rPr>
              <a:t>100 nm)</a:t>
            </a:r>
            <a:r>
              <a:rPr lang="en-US" sz="1400" kern="0" dirty="0">
                <a:latin typeface="Comic Sans MS" panose="030F0702030302020204" pitchFamily="66" charset="0"/>
              </a:rPr>
              <a:t> </a:t>
            </a:r>
            <a:r>
              <a:rPr lang="en-US" sz="1600" kern="0" dirty="0">
                <a:latin typeface="Comic Sans MS" panose="030F0702030302020204" pitchFamily="66" charset="0"/>
              </a:rPr>
              <a:t>endocytic derived vesicles.</a:t>
            </a:r>
          </a:p>
          <a:p>
            <a:pPr algn="just" defTabSz="914400" fontAlgn="auto">
              <a:spcBef>
                <a:spcPts val="0"/>
              </a:spcBef>
              <a:spcAft>
                <a:spcPts val="600"/>
              </a:spcAft>
              <a:buFont typeface="Arial" charset="0"/>
              <a:buChar char="•"/>
              <a:defRPr/>
            </a:pPr>
            <a:r>
              <a:rPr lang="en-US" sz="1600" kern="0" dirty="0">
                <a:latin typeface="Comic Sans MS" panose="030F0702030302020204" pitchFamily="66" charset="0"/>
              </a:rPr>
              <a:t>Released from normal, diseased, and </a:t>
            </a:r>
            <a:r>
              <a:rPr lang="en-US" sz="1600" kern="0" dirty="0" smtClean="0">
                <a:latin typeface="Comic Sans MS" panose="030F0702030302020204" pitchFamily="66" charset="0"/>
              </a:rPr>
              <a:t>cancer </a:t>
            </a:r>
            <a:r>
              <a:rPr lang="en-US" sz="1600" kern="0" dirty="0">
                <a:latin typeface="Comic Sans MS" panose="030F0702030302020204" pitchFamily="66" charset="0"/>
              </a:rPr>
              <a:t>cells in the blood and other body fluids  </a:t>
            </a:r>
            <a:r>
              <a:rPr lang="en-US" sz="1600" kern="0" dirty="0" smtClean="0">
                <a:latin typeface="Comic Sans MS" panose="030F0702030302020204" pitchFamily="66" charset="0"/>
              </a:rPr>
              <a:t>     </a:t>
            </a:r>
            <a:r>
              <a:rPr lang="en-US" sz="1400" kern="0" dirty="0" smtClean="0">
                <a:latin typeface="Comic Sans MS" panose="030F0702030302020204" pitchFamily="66" charset="0"/>
              </a:rPr>
              <a:t>(i.e. urine</a:t>
            </a:r>
            <a:r>
              <a:rPr lang="en-US" sz="1400" kern="0" dirty="0">
                <a:latin typeface="Comic Sans MS" panose="030F0702030302020204" pitchFamily="66" charset="0"/>
              </a:rPr>
              <a:t>, pleural effusion, ascites, saliva..)</a:t>
            </a:r>
            <a:r>
              <a:rPr lang="en-US" sz="1600" kern="0" dirty="0">
                <a:latin typeface="Comic Sans MS" panose="030F0702030302020204" pitchFamily="66" charset="0"/>
              </a:rPr>
              <a:t>.</a:t>
            </a:r>
          </a:p>
          <a:p>
            <a:pPr algn="just" defTabSz="914400" fontAlgn="auto">
              <a:spcBef>
                <a:spcPts val="0"/>
              </a:spcBef>
              <a:spcAft>
                <a:spcPts val="600"/>
              </a:spcAft>
              <a:buFont typeface="Arial" charset="0"/>
              <a:buChar char="•"/>
              <a:defRPr/>
            </a:pPr>
            <a:r>
              <a:rPr lang="en-US" sz="1600" kern="0" dirty="0">
                <a:latin typeface="Comic Sans MS" panose="030F0702030302020204" pitchFamily="66" charset="0"/>
              </a:rPr>
              <a:t>Involved in cell-cell or organ-organ communications.</a:t>
            </a:r>
          </a:p>
          <a:p>
            <a:pPr algn="just" defTabSz="914400" fontAlgn="auto">
              <a:spcBef>
                <a:spcPts val="0"/>
              </a:spcBef>
              <a:spcAft>
                <a:spcPts val="600"/>
              </a:spcAft>
              <a:buFont typeface="Arial" charset="0"/>
              <a:buChar char="•"/>
              <a:defRPr/>
            </a:pPr>
            <a:r>
              <a:rPr lang="en-US" sz="1600" kern="0" dirty="0">
                <a:solidFill>
                  <a:srgbClr val="FF0000"/>
                </a:solidFill>
                <a:latin typeface="Comic Sans MS" panose="030F0702030302020204" pitchFamily="66" charset="0"/>
              </a:rPr>
              <a:t>Reach in protein, mRNA, miRNA and DNA fragments.</a:t>
            </a:r>
          </a:p>
        </p:txBody>
      </p:sp>
      <p:sp>
        <p:nvSpPr>
          <p:cNvPr id="17" name="Freccia a destra 1"/>
          <p:cNvSpPr/>
          <p:nvPr/>
        </p:nvSpPr>
        <p:spPr bwMode="auto">
          <a:xfrm>
            <a:off x="1603601" y="2644081"/>
            <a:ext cx="244549" cy="45719"/>
          </a:xfrm>
          <a:prstGeom prst="rightArrow">
            <a:avLst/>
          </a:prstGeom>
          <a:solidFill>
            <a:srgbClr val="C00000"/>
          </a:solidFill>
          <a:ln w="76327" cap="flat" cmpd="sng" algn="ctr">
            <a:solidFill>
              <a:srgbClr val="C00000"/>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3200" b="0" i="0" u="none" strike="noStrike" cap="none" normalizeH="0" baseline="0" smtClean="0">
              <a:ln>
                <a:noFill/>
              </a:ln>
              <a:solidFill>
                <a:schemeClr val="bg1"/>
              </a:solidFill>
              <a:effectLst/>
              <a:latin typeface="Comic Sans MS" pitchFamily="66" charset="0"/>
            </a:endParaRPr>
          </a:p>
        </p:txBody>
      </p:sp>
      <p:grpSp>
        <p:nvGrpSpPr>
          <p:cNvPr id="18" name="Gruppo 1"/>
          <p:cNvGrpSpPr>
            <a:grpSpLocks/>
          </p:cNvGrpSpPr>
          <p:nvPr/>
        </p:nvGrpSpPr>
        <p:grpSpPr bwMode="auto">
          <a:xfrm>
            <a:off x="232723" y="3672750"/>
            <a:ext cx="2691063" cy="454025"/>
            <a:chOff x="2627313" y="4360863"/>
            <a:chExt cx="1712912" cy="454025"/>
          </a:xfrm>
        </p:grpSpPr>
        <p:sp>
          <p:nvSpPr>
            <p:cNvPr id="19" name="Parentesi quadra chiusa 33"/>
            <p:cNvSpPr>
              <a:spLocks/>
            </p:cNvSpPr>
            <p:nvPr/>
          </p:nvSpPr>
          <p:spPr bwMode="auto">
            <a:xfrm rot="5400000">
              <a:off x="3405188" y="3582988"/>
              <a:ext cx="157162" cy="1712912"/>
            </a:xfrm>
            <a:prstGeom prst="rightBracket">
              <a:avLst>
                <a:gd name="adj" fmla="val 8275"/>
              </a:avLst>
            </a:prstGeom>
            <a:noFill/>
            <a:ln w="38100" algn="ctr">
              <a:solidFill>
                <a:srgbClr val="C00000"/>
              </a:solidFill>
              <a:round/>
              <a:headEnd/>
              <a:tailEnd/>
            </a:ln>
          </p:spPr>
          <p:txBody>
            <a:bodyPr lIns="90000" tIns="46800" rIns="90000" bIns="46800"/>
            <a:lstStyle/>
            <a:p>
              <a:pPr algn="ctr" defTabSz="914400" eaLnBrk="0" hangingPunct="0"/>
              <a:endParaRPr lang="it-IT" altLang="it-IT" sz="3200">
                <a:solidFill>
                  <a:srgbClr val="FFFFFF"/>
                </a:solidFill>
                <a:latin typeface="Comic Sans MS" pitchFamily="66" charset="0"/>
              </a:endParaRPr>
            </a:p>
          </p:txBody>
        </p:sp>
        <p:sp>
          <p:nvSpPr>
            <p:cNvPr id="20" name="Line 17"/>
            <p:cNvSpPr>
              <a:spLocks noChangeShapeType="1"/>
            </p:cNvSpPr>
            <p:nvPr/>
          </p:nvSpPr>
          <p:spPr bwMode="auto">
            <a:xfrm>
              <a:off x="3482640" y="4518025"/>
              <a:ext cx="0" cy="296863"/>
            </a:xfrm>
            <a:prstGeom prst="line">
              <a:avLst/>
            </a:prstGeom>
            <a:noFill/>
            <a:ln w="38100">
              <a:solidFill>
                <a:srgbClr val="C00000"/>
              </a:solidFill>
              <a:round/>
              <a:headEnd/>
              <a:tailEnd type="triangle" w="med" len="med"/>
            </a:ln>
          </p:spPr>
          <p:txBody>
            <a:bodyPr/>
            <a:lstStyle/>
            <a:p>
              <a:endParaRPr lang="en-US">
                <a:solidFill>
                  <a:srgbClr val="000000"/>
                </a:solidFill>
              </a:endParaRPr>
            </a:p>
          </p:txBody>
        </p:sp>
      </p:grpSp>
      <p:grpSp>
        <p:nvGrpSpPr>
          <p:cNvPr id="21" name="Gruppo 4"/>
          <p:cNvGrpSpPr>
            <a:grpSpLocks/>
          </p:cNvGrpSpPr>
          <p:nvPr/>
        </p:nvGrpSpPr>
        <p:grpSpPr bwMode="auto">
          <a:xfrm>
            <a:off x="308574" y="4392883"/>
            <a:ext cx="2447925" cy="2033588"/>
            <a:chOff x="2400300" y="1285875"/>
            <a:chExt cx="3790950" cy="4338627"/>
          </a:xfrm>
        </p:grpSpPr>
        <p:pic>
          <p:nvPicPr>
            <p:cNvPr id="22" name="Picture 2" descr="D:\exososmes\Exosomes EM\pad 6 16.23.20 CCD Acquire-Acquire CCD Image Display-Acquire CCD -1.tif"/>
            <p:cNvPicPr>
              <a:picLocks noChangeAspect="1" noChangeArrowheads="1"/>
            </p:cNvPicPr>
            <p:nvPr/>
          </p:nvPicPr>
          <p:blipFill>
            <a:blip r:embed="rId5">
              <a:extLst>
                <a:ext uri="{28A0092B-C50C-407E-A947-70E740481C1C}">
                  <a14:useLocalDpi xmlns:a14="http://schemas.microsoft.com/office/drawing/2010/main" val="0"/>
                </a:ext>
              </a:extLst>
            </a:blip>
            <a:srcRect l="23885" t="18196" r="25497"/>
            <a:stretch>
              <a:fillRect/>
            </a:stretch>
          </p:blipFill>
          <p:spPr bwMode="auto">
            <a:xfrm>
              <a:off x="2400300" y="1285875"/>
              <a:ext cx="3790950" cy="433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uppo 486"/>
            <p:cNvGrpSpPr>
              <a:grpSpLocks/>
            </p:cNvGrpSpPr>
            <p:nvPr/>
          </p:nvGrpSpPr>
          <p:grpSpPr bwMode="auto">
            <a:xfrm>
              <a:off x="3173574" y="1773590"/>
              <a:ext cx="2262522" cy="1998403"/>
              <a:chOff x="2478731" y="1815969"/>
              <a:chExt cx="2309294" cy="2108018"/>
            </a:xfrm>
          </p:grpSpPr>
          <p:grpSp>
            <p:nvGrpSpPr>
              <p:cNvPr id="24" name="Gruppo 487"/>
              <p:cNvGrpSpPr>
                <a:grpSpLocks/>
              </p:cNvGrpSpPr>
              <p:nvPr/>
            </p:nvGrpSpPr>
            <p:grpSpPr bwMode="auto">
              <a:xfrm>
                <a:off x="2478731" y="1840458"/>
                <a:ext cx="2309294" cy="2049610"/>
                <a:chOff x="2024763" y="1517843"/>
                <a:chExt cx="2698006" cy="2558311"/>
              </a:xfrm>
            </p:grpSpPr>
            <p:sp>
              <p:nvSpPr>
                <p:cNvPr id="54" name="Anello 517"/>
                <p:cNvSpPr/>
                <p:nvPr/>
              </p:nvSpPr>
              <p:spPr>
                <a:xfrm>
                  <a:off x="2114076" y="1634436"/>
                  <a:ext cx="2494843" cy="2305509"/>
                </a:xfrm>
                <a:prstGeom prst="donut">
                  <a:avLst>
                    <a:gd name="adj" fmla="val 11393"/>
                  </a:avLst>
                </a:prstGeom>
                <a:solidFill>
                  <a:srgbClr val="1F497D">
                    <a:lumMod val="20000"/>
                    <a:lumOff val="80000"/>
                  </a:srgbClr>
                </a:solidFill>
                <a:ln w="25400" cap="flat" cmpd="sng" algn="ctr">
                  <a:no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55" name="Ovale 518"/>
                <p:cNvSpPr/>
                <p:nvPr/>
              </p:nvSpPr>
              <p:spPr>
                <a:xfrm>
                  <a:off x="2026126" y="2642261"/>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56" name="Ovale 519"/>
                <p:cNvSpPr/>
                <p:nvPr/>
              </p:nvSpPr>
              <p:spPr>
                <a:xfrm>
                  <a:off x="2026126" y="2784962"/>
                  <a:ext cx="146583"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57" name="Ovale 520"/>
                <p:cNvSpPr/>
                <p:nvPr/>
              </p:nvSpPr>
              <p:spPr>
                <a:xfrm>
                  <a:off x="2304633" y="3436034"/>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58" name="Ovale 521"/>
                <p:cNvSpPr/>
                <p:nvPr/>
              </p:nvSpPr>
              <p:spPr>
                <a:xfrm>
                  <a:off x="2055442" y="2896445"/>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59" name="Ovale 522"/>
                <p:cNvSpPr/>
                <p:nvPr/>
              </p:nvSpPr>
              <p:spPr>
                <a:xfrm>
                  <a:off x="2099416" y="3003471"/>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60" name="Ovale 523"/>
                <p:cNvSpPr/>
                <p:nvPr/>
              </p:nvSpPr>
              <p:spPr>
                <a:xfrm>
                  <a:off x="2199093" y="3333466"/>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61" name="Ovale 524"/>
                <p:cNvSpPr/>
                <p:nvPr/>
              </p:nvSpPr>
              <p:spPr>
                <a:xfrm>
                  <a:off x="2128733" y="3137253"/>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62" name="Ovale 525"/>
                <p:cNvSpPr/>
                <p:nvPr/>
              </p:nvSpPr>
              <p:spPr>
                <a:xfrm rot="3413300">
                  <a:off x="2331494" y="1950576"/>
                  <a:ext cx="142701" cy="14365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63" name="Ovale 526"/>
                <p:cNvSpPr/>
                <p:nvPr/>
              </p:nvSpPr>
              <p:spPr>
                <a:xfrm rot="3413300">
                  <a:off x="2247178" y="2033076"/>
                  <a:ext cx="147162" cy="14365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64" name="Ovale 527"/>
                <p:cNvSpPr/>
                <p:nvPr/>
              </p:nvSpPr>
              <p:spPr>
                <a:xfrm rot="3413300">
                  <a:off x="2041962" y="2510233"/>
                  <a:ext cx="147159" cy="14365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65" name="Ovale 528"/>
                <p:cNvSpPr/>
                <p:nvPr/>
              </p:nvSpPr>
              <p:spPr>
                <a:xfrm rot="3413300">
                  <a:off x="2173185" y="2120033"/>
                  <a:ext cx="142701" cy="14365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66" name="Ovale 529"/>
                <p:cNvSpPr/>
                <p:nvPr/>
              </p:nvSpPr>
              <p:spPr>
                <a:xfrm rot="3413300">
                  <a:off x="2104991" y="2212918"/>
                  <a:ext cx="147162" cy="140720"/>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67" name="Ovale 530"/>
                <p:cNvSpPr/>
                <p:nvPr/>
              </p:nvSpPr>
              <p:spPr>
                <a:xfrm rot="3413300">
                  <a:off x="2062482" y="2412127"/>
                  <a:ext cx="147159" cy="143652"/>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68" name="Ovale 531"/>
                <p:cNvSpPr/>
                <p:nvPr/>
              </p:nvSpPr>
              <p:spPr>
                <a:xfrm rot="3413300">
                  <a:off x="2086699" y="2313256"/>
                  <a:ext cx="142701" cy="140720"/>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69" name="Ovale 532"/>
                <p:cNvSpPr/>
                <p:nvPr/>
              </p:nvSpPr>
              <p:spPr>
                <a:xfrm rot="12524870">
                  <a:off x="4046040" y="1777137"/>
                  <a:ext cx="143652"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70" name="Ovale 533"/>
                <p:cNvSpPr/>
                <p:nvPr/>
              </p:nvSpPr>
              <p:spPr>
                <a:xfrm rot="12524870">
                  <a:off x="3969817" y="1719164"/>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71" name="Ovale 534"/>
                <p:cNvSpPr/>
                <p:nvPr/>
              </p:nvSpPr>
              <p:spPr>
                <a:xfrm rot="12524870">
                  <a:off x="4292299" y="1946594"/>
                  <a:ext cx="146583"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72" name="Ovale 535"/>
                <p:cNvSpPr/>
                <p:nvPr/>
              </p:nvSpPr>
              <p:spPr>
                <a:xfrm rot="12524870">
                  <a:off x="4526832" y="2401453"/>
                  <a:ext cx="143652" cy="138240"/>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73" name="Ovale 536"/>
                <p:cNvSpPr/>
                <p:nvPr/>
              </p:nvSpPr>
              <p:spPr>
                <a:xfrm rot="12524870">
                  <a:off x="4556149" y="2521856"/>
                  <a:ext cx="140720"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74" name="Ovale 537"/>
                <p:cNvSpPr/>
                <p:nvPr/>
              </p:nvSpPr>
              <p:spPr>
                <a:xfrm rot="12524870">
                  <a:off x="4365592" y="2040240"/>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75" name="Ovale 538"/>
                <p:cNvSpPr/>
                <p:nvPr/>
              </p:nvSpPr>
              <p:spPr>
                <a:xfrm rot="12524870">
                  <a:off x="4415429" y="2165104"/>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76" name="Ovale 539"/>
                <p:cNvSpPr/>
                <p:nvPr/>
              </p:nvSpPr>
              <p:spPr>
                <a:xfrm rot="5848640">
                  <a:off x="3177279" y="1538845"/>
                  <a:ext cx="142701" cy="146583"/>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77" name="Ovale 540"/>
                <p:cNvSpPr/>
                <p:nvPr/>
              </p:nvSpPr>
              <p:spPr>
                <a:xfrm rot="5848640">
                  <a:off x="3082000" y="1553691"/>
                  <a:ext cx="142701" cy="14365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78" name="Ovale 541"/>
                <p:cNvSpPr/>
                <p:nvPr/>
              </p:nvSpPr>
              <p:spPr>
                <a:xfrm rot="5848640">
                  <a:off x="2450227" y="1855464"/>
                  <a:ext cx="142701" cy="146583"/>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79" name="Ovale 542"/>
                <p:cNvSpPr/>
                <p:nvPr/>
              </p:nvSpPr>
              <p:spPr>
                <a:xfrm rot="5848640">
                  <a:off x="2967664" y="1553691"/>
                  <a:ext cx="142701" cy="143652"/>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80" name="Ovale 543"/>
                <p:cNvSpPr/>
                <p:nvPr/>
              </p:nvSpPr>
              <p:spPr>
                <a:xfrm rot="5848640">
                  <a:off x="2859194" y="1571528"/>
                  <a:ext cx="142701" cy="14365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81" name="Ovale 544"/>
                <p:cNvSpPr/>
                <p:nvPr/>
              </p:nvSpPr>
              <p:spPr>
                <a:xfrm rot="5848640">
                  <a:off x="2548437" y="1785580"/>
                  <a:ext cx="142701" cy="14365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82" name="Ovale 545"/>
                <p:cNvSpPr/>
                <p:nvPr/>
              </p:nvSpPr>
              <p:spPr>
                <a:xfrm rot="5848640">
                  <a:off x="2756584" y="1642879"/>
                  <a:ext cx="142701" cy="143652"/>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83" name="Ovale 546"/>
                <p:cNvSpPr/>
                <p:nvPr/>
              </p:nvSpPr>
              <p:spPr>
                <a:xfrm rot="8432948">
                  <a:off x="4216076" y="1893082"/>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84" name="Ovale 547"/>
                <p:cNvSpPr/>
                <p:nvPr/>
              </p:nvSpPr>
              <p:spPr>
                <a:xfrm rot="8432948">
                  <a:off x="4145716" y="1821731"/>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85" name="Ovale 548"/>
                <p:cNvSpPr/>
                <p:nvPr/>
              </p:nvSpPr>
              <p:spPr>
                <a:xfrm rot="8432948">
                  <a:off x="3398144" y="1527411"/>
                  <a:ext cx="143651"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86" name="Ovale 549"/>
                <p:cNvSpPr/>
                <p:nvPr/>
              </p:nvSpPr>
              <p:spPr>
                <a:xfrm rot="8432948">
                  <a:off x="3858414" y="1661193"/>
                  <a:ext cx="143652"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87" name="Ovale 550"/>
                <p:cNvSpPr/>
                <p:nvPr/>
              </p:nvSpPr>
              <p:spPr>
                <a:xfrm rot="8432948">
                  <a:off x="3767533" y="1603219"/>
                  <a:ext cx="143651" cy="147162"/>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88" name="Ovale 551"/>
                <p:cNvSpPr/>
                <p:nvPr/>
              </p:nvSpPr>
              <p:spPr>
                <a:xfrm rot="8432948">
                  <a:off x="3277945" y="1518492"/>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89" name="Ovale 552"/>
                <p:cNvSpPr/>
                <p:nvPr/>
              </p:nvSpPr>
              <p:spPr>
                <a:xfrm rot="8432948">
                  <a:off x="3509547" y="1531869"/>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90" name="Ovale 553"/>
                <p:cNvSpPr/>
                <p:nvPr/>
              </p:nvSpPr>
              <p:spPr>
                <a:xfrm rot="12524870">
                  <a:off x="2644706" y="1732543"/>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91" name="Ovale 554"/>
                <p:cNvSpPr/>
                <p:nvPr/>
              </p:nvSpPr>
              <p:spPr>
                <a:xfrm rot="12524870">
                  <a:off x="4485789" y="2272129"/>
                  <a:ext cx="143652" cy="147162"/>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92" name="Ovale 555"/>
                <p:cNvSpPr/>
                <p:nvPr/>
              </p:nvSpPr>
              <p:spPr>
                <a:xfrm rot="12524870">
                  <a:off x="4579602" y="2762663"/>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93" name="Ovale 556"/>
                <p:cNvSpPr/>
                <p:nvPr/>
              </p:nvSpPr>
              <p:spPr>
                <a:xfrm rot="12524870">
                  <a:off x="4515106" y="3003471"/>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94" name="Ovale 557"/>
                <p:cNvSpPr/>
                <p:nvPr/>
              </p:nvSpPr>
              <p:spPr>
                <a:xfrm rot="12524870">
                  <a:off x="4562012" y="2883068"/>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95" name="Ovale 558"/>
                <p:cNvSpPr/>
                <p:nvPr/>
              </p:nvSpPr>
              <p:spPr>
                <a:xfrm rot="12524870">
                  <a:off x="4562012" y="2646719"/>
                  <a:ext cx="143652" cy="147162"/>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96" name="Ovale 559"/>
                <p:cNvSpPr/>
                <p:nvPr/>
              </p:nvSpPr>
              <p:spPr>
                <a:xfrm rot="12524870">
                  <a:off x="4450609" y="3114957"/>
                  <a:ext cx="146583"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97" name="Ovale 560"/>
                <p:cNvSpPr/>
                <p:nvPr/>
              </p:nvSpPr>
              <p:spPr>
                <a:xfrm rot="12524870">
                  <a:off x="4403703" y="3266577"/>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98" name="Ovale 561"/>
                <p:cNvSpPr/>
                <p:nvPr/>
              </p:nvSpPr>
              <p:spPr>
                <a:xfrm rot="12524870">
                  <a:off x="4353865" y="3337927"/>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99" name="Ovale 562"/>
                <p:cNvSpPr/>
                <p:nvPr/>
              </p:nvSpPr>
              <p:spPr>
                <a:xfrm rot="12524870">
                  <a:off x="4265915" y="3444953"/>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00" name="Ovale 563"/>
                <p:cNvSpPr/>
                <p:nvPr/>
              </p:nvSpPr>
              <p:spPr>
                <a:xfrm rot="12524870">
                  <a:off x="4195556" y="3543060"/>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01" name="Ovale 564"/>
                <p:cNvSpPr/>
                <p:nvPr/>
              </p:nvSpPr>
              <p:spPr>
                <a:xfrm rot="12524870">
                  <a:off x="3969817" y="3721436"/>
                  <a:ext cx="143652"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02" name="Ovale 565"/>
                <p:cNvSpPr/>
                <p:nvPr/>
              </p:nvSpPr>
              <p:spPr>
                <a:xfrm rot="12524870">
                  <a:off x="4072426" y="3632248"/>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03" name="Ovale 566"/>
                <p:cNvSpPr/>
                <p:nvPr/>
              </p:nvSpPr>
              <p:spPr>
                <a:xfrm rot="12524870">
                  <a:off x="3409870" y="3908731"/>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04" name="Ovale 567"/>
                <p:cNvSpPr/>
                <p:nvPr/>
              </p:nvSpPr>
              <p:spPr>
                <a:xfrm rot="12524870">
                  <a:off x="3755806" y="3828461"/>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05" name="Ovale 568"/>
                <p:cNvSpPr/>
                <p:nvPr/>
              </p:nvSpPr>
              <p:spPr>
                <a:xfrm rot="12524870">
                  <a:off x="3647334" y="3868595"/>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06" name="Ovale 569"/>
                <p:cNvSpPr/>
                <p:nvPr/>
              </p:nvSpPr>
              <p:spPr>
                <a:xfrm rot="12524870">
                  <a:off x="3876004" y="3779407"/>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07" name="Ovale 570"/>
                <p:cNvSpPr/>
                <p:nvPr/>
              </p:nvSpPr>
              <p:spPr>
                <a:xfrm rot="12524870">
                  <a:off x="2829401" y="3810624"/>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08" name="Ovale 571"/>
                <p:cNvSpPr/>
                <p:nvPr/>
              </p:nvSpPr>
              <p:spPr>
                <a:xfrm rot="12524870">
                  <a:off x="2984778" y="3855218"/>
                  <a:ext cx="143652"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09" name="Ovale 572"/>
                <p:cNvSpPr/>
                <p:nvPr/>
              </p:nvSpPr>
              <p:spPr>
                <a:xfrm rot="12524870">
                  <a:off x="3131361" y="3908731"/>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10" name="Ovale 573"/>
                <p:cNvSpPr/>
                <p:nvPr/>
              </p:nvSpPr>
              <p:spPr>
                <a:xfrm rot="12524870">
                  <a:off x="3260355" y="3935487"/>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11" name="Ovale 574"/>
                <p:cNvSpPr/>
                <p:nvPr/>
              </p:nvSpPr>
              <p:spPr>
                <a:xfrm rot="12524870">
                  <a:off x="3530067" y="3877513"/>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12" name="Ovale 575"/>
                <p:cNvSpPr/>
                <p:nvPr/>
              </p:nvSpPr>
              <p:spPr>
                <a:xfrm rot="12524870">
                  <a:off x="2374993" y="3507385"/>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13" name="Ovale 576"/>
                <p:cNvSpPr/>
                <p:nvPr/>
              </p:nvSpPr>
              <p:spPr>
                <a:xfrm rot="12524870">
                  <a:off x="3632677" y="1558625"/>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14" name="Ovale 577"/>
                <p:cNvSpPr/>
                <p:nvPr/>
              </p:nvSpPr>
              <p:spPr>
                <a:xfrm rot="12524870">
                  <a:off x="2175640" y="3235360"/>
                  <a:ext cx="140720"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15" name="Ovale 578"/>
                <p:cNvSpPr/>
                <p:nvPr/>
              </p:nvSpPr>
              <p:spPr>
                <a:xfrm rot="12524870">
                  <a:off x="2726792" y="3770488"/>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16" name="Ovale 579"/>
                <p:cNvSpPr/>
                <p:nvPr/>
              </p:nvSpPr>
              <p:spPr>
                <a:xfrm rot="12524870">
                  <a:off x="3231038" y="3574274"/>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17" name="Ovale 580"/>
                <p:cNvSpPr/>
                <p:nvPr/>
              </p:nvSpPr>
              <p:spPr>
                <a:xfrm rot="12524870">
                  <a:off x="3357100" y="3574274"/>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18" name="Ovale 581"/>
                <p:cNvSpPr/>
                <p:nvPr/>
              </p:nvSpPr>
              <p:spPr>
                <a:xfrm rot="12524870">
                  <a:off x="2430695" y="3605491"/>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19" name="Ovale 582"/>
                <p:cNvSpPr/>
                <p:nvPr/>
              </p:nvSpPr>
              <p:spPr>
                <a:xfrm rot="12524870">
                  <a:off x="2527439" y="3663462"/>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20" name="Ovale 583"/>
                <p:cNvSpPr/>
                <p:nvPr/>
              </p:nvSpPr>
              <p:spPr>
                <a:xfrm rot="12524870">
                  <a:off x="2630048" y="3721436"/>
                  <a:ext cx="143651"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21" name="Ovale 584"/>
                <p:cNvSpPr/>
                <p:nvPr/>
              </p:nvSpPr>
              <p:spPr>
                <a:xfrm rot="12524870">
                  <a:off x="4260052" y="2535235"/>
                  <a:ext cx="140720"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22" name="Ovale 585"/>
                <p:cNvSpPr/>
                <p:nvPr/>
              </p:nvSpPr>
              <p:spPr>
                <a:xfrm rot="12524870">
                  <a:off x="3436254" y="3565355"/>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23" name="Ovale 586"/>
                <p:cNvSpPr/>
                <p:nvPr/>
              </p:nvSpPr>
              <p:spPr>
                <a:xfrm rot="12524870">
                  <a:off x="4265915" y="2686855"/>
                  <a:ext cx="143651"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24" name="Ovale 587"/>
                <p:cNvSpPr/>
                <p:nvPr/>
              </p:nvSpPr>
              <p:spPr>
                <a:xfrm rot="12524870">
                  <a:off x="4216076" y="2834014"/>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25" name="Ovale 588"/>
                <p:cNvSpPr/>
                <p:nvPr/>
              </p:nvSpPr>
              <p:spPr>
                <a:xfrm rot="12524870">
                  <a:off x="4198486" y="2954419"/>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26" name="Ovale 589"/>
                <p:cNvSpPr/>
                <p:nvPr/>
              </p:nvSpPr>
              <p:spPr>
                <a:xfrm rot="12524870">
                  <a:off x="4131059" y="3083740"/>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27" name="Ovale 590"/>
                <p:cNvSpPr/>
                <p:nvPr/>
              </p:nvSpPr>
              <p:spPr>
                <a:xfrm rot="12524870">
                  <a:off x="4057767" y="3199684"/>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28" name="Ovale 591"/>
                <p:cNvSpPr/>
                <p:nvPr/>
              </p:nvSpPr>
              <p:spPr>
                <a:xfrm rot="12524870">
                  <a:off x="3975680" y="3284414"/>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29" name="Ovale 592"/>
                <p:cNvSpPr/>
                <p:nvPr/>
              </p:nvSpPr>
              <p:spPr>
                <a:xfrm rot="12524870">
                  <a:off x="3876004" y="3360223"/>
                  <a:ext cx="146583" cy="147162"/>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30" name="Ovale 593"/>
                <p:cNvSpPr/>
                <p:nvPr/>
              </p:nvSpPr>
              <p:spPr>
                <a:xfrm rot="12524870">
                  <a:off x="3779260" y="3440492"/>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31" name="Ovale 594"/>
                <p:cNvSpPr/>
                <p:nvPr/>
              </p:nvSpPr>
              <p:spPr>
                <a:xfrm rot="12524870">
                  <a:off x="3682514" y="3507385"/>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32" name="Ovale 595"/>
                <p:cNvSpPr/>
                <p:nvPr/>
              </p:nvSpPr>
              <p:spPr>
                <a:xfrm rot="12524870">
                  <a:off x="3562317" y="3534141"/>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33" name="Ovale 596"/>
                <p:cNvSpPr/>
                <p:nvPr/>
              </p:nvSpPr>
              <p:spPr>
                <a:xfrm rot="12524870">
                  <a:off x="2533302" y="3213064"/>
                  <a:ext cx="146583"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34" name="Ovale 597"/>
                <p:cNvSpPr/>
                <p:nvPr/>
              </p:nvSpPr>
              <p:spPr>
                <a:xfrm rot="12524870">
                  <a:off x="4216076" y="2396992"/>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35" name="Ovale 598"/>
                <p:cNvSpPr/>
                <p:nvPr/>
              </p:nvSpPr>
              <p:spPr>
                <a:xfrm rot="12524870">
                  <a:off x="2448285" y="3074821"/>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36" name="Ovale 599"/>
                <p:cNvSpPr/>
                <p:nvPr/>
              </p:nvSpPr>
              <p:spPr>
                <a:xfrm rot="12524870">
                  <a:off x="3131361" y="3543060"/>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37" name="Ovale 600"/>
                <p:cNvSpPr/>
                <p:nvPr/>
              </p:nvSpPr>
              <p:spPr>
                <a:xfrm rot="12524870">
                  <a:off x="2632979" y="3337927"/>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38" name="Ovale 601"/>
                <p:cNvSpPr/>
                <p:nvPr/>
              </p:nvSpPr>
              <p:spPr>
                <a:xfrm rot="12524870">
                  <a:off x="2756109" y="3436034"/>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39" name="Ovale 602"/>
                <p:cNvSpPr/>
                <p:nvPr/>
              </p:nvSpPr>
              <p:spPr>
                <a:xfrm rot="12524870">
                  <a:off x="2888034" y="3502924"/>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40" name="Ovale 603"/>
                <p:cNvSpPr/>
                <p:nvPr/>
              </p:nvSpPr>
              <p:spPr>
                <a:xfrm rot="12524870">
                  <a:off x="2999438" y="3529680"/>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41" name="Ovale 604"/>
                <p:cNvSpPr/>
                <p:nvPr/>
              </p:nvSpPr>
              <p:spPr>
                <a:xfrm rot="12524870">
                  <a:off x="2407242" y="2945500"/>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42" name="Ovale 605"/>
                <p:cNvSpPr/>
                <p:nvPr/>
              </p:nvSpPr>
              <p:spPr>
                <a:xfrm rot="12524870">
                  <a:off x="3275014" y="1857406"/>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43" name="Ovale 606"/>
                <p:cNvSpPr/>
                <p:nvPr/>
              </p:nvSpPr>
              <p:spPr>
                <a:xfrm rot="12524870">
                  <a:off x="3166541" y="1884163"/>
                  <a:ext cx="143652" cy="147159"/>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44" name="Ovale 607"/>
                <p:cNvSpPr/>
                <p:nvPr/>
              </p:nvSpPr>
              <p:spPr>
                <a:xfrm rot="12524870">
                  <a:off x="4131059" y="2312265"/>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45" name="Ovale 608"/>
                <p:cNvSpPr/>
                <p:nvPr/>
              </p:nvSpPr>
              <p:spPr>
                <a:xfrm rot="12524870">
                  <a:off x="3049275" y="1897540"/>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46" name="Ovale 609"/>
                <p:cNvSpPr/>
                <p:nvPr/>
              </p:nvSpPr>
              <p:spPr>
                <a:xfrm rot="12524870">
                  <a:off x="2926145" y="1946594"/>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47" name="Ovale 610"/>
                <p:cNvSpPr/>
                <p:nvPr/>
              </p:nvSpPr>
              <p:spPr>
                <a:xfrm rot="12524870">
                  <a:off x="2823538" y="1991188"/>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48" name="Ovale 611"/>
                <p:cNvSpPr/>
                <p:nvPr/>
              </p:nvSpPr>
              <p:spPr>
                <a:xfrm rot="12524870">
                  <a:off x="2756109" y="2058078"/>
                  <a:ext cx="143652" cy="138243"/>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49" name="Ovale 612"/>
                <p:cNvSpPr/>
                <p:nvPr/>
              </p:nvSpPr>
              <p:spPr>
                <a:xfrm rot="12524870">
                  <a:off x="2644706" y="2093753"/>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50" name="Ovale 613"/>
                <p:cNvSpPr/>
                <p:nvPr/>
              </p:nvSpPr>
              <p:spPr>
                <a:xfrm rot="12524870">
                  <a:off x="2547962" y="2200779"/>
                  <a:ext cx="143651" cy="147162"/>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51" name="Ovale 614"/>
                <p:cNvSpPr/>
                <p:nvPr/>
              </p:nvSpPr>
              <p:spPr>
                <a:xfrm rot="12524870">
                  <a:off x="2483465" y="2307804"/>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52" name="Ovale 615"/>
                <p:cNvSpPr/>
                <p:nvPr/>
              </p:nvSpPr>
              <p:spPr>
                <a:xfrm rot="12524870">
                  <a:off x="2404309" y="2423749"/>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53" name="Ovale 616"/>
                <p:cNvSpPr/>
                <p:nvPr/>
              </p:nvSpPr>
              <p:spPr>
                <a:xfrm rot="12524870">
                  <a:off x="2328086" y="2544154"/>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54" name="Ovale 617"/>
                <p:cNvSpPr/>
                <p:nvPr/>
              </p:nvSpPr>
              <p:spPr>
                <a:xfrm rot="12524870">
                  <a:off x="2339813" y="2682394"/>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55" name="Ovale 618"/>
                <p:cNvSpPr/>
                <p:nvPr/>
              </p:nvSpPr>
              <p:spPr>
                <a:xfrm rot="12524870">
                  <a:off x="2339813" y="2807257"/>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56" name="Ovale 619"/>
                <p:cNvSpPr/>
                <p:nvPr/>
              </p:nvSpPr>
              <p:spPr>
                <a:xfrm rot="12524870">
                  <a:off x="3421597" y="1875244"/>
                  <a:ext cx="143651"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57" name="Ovale 620"/>
                <p:cNvSpPr/>
                <p:nvPr/>
              </p:nvSpPr>
              <p:spPr>
                <a:xfrm rot="12524870">
                  <a:off x="3533000" y="1897540"/>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58" name="Ovale 621"/>
                <p:cNvSpPr/>
                <p:nvPr/>
              </p:nvSpPr>
              <p:spPr>
                <a:xfrm rot="12524870">
                  <a:off x="3999133" y="2160646"/>
                  <a:ext cx="146583"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59" name="Ovale 622"/>
                <p:cNvSpPr/>
                <p:nvPr/>
              </p:nvSpPr>
              <p:spPr>
                <a:xfrm rot="12524870">
                  <a:off x="4057767" y="2236454"/>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60" name="Ovale 623"/>
                <p:cNvSpPr/>
                <p:nvPr/>
              </p:nvSpPr>
              <p:spPr>
                <a:xfrm rot="12524870">
                  <a:off x="3870140" y="2093753"/>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61" name="Ovale 624"/>
                <p:cNvSpPr/>
                <p:nvPr/>
              </p:nvSpPr>
              <p:spPr>
                <a:xfrm rot="12524870">
                  <a:off x="3776327" y="2022403"/>
                  <a:ext cx="143652" cy="142701"/>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62" name="Ovale 625"/>
                <p:cNvSpPr/>
                <p:nvPr/>
              </p:nvSpPr>
              <p:spPr>
                <a:xfrm rot="12524870">
                  <a:off x="3647334" y="1959971"/>
                  <a:ext cx="146583" cy="147162"/>
                </a:xfrm>
                <a:prstGeom prst="ellipse">
                  <a:avLst/>
                </a:prstGeom>
                <a:solidFill>
                  <a:srgbClr val="FFFF00"/>
                </a:solidFill>
                <a:ln w="25400" cap="flat" cmpd="sng" algn="ctr">
                  <a:solidFill>
                    <a:srgbClr val="4F81BD">
                      <a:shade val="50000"/>
                      <a:alpha val="29000"/>
                    </a:srgbClr>
                  </a:solidFill>
                  <a:prstDash val="solid"/>
                </a:ln>
                <a:effectLst/>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163" name="Figura a mano libera 626"/>
                <p:cNvSpPr/>
                <p:nvPr/>
              </p:nvSpPr>
              <p:spPr>
                <a:xfrm>
                  <a:off x="2369129" y="2165104"/>
                  <a:ext cx="123130" cy="16945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64" name="Figura a mano libera 627"/>
                <p:cNvSpPr/>
                <p:nvPr/>
              </p:nvSpPr>
              <p:spPr>
                <a:xfrm>
                  <a:off x="2307565" y="2223077"/>
                  <a:ext cx="123130" cy="16945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65" name="Figura a mano libera 628"/>
                <p:cNvSpPr/>
                <p:nvPr/>
              </p:nvSpPr>
              <p:spPr>
                <a:xfrm>
                  <a:off x="2430695" y="2084834"/>
                  <a:ext cx="123130" cy="164999"/>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66" name="Figura a mano libera 629"/>
                <p:cNvSpPr/>
                <p:nvPr/>
              </p:nvSpPr>
              <p:spPr>
                <a:xfrm>
                  <a:off x="2460012" y="2017945"/>
                  <a:ext cx="123130" cy="16499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67" name="Figura a mano libera 630"/>
                <p:cNvSpPr/>
                <p:nvPr/>
              </p:nvSpPr>
              <p:spPr>
                <a:xfrm>
                  <a:off x="2545029" y="1995646"/>
                  <a:ext cx="105540" cy="11148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68" name="Figura a mano libera 631"/>
                <p:cNvSpPr/>
                <p:nvPr/>
              </p:nvSpPr>
              <p:spPr>
                <a:xfrm>
                  <a:off x="3201721" y="1670112"/>
                  <a:ext cx="46907" cy="218509"/>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69" name="Figura a mano libera 632"/>
                <p:cNvSpPr/>
                <p:nvPr/>
              </p:nvSpPr>
              <p:spPr>
                <a:xfrm>
                  <a:off x="2685749" y="1835108"/>
                  <a:ext cx="123130" cy="16945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70" name="Figura a mano libera 633"/>
                <p:cNvSpPr/>
                <p:nvPr/>
              </p:nvSpPr>
              <p:spPr>
                <a:xfrm>
                  <a:off x="3055138" y="1683488"/>
                  <a:ext cx="99676" cy="240808"/>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71" name="Figura a mano libera 634"/>
                <p:cNvSpPr/>
                <p:nvPr/>
              </p:nvSpPr>
              <p:spPr>
                <a:xfrm>
                  <a:off x="2955462" y="1719164"/>
                  <a:ext cx="73292" cy="19621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72" name="Figura a mano libera 635"/>
                <p:cNvSpPr/>
                <p:nvPr/>
              </p:nvSpPr>
              <p:spPr>
                <a:xfrm>
                  <a:off x="2805948" y="1781595"/>
                  <a:ext cx="123130" cy="164999"/>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73" name="Figura a mano libera 636"/>
                <p:cNvSpPr/>
                <p:nvPr/>
              </p:nvSpPr>
              <p:spPr>
                <a:xfrm>
                  <a:off x="2627116" y="1946594"/>
                  <a:ext cx="123130" cy="16499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74" name="Figura a mano libera 637"/>
                <p:cNvSpPr/>
                <p:nvPr/>
              </p:nvSpPr>
              <p:spPr>
                <a:xfrm>
                  <a:off x="4391976" y="2802799"/>
                  <a:ext cx="123130" cy="16499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75" name="Figura a mano libera 638"/>
                <p:cNvSpPr/>
                <p:nvPr/>
              </p:nvSpPr>
              <p:spPr>
                <a:xfrm>
                  <a:off x="4365592" y="2918744"/>
                  <a:ext cx="126061" cy="16945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76" name="Figura a mano libera 639"/>
                <p:cNvSpPr/>
                <p:nvPr/>
              </p:nvSpPr>
              <p:spPr>
                <a:xfrm>
                  <a:off x="4348002" y="3034688"/>
                  <a:ext cx="105540" cy="156078"/>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77" name="Figura a mano libera 640"/>
                <p:cNvSpPr/>
                <p:nvPr/>
              </p:nvSpPr>
              <p:spPr>
                <a:xfrm>
                  <a:off x="4309889" y="3119415"/>
                  <a:ext cx="123130" cy="164999"/>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78" name="Figura a mano libera 641"/>
                <p:cNvSpPr/>
                <p:nvPr/>
              </p:nvSpPr>
              <p:spPr>
                <a:xfrm>
                  <a:off x="4216076" y="3217522"/>
                  <a:ext cx="126062" cy="164999"/>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79" name="Figura a mano libera 642"/>
                <p:cNvSpPr/>
                <p:nvPr/>
              </p:nvSpPr>
              <p:spPr>
                <a:xfrm>
                  <a:off x="4145716" y="3306710"/>
                  <a:ext cx="123130" cy="16945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80" name="Figura a mano libera 643"/>
                <p:cNvSpPr/>
                <p:nvPr/>
              </p:nvSpPr>
              <p:spPr>
                <a:xfrm>
                  <a:off x="4075357" y="3462791"/>
                  <a:ext cx="123130" cy="16945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81" name="Figura a mano libera 644"/>
                <p:cNvSpPr/>
                <p:nvPr/>
              </p:nvSpPr>
              <p:spPr>
                <a:xfrm>
                  <a:off x="4090016" y="3378060"/>
                  <a:ext cx="123130" cy="16945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82" name="Figura a mano libera 645"/>
                <p:cNvSpPr/>
                <p:nvPr/>
              </p:nvSpPr>
              <p:spPr>
                <a:xfrm>
                  <a:off x="3755806" y="3627787"/>
                  <a:ext cx="123130" cy="164999"/>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83" name="Figura a mano libera 646"/>
                <p:cNvSpPr/>
                <p:nvPr/>
              </p:nvSpPr>
              <p:spPr>
                <a:xfrm>
                  <a:off x="3878936" y="3556437"/>
                  <a:ext cx="123130" cy="164999"/>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84" name="Figura a mano libera 647"/>
                <p:cNvSpPr/>
                <p:nvPr/>
              </p:nvSpPr>
              <p:spPr>
                <a:xfrm>
                  <a:off x="3952227" y="3494005"/>
                  <a:ext cx="123130" cy="16945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85" name="Figura a mano libera 648"/>
                <p:cNvSpPr/>
                <p:nvPr/>
              </p:nvSpPr>
              <p:spPr>
                <a:xfrm>
                  <a:off x="3673720" y="3659004"/>
                  <a:ext cx="64497" cy="222970"/>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86" name="Figura a mano libera 649"/>
                <p:cNvSpPr/>
                <p:nvPr/>
              </p:nvSpPr>
              <p:spPr>
                <a:xfrm>
                  <a:off x="4406635" y="2691313"/>
                  <a:ext cx="167104" cy="16945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87" name="Figura a mano libera 650"/>
                <p:cNvSpPr/>
                <p:nvPr/>
              </p:nvSpPr>
              <p:spPr>
                <a:xfrm>
                  <a:off x="4377319" y="2633342"/>
                  <a:ext cx="175900" cy="57971"/>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88" name="Figura a mano libera 651"/>
                <p:cNvSpPr/>
                <p:nvPr/>
              </p:nvSpPr>
              <p:spPr>
                <a:xfrm flipV="1">
                  <a:off x="4213146" y="2089295"/>
                  <a:ext cx="131924" cy="214051"/>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89" name="Figura a mano libera 652"/>
                <p:cNvSpPr/>
                <p:nvPr/>
              </p:nvSpPr>
              <p:spPr>
                <a:xfrm flipV="1">
                  <a:off x="3805644" y="1812812"/>
                  <a:ext cx="102609" cy="205132"/>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90" name="Figura a mano libera 653"/>
                <p:cNvSpPr/>
                <p:nvPr/>
              </p:nvSpPr>
              <p:spPr>
                <a:xfrm flipV="1">
                  <a:off x="3949296" y="1888621"/>
                  <a:ext cx="96744" cy="187295"/>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91" name="Figura a mano libera 654"/>
                <p:cNvSpPr/>
                <p:nvPr/>
              </p:nvSpPr>
              <p:spPr>
                <a:xfrm flipV="1">
                  <a:off x="4025519" y="1937676"/>
                  <a:ext cx="131924" cy="218509"/>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92" name="Figura a mano libera 655"/>
                <p:cNvSpPr/>
                <p:nvPr/>
              </p:nvSpPr>
              <p:spPr>
                <a:xfrm>
                  <a:off x="3805644" y="3592112"/>
                  <a:ext cx="123130" cy="16945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93" name="Figura a mano libera 656"/>
                <p:cNvSpPr/>
                <p:nvPr/>
              </p:nvSpPr>
              <p:spPr>
                <a:xfrm flipH="1">
                  <a:off x="2955462" y="3676842"/>
                  <a:ext cx="70360" cy="142701"/>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94" name="Figura a mano libera 657"/>
                <p:cNvSpPr/>
                <p:nvPr/>
              </p:nvSpPr>
              <p:spPr>
                <a:xfrm>
                  <a:off x="3298467" y="3703598"/>
                  <a:ext cx="46907" cy="23634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95" name="Figura a mano libera 658"/>
                <p:cNvSpPr/>
                <p:nvPr/>
              </p:nvSpPr>
              <p:spPr>
                <a:xfrm flipH="1">
                  <a:off x="3096181" y="3672381"/>
                  <a:ext cx="43976" cy="17837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96" name="Figura a mano libera 659"/>
                <p:cNvSpPr/>
                <p:nvPr/>
              </p:nvSpPr>
              <p:spPr>
                <a:xfrm>
                  <a:off x="3541794" y="3681300"/>
                  <a:ext cx="46907" cy="16945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97" name="Figura a mano libera 660"/>
                <p:cNvSpPr/>
                <p:nvPr/>
              </p:nvSpPr>
              <p:spPr>
                <a:xfrm flipV="1">
                  <a:off x="4133990" y="2044701"/>
                  <a:ext cx="155379" cy="151620"/>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98" name="Figura a mano libera 661"/>
                <p:cNvSpPr/>
                <p:nvPr/>
              </p:nvSpPr>
              <p:spPr>
                <a:xfrm flipV="1">
                  <a:off x="2342745" y="3208603"/>
                  <a:ext cx="152446" cy="18283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199" name="Figura a mano libera 662"/>
                <p:cNvSpPr/>
                <p:nvPr/>
              </p:nvSpPr>
              <p:spPr>
                <a:xfrm flipV="1">
                  <a:off x="2495192" y="3360223"/>
                  <a:ext cx="152446" cy="18283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00" name="Figura a mano libera 663"/>
                <p:cNvSpPr/>
                <p:nvPr/>
              </p:nvSpPr>
              <p:spPr>
                <a:xfrm flipV="1">
                  <a:off x="2465875" y="3369142"/>
                  <a:ext cx="55701" cy="120405"/>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01" name="Figura a mano libera 664"/>
                <p:cNvSpPr/>
                <p:nvPr/>
              </p:nvSpPr>
              <p:spPr>
                <a:xfrm flipV="1">
                  <a:off x="2565552" y="3471709"/>
                  <a:ext cx="152446" cy="18283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02" name="Figura a mano libera 665"/>
                <p:cNvSpPr/>
                <p:nvPr/>
              </p:nvSpPr>
              <p:spPr>
                <a:xfrm flipV="1">
                  <a:off x="2709202" y="3538599"/>
                  <a:ext cx="152446" cy="18283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03" name="Figura a mano libera 666"/>
                <p:cNvSpPr/>
                <p:nvPr/>
              </p:nvSpPr>
              <p:spPr>
                <a:xfrm>
                  <a:off x="2234273" y="2495099"/>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04" name="Figura a mano libera 667"/>
                <p:cNvSpPr/>
                <p:nvPr/>
              </p:nvSpPr>
              <p:spPr>
                <a:xfrm>
                  <a:off x="2146323" y="2642261"/>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05" name="Figura a mano libera 668"/>
                <p:cNvSpPr/>
                <p:nvPr/>
              </p:nvSpPr>
              <p:spPr>
                <a:xfrm>
                  <a:off x="2228410" y="2405911"/>
                  <a:ext cx="149516" cy="49055"/>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06" name="Figura a mano libera 669"/>
                <p:cNvSpPr/>
                <p:nvPr/>
              </p:nvSpPr>
              <p:spPr>
                <a:xfrm>
                  <a:off x="2231342" y="2339022"/>
                  <a:ext cx="152446" cy="49052"/>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07" name="Figura a mano libera 670"/>
                <p:cNvSpPr/>
                <p:nvPr/>
              </p:nvSpPr>
              <p:spPr>
                <a:xfrm>
                  <a:off x="2196162" y="2570910"/>
                  <a:ext cx="111403" cy="53513"/>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08" name="Figura a mano libera 671"/>
                <p:cNvSpPr/>
                <p:nvPr/>
              </p:nvSpPr>
              <p:spPr>
                <a:xfrm>
                  <a:off x="2163913" y="2753744"/>
                  <a:ext cx="14951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09" name="Figura a mano libera 672"/>
                <p:cNvSpPr/>
                <p:nvPr/>
              </p:nvSpPr>
              <p:spPr>
                <a:xfrm>
                  <a:off x="2202026" y="2878608"/>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10" name="Figura a mano libera 673"/>
                <p:cNvSpPr/>
                <p:nvPr/>
              </p:nvSpPr>
              <p:spPr>
                <a:xfrm>
                  <a:off x="3301398" y="3565355"/>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11" name="Figura a mano libera 674"/>
                <p:cNvSpPr/>
                <p:nvPr/>
              </p:nvSpPr>
              <p:spPr>
                <a:xfrm rot="19429939">
                  <a:off x="2222546" y="2963338"/>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12" name="Figura a mano libera 675"/>
                <p:cNvSpPr/>
                <p:nvPr/>
              </p:nvSpPr>
              <p:spPr>
                <a:xfrm rot="19429939">
                  <a:off x="2260659" y="3039146"/>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13" name="Figura a mano libera 676"/>
                <p:cNvSpPr/>
                <p:nvPr/>
              </p:nvSpPr>
              <p:spPr>
                <a:xfrm rot="19429939">
                  <a:off x="2263590" y="3110496"/>
                  <a:ext cx="14951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14" name="Figura a mano libera 677"/>
                <p:cNvSpPr/>
                <p:nvPr/>
              </p:nvSpPr>
              <p:spPr>
                <a:xfrm rot="19429939">
                  <a:off x="2292906" y="3213064"/>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15" name="Figura a mano libera 678"/>
                <p:cNvSpPr/>
                <p:nvPr/>
              </p:nvSpPr>
              <p:spPr>
                <a:xfrm rot="19429939">
                  <a:off x="4359729" y="2495099"/>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16" name="Figura a mano libera 679"/>
                <p:cNvSpPr/>
                <p:nvPr/>
              </p:nvSpPr>
              <p:spPr>
                <a:xfrm rot="19429939">
                  <a:off x="4330412" y="2356859"/>
                  <a:ext cx="149514"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17" name="Figura a mano libera 680"/>
                <p:cNvSpPr/>
                <p:nvPr/>
              </p:nvSpPr>
              <p:spPr>
                <a:xfrm rot="16407076">
                  <a:off x="3231450" y="1816115"/>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18" name="Figura a mano libera 681"/>
                <p:cNvSpPr/>
                <p:nvPr/>
              </p:nvSpPr>
              <p:spPr>
                <a:xfrm rot="16407076">
                  <a:off x="2442834" y="3278799"/>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19" name="Figura a mano libera 682"/>
                <p:cNvSpPr/>
                <p:nvPr/>
              </p:nvSpPr>
              <p:spPr>
                <a:xfrm rot="16407076">
                  <a:off x="3153763" y="3775258"/>
                  <a:ext cx="151620" cy="4397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20" name="Figura a mano libera 683"/>
                <p:cNvSpPr/>
                <p:nvPr/>
              </p:nvSpPr>
              <p:spPr>
                <a:xfrm rot="16407076">
                  <a:off x="2797564" y="3666768"/>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21" name="Figura a mano libera 684"/>
                <p:cNvSpPr/>
                <p:nvPr/>
              </p:nvSpPr>
              <p:spPr>
                <a:xfrm rot="15841424">
                  <a:off x="3354580" y="3813927"/>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22" name="Figura a mano libera 685"/>
                <p:cNvSpPr/>
                <p:nvPr/>
              </p:nvSpPr>
              <p:spPr>
                <a:xfrm rot="15841424">
                  <a:off x="3291550" y="1746231"/>
                  <a:ext cx="151620" cy="4397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23" name="Figura a mano libera 686"/>
                <p:cNvSpPr/>
                <p:nvPr/>
              </p:nvSpPr>
              <p:spPr>
                <a:xfrm rot="15841424">
                  <a:off x="3356046" y="1795286"/>
                  <a:ext cx="151620" cy="4397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24" name="Figura a mano libera 687"/>
                <p:cNvSpPr/>
                <p:nvPr/>
              </p:nvSpPr>
              <p:spPr>
                <a:xfrm rot="15841424">
                  <a:off x="3640419" y="1862173"/>
                  <a:ext cx="151620" cy="4397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25" name="Figura a mano libera 688"/>
                <p:cNvSpPr/>
                <p:nvPr/>
              </p:nvSpPr>
              <p:spPr>
                <a:xfrm rot="15841424">
                  <a:off x="3441829" y="1778210"/>
                  <a:ext cx="147162"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26" name="Figura a mano libera 689"/>
                <p:cNvSpPr/>
                <p:nvPr/>
              </p:nvSpPr>
              <p:spPr>
                <a:xfrm rot="15841424">
                  <a:off x="3539276" y="1807197"/>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27" name="Figura a mano libera 690"/>
                <p:cNvSpPr/>
                <p:nvPr/>
              </p:nvSpPr>
              <p:spPr>
                <a:xfrm rot="15111027">
                  <a:off x="3213860" y="1722469"/>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28" name="Figura a mano libera 691"/>
                <p:cNvSpPr/>
                <p:nvPr/>
              </p:nvSpPr>
              <p:spPr>
                <a:xfrm rot="15902814">
                  <a:off x="3747423" y="1816115"/>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29" name="Figura a mano libera 692"/>
                <p:cNvSpPr/>
                <p:nvPr/>
              </p:nvSpPr>
              <p:spPr>
                <a:xfrm rot="15111027">
                  <a:off x="3405886" y="1741771"/>
                  <a:ext cx="151620" cy="4397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30" name="Figura a mano libera 693"/>
                <p:cNvSpPr/>
                <p:nvPr/>
              </p:nvSpPr>
              <p:spPr>
                <a:xfrm rot="15111027">
                  <a:off x="3493836" y="1750690"/>
                  <a:ext cx="151620" cy="4397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31" name="Figura a mano libera 694"/>
                <p:cNvSpPr/>
                <p:nvPr/>
              </p:nvSpPr>
              <p:spPr>
                <a:xfrm rot="15111027">
                  <a:off x="3679996" y="1753684"/>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32" name="Figura a mano libera 695"/>
                <p:cNvSpPr/>
                <p:nvPr/>
              </p:nvSpPr>
              <p:spPr>
                <a:xfrm rot="15111027">
                  <a:off x="3439599" y="3813927"/>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33" name="Figura a mano libera 696"/>
                <p:cNvSpPr/>
                <p:nvPr/>
              </p:nvSpPr>
              <p:spPr>
                <a:xfrm>
                  <a:off x="2193230" y="2713611"/>
                  <a:ext cx="14951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34" name="Figura a mano libera 697"/>
                <p:cNvSpPr/>
                <p:nvPr/>
              </p:nvSpPr>
              <p:spPr>
                <a:xfrm>
                  <a:off x="2158050" y="2825095"/>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35" name="Figura a mano libera 698"/>
                <p:cNvSpPr/>
                <p:nvPr/>
              </p:nvSpPr>
              <p:spPr>
                <a:xfrm>
                  <a:off x="2202026" y="2450505"/>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36" name="Figura a mano libera 699"/>
                <p:cNvSpPr/>
                <p:nvPr/>
              </p:nvSpPr>
              <p:spPr>
                <a:xfrm rot="14140156">
                  <a:off x="2894310" y="1856251"/>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37" name="Figura a mano libera 700"/>
                <p:cNvSpPr/>
                <p:nvPr/>
              </p:nvSpPr>
              <p:spPr>
                <a:xfrm rot="14140156">
                  <a:off x="2776341" y="1911992"/>
                  <a:ext cx="147162"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38" name="Figura a mano libera 701"/>
                <p:cNvSpPr/>
                <p:nvPr/>
              </p:nvSpPr>
              <p:spPr>
                <a:xfrm rot="14140156">
                  <a:off x="3094366" y="1787129"/>
                  <a:ext cx="156078"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39" name="Figura a mano libera 702"/>
                <p:cNvSpPr/>
                <p:nvPr/>
              </p:nvSpPr>
              <p:spPr>
                <a:xfrm rot="14140156">
                  <a:off x="2976397" y="1811657"/>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40" name="Figura a mano libera 703"/>
                <p:cNvSpPr/>
                <p:nvPr/>
              </p:nvSpPr>
              <p:spPr>
                <a:xfrm rot="16200000">
                  <a:off x="3533412" y="1718009"/>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41" name="Figura a mano libera 704"/>
                <p:cNvSpPr/>
                <p:nvPr/>
              </p:nvSpPr>
              <p:spPr>
                <a:xfrm rot="1858843">
                  <a:off x="4242462" y="3217522"/>
                  <a:ext cx="149514"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42" name="Figura a mano libera 705"/>
                <p:cNvSpPr/>
                <p:nvPr/>
              </p:nvSpPr>
              <p:spPr>
                <a:xfrm rot="20006892">
                  <a:off x="4262983" y="2298886"/>
                  <a:ext cx="149516" cy="49055"/>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43" name="Figura a mano libera 706"/>
                <p:cNvSpPr/>
                <p:nvPr/>
              </p:nvSpPr>
              <p:spPr>
                <a:xfrm rot="21028201">
                  <a:off x="2181503" y="2619962"/>
                  <a:ext cx="14951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44" name="Figura a mano libera 707"/>
                <p:cNvSpPr/>
                <p:nvPr/>
              </p:nvSpPr>
              <p:spPr>
                <a:xfrm rot="1858843">
                  <a:off x="2671091" y="1982270"/>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45" name="Figura a mano libera 708"/>
                <p:cNvSpPr/>
                <p:nvPr/>
              </p:nvSpPr>
              <p:spPr>
                <a:xfrm rot="1858843">
                  <a:off x="3978613" y="3516303"/>
                  <a:ext cx="152446" cy="44594"/>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46" name="Figura a mano libera 709"/>
                <p:cNvSpPr/>
                <p:nvPr/>
              </p:nvSpPr>
              <p:spPr>
                <a:xfrm rot="20006892">
                  <a:off x="4409566" y="2548612"/>
                  <a:ext cx="149516" cy="49055"/>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47" name="Figura a mano libera 710"/>
                <p:cNvSpPr/>
                <p:nvPr/>
              </p:nvSpPr>
              <p:spPr>
                <a:xfrm rot="18171345">
                  <a:off x="2269865" y="3162854"/>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48" name="Figura a mano libera 711"/>
                <p:cNvSpPr/>
                <p:nvPr/>
              </p:nvSpPr>
              <p:spPr>
                <a:xfrm rot="18171345">
                  <a:off x="4260465" y="2230841"/>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49" name="Figura a mano libera 712"/>
                <p:cNvSpPr/>
                <p:nvPr/>
              </p:nvSpPr>
              <p:spPr>
                <a:xfrm rot="18171345">
                  <a:off x="2648051" y="3586499"/>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50" name="Figura a mano libera 713"/>
                <p:cNvSpPr/>
                <p:nvPr/>
              </p:nvSpPr>
              <p:spPr>
                <a:xfrm rot="17543580">
                  <a:off x="4093359" y="2065842"/>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51" name="Figura a mano libera 714"/>
                <p:cNvSpPr/>
                <p:nvPr/>
              </p:nvSpPr>
              <p:spPr>
                <a:xfrm rot="16809924">
                  <a:off x="3892542" y="1888930"/>
                  <a:ext cx="151620" cy="4397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52" name="Figura a mano libera 715"/>
                <p:cNvSpPr/>
                <p:nvPr/>
              </p:nvSpPr>
              <p:spPr>
                <a:xfrm rot="14245806">
                  <a:off x="3709312" y="3733658"/>
                  <a:ext cx="151620" cy="46907"/>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53" name="Figura a mano libera 716"/>
                <p:cNvSpPr/>
                <p:nvPr/>
              </p:nvSpPr>
              <p:spPr>
                <a:xfrm rot="15074393">
                  <a:off x="3572289" y="3759648"/>
                  <a:ext cx="147162" cy="4397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sp>
              <p:nvSpPr>
                <p:cNvPr id="254" name="Figura a mano libera 717"/>
                <p:cNvSpPr/>
                <p:nvPr/>
              </p:nvSpPr>
              <p:spPr>
                <a:xfrm rot="15074393">
                  <a:off x="3306209" y="3766339"/>
                  <a:ext cx="151620" cy="43976"/>
                </a:xfrm>
                <a:custGeom>
                  <a:avLst/>
                  <a:gdLst>
                    <a:gd name="connsiteX0" fmla="*/ 0 w 457200"/>
                    <a:gd name="connsiteY0" fmla="*/ 0 h 287079"/>
                    <a:gd name="connsiteX1" fmla="*/ 148855 w 457200"/>
                    <a:gd name="connsiteY1" fmla="*/ 116958 h 287079"/>
                    <a:gd name="connsiteX2" fmla="*/ 191386 w 457200"/>
                    <a:gd name="connsiteY2" fmla="*/ 106325 h 287079"/>
                    <a:gd name="connsiteX3" fmla="*/ 265813 w 457200"/>
                    <a:gd name="connsiteY3" fmla="*/ 106325 h 287079"/>
                    <a:gd name="connsiteX4" fmla="*/ 318976 w 457200"/>
                    <a:gd name="connsiteY4" fmla="*/ 212651 h 287079"/>
                    <a:gd name="connsiteX5" fmla="*/ 404037 w 457200"/>
                    <a:gd name="connsiteY5" fmla="*/ 191386 h 287079"/>
                    <a:gd name="connsiteX6" fmla="*/ 457200 w 457200"/>
                    <a:gd name="connsiteY6"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87079">
                      <a:moveTo>
                        <a:pt x="0" y="0"/>
                      </a:moveTo>
                      <a:cubicBezTo>
                        <a:pt x="58478" y="49618"/>
                        <a:pt x="116957" y="99237"/>
                        <a:pt x="148855" y="116958"/>
                      </a:cubicBezTo>
                      <a:cubicBezTo>
                        <a:pt x="180753" y="134679"/>
                        <a:pt x="171893" y="108097"/>
                        <a:pt x="191386" y="106325"/>
                      </a:cubicBezTo>
                      <a:cubicBezTo>
                        <a:pt x="210879" y="104553"/>
                        <a:pt x="244548" y="88604"/>
                        <a:pt x="265813" y="106325"/>
                      </a:cubicBezTo>
                      <a:cubicBezTo>
                        <a:pt x="287078" y="124046"/>
                        <a:pt x="295939" y="198474"/>
                        <a:pt x="318976" y="212651"/>
                      </a:cubicBezTo>
                      <a:cubicBezTo>
                        <a:pt x="342013" y="226828"/>
                        <a:pt x="381000" y="178981"/>
                        <a:pt x="404037" y="191386"/>
                      </a:cubicBezTo>
                      <a:cubicBezTo>
                        <a:pt x="427074" y="203791"/>
                        <a:pt x="442137" y="245435"/>
                        <a:pt x="457200" y="287079"/>
                      </a:cubicBezTo>
                    </a:path>
                  </a:pathLst>
                </a:custGeom>
                <a:noFill/>
                <a:ln w="9525" cap="flat" cmpd="sng" algn="ctr">
                  <a:solidFill>
                    <a:sysClr val="window" lastClr="FFFFFF">
                      <a:lumMod val="65000"/>
                    </a:sysClr>
                  </a:solidFill>
                  <a:prstDash val="solid"/>
                </a:ln>
                <a:effectLst/>
              </p:spPr>
              <p:txBody>
                <a:bodyPr anchor="ctr"/>
                <a:lstStyle/>
                <a:p>
                  <a:pPr algn="ctr" fontAlgn="auto">
                    <a:spcBef>
                      <a:spcPts val="0"/>
                    </a:spcBef>
                    <a:spcAft>
                      <a:spcPts val="0"/>
                    </a:spcAft>
                    <a:defRPr/>
                  </a:pPr>
                  <a:endParaRPr lang="it-IT" kern="0">
                    <a:solidFill>
                      <a:sysClr val="window" lastClr="FFFFFF">
                        <a:lumMod val="75000"/>
                      </a:sysClr>
                    </a:solidFill>
                    <a:latin typeface="Calibri"/>
                    <a:ea typeface="+mn-ea"/>
                  </a:endParaRPr>
                </a:p>
              </p:txBody>
            </p:sp>
          </p:grpSp>
          <p:sp>
            <p:nvSpPr>
              <p:cNvPr id="25" name="Disco magnetico 488"/>
              <p:cNvSpPr/>
              <p:nvPr/>
            </p:nvSpPr>
            <p:spPr>
              <a:xfrm rot="1913960">
                <a:off x="4082823" y="1956072"/>
                <a:ext cx="184531" cy="455292"/>
              </a:xfrm>
              <a:prstGeom prst="flowChartMagneticDisk">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a:sp3d>
                <a:bevelT/>
              </a:sp3d>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26" name="Disco magnetico 489"/>
              <p:cNvSpPr/>
              <p:nvPr/>
            </p:nvSpPr>
            <p:spPr>
              <a:xfrm rot="1635233">
                <a:off x="4047738" y="2765759"/>
                <a:ext cx="126397" cy="243225"/>
              </a:xfrm>
              <a:prstGeom prst="flowChartMagneticDisk">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a:sp3d>
                <a:bevelT/>
              </a:sp3d>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27" name="Disco magnetico 490"/>
              <p:cNvSpPr/>
              <p:nvPr/>
            </p:nvSpPr>
            <p:spPr>
              <a:xfrm rot="20074013" flipH="1">
                <a:off x="4242679" y="3168905"/>
                <a:ext cx="103780" cy="501820"/>
              </a:xfrm>
              <a:prstGeom prst="flowChartMagneticDisk">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a:sp3d>
                <a:bevelT/>
              </a:sp3d>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28" name="Disco magnetico 491"/>
              <p:cNvSpPr/>
              <p:nvPr/>
            </p:nvSpPr>
            <p:spPr>
              <a:xfrm rot="17575784" flipH="1">
                <a:off x="4182805" y="3238182"/>
                <a:ext cx="99945" cy="481048"/>
              </a:xfrm>
              <a:prstGeom prst="flowChartMagneticDisk">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a:sp3d>
                <a:bevelT/>
              </a:sp3d>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29" name="Disco magnetico 492"/>
              <p:cNvSpPr/>
              <p:nvPr/>
            </p:nvSpPr>
            <p:spPr>
              <a:xfrm rot="3913178" flipH="1" flipV="1">
                <a:off x="3162472" y="2223271"/>
                <a:ext cx="141724" cy="158146"/>
              </a:xfrm>
              <a:prstGeom prst="flowChartMagneticDisk">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a:sp3d>
                <a:bevelT/>
              </a:sp3d>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30" name="Disco magnetico 493"/>
              <p:cNvSpPr/>
              <p:nvPr/>
            </p:nvSpPr>
            <p:spPr>
              <a:xfrm rot="2637354" flipH="1">
                <a:off x="2697951" y="3054987"/>
                <a:ext cx="146485" cy="426993"/>
              </a:xfrm>
              <a:prstGeom prst="flowChartMagneticDisk">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a:sp3d>
                <a:bevelT/>
              </a:sp3d>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31" name="Disco magnetico 494"/>
              <p:cNvSpPr/>
              <p:nvPr/>
            </p:nvSpPr>
            <p:spPr>
              <a:xfrm rot="2637354" flipH="1">
                <a:off x="2794287" y="3144300"/>
                <a:ext cx="146485" cy="426993"/>
              </a:xfrm>
              <a:prstGeom prst="flowChartMagneticDisk">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a:sp3d>
                <a:bevelT/>
              </a:sp3d>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32" name="Disco magnetico 495"/>
              <p:cNvSpPr/>
              <p:nvPr/>
            </p:nvSpPr>
            <p:spPr>
              <a:xfrm rot="2637354" flipH="1">
                <a:off x="2683448" y="3131121"/>
                <a:ext cx="146485" cy="426993"/>
              </a:xfrm>
              <a:prstGeom prst="flowChartMagneticDisk">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a:sp3d>
                <a:bevelT/>
              </a:sp3d>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33" name="Disco magnetico 496"/>
              <p:cNvSpPr/>
              <p:nvPr/>
            </p:nvSpPr>
            <p:spPr>
              <a:xfrm rot="2637354" flipH="1">
                <a:off x="2780174" y="3226998"/>
                <a:ext cx="146485" cy="426993"/>
              </a:xfrm>
              <a:prstGeom prst="flowChartMagneticDisk">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a:sp3d>
                <a:bevelT/>
              </a:sp3d>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sp>
            <p:nvSpPr>
              <p:cNvPr id="34" name="Disco magnetico 497"/>
              <p:cNvSpPr/>
              <p:nvPr/>
            </p:nvSpPr>
            <p:spPr>
              <a:xfrm rot="20229282">
                <a:off x="3007560" y="1957969"/>
                <a:ext cx="184531" cy="455292"/>
              </a:xfrm>
              <a:prstGeom prst="flowChartMagneticDisk">
                <a:avLst/>
              </a:prstGeom>
              <a:solidFill>
                <a:srgbClr val="4F81BD"/>
              </a:solidFill>
              <a:ln w="25400" cap="flat" cmpd="sng" algn="ctr">
                <a:solidFill>
                  <a:srgbClr val="4F81BD">
                    <a:shade val="50000"/>
                  </a:srgbClr>
                </a:solidFill>
                <a:prstDash val="solid"/>
              </a:ln>
              <a:effectLst/>
              <a:scene3d>
                <a:camera prst="perspectiveHeroicExtremeLeftFacing"/>
                <a:lightRig rig="threePt" dir="t"/>
              </a:scene3d>
              <a:sp3d>
                <a:bevelT/>
              </a:sp3d>
            </p:spPr>
            <p:txBody>
              <a:bodyPr anchor="ctr"/>
              <a:lstStyle/>
              <a:p>
                <a:pPr algn="ctr" fontAlgn="auto">
                  <a:spcBef>
                    <a:spcPts val="0"/>
                  </a:spcBef>
                  <a:spcAft>
                    <a:spcPts val="0"/>
                  </a:spcAft>
                  <a:defRPr/>
                </a:pPr>
                <a:endParaRPr lang="it-IT" kern="0">
                  <a:solidFill>
                    <a:sysClr val="window" lastClr="FFFFFF"/>
                  </a:solidFill>
                  <a:latin typeface="Calibri"/>
                  <a:ea typeface="+mn-ea"/>
                </a:endParaRPr>
              </a:p>
            </p:txBody>
          </p:sp>
          <p:grpSp>
            <p:nvGrpSpPr>
              <p:cNvPr id="35" name="Gruppo 498"/>
              <p:cNvGrpSpPr>
                <a:grpSpLocks/>
              </p:cNvGrpSpPr>
              <p:nvPr/>
            </p:nvGrpSpPr>
            <p:grpSpPr bwMode="auto">
              <a:xfrm rot="1643018">
                <a:off x="3570497" y="2348880"/>
                <a:ext cx="548294" cy="225589"/>
                <a:chOff x="1605516" y="5157192"/>
                <a:chExt cx="917925" cy="307943"/>
              </a:xfrm>
            </p:grpSpPr>
            <p:sp>
              <p:nvSpPr>
                <p:cNvPr id="52" name="Figura a mano libera 515"/>
                <p:cNvSpPr/>
                <p:nvPr/>
              </p:nvSpPr>
              <p:spPr>
                <a:xfrm>
                  <a:off x="1605516" y="5199309"/>
                  <a:ext cx="903768" cy="265826"/>
                </a:xfrm>
                <a:custGeom>
                  <a:avLst/>
                  <a:gdLst>
                    <a:gd name="connsiteX0" fmla="*/ 0 w 903768"/>
                    <a:gd name="connsiteY0" fmla="*/ 202031 h 265826"/>
                    <a:gd name="connsiteX1" fmla="*/ 265814 w 903768"/>
                    <a:gd name="connsiteY1" fmla="*/ 12 h 265826"/>
                    <a:gd name="connsiteX2" fmla="*/ 499731 w 903768"/>
                    <a:gd name="connsiteY2" fmla="*/ 191398 h 265826"/>
                    <a:gd name="connsiteX3" fmla="*/ 765544 w 903768"/>
                    <a:gd name="connsiteY3" fmla="*/ 53175 h 265826"/>
                    <a:gd name="connsiteX4" fmla="*/ 903768 w 903768"/>
                    <a:gd name="connsiteY4" fmla="*/ 265826 h 265826"/>
                    <a:gd name="connsiteX5" fmla="*/ 903768 w 903768"/>
                    <a:gd name="connsiteY5" fmla="*/ 265826 h 2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8" h="265826">
                      <a:moveTo>
                        <a:pt x="0" y="202031"/>
                      </a:moveTo>
                      <a:cubicBezTo>
                        <a:pt x="91263" y="101907"/>
                        <a:pt x="182526" y="1784"/>
                        <a:pt x="265814" y="12"/>
                      </a:cubicBezTo>
                      <a:cubicBezTo>
                        <a:pt x="349102" y="-1760"/>
                        <a:pt x="416443" y="182537"/>
                        <a:pt x="499731" y="191398"/>
                      </a:cubicBezTo>
                      <a:cubicBezTo>
                        <a:pt x="583019" y="200259"/>
                        <a:pt x="698205" y="40770"/>
                        <a:pt x="765544" y="53175"/>
                      </a:cubicBezTo>
                      <a:cubicBezTo>
                        <a:pt x="832883" y="65580"/>
                        <a:pt x="903768" y="265826"/>
                        <a:pt x="903768" y="265826"/>
                      </a:cubicBezTo>
                      <a:lnTo>
                        <a:pt x="903768" y="265826"/>
                      </a:lnTo>
                    </a:path>
                  </a:pathLst>
                </a:custGeom>
                <a:noFill/>
                <a:ln w="38100" cap="flat" cmpd="sng" algn="ctr">
                  <a:solidFill>
                    <a:srgbClr val="4F81BD">
                      <a:shade val="95000"/>
                      <a:satMod val="105000"/>
                    </a:srgbClr>
                  </a:solidFill>
                  <a:prstDash val="solid"/>
                </a:ln>
                <a:effectLst/>
                <a:scene3d>
                  <a:camera prst="orthographicFront"/>
                  <a:lightRig rig="threePt" dir="t"/>
                </a:scene3d>
                <a:sp3d>
                  <a:bevelT prst="angle"/>
                </a:sp3d>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53" name="Figura a mano libera 516"/>
                <p:cNvSpPr/>
                <p:nvPr/>
              </p:nvSpPr>
              <p:spPr>
                <a:xfrm rot="10800000">
                  <a:off x="1619673" y="5157192"/>
                  <a:ext cx="903768" cy="265826"/>
                </a:xfrm>
                <a:custGeom>
                  <a:avLst/>
                  <a:gdLst>
                    <a:gd name="connsiteX0" fmla="*/ 0 w 903768"/>
                    <a:gd name="connsiteY0" fmla="*/ 202031 h 265826"/>
                    <a:gd name="connsiteX1" fmla="*/ 265814 w 903768"/>
                    <a:gd name="connsiteY1" fmla="*/ 12 h 265826"/>
                    <a:gd name="connsiteX2" fmla="*/ 499731 w 903768"/>
                    <a:gd name="connsiteY2" fmla="*/ 191398 h 265826"/>
                    <a:gd name="connsiteX3" fmla="*/ 765544 w 903768"/>
                    <a:gd name="connsiteY3" fmla="*/ 53175 h 265826"/>
                    <a:gd name="connsiteX4" fmla="*/ 903768 w 903768"/>
                    <a:gd name="connsiteY4" fmla="*/ 265826 h 265826"/>
                    <a:gd name="connsiteX5" fmla="*/ 903768 w 903768"/>
                    <a:gd name="connsiteY5" fmla="*/ 265826 h 2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8" h="265826">
                      <a:moveTo>
                        <a:pt x="0" y="202031"/>
                      </a:moveTo>
                      <a:cubicBezTo>
                        <a:pt x="91263" y="101907"/>
                        <a:pt x="182526" y="1784"/>
                        <a:pt x="265814" y="12"/>
                      </a:cubicBezTo>
                      <a:cubicBezTo>
                        <a:pt x="349102" y="-1760"/>
                        <a:pt x="416443" y="182537"/>
                        <a:pt x="499731" y="191398"/>
                      </a:cubicBezTo>
                      <a:cubicBezTo>
                        <a:pt x="583019" y="200259"/>
                        <a:pt x="698205" y="40770"/>
                        <a:pt x="765544" y="53175"/>
                      </a:cubicBezTo>
                      <a:cubicBezTo>
                        <a:pt x="832883" y="65580"/>
                        <a:pt x="903768" y="265826"/>
                        <a:pt x="903768" y="265826"/>
                      </a:cubicBezTo>
                      <a:lnTo>
                        <a:pt x="903768" y="265826"/>
                      </a:lnTo>
                    </a:path>
                  </a:pathLst>
                </a:custGeom>
                <a:noFill/>
                <a:ln w="38100" cap="flat" cmpd="sng" algn="ctr">
                  <a:solidFill>
                    <a:srgbClr val="4F81BD">
                      <a:shade val="95000"/>
                      <a:satMod val="105000"/>
                    </a:srgbClr>
                  </a:solidFill>
                  <a:prstDash val="solid"/>
                </a:ln>
                <a:effectLst/>
                <a:scene3d>
                  <a:camera prst="orthographicFront"/>
                  <a:lightRig rig="threePt" dir="t"/>
                </a:scene3d>
                <a:sp3d>
                  <a:bevelT prst="angle"/>
                </a:sp3d>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grpSp>
          <p:sp>
            <p:nvSpPr>
              <p:cNvPr id="36" name="Figura a mano libera 499"/>
              <p:cNvSpPr/>
              <p:nvPr/>
            </p:nvSpPr>
            <p:spPr>
              <a:xfrm>
                <a:off x="3199961" y="2881297"/>
                <a:ext cx="435935" cy="161152"/>
              </a:xfrm>
              <a:custGeom>
                <a:avLst/>
                <a:gdLst>
                  <a:gd name="connsiteX0" fmla="*/ 0 w 435935"/>
                  <a:gd name="connsiteY0" fmla="*/ 138350 h 161152"/>
                  <a:gd name="connsiteX1" fmla="*/ 148856 w 435935"/>
                  <a:gd name="connsiteY1" fmla="*/ 127 h 161152"/>
                  <a:gd name="connsiteX2" fmla="*/ 287079 w 435935"/>
                  <a:gd name="connsiteY2" fmla="*/ 159616 h 161152"/>
                  <a:gd name="connsiteX3" fmla="*/ 435935 w 435935"/>
                  <a:gd name="connsiteY3" fmla="*/ 85188 h 161152"/>
                  <a:gd name="connsiteX4" fmla="*/ 435935 w 435935"/>
                  <a:gd name="connsiteY4" fmla="*/ 85188 h 1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35" h="161152">
                    <a:moveTo>
                      <a:pt x="0" y="138350"/>
                    </a:moveTo>
                    <a:cubicBezTo>
                      <a:pt x="50505" y="67466"/>
                      <a:pt x="101010" y="-3417"/>
                      <a:pt x="148856" y="127"/>
                    </a:cubicBezTo>
                    <a:cubicBezTo>
                      <a:pt x="196702" y="3671"/>
                      <a:pt x="239233" y="145439"/>
                      <a:pt x="287079" y="159616"/>
                    </a:cubicBezTo>
                    <a:cubicBezTo>
                      <a:pt x="334926" y="173793"/>
                      <a:pt x="435935" y="85188"/>
                      <a:pt x="435935" y="85188"/>
                    </a:cubicBezTo>
                    <a:lnTo>
                      <a:pt x="435935" y="85188"/>
                    </a:lnTo>
                  </a:path>
                </a:pathLst>
              </a:custGeom>
              <a:noFill/>
              <a:ln w="38100" cap="flat" cmpd="sng" algn="ctr">
                <a:solidFill>
                  <a:srgbClr val="FF0000"/>
                </a:solidFill>
                <a:prstDash val="solid"/>
              </a:ln>
              <a:effectLst/>
              <a:scene3d>
                <a:camera prst="orthographicFront"/>
                <a:lightRig rig="threePt" dir="t"/>
              </a:scene3d>
              <a:sp3d>
                <a:bevelT w="139700" h="139700" prst="divot"/>
              </a:sp3d>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37" name="Figura a mano libera 500"/>
              <p:cNvSpPr/>
              <p:nvPr/>
            </p:nvSpPr>
            <p:spPr>
              <a:xfrm>
                <a:off x="2597833" y="3384377"/>
                <a:ext cx="175650" cy="228652"/>
              </a:xfrm>
              <a:custGeom>
                <a:avLst/>
                <a:gdLst>
                  <a:gd name="connsiteX0" fmla="*/ 65951 w 175133"/>
                  <a:gd name="connsiteY0" fmla="*/ 0 h 225268"/>
                  <a:gd name="connsiteX1" fmla="*/ 4536 w 175133"/>
                  <a:gd name="connsiteY1" fmla="*/ 191068 h 225268"/>
                  <a:gd name="connsiteX2" fmla="*/ 175133 w 175133"/>
                  <a:gd name="connsiteY2" fmla="*/ 225188 h 225268"/>
                  <a:gd name="connsiteX3" fmla="*/ 175133 w 175133"/>
                  <a:gd name="connsiteY3" fmla="*/ 225188 h 225268"/>
                  <a:gd name="connsiteX4" fmla="*/ 113718 w 175133"/>
                  <a:gd name="connsiteY4" fmla="*/ 129654 h 22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33" h="225268">
                    <a:moveTo>
                      <a:pt x="65951" y="0"/>
                    </a:moveTo>
                    <a:cubicBezTo>
                      <a:pt x="26145" y="76768"/>
                      <a:pt x="-13661" y="153537"/>
                      <a:pt x="4536" y="191068"/>
                    </a:cubicBezTo>
                    <a:cubicBezTo>
                      <a:pt x="22733" y="228599"/>
                      <a:pt x="175133" y="225188"/>
                      <a:pt x="175133" y="225188"/>
                    </a:cubicBezTo>
                    <a:lnTo>
                      <a:pt x="175133" y="225188"/>
                    </a:lnTo>
                    <a:lnTo>
                      <a:pt x="113718" y="129654"/>
                    </a:ln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38" name="Figura a mano libera 501"/>
              <p:cNvSpPr/>
              <p:nvPr/>
            </p:nvSpPr>
            <p:spPr>
              <a:xfrm>
                <a:off x="2648019" y="3520139"/>
                <a:ext cx="110409" cy="175060"/>
              </a:xfrm>
              <a:custGeom>
                <a:avLst/>
                <a:gdLst>
                  <a:gd name="connsiteX0" fmla="*/ 110494 w 110494"/>
                  <a:gd name="connsiteY0" fmla="*/ 124113 h 172869"/>
                  <a:gd name="connsiteX1" fmla="*/ 49079 w 110494"/>
                  <a:gd name="connsiteY1" fmla="*/ 171880 h 172869"/>
                  <a:gd name="connsiteX2" fmla="*/ 14959 w 110494"/>
                  <a:gd name="connsiteY2" fmla="*/ 144585 h 172869"/>
                  <a:gd name="connsiteX3" fmla="*/ 1312 w 110494"/>
                  <a:gd name="connsiteY3" fmla="*/ 14931 h 172869"/>
                  <a:gd name="connsiteX4" fmla="*/ 1312 w 110494"/>
                  <a:gd name="connsiteY4" fmla="*/ 8107 h 17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4" h="172869">
                    <a:moveTo>
                      <a:pt x="110494" y="124113"/>
                    </a:moveTo>
                    <a:cubicBezTo>
                      <a:pt x="87747" y="146290"/>
                      <a:pt x="65001" y="168468"/>
                      <a:pt x="49079" y="171880"/>
                    </a:cubicBezTo>
                    <a:cubicBezTo>
                      <a:pt x="33156" y="175292"/>
                      <a:pt x="22920" y="170743"/>
                      <a:pt x="14959" y="144585"/>
                    </a:cubicBezTo>
                    <a:cubicBezTo>
                      <a:pt x="6998" y="118427"/>
                      <a:pt x="3586" y="37677"/>
                      <a:pt x="1312" y="14931"/>
                    </a:cubicBezTo>
                    <a:cubicBezTo>
                      <a:pt x="-962" y="-7815"/>
                      <a:pt x="175" y="146"/>
                      <a:pt x="1312" y="8107"/>
                    </a:cubicBez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39" name="Figura a mano libera 502"/>
              <p:cNvSpPr/>
              <p:nvPr/>
            </p:nvSpPr>
            <p:spPr>
              <a:xfrm>
                <a:off x="2936588" y="3091417"/>
                <a:ext cx="135501" cy="160769"/>
              </a:xfrm>
              <a:custGeom>
                <a:avLst/>
                <a:gdLst>
                  <a:gd name="connsiteX0" fmla="*/ 0 w 136477"/>
                  <a:gd name="connsiteY0" fmla="*/ 143352 h 157000"/>
                  <a:gd name="connsiteX1" fmla="*/ 81886 w 136477"/>
                  <a:gd name="connsiteY1" fmla="*/ 51 h 157000"/>
                  <a:gd name="connsiteX2" fmla="*/ 136477 w 136477"/>
                  <a:gd name="connsiteY2" fmla="*/ 157000 h 157000"/>
                </a:gdLst>
                <a:ahLst/>
                <a:cxnLst>
                  <a:cxn ang="0">
                    <a:pos x="connsiteX0" y="connsiteY0"/>
                  </a:cxn>
                  <a:cxn ang="0">
                    <a:pos x="connsiteX1" y="connsiteY1"/>
                  </a:cxn>
                  <a:cxn ang="0">
                    <a:pos x="connsiteX2" y="connsiteY2"/>
                  </a:cxn>
                </a:cxnLst>
                <a:rect l="l" t="t" r="r" b="b"/>
                <a:pathLst>
                  <a:path w="136477" h="157000">
                    <a:moveTo>
                      <a:pt x="0" y="143352"/>
                    </a:moveTo>
                    <a:cubicBezTo>
                      <a:pt x="29570" y="70564"/>
                      <a:pt x="59140" y="-2224"/>
                      <a:pt x="81886" y="51"/>
                    </a:cubicBezTo>
                    <a:cubicBezTo>
                      <a:pt x="104632" y="2326"/>
                      <a:pt x="120554" y="79663"/>
                      <a:pt x="136477" y="157000"/>
                    </a:cubicBez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40" name="Figura a mano libera 503"/>
              <p:cNvSpPr/>
              <p:nvPr/>
            </p:nvSpPr>
            <p:spPr>
              <a:xfrm>
                <a:off x="3975432" y="3245041"/>
                <a:ext cx="50186" cy="82173"/>
              </a:xfrm>
              <a:custGeom>
                <a:avLst/>
                <a:gdLst>
                  <a:gd name="connsiteX0" fmla="*/ 52191 w 52191"/>
                  <a:gd name="connsiteY0" fmla="*/ 81887 h 81887"/>
                  <a:gd name="connsiteX1" fmla="*/ 4423 w 52191"/>
                  <a:gd name="connsiteY1" fmla="*/ 61415 h 81887"/>
                  <a:gd name="connsiteX2" fmla="*/ 4423 w 52191"/>
                  <a:gd name="connsiteY2" fmla="*/ 34120 h 81887"/>
                  <a:gd name="connsiteX3" fmla="*/ 24895 w 52191"/>
                  <a:gd name="connsiteY3" fmla="*/ 0 h 81887"/>
                </a:gdLst>
                <a:ahLst/>
                <a:cxnLst>
                  <a:cxn ang="0">
                    <a:pos x="connsiteX0" y="connsiteY0"/>
                  </a:cxn>
                  <a:cxn ang="0">
                    <a:pos x="connsiteX1" y="connsiteY1"/>
                  </a:cxn>
                  <a:cxn ang="0">
                    <a:pos x="connsiteX2" y="connsiteY2"/>
                  </a:cxn>
                  <a:cxn ang="0">
                    <a:pos x="connsiteX3" y="connsiteY3"/>
                  </a:cxn>
                </a:cxnLst>
                <a:rect l="l" t="t" r="r" b="b"/>
                <a:pathLst>
                  <a:path w="52191" h="81887">
                    <a:moveTo>
                      <a:pt x="52191" y="81887"/>
                    </a:moveTo>
                    <a:cubicBezTo>
                      <a:pt x="32287" y="75631"/>
                      <a:pt x="12384" y="69376"/>
                      <a:pt x="4423" y="61415"/>
                    </a:cubicBezTo>
                    <a:cubicBezTo>
                      <a:pt x="-3538" y="53454"/>
                      <a:pt x="1011" y="44356"/>
                      <a:pt x="4423" y="34120"/>
                    </a:cubicBezTo>
                    <a:cubicBezTo>
                      <a:pt x="7835" y="23884"/>
                      <a:pt x="16365" y="11942"/>
                      <a:pt x="24895" y="0"/>
                    </a:cubicBez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41" name="Figura a mano libera 504"/>
              <p:cNvSpPr/>
              <p:nvPr/>
            </p:nvSpPr>
            <p:spPr>
              <a:xfrm>
                <a:off x="4128498" y="3162871"/>
                <a:ext cx="67752" cy="32153"/>
              </a:xfrm>
              <a:custGeom>
                <a:avLst/>
                <a:gdLst>
                  <a:gd name="connsiteX0" fmla="*/ 68239 w 68239"/>
                  <a:gd name="connsiteY0" fmla="*/ 27358 h 34182"/>
                  <a:gd name="connsiteX1" fmla="*/ 20471 w 68239"/>
                  <a:gd name="connsiteY1" fmla="*/ 63 h 34182"/>
                  <a:gd name="connsiteX2" fmla="*/ 0 w 68239"/>
                  <a:gd name="connsiteY2" fmla="*/ 34182 h 34182"/>
                </a:gdLst>
                <a:ahLst/>
                <a:cxnLst>
                  <a:cxn ang="0">
                    <a:pos x="connsiteX0" y="connsiteY0"/>
                  </a:cxn>
                  <a:cxn ang="0">
                    <a:pos x="connsiteX1" y="connsiteY1"/>
                  </a:cxn>
                  <a:cxn ang="0">
                    <a:pos x="connsiteX2" y="connsiteY2"/>
                  </a:cxn>
                </a:cxnLst>
                <a:rect l="l" t="t" r="r" b="b"/>
                <a:pathLst>
                  <a:path w="68239" h="34182">
                    <a:moveTo>
                      <a:pt x="68239" y="27358"/>
                    </a:moveTo>
                    <a:cubicBezTo>
                      <a:pt x="50041" y="13142"/>
                      <a:pt x="31844" y="-1074"/>
                      <a:pt x="20471" y="63"/>
                    </a:cubicBezTo>
                    <a:cubicBezTo>
                      <a:pt x="9098" y="1200"/>
                      <a:pt x="4549" y="17691"/>
                      <a:pt x="0" y="34182"/>
                    </a:cubicBez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42" name="Figura a mano libera 505"/>
              <p:cNvSpPr/>
              <p:nvPr/>
            </p:nvSpPr>
            <p:spPr>
              <a:xfrm>
                <a:off x="4168646" y="2694848"/>
                <a:ext cx="27603" cy="110754"/>
              </a:xfrm>
              <a:custGeom>
                <a:avLst/>
                <a:gdLst>
                  <a:gd name="connsiteX0" fmla="*/ 27296 w 27296"/>
                  <a:gd name="connsiteY0" fmla="*/ 112207 h 112207"/>
                  <a:gd name="connsiteX1" fmla="*/ 20472 w 27296"/>
                  <a:gd name="connsiteY1" fmla="*/ 9849 h 112207"/>
                  <a:gd name="connsiteX2" fmla="*/ 0 w 27296"/>
                  <a:gd name="connsiteY2" fmla="*/ 9849 h 112207"/>
                </a:gdLst>
                <a:ahLst/>
                <a:cxnLst>
                  <a:cxn ang="0">
                    <a:pos x="connsiteX0" y="connsiteY0"/>
                  </a:cxn>
                  <a:cxn ang="0">
                    <a:pos x="connsiteX1" y="connsiteY1"/>
                  </a:cxn>
                  <a:cxn ang="0">
                    <a:pos x="connsiteX2" y="connsiteY2"/>
                  </a:cxn>
                </a:cxnLst>
                <a:rect l="l" t="t" r="r" b="b"/>
                <a:pathLst>
                  <a:path w="27296" h="112207">
                    <a:moveTo>
                      <a:pt x="27296" y="112207"/>
                    </a:moveTo>
                    <a:cubicBezTo>
                      <a:pt x="26158" y="69558"/>
                      <a:pt x="25021" y="26909"/>
                      <a:pt x="20472" y="9849"/>
                    </a:cubicBezTo>
                    <a:cubicBezTo>
                      <a:pt x="15923" y="-7211"/>
                      <a:pt x="7961" y="1319"/>
                      <a:pt x="0" y="9849"/>
                    </a:cubicBez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43" name="Figura a mano libera 506"/>
              <p:cNvSpPr/>
              <p:nvPr/>
            </p:nvSpPr>
            <p:spPr>
              <a:xfrm>
                <a:off x="4073293" y="3009244"/>
                <a:ext cx="57714" cy="89318"/>
              </a:xfrm>
              <a:custGeom>
                <a:avLst/>
                <a:gdLst>
                  <a:gd name="connsiteX0" fmla="*/ 28083 w 55379"/>
                  <a:gd name="connsiteY0" fmla="*/ 0 h 88711"/>
                  <a:gd name="connsiteX1" fmla="*/ 788 w 55379"/>
                  <a:gd name="connsiteY1" fmla="*/ 47768 h 88711"/>
                  <a:gd name="connsiteX2" fmla="*/ 55379 w 55379"/>
                  <a:gd name="connsiteY2" fmla="*/ 88711 h 88711"/>
                </a:gdLst>
                <a:ahLst/>
                <a:cxnLst>
                  <a:cxn ang="0">
                    <a:pos x="connsiteX0" y="connsiteY0"/>
                  </a:cxn>
                  <a:cxn ang="0">
                    <a:pos x="connsiteX1" y="connsiteY1"/>
                  </a:cxn>
                  <a:cxn ang="0">
                    <a:pos x="connsiteX2" y="connsiteY2"/>
                  </a:cxn>
                </a:cxnLst>
                <a:rect l="l" t="t" r="r" b="b"/>
                <a:pathLst>
                  <a:path w="55379" h="88711">
                    <a:moveTo>
                      <a:pt x="28083" y="0"/>
                    </a:moveTo>
                    <a:cubicBezTo>
                      <a:pt x="12161" y="16491"/>
                      <a:pt x="-3761" y="32983"/>
                      <a:pt x="788" y="47768"/>
                    </a:cubicBezTo>
                    <a:cubicBezTo>
                      <a:pt x="5337" y="62553"/>
                      <a:pt x="30358" y="75632"/>
                      <a:pt x="55379" y="88711"/>
                    </a:cubicBez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44" name="Figura a mano libera 507"/>
              <p:cNvSpPr/>
              <p:nvPr/>
            </p:nvSpPr>
            <p:spPr>
              <a:xfrm>
                <a:off x="3174969" y="2384026"/>
                <a:ext cx="52696" cy="114326"/>
              </a:xfrm>
              <a:custGeom>
                <a:avLst/>
                <a:gdLst>
                  <a:gd name="connsiteX0" fmla="*/ 54615 w 54615"/>
                  <a:gd name="connsiteY0" fmla="*/ 0 h 116006"/>
                  <a:gd name="connsiteX1" fmla="*/ 23 w 54615"/>
                  <a:gd name="connsiteY1" fmla="*/ 54591 h 116006"/>
                  <a:gd name="connsiteX2" fmla="*/ 47791 w 54615"/>
                  <a:gd name="connsiteY2" fmla="*/ 81887 h 116006"/>
                  <a:gd name="connsiteX3" fmla="*/ 47791 w 54615"/>
                  <a:gd name="connsiteY3" fmla="*/ 116006 h 116006"/>
                </a:gdLst>
                <a:ahLst/>
                <a:cxnLst>
                  <a:cxn ang="0">
                    <a:pos x="connsiteX0" y="connsiteY0"/>
                  </a:cxn>
                  <a:cxn ang="0">
                    <a:pos x="connsiteX1" y="connsiteY1"/>
                  </a:cxn>
                  <a:cxn ang="0">
                    <a:pos x="connsiteX2" y="connsiteY2"/>
                  </a:cxn>
                  <a:cxn ang="0">
                    <a:pos x="connsiteX3" y="connsiteY3"/>
                  </a:cxn>
                </a:cxnLst>
                <a:rect l="l" t="t" r="r" b="b"/>
                <a:pathLst>
                  <a:path w="54615" h="116006">
                    <a:moveTo>
                      <a:pt x="54615" y="0"/>
                    </a:moveTo>
                    <a:cubicBezTo>
                      <a:pt x="27887" y="20471"/>
                      <a:pt x="1160" y="40943"/>
                      <a:pt x="23" y="54591"/>
                    </a:cubicBezTo>
                    <a:cubicBezTo>
                      <a:pt x="-1114" y="68239"/>
                      <a:pt x="39830" y="71651"/>
                      <a:pt x="47791" y="81887"/>
                    </a:cubicBezTo>
                    <a:cubicBezTo>
                      <a:pt x="55752" y="92123"/>
                      <a:pt x="51771" y="104064"/>
                      <a:pt x="47791" y="116006"/>
                    </a:cubicBez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45" name="Figura a mano libera 508"/>
              <p:cNvSpPr/>
              <p:nvPr/>
            </p:nvSpPr>
            <p:spPr>
              <a:xfrm>
                <a:off x="2929059" y="1837405"/>
                <a:ext cx="100371" cy="114326"/>
              </a:xfrm>
              <a:custGeom>
                <a:avLst/>
                <a:gdLst>
                  <a:gd name="connsiteX0" fmla="*/ 102651 w 102651"/>
                  <a:gd name="connsiteY0" fmla="*/ 116006 h 116006"/>
                  <a:gd name="connsiteX1" fmla="*/ 48060 w 102651"/>
                  <a:gd name="connsiteY1" fmla="*/ 40943 h 116006"/>
                  <a:gd name="connsiteX2" fmla="*/ 7117 w 102651"/>
                  <a:gd name="connsiteY2" fmla="*/ 47767 h 116006"/>
                  <a:gd name="connsiteX3" fmla="*/ 293 w 102651"/>
                  <a:gd name="connsiteY3" fmla="*/ 0 h 116006"/>
                </a:gdLst>
                <a:ahLst/>
                <a:cxnLst>
                  <a:cxn ang="0">
                    <a:pos x="connsiteX0" y="connsiteY0"/>
                  </a:cxn>
                  <a:cxn ang="0">
                    <a:pos x="connsiteX1" y="connsiteY1"/>
                  </a:cxn>
                  <a:cxn ang="0">
                    <a:pos x="connsiteX2" y="connsiteY2"/>
                  </a:cxn>
                  <a:cxn ang="0">
                    <a:pos x="connsiteX3" y="connsiteY3"/>
                  </a:cxn>
                </a:cxnLst>
                <a:rect l="l" t="t" r="r" b="b"/>
                <a:pathLst>
                  <a:path w="102651" h="116006">
                    <a:moveTo>
                      <a:pt x="102651" y="116006"/>
                    </a:moveTo>
                    <a:cubicBezTo>
                      <a:pt x="83316" y="84161"/>
                      <a:pt x="63982" y="52316"/>
                      <a:pt x="48060" y="40943"/>
                    </a:cubicBezTo>
                    <a:cubicBezTo>
                      <a:pt x="32138" y="29570"/>
                      <a:pt x="15078" y="54591"/>
                      <a:pt x="7117" y="47767"/>
                    </a:cubicBezTo>
                    <a:cubicBezTo>
                      <a:pt x="-844" y="40943"/>
                      <a:pt x="-276" y="20471"/>
                      <a:pt x="293" y="0"/>
                    </a:cubicBez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46" name="Figura a mano libera 509"/>
              <p:cNvSpPr/>
              <p:nvPr/>
            </p:nvSpPr>
            <p:spPr>
              <a:xfrm>
                <a:off x="3029430" y="1815969"/>
                <a:ext cx="42659" cy="114326"/>
              </a:xfrm>
              <a:custGeom>
                <a:avLst/>
                <a:gdLst>
                  <a:gd name="connsiteX0" fmla="*/ 27296 w 41077"/>
                  <a:gd name="connsiteY0" fmla="*/ 116006 h 116006"/>
                  <a:gd name="connsiteX1" fmla="*/ 13648 w 41077"/>
                  <a:gd name="connsiteY1" fmla="*/ 54591 h 116006"/>
                  <a:gd name="connsiteX2" fmla="*/ 40943 w 41077"/>
                  <a:gd name="connsiteY2" fmla="*/ 40944 h 116006"/>
                  <a:gd name="connsiteX3" fmla="*/ 0 w 41077"/>
                  <a:gd name="connsiteY3" fmla="*/ 0 h 116006"/>
                </a:gdLst>
                <a:ahLst/>
                <a:cxnLst>
                  <a:cxn ang="0">
                    <a:pos x="connsiteX0" y="connsiteY0"/>
                  </a:cxn>
                  <a:cxn ang="0">
                    <a:pos x="connsiteX1" y="connsiteY1"/>
                  </a:cxn>
                  <a:cxn ang="0">
                    <a:pos x="connsiteX2" y="connsiteY2"/>
                  </a:cxn>
                  <a:cxn ang="0">
                    <a:pos x="connsiteX3" y="connsiteY3"/>
                  </a:cxn>
                </a:cxnLst>
                <a:rect l="l" t="t" r="r" b="b"/>
                <a:pathLst>
                  <a:path w="41077" h="116006">
                    <a:moveTo>
                      <a:pt x="27296" y="116006"/>
                    </a:moveTo>
                    <a:cubicBezTo>
                      <a:pt x="19334" y="91553"/>
                      <a:pt x="11373" y="67101"/>
                      <a:pt x="13648" y="54591"/>
                    </a:cubicBezTo>
                    <a:cubicBezTo>
                      <a:pt x="15922" y="42081"/>
                      <a:pt x="43218" y="50043"/>
                      <a:pt x="40943" y="40944"/>
                    </a:cubicBezTo>
                    <a:cubicBezTo>
                      <a:pt x="38668" y="31845"/>
                      <a:pt x="19334" y="15922"/>
                      <a:pt x="0" y="0"/>
                    </a:cubicBez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47" name="Figura a mano libera 510"/>
              <p:cNvSpPr/>
              <p:nvPr/>
            </p:nvSpPr>
            <p:spPr>
              <a:xfrm>
                <a:off x="4354333" y="1937440"/>
                <a:ext cx="85316" cy="57163"/>
              </a:xfrm>
              <a:custGeom>
                <a:avLst/>
                <a:gdLst>
                  <a:gd name="connsiteX0" fmla="*/ 0 w 84305"/>
                  <a:gd name="connsiteY0" fmla="*/ 54591 h 55348"/>
                  <a:gd name="connsiteX1" fmla="*/ 81886 w 84305"/>
                  <a:gd name="connsiteY1" fmla="*/ 47767 h 55348"/>
                  <a:gd name="connsiteX2" fmla="*/ 54591 w 84305"/>
                  <a:gd name="connsiteY2" fmla="*/ 0 h 55348"/>
                </a:gdLst>
                <a:ahLst/>
                <a:cxnLst>
                  <a:cxn ang="0">
                    <a:pos x="connsiteX0" y="connsiteY0"/>
                  </a:cxn>
                  <a:cxn ang="0">
                    <a:pos x="connsiteX1" y="connsiteY1"/>
                  </a:cxn>
                  <a:cxn ang="0">
                    <a:pos x="connsiteX2" y="connsiteY2"/>
                  </a:cxn>
                </a:cxnLst>
                <a:rect l="l" t="t" r="r" b="b"/>
                <a:pathLst>
                  <a:path w="84305" h="55348">
                    <a:moveTo>
                      <a:pt x="0" y="54591"/>
                    </a:moveTo>
                    <a:cubicBezTo>
                      <a:pt x="36394" y="55728"/>
                      <a:pt x="72788" y="56865"/>
                      <a:pt x="81886" y="47767"/>
                    </a:cubicBezTo>
                    <a:cubicBezTo>
                      <a:pt x="90984" y="38669"/>
                      <a:pt x="72787" y="19334"/>
                      <a:pt x="54591" y="0"/>
                    </a:cubicBez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48" name="Figura a mano libera 511"/>
              <p:cNvSpPr/>
              <p:nvPr/>
            </p:nvSpPr>
            <p:spPr>
              <a:xfrm>
                <a:off x="4326732" y="1923149"/>
                <a:ext cx="47676" cy="64308"/>
              </a:xfrm>
              <a:custGeom>
                <a:avLst/>
                <a:gdLst>
                  <a:gd name="connsiteX0" fmla="*/ 21426 w 48721"/>
                  <a:gd name="connsiteY0" fmla="*/ 62704 h 62704"/>
                  <a:gd name="connsiteX1" fmla="*/ 954 w 48721"/>
                  <a:gd name="connsiteY1" fmla="*/ 8113 h 62704"/>
                  <a:gd name="connsiteX2" fmla="*/ 48721 w 48721"/>
                  <a:gd name="connsiteY2" fmla="*/ 1289 h 62704"/>
                </a:gdLst>
                <a:ahLst/>
                <a:cxnLst>
                  <a:cxn ang="0">
                    <a:pos x="connsiteX0" y="connsiteY0"/>
                  </a:cxn>
                  <a:cxn ang="0">
                    <a:pos x="connsiteX1" y="connsiteY1"/>
                  </a:cxn>
                  <a:cxn ang="0">
                    <a:pos x="connsiteX2" y="connsiteY2"/>
                  </a:cxn>
                </a:cxnLst>
                <a:rect l="l" t="t" r="r" b="b"/>
                <a:pathLst>
                  <a:path w="48721" h="62704">
                    <a:moveTo>
                      <a:pt x="21426" y="62704"/>
                    </a:moveTo>
                    <a:cubicBezTo>
                      <a:pt x="8915" y="40526"/>
                      <a:pt x="-3595" y="18349"/>
                      <a:pt x="954" y="8113"/>
                    </a:cubicBezTo>
                    <a:cubicBezTo>
                      <a:pt x="5503" y="-2123"/>
                      <a:pt x="27112" y="-417"/>
                      <a:pt x="48721" y="1289"/>
                    </a:cubicBezTo>
                  </a:path>
                </a:pathLst>
              </a:custGeom>
              <a:no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it-IT" kern="0">
                  <a:solidFill>
                    <a:sysClr val="windowText" lastClr="000000"/>
                  </a:solidFill>
                  <a:latin typeface="Calibri"/>
                  <a:ea typeface="+mn-ea"/>
                </a:endParaRPr>
              </a:p>
            </p:txBody>
          </p:sp>
          <p:sp>
            <p:nvSpPr>
              <p:cNvPr id="49" name="CasellaDiTesto 512"/>
              <p:cNvSpPr txBox="1"/>
              <p:nvPr/>
            </p:nvSpPr>
            <p:spPr>
              <a:xfrm>
                <a:off x="3097182" y="3023536"/>
                <a:ext cx="725183" cy="900451"/>
              </a:xfrm>
              <a:prstGeom prst="rect">
                <a:avLst/>
              </a:prstGeom>
              <a:noFill/>
            </p:spPr>
            <p:txBody>
              <a:bodyPr>
                <a:spAutoFit/>
              </a:bodyPr>
              <a:lstStyle/>
              <a:p>
                <a:pPr fontAlgn="auto">
                  <a:spcBef>
                    <a:spcPts val="0"/>
                  </a:spcBef>
                  <a:spcAft>
                    <a:spcPts val="0"/>
                  </a:spcAft>
                  <a:defRPr/>
                </a:pPr>
                <a:r>
                  <a:rPr lang="it-IT" sz="1000" b="1" kern="0" dirty="0">
                    <a:solidFill>
                      <a:sysClr val="window" lastClr="FFFFFF"/>
                    </a:solidFill>
                    <a:latin typeface="Arial" pitchFamily="34" charset="0"/>
                    <a:ea typeface="+mn-ea"/>
                    <a:cs typeface="Arial" pitchFamily="34" charset="0"/>
                  </a:rPr>
                  <a:t>miRNAs</a:t>
                </a:r>
              </a:p>
            </p:txBody>
          </p:sp>
          <p:sp>
            <p:nvSpPr>
              <p:cNvPr id="50" name="Rettangolo 513"/>
              <p:cNvSpPr/>
              <p:nvPr/>
            </p:nvSpPr>
            <p:spPr>
              <a:xfrm>
                <a:off x="3754615" y="2705568"/>
                <a:ext cx="677028" cy="554123"/>
              </a:xfrm>
              <a:prstGeom prst="rect">
                <a:avLst/>
              </a:prstGeom>
            </p:spPr>
            <p:txBody>
              <a:bodyPr wrap="none">
                <a:spAutoFit/>
              </a:bodyPr>
              <a:lstStyle/>
              <a:p>
                <a:pPr fontAlgn="auto">
                  <a:spcBef>
                    <a:spcPts val="0"/>
                  </a:spcBef>
                  <a:spcAft>
                    <a:spcPts val="0"/>
                  </a:spcAft>
                  <a:defRPr/>
                </a:pPr>
                <a:r>
                  <a:rPr lang="it-IT" sz="1000" b="1" kern="0" dirty="0">
                    <a:solidFill>
                      <a:sysClr val="window" lastClr="FFFFFF"/>
                    </a:solidFill>
                    <a:latin typeface="Arial" pitchFamily="34" charset="0"/>
                    <a:ea typeface="+mn-ea"/>
                    <a:cs typeface="Arial" pitchFamily="34" charset="0"/>
                  </a:rPr>
                  <a:t>Alix</a:t>
                </a:r>
                <a:endParaRPr lang="it-IT" sz="1000" kern="0" dirty="0">
                  <a:solidFill>
                    <a:sysClr val="window" lastClr="FFFFFF"/>
                  </a:solidFill>
                  <a:latin typeface="Arial" pitchFamily="34" charset="0"/>
                  <a:ea typeface="+mn-ea"/>
                  <a:cs typeface="Arial" pitchFamily="34" charset="0"/>
                </a:endParaRPr>
              </a:p>
            </p:txBody>
          </p:sp>
          <p:sp>
            <p:nvSpPr>
              <p:cNvPr id="51" name="Rettangolo 514"/>
              <p:cNvSpPr/>
              <p:nvPr/>
            </p:nvSpPr>
            <p:spPr>
              <a:xfrm>
                <a:off x="2989282" y="2423325"/>
                <a:ext cx="990467" cy="554123"/>
              </a:xfrm>
              <a:prstGeom prst="rect">
                <a:avLst/>
              </a:prstGeom>
            </p:spPr>
            <p:txBody>
              <a:bodyPr wrap="none">
                <a:spAutoFit/>
              </a:bodyPr>
              <a:lstStyle/>
              <a:p>
                <a:pPr fontAlgn="auto">
                  <a:spcBef>
                    <a:spcPts val="0"/>
                  </a:spcBef>
                  <a:spcAft>
                    <a:spcPts val="0"/>
                  </a:spcAft>
                  <a:defRPr/>
                </a:pPr>
                <a:r>
                  <a:rPr lang="it-IT" sz="1000" b="1" kern="0" dirty="0">
                    <a:solidFill>
                      <a:sysClr val="window" lastClr="FFFFFF"/>
                    </a:solidFill>
                    <a:latin typeface="Arial" pitchFamily="34" charset="0"/>
                    <a:ea typeface="+mn-ea"/>
                    <a:cs typeface="Arial" pitchFamily="34" charset="0"/>
                  </a:rPr>
                  <a:t>Tsg101</a:t>
                </a:r>
                <a:endParaRPr lang="it-IT" sz="1000" kern="0" dirty="0">
                  <a:solidFill>
                    <a:sysClr val="window" lastClr="FFFFFF"/>
                  </a:solidFill>
                  <a:latin typeface="Arial" pitchFamily="34" charset="0"/>
                  <a:ea typeface="+mn-ea"/>
                  <a:cs typeface="Arial" pitchFamily="34" charset="0"/>
                </a:endParaRPr>
              </a:p>
            </p:txBody>
          </p:sp>
        </p:grpSp>
      </p:grpSp>
      <p:pic>
        <p:nvPicPr>
          <p:cNvPr id="2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1989" y="4634934"/>
            <a:ext cx="5699059" cy="161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 name="Freccia a destra 269"/>
          <p:cNvSpPr/>
          <p:nvPr/>
        </p:nvSpPr>
        <p:spPr bwMode="auto">
          <a:xfrm>
            <a:off x="2893309" y="5369498"/>
            <a:ext cx="244549" cy="45719"/>
          </a:xfrm>
          <a:prstGeom prst="rightArrow">
            <a:avLst/>
          </a:prstGeom>
          <a:solidFill>
            <a:srgbClr val="C00000"/>
          </a:solidFill>
          <a:ln w="76327" cap="flat" cmpd="sng" algn="ctr">
            <a:solidFill>
              <a:srgbClr val="C00000"/>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3200" b="0" i="0" u="none" strike="noStrike" cap="none" normalizeH="0" baseline="0" smtClean="0">
              <a:ln>
                <a:noFill/>
              </a:ln>
              <a:solidFill>
                <a:schemeClr val="bg1"/>
              </a:solidFill>
              <a:effectLst/>
              <a:latin typeface="Comic Sans MS" pitchFamily="66" charset="0"/>
            </a:endParaRPr>
          </a:p>
        </p:txBody>
      </p:sp>
    </p:spTree>
    <p:extLst>
      <p:ext uri="{BB962C8B-B14F-4D97-AF65-F5344CB8AC3E}">
        <p14:creationId xmlns:p14="http://schemas.microsoft.com/office/powerpoint/2010/main" val="634214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55"/>
                                        </p:tgtEl>
                                        <p:attrNameLst>
                                          <p:attrName>style.visibility</p:attrName>
                                        </p:attrNameLst>
                                      </p:cBhvr>
                                      <p:to>
                                        <p:strVal val="visible"/>
                                      </p:to>
                                    </p:set>
                                    <p:animEffect transition="in" filter="fade">
                                      <p:cBhvr>
                                        <p:cTn id="13" dur="500"/>
                                        <p:tgtEl>
                                          <p:spTgt spid="2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6"/>
                                        </p:tgtEl>
                                        <p:attrNameLst>
                                          <p:attrName>style.visibility</p:attrName>
                                        </p:attrNameLst>
                                      </p:cBhvr>
                                      <p:to>
                                        <p:strVal val="visible"/>
                                      </p:to>
                                    </p:set>
                                    <p:animEffect transition="in" filter="fade">
                                      <p:cBhvr>
                                        <p:cTn id="16"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0" y="-2"/>
            <a:ext cx="9144002" cy="1208747"/>
            <a:chOff x="0" y="-1"/>
            <a:chExt cx="9144002" cy="1208746"/>
          </a:xfrm>
        </p:grpSpPr>
        <p:pic>
          <p:nvPicPr>
            <p:cNvPr id="12" name="Immagine 11"/>
            <p:cNvPicPr>
              <a:picLocks noChangeAspect="1"/>
            </p:cNvPicPr>
            <p:nvPr/>
          </p:nvPicPr>
          <p:blipFill>
            <a:blip r:embed="rId2">
              <a:alphaModFix amt="68000"/>
            </a:blip>
            <a:stretch>
              <a:fillRect/>
            </a:stretch>
          </p:blipFill>
          <p:spPr>
            <a:xfrm rot="5400000">
              <a:off x="3967629" y="-3967628"/>
              <a:ext cx="1208745" cy="9144000"/>
            </a:xfrm>
            <a:prstGeom prst="rect">
              <a:avLst/>
            </a:prstGeom>
            <a:effectLst/>
          </p:spPr>
        </p:pic>
        <p:sp>
          <p:nvSpPr>
            <p:cNvPr id="13" name="Rettangolo arrotondato 12"/>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rgbClr val="FFFF00"/>
                  </a:solidFill>
                  <a:latin typeface="Comic Sans MS"/>
                  <a:cs typeface="Comic Sans MS"/>
                </a:rPr>
                <a:t>Revisited “Seed and Soil” </a:t>
              </a:r>
              <a:r>
                <a:rPr lang="en-US" sz="3200" b="1" dirty="0" smtClean="0">
                  <a:solidFill>
                    <a:srgbClr val="FFFF00"/>
                  </a:solidFill>
                  <a:latin typeface="Comic Sans MS"/>
                  <a:cs typeface="Comic Sans MS"/>
                </a:rPr>
                <a:t>theory</a:t>
              </a:r>
              <a:endParaRPr lang="en-US" sz="3200" b="1" dirty="0">
                <a:solidFill>
                  <a:srgbClr val="FFFF00"/>
                </a:solidFill>
                <a:latin typeface="Comic Sans MS"/>
                <a:cs typeface="Comic Sans MS"/>
              </a:endParaRPr>
            </a:p>
          </p:txBody>
        </p:sp>
      </p:grpSp>
      <p:grpSp>
        <p:nvGrpSpPr>
          <p:cNvPr id="14" name="Gruppo 13"/>
          <p:cNvGrpSpPr/>
          <p:nvPr/>
        </p:nvGrpSpPr>
        <p:grpSpPr>
          <a:xfrm>
            <a:off x="1664827" y="1302138"/>
            <a:ext cx="5880397" cy="5454356"/>
            <a:chOff x="1206047" y="483556"/>
            <a:chExt cx="5972684" cy="5930428"/>
          </a:xfrm>
        </p:grpSpPr>
        <p:pic>
          <p:nvPicPr>
            <p:cNvPr id="15" name="Immagine 14"/>
            <p:cNvPicPr>
              <a:picLocks noChangeAspect="1"/>
            </p:cNvPicPr>
            <p:nvPr/>
          </p:nvPicPr>
          <p:blipFill>
            <a:blip r:embed="rId3"/>
            <a:stretch>
              <a:fillRect/>
            </a:stretch>
          </p:blipFill>
          <p:spPr>
            <a:xfrm rot="10800000">
              <a:off x="3186033" y="584001"/>
              <a:ext cx="1884303" cy="1753943"/>
            </a:xfrm>
            <a:prstGeom prst="rect">
              <a:avLst/>
            </a:prstGeom>
          </p:spPr>
        </p:pic>
        <p:pic>
          <p:nvPicPr>
            <p:cNvPr id="16" name="Immagine 15"/>
            <p:cNvPicPr>
              <a:picLocks noChangeAspect="1"/>
            </p:cNvPicPr>
            <p:nvPr/>
          </p:nvPicPr>
          <p:blipFill>
            <a:blip r:embed="rId4">
              <a:duotone>
                <a:prstClr val="black"/>
                <a:srgbClr val="FFFF66">
                  <a:tint val="45000"/>
                  <a:satMod val="400000"/>
                </a:srgbClr>
              </a:duotone>
            </a:blip>
            <a:stretch>
              <a:fillRect/>
            </a:stretch>
          </p:blipFill>
          <p:spPr>
            <a:xfrm>
              <a:off x="4985827" y="1253844"/>
              <a:ext cx="774700" cy="711200"/>
            </a:xfrm>
            <a:prstGeom prst="rect">
              <a:avLst/>
            </a:prstGeom>
          </p:spPr>
        </p:pic>
        <p:pic>
          <p:nvPicPr>
            <p:cNvPr id="17" name="Immagine 16"/>
            <p:cNvPicPr>
              <a:picLocks noChangeAspect="1"/>
            </p:cNvPicPr>
            <p:nvPr/>
          </p:nvPicPr>
          <p:blipFill>
            <a:blip r:embed="rId5"/>
            <a:stretch>
              <a:fillRect/>
            </a:stretch>
          </p:blipFill>
          <p:spPr>
            <a:xfrm>
              <a:off x="2967235" y="2549992"/>
              <a:ext cx="873939" cy="866273"/>
            </a:xfrm>
            <a:prstGeom prst="rect">
              <a:avLst/>
            </a:prstGeom>
          </p:spPr>
        </p:pic>
        <p:pic>
          <p:nvPicPr>
            <p:cNvPr id="18" name="Immagine 17"/>
            <p:cNvPicPr>
              <a:picLocks noChangeAspect="1"/>
            </p:cNvPicPr>
            <p:nvPr/>
          </p:nvPicPr>
          <p:blipFill>
            <a:blip r:embed="rId6"/>
            <a:stretch>
              <a:fillRect/>
            </a:stretch>
          </p:blipFill>
          <p:spPr>
            <a:xfrm>
              <a:off x="4661131" y="2511220"/>
              <a:ext cx="943477" cy="895505"/>
            </a:xfrm>
            <a:prstGeom prst="rect">
              <a:avLst/>
            </a:prstGeom>
          </p:spPr>
        </p:pic>
        <p:pic>
          <p:nvPicPr>
            <p:cNvPr id="19" name="Immagine 18"/>
            <p:cNvPicPr>
              <a:picLocks noChangeAspect="1"/>
            </p:cNvPicPr>
            <p:nvPr/>
          </p:nvPicPr>
          <p:blipFill>
            <a:blip r:embed="rId4">
              <a:duotone>
                <a:prstClr val="black"/>
                <a:srgbClr val="FF0080">
                  <a:tint val="45000"/>
                  <a:satMod val="400000"/>
                </a:srgbClr>
              </a:duotone>
            </a:blip>
            <a:stretch>
              <a:fillRect/>
            </a:stretch>
          </p:blipFill>
          <p:spPr>
            <a:xfrm rot="16200000">
              <a:off x="2646282" y="1383067"/>
              <a:ext cx="774700" cy="711200"/>
            </a:xfrm>
            <a:prstGeom prst="rect">
              <a:avLst/>
            </a:prstGeom>
          </p:spPr>
        </p:pic>
        <p:pic>
          <p:nvPicPr>
            <p:cNvPr id="20" name="Immagine 19"/>
            <p:cNvPicPr>
              <a:picLocks noChangeAspect="1"/>
            </p:cNvPicPr>
            <p:nvPr/>
          </p:nvPicPr>
          <p:blipFill>
            <a:blip r:embed="rId7">
              <a:extLst>
                <a:ext uri="{BEBA8EAE-BF5A-486C-A8C5-ECC9F3942E4B}">
                  <a14:imgProps xmlns:a14="http://schemas.microsoft.com/office/drawing/2010/main">
                    <a14:imgLayer r:embed="rId8">
                      <a14:imgEffect>
                        <a14:backgroundRemoval t="1805" b="100000" l="10000" r="94462"/>
                      </a14:imgEffect>
                    </a14:imgLayer>
                  </a14:imgProps>
                </a:ext>
              </a:extLst>
            </a:blip>
            <a:stretch>
              <a:fillRect/>
            </a:stretch>
          </p:blipFill>
          <p:spPr>
            <a:xfrm>
              <a:off x="1954116" y="4192060"/>
              <a:ext cx="1482679" cy="1453025"/>
            </a:xfrm>
            <a:prstGeom prst="rect">
              <a:avLst/>
            </a:prstGeom>
          </p:spPr>
        </p:pic>
        <p:pic>
          <p:nvPicPr>
            <p:cNvPr id="21" name="Immagine 20"/>
            <p:cNvPicPr>
              <a:picLocks noChangeAspect="1"/>
            </p:cNvPicPr>
            <p:nvPr/>
          </p:nvPicPr>
          <p:blipFill>
            <a:blip r:embed="rId9">
              <a:extLst>
                <a:ext uri="{BEBA8EAE-BF5A-486C-A8C5-ECC9F3942E4B}">
                  <a14:imgProps xmlns:a14="http://schemas.microsoft.com/office/drawing/2010/main">
                    <a14:imgLayer r:embed="rId10">
                      <a14:imgEffect>
                        <a14:backgroundRemoval t="4051" b="98228" l="2167" r="98667"/>
                      </a14:imgEffect>
                    </a14:imgLayer>
                  </a14:imgProps>
                </a:ext>
              </a:extLst>
            </a:blip>
            <a:stretch>
              <a:fillRect/>
            </a:stretch>
          </p:blipFill>
          <p:spPr>
            <a:xfrm>
              <a:off x="5385976" y="4431451"/>
              <a:ext cx="1540291" cy="1014025"/>
            </a:xfrm>
            <a:prstGeom prst="rect">
              <a:avLst/>
            </a:prstGeom>
          </p:spPr>
        </p:pic>
        <p:pic>
          <p:nvPicPr>
            <p:cNvPr id="22" name="Immagine 21"/>
            <p:cNvPicPr>
              <a:picLocks noChangeAspect="1"/>
            </p:cNvPicPr>
            <p:nvPr/>
          </p:nvPicPr>
          <p:blipFill>
            <a:blip r:embed="rId4">
              <a:duotone>
                <a:prstClr val="black"/>
                <a:srgbClr val="FFFF66">
                  <a:tint val="45000"/>
                  <a:satMod val="400000"/>
                </a:srgbClr>
              </a:duotone>
            </a:blip>
            <a:stretch>
              <a:fillRect/>
            </a:stretch>
          </p:blipFill>
          <p:spPr>
            <a:xfrm>
              <a:off x="4611276" y="1626744"/>
              <a:ext cx="774700" cy="711200"/>
            </a:xfrm>
            <a:prstGeom prst="rect">
              <a:avLst/>
            </a:prstGeom>
          </p:spPr>
        </p:pic>
        <p:pic>
          <p:nvPicPr>
            <p:cNvPr id="23" name="Immagine 22"/>
            <p:cNvPicPr>
              <a:picLocks noChangeAspect="1"/>
            </p:cNvPicPr>
            <p:nvPr/>
          </p:nvPicPr>
          <p:blipFill>
            <a:blip r:embed="rId4">
              <a:duotone>
                <a:prstClr val="black"/>
                <a:srgbClr val="FF0080">
                  <a:tint val="45000"/>
                  <a:satMod val="400000"/>
                </a:srgbClr>
              </a:duotone>
            </a:blip>
            <a:stretch>
              <a:fillRect/>
            </a:stretch>
          </p:blipFill>
          <p:spPr>
            <a:xfrm rot="16200000">
              <a:off x="2725784" y="1768270"/>
              <a:ext cx="774700" cy="711200"/>
            </a:xfrm>
            <a:prstGeom prst="rect">
              <a:avLst/>
            </a:prstGeom>
          </p:spPr>
        </p:pic>
        <p:pic>
          <p:nvPicPr>
            <p:cNvPr id="24" name="Immagine 23"/>
            <p:cNvPicPr>
              <a:picLocks noChangeAspect="1"/>
            </p:cNvPicPr>
            <p:nvPr/>
          </p:nvPicPr>
          <p:blipFill>
            <a:blip r:embed="rId4">
              <a:duotone>
                <a:prstClr val="black"/>
                <a:srgbClr val="FF0080">
                  <a:tint val="45000"/>
                  <a:satMod val="400000"/>
                </a:srgbClr>
              </a:duotone>
            </a:blip>
            <a:stretch>
              <a:fillRect/>
            </a:stretch>
          </p:blipFill>
          <p:spPr>
            <a:xfrm rot="16200000">
              <a:off x="2358242" y="3323730"/>
              <a:ext cx="774700" cy="711200"/>
            </a:xfrm>
            <a:prstGeom prst="rect">
              <a:avLst/>
            </a:prstGeom>
          </p:spPr>
        </p:pic>
        <p:pic>
          <p:nvPicPr>
            <p:cNvPr id="25" name="Immagine 24"/>
            <p:cNvPicPr>
              <a:picLocks noChangeAspect="1"/>
            </p:cNvPicPr>
            <p:nvPr/>
          </p:nvPicPr>
          <p:blipFill>
            <a:blip r:embed="rId4">
              <a:duotone>
                <a:prstClr val="black"/>
                <a:srgbClr val="FF0080">
                  <a:tint val="45000"/>
                  <a:satMod val="400000"/>
                </a:srgbClr>
              </a:duotone>
            </a:blip>
            <a:stretch>
              <a:fillRect/>
            </a:stretch>
          </p:blipFill>
          <p:spPr>
            <a:xfrm rot="16200000">
              <a:off x="1964671" y="4017370"/>
              <a:ext cx="774700" cy="711200"/>
            </a:xfrm>
            <a:prstGeom prst="rect">
              <a:avLst/>
            </a:prstGeom>
          </p:spPr>
        </p:pic>
        <p:pic>
          <p:nvPicPr>
            <p:cNvPr id="26" name="Immagine 25"/>
            <p:cNvPicPr>
              <a:picLocks noChangeAspect="1"/>
            </p:cNvPicPr>
            <p:nvPr/>
          </p:nvPicPr>
          <p:blipFill>
            <a:blip r:embed="rId4">
              <a:duotone>
                <a:prstClr val="black"/>
                <a:srgbClr val="FF0080">
                  <a:tint val="45000"/>
                  <a:satMod val="400000"/>
                </a:srgbClr>
              </a:duotone>
            </a:blip>
            <a:stretch>
              <a:fillRect/>
            </a:stretch>
          </p:blipFill>
          <p:spPr>
            <a:xfrm rot="16200000">
              <a:off x="2443082" y="3449110"/>
              <a:ext cx="774700" cy="711200"/>
            </a:xfrm>
            <a:prstGeom prst="rect">
              <a:avLst/>
            </a:prstGeom>
          </p:spPr>
        </p:pic>
        <p:pic>
          <p:nvPicPr>
            <p:cNvPr id="27" name="Immagine 26"/>
            <p:cNvPicPr>
              <a:picLocks noChangeAspect="1"/>
            </p:cNvPicPr>
            <p:nvPr/>
          </p:nvPicPr>
          <p:blipFill>
            <a:blip r:embed="rId4">
              <a:duotone>
                <a:prstClr val="black"/>
                <a:srgbClr val="FFFF66">
                  <a:tint val="45000"/>
                  <a:satMod val="400000"/>
                </a:srgbClr>
              </a:duotone>
            </a:blip>
            <a:stretch>
              <a:fillRect/>
            </a:stretch>
          </p:blipFill>
          <p:spPr>
            <a:xfrm>
              <a:off x="5367296" y="3480570"/>
              <a:ext cx="774700" cy="711200"/>
            </a:xfrm>
            <a:prstGeom prst="rect">
              <a:avLst/>
            </a:prstGeom>
          </p:spPr>
        </p:pic>
        <p:pic>
          <p:nvPicPr>
            <p:cNvPr id="28" name="Immagine 27"/>
            <p:cNvPicPr>
              <a:picLocks noChangeAspect="1"/>
            </p:cNvPicPr>
            <p:nvPr/>
          </p:nvPicPr>
          <p:blipFill>
            <a:blip r:embed="rId4">
              <a:duotone>
                <a:prstClr val="black"/>
                <a:srgbClr val="FFFF66">
                  <a:tint val="45000"/>
                  <a:satMod val="400000"/>
                </a:srgbClr>
              </a:duotone>
            </a:blip>
            <a:stretch>
              <a:fillRect/>
            </a:stretch>
          </p:blipFill>
          <p:spPr>
            <a:xfrm>
              <a:off x="5538376" y="4048830"/>
              <a:ext cx="774700" cy="711200"/>
            </a:xfrm>
            <a:prstGeom prst="rect">
              <a:avLst/>
            </a:prstGeom>
          </p:spPr>
        </p:pic>
        <p:sp>
          <p:nvSpPr>
            <p:cNvPr id="29" name="CasellaDiTesto 28"/>
            <p:cNvSpPr txBox="1"/>
            <p:nvPr/>
          </p:nvSpPr>
          <p:spPr>
            <a:xfrm>
              <a:off x="3253593" y="483556"/>
              <a:ext cx="1884303" cy="401568"/>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Comic Sans MS"/>
                  <a:ea typeface="+mn-ea"/>
                  <a:cs typeface="Comic Sans MS"/>
                </a:rPr>
                <a:t>Tumor</a:t>
              </a:r>
              <a:endParaRPr lang="en-US" dirty="0">
                <a:solidFill>
                  <a:srgbClr val="000000"/>
                </a:solidFill>
                <a:latin typeface="Comic Sans MS"/>
                <a:ea typeface="+mn-ea"/>
                <a:cs typeface="Comic Sans MS"/>
              </a:endParaRPr>
            </a:p>
          </p:txBody>
        </p:sp>
        <p:sp>
          <p:nvSpPr>
            <p:cNvPr id="30" name="CasellaDiTesto 29"/>
            <p:cNvSpPr txBox="1"/>
            <p:nvPr/>
          </p:nvSpPr>
          <p:spPr>
            <a:xfrm>
              <a:off x="5294428" y="2511220"/>
              <a:ext cx="1884303" cy="568888"/>
            </a:xfrm>
            <a:prstGeom prst="rect">
              <a:avLst/>
            </a:prstGeom>
            <a:noFill/>
          </p:spPr>
          <p:txBody>
            <a:bodyPr wrap="square" rtlCol="0">
              <a:spAutoFit/>
            </a:bodyPr>
            <a:lstStyle/>
            <a:p>
              <a:pPr algn="ctr" fontAlgn="auto">
                <a:spcBef>
                  <a:spcPts val="0"/>
                </a:spcBef>
                <a:spcAft>
                  <a:spcPts val="0"/>
                </a:spcAft>
              </a:pPr>
              <a:r>
                <a:rPr lang="en-US" sz="1400" dirty="0" smtClean="0">
                  <a:solidFill>
                    <a:srgbClr val="000000"/>
                  </a:solidFill>
                  <a:latin typeface="Comic Sans MS"/>
                  <a:ea typeface="+mn-ea"/>
                  <a:cs typeface="Comic Sans MS"/>
                </a:rPr>
                <a:t>Liver-tropic secreted </a:t>
              </a:r>
              <a:r>
                <a:rPr lang="en-US" sz="1400" dirty="0" err="1" smtClean="0">
                  <a:solidFill>
                    <a:srgbClr val="000000"/>
                  </a:solidFill>
                  <a:latin typeface="Comic Sans MS"/>
                  <a:ea typeface="+mn-ea"/>
                  <a:cs typeface="Comic Sans MS"/>
                </a:rPr>
                <a:t>exosomes</a:t>
              </a:r>
              <a:endParaRPr lang="en-US" sz="1400" dirty="0">
                <a:solidFill>
                  <a:srgbClr val="000000"/>
                </a:solidFill>
                <a:latin typeface="Comic Sans MS"/>
                <a:ea typeface="+mn-ea"/>
                <a:cs typeface="Comic Sans MS"/>
              </a:endParaRPr>
            </a:p>
          </p:txBody>
        </p:sp>
        <p:sp>
          <p:nvSpPr>
            <p:cNvPr id="31" name="CasellaDiTesto 30"/>
            <p:cNvSpPr txBox="1"/>
            <p:nvPr/>
          </p:nvSpPr>
          <p:spPr>
            <a:xfrm>
              <a:off x="1206047" y="2337943"/>
              <a:ext cx="1884303" cy="568888"/>
            </a:xfrm>
            <a:prstGeom prst="rect">
              <a:avLst/>
            </a:prstGeom>
            <a:noFill/>
          </p:spPr>
          <p:txBody>
            <a:bodyPr wrap="square" rtlCol="0">
              <a:spAutoFit/>
            </a:bodyPr>
            <a:lstStyle/>
            <a:p>
              <a:pPr algn="ctr" fontAlgn="auto">
                <a:spcBef>
                  <a:spcPts val="0"/>
                </a:spcBef>
                <a:spcAft>
                  <a:spcPts val="0"/>
                </a:spcAft>
              </a:pPr>
              <a:r>
                <a:rPr lang="en-US" sz="1400" dirty="0" smtClean="0">
                  <a:solidFill>
                    <a:srgbClr val="000000"/>
                  </a:solidFill>
                  <a:latin typeface="Comic Sans MS"/>
                  <a:ea typeface="+mn-ea"/>
                  <a:cs typeface="Comic Sans MS"/>
                </a:rPr>
                <a:t>Lung-tropic secreted </a:t>
              </a:r>
              <a:r>
                <a:rPr lang="en-US" sz="1400" dirty="0" err="1" smtClean="0">
                  <a:solidFill>
                    <a:srgbClr val="000000"/>
                  </a:solidFill>
                  <a:latin typeface="Comic Sans MS"/>
                  <a:ea typeface="+mn-ea"/>
                  <a:cs typeface="Comic Sans MS"/>
                </a:rPr>
                <a:t>exosomes</a:t>
              </a:r>
              <a:endParaRPr lang="en-US" sz="1400" dirty="0">
                <a:solidFill>
                  <a:srgbClr val="000000"/>
                </a:solidFill>
                <a:latin typeface="Comic Sans MS"/>
                <a:ea typeface="+mn-ea"/>
                <a:cs typeface="Comic Sans MS"/>
              </a:endParaRPr>
            </a:p>
          </p:txBody>
        </p:sp>
        <p:pic>
          <p:nvPicPr>
            <p:cNvPr id="32" name="Immagine 31"/>
            <p:cNvPicPr>
              <a:picLocks noChangeAspect="1"/>
            </p:cNvPicPr>
            <p:nvPr/>
          </p:nvPicPr>
          <p:blipFill>
            <a:blip r:embed="rId11"/>
            <a:stretch>
              <a:fillRect/>
            </a:stretch>
          </p:blipFill>
          <p:spPr>
            <a:xfrm>
              <a:off x="2909277" y="5139557"/>
              <a:ext cx="1012969" cy="921323"/>
            </a:xfrm>
            <a:prstGeom prst="rect">
              <a:avLst/>
            </a:prstGeom>
          </p:spPr>
        </p:pic>
        <p:pic>
          <p:nvPicPr>
            <p:cNvPr id="33" name="Immagine 32"/>
            <p:cNvPicPr>
              <a:picLocks noChangeAspect="1"/>
            </p:cNvPicPr>
            <p:nvPr/>
          </p:nvPicPr>
          <p:blipFill>
            <a:blip r:embed="rId12"/>
            <a:stretch>
              <a:fillRect/>
            </a:stretch>
          </p:blipFill>
          <p:spPr>
            <a:xfrm>
              <a:off x="4683430" y="5139557"/>
              <a:ext cx="931230" cy="921323"/>
            </a:xfrm>
            <a:prstGeom prst="rect">
              <a:avLst/>
            </a:prstGeom>
          </p:spPr>
        </p:pic>
        <p:cxnSp>
          <p:nvCxnSpPr>
            <p:cNvPr id="34" name="Connettore 1 33"/>
            <p:cNvCxnSpPr/>
            <p:nvPr/>
          </p:nvCxnSpPr>
          <p:spPr bwMode="auto">
            <a:xfrm>
              <a:off x="2941718" y="6128430"/>
              <a:ext cx="2672942" cy="0"/>
            </a:xfrm>
            <a:prstGeom prst="line">
              <a:avLst/>
            </a:prstGeom>
            <a:ln w="6350" cmpd="sng">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35" name="CasellaDiTesto 34"/>
            <p:cNvSpPr txBox="1"/>
            <p:nvPr/>
          </p:nvSpPr>
          <p:spPr>
            <a:xfrm>
              <a:off x="2669318" y="6079343"/>
              <a:ext cx="3310534" cy="334641"/>
            </a:xfrm>
            <a:prstGeom prst="rect">
              <a:avLst/>
            </a:prstGeom>
            <a:noFill/>
          </p:spPr>
          <p:txBody>
            <a:bodyPr wrap="square" rtlCol="0">
              <a:spAutoFit/>
            </a:bodyPr>
            <a:lstStyle/>
            <a:p>
              <a:pPr algn="ctr" fontAlgn="auto">
                <a:spcBef>
                  <a:spcPts val="0"/>
                </a:spcBef>
                <a:spcAft>
                  <a:spcPts val="0"/>
                </a:spcAft>
              </a:pPr>
              <a:r>
                <a:rPr lang="en-US" sz="1400" dirty="0" smtClean="0">
                  <a:solidFill>
                    <a:srgbClr val="000000"/>
                  </a:solidFill>
                  <a:latin typeface="Comic Sans MS"/>
                  <a:ea typeface="+mn-ea"/>
                  <a:cs typeface="Comic Sans MS"/>
                </a:rPr>
                <a:t>Pre-metastatic niches</a:t>
              </a:r>
              <a:endParaRPr lang="en-US" sz="1400" dirty="0">
                <a:solidFill>
                  <a:srgbClr val="000000"/>
                </a:solidFill>
                <a:latin typeface="Comic Sans MS"/>
                <a:ea typeface="+mn-ea"/>
                <a:cs typeface="Comic Sans MS"/>
              </a:endParaRPr>
            </a:p>
          </p:txBody>
        </p:sp>
        <p:pic>
          <p:nvPicPr>
            <p:cNvPr id="36" name="Immagine 35"/>
            <p:cNvPicPr>
              <a:picLocks noChangeAspect="1"/>
            </p:cNvPicPr>
            <p:nvPr/>
          </p:nvPicPr>
          <p:blipFill>
            <a:blip r:embed="rId4">
              <a:duotone>
                <a:prstClr val="black"/>
                <a:srgbClr val="FFFF66">
                  <a:tint val="45000"/>
                  <a:satMod val="400000"/>
                </a:srgbClr>
              </a:duotone>
            </a:blip>
            <a:stretch>
              <a:fillRect/>
            </a:stretch>
          </p:blipFill>
          <p:spPr>
            <a:xfrm>
              <a:off x="4961945" y="3406724"/>
              <a:ext cx="774700" cy="711200"/>
            </a:xfrm>
            <a:prstGeom prst="rect">
              <a:avLst/>
            </a:prstGeom>
          </p:spPr>
        </p:pic>
      </p:grpSp>
      <p:sp>
        <p:nvSpPr>
          <p:cNvPr id="37" name="Rechthoek 31"/>
          <p:cNvSpPr>
            <a:spLocks noChangeArrowheads="1"/>
          </p:cNvSpPr>
          <p:nvPr/>
        </p:nvSpPr>
        <p:spPr bwMode="auto">
          <a:xfrm>
            <a:off x="5508106" y="6525346"/>
            <a:ext cx="3541783" cy="276999"/>
          </a:xfrm>
          <a:prstGeom prst="rect">
            <a:avLst/>
          </a:prstGeom>
          <a:noFill/>
          <a:ln w="9525">
            <a:noFill/>
            <a:miter lim="800000"/>
            <a:headEnd/>
            <a:tailEnd/>
          </a:ln>
        </p:spPr>
        <p:txBody>
          <a:bodyPr wrap="square">
            <a:prstTxWarp prst="textNoShape">
              <a:avLst/>
            </a:prstTxWarp>
            <a:spAutoFit/>
          </a:bodyPr>
          <a:lstStyle/>
          <a:p>
            <a:pPr algn="r"/>
            <a:r>
              <a:rPr lang="en-US" altLang="it-IT" sz="1200" dirty="0" smtClean="0">
                <a:latin typeface="Comic Sans MS"/>
                <a:cs typeface="Comic Sans MS"/>
              </a:rPr>
              <a:t>Adapted from Hoshino A, Nat 2015</a:t>
            </a:r>
          </a:p>
        </p:txBody>
      </p:sp>
    </p:spTree>
    <p:extLst>
      <p:ext uri="{BB962C8B-B14F-4D97-AF65-F5344CB8AC3E}">
        <p14:creationId xmlns:p14="http://schemas.microsoft.com/office/powerpoint/2010/main" val="214591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1"/>
            <a:ext cx="9144002" cy="1208745"/>
            <a:chOff x="0" y="-1"/>
            <a:chExt cx="9144002" cy="1208745"/>
          </a:xfrm>
        </p:grpSpPr>
        <p:pic>
          <p:nvPicPr>
            <p:cNvPr id="5" name="Immagine 4"/>
            <p:cNvPicPr>
              <a:picLocks noChangeAspect="1"/>
            </p:cNvPicPr>
            <p:nvPr/>
          </p:nvPicPr>
          <p:blipFill>
            <a:blip r:embed="rId3">
              <a:alphaModFix amt="68000"/>
            </a:blip>
            <a:stretch>
              <a:fillRect/>
            </a:stretch>
          </p:blipFill>
          <p:spPr>
            <a:xfrm rot="5400000">
              <a:off x="3967629" y="-3967628"/>
              <a:ext cx="1208745" cy="9144000"/>
            </a:xfrm>
            <a:prstGeom prst="rect">
              <a:avLst/>
            </a:prstGeom>
            <a:effectLst/>
          </p:spPr>
        </p:pic>
        <p:sp>
          <p:nvSpPr>
            <p:cNvPr id="6" name="Rettangolo arrotondato 5"/>
            <p:cNvSpPr/>
            <p:nvPr/>
          </p:nvSpPr>
          <p:spPr>
            <a:xfrm>
              <a:off x="0" y="186144"/>
              <a:ext cx="9144001" cy="881143"/>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solidFill>
                    <a:srgbClr val="FFFF00"/>
                  </a:solidFill>
                  <a:latin typeface="Comic Sans MS"/>
                  <a:cs typeface="Comic Sans MS"/>
                </a:rPr>
                <a:t>Metastasis development </a:t>
              </a:r>
            </a:p>
            <a:p>
              <a:pPr algn="ctr"/>
              <a:r>
                <a:rPr lang="en-US" sz="2000" dirty="0" smtClean="0">
                  <a:solidFill>
                    <a:prstClr val="white"/>
                  </a:solidFill>
                  <a:latin typeface="Comic Sans MS"/>
                  <a:cs typeface="Comic Sans MS"/>
                </a:rPr>
                <a:t>The role of </a:t>
              </a:r>
              <a:r>
                <a:rPr lang="en-US" sz="2000" dirty="0" err="1" smtClean="0">
                  <a:solidFill>
                    <a:prstClr val="white"/>
                  </a:solidFill>
                  <a:latin typeface="Comic Sans MS"/>
                  <a:cs typeface="Comic Sans MS"/>
                </a:rPr>
                <a:t>exosome</a:t>
              </a:r>
              <a:r>
                <a:rPr lang="en-US" sz="2000" dirty="0" smtClean="0">
                  <a:solidFill>
                    <a:prstClr val="white"/>
                  </a:solidFill>
                  <a:latin typeface="Comic Sans MS"/>
                  <a:cs typeface="Comic Sans MS"/>
                </a:rPr>
                <a:t> pre-metastatic niche development</a:t>
              </a:r>
              <a:endParaRPr lang="en-US" sz="2000" dirty="0">
                <a:solidFill>
                  <a:prstClr val="white"/>
                </a:solidFill>
                <a:latin typeface="Comic Sans MS"/>
                <a:cs typeface="Comic Sans MS"/>
              </a:endParaRPr>
            </a:p>
          </p:txBody>
        </p:sp>
      </p:grpSp>
      <p:sp>
        <p:nvSpPr>
          <p:cNvPr id="7" name="Rettangolo 6"/>
          <p:cNvSpPr/>
          <p:nvPr/>
        </p:nvSpPr>
        <p:spPr>
          <a:xfrm>
            <a:off x="4330702" y="6599710"/>
            <a:ext cx="4804781" cy="261610"/>
          </a:xfrm>
          <a:prstGeom prst="rect">
            <a:avLst/>
          </a:prstGeom>
        </p:spPr>
        <p:txBody>
          <a:bodyPr wrap="square">
            <a:spAutoFit/>
          </a:bodyPr>
          <a:lstStyle/>
          <a:p>
            <a:pPr algn="r"/>
            <a:r>
              <a:rPr lang="en-GB" sz="1100" dirty="0" smtClean="0">
                <a:latin typeface="Comic Sans MS"/>
                <a:cs typeface="Comic Sans MS"/>
              </a:rPr>
              <a:t>Adapted from Liu e al, Cancer Cell 2016</a:t>
            </a:r>
            <a:endParaRPr lang="en-GB" sz="1100" dirty="0">
              <a:latin typeface="Comic Sans MS"/>
              <a:cs typeface="Comic Sans MS"/>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278" y="1208746"/>
            <a:ext cx="5448095" cy="54480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CasellaDiTesto 10"/>
          <p:cNvSpPr txBox="1"/>
          <p:nvPr/>
        </p:nvSpPr>
        <p:spPr>
          <a:xfrm>
            <a:off x="45362" y="2394606"/>
            <a:ext cx="2736230" cy="954107"/>
          </a:xfrm>
          <a:prstGeom prst="rect">
            <a:avLst/>
          </a:prstGeom>
          <a:noFill/>
        </p:spPr>
        <p:txBody>
          <a:bodyPr wrap="square" rtlCol="0">
            <a:spAutoFit/>
          </a:bodyPr>
          <a:lstStyle/>
          <a:p>
            <a:pPr marL="342900" indent="-342900" algn="just">
              <a:buFont typeface="+mj-lt"/>
              <a:buAutoNum type="arabicPeriod"/>
            </a:pPr>
            <a:r>
              <a:rPr lang="en-US" sz="1400" dirty="0" smtClean="0">
                <a:latin typeface="Comic Sans MS"/>
                <a:cs typeface="Comic Sans MS"/>
              </a:rPr>
              <a:t>Primary tumor release </a:t>
            </a:r>
            <a:r>
              <a:rPr lang="en-US" sz="1400" dirty="0" err="1" smtClean="0">
                <a:latin typeface="Comic Sans MS"/>
                <a:cs typeface="Comic Sans MS"/>
              </a:rPr>
              <a:t>exosome</a:t>
            </a:r>
            <a:r>
              <a:rPr lang="en-US" sz="1400" dirty="0">
                <a:latin typeface="Comic Sans MS"/>
                <a:cs typeface="Comic Sans MS"/>
              </a:rPr>
              <a:t> </a:t>
            </a:r>
            <a:r>
              <a:rPr lang="en-US" sz="1400" dirty="0" smtClean="0">
                <a:latin typeface="Comic Sans MS"/>
                <a:cs typeface="Comic Sans MS"/>
              </a:rPr>
              <a:t>that are able to stimulate the activation of TLR3 in lung epithelial cell</a:t>
            </a:r>
          </a:p>
        </p:txBody>
      </p:sp>
      <p:sp>
        <p:nvSpPr>
          <p:cNvPr id="12" name="CasellaDiTesto 11"/>
          <p:cNvSpPr txBox="1"/>
          <p:nvPr/>
        </p:nvSpPr>
        <p:spPr>
          <a:xfrm>
            <a:off x="6157328" y="2539474"/>
            <a:ext cx="2736230" cy="954107"/>
          </a:xfrm>
          <a:prstGeom prst="rect">
            <a:avLst/>
          </a:prstGeom>
          <a:noFill/>
        </p:spPr>
        <p:txBody>
          <a:bodyPr wrap="square" rtlCol="0">
            <a:spAutoFit/>
          </a:bodyPr>
          <a:lstStyle/>
          <a:p>
            <a:pPr marL="342900" indent="-342900" algn="just">
              <a:buFont typeface="+mj-lt"/>
              <a:buAutoNum type="arabicPeriod" startAt="2"/>
            </a:pPr>
            <a:r>
              <a:rPr lang="en-US" sz="1400" dirty="0" smtClean="0">
                <a:latin typeface="Comic Sans MS"/>
                <a:cs typeface="Comic Sans MS"/>
              </a:rPr>
              <a:t>Lung epithelial cells release chemokine that activate neutrophil proliferation</a:t>
            </a:r>
          </a:p>
        </p:txBody>
      </p:sp>
      <p:sp>
        <p:nvSpPr>
          <p:cNvPr id="13" name="CasellaDiTesto 12"/>
          <p:cNvSpPr txBox="1"/>
          <p:nvPr/>
        </p:nvSpPr>
        <p:spPr>
          <a:xfrm>
            <a:off x="6038256" y="5125906"/>
            <a:ext cx="2736230" cy="954107"/>
          </a:xfrm>
          <a:prstGeom prst="rect">
            <a:avLst/>
          </a:prstGeom>
          <a:noFill/>
        </p:spPr>
        <p:txBody>
          <a:bodyPr wrap="square" rtlCol="0">
            <a:spAutoFit/>
          </a:bodyPr>
          <a:lstStyle/>
          <a:p>
            <a:pPr marL="342900" indent="-342900" algn="just">
              <a:buFont typeface="+mj-lt"/>
              <a:buAutoNum type="arabicPeriod" startAt="3"/>
            </a:pPr>
            <a:r>
              <a:rPr lang="en-US" sz="1400" dirty="0" smtClean="0">
                <a:latin typeface="Comic Sans MS"/>
                <a:cs typeface="Comic Sans MS"/>
              </a:rPr>
              <a:t>Neutrophil are recruited in the lung and contribute to create the pre-metastatic niche </a:t>
            </a:r>
          </a:p>
        </p:txBody>
      </p:sp>
      <p:sp>
        <p:nvSpPr>
          <p:cNvPr id="14" name="CasellaDiTesto 13"/>
          <p:cNvSpPr txBox="1"/>
          <p:nvPr/>
        </p:nvSpPr>
        <p:spPr>
          <a:xfrm>
            <a:off x="-30238" y="4543026"/>
            <a:ext cx="2736230" cy="954107"/>
          </a:xfrm>
          <a:prstGeom prst="rect">
            <a:avLst/>
          </a:prstGeom>
          <a:noFill/>
        </p:spPr>
        <p:txBody>
          <a:bodyPr wrap="square" rtlCol="0">
            <a:spAutoFit/>
          </a:bodyPr>
          <a:lstStyle/>
          <a:p>
            <a:pPr marL="342900" indent="-342900" algn="just">
              <a:buFont typeface="+mj-lt"/>
              <a:buAutoNum type="arabicPeriod" startAt="4"/>
            </a:pPr>
            <a:r>
              <a:rPr lang="en-US" sz="1400" dirty="0" smtClean="0">
                <a:latin typeface="Comic Sans MS"/>
                <a:cs typeface="Comic Sans MS"/>
              </a:rPr>
              <a:t>Disseminated tumor cells rich distant site and find a fertilized soil were to grab and grow </a:t>
            </a:r>
          </a:p>
        </p:txBody>
      </p:sp>
      <p:sp>
        <p:nvSpPr>
          <p:cNvPr id="2" name="Figura a mano libera 1"/>
          <p:cNvSpPr/>
          <p:nvPr/>
        </p:nvSpPr>
        <p:spPr>
          <a:xfrm>
            <a:off x="102097" y="1451350"/>
            <a:ext cx="6883483" cy="2403796"/>
          </a:xfrm>
          <a:custGeom>
            <a:avLst/>
            <a:gdLst>
              <a:gd name="connsiteX0" fmla="*/ 49108 w 6883483"/>
              <a:gd name="connsiteY0" fmla="*/ 801265 h 2403796"/>
              <a:gd name="connsiteX1" fmla="*/ 33988 w 6883483"/>
              <a:gd name="connsiteY1" fmla="*/ 876856 h 2403796"/>
              <a:gd name="connsiteX2" fmla="*/ 3747 w 6883483"/>
              <a:gd name="connsiteY2" fmla="*/ 982684 h 2403796"/>
              <a:gd name="connsiteX3" fmla="*/ 49108 w 6883483"/>
              <a:gd name="connsiteY3" fmla="*/ 1542057 h 2403796"/>
              <a:gd name="connsiteX4" fmla="*/ 79349 w 6883483"/>
              <a:gd name="connsiteY4" fmla="*/ 1632767 h 2403796"/>
              <a:gd name="connsiteX5" fmla="*/ 109589 w 6883483"/>
              <a:gd name="connsiteY5" fmla="*/ 1678121 h 2403796"/>
              <a:gd name="connsiteX6" fmla="*/ 170070 w 6883483"/>
              <a:gd name="connsiteY6" fmla="*/ 1783949 h 2403796"/>
              <a:gd name="connsiteX7" fmla="*/ 215431 w 6883483"/>
              <a:gd name="connsiteY7" fmla="*/ 1829304 h 2403796"/>
              <a:gd name="connsiteX8" fmla="*/ 230552 w 6883483"/>
              <a:gd name="connsiteY8" fmla="*/ 1874658 h 2403796"/>
              <a:gd name="connsiteX9" fmla="*/ 321273 w 6883483"/>
              <a:gd name="connsiteY9" fmla="*/ 1950249 h 2403796"/>
              <a:gd name="connsiteX10" fmla="*/ 427115 w 6883483"/>
              <a:gd name="connsiteY10" fmla="*/ 1995604 h 2403796"/>
              <a:gd name="connsiteX11" fmla="*/ 472476 w 6883483"/>
              <a:gd name="connsiteY11" fmla="*/ 2025840 h 2403796"/>
              <a:gd name="connsiteX12" fmla="*/ 608559 w 6883483"/>
              <a:gd name="connsiteY12" fmla="*/ 2056077 h 2403796"/>
              <a:gd name="connsiteX13" fmla="*/ 684160 w 6883483"/>
              <a:gd name="connsiteY13" fmla="*/ 2071195 h 2403796"/>
              <a:gd name="connsiteX14" fmla="*/ 774882 w 6883483"/>
              <a:gd name="connsiteY14" fmla="*/ 2086313 h 2403796"/>
              <a:gd name="connsiteX15" fmla="*/ 820243 w 6883483"/>
              <a:gd name="connsiteY15" fmla="*/ 2101431 h 2403796"/>
              <a:gd name="connsiteX16" fmla="*/ 895845 w 6883483"/>
              <a:gd name="connsiteY16" fmla="*/ 2116550 h 2403796"/>
              <a:gd name="connsiteX17" fmla="*/ 986566 w 6883483"/>
              <a:gd name="connsiteY17" fmla="*/ 2146786 h 2403796"/>
              <a:gd name="connsiteX18" fmla="*/ 1047048 w 6883483"/>
              <a:gd name="connsiteY18" fmla="*/ 2161904 h 2403796"/>
              <a:gd name="connsiteX19" fmla="*/ 1198251 w 6883483"/>
              <a:gd name="connsiteY19" fmla="*/ 2146786 h 2403796"/>
              <a:gd name="connsiteX20" fmla="*/ 1243611 w 6883483"/>
              <a:gd name="connsiteY20" fmla="*/ 2131668 h 2403796"/>
              <a:gd name="connsiteX21" fmla="*/ 1425055 w 6883483"/>
              <a:gd name="connsiteY21" fmla="*/ 2161904 h 2403796"/>
              <a:gd name="connsiteX22" fmla="*/ 1500657 w 6883483"/>
              <a:gd name="connsiteY22" fmla="*/ 2177022 h 2403796"/>
              <a:gd name="connsiteX23" fmla="*/ 2271792 w 6883483"/>
              <a:gd name="connsiteY23" fmla="*/ 2207259 h 2403796"/>
              <a:gd name="connsiteX24" fmla="*/ 2513716 w 6883483"/>
              <a:gd name="connsiteY24" fmla="*/ 2222377 h 2403796"/>
              <a:gd name="connsiteX25" fmla="*/ 3602378 w 6883483"/>
              <a:gd name="connsiteY25" fmla="*/ 2207259 h 2403796"/>
              <a:gd name="connsiteX26" fmla="*/ 3904784 w 6883483"/>
              <a:gd name="connsiteY26" fmla="*/ 2252614 h 2403796"/>
              <a:gd name="connsiteX27" fmla="*/ 4055987 w 6883483"/>
              <a:gd name="connsiteY27" fmla="*/ 2297968 h 2403796"/>
              <a:gd name="connsiteX28" fmla="*/ 4192070 w 6883483"/>
              <a:gd name="connsiteY28" fmla="*/ 2313086 h 2403796"/>
              <a:gd name="connsiteX29" fmla="*/ 4282791 w 6883483"/>
              <a:gd name="connsiteY29" fmla="*/ 2343323 h 2403796"/>
              <a:gd name="connsiteX30" fmla="*/ 4358393 w 6883483"/>
              <a:gd name="connsiteY30" fmla="*/ 2358441 h 2403796"/>
              <a:gd name="connsiteX31" fmla="*/ 4449115 w 6883483"/>
              <a:gd name="connsiteY31" fmla="*/ 2373559 h 2403796"/>
              <a:gd name="connsiteX32" fmla="*/ 4570077 w 6883483"/>
              <a:gd name="connsiteY32" fmla="*/ 2403796 h 2403796"/>
              <a:gd name="connsiteX33" fmla="*/ 4857363 w 6883483"/>
              <a:gd name="connsiteY33" fmla="*/ 2388677 h 2403796"/>
              <a:gd name="connsiteX34" fmla="*/ 5023686 w 6883483"/>
              <a:gd name="connsiteY34" fmla="*/ 2343323 h 2403796"/>
              <a:gd name="connsiteX35" fmla="*/ 5129528 w 6883483"/>
              <a:gd name="connsiteY35" fmla="*/ 2328205 h 2403796"/>
              <a:gd name="connsiteX36" fmla="*/ 5190009 w 6883483"/>
              <a:gd name="connsiteY36" fmla="*/ 2297968 h 2403796"/>
              <a:gd name="connsiteX37" fmla="*/ 5265611 w 6883483"/>
              <a:gd name="connsiteY37" fmla="*/ 2282850 h 2403796"/>
              <a:gd name="connsiteX38" fmla="*/ 5310972 w 6883483"/>
              <a:gd name="connsiteY38" fmla="*/ 2267732 h 2403796"/>
              <a:gd name="connsiteX39" fmla="*/ 5371453 w 6883483"/>
              <a:gd name="connsiteY39" fmla="*/ 2252614 h 2403796"/>
              <a:gd name="connsiteX40" fmla="*/ 5431934 w 6883483"/>
              <a:gd name="connsiteY40" fmla="*/ 2222377 h 2403796"/>
              <a:gd name="connsiteX41" fmla="*/ 5477295 w 6883483"/>
              <a:gd name="connsiteY41" fmla="*/ 2207259 h 2403796"/>
              <a:gd name="connsiteX42" fmla="*/ 5492415 w 6883483"/>
              <a:gd name="connsiteY42" fmla="*/ 2146786 h 2403796"/>
              <a:gd name="connsiteX43" fmla="*/ 5613378 w 6883483"/>
              <a:gd name="connsiteY43" fmla="*/ 2131668 h 2403796"/>
              <a:gd name="connsiteX44" fmla="*/ 5673859 w 6883483"/>
              <a:gd name="connsiteY44" fmla="*/ 2101431 h 2403796"/>
              <a:gd name="connsiteX45" fmla="*/ 5749460 w 6883483"/>
              <a:gd name="connsiteY45" fmla="*/ 2056077 h 2403796"/>
              <a:gd name="connsiteX46" fmla="*/ 5794821 w 6883483"/>
              <a:gd name="connsiteY46" fmla="*/ 2040959 h 2403796"/>
              <a:gd name="connsiteX47" fmla="*/ 5870423 w 6883483"/>
              <a:gd name="connsiteY47" fmla="*/ 1995604 h 2403796"/>
              <a:gd name="connsiteX48" fmla="*/ 5915783 w 6883483"/>
              <a:gd name="connsiteY48" fmla="*/ 1965367 h 2403796"/>
              <a:gd name="connsiteX49" fmla="*/ 6006505 w 6883483"/>
              <a:gd name="connsiteY49" fmla="*/ 1935131 h 2403796"/>
              <a:gd name="connsiteX50" fmla="*/ 6051866 w 6883483"/>
              <a:gd name="connsiteY50" fmla="*/ 1920013 h 2403796"/>
              <a:gd name="connsiteX51" fmla="*/ 6097227 w 6883483"/>
              <a:gd name="connsiteY51" fmla="*/ 1874658 h 2403796"/>
              <a:gd name="connsiteX52" fmla="*/ 6082107 w 6883483"/>
              <a:gd name="connsiteY52" fmla="*/ 1753712 h 2403796"/>
              <a:gd name="connsiteX53" fmla="*/ 6021626 w 6883483"/>
              <a:gd name="connsiteY53" fmla="*/ 1723476 h 2403796"/>
              <a:gd name="connsiteX54" fmla="*/ 5930904 w 6883483"/>
              <a:gd name="connsiteY54" fmla="*/ 1693240 h 2403796"/>
              <a:gd name="connsiteX55" fmla="*/ 5885543 w 6883483"/>
              <a:gd name="connsiteY55" fmla="*/ 1678121 h 2403796"/>
              <a:gd name="connsiteX56" fmla="*/ 5840182 w 6883483"/>
              <a:gd name="connsiteY56" fmla="*/ 1647885 h 2403796"/>
              <a:gd name="connsiteX57" fmla="*/ 5809941 w 6883483"/>
              <a:gd name="connsiteY57" fmla="*/ 1602530 h 2403796"/>
              <a:gd name="connsiteX58" fmla="*/ 5704099 w 6883483"/>
              <a:gd name="connsiteY58" fmla="*/ 1557176 h 2403796"/>
              <a:gd name="connsiteX59" fmla="*/ 5658738 w 6883483"/>
              <a:gd name="connsiteY59" fmla="*/ 1526939 h 2403796"/>
              <a:gd name="connsiteX60" fmla="*/ 5628498 w 6883483"/>
              <a:gd name="connsiteY60" fmla="*/ 1481585 h 2403796"/>
              <a:gd name="connsiteX61" fmla="*/ 5537776 w 6883483"/>
              <a:gd name="connsiteY61" fmla="*/ 1451348 h 2403796"/>
              <a:gd name="connsiteX62" fmla="*/ 5447054 w 6883483"/>
              <a:gd name="connsiteY62" fmla="*/ 1405994 h 2403796"/>
              <a:gd name="connsiteX63" fmla="*/ 5371453 w 6883483"/>
              <a:gd name="connsiteY63" fmla="*/ 1315284 h 2403796"/>
              <a:gd name="connsiteX64" fmla="*/ 5341212 w 6883483"/>
              <a:gd name="connsiteY64" fmla="*/ 1224575 h 2403796"/>
              <a:gd name="connsiteX65" fmla="*/ 5416814 w 6883483"/>
              <a:gd name="connsiteY65" fmla="*/ 1164102 h 2403796"/>
              <a:gd name="connsiteX66" fmla="*/ 5447054 w 6883483"/>
              <a:gd name="connsiteY66" fmla="*/ 1118747 h 2403796"/>
              <a:gd name="connsiteX67" fmla="*/ 5598257 w 6883483"/>
              <a:gd name="connsiteY67" fmla="*/ 1073393 h 2403796"/>
              <a:gd name="connsiteX68" fmla="*/ 6187949 w 6883483"/>
              <a:gd name="connsiteY68" fmla="*/ 1088511 h 2403796"/>
              <a:gd name="connsiteX69" fmla="*/ 6732280 w 6883483"/>
              <a:gd name="connsiteY69" fmla="*/ 1058275 h 2403796"/>
              <a:gd name="connsiteX70" fmla="*/ 6777640 w 6883483"/>
              <a:gd name="connsiteY70" fmla="*/ 1028038 h 2403796"/>
              <a:gd name="connsiteX71" fmla="*/ 6823001 w 6883483"/>
              <a:gd name="connsiteY71" fmla="*/ 1012920 h 2403796"/>
              <a:gd name="connsiteX72" fmla="*/ 6883483 w 6883483"/>
              <a:gd name="connsiteY72" fmla="*/ 907092 h 2403796"/>
              <a:gd name="connsiteX73" fmla="*/ 6838122 w 6883483"/>
              <a:gd name="connsiteY73" fmla="*/ 544255 h 2403796"/>
              <a:gd name="connsiteX74" fmla="*/ 6807881 w 6883483"/>
              <a:gd name="connsiteY74" fmla="*/ 498901 h 2403796"/>
              <a:gd name="connsiteX75" fmla="*/ 6702039 w 6883483"/>
              <a:gd name="connsiteY75" fmla="*/ 468664 h 2403796"/>
              <a:gd name="connsiteX76" fmla="*/ 5870423 w 6883483"/>
              <a:gd name="connsiteY76" fmla="*/ 453546 h 2403796"/>
              <a:gd name="connsiteX77" fmla="*/ 5825062 w 6883483"/>
              <a:gd name="connsiteY77" fmla="*/ 438428 h 2403796"/>
              <a:gd name="connsiteX78" fmla="*/ 5764580 w 6883483"/>
              <a:gd name="connsiteY78" fmla="*/ 347719 h 2403796"/>
              <a:gd name="connsiteX79" fmla="*/ 5688979 w 6883483"/>
              <a:gd name="connsiteY79" fmla="*/ 272127 h 2403796"/>
              <a:gd name="connsiteX80" fmla="*/ 5628498 w 6883483"/>
              <a:gd name="connsiteY80" fmla="*/ 211655 h 2403796"/>
              <a:gd name="connsiteX81" fmla="*/ 5552896 w 6883483"/>
              <a:gd name="connsiteY81" fmla="*/ 136064 h 2403796"/>
              <a:gd name="connsiteX82" fmla="*/ 5416814 w 6883483"/>
              <a:gd name="connsiteY82" fmla="*/ 105827 h 2403796"/>
              <a:gd name="connsiteX83" fmla="*/ 5205129 w 6883483"/>
              <a:gd name="connsiteY83" fmla="*/ 60472 h 2403796"/>
              <a:gd name="connsiteX84" fmla="*/ 5069047 w 6883483"/>
              <a:gd name="connsiteY84" fmla="*/ 15118 h 2403796"/>
              <a:gd name="connsiteX85" fmla="*/ 5023686 w 6883483"/>
              <a:gd name="connsiteY85" fmla="*/ 0 h 2403796"/>
              <a:gd name="connsiteX86" fmla="*/ 3526776 w 6883483"/>
              <a:gd name="connsiteY86" fmla="*/ 15118 h 2403796"/>
              <a:gd name="connsiteX87" fmla="*/ 3405814 w 6883483"/>
              <a:gd name="connsiteY87" fmla="*/ 30236 h 2403796"/>
              <a:gd name="connsiteX88" fmla="*/ 3390694 w 6883483"/>
              <a:gd name="connsiteY88" fmla="*/ 151182 h 2403796"/>
              <a:gd name="connsiteX89" fmla="*/ 3330213 w 6883483"/>
              <a:gd name="connsiteY89" fmla="*/ 226773 h 2403796"/>
              <a:gd name="connsiteX90" fmla="*/ 3299972 w 6883483"/>
              <a:gd name="connsiteY90" fmla="*/ 272127 h 2403796"/>
              <a:gd name="connsiteX91" fmla="*/ 3163889 w 6883483"/>
              <a:gd name="connsiteY91" fmla="*/ 347719 h 2403796"/>
              <a:gd name="connsiteX92" fmla="*/ 3027807 w 6883483"/>
              <a:gd name="connsiteY92" fmla="*/ 408191 h 2403796"/>
              <a:gd name="connsiteX93" fmla="*/ 2952205 w 6883483"/>
              <a:gd name="connsiteY93" fmla="*/ 438428 h 2403796"/>
              <a:gd name="connsiteX94" fmla="*/ 2785882 w 6883483"/>
              <a:gd name="connsiteY94" fmla="*/ 468664 h 2403796"/>
              <a:gd name="connsiteX95" fmla="*/ 2680040 w 6883483"/>
              <a:gd name="connsiteY95" fmla="*/ 514019 h 2403796"/>
              <a:gd name="connsiteX96" fmla="*/ 2559077 w 6883483"/>
              <a:gd name="connsiteY96" fmla="*/ 559374 h 2403796"/>
              <a:gd name="connsiteX97" fmla="*/ 2286912 w 6883483"/>
              <a:gd name="connsiteY97" fmla="*/ 710556 h 2403796"/>
              <a:gd name="connsiteX98" fmla="*/ 2226431 w 6883483"/>
              <a:gd name="connsiteY98" fmla="*/ 740792 h 2403796"/>
              <a:gd name="connsiteX99" fmla="*/ 2105468 w 6883483"/>
              <a:gd name="connsiteY99" fmla="*/ 786147 h 2403796"/>
              <a:gd name="connsiteX100" fmla="*/ 442236 w 6883483"/>
              <a:gd name="connsiteY100" fmla="*/ 801265 h 2403796"/>
              <a:gd name="connsiteX101" fmla="*/ 306153 w 6883483"/>
              <a:gd name="connsiteY101" fmla="*/ 831501 h 2403796"/>
              <a:gd name="connsiteX102" fmla="*/ 49108 w 6883483"/>
              <a:gd name="connsiteY102" fmla="*/ 801265 h 240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883483" h="2403796">
                <a:moveTo>
                  <a:pt x="49108" y="801265"/>
                </a:moveTo>
                <a:cubicBezTo>
                  <a:pt x="3747" y="808824"/>
                  <a:pt x="40221" y="851927"/>
                  <a:pt x="33988" y="876856"/>
                </a:cubicBezTo>
                <a:cubicBezTo>
                  <a:pt x="25089" y="912448"/>
                  <a:pt x="4766" y="946010"/>
                  <a:pt x="3747" y="982684"/>
                </a:cubicBezTo>
                <a:cubicBezTo>
                  <a:pt x="-1360" y="1166491"/>
                  <a:pt x="-10449" y="1363412"/>
                  <a:pt x="49108" y="1542057"/>
                </a:cubicBezTo>
                <a:cubicBezTo>
                  <a:pt x="59188" y="1572294"/>
                  <a:pt x="61668" y="1606248"/>
                  <a:pt x="79349" y="1632767"/>
                </a:cubicBezTo>
                <a:cubicBezTo>
                  <a:pt x="89429" y="1647885"/>
                  <a:pt x="100573" y="1662345"/>
                  <a:pt x="109589" y="1678121"/>
                </a:cubicBezTo>
                <a:cubicBezTo>
                  <a:pt x="136476" y="1725166"/>
                  <a:pt x="136584" y="1743771"/>
                  <a:pt x="170070" y="1783949"/>
                </a:cubicBezTo>
                <a:cubicBezTo>
                  <a:pt x="183759" y="1800374"/>
                  <a:pt x="200311" y="1814186"/>
                  <a:pt x="215431" y="1829304"/>
                </a:cubicBezTo>
                <a:cubicBezTo>
                  <a:pt x="220471" y="1844422"/>
                  <a:pt x="221711" y="1861399"/>
                  <a:pt x="230552" y="1874658"/>
                </a:cubicBezTo>
                <a:cubicBezTo>
                  <a:pt x="247274" y="1899738"/>
                  <a:pt x="293379" y="1936304"/>
                  <a:pt x="321273" y="1950249"/>
                </a:cubicBezTo>
                <a:cubicBezTo>
                  <a:pt x="490896" y="2035047"/>
                  <a:pt x="206888" y="1869777"/>
                  <a:pt x="427115" y="1995604"/>
                </a:cubicBezTo>
                <a:cubicBezTo>
                  <a:pt x="442893" y="2004619"/>
                  <a:pt x="456222" y="2017714"/>
                  <a:pt x="472476" y="2025840"/>
                </a:cubicBezTo>
                <a:cubicBezTo>
                  <a:pt x="510565" y="2044882"/>
                  <a:pt x="572049" y="2049440"/>
                  <a:pt x="608559" y="2056077"/>
                </a:cubicBezTo>
                <a:cubicBezTo>
                  <a:pt x="633844" y="2060674"/>
                  <a:pt x="658875" y="2066598"/>
                  <a:pt x="684160" y="2071195"/>
                </a:cubicBezTo>
                <a:cubicBezTo>
                  <a:pt x="714323" y="2076678"/>
                  <a:pt x="744954" y="2079663"/>
                  <a:pt x="774882" y="2086313"/>
                </a:cubicBezTo>
                <a:cubicBezTo>
                  <a:pt x="790441" y="2089770"/>
                  <a:pt x="804781" y="2097566"/>
                  <a:pt x="820243" y="2101431"/>
                </a:cubicBezTo>
                <a:cubicBezTo>
                  <a:pt x="845176" y="2107663"/>
                  <a:pt x="871051" y="2109789"/>
                  <a:pt x="895845" y="2116550"/>
                </a:cubicBezTo>
                <a:cubicBezTo>
                  <a:pt x="926598" y="2124936"/>
                  <a:pt x="955642" y="2139056"/>
                  <a:pt x="986566" y="2146786"/>
                </a:cubicBezTo>
                <a:lnTo>
                  <a:pt x="1047048" y="2161904"/>
                </a:lnTo>
                <a:cubicBezTo>
                  <a:pt x="1097449" y="2156865"/>
                  <a:pt x="1148188" y="2154487"/>
                  <a:pt x="1198251" y="2146786"/>
                </a:cubicBezTo>
                <a:cubicBezTo>
                  <a:pt x="1214003" y="2144363"/>
                  <a:pt x="1227709" y="2130608"/>
                  <a:pt x="1243611" y="2131668"/>
                </a:cubicBezTo>
                <a:cubicBezTo>
                  <a:pt x="1304791" y="2135746"/>
                  <a:pt x="1364574" y="2151825"/>
                  <a:pt x="1425055" y="2161904"/>
                </a:cubicBezTo>
                <a:cubicBezTo>
                  <a:pt x="1450405" y="2166128"/>
                  <a:pt x="1475028" y="2175124"/>
                  <a:pt x="1500657" y="2177022"/>
                </a:cubicBezTo>
                <a:cubicBezTo>
                  <a:pt x="1657208" y="2188617"/>
                  <a:pt x="2146898" y="2201709"/>
                  <a:pt x="2271792" y="2207259"/>
                </a:cubicBezTo>
                <a:cubicBezTo>
                  <a:pt x="2352511" y="2210846"/>
                  <a:pt x="2433075" y="2217338"/>
                  <a:pt x="2513716" y="2222377"/>
                </a:cubicBezTo>
                <a:cubicBezTo>
                  <a:pt x="2876603" y="2217338"/>
                  <a:pt x="3239480" y="2203088"/>
                  <a:pt x="3602378" y="2207259"/>
                </a:cubicBezTo>
                <a:cubicBezTo>
                  <a:pt x="3612753" y="2207378"/>
                  <a:pt x="3835903" y="2233831"/>
                  <a:pt x="3904784" y="2252614"/>
                </a:cubicBezTo>
                <a:cubicBezTo>
                  <a:pt x="3958113" y="2267156"/>
                  <a:pt x="4001811" y="2289635"/>
                  <a:pt x="4055987" y="2297968"/>
                </a:cubicBezTo>
                <a:cubicBezTo>
                  <a:pt x="4101097" y="2304907"/>
                  <a:pt x="4146709" y="2308047"/>
                  <a:pt x="4192070" y="2313086"/>
                </a:cubicBezTo>
                <a:cubicBezTo>
                  <a:pt x="4222310" y="2323165"/>
                  <a:pt x="4251534" y="2337073"/>
                  <a:pt x="4282791" y="2343323"/>
                </a:cubicBezTo>
                <a:lnTo>
                  <a:pt x="4358393" y="2358441"/>
                </a:lnTo>
                <a:cubicBezTo>
                  <a:pt x="4388556" y="2363924"/>
                  <a:pt x="4419138" y="2367136"/>
                  <a:pt x="4449115" y="2373559"/>
                </a:cubicBezTo>
                <a:cubicBezTo>
                  <a:pt x="4489754" y="2382266"/>
                  <a:pt x="4529756" y="2393717"/>
                  <a:pt x="4570077" y="2403796"/>
                </a:cubicBezTo>
                <a:cubicBezTo>
                  <a:pt x="4665839" y="2398756"/>
                  <a:pt x="4761800" y="2396640"/>
                  <a:pt x="4857363" y="2388677"/>
                </a:cubicBezTo>
                <a:cubicBezTo>
                  <a:pt x="4944220" y="2381440"/>
                  <a:pt x="4933392" y="2364157"/>
                  <a:pt x="5023686" y="2343323"/>
                </a:cubicBezTo>
                <a:cubicBezTo>
                  <a:pt x="5058412" y="2335310"/>
                  <a:pt x="5094247" y="2333244"/>
                  <a:pt x="5129528" y="2328205"/>
                </a:cubicBezTo>
                <a:cubicBezTo>
                  <a:pt x="5149688" y="2318126"/>
                  <a:pt x="5168626" y="2305095"/>
                  <a:pt x="5190009" y="2297968"/>
                </a:cubicBezTo>
                <a:cubicBezTo>
                  <a:pt x="5214390" y="2289842"/>
                  <a:pt x="5240679" y="2289082"/>
                  <a:pt x="5265611" y="2282850"/>
                </a:cubicBezTo>
                <a:cubicBezTo>
                  <a:pt x="5281073" y="2278985"/>
                  <a:pt x="5295647" y="2272110"/>
                  <a:pt x="5310972" y="2267732"/>
                </a:cubicBezTo>
                <a:cubicBezTo>
                  <a:pt x="5330953" y="2262024"/>
                  <a:pt x="5351293" y="2257653"/>
                  <a:pt x="5371453" y="2252614"/>
                </a:cubicBezTo>
                <a:cubicBezTo>
                  <a:pt x="5391613" y="2242535"/>
                  <a:pt x="5411217" y="2231255"/>
                  <a:pt x="5431934" y="2222377"/>
                </a:cubicBezTo>
                <a:cubicBezTo>
                  <a:pt x="5446584" y="2216099"/>
                  <a:pt x="5467338" y="2219704"/>
                  <a:pt x="5477295" y="2207259"/>
                </a:cubicBezTo>
                <a:cubicBezTo>
                  <a:pt x="5490276" y="2191035"/>
                  <a:pt x="5474251" y="2156876"/>
                  <a:pt x="5492415" y="2146786"/>
                </a:cubicBezTo>
                <a:cubicBezTo>
                  <a:pt x="5527937" y="2127054"/>
                  <a:pt x="5573057" y="2136707"/>
                  <a:pt x="5613378" y="2131668"/>
                </a:cubicBezTo>
                <a:cubicBezTo>
                  <a:pt x="5633538" y="2121589"/>
                  <a:pt x="5654155" y="2112376"/>
                  <a:pt x="5673859" y="2101431"/>
                </a:cubicBezTo>
                <a:cubicBezTo>
                  <a:pt x="5699549" y="2087161"/>
                  <a:pt x="5723174" y="2069218"/>
                  <a:pt x="5749460" y="2056077"/>
                </a:cubicBezTo>
                <a:cubicBezTo>
                  <a:pt x="5763716" y="2048950"/>
                  <a:pt x="5779701" y="2045998"/>
                  <a:pt x="5794821" y="2040959"/>
                </a:cubicBezTo>
                <a:cubicBezTo>
                  <a:pt x="5853889" y="1981898"/>
                  <a:pt x="5791909" y="2034856"/>
                  <a:pt x="5870423" y="1995604"/>
                </a:cubicBezTo>
                <a:cubicBezTo>
                  <a:pt x="5886676" y="1987478"/>
                  <a:pt x="5899177" y="1972746"/>
                  <a:pt x="5915783" y="1965367"/>
                </a:cubicBezTo>
                <a:cubicBezTo>
                  <a:pt x="5944912" y="1952422"/>
                  <a:pt x="5976264" y="1945210"/>
                  <a:pt x="6006505" y="1935131"/>
                </a:cubicBezTo>
                <a:lnTo>
                  <a:pt x="6051866" y="1920013"/>
                </a:lnTo>
                <a:cubicBezTo>
                  <a:pt x="6066986" y="1904895"/>
                  <a:pt x="6093402" y="1895695"/>
                  <a:pt x="6097227" y="1874658"/>
                </a:cubicBezTo>
                <a:cubicBezTo>
                  <a:pt x="6104496" y="1834684"/>
                  <a:pt x="6100279" y="1790051"/>
                  <a:pt x="6082107" y="1753712"/>
                </a:cubicBezTo>
                <a:cubicBezTo>
                  <a:pt x="6072026" y="1733553"/>
                  <a:pt x="6042554" y="1731846"/>
                  <a:pt x="6021626" y="1723476"/>
                </a:cubicBezTo>
                <a:cubicBezTo>
                  <a:pt x="5992029" y="1711639"/>
                  <a:pt x="5961145" y="1703319"/>
                  <a:pt x="5930904" y="1693240"/>
                </a:cubicBezTo>
                <a:cubicBezTo>
                  <a:pt x="5915784" y="1688201"/>
                  <a:pt x="5898805" y="1686961"/>
                  <a:pt x="5885543" y="1678121"/>
                </a:cubicBezTo>
                <a:lnTo>
                  <a:pt x="5840182" y="1647885"/>
                </a:lnTo>
                <a:cubicBezTo>
                  <a:pt x="5830102" y="1632767"/>
                  <a:pt x="5823901" y="1614162"/>
                  <a:pt x="5809941" y="1602530"/>
                </a:cubicBezTo>
                <a:cubicBezTo>
                  <a:pt x="5785029" y="1581773"/>
                  <a:pt x="5735611" y="1567678"/>
                  <a:pt x="5704099" y="1557176"/>
                </a:cubicBezTo>
                <a:cubicBezTo>
                  <a:pt x="5688979" y="1547097"/>
                  <a:pt x="5671588" y="1539787"/>
                  <a:pt x="5658738" y="1526939"/>
                </a:cubicBezTo>
                <a:cubicBezTo>
                  <a:pt x="5645889" y="1514091"/>
                  <a:pt x="5643907" y="1491214"/>
                  <a:pt x="5628498" y="1481585"/>
                </a:cubicBezTo>
                <a:cubicBezTo>
                  <a:pt x="5601466" y="1464692"/>
                  <a:pt x="5568017" y="1461427"/>
                  <a:pt x="5537776" y="1451348"/>
                </a:cubicBezTo>
                <a:cubicBezTo>
                  <a:pt x="5492315" y="1436196"/>
                  <a:pt x="5486136" y="1438558"/>
                  <a:pt x="5447054" y="1405994"/>
                </a:cubicBezTo>
                <a:cubicBezTo>
                  <a:pt x="5421919" y="1385051"/>
                  <a:pt x="5385447" y="1346765"/>
                  <a:pt x="5371453" y="1315284"/>
                </a:cubicBezTo>
                <a:cubicBezTo>
                  <a:pt x="5358507" y="1286159"/>
                  <a:pt x="5341212" y="1224575"/>
                  <a:pt x="5341212" y="1224575"/>
                </a:cubicBezTo>
                <a:cubicBezTo>
                  <a:pt x="5374892" y="1202125"/>
                  <a:pt x="5392191" y="1194877"/>
                  <a:pt x="5416814" y="1164102"/>
                </a:cubicBezTo>
                <a:cubicBezTo>
                  <a:pt x="5428166" y="1149914"/>
                  <a:pt x="5431645" y="1128376"/>
                  <a:pt x="5447054" y="1118747"/>
                </a:cubicBezTo>
                <a:cubicBezTo>
                  <a:pt x="5471594" y="1103411"/>
                  <a:pt x="5562849" y="1082244"/>
                  <a:pt x="5598257" y="1073393"/>
                </a:cubicBezTo>
                <a:cubicBezTo>
                  <a:pt x="5794821" y="1078432"/>
                  <a:pt x="5991320" y="1088511"/>
                  <a:pt x="6187949" y="1088511"/>
                </a:cubicBezTo>
                <a:cubicBezTo>
                  <a:pt x="6629490" y="1088511"/>
                  <a:pt x="6523376" y="1110492"/>
                  <a:pt x="6732280" y="1058275"/>
                </a:cubicBezTo>
                <a:cubicBezTo>
                  <a:pt x="6747400" y="1048196"/>
                  <a:pt x="6761387" y="1036164"/>
                  <a:pt x="6777640" y="1028038"/>
                </a:cubicBezTo>
                <a:cubicBezTo>
                  <a:pt x="6791896" y="1020911"/>
                  <a:pt x="6810555" y="1022876"/>
                  <a:pt x="6823001" y="1012920"/>
                </a:cubicBezTo>
                <a:cubicBezTo>
                  <a:pt x="6840811" y="998674"/>
                  <a:pt x="6876041" y="921973"/>
                  <a:pt x="6883483" y="907092"/>
                </a:cubicBezTo>
                <a:cubicBezTo>
                  <a:pt x="6881877" y="878186"/>
                  <a:pt x="6891732" y="624657"/>
                  <a:pt x="6838122" y="544255"/>
                </a:cubicBezTo>
                <a:cubicBezTo>
                  <a:pt x="6828042" y="529137"/>
                  <a:pt x="6822071" y="510251"/>
                  <a:pt x="6807881" y="498901"/>
                </a:cubicBezTo>
                <a:cubicBezTo>
                  <a:pt x="6798874" y="491697"/>
                  <a:pt x="6704878" y="468760"/>
                  <a:pt x="6702039" y="468664"/>
                </a:cubicBezTo>
                <a:cubicBezTo>
                  <a:pt x="6424947" y="459272"/>
                  <a:pt x="6147628" y="458585"/>
                  <a:pt x="5870423" y="453546"/>
                </a:cubicBezTo>
                <a:cubicBezTo>
                  <a:pt x="5855303" y="448507"/>
                  <a:pt x="5838729" y="446627"/>
                  <a:pt x="5825062" y="438428"/>
                </a:cubicBezTo>
                <a:cubicBezTo>
                  <a:pt x="5781698" y="412413"/>
                  <a:pt x="5796747" y="389071"/>
                  <a:pt x="5764580" y="347719"/>
                </a:cubicBezTo>
                <a:cubicBezTo>
                  <a:pt x="5742699" y="319591"/>
                  <a:pt x="5688979" y="272127"/>
                  <a:pt x="5688979" y="272127"/>
                </a:cubicBezTo>
                <a:cubicBezTo>
                  <a:pt x="5657620" y="178062"/>
                  <a:pt x="5700177" y="265407"/>
                  <a:pt x="5628498" y="211655"/>
                </a:cubicBezTo>
                <a:cubicBezTo>
                  <a:pt x="5599987" y="190275"/>
                  <a:pt x="5587684" y="143794"/>
                  <a:pt x="5552896" y="136064"/>
                </a:cubicBezTo>
                <a:cubicBezTo>
                  <a:pt x="5507535" y="125985"/>
                  <a:pt x="5462379" y="114939"/>
                  <a:pt x="5416814" y="105827"/>
                </a:cubicBezTo>
                <a:cubicBezTo>
                  <a:pt x="5321637" y="86794"/>
                  <a:pt x="5306296" y="94190"/>
                  <a:pt x="5205129" y="60472"/>
                </a:cubicBezTo>
                <a:lnTo>
                  <a:pt x="5069047" y="15118"/>
                </a:lnTo>
                <a:lnTo>
                  <a:pt x="5023686" y="0"/>
                </a:lnTo>
                <a:lnTo>
                  <a:pt x="3526776" y="15118"/>
                </a:lnTo>
                <a:cubicBezTo>
                  <a:pt x="3486149" y="15877"/>
                  <a:pt x="3434549" y="1505"/>
                  <a:pt x="3405814" y="30236"/>
                </a:cubicBezTo>
                <a:cubicBezTo>
                  <a:pt x="3377083" y="58963"/>
                  <a:pt x="3397963" y="111208"/>
                  <a:pt x="3390694" y="151182"/>
                </a:cubicBezTo>
                <a:cubicBezTo>
                  <a:pt x="3380620" y="206579"/>
                  <a:pt x="3376524" y="195902"/>
                  <a:pt x="3330213" y="226773"/>
                </a:cubicBezTo>
                <a:cubicBezTo>
                  <a:pt x="3320133" y="241891"/>
                  <a:pt x="3313648" y="260163"/>
                  <a:pt x="3299972" y="272127"/>
                </a:cubicBezTo>
                <a:cubicBezTo>
                  <a:pt x="3199324" y="360181"/>
                  <a:pt x="3242265" y="312890"/>
                  <a:pt x="3163889" y="347719"/>
                </a:cubicBezTo>
                <a:cubicBezTo>
                  <a:pt x="2876374" y="475487"/>
                  <a:pt x="3191294" y="346892"/>
                  <a:pt x="3027807" y="408191"/>
                </a:cubicBezTo>
                <a:cubicBezTo>
                  <a:pt x="3002393" y="417720"/>
                  <a:pt x="2978536" y="431846"/>
                  <a:pt x="2952205" y="438428"/>
                </a:cubicBezTo>
                <a:cubicBezTo>
                  <a:pt x="2869624" y="459070"/>
                  <a:pt x="2855379" y="443396"/>
                  <a:pt x="2785882" y="468664"/>
                </a:cubicBezTo>
                <a:cubicBezTo>
                  <a:pt x="2749809" y="481780"/>
                  <a:pt x="2715679" y="499765"/>
                  <a:pt x="2680040" y="514019"/>
                </a:cubicBezTo>
                <a:cubicBezTo>
                  <a:pt x="2640057" y="530010"/>
                  <a:pt x="2597594" y="540118"/>
                  <a:pt x="2559077" y="559374"/>
                </a:cubicBezTo>
                <a:cubicBezTo>
                  <a:pt x="2466252" y="605780"/>
                  <a:pt x="2378022" y="660867"/>
                  <a:pt x="2286912" y="710556"/>
                </a:cubicBezTo>
                <a:cubicBezTo>
                  <a:pt x="2267124" y="721348"/>
                  <a:pt x="2245186" y="728291"/>
                  <a:pt x="2226431" y="740792"/>
                </a:cubicBezTo>
                <a:cubicBezTo>
                  <a:pt x="2178263" y="772900"/>
                  <a:pt x="2172615" y="784979"/>
                  <a:pt x="2105468" y="786147"/>
                </a:cubicBezTo>
                <a:lnTo>
                  <a:pt x="442236" y="801265"/>
                </a:lnTo>
                <a:cubicBezTo>
                  <a:pt x="415459" y="807958"/>
                  <a:pt x="329615" y="830435"/>
                  <a:pt x="306153" y="831501"/>
                </a:cubicBezTo>
                <a:cubicBezTo>
                  <a:pt x="220560" y="835391"/>
                  <a:pt x="94469" y="793706"/>
                  <a:pt x="49108" y="80126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igura a mano libera 2"/>
          <p:cNvSpPr/>
          <p:nvPr/>
        </p:nvSpPr>
        <p:spPr>
          <a:xfrm>
            <a:off x="5318203" y="2494126"/>
            <a:ext cx="3648134" cy="2464649"/>
          </a:xfrm>
          <a:custGeom>
            <a:avLst/>
            <a:gdLst>
              <a:gd name="connsiteX0" fmla="*/ 246067 w 3648134"/>
              <a:gd name="connsiteY0" fmla="*/ 348099 h 2464649"/>
              <a:gd name="connsiteX1" fmla="*/ 185585 w 3648134"/>
              <a:gd name="connsiteY1" fmla="*/ 272508 h 2464649"/>
              <a:gd name="connsiteX2" fmla="*/ 200706 w 3648134"/>
              <a:gd name="connsiteY2" fmla="*/ 151563 h 2464649"/>
              <a:gd name="connsiteX3" fmla="*/ 246067 w 3648134"/>
              <a:gd name="connsiteY3" fmla="*/ 136444 h 2464649"/>
              <a:gd name="connsiteX4" fmla="*/ 412390 w 3648134"/>
              <a:gd name="connsiteY4" fmla="*/ 106208 h 2464649"/>
              <a:gd name="connsiteX5" fmla="*/ 1274247 w 3648134"/>
              <a:gd name="connsiteY5" fmla="*/ 121326 h 2464649"/>
              <a:gd name="connsiteX6" fmla="*/ 1485931 w 3648134"/>
              <a:gd name="connsiteY6" fmla="*/ 151563 h 2464649"/>
              <a:gd name="connsiteX7" fmla="*/ 2060502 w 3648134"/>
              <a:gd name="connsiteY7" fmla="*/ 136444 h 2464649"/>
              <a:gd name="connsiteX8" fmla="*/ 2257066 w 3648134"/>
              <a:gd name="connsiteY8" fmla="*/ 121326 h 2464649"/>
              <a:gd name="connsiteX9" fmla="*/ 2362908 w 3648134"/>
              <a:gd name="connsiteY9" fmla="*/ 75971 h 2464649"/>
              <a:gd name="connsiteX10" fmla="*/ 2514111 w 3648134"/>
              <a:gd name="connsiteY10" fmla="*/ 45735 h 2464649"/>
              <a:gd name="connsiteX11" fmla="*/ 3103803 w 3648134"/>
              <a:gd name="connsiteY11" fmla="*/ 30617 h 2464649"/>
              <a:gd name="connsiteX12" fmla="*/ 3587652 w 3648134"/>
              <a:gd name="connsiteY12" fmla="*/ 30617 h 2464649"/>
              <a:gd name="connsiteX13" fmla="*/ 3648134 w 3648134"/>
              <a:gd name="connsiteY13" fmla="*/ 60853 h 2464649"/>
              <a:gd name="connsiteX14" fmla="*/ 3617893 w 3648134"/>
              <a:gd name="connsiteY14" fmla="*/ 499281 h 2464649"/>
              <a:gd name="connsiteX15" fmla="*/ 3527171 w 3648134"/>
              <a:gd name="connsiteY15" fmla="*/ 680700 h 2464649"/>
              <a:gd name="connsiteX16" fmla="*/ 3496931 w 3648134"/>
              <a:gd name="connsiteY16" fmla="*/ 771409 h 2464649"/>
              <a:gd name="connsiteX17" fmla="*/ 3542291 w 3648134"/>
              <a:gd name="connsiteY17" fmla="*/ 892355 h 2464649"/>
              <a:gd name="connsiteX18" fmla="*/ 3406209 w 3648134"/>
              <a:gd name="connsiteY18" fmla="*/ 952828 h 2464649"/>
              <a:gd name="connsiteX19" fmla="*/ 3360848 w 3648134"/>
              <a:gd name="connsiteY19" fmla="*/ 967946 h 2464649"/>
              <a:gd name="connsiteX20" fmla="*/ 3285246 w 3648134"/>
              <a:gd name="connsiteY20" fmla="*/ 1043537 h 2464649"/>
              <a:gd name="connsiteX21" fmla="*/ 2529231 w 3648134"/>
              <a:gd name="connsiteY21" fmla="*/ 1073774 h 2464649"/>
              <a:gd name="connsiteX22" fmla="*/ 2468750 w 3648134"/>
              <a:gd name="connsiteY22" fmla="*/ 1088892 h 2464649"/>
              <a:gd name="connsiteX23" fmla="*/ 2408269 w 3648134"/>
              <a:gd name="connsiteY23" fmla="*/ 1149365 h 2464649"/>
              <a:gd name="connsiteX24" fmla="*/ 2393149 w 3648134"/>
              <a:gd name="connsiteY24" fmla="*/ 1224956 h 2464649"/>
              <a:gd name="connsiteX25" fmla="*/ 2378029 w 3648134"/>
              <a:gd name="connsiteY25" fmla="*/ 1285429 h 2464649"/>
              <a:gd name="connsiteX26" fmla="*/ 2332668 w 3648134"/>
              <a:gd name="connsiteY26" fmla="*/ 1345901 h 2464649"/>
              <a:gd name="connsiteX27" fmla="*/ 2287307 w 3648134"/>
              <a:gd name="connsiteY27" fmla="*/ 1451729 h 2464649"/>
              <a:gd name="connsiteX28" fmla="*/ 2241946 w 3648134"/>
              <a:gd name="connsiteY28" fmla="*/ 1481965 h 2464649"/>
              <a:gd name="connsiteX29" fmla="*/ 2196585 w 3648134"/>
              <a:gd name="connsiteY29" fmla="*/ 1633148 h 2464649"/>
              <a:gd name="connsiteX30" fmla="*/ 2166344 w 3648134"/>
              <a:gd name="connsiteY30" fmla="*/ 1678502 h 2464649"/>
              <a:gd name="connsiteX31" fmla="*/ 2151224 w 3648134"/>
              <a:gd name="connsiteY31" fmla="*/ 1723857 h 2464649"/>
              <a:gd name="connsiteX32" fmla="*/ 2136104 w 3648134"/>
              <a:gd name="connsiteY32" fmla="*/ 1799448 h 2464649"/>
              <a:gd name="connsiteX33" fmla="*/ 2105863 w 3648134"/>
              <a:gd name="connsiteY33" fmla="*/ 1859921 h 2464649"/>
              <a:gd name="connsiteX34" fmla="*/ 2075623 w 3648134"/>
              <a:gd name="connsiteY34" fmla="*/ 1965748 h 2464649"/>
              <a:gd name="connsiteX35" fmla="*/ 2045382 w 3648134"/>
              <a:gd name="connsiteY35" fmla="*/ 1995985 h 2464649"/>
              <a:gd name="connsiteX36" fmla="*/ 2030262 w 3648134"/>
              <a:gd name="connsiteY36" fmla="*/ 2041339 h 2464649"/>
              <a:gd name="connsiteX37" fmla="*/ 1909299 w 3648134"/>
              <a:gd name="connsiteY37" fmla="*/ 2132049 h 2464649"/>
              <a:gd name="connsiteX38" fmla="*/ 1863938 w 3648134"/>
              <a:gd name="connsiteY38" fmla="*/ 2177403 h 2464649"/>
              <a:gd name="connsiteX39" fmla="*/ 1758096 w 3648134"/>
              <a:gd name="connsiteY39" fmla="*/ 2222758 h 2464649"/>
              <a:gd name="connsiteX40" fmla="*/ 1682495 w 3648134"/>
              <a:gd name="connsiteY40" fmla="*/ 2283231 h 2464649"/>
              <a:gd name="connsiteX41" fmla="*/ 1652254 w 3648134"/>
              <a:gd name="connsiteY41" fmla="*/ 2328585 h 2464649"/>
              <a:gd name="connsiteX42" fmla="*/ 1591773 w 3648134"/>
              <a:gd name="connsiteY42" fmla="*/ 2358822 h 2464649"/>
              <a:gd name="connsiteX43" fmla="*/ 1425450 w 3648134"/>
              <a:gd name="connsiteY43" fmla="*/ 2343704 h 2464649"/>
              <a:gd name="connsiteX44" fmla="*/ 1289367 w 3648134"/>
              <a:gd name="connsiteY44" fmla="*/ 2313467 h 2464649"/>
              <a:gd name="connsiteX45" fmla="*/ 1244006 w 3648134"/>
              <a:gd name="connsiteY45" fmla="*/ 2283231 h 2464649"/>
              <a:gd name="connsiteX46" fmla="*/ 1183525 w 3648134"/>
              <a:gd name="connsiteY46" fmla="*/ 2192521 h 2464649"/>
              <a:gd name="connsiteX47" fmla="*/ 1092803 w 3648134"/>
              <a:gd name="connsiteY47" fmla="*/ 2132049 h 2464649"/>
              <a:gd name="connsiteX48" fmla="*/ 1017202 w 3648134"/>
              <a:gd name="connsiteY48" fmla="*/ 2147167 h 2464649"/>
              <a:gd name="connsiteX49" fmla="*/ 941600 w 3648134"/>
              <a:gd name="connsiteY49" fmla="*/ 2283231 h 2464649"/>
              <a:gd name="connsiteX50" fmla="*/ 881119 w 3648134"/>
              <a:gd name="connsiteY50" fmla="*/ 2389058 h 2464649"/>
              <a:gd name="connsiteX51" fmla="*/ 850878 w 3648134"/>
              <a:gd name="connsiteY51" fmla="*/ 2419295 h 2464649"/>
              <a:gd name="connsiteX52" fmla="*/ 805518 w 3648134"/>
              <a:gd name="connsiteY52" fmla="*/ 2434413 h 2464649"/>
              <a:gd name="connsiteX53" fmla="*/ 578713 w 3648134"/>
              <a:gd name="connsiteY53" fmla="*/ 2464649 h 2464649"/>
              <a:gd name="connsiteX54" fmla="*/ 170465 w 3648134"/>
              <a:gd name="connsiteY54" fmla="*/ 2449531 h 2464649"/>
              <a:gd name="connsiteX55" fmla="*/ 125104 w 3648134"/>
              <a:gd name="connsiteY55" fmla="*/ 2434413 h 2464649"/>
              <a:gd name="connsiteX56" fmla="*/ 34382 w 3648134"/>
              <a:gd name="connsiteY56" fmla="*/ 2373940 h 2464649"/>
              <a:gd name="connsiteX57" fmla="*/ 19262 w 3648134"/>
              <a:gd name="connsiteY57" fmla="*/ 2177403 h 2464649"/>
              <a:gd name="connsiteX58" fmla="*/ 79743 w 3648134"/>
              <a:gd name="connsiteY58" fmla="*/ 2147167 h 2464649"/>
              <a:gd name="connsiteX59" fmla="*/ 109984 w 3648134"/>
              <a:gd name="connsiteY59" fmla="*/ 2116930 h 2464649"/>
              <a:gd name="connsiteX60" fmla="*/ 261187 w 3648134"/>
              <a:gd name="connsiteY60" fmla="*/ 2071576 h 2464649"/>
              <a:gd name="connsiteX61" fmla="*/ 351909 w 3648134"/>
              <a:gd name="connsiteY61" fmla="*/ 2041339 h 2464649"/>
              <a:gd name="connsiteX62" fmla="*/ 397270 w 3648134"/>
              <a:gd name="connsiteY62" fmla="*/ 2026221 h 2464649"/>
              <a:gd name="connsiteX63" fmla="*/ 457751 w 3648134"/>
              <a:gd name="connsiteY63" fmla="*/ 1935512 h 2464649"/>
              <a:gd name="connsiteX64" fmla="*/ 487991 w 3648134"/>
              <a:gd name="connsiteY64" fmla="*/ 1572675 h 2464649"/>
              <a:gd name="connsiteX65" fmla="*/ 503112 w 3648134"/>
              <a:gd name="connsiteY65" fmla="*/ 1527320 h 2464649"/>
              <a:gd name="connsiteX66" fmla="*/ 548472 w 3648134"/>
              <a:gd name="connsiteY66" fmla="*/ 1497084 h 2464649"/>
              <a:gd name="connsiteX67" fmla="*/ 578713 w 3648134"/>
              <a:gd name="connsiteY67" fmla="*/ 1451729 h 2464649"/>
              <a:gd name="connsiteX68" fmla="*/ 654315 w 3648134"/>
              <a:gd name="connsiteY68" fmla="*/ 1391256 h 2464649"/>
              <a:gd name="connsiteX69" fmla="*/ 699675 w 3648134"/>
              <a:gd name="connsiteY69" fmla="*/ 1300547 h 2464649"/>
              <a:gd name="connsiteX70" fmla="*/ 775277 w 3648134"/>
              <a:gd name="connsiteY70" fmla="*/ 1255192 h 2464649"/>
              <a:gd name="connsiteX71" fmla="*/ 820638 w 3648134"/>
              <a:gd name="connsiteY71" fmla="*/ 1224956 h 2464649"/>
              <a:gd name="connsiteX72" fmla="*/ 850878 w 3648134"/>
              <a:gd name="connsiteY72" fmla="*/ 1134246 h 2464649"/>
              <a:gd name="connsiteX73" fmla="*/ 865999 w 3648134"/>
              <a:gd name="connsiteY73" fmla="*/ 1088892 h 2464649"/>
              <a:gd name="connsiteX74" fmla="*/ 911360 w 3648134"/>
              <a:gd name="connsiteY74" fmla="*/ 892355 h 2464649"/>
              <a:gd name="connsiteX75" fmla="*/ 896239 w 3648134"/>
              <a:gd name="connsiteY75" fmla="*/ 680700 h 2464649"/>
              <a:gd name="connsiteX76" fmla="*/ 850878 w 3648134"/>
              <a:gd name="connsiteY76" fmla="*/ 650464 h 2464649"/>
              <a:gd name="connsiteX77" fmla="*/ 805518 w 3648134"/>
              <a:gd name="connsiteY77" fmla="*/ 635345 h 2464649"/>
              <a:gd name="connsiteX78" fmla="*/ 714796 w 3648134"/>
              <a:gd name="connsiteY78" fmla="*/ 589991 h 2464649"/>
              <a:gd name="connsiteX79" fmla="*/ 639194 w 3648134"/>
              <a:gd name="connsiteY79" fmla="*/ 544636 h 2464649"/>
              <a:gd name="connsiteX80" fmla="*/ 503112 w 3648134"/>
              <a:gd name="connsiteY80" fmla="*/ 469045 h 2464649"/>
              <a:gd name="connsiteX81" fmla="*/ 382149 w 3648134"/>
              <a:gd name="connsiteY81" fmla="*/ 408572 h 2464649"/>
              <a:gd name="connsiteX82" fmla="*/ 291427 w 3648134"/>
              <a:gd name="connsiteY82" fmla="*/ 363218 h 2464649"/>
              <a:gd name="connsiteX83" fmla="*/ 246067 w 3648134"/>
              <a:gd name="connsiteY83" fmla="*/ 348099 h 246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648134" h="2464649">
                <a:moveTo>
                  <a:pt x="246067" y="348099"/>
                </a:moveTo>
                <a:cubicBezTo>
                  <a:pt x="228427" y="332981"/>
                  <a:pt x="192842" y="303951"/>
                  <a:pt x="185585" y="272508"/>
                </a:cubicBezTo>
                <a:cubicBezTo>
                  <a:pt x="176448" y="232920"/>
                  <a:pt x="184203" y="188689"/>
                  <a:pt x="200706" y="151563"/>
                </a:cubicBezTo>
                <a:cubicBezTo>
                  <a:pt x="207180" y="136999"/>
                  <a:pt x="230742" y="140822"/>
                  <a:pt x="246067" y="136444"/>
                </a:cubicBezTo>
                <a:cubicBezTo>
                  <a:pt x="317355" y="116079"/>
                  <a:pt x="326739" y="118442"/>
                  <a:pt x="412390" y="106208"/>
                </a:cubicBezTo>
                <a:cubicBezTo>
                  <a:pt x="699676" y="111247"/>
                  <a:pt x="987173" y="109198"/>
                  <a:pt x="1274247" y="121326"/>
                </a:cubicBezTo>
                <a:cubicBezTo>
                  <a:pt x="1345461" y="124335"/>
                  <a:pt x="1414667" y="150193"/>
                  <a:pt x="1485931" y="151563"/>
                </a:cubicBezTo>
                <a:lnTo>
                  <a:pt x="2060502" y="136444"/>
                </a:lnTo>
                <a:cubicBezTo>
                  <a:pt x="2126023" y="131405"/>
                  <a:pt x="2191858" y="129476"/>
                  <a:pt x="2257066" y="121326"/>
                </a:cubicBezTo>
                <a:cubicBezTo>
                  <a:pt x="2290443" y="117155"/>
                  <a:pt x="2335359" y="87776"/>
                  <a:pt x="2362908" y="75971"/>
                </a:cubicBezTo>
                <a:cubicBezTo>
                  <a:pt x="2408462" y="56450"/>
                  <a:pt x="2467663" y="47754"/>
                  <a:pt x="2514111" y="45735"/>
                </a:cubicBezTo>
                <a:cubicBezTo>
                  <a:pt x="2710554" y="37195"/>
                  <a:pt x="2907239" y="35656"/>
                  <a:pt x="3103803" y="30617"/>
                </a:cubicBezTo>
                <a:cubicBezTo>
                  <a:pt x="3290247" y="-15987"/>
                  <a:pt x="3218500" y="-3986"/>
                  <a:pt x="3587652" y="30617"/>
                </a:cubicBezTo>
                <a:cubicBezTo>
                  <a:pt x="3610093" y="32721"/>
                  <a:pt x="3627973" y="50774"/>
                  <a:pt x="3648134" y="60853"/>
                </a:cubicBezTo>
                <a:cubicBezTo>
                  <a:pt x="3638054" y="206996"/>
                  <a:pt x="3645951" y="355503"/>
                  <a:pt x="3617893" y="499281"/>
                </a:cubicBezTo>
                <a:cubicBezTo>
                  <a:pt x="3604943" y="565642"/>
                  <a:pt x="3548554" y="616558"/>
                  <a:pt x="3527171" y="680700"/>
                </a:cubicBezTo>
                <a:lnTo>
                  <a:pt x="3496931" y="771409"/>
                </a:lnTo>
                <a:cubicBezTo>
                  <a:pt x="3571972" y="790168"/>
                  <a:pt x="3594663" y="774534"/>
                  <a:pt x="3542291" y="892355"/>
                </a:cubicBezTo>
                <a:cubicBezTo>
                  <a:pt x="3529789" y="920479"/>
                  <a:pt x="3410002" y="951564"/>
                  <a:pt x="3406209" y="952828"/>
                </a:cubicBezTo>
                <a:lnTo>
                  <a:pt x="3360848" y="967946"/>
                </a:lnTo>
                <a:cubicBezTo>
                  <a:pt x="3335647" y="993143"/>
                  <a:pt x="3320665" y="1039602"/>
                  <a:pt x="3285246" y="1043537"/>
                </a:cubicBezTo>
                <a:cubicBezTo>
                  <a:pt x="2943722" y="1081479"/>
                  <a:pt x="3194790" y="1057542"/>
                  <a:pt x="2529231" y="1073774"/>
                </a:cubicBezTo>
                <a:cubicBezTo>
                  <a:pt x="2509071" y="1078813"/>
                  <a:pt x="2486373" y="1077879"/>
                  <a:pt x="2468750" y="1088892"/>
                </a:cubicBezTo>
                <a:cubicBezTo>
                  <a:pt x="2444573" y="1104000"/>
                  <a:pt x="2422116" y="1124444"/>
                  <a:pt x="2408269" y="1149365"/>
                </a:cubicBezTo>
                <a:cubicBezTo>
                  <a:pt x="2395789" y="1171827"/>
                  <a:pt x="2398724" y="1199872"/>
                  <a:pt x="2393149" y="1224956"/>
                </a:cubicBezTo>
                <a:cubicBezTo>
                  <a:pt x="2388641" y="1245239"/>
                  <a:pt x="2387322" y="1266845"/>
                  <a:pt x="2378029" y="1285429"/>
                </a:cubicBezTo>
                <a:cubicBezTo>
                  <a:pt x="2366759" y="1307966"/>
                  <a:pt x="2347788" y="1325744"/>
                  <a:pt x="2332668" y="1345901"/>
                </a:cubicBezTo>
                <a:cubicBezTo>
                  <a:pt x="2321100" y="1392163"/>
                  <a:pt x="2322112" y="1416929"/>
                  <a:pt x="2287307" y="1451729"/>
                </a:cubicBezTo>
                <a:cubicBezTo>
                  <a:pt x="2274457" y="1464577"/>
                  <a:pt x="2257066" y="1471886"/>
                  <a:pt x="2241946" y="1481965"/>
                </a:cubicBezTo>
                <a:cubicBezTo>
                  <a:pt x="2233493" y="1515771"/>
                  <a:pt x="2211311" y="1611063"/>
                  <a:pt x="2196585" y="1633148"/>
                </a:cubicBezTo>
                <a:lnTo>
                  <a:pt x="2166344" y="1678502"/>
                </a:lnTo>
                <a:cubicBezTo>
                  <a:pt x="2161304" y="1693620"/>
                  <a:pt x="2155090" y="1708397"/>
                  <a:pt x="2151224" y="1723857"/>
                </a:cubicBezTo>
                <a:cubicBezTo>
                  <a:pt x="2144991" y="1748786"/>
                  <a:pt x="2144231" y="1775071"/>
                  <a:pt x="2136104" y="1799448"/>
                </a:cubicBezTo>
                <a:cubicBezTo>
                  <a:pt x="2128976" y="1820829"/>
                  <a:pt x="2115943" y="1839763"/>
                  <a:pt x="2105863" y="1859921"/>
                </a:cubicBezTo>
                <a:cubicBezTo>
                  <a:pt x="2103039" y="1871217"/>
                  <a:pt x="2084920" y="1950256"/>
                  <a:pt x="2075623" y="1965748"/>
                </a:cubicBezTo>
                <a:cubicBezTo>
                  <a:pt x="2068288" y="1977971"/>
                  <a:pt x="2055462" y="1985906"/>
                  <a:pt x="2045382" y="1995985"/>
                </a:cubicBezTo>
                <a:cubicBezTo>
                  <a:pt x="2040342" y="2011103"/>
                  <a:pt x="2039824" y="2028591"/>
                  <a:pt x="2030262" y="2041339"/>
                </a:cubicBezTo>
                <a:cubicBezTo>
                  <a:pt x="1972347" y="2118547"/>
                  <a:pt x="1975517" y="2109978"/>
                  <a:pt x="1909299" y="2132049"/>
                </a:cubicBezTo>
                <a:cubicBezTo>
                  <a:pt x="1894179" y="2147167"/>
                  <a:pt x="1881338" y="2164976"/>
                  <a:pt x="1863938" y="2177403"/>
                </a:cubicBezTo>
                <a:cubicBezTo>
                  <a:pt x="1831238" y="2200757"/>
                  <a:pt x="1795115" y="2210420"/>
                  <a:pt x="1758096" y="2222758"/>
                </a:cubicBezTo>
                <a:cubicBezTo>
                  <a:pt x="1671441" y="2352727"/>
                  <a:pt x="1786823" y="2199782"/>
                  <a:pt x="1682495" y="2283231"/>
                </a:cubicBezTo>
                <a:cubicBezTo>
                  <a:pt x="1668305" y="2294581"/>
                  <a:pt x="1666214" y="2316953"/>
                  <a:pt x="1652254" y="2328585"/>
                </a:cubicBezTo>
                <a:cubicBezTo>
                  <a:pt x="1634938" y="2343013"/>
                  <a:pt x="1611933" y="2348743"/>
                  <a:pt x="1591773" y="2358822"/>
                </a:cubicBezTo>
                <a:cubicBezTo>
                  <a:pt x="1536332" y="2353783"/>
                  <a:pt x="1480690" y="2350608"/>
                  <a:pt x="1425450" y="2343704"/>
                </a:cubicBezTo>
                <a:cubicBezTo>
                  <a:pt x="1387066" y="2338907"/>
                  <a:pt x="1328209" y="2323176"/>
                  <a:pt x="1289367" y="2313467"/>
                </a:cubicBezTo>
                <a:cubicBezTo>
                  <a:pt x="1274247" y="2303388"/>
                  <a:pt x="1255973" y="2296906"/>
                  <a:pt x="1244006" y="2283231"/>
                </a:cubicBezTo>
                <a:cubicBezTo>
                  <a:pt x="1220073" y="2255883"/>
                  <a:pt x="1213764" y="2212677"/>
                  <a:pt x="1183525" y="2192521"/>
                </a:cubicBezTo>
                <a:lnTo>
                  <a:pt x="1092803" y="2132049"/>
                </a:lnTo>
                <a:cubicBezTo>
                  <a:pt x="1067603" y="2137088"/>
                  <a:pt x="1037489" y="2131391"/>
                  <a:pt x="1017202" y="2147167"/>
                </a:cubicBezTo>
                <a:cubicBezTo>
                  <a:pt x="954059" y="2196271"/>
                  <a:pt x="965505" y="2227460"/>
                  <a:pt x="941600" y="2283231"/>
                </a:cubicBezTo>
                <a:cubicBezTo>
                  <a:pt x="927270" y="2316663"/>
                  <a:pt x="904484" y="2359857"/>
                  <a:pt x="881119" y="2389058"/>
                </a:cubicBezTo>
                <a:cubicBezTo>
                  <a:pt x="872213" y="2400188"/>
                  <a:pt x="863102" y="2411962"/>
                  <a:pt x="850878" y="2419295"/>
                </a:cubicBezTo>
                <a:cubicBezTo>
                  <a:pt x="837211" y="2427494"/>
                  <a:pt x="821239" y="2431793"/>
                  <a:pt x="805518" y="2434413"/>
                </a:cubicBezTo>
                <a:cubicBezTo>
                  <a:pt x="730285" y="2446950"/>
                  <a:pt x="654315" y="2454570"/>
                  <a:pt x="578713" y="2464649"/>
                </a:cubicBezTo>
                <a:cubicBezTo>
                  <a:pt x="442630" y="2459610"/>
                  <a:pt x="306339" y="2458588"/>
                  <a:pt x="170465" y="2449531"/>
                </a:cubicBezTo>
                <a:cubicBezTo>
                  <a:pt x="154562" y="2448471"/>
                  <a:pt x="138366" y="2443253"/>
                  <a:pt x="125104" y="2434413"/>
                </a:cubicBezTo>
                <a:cubicBezTo>
                  <a:pt x="11841" y="2358915"/>
                  <a:pt x="142241" y="2409887"/>
                  <a:pt x="34382" y="2373940"/>
                </a:cubicBezTo>
                <a:cubicBezTo>
                  <a:pt x="11891" y="2306476"/>
                  <a:pt x="-21630" y="2250999"/>
                  <a:pt x="19262" y="2177403"/>
                </a:cubicBezTo>
                <a:cubicBezTo>
                  <a:pt x="30209" y="2157701"/>
                  <a:pt x="59583" y="2157246"/>
                  <a:pt x="79743" y="2147167"/>
                </a:cubicBezTo>
                <a:cubicBezTo>
                  <a:pt x="89823" y="2137088"/>
                  <a:pt x="97234" y="2123304"/>
                  <a:pt x="109984" y="2116930"/>
                </a:cubicBezTo>
                <a:cubicBezTo>
                  <a:pt x="163443" y="2090204"/>
                  <a:pt x="206927" y="2087852"/>
                  <a:pt x="261187" y="2071576"/>
                </a:cubicBezTo>
                <a:cubicBezTo>
                  <a:pt x="291719" y="2062418"/>
                  <a:pt x="321668" y="2051418"/>
                  <a:pt x="351909" y="2041339"/>
                </a:cubicBezTo>
                <a:lnTo>
                  <a:pt x="397270" y="2026221"/>
                </a:lnTo>
                <a:cubicBezTo>
                  <a:pt x="417430" y="1995985"/>
                  <a:pt x="454733" y="1971728"/>
                  <a:pt x="457751" y="1935512"/>
                </a:cubicBezTo>
                <a:cubicBezTo>
                  <a:pt x="467831" y="1814566"/>
                  <a:pt x="474587" y="1693297"/>
                  <a:pt x="487991" y="1572675"/>
                </a:cubicBezTo>
                <a:cubicBezTo>
                  <a:pt x="489751" y="1556836"/>
                  <a:pt x="493156" y="1539764"/>
                  <a:pt x="503112" y="1527320"/>
                </a:cubicBezTo>
                <a:cubicBezTo>
                  <a:pt x="514464" y="1513131"/>
                  <a:pt x="533352" y="1507163"/>
                  <a:pt x="548472" y="1497084"/>
                </a:cubicBezTo>
                <a:cubicBezTo>
                  <a:pt x="558552" y="1481966"/>
                  <a:pt x="565863" y="1464577"/>
                  <a:pt x="578713" y="1451729"/>
                </a:cubicBezTo>
                <a:cubicBezTo>
                  <a:pt x="657296" y="1373157"/>
                  <a:pt x="594467" y="1466057"/>
                  <a:pt x="654315" y="1391256"/>
                </a:cubicBezTo>
                <a:cubicBezTo>
                  <a:pt x="746086" y="1276556"/>
                  <a:pt x="632597" y="1412327"/>
                  <a:pt x="699675" y="1300547"/>
                </a:cubicBezTo>
                <a:cubicBezTo>
                  <a:pt x="724990" y="1258362"/>
                  <a:pt x="734502" y="1275576"/>
                  <a:pt x="775277" y="1255192"/>
                </a:cubicBezTo>
                <a:cubicBezTo>
                  <a:pt x="791531" y="1247066"/>
                  <a:pt x="805518" y="1235035"/>
                  <a:pt x="820638" y="1224956"/>
                </a:cubicBezTo>
                <a:lnTo>
                  <a:pt x="850878" y="1134246"/>
                </a:lnTo>
                <a:cubicBezTo>
                  <a:pt x="855918" y="1119128"/>
                  <a:pt x="862873" y="1104519"/>
                  <a:pt x="865999" y="1088892"/>
                </a:cubicBezTo>
                <a:cubicBezTo>
                  <a:pt x="899365" y="922083"/>
                  <a:pt x="879985" y="986464"/>
                  <a:pt x="911360" y="892355"/>
                </a:cubicBezTo>
                <a:cubicBezTo>
                  <a:pt x="906320" y="821803"/>
                  <a:pt x="913396" y="749319"/>
                  <a:pt x="896239" y="680700"/>
                </a:cubicBezTo>
                <a:cubicBezTo>
                  <a:pt x="891831" y="663071"/>
                  <a:pt x="867131" y="658590"/>
                  <a:pt x="850878" y="650464"/>
                </a:cubicBezTo>
                <a:cubicBezTo>
                  <a:pt x="836622" y="643337"/>
                  <a:pt x="819774" y="642472"/>
                  <a:pt x="805518" y="635345"/>
                </a:cubicBezTo>
                <a:cubicBezTo>
                  <a:pt x="688284" y="576735"/>
                  <a:pt x="828803" y="627988"/>
                  <a:pt x="714796" y="589991"/>
                </a:cubicBezTo>
                <a:cubicBezTo>
                  <a:pt x="646951" y="522155"/>
                  <a:pt x="727521" y="593699"/>
                  <a:pt x="639194" y="544636"/>
                </a:cubicBezTo>
                <a:cubicBezTo>
                  <a:pt x="483217" y="457994"/>
                  <a:pt x="605751" y="503254"/>
                  <a:pt x="503112" y="469045"/>
                </a:cubicBezTo>
                <a:cubicBezTo>
                  <a:pt x="453064" y="393983"/>
                  <a:pt x="495518" y="433761"/>
                  <a:pt x="382149" y="408572"/>
                </a:cubicBezTo>
                <a:cubicBezTo>
                  <a:pt x="313742" y="393373"/>
                  <a:pt x="356670" y="395836"/>
                  <a:pt x="291427" y="363218"/>
                </a:cubicBezTo>
                <a:cubicBezTo>
                  <a:pt x="212917" y="323968"/>
                  <a:pt x="263707" y="363217"/>
                  <a:pt x="246067" y="348099"/>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igura a mano libera 14"/>
          <p:cNvSpPr/>
          <p:nvPr/>
        </p:nvSpPr>
        <p:spPr>
          <a:xfrm>
            <a:off x="3356706" y="4414521"/>
            <a:ext cx="5594898" cy="1986305"/>
          </a:xfrm>
          <a:custGeom>
            <a:avLst/>
            <a:gdLst>
              <a:gd name="connsiteX0" fmla="*/ 2963578 w 5594898"/>
              <a:gd name="connsiteY0" fmla="*/ 393073 h 1986305"/>
              <a:gd name="connsiteX1" fmla="*/ 2993819 w 5594898"/>
              <a:gd name="connsiteY1" fmla="*/ 317482 h 1986305"/>
              <a:gd name="connsiteX2" fmla="*/ 3008939 w 5594898"/>
              <a:gd name="connsiteY2" fmla="*/ 272127 h 1986305"/>
              <a:gd name="connsiteX3" fmla="*/ 3129902 w 5594898"/>
              <a:gd name="connsiteY3" fmla="*/ 287246 h 1986305"/>
              <a:gd name="connsiteX4" fmla="*/ 3160142 w 5594898"/>
              <a:gd name="connsiteY4" fmla="*/ 377955 h 1986305"/>
              <a:gd name="connsiteX5" fmla="*/ 3175263 w 5594898"/>
              <a:gd name="connsiteY5" fmla="*/ 665201 h 1986305"/>
              <a:gd name="connsiteX6" fmla="*/ 3371826 w 5594898"/>
              <a:gd name="connsiteY6" fmla="*/ 710556 h 1986305"/>
              <a:gd name="connsiteX7" fmla="*/ 3432308 w 5594898"/>
              <a:gd name="connsiteY7" fmla="*/ 725674 h 1986305"/>
              <a:gd name="connsiteX8" fmla="*/ 3810315 w 5594898"/>
              <a:gd name="connsiteY8" fmla="*/ 710556 h 1986305"/>
              <a:gd name="connsiteX9" fmla="*/ 3840556 w 5594898"/>
              <a:gd name="connsiteY9" fmla="*/ 604728 h 1986305"/>
              <a:gd name="connsiteX10" fmla="*/ 4188323 w 5594898"/>
              <a:gd name="connsiteY10" fmla="*/ 619846 h 1986305"/>
              <a:gd name="connsiteX11" fmla="*/ 5156022 w 5594898"/>
              <a:gd name="connsiteY11" fmla="*/ 634965 h 1986305"/>
              <a:gd name="connsiteX12" fmla="*/ 5292104 w 5594898"/>
              <a:gd name="connsiteY12" fmla="*/ 650083 h 1986305"/>
              <a:gd name="connsiteX13" fmla="*/ 5352585 w 5594898"/>
              <a:gd name="connsiteY13" fmla="*/ 665201 h 1986305"/>
              <a:gd name="connsiteX14" fmla="*/ 5428187 w 5594898"/>
              <a:gd name="connsiteY14" fmla="*/ 680319 h 1986305"/>
              <a:gd name="connsiteX15" fmla="*/ 5473548 w 5594898"/>
              <a:gd name="connsiteY15" fmla="*/ 695437 h 1986305"/>
              <a:gd name="connsiteX16" fmla="*/ 5579390 w 5594898"/>
              <a:gd name="connsiteY16" fmla="*/ 725674 h 1986305"/>
              <a:gd name="connsiteX17" fmla="*/ 5564270 w 5594898"/>
              <a:gd name="connsiteY17" fmla="*/ 831501 h 1986305"/>
              <a:gd name="connsiteX18" fmla="*/ 5549149 w 5594898"/>
              <a:gd name="connsiteY18" fmla="*/ 982684 h 1986305"/>
              <a:gd name="connsiteX19" fmla="*/ 5534029 w 5594898"/>
              <a:gd name="connsiteY19" fmla="*/ 1073393 h 1986305"/>
              <a:gd name="connsiteX20" fmla="*/ 5518909 w 5594898"/>
              <a:gd name="connsiteY20" fmla="*/ 1466466 h 1986305"/>
              <a:gd name="connsiteX21" fmla="*/ 5428187 w 5594898"/>
              <a:gd name="connsiteY21" fmla="*/ 1542057 h 1986305"/>
              <a:gd name="connsiteX22" fmla="*/ 5337465 w 5594898"/>
              <a:gd name="connsiteY22" fmla="*/ 1587412 h 1986305"/>
              <a:gd name="connsiteX23" fmla="*/ 5171142 w 5594898"/>
              <a:gd name="connsiteY23" fmla="*/ 1678121 h 1986305"/>
              <a:gd name="connsiteX24" fmla="*/ 5110661 w 5594898"/>
              <a:gd name="connsiteY24" fmla="*/ 1708358 h 1986305"/>
              <a:gd name="connsiteX25" fmla="*/ 5019939 w 5594898"/>
              <a:gd name="connsiteY25" fmla="*/ 1768831 h 1986305"/>
              <a:gd name="connsiteX26" fmla="*/ 4959458 w 5594898"/>
              <a:gd name="connsiteY26" fmla="*/ 1783949 h 1986305"/>
              <a:gd name="connsiteX27" fmla="*/ 4883856 w 5594898"/>
              <a:gd name="connsiteY27" fmla="*/ 1814185 h 1986305"/>
              <a:gd name="connsiteX28" fmla="*/ 4838495 w 5594898"/>
              <a:gd name="connsiteY28" fmla="*/ 1829304 h 1986305"/>
              <a:gd name="connsiteX29" fmla="*/ 4279044 w 5594898"/>
              <a:gd name="connsiteY29" fmla="*/ 1814185 h 1986305"/>
              <a:gd name="connsiteX30" fmla="*/ 4158082 w 5594898"/>
              <a:gd name="connsiteY30" fmla="*/ 1753712 h 1986305"/>
              <a:gd name="connsiteX31" fmla="*/ 4097601 w 5594898"/>
              <a:gd name="connsiteY31" fmla="*/ 1738594 h 1986305"/>
              <a:gd name="connsiteX32" fmla="*/ 4052240 w 5594898"/>
              <a:gd name="connsiteY32" fmla="*/ 1708358 h 1986305"/>
              <a:gd name="connsiteX33" fmla="*/ 3840556 w 5594898"/>
              <a:gd name="connsiteY33" fmla="*/ 1678121 h 1986305"/>
              <a:gd name="connsiteX34" fmla="*/ 2872857 w 5594898"/>
              <a:gd name="connsiteY34" fmla="*/ 1663003 h 1986305"/>
              <a:gd name="connsiteX35" fmla="*/ 2812375 w 5594898"/>
              <a:gd name="connsiteY35" fmla="*/ 1647885 h 1986305"/>
              <a:gd name="connsiteX36" fmla="*/ 2691413 w 5594898"/>
              <a:gd name="connsiteY36" fmla="*/ 1602530 h 1986305"/>
              <a:gd name="connsiteX37" fmla="*/ 2328526 w 5594898"/>
              <a:gd name="connsiteY37" fmla="*/ 1617649 h 1986305"/>
              <a:gd name="connsiteX38" fmla="*/ 2268045 w 5594898"/>
              <a:gd name="connsiteY38" fmla="*/ 1647885 h 1986305"/>
              <a:gd name="connsiteX39" fmla="*/ 2207564 w 5594898"/>
              <a:gd name="connsiteY39" fmla="*/ 1663003 h 1986305"/>
              <a:gd name="connsiteX40" fmla="*/ 2131962 w 5594898"/>
              <a:gd name="connsiteY40" fmla="*/ 1738594 h 1986305"/>
              <a:gd name="connsiteX41" fmla="*/ 2041240 w 5594898"/>
              <a:gd name="connsiteY41" fmla="*/ 1814185 h 1986305"/>
              <a:gd name="connsiteX42" fmla="*/ 2011000 w 5594898"/>
              <a:gd name="connsiteY42" fmla="*/ 1859540 h 1986305"/>
              <a:gd name="connsiteX43" fmla="*/ 1950518 w 5594898"/>
              <a:gd name="connsiteY43" fmla="*/ 1874658 h 1986305"/>
              <a:gd name="connsiteX44" fmla="*/ 1648113 w 5594898"/>
              <a:gd name="connsiteY44" fmla="*/ 1920013 h 1986305"/>
              <a:gd name="connsiteX45" fmla="*/ 1542270 w 5594898"/>
              <a:gd name="connsiteY45" fmla="*/ 1935131 h 1986305"/>
              <a:gd name="connsiteX46" fmla="*/ 1285225 w 5594898"/>
              <a:gd name="connsiteY46" fmla="*/ 1950249 h 1986305"/>
              <a:gd name="connsiteX47" fmla="*/ 1239864 w 5594898"/>
              <a:gd name="connsiteY47" fmla="*/ 1965367 h 1986305"/>
              <a:gd name="connsiteX48" fmla="*/ 665293 w 5594898"/>
              <a:gd name="connsiteY48" fmla="*/ 1965367 h 1986305"/>
              <a:gd name="connsiteX49" fmla="*/ 604812 w 5594898"/>
              <a:gd name="connsiteY49" fmla="*/ 1950249 h 1986305"/>
              <a:gd name="connsiteX50" fmla="*/ 529210 w 5594898"/>
              <a:gd name="connsiteY50" fmla="*/ 1935131 h 1986305"/>
              <a:gd name="connsiteX51" fmla="*/ 347767 w 5594898"/>
              <a:gd name="connsiteY51" fmla="*/ 1874658 h 1986305"/>
              <a:gd name="connsiteX52" fmla="*/ 272165 w 5594898"/>
              <a:gd name="connsiteY52" fmla="*/ 1814185 h 1986305"/>
              <a:gd name="connsiteX53" fmla="*/ 226805 w 5594898"/>
              <a:gd name="connsiteY53" fmla="*/ 1783949 h 1986305"/>
              <a:gd name="connsiteX54" fmla="*/ 196564 w 5594898"/>
              <a:gd name="connsiteY54" fmla="*/ 1753712 h 1986305"/>
              <a:gd name="connsiteX55" fmla="*/ 151203 w 5594898"/>
              <a:gd name="connsiteY55" fmla="*/ 1723476 h 1986305"/>
              <a:gd name="connsiteX56" fmla="*/ 45361 w 5594898"/>
              <a:gd name="connsiteY56" fmla="*/ 1647885 h 1986305"/>
              <a:gd name="connsiteX57" fmla="*/ 0 w 5594898"/>
              <a:gd name="connsiteY57" fmla="*/ 1557176 h 1986305"/>
              <a:gd name="connsiteX58" fmla="*/ 15120 w 5594898"/>
              <a:gd name="connsiteY58" fmla="*/ 1511821 h 1986305"/>
              <a:gd name="connsiteX59" fmla="*/ 105842 w 5594898"/>
              <a:gd name="connsiteY59" fmla="*/ 1481585 h 1986305"/>
              <a:gd name="connsiteX60" fmla="*/ 151203 w 5594898"/>
              <a:gd name="connsiteY60" fmla="*/ 1451348 h 1986305"/>
              <a:gd name="connsiteX61" fmla="*/ 196564 w 5594898"/>
              <a:gd name="connsiteY61" fmla="*/ 1436230 h 1986305"/>
              <a:gd name="connsiteX62" fmla="*/ 226805 w 5594898"/>
              <a:gd name="connsiteY62" fmla="*/ 1390875 h 1986305"/>
              <a:gd name="connsiteX63" fmla="*/ 272165 w 5594898"/>
              <a:gd name="connsiteY63" fmla="*/ 1345521 h 1986305"/>
              <a:gd name="connsiteX64" fmla="*/ 302406 w 5594898"/>
              <a:gd name="connsiteY64" fmla="*/ 1300166 h 1986305"/>
              <a:gd name="connsiteX65" fmla="*/ 347767 w 5594898"/>
              <a:gd name="connsiteY65" fmla="*/ 1285048 h 1986305"/>
              <a:gd name="connsiteX66" fmla="*/ 408248 w 5594898"/>
              <a:gd name="connsiteY66" fmla="*/ 1194339 h 1986305"/>
              <a:gd name="connsiteX67" fmla="*/ 423368 w 5594898"/>
              <a:gd name="connsiteY67" fmla="*/ 1088511 h 1986305"/>
              <a:gd name="connsiteX68" fmla="*/ 438489 w 5594898"/>
              <a:gd name="connsiteY68" fmla="*/ 1043156 h 1986305"/>
              <a:gd name="connsiteX69" fmla="*/ 453609 w 5594898"/>
              <a:gd name="connsiteY69" fmla="*/ 967565 h 1986305"/>
              <a:gd name="connsiteX70" fmla="*/ 483850 w 5594898"/>
              <a:gd name="connsiteY70" fmla="*/ 680319 h 1986305"/>
              <a:gd name="connsiteX71" fmla="*/ 529210 w 5594898"/>
              <a:gd name="connsiteY71" fmla="*/ 589610 h 1986305"/>
              <a:gd name="connsiteX72" fmla="*/ 544331 w 5594898"/>
              <a:gd name="connsiteY72" fmla="*/ 544255 h 1986305"/>
              <a:gd name="connsiteX73" fmla="*/ 574571 w 5594898"/>
              <a:gd name="connsiteY73" fmla="*/ 498901 h 1986305"/>
              <a:gd name="connsiteX74" fmla="*/ 604812 w 5594898"/>
              <a:gd name="connsiteY74" fmla="*/ 438428 h 1986305"/>
              <a:gd name="connsiteX75" fmla="*/ 635053 w 5594898"/>
              <a:gd name="connsiteY75" fmla="*/ 332600 h 1986305"/>
              <a:gd name="connsiteX76" fmla="*/ 695534 w 5594898"/>
              <a:gd name="connsiteY76" fmla="*/ 302364 h 1986305"/>
              <a:gd name="connsiteX77" fmla="*/ 710654 w 5594898"/>
              <a:gd name="connsiteY77" fmla="*/ 241891 h 1986305"/>
              <a:gd name="connsiteX78" fmla="*/ 756015 w 5594898"/>
              <a:gd name="connsiteY78" fmla="*/ 211655 h 1986305"/>
              <a:gd name="connsiteX79" fmla="*/ 786256 w 5594898"/>
              <a:gd name="connsiteY79" fmla="*/ 181418 h 1986305"/>
              <a:gd name="connsiteX80" fmla="*/ 831616 w 5594898"/>
              <a:gd name="connsiteY80" fmla="*/ 151182 h 1986305"/>
              <a:gd name="connsiteX81" fmla="*/ 907218 w 5594898"/>
              <a:gd name="connsiteY81" fmla="*/ 75591 h 1986305"/>
              <a:gd name="connsiteX82" fmla="*/ 982819 w 5594898"/>
              <a:gd name="connsiteY82" fmla="*/ 15118 h 1986305"/>
              <a:gd name="connsiteX83" fmla="*/ 1028180 w 5594898"/>
              <a:gd name="connsiteY83" fmla="*/ 0 h 1986305"/>
              <a:gd name="connsiteX84" fmla="*/ 1406188 w 5594898"/>
              <a:gd name="connsiteY84" fmla="*/ 15118 h 1986305"/>
              <a:gd name="connsiteX85" fmla="*/ 1466669 w 5594898"/>
              <a:gd name="connsiteY85" fmla="*/ 30236 h 1986305"/>
              <a:gd name="connsiteX86" fmla="*/ 1557391 w 5594898"/>
              <a:gd name="connsiteY86" fmla="*/ 60472 h 1986305"/>
              <a:gd name="connsiteX87" fmla="*/ 1632992 w 5594898"/>
              <a:gd name="connsiteY87" fmla="*/ 120945 h 1986305"/>
              <a:gd name="connsiteX88" fmla="*/ 1708594 w 5594898"/>
              <a:gd name="connsiteY88" fmla="*/ 196536 h 1986305"/>
              <a:gd name="connsiteX89" fmla="*/ 1738834 w 5594898"/>
              <a:gd name="connsiteY89" fmla="*/ 257009 h 1986305"/>
              <a:gd name="connsiteX90" fmla="*/ 1753955 w 5594898"/>
              <a:gd name="connsiteY90" fmla="*/ 302364 h 1986305"/>
              <a:gd name="connsiteX91" fmla="*/ 1784195 w 5594898"/>
              <a:gd name="connsiteY91" fmla="*/ 347719 h 1986305"/>
              <a:gd name="connsiteX92" fmla="*/ 1829556 w 5594898"/>
              <a:gd name="connsiteY92" fmla="*/ 423310 h 1986305"/>
              <a:gd name="connsiteX93" fmla="*/ 1874917 w 5594898"/>
              <a:gd name="connsiteY93" fmla="*/ 514019 h 1986305"/>
              <a:gd name="connsiteX94" fmla="*/ 1890037 w 5594898"/>
              <a:gd name="connsiteY94" fmla="*/ 559374 h 1986305"/>
              <a:gd name="connsiteX95" fmla="*/ 1965639 w 5594898"/>
              <a:gd name="connsiteY95" fmla="*/ 634965 h 1986305"/>
              <a:gd name="connsiteX96" fmla="*/ 2116842 w 5594898"/>
              <a:gd name="connsiteY96" fmla="*/ 755910 h 1986305"/>
              <a:gd name="connsiteX97" fmla="*/ 2162203 w 5594898"/>
              <a:gd name="connsiteY97" fmla="*/ 771029 h 1986305"/>
              <a:gd name="connsiteX98" fmla="*/ 2207564 w 5594898"/>
              <a:gd name="connsiteY98" fmla="*/ 786147 h 1986305"/>
              <a:gd name="connsiteX99" fmla="*/ 2464609 w 5594898"/>
              <a:gd name="connsiteY99" fmla="*/ 771029 h 1986305"/>
              <a:gd name="connsiteX100" fmla="*/ 2585571 w 5594898"/>
              <a:gd name="connsiteY100" fmla="*/ 680319 h 1986305"/>
              <a:gd name="connsiteX101" fmla="*/ 2615812 w 5594898"/>
              <a:gd name="connsiteY101" fmla="*/ 634965 h 1986305"/>
              <a:gd name="connsiteX102" fmla="*/ 2661172 w 5594898"/>
              <a:gd name="connsiteY102" fmla="*/ 604728 h 1986305"/>
              <a:gd name="connsiteX103" fmla="*/ 2691413 w 5594898"/>
              <a:gd name="connsiteY103" fmla="*/ 559374 h 1986305"/>
              <a:gd name="connsiteX104" fmla="*/ 2827496 w 5594898"/>
              <a:gd name="connsiteY104" fmla="*/ 529137 h 1986305"/>
              <a:gd name="connsiteX105" fmla="*/ 2918218 w 5594898"/>
              <a:gd name="connsiteY105" fmla="*/ 408191 h 1986305"/>
              <a:gd name="connsiteX106" fmla="*/ 2963578 w 5594898"/>
              <a:gd name="connsiteY106" fmla="*/ 393073 h 198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594898" h="1986305">
                <a:moveTo>
                  <a:pt x="2963578" y="393073"/>
                </a:moveTo>
                <a:cubicBezTo>
                  <a:pt x="2976178" y="377955"/>
                  <a:pt x="2984289" y="342892"/>
                  <a:pt x="2993819" y="317482"/>
                </a:cubicBezTo>
                <a:cubicBezTo>
                  <a:pt x="2999415" y="302561"/>
                  <a:pt x="2993382" y="275584"/>
                  <a:pt x="3008939" y="272127"/>
                </a:cubicBezTo>
                <a:cubicBezTo>
                  <a:pt x="3048606" y="263313"/>
                  <a:pt x="3089581" y="282206"/>
                  <a:pt x="3129902" y="287246"/>
                </a:cubicBezTo>
                <a:cubicBezTo>
                  <a:pt x="3139982" y="317482"/>
                  <a:pt x="3158467" y="346127"/>
                  <a:pt x="3160142" y="377955"/>
                </a:cubicBezTo>
                <a:cubicBezTo>
                  <a:pt x="3165182" y="473704"/>
                  <a:pt x="3137489" y="577074"/>
                  <a:pt x="3175263" y="665201"/>
                </a:cubicBezTo>
                <a:cubicBezTo>
                  <a:pt x="3179162" y="674298"/>
                  <a:pt x="3343273" y="704212"/>
                  <a:pt x="3371826" y="710556"/>
                </a:cubicBezTo>
                <a:cubicBezTo>
                  <a:pt x="3392112" y="715063"/>
                  <a:pt x="3412147" y="720635"/>
                  <a:pt x="3432308" y="725674"/>
                </a:cubicBezTo>
                <a:cubicBezTo>
                  <a:pt x="3558310" y="720635"/>
                  <a:pt x="3689406" y="746376"/>
                  <a:pt x="3810315" y="710556"/>
                </a:cubicBezTo>
                <a:cubicBezTo>
                  <a:pt x="3845492" y="700135"/>
                  <a:pt x="3804881" y="613289"/>
                  <a:pt x="3840556" y="604728"/>
                </a:cubicBezTo>
                <a:cubicBezTo>
                  <a:pt x="3953385" y="577653"/>
                  <a:pt x="4072322" y="617180"/>
                  <a:pt x="4188323" y="619846"/>
                </a:cubicBezTo>
                <a:lnTo>
                  <a:pt x="5156022" y="634965"/>
                </a:lnTo>
                <a:cubicBezTo>
                  <a:pt x="5201383" y="640004"/>
                  <a:pt x="5246995" y="643144"/>
                  <a:pt x="5292104" y="650083"/>
                </a:cubicBezTo>
                <a:cubicBezTo>
                  <a:pt x="5312643" y="653242"/>
                  <a:pt x="5332299" y="660694"/>
                  <a:pt x="5352585" y="665201"/>
                </a:cubicBezTo>
                <a:cubicBezTo>
                  <a:pt x="5377673" y="670775"/>
                  <a:pt x="5403255" y="674087"/>
                  <a:pt x="5428187" y="680319"/>
                </a:cubicBezTo>
                <a:cubicBezTo>
                  <a:pt x="5443649" y="684184"/>
                  <a:pt x="5458223" y="691059"/>
                  <a:pt x="5473548" y="695437"/>
                </a:cubicBezTo>
                <a:cubicBezTo>
                  <a:pt x="5606449" y="733404"/>
                  <a:pt x="5470630" y="689426"/>
                  <a:pt x="5579390" y="725674"/>
                </a:cubicBezTo>
                <a:cubicBezTo>
                  <a:pt x="5610828" y="819978"/>
                  <a:pt x="5588640" y="717788"/>
                  <a:pt x="5564270" y="831501"/>
                </a:cubicBezTo>
                <a:cubicBezTo>
                  <a:pt x="5553657" y="881022"/>
                  <a:pt x="5555432" y="932429"/>
                  <a:pt x="5549149" y="982684"/>
                </a:cubicBezTo>
                <a:cubicBezTo>
                  <a:pt x="5545346" y="1013101"/>
                  <a:pt x="5539069" y="1043157"/>
                  <a:pt x="5534029" y="1073393"/>
                </a:cubicBezTo>
                <a:cubicBezTo>
                  <a:pt x="5528989" y="1204417"/>
                  <a:pt x="5532403" y="1336041"/>
                  <a:pt x="5518909" y="1466466"/>
                </a:cubicBezTo>
                <a:cubicBezTo>
                  <a:pt x="5514059" y="1513341"/>
                  <a:pt x="5457916" y="1525072"/>
                  <a:pt x="5428187" y="1542057"/>
                </a:cubicBezTo>
                <a:cubicBezTo>
                  <a:pt x="5325994" y="1600445"/>
                  <a:pt x="5438280" y="1549611"/>
                  <a:pt x="5337465" y="1587412"/>
                </a:cubicBezTo>
                <a:cubicBezTo>
                  <a:pt x="5215203" y="1633254"/>
                  <a:pt x="5301743" y="1599771"/>
                  <a:pt x="5171142" y="1678121"/>
                </a:cubicBezTo>
                <a:cubicBezTo>
                  <a:pt x="5151814" y="1689716"/>
                  <a:pt x="5129989" y="1696763"/>
                  <a:pt x="5110661" y="1708358"/>
                </a:cubicBezTo>
                <a:cubicBezTo>
                  <a:pt x="5079496" y="1727055"/>
                  <a:pt x="5052446" y="1752580"/>
                  <a:pt x="5019939" y="1768831"/>
                </a:cubicBezTo>
                <a:cubicBezTo>
                  <a:pt x="5001352" y="1778123"/>
                  <a:pt x="4979173" y="1777379"/>
                  <a:pt x="4959458" y="1783949"/>
                </a:cubicBezTo>
                <a:cubicBezTo>
                  <a:pt x="4933709" y="1792531"/>
                  <a:pt x="4909270" y="1804656"/>
                  <a:pt x="4883856" y="1814185"/>
                </a:cubicBezTo>
                <a:cubicBezTo>
                  <a:pt x="4868932" y="1819781"/>
                  <a:pt x="4853615" y="1824264"/>
                  <a:pt x="4838495" y="1829304"/>
                </a:cubicBezTo>
                <a:cubicBezTo>
                  <a:pt x="4652011" y="1824264"/>
                  <a:pt x="4464455" y="1834784"/>
                  <a:pt x="4279044" y="1814185"/>
                </a:cubicBezTo>
                <a:cubicBezTo>
                  <a:pt x="4234241" y="1809208"/>
                  <a:pt x="4201815" y="1764644"/>
                  <a:pt x="4158082" y="1753712"/>
                </a:cubicBezTo>
                <a:lnTo>
                  <a:pt x="4097601" y="1738594"/>
                </a:lnTo>
                <a:cubicBezTo>
                  <a:pt x="4082481" y="1728515"/>
                  <a:pt x="4069255" y="1714738"/>
                  <a:pt x="4052240" y="1708358"/>
                </a:cubicBezTo>
                <a:cubicBezTo>
                  <a:pt x="4014398" y="1694169"/>
                  <a:pt x="3855645" y="1678534"/>
                  <a:pt x="3840556" y="1678121"/>
                </a:cubicBezTo>
                <a:cubicBezTo>
                  <a:pt x="3518071" y="1669287"/>
                  <a:pt x="3195423" y="1668042"/>
                  <a:pt x="2872857" y="1663003"/>
                </a:cubicBezTo>
                <a:cubicBezTo>
                  <a:pt x="2852696" y="1657964"/>
                  <a:pt x="2831833" y="1655181"/>
                  <a:pt x="2812375" y="1647885"/>
                </a:cubicBezTo>
                <a:cubicBezTo>
                  <a:pt x="2654224" y="1588588"/>
                  <a:pt x="2846673" y="1641342"/>
                  <a:pt x="2691413" y="1602530"/>
                </a:cubicBezTo>
                <a:cubicBezTo>
                  <a:pt x="2570451" y="1607570"/>
                  <a:pt x="2448904" y="1604753"/>
                  <a:pt x="2328526" y="1617649"/>
                </a:cubicBezTo>
                <a:cubicBezTo>
                  <a:pt x="2306115" y="1620050"/>
                  <a:pt x="2289150" y="1639972"/>
                  <a:pt x="2268045" y="1647885"/>
                </a:cubicBezTo>
                <a:cubicBezTo>
                  <a:pt x="2248587" y="1655181"/>
                  <a:pt x="2227724" y="1657964"/>
                  <a:pt x="2207564" y="1663003"/>
                </a:cubicBezTo>
                <a:cubicBezTo>
                  <a:pt x="2182363" y="1688200"/>
                  <a:pt x="2161614" y="1718828"/>
                  <a:pt x="2131962" y="1738594"/>
                </a:cubicBezTo>
                <a:cubicBezTo>
                  <a:pt x="2087364" y="1768323"/>
                  <a:pt x="2077620" y="1770535"/>
                  <a:pt x="2041240" y="1814185"/>
                </a:cubicBezTo>
                <a:cubicBezTo>
                  <a:pt x="2029607" y="1828143"/>
                  <a:pt x="2026119" y="1849462"/>
                  <a:pt x="2011000" y="1859540"/>
                </a:cubicBezTo>
                <a:cubicBezTo>
                  <a:pt x="1993708" y="1871066"/>
                  <a:pt x="1970423" y="1868687"/>
                  <a:pt x="1950518" y="1874658"/>
                </a:cubicBezTo>
                <a:cubicBezTo>
                  <a:pt x="1754230" y="1933537"/>
                  <a:pt x="1976934" y="1888702"/>
                  <a:pt x="1648113" y="1920013"/>
                </a:cubicBezTo>
                <a:cubicBezTo>
                  <a:pt x="1612634" y="1923391"/>
                  <a:pt x="1577786" y="1932172"/>
                  <a:pt x="1542270" y="1935131"/>
                </a:cubicBezTo>
                <a:cubicBezTo>
                  <a:pt x="1456737" y="1942258"/>
                  <a:pt x="1370907" y="1945210"/>
                  <a:pt x="1285225" y="1950249"/>
                </a:cubicBezTo>
                <a:cubicBezTo>
                  <a:pt x="1270105" y="1955288"/>
                  <a:pt x="1255423" y="1961910"/>
                  <a:pt x="1239864" y="1965367"/>
                </a:cubicBezTo>
                <a:cubicBezTo>
                  <a:pt x="1044740" y="2008723"/>
                  <a:pt x="891542" y="1972437"/>
                  <a:pt x="665293" y="1965367"/>
                </a:cubicBezTo>
                <a:cubicBezTo>
                  <a:pt x="645133" y="1960328"/>
                  <a:pt x="625098" y="1954756"/>
                  <a:pt x="604812" y="1950249"/>
                </a:cubicBezTo>
                <a:cubicBezTo>
                  <a:pt x="579724" y="1944675"/>
                  <a:pt x="554142" y="1941363"/>
                  <a:pt x="529210" y="1935131"/>
                </a:cubicBezTo>
                <a:cubicBezTo>
                  <a:pt x="475417" y="1921685"/>
                  <a:pt x="399631" y="1900587"/>
                  <a:pt x="347767" y="1874658"/>
                </a:cubicBezTo>
                <a:cubicBezTo>
                  <a:pt x="285712" y="1843635"/>
                  <a:pt x="319047" y="1851686"/>
                  <a:pt x="272165" y="1814185"/>
                </a:cubicBezTo>
                <a:cubicBezTo>
                  <a:pt x="257975" y="1802834"/>
                  <a:pt x="240995" y="1795300"/>
                  <a:pt x="226805" y="1783949"/>
                </a:cubicBezTo>
                <a:cubicBezTo>
                  <a:pt x="215673" y="1775045"/>
                  <a:pt x="207696" y="1762616"/>
                  <a:pt x="196564" y="1753712"/>
                </a:cubicBezTo>
                <a:cubicBezTo>
                  <a:pt x="182374" y="1742361"/>
                  <a:pt x="165990" y="1734037"/>
                  <a:pt x="151203" y="1723476"/>
                </a:cubicBezTo>
                <a:cubicBezTo>
                  <a:pt x="19920" y="1629715"/>
                  <a:pt x="152263" y="1719142"/>
                  <a:pt x="45361" y="1647885"/>
                </a:cubicBezTo>
                <a:cubicBezTo>
                  <a:pt x="30072" y="1624956"/>
                  <a:pt x="0" y="1588472"/>
                  <a:pt x="0" y="1557176"/>
                </a:cubicBezTo>
                <a:cubicBezTo>
                  <a:pt x="0" y="1541240"/>
                  <a:pt x="2151" y="1521083"/>
                  <a:pt x="15120" y="1511821"/>
                </a:cubicBezTo>
                <a:cubicBezTo>
                  <a:pt x="41060" y="1493295"/>
                  <a:pt x="105842" y="1481585"/>
                  <a:pt x="105842" y="1481585"/>
                </a:cubicBezTo>
                <a:cubicBezTo>
                  <a:pt x="120962" y="1471506"/>
                  <a:pt x="134949" y="1459474"/>
                  <a:pt x="151203" y="1451348"/>
                </a:cubicBezTo>
                <a:cubicBezTo>
                  <a:pt x="165459" y="1444221"/>
                  <a:pt x="184118" y="1446186"/>
                  <a:pt x="196564" y="1436230"/>
                </a:cubicBezTo>
                <a:cubicBezTo>
                  <a:pt x="210754" y="1424880"/>
                  <a:pt x="215171" y="1404833"/>
                  <a:pt x="226805" y="1390875"/>
                </a:cubicBezTo>
                <a:cubicBezTo>
                  <a:pt x="240494" y="1374450"/>
                  <a:pt x="258476" y="1361946"/>
                  <a:pt x="272165" y="1345521"/>
                </a:cubicBezTo>
                <a:cubicBezTo>
                  <a:pt x="283799" y="1331563"/>
                  <a:pt x="288216" y="1311516"/>
                  <a:pt x="302406" y="1300166"/>
                </a:cubicBezTo>
                <a:cubicBezTo>
                  <a:pt x="314852" y="1290210"/>
                  <a:pt x="332647" y="1290087"/>
                  <a:pt x="347767" y="1285048"/>
                </a:cubicBezTo>
                <a:cubicBezTo>
                  <a:pt x="367927" y="1254812"/>
                  <a:pt x="403108" y="1230315"/>
                  <a:pt x="408248" y="1194339"/>
                </a:cubicBezTo>
                <a:cubicBezTo>
                  <a:pt x="413288" y="1159063"/>
                  <a:pt x="416379" y="1123453"/>
                  <a:pt x="423368" y="1088511"/>
                </a:cubicBezTo>
                <a:cubicBezTo>
                  <a:pt x="426494" y="1072884"/>
                  <a:pt x="434623" y="1058616"/>
                  <a:pt x="438489" y="1043156"/>
                </a:cubicBezTo>
                <a:cubicBezTo>
                  <a:pt x="444722" y="1018227"/>
                  <a:pt x="448569" y="992762"/>
                  <a:pt x="453609" y="967565"/>
                </a:cubicBezTo>
                <a:cubicBezTo>
                  <a:pt x="462580" y="841981"/>
                  <a:pt x="457754" y="784687"/>
                  <a:pt x="483850" y="680319"/>
                </a:cubicBezTo>
                <a:cubicBezTo>
                  <a:pt x="502852" y="604322"/>
                  <a:pt x="492255" y="663509"/>
                  <a:pt x="529210" y="589610"/>
                </a:cubicBezTo>
                <a:cubicBezTo>
                  <a:pt x="536338" y="575356"/>
                  <a:pt x="537203" y="558509"/>
                  <a:pt x="544331" y="544255"/>
                </a:cubicBezTo>
                <a:cubicBezTo>
                  <a:pt x="552458" y="528003"/>
                  <a:pt x="565555" y="514677"/>
                  <a:pt x="574571" y="498901"/>
                </a:cubicBezTo>
                <a:cubicBezTo>
                  <a:pt x="585754" y="479334"/>
                  <a:pt x="594732" y="458586"/>
                  <a:pt x="604812" y="438428"/>
                </a:cubicBezTo>
                <a:cubicBezTo>
                  <a:pt x="604944" y="437902"/>
                  <a:pt x="627821" y="339831"/>
                  <a:pt x="635053" y="332600"/>
                </a:cubicBezTo>
                <a:cubicBezTo>
                  <a:pt x="650992" y="316663"/>
                  <a:pt x="675374" y="312443"/>
                  <a:pt x="695534" y="302364"/>
                </a:cubicBezTo>
                <a:cubicBezTo>
                  <a:pt x="700574" y="282206"/>
                  <a:pt x="699127" y="259179"/>
                  <a:pt x="710654" y="241891"/>
                </a:cubicBezTo>
                <a:cubicBezTo>
                  <a:pt x="720735" y="226772"/>
                  <a:pt x="741825" y="223006"/>
                  <a:pt x="756015" y="211655"/>
                </a:cubicBezTo>
                <a:cubicBezTo>
                  <a:pt x="767147" y="202751"/>
                  <a:pt x="775124" y="190322"/>
                  <a:pt x="786256" y="181418"/>
                </a:cubicBezTo>
                <a:cubicBezTo>
                  <a:pt x="800446" y="170067"/>
                  <a:pt x="817940" y="163147"/>
                  <a:pt x="831616" y="151182"/>
                </a:cubicBezTo>
                <a:cubicBezTo>
                  <a:pt x="858437" y="127717"/>
                  <a:pt x="882017" y="100788"/>
                  <a:pt x="907218" y="75591"/>
                </a:cubicBezTo>
                <a:cubicBezTo>
                  <a:pt x="935346" y="47467"/>
                  <a:pt x="944671" y="34189"/>
                  <a:pt x="982819" y="15118"/>
                </a:cubicBezTo>
                <a:cubicBezTo>
                  <a:pt x="997075" y="7991"/>
                  <a:pt x="1013060" y="5039"/>
                  <a:pt x="1028180" y="0"/>
                </a:cubicBezTo>
                <a:cubicBezTo>
                  <a:pt x="1154183" y="5039"/>
                  <a:pt x="1280383" y="6443"/>
                  <a:pt x="1406188" y="15118"/>
                </a:cubicBezTo>
                <a:cubicBezTo>
                  <a:pt x="1426919" y="16548"/>
                  <a:pt x="1446765" y="24266"/>
                  <a:pt x="1466669" y="30236"/>
                </a:cubicBezTo>
                <a:cubicBezTo>
                  <a:pt x="1497201" y="39394"/>
                  <a:pt x="1557391" y="60472"/>
                  <a:pt x="1557391" y="60472"/>
                </a:cubicBezTo>
                <a:cubicBezTo>
                  <a:pt x="1636119" y="178551"/>
                  <a:pt x="1535617" y="47925"/>
                  <a:pt x="1632992" y="120945"/>
                </a:cubicBezTo>
                <a:cubicBezTo>
                  <a:pt x="1661503" y="142325"/>
                  <a:pt x="1708594" y="196536"/>
                  <a:pt x="1708594" y="196536"/>
                </a:cubicBezTo>
                <a:cubicBezTo>
                  <a:pt x="1718674" y="216694"/>
                  <a:pt x="1729955" y="236294"/>
                  <a:pt x="1738834" y="257009"/>
                </a:cubicBezTo>
                <a:cubicBezTo>
                  <a:pt x="1745112" y="271657"/>
                  <a:pt x="1746827" y="288110"/>
                  <a:pt x="1753955" y="302364"/>
                </a:cubicBezTo>
                <a:cubicBezTo>
                  <a:pt x="1762082" y="318616"/>
                  <a:pt x="1776068" y="331467"/>
                  <a:pt x="1784195" y="347719"/>
                </a:cubicBezTo>
                <a:cubicBezTo>
                  <a:pt x="1823451" y="426221"/>
                  <a:pt x="1770489" y="364251"/>
                  <a:pt x="1829556" y="423310"/>
                </a:cubicBezTo>
                <a:cubicBezTo>
                  <a:pt x="1866847" y="572455"/>
                  <a:pt x="1817144" y="417744"/>
                  <a:pt x="1874917" y="514019"/>
                </a:cubicBezTo>
                <a:cubicBezTo>
                  <a:pt x="1883117" y="527684"/>
                  <a:pt x="1882909" y="545121"/>
                  <a:pt x="1890037" y="559374"/>
                </a:cubicBezTo>
                <a:cubicBezTo>
                  <a:pt x="1915237" y="609767"/>
                  <a:pt x="1920282" y="604730"/>
                  <a:pt x="1965639" y="634965"/>
                </a:cubicBezTo>
                <a:cubicBezTo>
                  <a:pt x="2043804" y="752197"/>
                  <a:pt x="1991642" y="714182"/>
                  <a:pt x="2116842" y="755910"/>
                </a:cubicBezTo>
                <a:lnTo>
                  <a:pt x="2162203" y="771029"/>
                </a:lnTo>
                <a:lnTo>
                  <a:pt x="2207564" y="786147"/>
                </a:lnTo>
                <a:cubicBezTo>
                  <a:pt x="2293246" y="781108"/>
                  <a:pt x="2380738" y="789259"/>
                  <a:pt x="2464609" y="771029"/>
                </a:cubicBezTo>
                <a:cubicBezTo>
                  <a:pt x="2488030" y="765938"/>
                  <a:pt x="2560679" y="711429"/>
                  <a:pt x="2585571" y="680319"/>
                </a:cubicBezTo>
                <a:cubicBezTo>
                  <a:pt x="2596923" y="666131"/>
                  <a:pt x="2602963" y="647813"/>
                  <a:pt x="2615812" y="634965"/>
                </a:cubicBezTo>
                <a:cubicBezTo>
                  <a:pt x="2628662" y="622117"/>
                  <a:pt x="2646052" y="614807"/>
                  <a:pt x="2661172" y="604728"/>
                </a:cubicBezTo>
                <a:cubicBezTo>
                  <a:pt x="2671252" y="589610"/>
                  <a:pt x="2677223" y="570724"/>
                  <a:pt x="2691413" y="559374"/>
                </a:cubicBezTo>
                <a:cubicBezTo>
                  <a:pt x="2711006" y="543702"/>
                  <a:pt x="2826564" y="529292"/>
                  <a:pt x="2827496" y="529137"/>
                </a:cubicBezTo>
                <a:cubicBezTo>
                  <a:pt x="2895885" y="426568"/>
                  <a:pt x="2862278" y="464123"/>
                  <a:pt x="2918218" y="408191"/>
                </a:cubicBezTo>
                <a:cubicBezTo>
                  <a:pt x="2935592" y="356076"/>
                  <a:pt x="2950978" y="408191"/>
                  <a:pt x="2963578" y="393073"/>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igura a mano libera 15"/>
          <p:cNvSpPr/>
          <p:nvPr/>
        </p:nvSpPr>
        <p:spPr>
          <a:xfrm>
            <a:off x="13966" y="4490111"/>
            <a:ext cx="3766108" cy="1287461"/>
          </a:xfrm>
          <a:custGeom>
            <a:avLst/>
            <a:gdLst>
              <a:gd name="connsiteX0" fmla="*/ 3630026 w 3766108"/>
              <a:gd name="connsiteY0" fmla="*/ 1148984 h 1287461"/>
              <a:gd name="connsiteX1" fmla="*/ 3735868 w 3766108"/>
              <a:gd name="connsiteY1" fmla="*/ 1043156 h 1287461"/>
              <a:gd name="connsiteX2" fmla="*/ 3750988 w 3766108"/>
              <a:gd name="connsiteY2" fmla="*/ 997802 h 1287461"/>
              <a:gd name="connsiteX3" fmla="*/ 3766108 w 3766108"/>
              <a:gd name="connsiteY3" fmla="*/ 952447 h 1287461"/>
              <a:gd name="connsiteX4" fmla="*/ 3705627 w 3766108"/>
              <a:gd name="connsiteY4" fmla="*/ 876856 h 1287461"/>
              <a:gd name="connsiteX5" fmla="*/ 3660266 w 3766108"/>
              <a:gd name="connsiteY5" fmla="*/ 861738 h 1287461"/>
              <a:gd name="connsiteX6" fmla="*/ 3554424 w 3766108"/>
              <a:gd name="connsiteY6" fmla="*/ 801265 h 1287461"/>
              <a:gd name="connsiteX7" fmla="*/ 3524184 w 3766108"/>
              <a:gd name="connsiteY7" fmla="*/ 755910 h 1287461"/>
              <a:gd name="connsiteX8" fmla="*/ 3478823 w 3766108"/>
              <a:gd name="connsiteY8" fmla="*/ 740792 h 1287461"/>
              <a:gd name="connsiteX9" fmla="*/ 3418342 w 3766108"/>
              <a:gd name="connsiteY9" fmla="*/ 680319 h 1287461"/>
              <a:gd name="connsiteX10" fmla="*/ 3297379 w 3766108"/>
              <a:gd name="connsiteY10" fmla="*/ 574492 h 1287461"/>
              <a:gd name="connsiteX11" fmla="*/ 3252018 w 3766108"/>
              <a:gd name="connsiteY11" fmla="*/ 544255 h 1287461"/>
              <a:gd name="connsiteX12" fmla="*/ 3221778 w 3766108"/>
              <a:gd name="connsiteY12" fmla="*/ 498901 h 1287461"/>
              <a:gd name="connsiteX13" fmla="*/ 3146176 w 3766108"/>
              <a:gd name="connsiteY13" fmla="*/ 423310 h 1287461"/>
              <a:gd name="connsiteX14" fmla="*/ 3040334 w 3766108"/>
              <a:gd name="connsiteY14" fmla="*/ 332600 h 1287461"/>
              <a:gd name="connsiteX15" fmla="*/ 2979853 w 3766108"/>
              <a:gd name="connsiteY15" fmla="*/ 287246 h 1287461"/>
              <a:gd name="connsiteX16" fmla="*/ 2934492 w 3766108"/>
              <a:gd name="connsiteY16" fmla="*/ 241891 h 1287461"/>
              <a:gd name="connsiteX17" fmla="*/ 2874011 w 3766108"/>
              <a:gd name="connsiteY17" fmla="*/ 226773 h 1287461"/>
              <a:gd name="connsiteX18" fmla="*/ 2768169 w 3766108"/>
              <a:gd name="connsiteY18" fmla="*/ 120945 h 1287461"/>
              <a:gd name="connsiteX19" fmla="*/ 2692567 w 3766108"/>
              <a:gd name="connsiteY19" fmla="*/ 45354 h 1287461"/>
              <a:gd name="connsiteX20" fmla="*/ 2496003 w 3766108"/>
              <a:gd name="connsiteY20" fmla="*/ 105827 h 1287461"/>
              <a:gd name="connsiteX21" fmla="*/ 1997034 w 3766108"/>
              <a:gd name="connsiteY21" fmla="*/ 90709 h 1287461"/>
              <a:gd name="connsiteX22" fmla="*/ 1936552 w 3766108"/>
              <a:gd name="connsiteY22" fmla="*/ 75591 h 1287461"/>
              <a:gd name="connsiteX23" fmla="*/ 1558545 w 3766108"/>
              <a:gd name="connsiteY23" fmla="*/ 60473 h 1287461"/>
              <a:gd name="connsiteX24" fmla="*/ 1392222 w 3766108"/>
              <a:gd name="connsiteY24" fmla="*/ 30236 h 1287461"/>
              <a:gd name="connsiteX25" fmla="*/ 1120056 w 3766108"/>
              <a:gd name="connsiteY25" fmla="*/ 0 h 1287461"/>
              <a:gd name="connsiteX26" fmla="*/ 31395 w 3766108"/>
              <a:gd name="connsiteY26" fmla="*/ 15118 h 1287461"/>
              <a:gd name="connsiteX27" fmla="*/ 1154 w 3766108"/>
              <a:gd name="connsiteY27" fmla="*/ 60473 h 1287461"/>
              <a:gd name="connsiteX28" fmla="*/ 16275 w 3766108"/>
              <a:gd name="connsiteY28" fmla="*/ 755910 h 1287461"/>
              <a:gd name="connsiteX29" fmla="*/ 46515 w 3766108"/>
              <a:gd name="connsiteY29" fmla="*/ 876856 h 1287461"/>
              <a:gd name="connsiteX30" fmla="*/ 91876 w 3766108"/>
              <a:gd name="connsiteY30" fmla="*/ 1058275 h 1287461"/>
              <a:gd name="connsiteX31" fmla="*/ 122117 w 3766108"/>
              <a:gd name="connsiteY31" fmla="*/ 1164102 h 1287461"/>
              <a:gd name="connsiteX32" fmla="*/ 167478 w 3766108"/>
              <a:gd name="connsiteY32" fmla="*/ 1209457 h 1287461"/>
              <a:gd name="connsiteX33" fmla="*/ 212838 w 3766108"/>
              <a:gd name="connsiteY33" fmla="*/ 1224575 h 1287461"/>
              <a:gd name="connsiteX34" fmla="*/ 394282 w 3766108"/>
              <a:gd name="connsiteY34" fmla="*/ 1254811 h 1287461"/>
              <a:gd name="connsiteX35" fmla="*/ 439643 w 3766108"/>
              <a:gd name="connsiteY35" fmla="*/ 1269930 h 1287461"/>
              <a:gd name="connsiteX36" fmla="*/ 908372 w 3766108"/>
              <a:gd name="connsiteY36" fmla="*/ 1269930 h 1287461"/>
              <a:gd name="connsiteX37" fmla="*/ 923492 w 3766108"/>
              <a:gd name="connsiteY37" fmla="*/ 1194339 h 1287461"/>
              <a:gd name="connsiteX38" fmla="*/ 1210778 w 3766108"/>
              <a:gd name="connsiteY38" fmla="*/ 1148984 h 1287461"/>
              <a:gd name="connsiteX39" fmla="*/ 1286380 w 3766108"/>
              <a:gd name="connsiteY39" fmla="*/ 1164102 h 1287461"/>
              <a:gd name="connsiteX40" fmla="*/ 2813530 w 3766108"/>
              <a:gd name="connsiteY40" fmla="*/ 1164102 h 1287461"/>
              <a:gd name="connsiteX41" fmla="*/ 2904251 w 3766108"/>
              <a:gd name="connsiteY41" fmla="*/ 1133866 h 1287461"/>
              <a:gd name="connsiteX42" fmla="*/ 2949612 w 3766108"/>
              <a:gd name="connsiteY42" fmla="*/ 1118748 h 1287461"/>
              <a:gd name="connsiteX43" fmla="*/ 3403221 w 3766108"/>
              <a:gd name="connsiteY43" fmla="*/ 1073393 h 1287461"/>
              <a:gd name="connsiteX44" fmla="*/ 3524184 w 3766108"/>
              <a:gd name="connsiteY44" fmla="*/ 1103629 h 1287461"/>
              <a:gd name="connsiteX45" fmla="*/ 3569545 w 3766108"/>
              <a:gd name="connsiteY45" fmla="*/ 1118748 h 1287461"/>
              <a:gd name="connsiteX46" fmla="*/ 3630026 w 3766108"/>
              <a:gd name="connsiteY46" fmla="*/ 1148984 h 128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766108" h="1287461">
                <a:moveTo>
                  <a:pt x="3630026" y="1148984"/>
                </a:moveTo>
                <a:cubicBezTo>
                  <a:pt x="3736881" y="1127616"/>
                  <a:pt x="3697499" y="1158246"/>
                  <a:pt x="3735868" y="1043156"/>
                </a:cubicBezTo>
                <a:lnTo>
                  <a:pt x="3750988" y="997802"/>
                </a:lnTo>
                <a:lnTo>
                  <a:pt x="3766108" y="952447"/>
                </a:lnTo>
                <a:cubicBezTo>
                  <a:pt x="3752372" y="931846"/>
                  <a:pt x="3729566" y="891217"/>
                  <a:pt x="3705627" y="876856"/>
                </a:cubicBezTo>
                <a:cubicBezTo>
                  <a:pt x="3691960" y="868657"/>
                  <a:pt x="3674916" y="868016"/>
                  <a:pt x="3660266" y="861738"/>
                </a:cubicBezTo>
                <a:cubicBezTo>
                  <a:pt x="3606556" y="838722"/>
                  <a:pt x="3599978" y="831629"/>
                  <a:pt x="3554424" y="801265"/>
                </a:cubicBezTo>
                <a:cubicBezTo>
                  <a:pt x="3544344" y="786147"/>
                  <a:pt x="3538374" y="767260"/>
                  <a:pt x="3524184" y="755910"/>
                </a:cubicBezTo>
                <a:cubicBezTo>
                  <a:pt x="3511738" y="745954"/>
                  <a:pt x="3490094" y="752061"/>
                  <a:pt x="3478823" y="740792"/>
                </a:cubicBezTo>
                <a:cubicBezTo>
                  <a:pt x="3398176" y="660158"/>
                  <a:pt x="3539312" y="720640"/>
                  <a:pt x="3418342" y="680319"/>
                </a:cubicBezTo>
                <a:cubicBezTo>
                  <a:pt x="3367939" y="604727"/>
                  <a:pt x="3403221" y="645044"/>
                  <a:pt x="3297379" y="574492"/>
                </a:cubicBezTo>
                <a:lnTo>
                  <a:pt x="3252018" y="544255"/>
                </a:lnTo>
                <a:cubicBezTo>
                  <a:pt x="3241938" y="529137"/>
                  <a:pt x="3233744" y="512575"/>
                  <a:pt x="3221778" y="498901"/>
                </a:cubicBezTo>
                <a:cubicBezTo>
                  <a:pt x="3198309" y="472083"/>
                  <a:pt x="3146176" y="423310"/>
                  <a:pt x="3146176" y="423310"/>
                </a:cubicBezTo>
                <a:cubicBezTo>
                  <a:pt x="3118302" y="339697"/>
                  <a:pt x="3149684" y="398201"/>
                  <a:pt x="3040334" y="332600"/>
                </a:cubicBezTo>
                <a:cubicBezTo>
                  <a:pt x="3018725" y="319637"/>
                  <a:pt x="2998987" y="303644"/>
                  <a:pt x="2979853" y="287246"/>
                </a:cubicBezTo>
                <a:cubicBezTo>
                  <a:pt x="2963618" y="273332"/>
                  <a:pt x="2953057" y="252498"/>
                  <a:pt x="2934492" y="241891"/>
                </a:cubicBezTo>
                <a:cubicBezTo>
                  <a:pt x="2916449" y="231582"/>
                  <a:pt x="2894171" y="231812"/>
                  <a:pt x="2874011" y="226773"/>
                </a:cubicBezTo>
                <a:cubicBezTo>
                  <a:pt x="2805645" y="124239"/>
                  <a:pt x="2893874" y="246633"/>
                  <a:pt x="2768169" y="120945"/>
                </a:cubicBezTo>
                <a:cubicBezTo>
                  <a:pt x="2667366" y="20156"/>
                  <a:pt x="2813533" y="125988"/>
                  <a:pt x="2692567" y="45354"/>
                </a:cubicBezTo>
                <a:cubicBezTo>
                  <a:pt x="2567035" y="87193"/>
                  <a:pt x="2632495" y="66835"/>
                  <a:pt x="2496003" y="105827"/>
                </a:cubicBezTo>
                <a:cubicBezTo>
                  <a:pt x="2329680" y="100788"/>
                  <a:pt x="2163191" y="99689"/>
                  <a:pt x="1997034" y="90709"/>
                </a:cubicBezTo>
                <a:cubicBezTo>
                  <a:pt x="1976283" y="89588"/>
                  <a:pt x="1957284" y="77021"/>
                  <a:pt x="1936552" y="75591"/>
                </a:cubicBezTo>
                <a:cubicBezTo>
                  <a:pt x="1810748" y="66916"/>
                  <a:pt x="1684547" y="65512"/>
                  <a:pt x="1558545" y="60473"/>
                </a:cubicBezTo>
                <a:cubicBezTo>
                  <a:pt x="1503104" y="50394"/>
                  <a:pt x="1448043" y="37934"/>
                  <a:pt x="1392222" y="30236"/>
                </a:cubicBezTo>
                <a:cubicBezTo>
                  <a:pt x="1301798" y="17765"/>
                  <a:pt x="1120056" y="0"/>
                  <a:pt x="1120056" y="0"/>
                </a:cubicBezTo>
                <a:lnTo>
                  <a:pt x="31395" y="15118"/>
                </a:lnTo>
                <a:cubicBezTo>
                  <a:pt x="13251" y="16099"/>
                  <a:pt x="1525" y="42306"/>
                  <a:pt x="1154" y="60473"/>
                </a:cubicBezTo>
                <a:cubicBezTo>
                  <a:pt x="-3578" y="292292"/>
                  <a:pt x="7188" y="524221"/>
                  <a:pt x="16275" y="755910"/>
                </a:cubicBezTo>
                <a:cubicBezTo>
                  <a:pt x="17897" y="797262"/>
                  <a:pt x="33578" y="838050"/>
                  <a:pt x="46515" y="876856"/>
                </a:cubicBezTo>
                <a:cubicBezTo>
                  <a:pt x="72609" y="1059496"/>
                  <a:pt x="42964" y="911560"/>
                  <a:pt x="91876" y="1058275"/>
                </a:cubicBezTo>
                <a:cubicBezTo>
                  <a:pt x="95239" y="1068362"/>
                  <a:pt x="112406" y="1149538"/>
                  <a:pt x="122117" y="1164102"/>
                </a:cubicBezTo>
                <a:cubicBezTo>
                  <a:pt x="133979" y="1181892"/>
                  <a:pt x="149686" y="1197597"/>
                  <a:pt x="167478" y="1209457"/>
                </a:cubicBezTo>
                <a:cubicBezTo>
                  <a:pt x="180739" y="1218297"/>
                  <a:pt x="197210" y="1221450"/>
                  <a:pt x="212838" y="1224575"/>
                </a:cubicBezTo>
                <a:cubicBezTo>
                  <a:pt x="272963" y="1236598"/>
                  <a:pt x="394282" y="1254811"/>
                  <a:pt x="394282" y="1254811"/>
                </a:cubicBezTo>
                <a:cubicBezTo>
                  <a:pt x="409402" y="1259851"/>
                  <a:pt x="424014" y="1266805"/>
                  <a:pt x="439643" y="1269930"/>
                </a:cubicBezTo>
                <a:cubicBezTo>
                  <a:pt x="611965" y="1304390"/>
                  <a:pt x="691180" y="1278978"/>
                  <a:pt x="908372" y="1269930"/>
                </a:cubicBezTo>
                <a:cubicBezTo>
                  <a:pt x="913412" y="1244733"/>
                  <a:pt x="917917" y="1219423"/>
                  <a:pt x="923492" y="1194339"/>
                </a:cubicBezTo>
                <a:cubicBezTo>
                  <a:pt x="956574" y="1045492"/>
                  <a:pt x="935707" y="1133705"/>
                  <a:pt x="1210778" y="1148984"/>
                </a:cubicBezTo>
                <a:cubicBezTo>
                  <a:pt x="1235979" y="1154023"/>
                  <a:pt x="1260979" y="1160195"/>
                  <a:pt x="1286380" y="1164102"/>
                </a:cubicBezTo>
                <a:cubicBezTo>
                  <a:pt x="1769767" y="1238458"/>
                  <a:pt x="2551603" y="1166918"/>
                  <a:pt x="2813530" y="1164102"/>
                </a:cubicBezTo>
                <a:lnTo>
                  <a:pt x="2904251" y="1133866"/>
                </a:lnTo>
                <a:cubicBezTo>
                  <a:pt x="2919371" y="1128827"/>
                  <a:pt x="2933771" y="1120508"/>
                  <a:pt x="2949612" y="1118748"/>
                </a:cubicBezTo>
                <a:cubicBezTo>
                  <a:pt x="3191366" y="1091889"/>
                  <a:pt x="3040260" y="1107955"/>
                  <a:pt x="3403221" y="1073393"/>
                </a:cubicBezTo>
                <a:cubicBezTo>
                  <a:pt x="3443542" y="1083472"/>
                  <a:pt x="3484087" y="1092695"/>
                  <a:pt x="3524184" y="1103629"/>
                </a:cubicBezTo>
                <a:cubicBezTo>
                  <a:pt x="3539561" y="1107822"/>
                  <a:pt x="3555289" y="1111621"/>
                  <a:pt x="3569545" y="1118748"/>
                </a:cubicBezTo>
                <a:cubicBezTo>
                  <a:pt x="3619098" y="1143522"/>
                  <a:pt x="3614905" y="1133103"/>
                  <a:pt x="3630026" y="1148984"/>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305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0" y="-2"/>
            <a:ext cx="9144002" cy="1208747"/>
            <a:chOff x="0" y="-1"/>
            <a:chExt cx="9144002" cy="1208746"/>
          </a:xfrm>
        </p:grpSpPr>
        <p:pic>
          <p:nvPicPr>
            <p:cNvPr id="12" name="Immagine 11"/>
            <p:cNvPicPr>
              <a:picLocks noChangeAspect="1"/>
            </p:cNvPicPr>
            <p:nvPr/>
          </p:nvPicPr>
          <p:blipFill>
            <a:blip r:embed="rId2">
              <a:alphaModFix amt="68000"/>
            </a:blip>
            <a:stretch>
              <a:fillRect/>
            </a:stretch>
          </p:blipFill>
          <p:spPr>
            <a:xfrm rot="5400000">
              <a:off x="3967629" y="-3967628"/>
              <a:ext cx="1208745" cy="9144000"/>
            </a:xfrm>
            <a:prstGeom prst="rect">
              <a:avLst/>
            </a:prstGeom>
            <a:effectLst/>
          </p:spPr>
        </p:pic>
        <p:sp>
          <p:nvSpPr>
            <p:cNvPr id="13" name="Rettangolo arrotondato 12"/>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rgbClr val="FFFF00"/>
                  </a:solidFill>
                  <a:latin typeface="Comic Sans MS"/>
                  <a:cs typeface="Comic Sans MS"/>
                </a:rPr>
                <a:t>Follow-up analysis of </a:t>
              </a:r>
              <a:r>
                <a:rPr lang="en-US" sz="3200" b="1" dirty="0" err="1">
                  <a:solidFill>
                    <a:srgbClr val="FFFF00"/>
                  </a:solidFill>
                  <a:latin typeface="Comic Sans MS"/>
                  <a:cs typeface="Comic Sans MS"/>
                </a:rPr>
                <a:t>exosomal</a:t>
              </a:r>
              <a:r>
                <a:rPr lang="en-US" sz="3200" b="1" dirty="0">
                  <a:solidFill>
                    <a:srgbClr val="FFFF00"/>
                  </a:solidFill>
                  <a:latin typeface="Comic Sans MS"/>
                  <a:cs typeface="Comic Sans MS"/>
                </a:rPr>
                <a:t> microRNAs</a:t>
              </a:r>
            </a:p>
            <a:p>
              <a:pPr algn="ctr"/>
              <a:r>
                <a:rPr lang="en-US" sz="2400" dirty="0">
                  <a:solidFill>
                    <a:schemeClr val="bg1"/>
                  </a:solidFill>
                  <a:latin typeface="Comic Sans MS"/>
                  <a:cs typeface="Comic Sans MS"/>
                </a:rPr>
                <a:t>One EGFR (T790M exon 20) NSCLC </a:t>
              </a:r>
              <a:r>
                <a:rPr lang="en-US" sz="2400" dirty="0" err="1">
                  <a:solidFill>
                    <a:schemeClr val="bg1"/>
                  </a:solidFill>
                  <a:latin typeface="Comic Sans MS"/>
                  <a:cs typeface="Comic Sans MS"/>
                </a:rPr>
                <a:t>pt</a:t>
              </a:r>
              <a:r>
                <a:rPr lang="en-US" sz="2400" dirty="0">
                  <a:solidFill>
                    <a:schemeClr val="bg1"/>
                  </a:solidFill>
                  <a:latin typeface="Comic Sans MS"/>
                  <a:cs typeface="Comic Sans MS"/>
                </a:rPr>
                <a:t>  (EGFR1)</a:t>
              </a:r>
            </a:p>
          </p:txBody>
        </p:sp>
      </p:grpSp>
      <p:grpSp>
        <p:nvGrpSpPr>
          <p:cNvPr id="37" name="Gruppo 36"/>
          <p:cNvGrpSpPr/>
          <p:nvPr/>
        </p:nvGrpSpPr>
        <p:grpSpPr>
          <a:xfrm>
            <a:off x="51409" y="1291705"/>
            <a:ext cx="9036000" cy="3384376"/>
            <a:chOff x="65057" y="836713"/>
            <a:chExt cx="8971112" cy="3384376"/>
          </a:xfrm>
        </p:grpSpPr>
        <p:graphicFrame>
          <p:nvGraphicFramePr>
            <p:cNvPr id="38" name="Grafico 37"/>
            <p:cNvGraphicFramePr>
              <a:graphicFrameLocks/>
            </p:cNvGraphicFramePr>
            <p:nvPr>
              <p:extLst>
                <p:ext uri="{D42A27DB-BD31-4B8C-83A1-F6EECF244321}">
                  <p14:modId xmlns:p14="http://schemas.microsoft.com/office/powerpoint/2010/main" val="2237408205"/>
                </p:ext>
              </p:extLst>
            </p:nvPr>
          </p:nvGraphicFramePr>
          <p:xfrm>
            <a:off x="65057" y="836713"/>
            <a:ext cx="8971112"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39" name="Rettangolo 38"/>
            <p:cNvSpPr/>
            <p:nvPr/>
          </p:nvSpPr>
          <p:spPr>
            <a:xfrm>
              <a:off x="4279965" y="1483960"/>
              <a:ext cx="1262371" cy="276999"/>
            </a:xfrm>
            <a:prstGeom prst="rect">
              <a:avLst/>
            </a:prstGeom>
          </p:spPr>
          <p:txBody>
            <a:bodyPr wrap="none">
              <a:spAutoFit/>
            </a:bodyPr>
            <a:lstStyle/>
            <a:p>
              <a:r>
                <a:rPr lang="en-US" sz="1200" b="1" i="1" dirty="0" smtClean="0">
                  <a:solidFill>
                    <a:srgbClr val="C00000"/>
                  </a:solidFill>
                  <a:latin typeface="Comic Sans MS" panose="030F0702030302020204" pitchFamily="66" charset="0"/>
                  <a:ea typeface="ＭＳ Ｐゴシック" charset="0"/>
                </a:rPr>
                <a:t>microRNA 30c</a:t>
              </a:r>
              <a:endParaRPr lang="it-IT" sz="1200" dirty="0">
                <a:solidFill>
                  <a:srgbClr val="C00000"/>
                </a:solidFill>
                <a:latin typeface="Comic Sans MS" panose="030F0702030302020204" pitchFamily="66" charset="0"/>
              </a:endParaRPr>
            </a:p>
          </p:txBody>
        </p:sp>
        <p:sp>
          <p:nvSpPr>
            <p:cNvPr id="40" name="Rettangolo 39"/>
            <p:cNvSpPr/>
            <p:nvPr/>
          </p:nvSpPr>
          <p:spPr>
            <a:xfrm>
              <a:off x="5476875" y="2062409"/>
              <a:ext cx="1263789" cy="276999"/>
            </a:xfrm>
            <a:prstGeom prst="rect">
              <a:avLst/>
            </a:prstGeom>
          </p:spPr>
          <p:txBody>
            <a:bodyPr wrap="none">
              <a:spAutoFit/>
            </a:bodyPr>
            <a:lstStyle/>
            <a:p>
              <a:r>
                <a:rPr lang="en-US" sz="1200" b="1" i="1" dirty="0" smtClean="0">
                  <a:solidFill>
                    <a:srgbClr val="00B0F0"/>
                  </a:solidFill>
                  <a:latin typeface="Comic Sans MS" panose="030F0702030302020204" pitchFamily="66" charset="0"/>
                  <a:ea typeface="ＭＳ Ｐゴシック" charset="0"/>
                </a:rPr>
                <a:t>microRNA 30b</a:t>
              </a:r>
              <a:endParaRPr lang="it-IT" sz="1200" dirty="0">
                <a:solidFill>
                  <a:srgbClr val="00B0F0"/>
                </a:solidFill>
                <a:latin typeface="Comic Sans MS" panose="030F0702030302020204" pitchFamily="66" charset="0"/>
              </a:endParaRPr>
            </a:p>
          </p:txBody>
        </p:sp>
        <p:sp>
          <p:nvSpPr>
            <p:cNvPr id="41" name="Rettangolo 40"/>
            <p:cNvSpPr/>
            <p:nvPr/>
          </p:nvSpPr>
          <p:spPr>
            <a:xfrm>
              <a:off x="4279965" y="2339408"/>
              <a:ext cx="1266400" cy="276999"/>
            </a:xfrm>
            <a:prstGeom prst="rect">
              <a:avLst/>
            </a:prstGeom>
          </p:spPr>
          <p:txBody>
            <a:bodyPr wrap="none">
              <a:spAutoFit/>
            </a:bodyPr>
            <a:lstStyle/>
            <a:p>
              <a:r>
                <a:rPr lang="en-US" sz="1200" b="1" i="1" dirty="0" smtClean="0">
                  <a:solidFill>
                    <a:srgbClr val="00B050"/>
                  </a:solidFill>
                  <a:latin typeface="Comic Sans MS" panose="030F0702030302020204" pitchFamily="66" charset="0"/>
                  <a:ea typeface="ＭＳ Ｐゴシック" charset="0"/>
                </a:rPr>
                <a:t>microRNA 221</a:t>
              </a:r>
              <a:endParaRPr lang="it-IT" sz="1200" dirty="0">
                <a:solidFill>
                  <a:srgbClr val="00B050"/>
                </a:solidFill>
                <a:latin typeface="Comic Sans MS" panose="030F0702030302020204" pitchFamily="66" charset="0"/>
              </a:endParaRPr>
            </a:p>
          </p:txBody>
        </p:sp>
        <p:sp>
          <p:nvSpPr>
            <p:cNvPr id="42" name="Rettangolo 41"/>
            <p:cNvSpPr/>
            <p:nvPr/>
          </p:nvSpPr>
          <p:spPr>
            <a:xfrm>
              <a:off x="4279965" y="2638338"/>
              <a:ext cx="1275103" cy="276999"/>
            </a:xfrm>
            <a:prstGeom prst="rect">
              <a:avLst/>
            </a:prstGeom>
          </p:spPr>
          <p:txBody>
            <a:bodyPr wrap="none">
              <a:spAutoFit/>
            </a:bodyPr>
            <a:lstStyle/>
            <a:p>
              <a:r>
                <a:rPr lang="en-US" sz="1200" b="1" i="1" dirty="0" smtClean="0">
                  <a:solidFill>
                    <a:schemeClr val="accent6">
                      <a:lumMod val="60000"/>
                      <a:lumOff val="40000"/>
                    </a:schemeClr>
                  </a:solidFill>
                  <a:latin typeface="Comic Sans MS" panose="030F0702030302020204" pitchFamily="66" charset="0"/>
                  <a:ea typeface="ＭＳ Ｐゴシック" charset="0"/>
                </a:rPr>
                <a:t>microRNA 222</a:t>
              </a:r>
              <a:endParaRPr lang="it-IT" sz="1200" dirty="0">
                <a:solidFill>
                  <a:schemeClr val="accent6">
                    <a:lumMod val="60000"/>
                    <a:lumOff val="40000"/>
                  </a:schemeClr>
                </a:solidFill>
                <a:latin typeface="Comic Sans MS" panose="030F0702030302020204" pitchFamily="66" charset="0"/>
              </a:endParaRPr>
            </a:p>
          </p:txBody>
        </p:sp>
        <p:sp>
          <p:nvSpPr>
            <p:cNvPr id="43" name="Rettangolo 42"/>
            <p:cNvSpPr/>
            <p:nvPr/>
          </p:nvSpPr>
          <p:spPr bwMode="auto">
            <a:xfrm>
              <a:off x="8312728" y="2062409"/>
              <a:ext cx="664065" cy="953923"/>
            </a:xfrm>
            <a:prstGeom prst="rect">
              <a:avLst/>
            </a:prstGeom>
            <a:solidFill>
              <a:schemeClr val="bg1"/>
            </a:solidFill>
            <a:ln w="76327" cap="flat" cmpd="sng" algn="ctr">
              <a:solidFill>
                <a:schemeClr val="bg1"/>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3200" b="0" i="0" u="none" strike="noStrike" cap="none" normalizeH="0" baseline="0" smtClean="0">
                <a:ln>
                  <a:noFill/>
                </a:ln>
                <a:solidFill>
                  <a:schemeClr val="bg1"/>
                </a:solidFill>
                <a:effectLst/>
                <a:latin typeface="Comic Sans MS" pitchFamily="66" charset="0"/>
              </a:endParaRPr>
            </a:p>
          </p:txBody>
        </p:sp>
      </p:grpSp>
      <p:pic>
        <p:nvPicPr>
          <p:cNvPr id="4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22390" y="4643586"/>
            <a:ext cx="12668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13565" y="4658537"/>
            <a:ext cx="13303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303340" y="5738961"/>
            <a:ext cx="12668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932615" y="5642785"/>
            <a:ext cx="1311275"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PIJL-RECHTS 8"/>
          <p:cNvSpPr/>
          <p:nvPr/>
        </p:nvSpPr>
        <p:spPr>
          <a:xfrm rot="16200000" flipV="1">
            <a:off x="5724525" y="4531693"/>
            <a:ext cx="719139" cy="433388"/>
          </a:xfrm>
          <a:prstGeom prst="rightArrow">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Afgeronde rechthoek 11"/>
          <p:cNvSpPr/>
          <p:nvPr/>
        </p:nvSpPr>
        <p:spPr>
          <a:xfrm>
            <a:off x="5508625" y="5252417"/>
            <a:ext cx="1201738" cy="719139"/>
          </a:xfrm>
          <a:prstGeom prst="roundRect">
            <a:avLst/>
          </a:prstGeom>
          <a:solidFill>
            <a:srgbClr val="C0504D">
              <a:lumMod val="40000"/>
              <a:lumOff val="60000"/>
            </a:srgbClr>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00000"/>
                </a:solidFill>
                <a:effectLst/>
                <a:uLnTx/>
                <a:uFillTx/>
                <a:latin typeface="Calibri"/>
                <a:ea typeface="+mn-ea"/>
                <a:cs typeface="+mn-cs"/>
              </a:rPr>
              <a:t>Start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00000"/>
                </a:solidFill>
                <a:effectLst/>
                <a:uLnTx/>
                <a:uFillTx/>
                <a:latin typeface="Calibri"/>
                <a:ea typeface="+mn-ea"/>
                <a:cs typeface="+mn-cs"/>
              </a:rPr>
              <a:t>AZD9291</a:t>
            </a:r>
            <a:endParaRPr kumimoji="0" lang="nl-BE" sz="1800" b="1" i="0" u="none" strike="noStrike" kern="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2559695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1"/>
            <a:ext cx="9144002" cy="1208745"/>
            <a:chOff x="0" y="-1"/>
            <a:chExt cx="9144002" cy="1208745"/>
          </a:xfrm>
        </p:grpSpPr>
        <p:pic>
          <p:nvPicPr>
            <p:cNvPr id="5" name="Immagine 4"/>
            <p:cNvPicPr>
              <a:picLocks noChangeAspect="1"/>
            </p:cNvPicPr>
            <p:nvPr/>
          </p:nvPicPr>
          <p:blipFill>
            <a:blip r:embed="rId3">
              <a:alphaModFix amt="68000"/>
            </a:blip>
            <a:stretch>
              <a:fillRect/>
            </a:stretch>
          </p:blipFill>
          <p:spPr>
            <a:xfrm rot="5400000">
              <a:off x="3967629" y="-3967628"/>
              <a:ext cx="1208745" cy="9144000"/>
            </a:xfrm>
            <a:prstGeom prst="rect">
              <a:avLst/>
            </a:prstGeom>
            <a:effectLst/>
          </p:spPr>
        </p:pic>
        <p:sp>
          <p:nvSpPr>
            <p:cNvPr id="6" name="Rettangolo arrotondato 5"/>
            <p:cNvSpPr/>
            <p:nvPr/>
          </p:nvSpPr>
          <p:spPr>
            <a:xfrm>
              <a:off x="0" y="37689"/>
              <a:ext cx="9144001" cy="117105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defTabSz="914400">
                <a:spcBef>
                  <a:spcPts val="600"/>
                </a:spcBef>
              </a:pPr>
              <a:r>
                <a:rPr lang="en-US" sz="3200" b="1" dirty="0">
                  <a:solidFill>
                    <a:srgbClr val="FFFF00"/>
                  </a:solidFill>
                  <a:effectLst>
                    <a:outerShdw blurRad="38100" dist="38100" dir="2700000" algn="tl">
                      <a:srgbClr val="000000">
                        <a:alpha val="43137"/>
                      </a:srgbClr>
                    </a:outerShdw>
                  </a:effectLst>
                  <a:latin typeface="Comic Sans MS" charset="0"/>
                </a:rPr>
                <a:t>The tissue is the issue</a:t>
              </a:r>
              <a:endParaRPr lang="en-US" sz="2400" b="1" dirty="0">
                <a:solidFill>
                  <a:srgbClr val="FFFFFF"/>
                </a:solidFill>
                <a:effectLst>
                  <a:outerShdw blurRad="38100" dist="38100" dir="2700000" algn="tl">
                    <a:srgbClr val="000000">
                      <a:alpha val="43137"/>
                    </a:srgbClr>
                  </a:outerShdw>
                </a:effectLst>
                <a:latin typeface="Comic Sans MS" charset="0"/>
              </a:endParaRPr>
            </a:p>
            <a:p>
              <a:pPr algn="ctr" defTabSz="914400">
                <a:spcBef>
                  <a:spcPts val="600"/>
                </a:spcBef>
              </a:pPr>
              <a:r>
                <a:rPr lang="en-US" sz="2400" b="1" dirty="0">
                  <a:solidFill>
                    <a:srgbClr val="FFFFFF"/>
                  </a:solidFill>
                  <a:effectLst>
                    <a:outerShdw blurRad="38100" dist="38100" dir="2700000" algn="tl">
                      <a:srgbClr val="000000">
                        <a:alpha val="43137"/>
                      </a:srgbClr>
                    </a:outerShdw>
                  </a:effectLst>
                  <a:latin typeface="Comic Sans MS" charset="0"/>
                </a:rPr>
                <a:t>Multiple Tests Require Large Tissue Volume</a:t>
              </a:r>
            </a:p>
          </p:txBody>
        </p:sp>
      </p:grpSp>
      <p:sp>
        <p:nvSpPr>
          <p:cNvPr id="7" name="Rettangolo 6"/>
          <p:cNvSpPr/>
          <p:nvPr/>
        </p:nvSpPr>
        <p:spPr bwMode="auto">
          <a:xfrm>
            <a:off x="193630" y="1255302"/>
            <a:ext cx="8715725" cy="5567215"/>
          </a:xfrm>
          <a:prstGeom prst="rect">
            <a:avLst/>
          </a:prstGeom>
          <a:solidFill>
            <a:schemeClr val="bg1"/>
          </a:solidFill>
          <a:ln w="76327" cap="flat" cmpd="sng" algn="ctr">
            <a:solidFill>
              <a:schemeClr val="bg1"/>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algn="ctr" defTabSz="914400" eaLnBrk="0" fontAlgn="base" hangingPunct="0">
              <a:spcBef>
                <a:spcPct val="0"/>
              </a:spcBef>
              <a:spcAft>
                <a:spcPct val="0"/>
              </a:spcAft>
            </a:pPr>
            <a:endParaRPr lang="it-IT" sz="3200">
              <a:solidFill>
                <a:srgbClr val="FFFFFF"/>
              </a:solidFill>
              <a:latin typeface="Comic Sans MS" pitchFamily="66" charset="0"/>
              <a:ea typeface="ＭＳ Ｐゴシック" pitchFamily="34" charset="-128"/>
              <a:cs typeface="Lucida Sans Unicode"/>
            </a:endParaRPr>
          </a:p>
        </p:txBody>
      </p:sp>
      <p:grpSp>
        <p:nvGrpSpPr>
          <p:cNvPr id="8" name="Gruppo 7"/>
          <p:cNvGrpSpPr/>
          <p:nvPr/>
        </p:nvGrpSpPr>
        <p:grpSpPr>
          <a:xfrm>
            <a:off x="436563" y="1416103"/>
            <a:ext cx="2184400" cy="2489200"/>
            <a:chOff x="436563" y="1251153"/>
            <a:chExt cx="2184400" cy="2489200"/>
          </a:xfrm>
        </p:grpSpPr>
        <p:sp>
          <p:nvSpPr>
            <p:cNvPr id="9" name="Rounded Rectangle 4"/>
            <p:cNvSpPr/>
            <p:nvPr/>
          </p:nvSpPr>
          <p:spPr>
            <a:xfrm>
              <a:off x="436563" y="1251153"/>
              <a:ext cx="1701800" cy="2489200"/>
            </a:xfrm>
            <a:prstGeom prst="roundRect">
              <a:avLst/>
            </a:prstGeom>
            <a:noFill/>
            <a:ln w="25400" cap="flat" cmpd="sng" algn="ctr">
              <a:solidFill>
                <a:srgbClr val="4F81BD"/>
              </a:solidFill>
              <a:prstDash val="solid"/>
            </a:ln>
            <a:effectLst/>
          </p:spPr>
          <p:txBody>
            <a:bodyPr/>
            <a:lstStyle/>
            <a:p>
              <a:pPr algn="ctr" defTabSz="914400">
                <a:defRPr/>
              </a:pPr>
              <a:r>
                <a:rPr lang="en-GB" sz="1600" b="1" kern="0" dirty="0">
                  <a:solidFill>
                    <a:srgbClr val="923222"/>
                  </a:solidFill>
                  <a:latin typeface="Comic Sans MS" panose="030F0702030302020204" pitchFamily="66" charset="0"/>
                  <a:ea typeface="ＭＳ Ｐゴシック" pitchFamily="34" charset="-128"/>
                  <a:cs typeface="Lucida Sans Unicode"/>
                </a:rPr>
                <a:t>Tumor Biopsy</a:t>
              </a:r>
            </a:p>
          </p:txBody>
        </p:sp>
        <p:sp>
          <p:nvSpPr>
            <p:cNvPr id="10" name="Right Arrow 11"/>
            <p:cNvSpPr/>
            <p:nvPr/>
          </p:nvSpPr>
          <p:spPr>
            <a:xfrm>
              <a:off x="2138363" y="2335416"/>
              <a:ext cx="482600" cy="322262"/>
            </a:xfrm>
            <a:prstGeom prst="rightArrow">
              <a:avLst/>
            </a:prstGeom>
            <a:solidFill>
              <a:srgbClr val="4F81BD"/>
            </a:solidFill>
            <a:ln w="25400" cap="flat" cmpd="sng" algn="ctr">
              <a:noFill/>
              <a:prstDash val="solid"/>
            </a:ln>
            <a:effectLst/>
          </p:spPr>
          <p:txBody>
            <a:bodyPr anchor="ctr"/>
            <a:lstStyle/>
            <a:p>
              <a:pPr algn="ctr" defTabSz="914400">
                <a:defRPr/>
              </a:pPr>
              <a:endParaRPr lang="en-GB" sz="1600" b="1" kern="0" dirty="0">
                <a:solidFill>
                  <a:prstClr val="white"/>
                </a:solidFill>
                <a:latin typeface="Comic Sans MS" panose="030F0702030302020204" pitchFamily="66" charset="0"/>
                <a:ea typeface="ＭＳ Ｐゴシック" pitchFamily="34" charset="-128"/>
                <a:cs typeface="Lucida Sans Unicode"/>
              </a:endParaRPr>
            </a:p>
          </p:txBody>
        </p:sp>
      </p:grpSp>
      <p:sp>
        <p:nvSpPr>
          <p:cNvPr id="11" name="TextBox 19"/>
          <p:cNvSpPr txBox="1"/>
          <p:nvPr/>
        </p:nvSpPr>
        <p:spPr>
          <a:xfrm>
            <a:off x="579438" y="2476553"/>
            <a:ext cx="1416050" cy="369888"/>
          </a:xfrm>
          <a:prstGeom prst="roundRect">
            <a:avLst/>
          </a:prstGeom>
          <a:ln/>
        </p:spPr>
        <p:style>
          <a:lnRef idx="0">
            <a:schemeClr val="accent6"/>
          </a:lnRef>
          <a:fillRef idx="3">
            <a:schemeClr val="accent6"/>
          </a:fillRef>
          <a:effectRef idx="3">
            <a:schemeClr val="accent6"/>
          </a:effectRef>
          <a:fontRef idx="minor">
            <a:schemeClr val="lt1"/>
          </a:fontRef>
        </p:style>
        <p:txBody>
          <a:bodyPr wrap="none"/>
          <a:lstStyle/>
          <a:p>
            <a:pPr defTabSz="914400">
              <a:defRPr/>
            </a:pPr>
            <a:r>
              <a:rPr lang="en-GB" sz="1600" b="1" kern="0" dirty="0">
                <a:solidFill>
                  <a:srgbClr val="FFFFFF"/>
                </a:solidFill>
                <a:latin typeface="Comic Sans MS" panose="030F0702030302020204" pitchFamily="66" charset="0"/>
                <a:ea typeface="ＭＳ Ｐゴシック" charset="0"/>
                <a:cs typeface="Arial" panose="020B0604020202020204" pitchFamily="34" charset="0"/>
              </a:rPr>
              <a:t>Finite tissue</a:t>
            </a:r>
          </a:p>
        </p:txBody>
      </p:sp>
      <p:grpSp>
        <p:nvGrpSpPr>
          <p:cNvPr id="12" name="Gruppo 11"/>
          <p:cNvGrpSpPr/>
          <p:nvPr/>
        </p:nvGrpSpPr>
        <p:grpSpPr>
          <a:xfrm>
            <a:off x="2160588" y="4187878"/>
            <a:ext cx="2162175" cy="2489200"/>
            <a:chOff x="2160588" y="4022928"/>
            <a:chExt cx="2162175" cy="2489200"/>
          </a:xfrm>
        </p:grpSpPr>
        <p:sp>
          <p:nvSpPr>
            <p:cNvPr id="13" name="Right Arrow 25"/>
            <p:cNvSpPr/>
            <p:nvPr/>
          </p:nvSpPr>
          <p:spPr>
            <a:xfrm rot="10800000">
              <a:off x="2160588" y="5107191"/>
              <a:ext cx="482600" cy="320675"/>
            </a:xfrm>
            <a:prstGeom prst="rightArrow">
              <a:avLst/>
            </a:prstGeom>
            <a:solidFill>
              <a:srgbClr val="4F81BD"/>
            </a:solidFill>
            <a:ln w="25400" cap="flat" cmpd="sng" algn="ctr">
              <a:noFill/>
              <a:prstDash val="solid"/>
            </a:ln>
            <a:effectLst/>
          </p:spPr>
          <p:txBody>
            <a:bodyPr anchor="ctr"/>
            <a:lstStyle/>
            <a:p>
              <a:pPr algn="ctr" defTabSz="914400">
                <a:defRPr/>
              </a:pPr>
              <a:endParaRPr lang="en-GB" sz="1600" b="1" kern="0" dirty="0">
                <a:solidFill>
                  <a:prstClr val="white"/>
                </a:solidFill>
                <a:latin typeface="Comic Sans MS" panose="030F0702030302020204" pitchFamily="66" charset="0"/>
                <a:ea typeface="ＭＳ Ｐゴシック" pitchFamily="34" charset="-128"/>
                <a:cs typeface="Lucida Sans Unicode"/>
              </a:endParaRPr>
            </a:p>
          </p:txBody>
        </p:sp>
        <p:grpSp>
          <p:nvGrpSpPr>
            <p:cNvPr id="14" name="Gruppo 13"/>
            <p:cNvGrpSpPr/>
            <p:nvPr/>
          </p:nvGrpSpPr>
          <p:grpSpPr>
            <a:xfrm>
              <a:off x="2620963" y="4022928"/>
              <a:ext cx="1701800" cy="2489200"/>
              <a:chOff x="2620963" y="4010100"/>
              <a:chExt cx="1701800" cy="2489200"/>
            </a:xfrm>
          </p:grpSpPr>
          <p:sp>
            <p:nvSpPr>
              <p:cNvPr id="15" name="Rounded Rectangle 7"/>
              <p:cNvSpPr/>
              <p:nvPr/>
            </p:nvSpPr>
            <p:spPr>
              <a:xfrm>
                <a:off x="2620963" y="4010100"/>
                <a:ext cx="1701800" cy="2489200"/>
              </a:xfrm>
              <a:prstGeom prst="roundRect">
                <a:avLst/>
              </a:prstGeom>
              <a:noFill/>
              <a:ln w="25400" cap="flat" cmpd="sng" algn="ctr">
                <a:solidFill>
                  <a:srgbClr val="4F81BD"/>
                </a:solidFill>
                <a:prstDash val="solid"/>
              </a:ln>
              <a:effectLst/>
            </p:spPr>
            <p:txBody>
              <a:bodyPr lIns="36000" rIns="36000"/>
              <a:lstStyle/>
              <a:p>
                <a:pPr algn="ctr" defTabSz="914400">
                  <a:defRPr/>
                </a:pPr>
                <a:r>
                  <a:rPr lang="en-GB" sz="1600" b="1" kern="0" dirty="0">
                    <a:solidFill>
                      <a:srgbClr val="923222"/>
                    </a:solidFill>
                    <a:latin typeface="Comic Sans MS" panose="030F0702030302020204" pitchFamily="66" charset="0"/>
                    <a:ea typeface="ＭＳ Ｐゴシック" pitchFamily="34" charset="-128"/>
                    <a:cs typeface="Lucida Sans Unicode"/>
                  </a:rPr>
                  <a:t>Confirmatory FISH</a:t>
                </a:r>
              </a:p>
            </p:txBody>
          </p:sp>
          <p:sp>
            <p:nvSpPr>
              <p:cNvPr id="16" name="TextBox 28"/>
              <p:cNvSpPr txBox="1"/>
              <p:nvPr/>
            </p:nvSpPr>
            <p:spPr>
              <a:xfrm>
                <a:off x="2763838" y="5070550"/>
                <a:ext cx="1414462" cy="368300"/>
              </a:xfrm>
              <a:prstGeom prst="rect">
                <a:avLst/>
              </a:prstGeom>
              <a:ln/>
            </p:spPr>
            <p:style>
              <a:lnRef idx="0">
                <a:schemeClr val="accent6"/>
              </a:lnRef>
              <a:fillRef idx="3">
                <a:schemeClr val="accent6"/>
              </a:fillRef>
              <a:effectRef idx="3">
                <a:schemeClr val="accent6"/>
              </a:effectRef>
              <a:fontRef idx="minor">
                <a:schemeClr val="lt1"/>
              </a:fontRef>
            </p:style>
            <p:txBody>
              <a:bodyPr wrap="none"/>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defTabSz="914400">
                  <a:defRPr/>
                </a:pPr>
                <a:r>
                  <a:rPr lang="en-GB" sz="1600" b="1" kern="0">
                    <a:solidFill>
                      <a:srgbClr val="FFFFFF"/>
                    </a:solidFill>
                    <a:latin typeface="Comic Sans MS" panose="030F0702030302020204" pitchFamily="66" charset="0"/>
                    <a:cs typeface="Arial" charset="0"/>
                  </a:rPr>
                  <a:t>≥2 slides</a:t>
                </a:r>
              </a:p>
            </p:txBody>
          </p:sp>
          <p:pic>
            <p:nvPicPr>
              <p:cNvPr id="17" name="Picture 46"/>
              <p:cNvPicPr>
                <a:picLocks noChangeAspect="1"/>
              </p:cNvPicPr>
              <p:nvPr/>
            </p:nvPicPr>
            <p:blipFill rotWithShape="1">
              <a:blip r:embed="rId4" cstate="print">
                <a:extLst/>
              </a:blip>
              <a:srcRect l="51861" t="18053" r="11252" b="32335"/>
              <a:stretch/>
            </p:blipFill>
            <p:spPr>
              <a:xfrm>
                <a:off x="3329159" y="5853728"/>
                <a:ext cx="411568" cy="451124"/>
              </a:xfrm>
              <a:prstGeom prst="ellipse">
                <a:avLst/>
              </a:prstGeom>
            </p:spPr>
          </p:pic>
        </p:grpSp>
      </p:grpSp>
      <p:grpSp>
        <p:nvGrpSpPr>
          <p:cNvPr id="18" name="Gruppo 17"/>
          <p:cNvGrpSpPr/>
          <p:nvPr/>
        </p:nvGrpSpPr>
        <p:grpSpPr>
          <a:xfrm>
            <a:off x="436563" y="4187878"/>
            <a:ext cx="1701800" cy="2489200"/>
            <a:chOff x="436563" y="4010100"/>
            <a:chExt cx="1701800" cy="2489200"/>
          </a:xfrm>
        </p:grpSpPr>
        <p:sp>
          <p:nvSpPr>
            <p:cNvPr id="19" name="Rounded Rectangle 6"/>
            <p:cNvSpPr/>
            <p:nvPr/>
          </p:nvSpPr>
          <p:spPr>
            <a:xfrm>
              <a:off x="436563" y="4010100"/>
              <a:ext cx="1701800" cy="2489200"/>
            </a:xfrm>
            <a:prstGeom prst="roundRect">
              <a:avLst/>
            </a:prstGeom>
            <a:noFill/>
            <a:ln w="25400" cap="flat" cmpd="sng" algn="ctr">
              <a:solidFill>
                <a:srgbClr val="4F81BD"/>
              </a:solidFill>
              <a:prstDash val="solid"/>
            </a:ln>
            <a:effectLst/>
          </p:spPr>
          <p:txBody>
            <a:bodyPr lIns="36000" rIns="36000"/>
            <a:lstStyle/>
            <a:p>
              <a:pPr algn="ctr" defTabSz="914400">
                <a:defRPr/>
              </a:pPr>
              <a:r>
                <a:rPr lang="en-GB" sz="1600" b="1" kern="0" dirty="0">
                  <a:solidFill>
                    <a:srgbClr val="923222"/>
                  </a:solidFill>
                  <a:latin typeface="Comic Sans MS" panose="030F0702030302020204" pitchFamily="66" charset="0"/>
                  <a:ea typeface="ＭＳ Ｐゴシック" pitchFamily="34" charset="-128"/>
                  <a:cs typeface="Lucida Sans Unicode"/>
                </a:rPr>
                <a:t>RELAPSE</a:t>
              </a:r>
            </a:p>
          </p:txBody>
        </p:sp>
        <p:pic>
          <p:nvPicPr>
            <p:cNvPr id="20" name="Picture 48"/>
            <p:cNvPicPr>
              <a:picLocks noChangeAspect="1"/>
            </p:cNvPicPr>
            <p:nvPr/>
          </p:nvPicPr>
          <p:blipFill rotWithShape="1">
            <a:blip r:embed="rId4" cstate="print">
              <a:extLst/>
            </a:blip>
            <a:srcRect l="51861" t="41935" r="20923" b="32565"/>
            <a:stretch/>
          </p:blipFill>
          <p:spPr>
            <a:xfrm>
              <a:off x="1181915" y="6207295"/>
              <a:ext cx="280552" cy="214226"/>
            </a:xfrm>
            <a:prstGeom prst="ellipse">
              <a:avLst/>
            </a:prstGeom>
          </p:spPr>
        </p:pic>
        <p:pic>
          <p:nvPicPr>
            <p:cNvPr id="21" name="Picture 49"/>
            <p:cNvPicPr>
              <a:picLocks noChangeAspect="1"/>
            </p:cNvPicPr>
            <p:nvPr/>
          </p:nvPicPr>
          <p:blipFill>
            <a:blip r:embed="rId5" cstate="print">
              <a:duotone>
                <a:srgbClr val="4F81BD">
                  <a:shade val="45000"/>
                  <a:satMod val="135000"/>
                </a:srgbClr>
                <a:prstClr val="white"/>
              </a:duotone>
              <a:extLst/>
            </a:blip>
            <a:stretch>
              <a:fillRect/>
            </a:stretch>
          </p:blipFill>
          <p:spPr>
            <a:xfrm>
              <a:off x="537279" y="4602265"/>
              <a:ext cx="1503127" cy="1503127"/>
            </a:xfrm>
            <a:prstGeom prst="rect">
              <a:avLst/>
            </a:prstGeom>
          </p:spPr>
        </p:pic>
      </p:grpSp>
      <p:pic>
        <p:nvPicPr>
          <p:cNvPr id="2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828" l="0" r="95780"/>
                    </a14:imgEffect>
                  </a14:imgLayer>
                </a14:imgProps>
              </a:ext>
              <a:ext uri="{28A0092B-C50C-407E-A947-70E740481C1C}">
                <a14:useLocalDpi xmlns:a14="http://schemas.microsoft.com/office/drawing/2010/main" val="0"/>
              </a:ext>
            </a:extLst>
          </a:blip>
          <a:srcRect/>
          <a:stretch>
            <a:fillRect/>
          </a:stretch>
        </p:blipFill>
        <p:spPr bwMode="auto">
          <a:xfrm>
            <a:off x="781317" y="2906892"/>
            <a:ext cx="1015050" cy="95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uppo 22"/>
          <p:cNvGrpSpPr/>
          <p:nvPr/>
        </p:nvGrpSpPr>
        <p:grpSpPr>
          <a:xfrm>
            <a:off x="2620963" y="1416103"/>
            <a:ext cx="2203450" cy="2489200"/>
            <a:chOff x="2620963" y="1251153"/>
            <a:chExt cx="2203450" cy="2489200"/>
          </a:xfrm>
        </p:grpSpPr>
        <p:sp>
          <p:nvSpPr>
            <p:cNvPr id="24" name="Right Arrow 13"/>
            <p:cNvSpPr/>
            <p:nvPr/>
          </p:nvSpPr>
          <p:spPr>
            <a:xfrm>
              <a:off x="4341813" y="2322716"/>
              <a:ext cx="482600" cy="346075"/>
            </a:xfrm>
            <a:prstGeom prst="rightArrow">
              <a:avLst/>
            </a:prstGeom>
            <a:solidFill>
              <a:srgbClr val="4F81BD"/>
            </a:solidFill>
            <a:ln w="25400" cap="flat" cmpd="sng" algn="ctr">
              <a:noFill/>
              <a:prstDash val="solid"/>
            </a:ln>
            <a:effectLst/>
          </p:spPr>
          <p:txBody>
            <a:bodyPr anchor="ctr"/>
            <a:lstStyle/>
            <a:p>
              <a:pPr algn="ctr" defTabSz="914400">
                <a:defRPr/>
              </a:pPr>
              <a:endParaRPr lang="en-GB" sz="1600" b="1" kern="0" dirty="0">
                <a:solidFill>
                  <a:prstClr val="white"/>
                </a:solidFill>
                <a:latin typeface="Comic Sans MS" panose="030F0702030302020204" pitchFamily="66" charset="0"/>
                <a:ea typeface="ＭＳ Ｐゴシック" pitchFamily="34" charset="-128"/>
                <a:cs typeface="Lucida Sans Unicode"/>
              </a:endParaRPr>
            </a:p>
          </p:txBody>
        </p:sp>
        <p:grpSp>
          <p:nvGrpSpPr>
            <p:cNvPr id="25" name="Gruppo 24"/>
            <p:cNvGrpSpPr/>
            <p:nvPr/>
          </p:nvGrpSpPr>
          <p:grpSpPr>
            <a:xfrm>
              <a:off x="2620963" y="1251153"/>
              <a:ext cx="1701800" cy="2489200"/>
              <a:chOff x="2620963" y="1238325"/>
              <a:chExt cx="1701800" cy="2489200"/>
            </a:xfrm>
          </p:grpSpPr>
          <p:sp>
            <p:nvSpPr>
              <p:cNvPr id="26" name="Rounded Rectangle 5"/>
              <p:cNvSpPr/>
              <p:nvPr/>
            </p:nvSpPr>
            <p:spPr>
              <a:xfrm>
                <a:off x="2620963" y="1238325"/>
                <a:ext cx="1701800" cy="2489200"/>
              </a:xfrm>
              <a:prstGeom prst="roundRect">
                <a:avLst/>
              </a:prstGeom>
              <a:noFill/>
              <a:ln w="25400" cap="flat" cmpd="sng" algn="ctr">
                <a:solidFill>
                  <a:srgbClr val="4F81BD"/>
                </a:solidFill>
                <a:prstDash val="solid"/>
              </a:ln>
              <a:effectLst/>
            </p:spPr>
            <p:txBody>
              <a:bodyPr/>
              <a:lstStyle/>
              <a:p>
                <a:pPr algn="ctr" defTabSz="914400">
                  <a:defRPr/>
                </a:pPr>
                <a:r>
                  <a:rPr lang="en-GB" sz="1600" b="1" kern="0" dirty="0">
                    <a:solidFill>
                      <a:srgbClr val="923222"/>
                    </a:solidFill>
                    <a:latin typeface="Comic Sans MS" panose="030F0702030302020204" pitchFamily="66" charset="0"/>
                    <a:ea typeface="ＭＳ Ｐゴシック" pitchFamily="34" charset="-128"/>
                    <a:cs typeface="Lucida Sans Unicode"/>
                  </a:rPr>
                  <a:t>Histology</a:t>
                </a:r>
              </a:p>
              <a:p>
                <a:pPr algn="ctr" defTabSz="914400">
                  <a:lnSpc>
                    <a:spcPts val="1600"/>
                  </a:lnSpc>
                  <a:defRPr/>
                </a:pPr>
                <a:endParaRPr lang="en-GB" sz="1600" b="1" kern="0" dirty="0">
                  <a:solidFill>
                    <a:srgbClr val="923222"/>
                  </a:solidFill>
                  <a:latin typeface="Comic Sans MS" panose="030F0702030302020204" pitchFamily="66" charset="0"/>
                  <a:ea typeface="ＭＳ Ｐゴシック" pitchFamily="34" charset="-128"/>
                  <a:cs typeface="Lucida Sans Unicode"/>
                </a:endParaRPr>
              </a:p>
              <a:p>
                <a:pPr algn="ctr" defTabSz="914400">
                  <a:defRPr/>
                </a:pPr>
                <a:endParaRPr lang="en-GB" sz="1600" b="1" kern="0" dirty="0">
                  <a:solidFill>
                    <a:srgbClr val="923222"/>
                  </a:solidFill>
                  <a:latin typeface="Comic Sans MS" panose="030F0702030302020204" pitchFamily="66" charset="0"/>
                  <a:ea typeface="ＭＳ Ｐゴシック" pitchFamily="34" charset="-128"/>
                  <a:cs typeface="Lucida Sans Unicode"/>
                </a:endParaRPr>
              </a:p>
              <a:p>
                <a:pPr algn="ctr" defTabSz="914400">
                  <a:defRPr/>
                </a:pPr>
                <a:r>
                  <a:rPr lang="en-GB" sz="1600" b="1" kern="0" dirty="0">
                    <a:solidFill>
                      <a:srgbClr val="923222"/>
                    </a:solidFill>
                    <a:latin typeface="Comic Sans MS" panose="030F0702030302020204" pitchFamily="66" charset="0"/>
                    <a:ea typeface="ＭＳ Ｐゴシック" pitchFamily="34" charset="-128"/>
                    <a:cs typeface="Lucida Sans Unicode"/>
                  </a:rPr>
                  <a:t>Cancer</a:t>
                </a:r>
              </a:p>
            </p:txBody>
          </p:sp>
          <p:sp>
            <p:nvSpPr>
              <p:cNvPr id="27" name="Down Arrow 17"/>
              <p:cNvSpPr/>
              <p:nvPr/>
            </p:nvSpPr>
            <p:spPr>
              <a:xfrm>
                <a:off x="3336925" y="1785700"/>
                <a:ext cx="287338" cy="231775"/>
              </a:xfrm>
              <a:prstGeom prst="downArrow">
                <a:avLst/>
              </a:prstGeom>
              <a:solidFill>
                <a:srgbClr val="9BBB59"/>
              </a:solidFill>
              <a:ln w="25400" cap="flat" cmpd="sng" algn="ctr">
                <a:noFill/>
                <a:prstDash val="solid"/>
              </a:ln>
              <a:effectLst/>
            </p:spPr>
            <p:txBody>
              <a:bodyPr anchor="ctr"/>
              <a:lstStyle/>
              <a:p>
                <a:pPr algn="ctr" defTabSz="914400">
                  <a:defRPr/>
                </a:pPr>
                <a:endParaRPr lang="en-GB" sz="1600" b="1" kern="0" dirty="0">
                  <a:solidFill>
                    <a:prstClr val="white"/>
                  </a:solidFill>
                  <a:latin typeface="Comic Sans MS" panose="030F0702030302020204" pitchFamily="66" charset="0"/>
                  <a:ea typeface="ＭＳ Ｐゴシック" pitchFamily="34" charset="-128"/>
                  <a:cs typeface="Lucida Sans Unicode"/>
                </a:endParaRPr>
              </a:p>
            </p:txBody>
          </p:sp>
          <p:sp>
            <p:nvSpPr>
              <p:cNvPr id="28" name="TextBox 20"/>
              <p:cNvSpPr txBox="1"/>
              <p:nvPr/>
            </p:nvSpPr>
            <p:spPr>
              <a:xfrm>
                <a:off x="2763838" y="2298775"/>
                <a:ext cx="1414462" cy="369888"/>
              </a:xfrm>
              <a:prstGeom prst="roundRect">
                <a:avLst/>
              </a:prstGeom>
              <a:ln/>
            </p:spPr>
            <p:style>
              <a:lnRef idx="0">
                <a:schemeClr val="accent6"/>
              </a:lnRef>
              <a:fillRef idx="3">
                <a:schemeClr val="accent6"/>
              </a:fillRef>
              <a:effectRef idx="3">
                <a:schemeClr val="accent6"/>
              </a:effectRef>
              <a:fontRef idx="minor">
                <a:schemeClr val="lt1"/>
              </a:fontRef>
            </p:style>
            <p:txBody>
              <a:bodyPr wrap="none"/>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defTabSz="914400">
                  <a:defRPr/>
                </a:pPr>
                <a:r>
                  <a:rPr lang="en-GB" sz="1600" b="1" kern="0" dirty="0">
                    <a:solidFill>
                      <a:srgbClr val="FFFFFF"/>
                    </a:solidFill>
                    <a:latin typeface="Comic Sans MS" panose="030F0702030302020204" pitchFamily="66" charset="0"/>
                    <a:cs typeface="Arial" charset="0"/>
                  </a:rPr>
                  <a:t>≥2 slides</a:t>
                </a:r>
              </a:p>
            </p:txBody>
          </p:sp>
          <p:pic>
            <p:nvPicPr>
              <p:cNvPr id="29" name="Picture 19"/>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659" b="98780" l="9896" r="91667"/>
                        </a14:imgEffect>
                      </a14:imgLayer>
                    </a14:imgProps>
                  </a:ext>
                  <a:ext uri="{28A0092B-C50C-407E-A947-70E740481C1C}">
                    <a14:useLocalDpi xmlns:a14="http://schemas.microsoft.com/office/drawing/2010/main" val="0"/>
                  </a:ext>
                </a:extLst>
              </a:blip>
              <a:srcRect/>
              <a:stretch>
                <a:fillRect/>
              </a:stretch>
            </p:blipFill>
            <p:spPr bwMode="auto">
              <a:xfrm>
                <a:off x="2913866" y="2702901"/>
                <a:ext cx="1133456" cy="96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0" name="Gruppo 29"/>
          <p:cNvGrpSpPr/>
          <p:nvPr/>
        </p:nvGrpSpPr>
        <p:grpSpPr>
          <a:xfrm>
            <a:off x="4805363" y="1416103"/>
            <a:ext cx="2184400" cy="2489200"/>
            <a:chOff x="4805363" y="1251153"/>
            <a:chExt cx="2184400" cy="2489200"/>
          </a:xfrm>
        </p:grpSpPr>
        <p:sp>
          <p:nvSpPr>
            <p:cNvPr id="31" name="Right Arrow 12"/>
            <p:cNvSpPr/>
            <p:nvPr/>
          </p:nvSpPr>
          <p:spPr>
            <a:xfrm>
              <a:off x="6507163" y="2335416"/>
              <a:ext cx="482600" cy="322262"/>
            </a:xfrm>
            <a:prstGeom prst="rightArrow">
              <a:avLst/>
            </a:prstGeom>
            <a:solidFill>
              <a:srgbClr val="4F81BD"/>
            </a:solidFill>
            <a:ln w="25400" cap="flat" cmpd="sng" algn="ctr">
              <a:noFill/>
              <a:prstDash val="solid"/>
            </a:ln>
            <a:effectLst/>
          </p:spPr>
          <p:txBody>
            <a:bodyPr anchor="ctr"/>
            <a:lstStyle/>
            <a:p>
              <a:pPr algn="ctr" defTabSz="914400">
                <a:defRPr/>
              </a:pPr>
              <a:endParaRPr lang="en-GB" sz="1600" b="1" kern="0" dirty="0">
                <a:solidFill>
                  <a:prstClr val="white"/>
                </a:solidFill>
                <a:latin typeface="Comic Sans MS" panose="030F0702030302020204" pitchFamily="66" charset="0"/>
                <a:ea typeface="ＭＳ Ｐゴシック" pitchFamily="34" charset="-128"/>
                <a:cs typeface="Lucida Sans Unicode"/>
              </a:endParaRPr>
            </a:p>
          </p:txBody>
        </p:sp>
        <p:grpSp>
          <p:nvGrpSpPr>
            <p:cNvPr id="32" name="Gruppo 31"/>
            <p:cNvGrpSpPr/>
            <p:nvPr/>
          </p:nvGrpSpPr>
          <p:grpSpPr>
            <a:xfrm>
              <a:off x="4805363" y="1251153"/>
              <a:ext cx="1701800" cy="2489200"/>
              <a:chOff x="4805363" y="1238325"/>
              <a:chExt cx="1701800" cy="2489200"/>
            </a:xfrm>
          </p:grpSpPr>
          <p:sp>
            <p:nvSpPr>
              <p:cNvPr id="33" name="Rounded Rectangle 9"/>
              <p:cNvSpPr/>
              <p:nvPr/>
            </p:nvSpPr>
            <p:spPr>
              <a:xfrm>
                <a:off x="4805363" y="1238325"/>
                <a:ext cx="1701800" cy="2489200"/>
              </a:xfrm>
              <a:prstGeom prst="roundRect">
                <a:avLst/>
              </a:prstGeom>
              <a:noFill/>
              <a:ln w="25400" cap="flat" cmpd="sng" algn="ctr">
                <a:solidFill>
                  <a:srgbClr val="4F81BD"/>
                </a:solidFill>
                <a:prstDash val="solid"/>
              </a:ln>
              <a:effectLst/>
            </p:spPr>
            <p:txBody>
              <a:bodyPr/>
              <a:lstStyle/>
              <a:p>
                <a:pPr algn="ctr" defTabSz="914400">
                  <a:defRPr/>
                </a:pPr>
                <a:r>
                  <a:rPr lang="en-GB" sz="1400" b="1" kern="0" dirty="0">
                    <a:solidFill>
                      <a:srgbClr val="923222"/>
                    </a:solidFill>
                    <a:latin typeface="Comic Sans MS" panose="030F0702030302020204" pitchFamily="66" charset="0"/>
                    <a:ea typeface="ＭＳ Ｐゴシック" pitchFamily="34" charset="-128"/>
                    <a:cs typeface="Lucida Sans Unicode"/>
                  </a:rPr>
                  <a:t>Histological </a:t>
                </a:r>
              </a:p>
              <a:p>
                <a:pPr algn="ctr" defTabSz="914400">
                  <a:defRPr/>
                </a:pPr>
                <a:r>
                  <a:rPr lang="en-GB" sz="1400" b="1" kern="0" dirty="0">
                    <a:solidFill>
                      <a:srgbClr val="923222"/>
                    </a:solidFill>
                    <a:latin typeface="Comic Sans MS" panose="030F0702030302020204" pitchFamily="66" charset="0"/>
                    <a:ea typeface="ＭＳ Ｐゴシック" pitchFamily="34" charset="-128"/>
                    <a:cs typeface="Lucida Sans Unicode"/>
                  </a:rPr>
                  <a:t>Type</a:t>
                </a:r>
              </a:p>
              <a:p>
                <a:pPr algn="ctr" defTabSz="914400">
                  <a:defRPr/>
                </a:pPr>
                <a:endParaRPr lang="en-GB" sz="1600" b="1" kern="0" dirty="0">
                  <a:solidFill>
                    <a:srgbClr val="923222"/>
                  </a:solidFill>
                  <a:latin typeface="Comic Sans MS" panose="030F0702030302020204" pitchFamily="66" charset="0"/>
                  <a:ea typeface="ＭＳ Ｐゴシック" pitchFamily="34" charset="-128"/>
                  <a:cs typeface="Lucida Sans Unicode"/>
                </a:endParaRPr>
              </a:p>
              <a:p>
                <a:pPr algn="ctr" defTabSz="914400">
                  <a:defRPr/>
                </a:pPr>
                <a:r>
                  <a:rPr lang="en-GB" sz="1300" b="1" kern="0" dirty="0">
                    <a:solidFill>
                      <a:srgbClr val="923222"/>
                    </a:solidFill>
                    <a:latin typeface="Comic Sans MS" panose="030F0702030302020204" pitchFamily="66" charset="0"/>
                    <a:ea typeface="ＭＳ Ｐゴシック" pitchFamily="34" charset="-128"/>
                    <a:cs typeface="Lucida Sans Unicode"/>
                  </a:rPr>
                  <a:t>Adenocarcinoma</a:t>
                </a:r>
              </a:p>
            </p:txBody>
          </p:sp>
          <p:sp>
            <p:nvSpPr>
              <p:cNvPr id="34" name="Down Arrow 18"/>
              <p:cNvSpPr/>
              <p:nvPr/>
            </p:nvSpPr>
            <p:spPr>
              <a:xfrm>
                <a:off x="5481825" y="1835613"/>
                <a:ext cx="287338" cy="231775"/>
              </a:xfrm>
              <a:prstGeom prst="downArrow">
                <a:avLst/>
              </a:prstGeom>
              <a:solidFill>
                <a:srgbClr val="9BBB59"/>
              </a:solidFill>
              <a:ln w="25400" cap="flat" cmpd="sng" algn="ctr">
                <a:noFill/>
                <a:prstDash val="solid"/>
              </a:ln>
              <a:effectLst/>
            </p:spPr>
            <p:txBody>
              <a:bodyPr anchor="ctr"/>
              <a:lstStyle/>
              <a:p>
                <a:pPr algn="ctr" defTabSz="914400">
                  <a:defRPr/>
                </a:pPr>
                <a:endParaRPr lang="en-GB" sz="1600" b="1" kern="0" dirty="0">
                  <a:solidFill>
                    <a:prstClr val="white"/>
                  </a:solidFill>
                  <a:latin typeface="Comic Sans MS" panose="030F0702030302020204" pitchFamily="66" charset="0"/>
                  <a:ea typeface="ＭＳ Ｐゴシック" pitchFamily="34" charset="-128"/>
                  <a:cs typeface="Lucida Sans Unicode"/>
                </a:endParaRPr>
              </a:p>
            </p:txBody>
          </p:sp>
          <p:sp>
            <p:nvSpPr>
              <p:cNvPr id="35" name="TextBox 21"/>
              <p:cNvSpPr txBox="1"/>
              <p:nvPr/>
            </p:nvSpPr>
            <p:spPr>
              <a:xfrm>
                <a:off x="4917469" y="2296275"/>
                <a:ext cx="1416050" cy="368300"/>
              </a:xfrm>
              <a:prstGeom prst="rect">
                <a:avLst/>
              </a:prstGeom>
              <a:ln/>
            </p:spPr>
            <p:style>
              <a:lnRef idx="0">
                <a:schemeClr val="accent6"/>
              </a:lnRef>
              <a:fillRef idx="3">
                <a:schemeClr val="accent6"/>
              </a:fillRef>
              <a:effectRef idx="3">
                <a:schemeClr val="accent6"/>
              </a:effectRef>
              <a:fontRef idx="minor">
                <a:schemeClr val="lt1"/>
              </a:fontRef>
            </p:style>
            <p:txBody>
              <a:bodyPr wrap="none"/>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defTabSz="914400">
                  <a:defRPr/>
                </a:pPr>
                <a:r>
                  <a:rPr lang="en-GB" sz="1600" b="1" kern="0" dirty="0">
                    <a:solidFill>
                      <a:srgbClr val="FFFFFF"/>
                    </a:solidFill>
                    <a:latin typeface="Comic Sans MS" panose="030F0702030302020204" pitchFamily="66" charset="0"/>
                    <a:cs typeface="Arial" charset="0"/>
                  </a:rPr>
                  <a:t>≥1 slide</a:t>
                </a:r>
              </a:p>
            </p:txBody>
          </p:sp>
          <p:pic>
            <p:nvPicPr>
              <p:cNvPr id="3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8602" y="2891488"/>
                <a:ext cx="1034079" cy="75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37" name="Gruppo 36"/>
          <p:cNvGrpSpPr/>
          <p:nvPr/>
        </p:nvGrpSpPr>
        <p:grpSpPr>
          <a:xfrm>
            <a:off x="6507163" y="1416103"/>
            <a:ext cx="2184400" cy="5257800"/>
            <a:chOff x="6507163" y="1251153"/>
            <a:chExt cx="2184400" cy="5257800"/>
          </a:xfrm>
        </p:grpSpPr>
        <p:sp>
          <p:nvSpPr>
            <p:cNvPr id="38" name="Right Arrow 24"/>
            <p:cNvSpPr/>
            <p:nvPr/>
          </p:nvSpPr>
          <p:spPr>
            <a:xfrm rot="10800000">
              <a:off x="6507163" y="5107191"/>
              <a:ext cx="482600" cy="320675"/>
            </a:xfrm>
            <a:prstGeom prst="rightArrow">
              <a:avLst/>
            </a:prstGeom>
            <a:solidFill>
              <a:srgbClr val="4F81BD"/>
            </a:solidFill>
            <a:ln w="25400" cap="flat" cmpd="sng" algn="ctr">
              <a:noFill/>
              <a:prstDash val="solid"/>
            </a:ln>
            <a:effectLst/>
          </p:spPr>
          <p:txBody>
            <a:bodyPr anchor="ctr"/>
            <a:lstStyle/>
            <a:p>
              <a:pPr algn="ctr" defTabSz="914400">
                <a:defRPr/>
              </a:pPr>
              <a:endParaRPr lang="en-GB" sz="1600" b="1" kern="0" dirty="0">
                <a:solidFill>
                  <a:prstClr val="white"/>
                </a:solidFill>
                <a:latin typeface="Comic Sans MS" panose="030F0702030302020204" pitchFamily="66" charset="0"/>
                <a:ea typeface="ＭＳ Ｐゴシック" pitchFamily="34" charset="-128"/>
                <a:cs typeface="Lucida Sans Unicode"/>
              </a:endParaRPr>
            </a:p>
          </p:txBody>
        </p:sp>
        <p:grpSp>
          <p:nvGrpSpPr>
            <p:cNvPr id="39" name="Gruppo 38"/>
            <p:cNvGrpSpPr/>
            <p:nvPr/>
          </p:nvGrpSpPr>
          <p:grpSpPr>
            <a:xfrm>
              <a:off x="6989763" y="1251153"/>
              <a:ext cx="1701800" cy="5257800"/>
              <a:chOff x="6989763" y="1238325"/>
              <a:chExt cx="1701800" cy="5257800"/>
            </a:xfrm>
          </p:grpSpPr>
          <p:sp>
            <p:nvSpPr>
              <p:cNvPr id="40" name="Rounded Rectangle 10"/>
              <p:cNvSpPr/>
              <p:nvPr/>
            </p:nvSpPr>
            <p:spPr>
              <a:xfrm>
                <a:off x="6989763" y="1238325"/>
                <a:ext cx="1701800" cy="5257800"/>
              </a:xfrm>
              <a:prstGeom prst="roundRect">
                <a:avLst/>
              </a:prstGeom>
              <a:noFill/>
              <a:ln w="25400" cap="flat" cmpd="sng" algn="ctr">
                <a:solidFill>
                  <a:srgbClr val="4F81BD"/>
                </a:solidFill>
                <a:prstDash val="solid"/>
              </a:ln>
              <a:effectLst/>
            </p:spPr>
            <p:txBody>
              <a:bodyPr/>
              <a:lstStyle/>
              <a:p>
                <a:pPr algn="ctr" defTabSz="914400">
                  <a:lnSpc>
                    <a:spcPct val="125000"/>
                  </a:lnSpc>
                  <a:defRPr/>
                </a:pPr>
                <a:r>
                  <a:rPr lang="en-GB" sz="1600" b="1" kern="0" dirty="0">
                    <a:solidFill>
                      <a:srgbClr val="923222"/>
                    </a:solidFill>
                    <a:latin typeface="Comic Sans MS" panose="030F0702030302020204" pitchFamily="66" charset="0"/>
                    <a:ea typeface="ＭＳ Ｐゴシック" pitchFamily="34" charset="-128"/>
                    <a:cs typeface="Lucida Sans Unicode"/>
                  </a:rPr>
                  <a:t>cMET</a:t>
                </a:r>
              </a:p>
              <a:p>
                <a:pPr algn="ctr" defTabSz="914400">
                  <a:lnSpc>
                    <a:spcPct val="125000"/>
                  </a:lnSpc>
                  <a:defRPr/>
                </a:pPr>
                <a:r>
                  <a:rPr lang="en-GB" sz="1600" b="1" kern="0" dirty="0">
                    <a:solidFill>
                      <a:srgbClr val="923222"/>
                    </a:solidFill>
                    <a:latin typeface="Comic Sans MS" panose="030F0702030302020204" pitchFamily="66" charset="0"/>
                    <a:ea typeface="ＭＳ Ｐゴシック" pitchFamily="34" charset="-128"/>
                    <a:cs typeface="Lucida Sans Unicode"/>
                  </a:rPr>
                  <a:t>EGFR</a:t>
                </a:r>
              </a:p>
              <a:p>
                <a:pPr algn="ctr" defTabSz="914400">
                  <a:lnSpc>
                    <a:spcPct val="125000"/>
                  </a:lnSpc>
                  <a:defRPr/>
                </a:pPr>
                <a:endParaRPr lang="en-GB" sz="1600" b="1" kern="0" dirty="0">
                  <a:solidFill>
                    <a:srgbClr val="923222"/>
                  </a:solidFill>
                  <a:latin typeface="Comic Sans MS" panose="030F0702030302020204" pitchFamily="66" charset="0"/>
                  <a:ea typeface="ＭＳ Ｐゴシック" pitchFamily="34" charset="-128"/>
                  <a:cs typeface="Lucida Sans Unicode"/>
                </a:endParaRPr>
              </a:p>
              <a:p>
                <a:pPr algn="ctr" defTabSz="914400">
                  <a:lnSpc>
                    <a:spcPct val="125000"/>
                  </a:lnSpc>
                  <a:defRPr/>
                </a:pPr>
                <a:endParaRPr lang="en-GB" sz="1600" b="1" kern="0" dirty="0">
                  <a:solidFill>
                    <a:srgbClr val="923222"/>
                  </a:solidFill>
                  <a:latin typeface="Comic Sans MS" panose="030F0702030302020204" pitchFamily="66" charset="0"/>
                  <a:ea typeface="ＭＳ Ｐゴシック" pitchFamily="34" charset="-128"/>
                  <a:cs typeface="Lucida Sans Unicode"/>
                </a:endParaRPr>
              </a:p>
              <a:p>
                <a:pPr algn="ctr" defTabSz="914400">
                  <a:lnSpc>
                    <a:spcPct val="125000"/>
                  </a:lnSpc>
                  <a:defRPr/>
                </a:pPr>
                <a:endParaRPr lang="en-GB" sz="1600" b="1" kern="0" dirty="0">
                  <a:solidFill>
                    <a:srgbClr val="923222"/>
                  </a:solidFill>
                  <a:latin typeface="Comic Sans MS" panose="030F0702030302020204" pitchFamily="66" charset="0"/>
                  <a:ea typeface="ＭＳ Ｐゴシック" pitchFamily="34" charset="-128"/>
                  <a:cs typeface="Lucida Sans Unicode"/>
                </a:endParaRPr>
              </a:p>
              <a:p>
                <a:pPr algn="ctr" defTabSz="914400">
                  <a:lnSpc>
                    <a:spcPct val="125000"/>
                  </a:lnSpc>
                  <a:defRPr/>
                </a:pPr>
                <a:r>
                  <a:rPr lang="en-GB" sz="1600" b="1" kern="0" dirty="0">
                    <a:solidFill>
                      <a:srgbClr val="923222"/>
                    </a:solidFill>
                    <a:latin typeface="Comic Sans MS" panose="030F0702030302020204" pitchFamily="66" charset="0"/>
                    <a:ea typeface="ＭＳ Ｐゴシック" pitchFamily="34" charset="-128"/>
                    <a:cs typeface="Lucida Sans Unicode"/>
                  </a:rPr>
                  <a:t>BRAF</a:t>
                </a:r>
              </a:p>
              <a:p>
                <a:pPr algn="ctr" defTabSz="914400">
                  <a:lnSpc>
                    <a:spcPct val="125000"/>
                  </a:lnSpc>
                  <a:defRPr/>
                </a:pPr>
                <a:r>
                  <a:rPr lang="en-GB" sz="1600" b="1" kern="0" dirty="0">
                    <a:solidFill>
                      <a:srgbClr val="923222"/>
                    </a:solidFill>
                    <a:latin typeface="Comic Sans MS" panose="030F0702030302020204" pitchFamily="66" charset="0"/>
                    <a:ea typeface="ＭＳ Ｐゴシック" pitchFamily="34" charset="-128"/>
                    <a:cs typeface="Lucida Sans Unicode"/>
                  </a:rPr>
                  <a:t>PI3K</a:t>
                </a:r>
              </a:p>
              <a:p>
                <a:pPr algn="ctr" defTabSz="914400">
                  <a:lnSpc>
                    <a:spcPct val="125000"/>
                  </a:lnSpc>
                  <a:defRPr/>
                </a:pPr>
                <a:r>
                  <a:rPr lang="en-GB" sz="1600" b="1" kern="0" dirty="0">
                    <a:solidFill>
                      <a:srgbClr val="923222"/>
                    </a:solidFill>
                    <a:latin typeface="Comic Sans MS" panose="030F0702030302020204" pitchFamily="66" charset="0"/>
                    <a:ea typeface="ＭＳ Ｐゴシック" pitchFamily="34" charset="-128"/>
                    <a:cs typeface="Lucida Sans Unicode"/>
                  </a:rPr>
                  <a:t>FGFR</a:t>
                </a:r>
              </a:p>
              <a:p>
                <a:pPr algn="ctr" defTabSz="914400">
                  <a:lnSpc>
                    <a:spcPct val="125000"/>
                  </a:lnSpc>
                  <a:defRPr/>
                </a:pPr>
                <a:endParaRPr lang="en-GB" sz="1600" b="1" kern="0" dirty="0">
                  <a:solidFill>
                    <a:srgbClr val="923222"/>
                  </a:solidFill>
                  <a:latin typeface="Comic Sans MS" panose="030F0702030302020204" pitchFamily="66" charset="0"/>
                  <a:ea typeface="ＭＳ Ｐゴシック" pitchFamily="34" charset="-128"/>
                  <a:cs typeface="Lucida Sans Unicode"/>
                </a:endParaRPr>
              </a:p>
            </p:txBody>
          </p:sp>
          <p:sp>
            <p:nvSpPr>
              <p:cNvPr id="41" name="TextBox 22"/>
              <p:cNvSpPr txBox="1"/>
              <p:nvPr/>
            </p:nvSpPr>
            <p:spPr>
              <a:xfrm>
                <a:off x="7132638" y="2315738"/>
                <a:ext cx="1416050" cy="368300"/>
              </a:xfrm>
              <a:prstGeom prst="roundRect">
                <a:avLst/>
              </a:prstGeom>
              <a:ln/>
            </p:spPr>
            <p:style>
              <a:lnRef idx="0">
                <a:schemeClr val="accent6"/>
              </a:lnRef>
              <a:fillRef idx="3">
                <a:schemeClr val="accent6"/>
              </a:fillRef>
              <a:effectRef idx="3">
                <a:schemeClr val="accent6"/>
              </a:effectRef>
              <a:fontRef idx="minor">
                <a:schemeClr val="lt1"/>
              </a:fontRef>
            </p:style>
            <p:txBody>
              <a:bodyPr wrap="none"/>
              <a:lstStyle/>
              <a:p>
                <a:pPr algn="ctr" defTabSz="914400">
                  <a:defRPr/>
                </a:pPr>
                <a:r>
                  <a:rPr lang="en-GB" sz="1600" b="1" kern="0" dirty="0">
                    <a:solidFill>
                      <a:srgbClr val="FFFFFF"/>
                    </a:solidFill>
                    <a:latin typeface="Comic Sans MS" panose="030F0702030302020204" pitchFamily="66" charset="0"/>
                    <a:ea typeface="ＭＳ Ｐゴシック" charset="0"/>
                    <a:cs typeface="Arial" panose="020B0604020202020204" pitchFamily="34" charset="0"/>
                  </a:rPr>
                  <a:t>5 </a:t>
                </a:r>
                <a:r>
                  <a:rPr lang="en-GB" sz="1600" b="1" kern="0" dirty="0">
                    <a:solidFill>
                      <a:srgbClr val="FFFFFF"/>
                    </a:solidFill>
                    <a:latin typeface="Comic Sans MS" panose="030F0702030302020204" pitchFamily="66" charset="0"/>
                    <a:ea typeface="ＭＳ Ｐゴシック" charset="0"/>
                    <a:cs typeface="Arial" panose="020B0604020202020204" pitchFamily="34" charset="0"/>
                    <a:sym typeface="Symbol" panose="05050102010706020507" pitchFamily="18" charset="2"/>
                  </a:rPr>
                  <a:t>m tissue</a:t>
                </a:r>
                <a:endParaRPr lang="en-GB" sz="1600" b="1" kern="0" dirty="0">
                  <a:solidFill>
                    <a:srgbClr val="FFFFFF"/>
                  </a:solidFill>
                  <a:latin typeface="Comic Sans MS" panose="030F0702030302020204" pitchFamily="66" charset="0"/>
                  <a:ea typeface="ＭＳ Ｐゴシック" charset="0"/>
                  <a:cs typeface="Arial" panose="020B0604020202020204" pitchFamily="34" charset="0"/>
                </a:endParaRPr>
              </a:p>
            </p:txBody>
          </p:sp>
          <p:sp>
            <p:nvSpPr>
              <p:cNvPr id="42" name="TextBox 23"/>
              <p:cNvSpPr txBox="1"/>
              <p:nvPr/>
            </p:nvSpPr>
            <p:spPr>
              <a:xfrm>
                <a:off x="7221538" y="4238700"/>
                <a:ext cx="1238250" cy="368300"/>
              </a:xfrm>
              <a:prstGeom prst="roundRect">
                <a:avLst/>
              </a:prstGeom>
              <a:ln/>
            </p:spPr>
            <p:style>
              <a:lnRef idx="0">
                <a:schemeClr val="accent6"/>
              </a:lnRef>
              <a:fillRef idx="3">
                <a:schemeClr val="accent6"/>
              </a:fillRef>
              <a:effectRef idx="3">
                <a:schemeClr val="accent6"/>
              </a:effectRef>
              <a:fontRef idx="minor">
                <a:schemeClr val="lt1"/>
              </a:fontRef>
            </p:style>
            <p:txBody>
              <a:bodyPr wrap="none"/>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defTabSz="914400">
                  <a:defRPr/>
                </a:pPr>
                <a:r>
                  <a:rPr lang="en-GB" sz="1600" b="1" kern="0">
                    <a:solidFill>
                      <a:srgbClr val="FFFFFF"/>
                    </a:solidFill>
                    <a:latin typeface="Comic Sans MS" panose="030F0702030302020204" pitchFamily="66" charset="0"/>
                    <a:cs typeface="Arial" charset="0"/>
                  </a:rPr>
                  <a:t>≥5 slides</a:t>
                </a:r>
              </a:p>
            </p:txBody>
          </p:sp>
          <p:pic>
            <p:nvPicPr>
              <p:cNvPr id="43" name="Picture 15"/>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963" b="100000" l="0" r="100000"/>
                        </a14:imgEffect>
                      </a14:imgLayer>
                    </a14:imgProps>
                  </a:ext>
                  <a:ext uri="{28A0092B-C50C-407E-A947-70E740481C1C}">
                    <a14:useLocalDpi xmlns:a14="http://schemas.microsoft.com/office/drawing/2010/main" val="0"/>
                  </a:ext>
                </a:extLst>
              </a:blip>
              <a:srcRect/>
              <a:stretch>
                <a:fillRect/>
              </a:stretch>
            </p:blipFill>
            <p:spPr bwMode="auto">
              <a:xfrm>
                <a:off x="7328413" y="4929470"/>
                <a:ext cx="1041399" cy="101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72849" y="4888782"/>
                <a:ext cx="115252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5" name="Gruppo 44"/>
          <p:cNvGrpSpPr/>
          <p:nvPr/>
        </p:nvGrpSpPr>
        <p:grpSpPr>
          <a:xfrm>
            <a:off x="4314825" y="4187878"/>
            <a:ext cx="2192338" cy="2489200"/>
            <a:chOff x="4314825" y="4022928"/>
            <a:chExt cx="2192338" cy="2489200"/>
          </a:xfrm>
        </p:grpSpPr>
        <p:sp>
          <p:nvSpPr>
            <p:cNvPr id="46" name="Right Arrow 26"/>
            <p:cNvSpPr/>
            <p:nvPr/>
          </p:nvSpPr>
          <p:spPr>
            <a:xfrm rot="10800000">
              <a:off x="4314825" y="5107191"/>
              <a:ext cx="482600" cy="320675"/>
            </a:xfrm>
            <a:prstGeom prst="rightArrow">
              <a:avLst/>
            </a:prstGeom>
            <a:solidFill>
              <a:srgbClr val="4F81BD"/>
            </a:solidFill>
            <a:ln w="25400" cap="flat" cmpd="sng" algn="ctr">
              <a:noFill/>
              <a:prstDash val="solid"/>
            </a:ln>
            <a:effectLst/>
          </p:spPr>
          <p:txBody>
            <a:bodyPr anchor="ctr"/>
            <a:lstStyle/>
            <a:p>
              <a:pPr algn="ctr" defTabSz="914400">
                <a:defRPr/>
              </a:pPr>
              <a:endParaRPr lang="en-GB" sz="1600" b="1" kern="0" dirty="0">
                <a:solidFill>
                  <a:prstClr val="white"/>
                </a:solidFill>
                <a:latin typeface="Comic Sans MS" panose="030F0702030302020204" pitchFamily="66" charset="0"/>
                <a:ea typeface="ＭＳ Ｐゴシック" pitchFamily="34" charset="-128"/>
                <a:cs typeface="Lucida Sans Unicode"/>
              </a:endParaRPr>
            </a:p>
          </p:txBody>
        </p:sp>
        <p:grpSp>
          <p:nvGrpSpPr>
            <p:cNvPr id="47" name="Gruppo 46"/>
            <p:cNvGrpSpPr/>
            <p:nvPr/>
          </p:nvGrpSpPr>
          <p:grpSpPr>
            <a:xfrm>
              <a:off x="4805363" y="4022928"/>
              <a:ext cx="1701800" cy="2489200"/>
              <a:chOff x="4805363" y="4010100"/>
              <a:chExt cx="1701800" cy="2489200"/>
            </a:xfrm>
          </p:grpSpPr>
          <p:sp>
            <p:nvSpPr>
              <p:cNvPr id="48" name="Rounded Rectangle 16"/>
              <p:cNvSpPr/>
              <p:nvPr/>
            </p:nvSpPr>
            <p:spPr>
              <a:xfrm>
                <a:off x="4805363" y="4010100"/>
                <a:ext cx="1701800" cy="2489200"/>
              </a:xfrm>
              <a:prstGeom prst="roundRect">
                <a:avLst/>
              </a:prstGeom>
              <a:noFill/>
              <a:ln w="25400" cap="flat" cmpd="sng" algn="ctr">
                <a:solidFill>
                  <a:srgbClr val="4F81BD"/>
                </a:solidFill>
                <a:prstDash val="solid"/>
              </a:ln>
              <a:effectLst/>
            </p:spPr>
            <p:txBody>
              <a:bodyPr/>
              <a:lstStyle/>
              <a:p>
                <a:pPr algn="ctr" defTabSz="914400">
                  <a:defRPr/>
                </a:pPr>
                <a:r>
                  <a:rPr lang="en-GB" sz="1600" b="1" kern="0" dirty="0">
                    <a:solidFill>
                      <a:srgbClr val="923222"/>
                    </a:solidFill>
                    <a:latin typeface="Comic Sans MS" panose="030F0702030302020204" pitchFamily="66" charset="0"/>
                    <a:ea typeface="ＭＳ Ｐゴシック" pitchFamily="34" charset="-128"/>
                    <a:cs typeface="Lucida Sans Unicode"/>
                  </a:rPr>
                  <a:t>IHC (ALK+)</a:t>
                </a:r>
              </a:p>
            </p:txBody>
          </p:sp>
          <p:sp>
            <p:nvSpPr>
              <p:cNvPr id="49" name="TextBox 27"/>
              <p:cNvSpPr txBox="1"/>
              <p:nvPr/>
            </p:nvSpPr>
            <p:spPr>
              <a:xfrm>
                <a:off x="4948238" y="4951800"/>
                <a:ext cx="1416050" cy="688975"/>
              </a:xfrm>
              <a:prstGeom prst="roundRect">
                <a:avLst/>
              </a:prstGeom>
              <a:ln/>
            </p:spPr>
            <p:style>
              <a:lnRef idx="0">
                <a:schemeClr val="accent6"/>
              </a:lnRef>
              <a:fillRef idx="3">
                <a:schemeClr val="accent6"/>
              </a:fillRef>
              <a:effectRef idx="3">
                <a:schemeClr val="accent6"/>
              </a:effectRef>
              <a:fontRef idx="minor">
                <a:schemeClr val="lt1"/>
              </a:fontRef>
            </p:style>
            <p:txBody>
              <a:bodyPr wrap="none"/>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defTabSz="914400">
                  <a:defRPr/>
                </a:pPr>
                <a:r>
                  <a:rPr lang="en-GB" sz="1600" b="1" kern="0">
                    <a:solidFill>
                      <a:srgbClr val="FFFFFF"/>
                    </a:solidFill>
                    <a:latin typeface="Comic Sans MS" panose="030F0702030302020204" pitchFamily="66" charset="0"/>
                    <a:cs typeface="Arial" charset="0"/>
                  </a:rPr>
                  <a:t>≥2 slides</a:t>
                </a:r>
                <a:br>
                  <a:rPr lang="en-GB" sz="1600" b="1" kern="0">
                    <a:solidFill>
                      <a:srgbClr val="FFFFFF"/>
                    </a:solidFill>
                    <a:latin typeface="Comic Sans MS" panose="030F0702030302020204" pitchFamily="66" charset="0"/>
                    <a:cs typeface="Arial" charset="0"/>
                  </a:rPr>
                </a:br>
                <a:r>
                  <a:rPr lang="en-GB" sz="1600" b="1" kern="0">
                    <a:solidFill>
                      <a:srgbClr val="FFFFFF"/>
                    </a:solidFill>
                    <a:latin typeface="Comic Sans MS" panose="030F0702030302020204" pitchFamily="66" charset="0"/>
                    <a:cs typeface="Arial" charset="0"/>
                  </a:rPr>
                  <a:t>but no tissue</a:t>
                </a:r>
              </a:p>
            </p:txBody>
          </p:sp>
          <p:pic>
            <p:nvPicPr>
              <p:cNvPr id="5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54909" y="5689684"/>
                <a:ext cx="115252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812318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arrotondato 26"/>
          <p:cNvSpPr/>
          <p:nvPr/>
        </p:nvSpPr>
        <p:spPr>
          <a:xfrm rot="5400000">
            <a:off x="507244" y="907282"/>
            <a:ext cx="1136779" cy="1986679"/>
          </a:xfrm>
          <a:prstGeom prst="roundRect">
            <a:avLst/>
          </a:prstGeom>
          <a:solidFill>
            <a:srgbClr val="FFFF00"/>
          </a:solidFill>
          <a:ln w="12700" cap="rnd">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Comic Sans MS"/>
              <a:cs typeface="Comic Sans MS"/>
            </a:endParaRPr>
          </a:p>
        </p:txBody>
      </p:sp>
      <p:sp>
        <p:nvSpPr>
          <p:cNvPr id="28" name="Rettangolo arrotondato 27"/>
          <p:cNvSpPr/>
          <p:nvPr/>
        </p:nvSpPr>
        <p:spPr>
          <a:xfrm rot="5400000">
            <a:off x="508834" y="3679562"/>
            <a:ext cx="1136779" cy="1956475"/>
          </a:xfrm>
          <a:prstGeom prst="roundRect">
            <a:avLst/>
          </a:prstGeom>
          <a:solidFill>
            <a:schemeClr val="accent1">
              <a:lumMod val="40000"/>
              <a:lumOff val="60000"/>
            </a:schemeClr>
          </a:solidFill>
          <a:ln w="12700" cap="rnd">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Comic Sans MS"/>
              <a:cs typeface="Comic Sans MS"/>
            </a:endParaRPr>
          </a:p>
        </p:txBody>
      </p:sp>
      <p:sp>
        <p:nvSpPr>
          <p:cNvPr id="29" name="CasellaDiTesto 28"/>
          <p:cNvSpPr txBox="1"/>
          <p:nvPr/>
        </p:nvSpPr>
        <p:spPr>
          <a:xfrm>
            <a:off x="495205" y="1651355"/>
            <a:ext cx="1844724" cy="584755"/>
          </a:xfrm>
          <a:prstGeom prst="rect">
            <a:avLst/>
          </a:prstGeom>
          <a:noFill/>
        </p:spPr>
        <p:txBody>
          <a:bodyPr wrap="square" lIns="91420" tIns="45710" rIns="91420" bIns="45710" rtlCol="0">
            <a:spAutoFit/>
          </a:bodyPr>
          <a:lstStyle/>
          <a:p>
            <a:pPr algn="ctr"/>
            <a:r>
              <a:rPr lang="it-IT" sz="1600" dirty="0">
                <a:solidFill>
                  <a:srgbClr val="002060"/>
                </a:solidFill>
                <a:latin typeface="Comic Sans MS"/>
                <a:cs typeface="Comic Sans MS"/>
              </a:rPr>
              <a:t>A549</a:t>
            </a:r>
          </a:p>
          <a:p>
            <a:pPr algn="ctr"/>
            <a:r>
              <a:rPr lang="it-IT" sz="1600" dirty="0">
                <a:solidFill>
                  <a:srgbClr val="002060"/>
                </a:solidFill>
                <a:latin typeface="Comic Sans MS"/>
                <a:cs typeface="Comic Sans MS"/>
              </a:rPr>
              <a:t>EGFR </a:t>
            </a:r>
            <a:r>
              <a:rPr lang="it-IT" sz="1600" dirty="0" err="1">
                <a:solidFill>
                  <a:srgbClr val="002060"/>
                </a:solidFill>
                <a:latin typeface="Comic Sans MS"/>
                <a:cs typeface="Comic Sans MS"/>
              </a:rPr>
              <a:t>wt</a:t>
            </a:r>
            <a:r>
              <a:rPr lang="it-IT" sz="1600" dirty="0">
                <a:solidFill>
                  <a:srgbClr val="002060"/>
                </a:solidFill>
                <a:latin typeface="Comic Sans MS"/>
                <a:cs typeface="Comic Sans MS"/>
              </a:rPr>
              <a:t> </a:t>
            </a:r>
          </a:p>
        </p:txBody>
      </p:sp>
      <p:sp>
        <p:nvSpPr>
          <p:cNvPr id="30" name="CasellaDiTesto 29"/>
          <p:cNvSpPr txBox="1"/>
          <p:nvPr/>
        </p:nvSpPr>
        <p:spPr>
          <a:xfrm>
            <a:off x="572667" y="4331060"/>
            <a:ext cx="1844724" cy="830977"/>
          </a:xfrm>
          <a:prstGeom prst="rect">
            <a:avLst/>
          </a:prstGeom>
          <a:noFill/>
        </p:spPr>
        <p:txBody>
          <a:bodyPr wrap="square" lIns="91420" tIns="45710" rIns="91420" bIns="45710" rtlCol="0">
            <a:spAutoFit/>
          </a:bodyPr>
          <a:lstStyle/>
          <a:p>
            <a:pPr algn="ctr"/>
            <a:r>
              <a:rPr lang="it-IT" sz="1600" dirty="0">
                <a:solidFill>
                  <a:srgbClr val="002060"/>
                </a:solidFill>
                <a:latin typeface="Comic Sans MS"/>
                <a:cs typeface="Comic Sans MS"/>
              </a:rPr>
              <a:t>tHCC827 </a:t>
            </a:r>
          </a:p>
          <a:p>
            <a:pPr algn="ctr"/>
            <a:r>
              <a:rPr lang="it-IT" sz="1600" dirty="0">
                <a:solidFill>
                  <a:srgbClr val="002060"/>
                </a:solidFill>
                <a:latin typeface="Comic Sans MS"/>
                <a:cs typeface="Comic Sans MS"/>
              </a:rPr>
              <a:t>+ERL </a:t>
            </a:r>
          </a:p>
          <a:p>
            <a:pPr algn="ctr"/>
            <a:r>
              <a:rPr lang="it-IT" sz="1600" dirty="0">
                <a:solidFill>
                  <a:srgbClr val="002060"/>
                </a:solidFill>
                <a:latin typeface="Comic Sans MS"/>
                <a:cs typeface="Comic Sans MS"/>
              </a:rPr>
              <a:t>10nM:25nM</a:t>
            </a:r>
          </a:p>
        </p:txBody>
      </p:sp>
      <p:pic>
        <p:nvPicPr>
          <p:cNvPr id="31" name="Immagine 30" descr="Schermata 12-2457000 alle 10.42.26.png"/>
          <p:cNvPicPr>
            <a:picLocks noChangeAspect="1"/>
          </p:cNvPicPr>
          <p:nvPr/>
        </p:nvPicPr>
        <p:blipFill rotWithShape="1">
          <a:blip r:embed="rId3">
            <a:extLst>
              <a:ext uri="{BEBA8EAE-BF5A-486C-A8C5-ECC9F3942E4B}">
                <a14:imgProps xmlns:a14="http://schemas.microsoft.com/office/drawing/2010/main">
                  <a14:imgLayer r:embed="rId4">
                    <a14:imgEffect>
                      <a14:backgroundRemoval t="24625" b="50875" l="21797" r="39609"/>
                    </a14:imgEffect>
                  </a14:imgLayer>
                </a14:imgProps>
              </a:ext>
              <a:ext uri="{28A0092B-C50C-407E-A947-70E740481C1C}">
                <a14:useLocalDpi xmlns:a14="http://schemas.microsoft.com/office/drawing/2010/main" val="0"/>
              </a:ext>
            </a:extLst>
          </a:blip>
          <a:srcRect l="24305" t="26222" r="61806" b="47111"/>
          <a:stretch/>
        </p:blipFill>
        <p:spPr>
          <a:xfrm>
            <a:off x="82296" y="1332232"/>
            <a:ext cx="932122" cy="1157107"/>
          </a:xfrm>
          <a:prstGeom prst="rect">
            <a:avLst/>
          </a:prstGeom>
        </p:spPr>
      </p:pic>
      <p:pic>
        <p:nvPicPr>
          <p:cNvPr id="32" name="Immagine 31" descr="Schermata 12-2457000 alle 10.42.26.png"/>
          <p:cNvPicPr>
            <a:picLocks noChangeAspect="1"/>
          </p:cNvPicPr>
          <p:nvPr/>
        </p:nvPicPr>
        <p:blipFill rotWithShape="1">
          <a:blip r:embed="rId3">
            <a:extLst>
              <a:ext uri="{BEBA8EAE-BF5A-486C-A8C5-ECC9F3942E4B}">
                <a14:imgProps xmlns:a14="http://schemas.microsoft.com/office/drawing/2010/main">
                  <a14:imgLayer r:embed="rId5">
                    <a14:imgEffect>
                      <a14:backgroundRemoval t="24625" b="50875" l="21797" r="39609"/>
                    </a14:imgEffect>
                  </a14:imgLayer>
                </a14:imgProps>
              </a:ext>
              <a:ext uri="{28A0092B-C50C-407E-A947-70E740481C1C}">
                <a14:useLocalDpi xmlns:a14="http://schemas.microsoft.com/office/drawing/2010/main" val="0"/>
              </a:ext>
            </a:extLst>
          </a:blip>
          <a:srcRect l="24305" t="26222" r="61806" b="47111"/>
          <a:stretch/>
        </p:blipFill>
        <p:spPr>
          <a:xfrm>
            <a:off x="78323" y="4084704"/>
            <a:ext cx="932122" cy="1157107"/>
          </a:xfrm>
          <a:prstGeom prst="rect">
            <a:avLst/>
          </a:prstGeom>
        </p:spPr>
      </p:pic>
      <p:sp>
        <p:nvSpPr>
          <p:cNvPr id="33" name="Rettangolo arrotondato 32"/>
          <p:cNvSpPr/>
          <p:nvPr/>
        </p:nvSpPr>
        <p:spPr>
          <a:xfrm rot="5400000">
            <a:off x="550279" y="2250488"/>
            <a:ext cx="1136779" cy="2086385"/>
          </a:xfrm>
          <a:prstGeom prst="roundRect">
            <a:avLst/>
          </a:prstGeom>
          <a:solidFill>
            <a:srgbClr val="CCFFCC"/>
          </a:solidFill>
          <a:ln w="12700" cap="rnd">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Comic Sans MS"/>
              <a:cs typeface="Comic Sans MS"/>
            </a:endParaRPr>
          </a:p>
        </p:txBody>
      </p:sp>
      <p:pic>
        <p:nvPicPr>
          <p:cNvPr id="34" name="Immagine 33" descr="Schermata 12-2457000 alle 10.42.26.png"/>
          <p:cNvPicPr>
            <a:picLocks noChangeAspect="1"/>
          </p:cNvPicPr>
          <p:nvPr/>
        </p:nvPicPr>
        <p:blipFill rotWithShape="1">
          <a:blip r:embed="rId3">
            <a:extLst>
              <a:ext uri="{BEBA8EAE-BF5A-486C-A8C5-ECC9F3942E4B}">
                <a14:imgProps xmlns:a14="http://schemas.microsoft.com/office/drawing/2010/main">
                  <a14:imgLayer r:embed="rId6">
                    <a14:imgEffect>
                      <a14:backgroundRemoval t="24625" b="50875" l="21797" r="39609"/>
                    </a14:imgEffect>
                  </a14:imgLayer>
                </a14:imgProps>
              </a:ext>
              <a:ext uri="{28A0092B-C50C-407E-A947-70E740481C1C}">
                <a14:useLocalDpi xmlns:a14="http://schemas.microsoft.com/office/drawing/2010/main" val="0"/>
              </a:ext>
            </a:extLst>
          </a:blip>
          <a:srcRect l="24305" t="26222" r="61806" b="47111"/>
          <a:stretch/>
        </p:blipFill>
        <p:spPr>
          <a:xfrm>
            <a:off x="54813" y="2720584"/>
            <a:ext cx="932122" cy="1157107"/>
          </a:xfrm>
          <a:prstGeom prst="rect">
            <a:avLst/>
          </a:prstGeom>
        </p:spPr>
      </p:pic>
      <p:sp>
        <p:nvSpPr>
          <p:cNvPr id="35" name="CasellaDiTesto 34"/>
          <p:cNvSpPr txBox="1"/>
          <p:nvPr/>
        </p:nvSpPr>
        <p:spPr>
          <a:xfrm>
            <a:off x="583830" y="3060866"/>
            <a:ext cx="1844724" cy="584755"/>
          </a:xfrm>
          <a:prstGeom prst="rect">
            <a:avLst/>
          </a:prstGeom>
          <a:noFill/>
        </p:spPr>
        <p:txBody>
          <a:bodyPr wrap="square" lIns="91420" tIns="45710" rIns="91420" bIns="45710" rtlCol="0">
            <a:spAutoFit/>
          </a:bodyPr>
          <a:lstStyle/>
          <a:p>
            <a:pPr algn="ctr"/>
            <a:r>
              <a:rPr lang="it-IT" sz="1600" dirty="0">
                <a:solidFill>
                  <a:srgbClr val="002060"/>
                </a:solidFill>
                <a:latin typeface="Comic Sans MS"/>
                <a:cs typeface="Comic Sans MS"/>
              </a:rPr>
              <a:t>HCC827</a:t>
            </a:r>
          </a:p>
          <a:p>
            <a:pPr algn="ctr"/>
            <a:r>
              <a:rPr lang="it-IT" sz="1600" dirty="0">
                <a:solidFill>
                  <a:srgbClr val="002060"/>
                </a:solidFill>
                <a:latin typeface="Comic Sans MS"/>
                <a:cs typeface="Comic Sans MS"/>
              </a:rPr>
              <a:t>EGFR del19+</a:t>
            </a:r>
          </a:p>
        </p:txBody>
      </p:sp>
      <p:sp>
        <p:nvSpPr>
          <p:cNvPr id="36" name="Rettangolo arrotondato 35"/>
          <p:cNvSpPr/>
          <p:nvPr/>
        </p:nvSpPr>
        <p:spPr>
          <a:xfrm rot="5400000">
            <a:off x="555890" y="5009320"/>
            <a:ext cx="1136779" cy="2075162"/>
          </a:xfrm>
          <a:prstGeom prst="roundRect">
            <a:avLst/>
          </a:prstGeom>
          <a:solidFill>
            <a:schemeClr val="accent4">
              <a:lumMod val="40000"/>
              <a:lumOff val="60000"/>
            </a:schemeClr>
          </a:solidFill>
          <a:ln w="12700" cap="rnd">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Comic Sans MS"/>
              <a:cs typeface="Comic Sans MS"/>
            </a:endParaRPr>
          </a:p>
        </p:txBody>
      </p:sp>
      <p:pic>
        <p:nvPicPr>
          <p:cNvPr id="37" name="Immagine 36" descr="Schermata 12-2457000 alle 10.42.26.png"/>
          <p:cNvPicPr>
            <a:picLocks noChangeAspect="1"/>
          </p:cNvPicPr>
          <p:nvPr/>
        </p:nvPicPr>
        <p:blipFill rotWithShape="1">
          <a:blip r:embed="rId3">
            <a:extLst>
              <a:ext uri="{BEBA8EAE-BF5A-486C-A8C5-ECC9F3942E4B}">
                <a14:imgProps xmlns:a14="http://schemas.microsoft.com/office/drawing/2010/main">
                  <a14:imgLayer r:embed="rId7">
                    <a14:imgEffect>
                      <a14:backgroundRemoval t="24625" b="50875" l="21797" r="39609"/>
                    </a14:imgEffect>
                  </a14:imgLayer>
                </a14:imgProps>
              </a:ext>
              <a:ext uri="{28A0092B-C50C-407E-A947-70E740481C1C}">
                <a14:useLocalDpi xmlns:a14="http://schemas.microsoft.com/office/drawing/2010/main" val="0"/>
              </a:ext>
            </a:extLst>
          </a:blip>
          <a:srcRect l="24305" t="26222" r="61806" b="47111"/>
          <a:stretch/>
        </p:blipFill>
        <p:spPr>
          <a:xfrm>
            <a:off x="66036" y="5473805"/>
            <a:ext cx="932122" cy="1157107"/>
          </a:xfrm>
          <a:prstGeom prst="rect">
            <a:avLst/>
          </a:prstGeom>
        </p:spPr>
      </p:pic>
      <p:sp>
        <p:nvSpPr>
          <p:cNvPr id="38" name="CasellaDiTesto 37"/>
          <p:cNvSpPr txBox="1"/>
          <p:nvPr/>
        </p:nvSpPr>
        <p:spPr>
          <a:xfrm>
            <a:off x="780330" y="5723507"/>
            <a:ext cx="1446817" cy="830977"/>
          </a:xfrm>
          <a:prstGeom prst="rect">
            <a:avLst/>
          </a:prstGeom>
          <a:noFill/>
        </p:spPr>
        <p:txBody>
          <a:bodyPr wrap="square" lIns="91420" tIns="45710" rIns="91420" bIns="45710" rtlCol="0">
            <a:spAutoFit/>
          </a:bodyPr>
          <a:lstStyle/>
          <a:p>
            <a:pPr algn="ctr"/>
            <a:r>
              <a:rPr lang="it-IT" sz="1600" dirty="0">
                <a:solidFill>
                  <a:srgbClr val="002060"/>
                </a:solidFill>
                <a:latin typeface="Comic Sans MS"/>
                <a:cs typeface="Comic Sans MS"/>
              </a:rPr>
              <a:t>H820</a:t>
            </a:r>
          </a:p>
          <a:p>
            <a:pPr algn="ctr"/>
            <a:r>
              <a:rPr lang="it-IT" sz="1600" dirty="0">
                <a:solidFill>
                  <a:srgbClr val="002060"/>
                </a:solidFill>
                <a:latin typeface="Comic Sans MS"/>
                <a:cs typeface="Comic Sans MS"/>
              </a:rPr>
              <a:t>EGFR del19+</a:t>
            </a:r>
          </a:p>
          <a:p>
            <a:pPr algn="ctr"/>
            <a:r>
              <a:rPr lang="it-IT" sz="1600" dirty="0">
                <a:solidFill>
                  <a:srgbClr val="002060"/>
                </a:solidFill>
                <a:latin typeface="Comic Sans MS"/>
                <a:cs typeface="Comic Sans MS"/>
              </a:rPr>
              <a:t>T790M</a:t>
            </a:r>
          </a:p>
        </p:txBody>
      </p:sp>
      <p:grpSp>
        <p:nvGrpSpPr>
          <p:cNvPr id="39" name="Gruppo 38"/>
          <p:cNvGrpSpPr/>
          <p:nvPr/>
        </p:nvGrpSpPr>
        <p:grpSpPr>
          <a:xfrm>
            <a:off x="2900264" y="1444390"/>
            <a:ext cx="2880462" cy="5016378"/>
            <a:chOff x="3200978" y="1415244"/>
            <a:chExt cx="2931305" cy="5265043"/>
          </a:xfrm>
        </p:grpSpPr>
        <p:sp>
          <p:nvSpPr>
            <p:cNvPr id="40" name="Rettangolo arrotondato 39"/>
            <p:cNvSpPr/>
            <p:nvPr/>
          </p:nvSpPr>
          <p:spPr>
            <a:xfrm rot="5400000">
              <a:off x="2035968" y="2580254"/>
              <a:ext cx="5261326" cy="2931305"/>
            </a:xfrm>
            <a:prstGeom prst="roundRect">
              <a:avLst/>
            </a:prstGeom>
            <a:solidFill>
              <a:srgbClr val="F8F694"/>
            </a:solidFill>
            <a:ln w="12700" cap="rnd">
              <a:solidFill>
                <a:srgbClr val="F8F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Comic Sans MS"/>
                <a:cs typeface="Comic Sans MS"/>
              </a:endParaRPr>
            </a:p>
          </p:txBody>
        </p:sp>
        <p:pic>
          <p:nvPicPr>
            <p:cNvPr id="41" name="Immagine 40" descr="Unknown.png"/>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79191" y1="24658" x2="79191" y2="24658"/>
                          <a14:foregroundMark x1="73410" y1="68151" x2="73410" y2="68151"/>
                        </a14:backgroundRemoval>
                      </a14:imgEffect>
                    </a14:imgLayer>
                  </a14:imgProps>
                </a:ext>
                <a:ext uri="{28A0092B-C50C-407E-A947-70E740481C1C}">
                  <a14:useLocalDpi xmlns:a14="http://schemas.microsoft.com/office/drawing/2010/main" val="0"/>
                </a:ext>
              </a:extLst>
            </a:blip>
            <a:stretch>
              <a:fillRect/>
            </a:stretch>
          </p:blipFill>
          <p:spPr>
            <a:xfrm>
              <a:off x="3865967" y="1451530"/>
              <a:ext cx="963742" cy="1626663"/>
            </a:xfrm>
            <a:prstGeom prst="rect">
              <a:avLst/>
            </a:prstGeom>
          </p:spPr>
        </p:pic>
        <p:sp>
          <p:nvSpPr>
            <p:cNvPr id="42" name="CasellaDiTesto 41"/>
            <p:cNvSpPr txBox="1"/>
            <p:nvPr/>
          </p:nvSpPr>
          <p:spPr>
            <a:xfrm>
              <a:off x="3374327" y="3088141"/>
              <a:ext cx="2371961" cy="387619"/>
            </a:xfrm>
            <a:prstGeom prst="rect">
              <a:avLst/>
            </a:prstGeom>
            <a:noFill/>
          </p:spPr>
          <p:txBody>
            <a:bodyPr wrap="square" lIns="91420" tIns="45710" rIns="91420" bIns="45710" rtlCol="0">
              <a:spAutoFit/>
            </a:bodyPr>
            <a:lstStyle/>
            <a:p>
              <a:pPr algn="ctr"/>
              <a:r>
                <a:rPr lang="it-IT" dirty="0" err="1">
                  <a:solidFill>
                    <a:srgbClr val="002060"/>
                  </a:solidFill>
                  <a:latin typeface="Comic Sans MS"/>
                  <a:cs typeface="Comic Sans MS"/>
                </a:rPr>
                <a:t>miRNAs</a:t>
              </a:r>
              <a:r>
                <a:rPr lang="it-IT" dirty="0">
                  <a:solidFill>
                    <a:srgbClr val="002060"/>
                  </a:solidFill>
                  <a:latin typeface="Comic Sans MS"/>
                  <a:cs typeface="Comic Sans MS"/>
                </a:rPr>
                <a:t> </a:t>
              </a:r>
              <a:r>
                <a:rPr lang="it-IT" dirty="0" err="1">
                  <a:solidFill>
                    <a:srgbClr val="002060"/>
                  </a:solidFill>
                  <a:latin typeface="Comic Sans MS"/>
                  <a:cs typeface="Comic Sans MS"/>
                </a:rPr>
                <a:t>extraction</a:t>
              </a:r>
              <a:endParaRPr lang="it-IT" dirty="0">
                <a:solidFill>
                  <a:srgbClr val="002060"/>
                </a:solidFill>
                <a:latin typeface="Comic Sans MS"/>
                <a:cs typeface="Comic Sans MS"/>
              </a:endParaRPr>
            </a:p>
          </p:txBody>
        </p:sp>
        <p:sp>
          <p:nvSpPr>
            <p:cNvPr id="43" name="CasellaDiTesto 42"/>
            <p:cNvSpPr txBox="1"/>
            <p:nvPr/>
          </p:nvSpPr>
          <p:spPr>
            <a:xfrm>
              <a:off x="3248154" y="6066545"/>
              <a:ext cx="2694042" cy="613742"/>
            </a:xfrm>
            <a:prstGeom prst="rect">
              <a:avLst/>
            </a:prstGeom>
            <a:noFill/>
          </p:spPr>
          <p:txBody>
            <a:bodyPr wrap="square" lIns="91420" tIns="45710" rIns="91420" bIns="45710" rtlCol="0">
              <a:spAutoFit/>
            </a:bodyPr>
            <a:lstStyle/>
            <a:p>
              <a:pPr algn="ctr"/>
              <a:r>
                <a:rPr lang="it-IT" sz="1600" dirty="0" err="1">
                  <a:solidFill>
                    <a:srgbClr val="002060"/>
                  </a:solidFill>
                  <a:latin typeface="Comic Sans MS"/>
                  <a:cs typeface="Comic Sans MS"/>
                </a:rPr>
                <a:t>TaqMan</a:t>
              </a:r>
              <a:r>
                <a:rPr lang="it-IT" sz="1600" dirty="0">
                  <a:solidFill>
                    <a:srgbClr val="002060"/>
                  </a:solidFill>
                  <a:latin typeface="Comic Sans MS"/>
                  <a:cs typeface="Comic Sans MS"/>
                </a:rPr>
                <a:t> Array Human </a:t>
              </a:r>
              <a:r>
                <a:rPr lang="it-IT" sz="1600" dirty="0" err="1">
                  <a:solidFill>
                    <a:srgbClr val="002060"/>
                  </a:solidFill>
                  <a:latin typeface="Comic Sans MS"/>
                  <a:cs typeface="Comic Sans MS"/>
                </a:rPr>
                <a:t>MicroRNA</a:t>
              </a:r>
              <a:r>
                <a:rPr lang="it-IT" sz="1600" dirty="0">
                  <a:solidFill>
                    <a:srgbClr val="002060"/>
                  </a:solidFill>
                  <a:latin typeface="Comic Sans MS"/>
                  <a:cs typeface="Comic Sans MS"/>
                </a:rPr>
                <a:t> </a:t>
              </a:r>
              <a:r>
                <a:rPr lang="it-IT" sz="1600" dirty="0" err="1">
                  <a:solidFill>
                    <a:srgbClr val="002060"/>
                  </a:solidFill>
                  <a:latin typeface="Comic Sans MS"/>
                  <a:cs typeface="Comic Sans MS"/>
                </a:rPr>
                <a:t>Cards</a:t>
              </a:r>
              <a:r>
                <a:rPr lang="it-IT" sz="1600" dirty="0">
                  <a:solidFill>
                    <a:srgbClr val="002060"/>
                  </a:solidFill>
                  <a:latin typeface="Comic Sans MS"/>
                  <a:cs typeface="Comic Sans MS"/>
                </a:rPr>
                <a:t> A</a:t>
              </a:r>
            </a:p>
          </p:txBody>
        </p:sp>
        <p:pic>
          <p:nvPicPr>
            <p:cNvPr id="44" name="Immagine 43" descr="TLDA_realtime_pcr2_02.jpg"/>
            <p:cNvPicPr>
              <a:picLocks noChangeAspect="1"/>
            </p:cNvPicPr>
            <p:nvPr/>
          </p:nvPicPr>
          <p:blipFill rotWithShape="1">
            <a:blip r:embed="rId10">
              <a:extLst>
                <a:ext uri="{28A0092B-C50C-407E-A947-70E740481C1C}">
                  <a14:useLocalDpi xmlns:a14="http://schemas.microsoft.com/office/drawing/2010/main" val="0"/>
                </a:ext>
              </a:extLst>
            </a:blip>
            <a:srcRect l="4951" r="3666" b="7461"/>
            <a:stretch/>
          </p:blipFill>
          <p:spPr>
            <a:xfrm>
              <a:off x="3410613" y="3582354"/>
              <a:ext cx="2495297" cy="2480234"/>
            </a:xfrm>
            <a:prstGeom prst="rect">
              <a:avLst/>
            </a:prstGeom>
          </p:spPr>
        </p:pic>
      </p:grpSp>
      <p:sp>
        <p:nvSpPr>
          <p:cNvPr id="46" name="Ovale 45"/>
          <p:cNvSpPr/>
          <p:nvPr/>
        </p:nvSpPr>
        <p:spPr>
          <a:xfrm>
            <a:off x="7178452" y="2277413"/>
            <a:ext cx="1162001" cy="1020860"/>
          </a:xfrm>
          <a:prstGeom prst="ellipse">
            <a:avLst/>
          </a:prstGeom>
          <a:solidFill>
            <a:schemeClr val="accent4">
              <a:lumMod val="40000"/>
              <a:lumOff val="60000"/>
            </a:schemeClr>
          </a:solid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CasellaDiTesto 46"/>
          <p:cNvSpPr txBox="1"/>
          <p:nvPr/>
        </p:nvSpPr>
        <p:spPr>
          <a:xfrm>
            <a:off x="7286545" y="2624144"/>
            <a:ext cx="905279" cy="338554"/>
          </a:xfrm>
          <a:prstGeom prst="rect">
            <a:avLst/>
          </a:prstGeom>
          <a:noFill/>
        </p:spPr>
        <p:txBody>
          <a:bodyPr wrap="square" rtlCol="0">
            <a:spAutoFit/>
          </a:bodyPr>
          <a:lstStyle/>
          <a:p>
            <a:r>
              <a:rPr lang="it-IT" sz="1600" dirty="0" smtClean="0">
                <a:latin typeface="Comic Sans MS"/>
                <a:cs typeface="Comic Sans MS"/>
              </a:rPr>
              <a:t>miR30c</a:t>
            </a:r>
            <a:endParaRPr lang="it-IT" sz="1600" dirty="0">
              <a:latin typeface="Comic Sans MS"/>
              <a:cs typeface="Comic Sans MS"/>
            </a:endParaRPr>
          </a:p>
        </p:txBody>
      </p:sp>
      <p:sp>
        <p:nvSpPr>
          <p:cNvPr id="48" name="Ovale 47"/>
          <p:cNvSpPr/>
          <p:nvPr/>
        </p:nvSpPr>
        <p:spPr>
          <a:xfrm>
            <a:off x="6323446" y="2787843"/>
            <a:ext cx="1162001" cy="1020860"/>
          </a:xfrm>
          <a:prstGeom prst="ellipse">
            <a:avLst/>
          </a:prstGeom>
          <a:solidFill>
            <a:srgbClr val="CCFFCC"/>
          </a:solid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9" name="CasellaDiTesto 48"/>
          <p:cNvSpPr txBox="1"/>
          <p:nvPr/>
        </p:nvSpPr>
        <p:spPr>
          <a:xfrm>
            <a:off x="6431539" y="3134574"/>
            <a:ext cx="905279" cy="338554"/>
          </a:xfrm>
          <a:prstGeom prst="rect">
            <a:avLst/>
          </a:prstGeom>
          <a:noFill/>
        </p:spPr>
        <p:txBody>
          <a:bodyPr wrap="square" rtlCol="0">
            <a:spAutoFit/>
          </a:bodyPr>
          <a:lstStyle/>
          <a:p>
            <a:r>
              <a:rPr lang="it-IT" sz="1600" dirty="0" smtClean="0">
                <a:latin typeface="Comic Sans MS"/>
                <a:cs typeface="Comic Sans MS"/>
              </a:rPr>
              <a:t>miR221</a:t>
            </a:r>
            <a:endParaRPr lang="it-IT" sz="1600" dirty="0">
              <a:latin typeface="Comic Sans MS"/>
              <a:cs typeface="Comic Sans MS"/>
            </a:endParaRPr>
          </a:p>
        </p:txBody>
      </p:sp>
      <p:sp>
        <p:nvSpPr>
          <p:cNvPr id="50" name="Ovale 49"/>
          <p:cNvSpPr/>
          <p:nvPr/>
        </p:nvSpPr>
        <p:spPr>
          <a:xfrm>
            <a:off x="7286545" y="3135191"/>
            <a:ext cx="1162001" cy="1020860"/>
          </a:xfrm>
          <a:prstGeom prst="ellipse">
            <a:avLst/>
          </a:prstGeom>
          <a:solidFill>
            <a:srgbClr val="F0E582"/>
          </a:solid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1" name="CasellaDiTesto 50"/>
          <p:cNvSpPr txBox="1"/>
          <p:nvPr/>
        </p:nvSpPr>
        <p:spPr>
          <a:xfrm>
            <a:off x="7300054" y="3468412"/>
            <a:ext cx="1198762" cy="338554"/>
          </a:xfrm>
          <a:prstGeom prst="rect">
            <a:avLst/>
          </a:prstGeom>
          <a:noFill/>
        </p:spPr>
        <p:txBody>
          <a:bodyPr wrap="square" rtlCol="0">
            <a:spAutoFit/>
          </a:bodyPr>
          <a:lstStyle/>
          <a:p>
            <a:r>
              <a:rPr lang="it-IT" sz="1600" dirty="0" smtClean="0">
                <a:latin typeface="Comic Sans MS"/>
                <a:cs typeface="Comic Sans MS"/>
              </a:rPr>
              <a:t>miR142-3p</a:t>
            </a:r>
            <a:endParaRPr lang="it-IT" sz="1600" dirty="0">
              <a:latin typeface="Comic Sans MS"/>
              <a:cs typeface="Comic Sans MS"/>
            </a:endParaRPr>
          </a:p>
        </p:txBody>
      </p:sp>
      <p:sp>
        <p:nvSpPr>
          <p:cNvPr id="52" name="Ovale 51"/>
          <p:cNvSpPr/>
          <p:nvPr/>
        </p:nvSpPr>
        <p:spPr>
          <a:xfrm>
            <a:off x="6290453" y="3481922"/>
            <a:ext cx="1162001" cy="1020860"/>
          </a:xfrm>
          <a:prstGeom prst="ellipse">
            <a:avLst/>
          </a:prstGeom>
          <a:solidFill>
            <a:srgbClr val="FA9737"/>
          </a:solid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3" name="CasellaDiTesto 52"/>
          <p:cNvSpPr txBox="1"/>
          <p:nvPr/>
        </p:nvSpPr>
        <p:spPr>
          <a:xfrm>
            <a:off x="6412058" y="3855673"/>
            <a:ext cx="1198762" cy="338554"/>
          </a:xfrm>
          <a:prstGeom prst="rect">
            <a:avLst/>
          </a:prstGeom>
          <a:noFill/>
        </p:spPr>
        <p:txBody>
          <a:bodyPr wrap="square" rtlCol="0">
            <a:spAutoFit/>
          </a:bodyPr>
          <a:lstStyle/>
          <a:p>
            <a:r>
              <a:rPr lang="it-IT" sz="1600" dirty="0" smtClean="0">
                <a:latin typeface="Comic Sans MS"/>
                <a:cs typeface="Comic Sans MS"/>
              </a:rPr>
              <a:t>miR126</a:t>
            </a:r>
            <a:endParaRPr lang="it-IT" sz="1600" dirty="0">
              <a:latin typeface="Comic Sans MS"/>
              <a:cs typeface="Comic Sans MS"/>
            </a:endParaRPr>
          </a:p>
        </p:txBody>
      </p:sp>
      <p:grpSp>
        <p:nvGrpSpPr>
          <p:cNvPr id="54" name="Gruppo 53"/>
          <p:cNvGrpSpPr/>
          <p:nvPr/>
        </p:nvGrpSpPr>
        <p:grpSpPr>
          <a:xfrm>
            <a:off x="0" y="-2"/>
            <a:ext cx="9144002" cy="1208747"/>
            <a:chOff x="0" y="-1"/>
            <a:chExt cx="9144002" cy="1208746"/>
          </a:xfrm>
        </p:grpSpPr>
        <p:pic>
          <p:nvPicPr>
            <p:cNvPr id="55" name="Immagine 54"/>
            <p:cNvPicPr>
              <a:picLocks noChangeAspect="1"/>
            </p:cNvPicPr>
            <p:nvPr/>
          </p:nvPicPr>
          <p:blipFill>
            <a:blip r:embed="rId11">
              <a:alphaModFix amt="68000"/>
            </a:blip>
            <a:stretch>
              <a:fillRect/>
            </a:stretch>
          </p:blipFill>
          <p:spPr>
            <a:xfrm rot="5400000">
              <a:off x="3967629" y="-3967628"/>
              <a:ext cx="1208745" cy="9144000"/>
            </a:xfrm>
            <a:prstGeom prst="rect">
              <a:avLst/>
            </a:prstGeom>
            <a:effectLst/>
          </p:spPr>
        </p:pic>
        <p:sp>
          <p:nvSpPr>
            <p:cNvPr id="56" name="Rettangolo arrotondato 55"/>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In</a:t>
              </a:r>
              <a:r>
                <a:rPr lang="en-US" sz="2800" b="1" dirty="0">
                  <a:solidFill>
                    <a:srgbClr val="FFFF00"/>
                  </a:solidFill>
                  <a:latin typeface="Comic Sans MS"/>
                  <a:cs typeface="Comic Sans MS"/>
                </a:rPr>
                <a:t> </a:t>
              </a:r>
              <a:r>
                <a:rPr lang="en-US"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vitro analysis for evaluating </a:t>
              </a:r>
              <a:r>
                <a:rPr lang="en-US"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miRNAs</a:t>
              </a:r>
              <a:r>
                <a:rPr lang="en-US"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involvement in NSCLC</a:t>
              </a:r>
            </a:p>
          </p:txBody>
        </p:sp>
      </p:grpSp>
    </p:spTree>
    <p:extLst>
      <p:ext uri="{BB962C8B-B14F-4D97-AF65-F5344CB8AC3E}">
        <p14:creationId xmlns:p14="http://schemas.microsoft.com/office/powerpoint/2010/main" val="3765913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heel(1)">
                                      <p:cBhvr>
                                        <p:cTn id="7" dur="500"/>
                                        <p:tgtEl>
                                          <p:spTgt spid="4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heel(1)">
                                      <p:cBhvr>
                                        <p:cTn id="10" dur="500"/>
                                        <p:tgtEl>
                                          <p:spTgt spid="4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heel(1)">
                                      <p:cBhvr>
                                        <p:cTn id="13" dur="500"/>
                                        <p:tgtEl>
                                          <p:spTgt spid="4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heel(1)">
                                      <p:cBhvr>
                                        <p:cTn id="16" dur="500"/>
                                        <p:tgtEl>
                                          <p:spTgt spid="4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heel(1)">
                                      <p:cBhvr>
                                        <p:cTn id="19" dur="500"/>
                                        <p:tgtEl>
                                          <p:spTgt spid="5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heel(1)">
                                      <p:cBhvr>
                                        <p:cTn id="22" dur="500"/>
                                        <p:tgtEl>
                                          <p:spTgt spid="5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heel(1)">
                                      <p:cBhvr>
                                        <p:cTn id="25" dur="500"/>
                                        <p:tgtEl>
                                          <p:spTgt spid="52"/>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heel(1)">
                                      <p:cBhvr>
                                        <p:cTn id="2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8" grpId="0" animBg="1"/>
      <p:bldP spid="49" grpId="0"/>
      <p:bldP spid="50" grpId="0" animBg="1"/>
      <p:bldP spid="51" grpId="0"/>
      <p:bldP spid="52" grpId="0" animBg="1"/>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624048" y="2278159"/>
            <a:ext cx="7835301" cy="3193379"/>
          </a:xfrm>
          <a:prstGeom prst="rect">
            <a:avLst/>
          </a:prstGeom>
          <a:ln w="28575" cmpd="sng">
            <a:solidFill>
              <a:srgbClr val="FF6600"/>
            </a:solidFill>
          </a:ln>
        </p:spPr>
      </p:pic>
      <p:pic>
        <p:nvPicPr>
          <p:cNvPr id="7" name="Immagine 6"/>
          <p:cNvPicPr>
            <a:picLocks noChangeAspect="1"/>
          </p:cNvPicPr>
          <p:nvPr/>
        </p:nvPicPr>
        <p:blipFill>
          <a:blip r:embed="rId4"/>
          <a:stretch>
            <a:fillRect/>
          </a:stretch>
        </p:blipFill>
        <p:spPr>
          <a:xfrm>
            <a:off x="1344311" y="1748527"/>
            <a:ext cx="6239156" cy="4012461"/>
          </a:xfrm>
          <a:prstGeom prst="rect">
            <a:avLst/>
          </a:prstGeom>
        </p:spPr>
      </p:pic>
      <p:grpSp>
        <p:nvGrpSpPr>
          <p:cNvPr id="11" name="Gruppo 10"/>
          <p:cNvGrpSpPr/>
          <p:nvPr/>
        </p:nvGrpSpPr>
        <p:grpSpPr>
          <a:xfrm>
            <a:off x="0" y="-2"/>
            <a:ext cx="9144002" cy="1208747"/>
            <a:chOff x="0" y="-1"/>
            <a:chExt cx="9144002" cy="1208746"/>
          </a:xfrm>
        </p:grpSpPr>
        <p:pic>
          <p:nvPicPr>
            <p:cNvPr id="12" name="Immagine 11"/>
            <p:cNvPicPr>
              <a:picLocks noChangeAspect="1"/>
            </p:cNvPicPr>
            <p:nvPr/>
          </p:nvPicPr>
          <p:blipFill>
            <a:blip r:embed="rId5">
              <a:alphaModFix amt="68000"/>
            </a:blip>
            <a:stretch>
              <a:fillRect/>
            </a:stretch>
          </p:blipFill>
          <p:spPr>
            <a:xfrm rot="5400000">
              <a:off x="3967629" y="-3967628"/>
              <a:ext cx="1208745" cy="9144000"/>
            </a:xfrm>
            <a:prstGeom prst="rect">
              <a:avLst/>
            </a:prstGeom>
            <a:effectLst/>
          </p:spPr>
        </p:pic>
        <p:sp>
          <p:nvSpPr>
            <p:cNvPr id="13" name="Rettangolo arrotondato 12"/>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800" b="1"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Plasma </a:t>
              </a:r>
              <a:r>
                <a:rPr lang="en-GB" sz="2800" b="1" i="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miRNAs</a:t>
              </a:r>
              <a:r>
                <a:rPr lang="en-GB" sz="2800" b="1"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signature in relation </a:t>
              </a:r>
            </a:p>
            <a:p>
              <a:pPr algn="ctr"/>
              <a:r>
                <a:rPr lang="en-GB" sz="2800" b="1"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to EGFR molecular status</a:t>
              </a:r>
              <a:endParaRPr lang="en-GB" sz="28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endParaRPr>
            </a:p>
          </p:txBody>
        </p:sp>
      </p:grpSp>
    </p:spTree>
    <p:extLst>
      <p:ext uri="{BB962C8B-B14F-4D97-AF65-F5344CB8AC3E}">
        <p14:creationId xmlns:p14="http://schemas.microsoft.com/office/powerpoint/2010/main" val="3652645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5" presetClass="exit" presetSubtype="10" fill="hold" nodeType="withEffect">
                                  <p:stCondLst>
                                    <p:cond delay="0"/>
                                  </p:stCondLst>
                                  <p:childTnLst>
                                    <p:animEffect transition="out" filter="checkerboard(across)">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p:nvPr/>
        </p:nvGrpSpPr>
        <p:grpSpPr>
          <a:xfrm>
            <a:off x="-24587" y="-2"/>
            <a:ext cx="9144002" cy="1208747"/>
            <a:chOff x="0" y="-1"/>
            <a:chExt cx="9144002" cy="1208746"/>
          </a:xfrm>
        </p:grpSpPr>
        <p:pic>
          <p:nvPicPr>
            <p:cNvPr id="19" name="Immagine 18"/>
            <p:cNvPicPr>
              <a:picLocks noChangeAspect="1"/>
            </p:cNvPicPr>
            <p:nvPr/>
          </p:nvPicPr>
          <p:blipFill>
            <a:blip r:embed="rId2">
              <a:alphaModFix amt="68000"/>
            </a:blip>
            <a:stretch>
              <a:fillRect/>
            </a:stretch>
          </p:blipFill>
          <p:spPr>
            <a:xfrm rot="5400000">
              <a:off x="3967629" y="-3967628"/>
              <a:ext cx="1208745" cy="9144000"/>
            </a:xfrm>
            <a:prstGeom prst="rect">
              <a:avLst/>
            </a:prstGeom>
            <a:effectLst/>
          </p:spPr>
        </p:pic>
        <p:sp>
          <p:nvSpPr>
            <p:cNvPr id="20" name="Rettangolo arrotondato 19"/>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solidFill>
                    <a:srgbClr val="FFFF00"/>
                  </a:solidFill>
                  <a:latin typeface="Comic Sans MS"/>
                  <a:cs typeface="Comic Sans MS"/>
                </a:rPr>
                <a:t>The first book on Liquid Biopsy!</a:t>
              </a:r>
              <a:endParaRPr lang="en-US" sz="2400" dirty="0">
                <a:solidFill>
                  <a:prstClr val="white"/>
                </a:solidFill>
                <a:latin typeface="Comic Sans MS"/>
                <a:cs typeface="Comic Sans MS"/>
              </a:endParaRPr>
            </a:p>
          </p:txBody>
        </p:sp>
      </p:grpSp>
      <p:pic>
        <p:nvPicPr>
          <p:cNvPr id="21" name="Immagine 20"/>
          <p:cNvPicPr>
            <a:picLocks noChangeAspect="1"/>
          </p:cNvPicPr>
          <p:nvPr/>
        </p:nvPicPr>
        <p:blipFill>
          <a:blip r:embed="rId3"/>
          <a:stretch>
            <a:fillRect/>
          </a:stretch>
        </p:blipFill>
        <p:spPr>
          <a:xfrm>
            <a:off x="527859" y="1306601"/>
            <a:ext cx="8220553" cy="5521163"/>
          </a:xfrm>
          <a:prstGeom prst="rect">
            <a:avLst/>
          </a:prstGeom>
        </p:spPr>
      </p:pic>
      <p:sp>
        <p:nvSpPr>
          <p:cNvPr id="22" name="Pergamena 2 21"/>
          <p:cNvSpPr/>
          <p:nvPr/>
        </p:nvSpPr>
        <p:spPr>
          <a:xfrm rot="20769430">
            <a:off x="1392255" y="4037471"/>
            <a:ext cx="3031499" cy="1461037"/>
          </a:xfrm>
          <a:prstGeom prst="horizontalScroll">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a:solidFill>
                  <a:srgbClr val="FFFF00"/>
                </a:solidFill>
                <a:latin typeface="Comic Sans MS"/>
                <a:cs typeface="Comic Sans MS"/>
              </a:rPr>
              <a:t>P</a:t>
            </a:r>
            <a:r>
              <a:rPr lang="en-US" b="1" dirty="0" smtClean="0">
                <a:solidFill>
                  <a:srgbClr val="FFFF00"/>
                </a:solidFill>
                <a:latin typeface="Comic Sans MS"/>
                <a:cs typeface="Comic Sans MS"/>
              </a:rPr>
              <a:t>ublished!</a:t>
            </a:r>
          </a:p>
          <a:p>
            <a:pPr algn="ctr"/>
            <a:r>
              <a:rPr lang="en-US" sz="1400" dirty="0" smtClean="0">
                <a:latin typeface="Comic Sans MS"/>
                <a:cs typeface="Comic Sans MS"/>
              </a:rPr>
              <a:t>October 2017</a:t>
            </a:r>
            <a:endParaRPr lang="en-US" sz="1400" dirty="0">
              <a:latin typeface="Comic Sans MS"/>
              <a:cs typeface="Comic Sans MS"/>
            </a:endParaRPr>
          </a:p>
        </p:txBody>
      </p:sp>
      <p:grpSp>
        <p:nvGrpSpPr>
          <p:cNvPr id="23" name="Gruppo 22"/>
          <p:cNvGrpSpPr/>
          <p:nvPr/>
        </p:nvGrpSpPr>
        <p:grpSpPr>
          <a:xfrm>
            <a:off x="1286896" y="1818882"/>
            <a:ext cx="6764903" cy="4501297"/>
            <a:chOff x="1310915" y="1747778"/>
            <a:chExt cx="6527280" cy="4501297"/>
          </a:xfrm>
        </p:grpSpPr>
        <p:pic>
          <p:nvPicPr>
            <p:cNvPr id="24" name="Immagine 23"/>
            <p:cNvPicPr>
              <a:picLocks noChangeAspect="1"/>
            </p:cNvPicPr>
            <p:nvPr/>
          </p:nvPicPr>
          <p:blipFill rotWithShape="1">
            <a:blip r:embed="rId4"/>
            <a:srcRect l="8662" t="14609" r="55348" b="8934"/>
            <a:stretch/>
          </p:blipFill>
          <p:spPr>
            <a:xfrm>
              <a:off x="4547242" y="1747778"/>
              <a:ext cx="3290953" cy="4501297"/>
            </a:xfrm>
            <a:prstGeom prst="rect">
              <a:avLst/>
            </a:prstGeom>
          </p:spPr>
        </p:pic>
        <p:pic>
          <p:nvPicPr>
            <p:cNvPr id="25" name="Immagine 24"/>
            <p:cNvPicPr>
              <a:picLocks noChangeAspect="1"/>
            </p:cNvPicPr>
            <p:nvPr/>
          </p:nvPicPr>
          <p:blipFill rotWithShape="1">
            <a:blip r:embed="rId5"/>
            <a:srcRect l="20010" t="12459" r="45344" b="11085"/>
            <a:stretch/>
          </p:blipFill>
          <p:spPr>
            <a:xfrm>
              <a:off x="1310915" y="1747778"/>
              <a:ext cx="3263642" cy="4501297"/>
            </a:xfrm>
            <a:prstGeom prst="rect">
              <a:avLst/>
            </a:prstGeom>
          </p:spPr>
        </p:pic>
      </p:grpSp>
    </p:spTree>
    <p:extLst>
      <p:ext uri="{BB962C8B-B14F-4D97-AF65-F5344CB8AC3E}">
        <p14:creationId xmlns:p14="http://schemas.microsoft.com/office/powerpoint/2010/main" val="3226400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00" fill="hold"/>
                                        <p:tgtEl>
                                          <p:spTgt spid="23"/>
                                        </p:tgtEl>
                                        <p:attrNameLst>
                                          <p:attrName>ppt_w</p:attrName>
                                        </p:attrNameLst>
                                      </p:cBhvr>
                                      <p:tavLst>
                                        <p:tav tm="0">
                                          <p:val>
                                            <p:strVal val="#ppt_w*0.70"/>
                                          </p:val>
                                        </p:tav>
                                        <p:tav tm="100000">
                                          <p:val>
                                            <p:strVal val="#ppt_w"/>
                                          </p:val>
                                        </p:tav>
                                      </p:tavLst>
                                    </p:anim>
                                    <p:anim calcmode="lin" valueType="num">
                                      <p:cBhvr>
                                        <p:cTn id="16" dur="700" fill="hold"/>
                                        <p:tgtEl>
                                          <p:spTgt spid="23"/>
                                        </p:tgtEl>
                                        <p:attrNameLst>
                                          <p:attrName>ppt_h</p:attrName>
                                        </p:attrNameLst>
                                      </p:cBhvr>
                                      <p:tavLst>
                                        <p:tav tm="0">
                                          <p:val>
                                            <p:strVal val="#ppt_h"/>
                                          </p:val>
                                        </p:tav>
                                        <p:tav tm="100000">
                                          <p:val>
                                            <p:strVal val="#ppt_h"/>
                                          </p:val>
                                        </p:tav>
                                      </p:tavLst>
                                    </p:anim>
                                    <p:animEffect transition="in" filter="fade">
                                      <p:cBhvr>
                                        <p:cTn id="17"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0" y="-2"/>
            <a:ext cx="9144002" cy="1208747"/>
            <a:chOff x="0" y="-1"/>
            <a:chExt cx="9144002" cy="1208746"/>
          </a:xfrm>
        </p:grpSpPr>
        <p:pic>
          <p:nvPicPr>
            <p:cNvPr id="6" name="Immagine 5"/>
            <p:cNvPicPr>
              <a:picLocks noChangeAspect="1"/>
            </p:cNvPicPr>
            <p:nvPr/>
          </p:nvPicPr>
          <p:blipFill>
            <a:blip r:embed="rId2">
              <a:alphaModFix amt="68000"/>
            </a:blip>
            <a:stretch>
              <a:fillRect/>
            </a:stretch>
          </p:blipFill>
          <p:spPr>
            <a:xfrm rot="5400000">
              <a:off x="3967629" y="-3967628"/>
              <a:ext cx="1208745" cy="9144000"/>
            </a:xfrm>
            <a:prstGeom prst="rect">
              <a:avLst/>
            </a:prstGeom>
            <a:effectLst/>
          </p:spPr>
        </p:pic>
        <p:sp>
          <p:nvSpPr>
            <p:cNvPr id="7" name="Rettangolo arrotondato 6"/>
            <p:cNvSpPr/>
            <p:nvPr/>
          </p:nvSpPr>
          <p:spPr>
            <a:xfrm>
              <a:off x="0" y="0"/>
              <a:ext cx="9144001" cy="120874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solidFill>
                    <a:srgbClr val="FFFF00"/>
                  </a:solidFill>
                  <a:latin typeface="Comic Sans MS"/>
                  <a:cs typeface="Comic Sans MS"/>
                </a:rPr>
                <a:t>Conclusions</a:t>
              </a:r>
            </a:p>
          </p:txBody>
        </p:sp>
      </p:grpSp>
      <p:sp>
        <p:nvSpPr>
          <p:cNvPr id="8" name="Rettangolo arrotondato 7"/>
          <p:cNvSpPr/>
          <p:nvPr/>
        </p:nvSpPr>
        <p:spPr>
          <a:xfrm>
            <a:off x="254002" y="1925204"/>
            <a:ext cx="8737953" cy="4221083"/>
          </a:xfrm>
          <a:prstGeom prst="roundRect">
            <a:avLst/>
          </a:prstGeom>
          <a:noFill/>
          <a:ln>
            <a:noFill/>
          </a:ln>
          <a:effectLst/>
        </p:spPr>
        <p:style>
          <a:lnRef idx="0">
            <a:schemeClr val="accent3"/>
          </a:lnRef>
          <a:fillRef idx="3">
            <a:schemeClr val="accent3"/>
          </a:fillRef>
          <a:effectRef idx="3">
            <a:schemeClr val="accent3"/>
          </a:effectRef>
          <a:fontRef idx="minor">
            <a:schemeClr val="lt1"/>
          </a:fontRef>
        </p:style>
        <p:txBody>
          <a:bodyPr rtlCol="0" anchor="ctr"/>
          <a:lstStyle/>
          <a:p>
            <a:pPr marL="342900" indent="-342900" defTabSz="914400" fontAlgn="base">
              <a:spcBef>
                <a:spcPct val="0"/>
              </a:spcBef>
              <a:spcAft>
                <a:spcPts val="1800"/>
              </a:spcAft>
              <a:buFont typeface="Wingdings" charset="2"/>
              <a:buChar char="ü"/>
            </a:pPr>
            <a:r>
              <a:rPr lang="en-US" sz="2400" dirty="0" smtClean="0">
                <a:solidFill>
                  <a:schemeClr val="tx1"/>
                </a:solidFill>
                <a:latin typeface="Comic Sans MS"/>
                <a:cs typeface="Comic Sans MS"/>
              </a:rPr>
              <a:t>Liquid biopsy for early diagnosis…still not there yet…</a:t>
            </a:r>
          </a:p>
          <a:p>
            <a:pPr marL="342900" indent="-342900" defTabSz="914400" fontAlgn="base">
              <a:spcBef>
                <a:spcPct val="0"/>
              </a:spcBef>
              <a:spcAft>
                <a:spcPts val="1800"/>
              </a:spcAft>
              <a:buFont typeface="Wingdings" charset="2"/>
              <a:buChar char="ü"/>
            </a:pPr>
            <a:r>
              <a:rPr lang="en-US" sz="2400" dirty="0" smtClean="0">
                <a:solidFill>
                  <a:schemeClr val="tx1"/>
                </a:solidFill>
                <a:latin typeface="Comic Sans MS"/>
                <a:cs typeface="Comic Sans MS"/>
              </a:rPr>
              <a:t>Tracking lung cancer evolution with liquid biopsy: yes, are we ready to manage these information?</a:t>
            </a:r>
          </a:p>
          <a:p>
            <a:pPr marL="342900" indent="-342900" defTabSz="914400" fontAlgn="base">
              <a:spcBef>
                <a:spcPct val="0"/>
              </a:spcBef>
              <a:spcAft>
                <a:spcPts val="1800"/>
              </a:spcAft>
              <a:buFont typeface="Wingdings" charset="2"/>
              <a:buChar char="ü"/>
            </a:pPr>
            <a:r>
              <a:rPr lang="en-US" sz="2400" dirty="0" smtClean="0">
                <a:solidFill>
                  <a:schemeClr val="tx1"/>
                </a:solidFill>
                <a:latin typeface="Comic Sans MS"/>
                <a:cs typeface="Comic Sans MS"/>
              </a:rPr>
              <a:t>Resistance detection: </a:t>
            </a:r>
            <a:r>
              <a:rPr lang="en-US" sz="2400" dirty="0" err="1" smtClean="0">
                <a:solidFill>
                  <a:schemeClr val="tx1"/>
                </a:solidFill>
                <a:latin typeface="Comic Sans MS"/>
                <a:cs typeface="Comic Sans MS"/>
              </a:rPr>
              <a:t>ctDNA</a:t>
            </a:r>
            <a:r>
              <a:rPr lang="en-US" sz="2400" dirty="0" smtClean="0">
                <a:solidFill>
                  <a:schemeClr val="tx1"/>
                </a:solidFill>
                <a:latin typeface="Comic Sans MS"/>
                <a:cs typeface="Comic Sans MS"/>
              </a:rPr>
              <a:t> </a:t>
            </a:r>
            <a:r>
              <a:rPr lang="en-US" sz="2400" dirty="0">
                <a:solidFill>
                  <a:schemeClr val="tx1"/>
                </a:solidFill>
                <a:latin typeface="Comic Sans MS"/>
                <a:cs typeface="Comic Sans MS"/>
              </a:rPr>
              <a:t>testing in lung cancer is approved in the clinic </a:t>
            </a:r>
            <a:r>
              <a:rPr lang="en-US" sz="2400" dirty="0" smtClean="0">
                <a:solidFill>
                  <a:schemeClr val="tx1"/>
                </a:solidFill>
                <a:latin typeface="Comic Sans MS"/>
                <a:cs typeface="Comic Sans MS"/>
              </a:rPr>
              <a:t>at disease progression (and in some cases at diagnosis)  </a:t>
            </a:r>
          </a:p>
          <a:p>
            <a:pPr marL="342900" indent="-342900" defTabSz="914400" fontAlgn="base">
              <a:spcBef>
                <a:spcPct val="0"/>
              </a:spcBef>
              <a:spcAft>
                <a:spcPts val="1800"/>
              </a:spcAft>
              <a:buFont typeface="Wingdings" charset="2"/>
              <a:buChar char="ü"/>
            </a:pPr>
            <a:r>
              <a:rPr lang="en-US" sz="2400" dirty="0" smtClean="0">
                <a:solidFill>
                  <a:schemeClr val="tx1"/>
                </a:solidFill>
                <a:latin typeface="Comic Sans MS"/>
                <a:cs typeface="Comic Sans MS"/>
              </a:rPr>
              <a:t>Metastasis development: </a:t>
            </a:r>
            <a:r>
              <a:rPr lang="en-US" sz="2400" dirty="0" err="1" smtClean="0">
                <a:solidFill>
                  <a:schemeClr val="tx1"/>
                </a:solidFill>
                <a:latin typeface="Comic Sans MS"/>
                <a:cs typeface="Comic Sans MS"/>
              </a:rPr>
              <a:t>exosome</a:t>
            </a:r>
            <a:r>
              <a:rPr lang="en-US" sz="2400" dirty="0" smtClean="0">
                <a:solidFill>
                  <a:schemeClr val="tx1"/>
                </a:solidFill>
                <a:latin typeface="Comic Sans MS"/>
                <a:cs typeface="Comic Sans MS"/>
              </a:rPr>
              <a:t> are probably the </a:t>
            </a:r>
            <a:r>
              <a:rPr lang="en-US" sz="2400" dirty="0" err="1" smtClean="0">
                <a:solidFill>
                  <a:schemeClr val="tx1"/>
                </a:solidFill>
                <a:latin typeface="Comic Sans MS"/>
                <a:cs typeface="Comic Sans MS"/>
              </a:rPr>
              <a:t>Ariane’s</a:t>
            </a:r>
            <a:r>
              <a:rPr lang="en-US" sz="2400" dirty="0" smtClean="0">
                <a:solidFill>
                  <a:schemeClr val="tx1"/>
                </a:solidFill>
                <a:latin typeface="Comic Sans MS"/>
                <a:cs typeface="Comic Sans MS"/>
              </a:rPr>
              <a:t> thread that guide primary tumor cells to metastatic sites</a:t>
            </a:r>
          </a:p>
        </p:txBody>
      </p:sp>
    </p:spTree>
    <p:extLst>
      <p:ext uri="{BB962C8B-B14F-4D97-AF65-F5344CB8AC3E}">
        <p14:creationId xmlns:p14="http://schemas.microsoft.com/office/powerpoint/2010/main" val="37940720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965200"/>
            <a:ext cx="5961021" cy="560943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o 4"/>
          <p:cNvGrpSpPr/>
          <p:nvPr/>
        </p:nvGrpSpPr>
        <p:grpSpPr>
          <a:xfrm>
            <a:off x="0" y="-1"/>
            <a:ext cx="9144002" cy="914400"/>
            <a:chOff x="0" y="0"/>
            <a:chExt cx="9144002" cy="914399"/>
          </a:xfrm>
        </p:grpSpPr>
        <p:pic>
          <p:nvPicPr>
            <p:cNvPr id="6" name="Immagine 5"/>
            <p:cNvPicPr>
              <a:picLocks noChangeAspect="1"/>
            </p:cNvPicPr>
            <p:nvPr/>
          </p:nvPicPr>
          <p:blipFill>
            <a:blip r:embed="rId3">
              <a:alphaModFix amt="68000"/>
            </a:blip>
            <a:stretch>
              <a:fillRect/>
            </a:stretch>
          </p:blipFill>
          <p:spPr>
            <a:xfrm rot="5400000">
              <a:off x="4114802" y="-4114800"/>
              <a:ext cx="914399" cy="9144000"/>
            </a:xfrm>
            <a:prstGeom prst="rect">
              <a:avLst/>
            </a:prstGeom>
            <a:effectLst/>
          </p:spPr>
        </p:pic>
        <p:sp>
          <p:nvSpPr>
            <p:cNvPr id="7" name="Rettangolo arrotondato 6"/>
            <p:cNvSpPr/>
            <p:nvPr/>
          </p:nvSpPr>
          <p:spPr>
            <a:xfrm>
              <a:off x="0" y="0"/>
              <a:ext cx="9144001" cy="914399"/>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solidFill>
                    <a:srgbClr val="FFFF00"/>
                  </a:solidFill>
                  <a:latin typeface="Comic Sans MS"/>
                  <a:cs typeface="Comic Sans MS"/>
                </a:rPr>
                <a:t>Is this the future?</a:t>
              </a:r>
            </a:p>
          </p:txBody>
        </p:sp>
      </p:grpSp>
      <p:sp>
        <p:nvSpPr>
          <p:cNvPr id="8" name="TextBox 39"/>
          <p:cNvSpPr txBox="1">
            <a:spLocks noChangeArrowheads="1"/>
          </p:cNvSpPr>
          <p:nvPr/>
        </p:nvSpPr>
        <p:spPr bwMode="auto">
          <a:xfrm>
            <a:off x="5410200" y="6574631"/>
            <a:ext cx="3733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algn="r" fontAlgn="base">
              <a:spcBef>
                <a:spcPct val="0"/>
              </a:spcBef>
              <a:spcAft>
                <a:spcPct val="0"/>
              </a:spcAft>
            </a:pPr>
            <a:r>
              <a:rPr lang="nb-NO" sz="1100" dirty="0" err="1" smtClean="0">
                <a:solidFill>
                  <a:srgbClr val="000000"/>
                </a:solidFill>
                <a:cs typeface="Arial" charset="0"/>
              </a:rPr>
              <a:t>Yang</a:t>
            </a:r>
            <a:r>
              <a:rPr lang="nb-NO" sz="1100" dirty="0" smtClean="0">
                <a:solidFill>
                  <a:srgbClr val="000000"/>
                </a:solidFill>
                <a:cs typeface="Arial" charset="0"/>
              </a:rPr>
              <a:t> M, </a:t>
            </a:r>
            <a:r>
              <a:rPr lang="nb-NO" sz="1100" dirty="0">
                <a:solidFill>
                  <a:srgbClr val="000000"/>
                </a:solidFill>
                <a:cs typeface="Arial" charset="0"/>
              </a:rPr>
              <a:t>et al. </a:t>
            </a:r>
            <a:r>
              <a:rPr lang="nb-NO" sz="1100" dirty="0" smtClean="0">
                <a:solidFill>
                  <a:srgbClr val="000000"/>
                </a:solidFill>
                <a:cs typeface="Arial" charset="0"/>
              </a:rPr>
              <a:t>Annals </a:t>
            </a:r>
            <a:r>
              <a:rPr lang="nb-NO" sz="1100" dirty="0" err="1" smtClean="0">
                <a:solidFill>
                  <a:srgbClr val="000000"/>
                </a:solidFill>
                <a:cs typeface="Arial" charset="0"/>
              </a:rPr>
              <a:t>of</a:t>
            </a:r>
            <a:r>
              <a:rPr lang="nb-NO" sz="1100" dirty="0" smtClean="0">
                <a:solidFill>
                  <a:srgbClr val="000000"/>
                </a:solidFill>
                <a:cs typeface="Arial" charset="0"/>
              </a:rPr>
              <a:t> </a:t>
            </a:r>
            <a:r>
              <a:rPr lang="nb-NO" sz="1100" dirty="0" err="1" smtClean="0">
                <a:solidFill>
                  <a:srgbClr val="000000"/>
                </a:solidFill>
                <a:cs typeface="Arial" charset="0"/>
              </a:rPr>
              <a:t>Oncology</a:t>
            </a:r>
            <a:r>
              <a:rPr lang="nb-NO" sz="1100" dirty="0" smtClean="0">
                <a:solidFill>
                  <a:srgbClr val="000000"/>
                </a:solidFill>
                <a:cs typeface="Arial" charset="0"/>
              </a:rPr>
              <a:t> 2018</a:t>
            </a:r>
            <a:endParaRPr lang="en-GB" sz="1100" dirty="0">
              <a:solidFill>
                <a:srgbClr val="000000"/>
              </a:solidFill>
              <a:cs typeface="Arial" charset="0"/>
            </a:endParaRPr>
          </a:p>
        </p:txBody>
      </p:sp>
    </p:spTree>
    <p:extLst>
      <p:ext uri="{BB962C8B-B14F-4D97-AF65-F5344CB8AC3E}">
        <p14:creationId xmlns:p14="http://schemas.microsoft.com/office/powerpoint/2010/main" val="9245903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1"/>
            <a:ext cx="9144002" cy="1155414"/>
            <a:chOff x="0" y="0"/>
            <a:chExt cx="9144002" cy="914399"/>
          </a:xfrm>
        </p:grpSpPr>
        <p:pic>
          <p:nvPicPr>
            <p:cNvPr id="5" name="Immagine 4"/>
            <p:cNvPicPr>
              <a:picLocks noChangeAspect="1"/>
            </p:cNvPicPr>
            <p:nvPr/>
          </p:nvPicPr>
          <p:blipFill>
            <a:blip r:embed="rId2">
              <a:alphaModFix amt="68000"/>
            </a:blip>
            <a:stretch>
              <a:fillRect/>
            </a:stretch>
          </p:blipFill>
          <p:spPr>
            <a:xfrm rot="5400000">
              <a:off x="4114802" y="-4114800"/>
              <a:ext cx="914399" cy="9144000"/>
            </a:xfrm>
            <a:prstGeom prst="rect">
              <a:avLst/>
            </a:prstGeom>
            <a:effectLst/>
          </p:spPr>
        </p:pic>
        <p:sp>
          <p:nvSpPr>
            <p:cNvPr id="6" name="Rettangolo arrotondato 5"/>
            <p:cNvSpPr/>
            <p:nvPr/>
          </p:nvSpPr>
          <p:spPr>
            <a:xfrm>
              <a:off x="0" y="0"/>
              <a:ext cx="9144001" cy="914399"/>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rgbClr val="FFFF00"/>
                  </a:solidFill>
                  <a:latin typeface="Comic Sans MS"/>
                  <a:cs typeface="Comic Sans MS"/>
                </a:rPr>
                <a:t>Our team</a:t>
              </a:r>
            </a:p>
          </p:txBody>
        </p:sp>
      </p:grpSp>
      <p:pic>
        <p:nvPicPr>
          <p:cNvPr id="7" name="Immagine 6"/>
          <p:cNvPicPr>
            <a:picLocks noChangeAspect="1"/>
          </p:cNvPicPr>
          <p:nvPr/>
        </p:nvPicPr>
        <p:blipFill>
          <a:blip r:embed="rId3"/>
          <a:stretch>
            <a:fillRect/>
          </a:stretch>
        </p:blipFill>
        <p:spPr>
          <a:xfrm>
            <a:off x="60896" y="76552"/>
            <a:ext cx="1464196" cy="1132900"/>
          </a:xfrm>
          <a:prstGeom prst="ellipse">
            <a:avLst/>
          </a:prstGeom>
          <a:ln>
            <a:noFill/>
          </a:ln>
          <a:effectLst>
            <a:softEdge rad="112500"/>
          </a:effectLst>
        </p:spPr>
      </p:pic>
      <p:pic>
        <p:nvPicPr>
          <p:cNvPr id="8" name="Immagine 7"/>
          <p:cNvPicPr>
            <a:picLocks noChangeAspect="1"/>
          </p:cNvPicPr>
          <p:nvPr/>
        </p:nvPicPr>
        <p:blipFill>
          <a:blip r:embed="rId3"/>
          <a:stretch>
            <a:fillRect/>
          </a:stretch>
        </p:blipFill>
        <p:spPr>
          <a:xfrm>
            <a:off x="7664028" y="91232"/>
            <a:ext cx="1464196" cy="1132900"/>
          </a:xfrm>
          <a:prstGeom prst="ellipse">
            <a:avLst/>
          </a:prstGeom>
          <a:ln>
            <a:noFill/>
          </a:ln>
          <a:effectLst>
            <a:softEdge rad="112500"/>
          </a:effectLst>
        </p:spPr>
      </p:pic>
      <p:pic>
        <p:nvPicPr>
          <p:cNvPr id="9" name="Picture 3" descr="C:\Users\Utente\Downloads\IMG_2150.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234" b="61520" l="0" r="96998"/>
                    </a14:imgEffect>
                  </a14:imgLayer>
                </a14:imgProps>
              </a:ext>
              <a:ext uri="{28A0092B-C50C-407E-A947-70E740481C1C}">
                <a14:useLocalDpi xmlns:a14="http://schemas.microsoft.com/office/drawing/2010/main" val="0"/>
              </a:ext>
            </a:extLst>
          </a:blip>
          <a:srcRect l="6816" t="11572" r="2090" b="35407"/>
          <a:stretch/>
        </p:blipFill>
        <p:spPr bwMode="auto">
          <a:xfrm>
            <a:off x="656524" y="3477443"/>
            <a:ext cx="7947925" cy="3469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Utente\Desktop\Foto\Antonio.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06" b="100000" l="0" r="100000">
                        <a14:backgroundMark x1="82917" y1="39206" x2="82917" y2="39206"/>
                        <a14:backgroundMark x1="78869" y1="40261" x2="78869" y2="40261"/>
                        <a14:backgroundMark x1="71369" y1="44417" x2="71369" y2="44417"/>
                        <a14:backgroundMark x1="60060" y1="39950" x2="60060" y2="39950"/>
                        <a14:backgroundMark x1="63095" y1="36042" x2="63095" y2="36042"/>
                        <a14:backgroundMark x1="86905" y1="49876" x2="86905" y2="49876"/>
                        <a14:backgroundMark x1="95179" y1="73697" x2="95179" y2="73697"/>
                        <a14:backgroundMark x1="95952" y1="81514" x2="95952" y2="81514"/>
                        <a14:backgroundMark x1="23452" y1="41253" x2="23452" y2="41253"/>
                        <a14:backgroundMark x1="22976" y1="47022" x2="22976" y2="47022"/>
                        <a14:backgroundMark x1="26726" y1="44665" x2="26726" y2="44665"/>
                        <a14:backgroundMark x1="26012" y1="37593" x2="26012" y2="37593"/>
                        <a14:backgroundMark x1="59048" y1="46216" x2="59048" y2="46216"/>
                        <a14:backgroundMark x1="70357" y1="37097" x2="70357" y2="37097"/>
                        <a14:backgroundMark x1="66071" y1="41811" x2="66071" y2="41811"/>
                        <a14:backgroundMark x1="67083" y1="44913" x2="67083" y2="44913"/>
                        <a14:backgroundMark x1="71369" y1="47829" x2="71369" y2="47829"/>
                        <a14:backgroundMark x1="80655" y1="47829" x2="80655" y2="47829"/>
                      </a14:backgroundRemoval>
                    </a14:imgEffect>
                  </a14:imgLayer>
                </a14:imgProps>
              </a:ext>
              <a:ext uri="{28A0092B-C50C-407E-A947-70E740481C1C}">
                <a14:useLocalDpi xmlns:a14="http://schemas.microsoft.com/office/drawing/2010/main" val="0"/>
              </a:ext>
            </a:extLst>
          </a:blip>
          <a:srcRect/>
          <a:stretch>
            <a:fillRect/>
          </a:stretch>
        </p:blipFill>
        <p:spPr bwMode="auto">
          <a:xfrm>
            <a:off x="6552729" y="1359268"/>
            <a:ext cx="2051720" cy="212740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po 16"/>
          <p:cNvGrpSpPr/>
          <p:nvPr/>
        </p:nvGrpSpPr>
        <p:grpSpPr>
          <a:xfrm>
            <a:off x="241396" y="1244313"/>
            <a:ext cx="5322629" cy="2432864"/>
            <a:chOff x="3848669" y="4425136"/>
            <a:chExt cx="5322629" cy="2432864"/>
          </a:xfrm>
        </p:grpSpPr>
        <p:sp>
          <p:nvSpPr>
            <p:cNvPr id="11" name="Rettangolo 10"/>
            <p:cNvSpPr/>
            <p:nvPr/>
          </p:nvSpPr>
          <p:spPr bwMode="auto">
            <a:xfrm>
              <a:off x="3848669" y="4425136"/>
              <a:ext cx="5295332" cy="2432864"/>
            </a:xfrm>
            <a:prstGeom prst="rect">
              <a:avLst/>
            </a:prstGeom>
            <a:solidFill>
              <a:schemeClr val="bg1"/>
            </a:solidFill>
            <a:ln w="19050" cap="flat" cmpd="sng" algn="ctr">
              <a:no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bodyPr>
            <a:lstStyle/>
            <a:p>
              <a:pPr algn="ctr" defTabSz="914400" eaLnBrk="0" fontAlgn="base" hangingPunct="0">
                <a:spcBef>
                  <a:spcPct val="0"/>
                </a:spcBef>
                <a:spcAft>
                  <a:spcPct val="0"/>
                </a:spcAft>
              </a:pPr>
              <a:endParaRPr lang="it-IT" sz="3200" smtClean="0">
                <a:solidFill>
                  <a:srgbClr val="FFFFFF"/>
                </a:solidFill>
                <a:latin typeface="Comic Sans MS" pitchFamily="66" charset="0"/>
                <a:cs typeface="Arial" charset="0"/>
              </a:endParaRPr>
            </a:p>
          </p:txBody>
        </p:sp>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7734" y="4496720"/>
              <a:ext cx="3723564" cy="229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60" descr="Immagine in linea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7456" y="5559006"/>
              <a:ext cx="1108491" cy="1108494"/>
            </a:xfrm>
            <a:prstGeom prst="ellipse">
              <a:avLst/>
            </a:prstGeom>
            <a:ln w="1905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4" name="Gruppo 13"/>
            <p:cNvGrpSpPr/>
            <p:nvPr/>
          </p:nvGrpSpPr>
          <p:grpSpPr>
            <a:xfrm>
              <a:off x="4062745" y="4573362"/>
              <a:ext cx="3151784" cy="679480"/>
              <a:chOff x="4319362" y="77294"/>
              <a:chExt cx="3151784" cy="679479"/>
            </a:xfrm>
          </p:grpSpPr>
          <p:pic>
            <p:nvPicPr>
              <p:cNvPr id="15" name="Immagine 14"/>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319362" y="77294"/>
                <a:ext cx="2446766" cy="671363"/>
              </a:xfrm>
              <a:prstGeom prst="rect">
                <a:avLst/>
              </a:prstGeom>
            </p:spPr>
          </p:pic>
          <p:pic>
            <p:nvPicPr>
              <p:cNvPr id="16" name="Immagine 1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766128" y="85410"/>
                <a:ext cx="705018" cy="671363"/>
              </a:xfrm>
              <a:prstGeom prst="rect">
                <a:avLst/>
              </a:prstGeom>
            </p:spPr>
          </p:pic>
        </p:grpSp>
      </p:grpSp>
    </p:spTree>
    <p:extLst>
      <p:ext uri="{BB962C8B-B14F-4D97-AF65-F5344CB8AC3E}">
        <p14:creationId xmlns:p14="http://schemas.microsoft.com/office/powerpoint/2010/main" val="398483960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b="26039"/>
          <a:stretch/>
        </p:blipFill>
        <p:spPr>
          <a:xfrm>
            <a:off x="0" y="13657"/>
            <a:ext cx="9144000" cy="6844345"/>
          </a:xfrm>
          <a:prstGeom prst="rect">
            <a:avLst/>
          </a:prstGeom>
        </p:spPr>
      </p:pic>
      <p:sp>
        <p:nvSpPr>
          <p:cNvPr id="5" name="Titolo 1"/>
          <p:cNvSpPr>
            <a:spLocks noGrp="1"/>
          </p:cNvSpPr>
          <p:nvPr>
            <p:ph type="title"/>
          </p:nvPr>
        </p:nvSpPr>
        <p:spPr>
          <a:xfrm>
            <a:off x="511557" y="75601"/>
            <a:ext cx="8467075" cy="1375751"/>
          </a:xfrm>
        </p:spPr>
        <p:txBody>
          <a:bodyPr>
            <a:noAutofit/>
          </a:bodyPr>
          <a:lstStyle/>
          <a:p>
            <a:pPr>
              <a:spcAft>
                <a:spcPts val="2400"/>
              </a:spcAft>
            </a:pPr>
            <a:r>
              <a:rPr lang="it-IT" sz="2400" b="1" smtClean="0">
                <a:solidFill>
                  <a:schemeClr val="bg1"/>
                </a:solidFill>
                <a:latin typeface="Comic Sans MS"/>
                <a:cs typeface="Comic Sans MS"/>
              </a:rPr>
              <a:t>La scienza è sempre imperfetta. Ogni volta che risolve un problema, ne crea almeno dieci nuovi.</a:t>
            </a:r>
            <a:br>
              <a:rPr lang="it-IT" sz="2400" b="1" smtClean="0">
                <a:solidFill>
                  <a:schemeClr val="bg1"/>
                </a:solidFill>
                <a:latin typeface="Comic Sans MS"/>
                <a:cs typeface="Comic Sans MS"/>
              </a:rPr>
            </a:br>
            <a:r>
              <a:rPr lang="it-IT" sz="2400" b="1" smtClean="0">
                <a:solidFill>
                  <a:schemeClr val="bg1"/>
                </a:solidFill>
                <a:latin typeface="Comic Sans MS"/>
                <a:cs typeface="Comic Sans MS"/>
              </a:rPr>
              <a:t>												</a:t>
            </a:r>
            <a:r>
              <a:rPr lang="it-IT" sz="1800" smtClean="0">
                <a:solidFill>
                  <a:schemeClr val="bg1"/>
                </a:solidFill>
                <a:latin typeface="Comic Sans MS"/>
                <a:cs typeface="Comic Sans MS"/>
              </a:rPr>
              <a:t>George Bernard Shaw</a:t>
            </a:r>
            <a:endParaRPr lang="it-IT" sz="2400">
              <a:solidFill>
                <a:schemeClr val="bg1"/>
              </a:solidFill>
              <a:latin typeface="Comic Sans MS"/>
              <a:cs typeface="Comic Sans MS"/>
            </a:endParaRPr>
          </a:p>
        </p:txBody>
      </p:sp>
      <p:sp>
        <p:nvSpPr>
          <p:cNvPr id="2" name="Rettangolo 1"/>
          <p:cNvSpPr/>
          <p:nvPr/>
        </p:nvSpPr>
        <p:spPr>
          <a:xfrm>
            <a:off x="2422080" y="5642449"/>
            <a:ext cx="4572000" cy="1036181"/>
          </a:xfrm>
          <a:prstGeom prst="rect">
            <a:avLst/>
          </a:prstGeom>
        </p:spPr>
        <p:txBody>
          <a:bodyPr>
            <a:spAutoFit/>
          </a:bodyPr>
          <a:lstStyle/>
          <a:p>
            <a:pPr algn="ctr">
              <a:lnSpc>
                <a:spcPct val="110000"/>
              </a:lnSpc>
              <a:spcAft>
                <a:spcPts val="600"/>
              </a:spcAft>
            </a:pPr>
            <a:r>
              <a:rPr lang="en-US" sz="2400" b="1" dirty="0">
                <a:solidFill>
                  <a:schemeClr val="bg1"/>
                </a:solidFill>
                <a:latin typeface="Comic Sans MS"/>
                <a:cs typeface="Comic Sans MS"/>
              </a:rPr>
              <a:t>Grazie per </a:t>
            </a:r>
            <a:r>
              <a:rPr lang="en-US" sz="2400" b="1" dirty="0" err="1">
                <a:solidFill>
                  <a:schemeClr val="bg1"/>
                </a:solidFill>
                <a:latin typeface="Comic Sans MS"/>
                <a:cs typeface="Comic Sans MS"/>
              </a:rPr>
              <a:t>l’attenzione</a:t>
            </a:r>
            <a:r>
              <a:rPr lang="en-US" sz="2400" b="1" dirty="0">
                <a:solidFill>
                  <a:schemeClr val="bg1"/>
                </a:solidFill>
                <a:latin typeface="Comic Sans MS"/>
                <a:cs typeface="Comic Sans MS"/>
              </a:rPr>
              <a:t>!</a:t>
            </a:r>
            <a:br>
              <a:rPr lang="en-US" sz="2400" b="1" dirty="0">
                <a:solidFill>
                  <a:schemeClr val="bg1"/>
                </a:solidFill>
                <a:latin typeface="Comic Sans MS"/>
                <a:cs typeface="Comic Sans MS"/>
              </a:rPr>
            </a:br>
            <a:r>
              <a:rPr lang="en-US" sz="1600" dirty="0" err="1">
                <a:solidFill>
                  <a:schemeClr val="bg1"/>
                </a:solidFill>
                <a:latin typeface="Comic Sans MS"/>
                <a:cs typeface="Comic Sans MS"/>
              </a:rPr>
              <a:t>martacastiglia@gmail.com</a:t>
            </a:r>
            <a:r>
              <a:rPr lang="en-US" sz="1600" dirty="0">
                <a:solidFill>
                  <a:schemeClr val="bg1"/>
                </a:solidFill>
                <a:latin typeface="Comic Sans MS"/>
                <a:cs typeface="Comic Sans MS"/>
              </a:rPr>
              <a:t/>
            </a:r>
            <a:br>
              <a:rPr lang="en-US" sz="1600" dirty="0">
                <a:solidFill>
                  <a:schemeClr val="bg1"/>
                </a:solidFill>
                <a:latin typeface="Comic Sans MS"/>
                <a:cs typeface="Comic Sans MS"/>
              </a:rPr>
            </a:br>
            <a:r>
              <a:rPr lang="en-US" sz="1600" dirty="0" err="1">
                <a:solidFill>
                  <a:schemeClr val="bg1"/>
                </a:solidFill>
                <a:latin typeface="Comic Sans MS"/>
                <a:cs typeface="Comic Sans MS"/>
              </a:rPr>
              <a:t>marta.castiglia@unipa.it</a:t>
            </a:r>
            <a:endParaRPr lang="en-US" sz="1600" dirty="0"/>
          </a:p>
        </p:txBody>
      </p:sp>
    </p:spTree>
    <p:extLst>
      <p:ext uri="{BB962C8B-B14F-4D97-AF65-F5344CB8AC3E}">
        <p14:creationId xmlns:p14="http://schemas.microsoft.com/office/powerpoint/2010/main" val="4290183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706286" y="1470122"/>
            <a:ext cx="4132414" cy="5387878"/>
            <a:chOff x="1849027" y="868110"/>
            <a:chExt cx="4822390" cy="5935143"/>
          </a:xfrm>
        </p:grpSpPr>
        <p:pic>
          <p:nvPicPr>
            <p:cNvPr id="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r="52028" b="23842"/>
            <a:stretch/>
          </p:blipFill>
          <p:spPr bwMode="auto">
            <a:xfrm>
              <a:off x="1849027" y="868110"/>
              <a:ext cx="4807791" cy="5812979"/>
            </a:xfrm>
            <a:prstGeom prst="rect">
              <a:avLst/>
            </a:prstGeom>
            <a:noFill/>
            <a:extLst>
              <a:ext uri="{909E8E84-426E-40dd-AFC4-6F175D3DCCD1}">
                <a14:hiddenFill xmlns:a14="http://schemas.microsoft.com/office/drawing/2010/main">
                  <a:solidFill>
                    <a:srgbClr val="FFFFFF"/>
                  </a:solidFill>
                </a14:hiddenFill>
              </a:ext>
            </a:extLst>
          </p:spPr>
        </p:pic>
        <p:sp>
          <p:nvSpPr>
            <p:cNvPr id="5" name="Figura a mano libera 4"/>
            <p:cNvSpPr/>
            <p:nvPr/>
          </p:nvSpPr>
          <p:spPr>
            <a:xfrm>
              <a:off x="5620340" y="2978248"/>
              <a:ext cx="1051077" cy="3825005"/>
            </a:xfrm>
            <a:custGeom>
              <a:avLst/>
              <a:gdLst>
                <a:gd name="connsiteX0" fmla="*/ 321162 w 1051077"/>
                <a:gd name="connsiteY0" fmla="*/ 3693611 h 3825005"/>
                <a:gd name="connsiteX1" fmla="*/ 0 w 1051077"/>
                <a:gd name="connsiteY1" fmla="*/ 2481873 h 3825005"/>
                <a:gd name="connsiteX2" fmla="*/ 43795 w 1051077"/>
                <a:gd name="connsiteY2" fmla="*/ 1664315 h 3825005"/>
                <a:gd name="connsiteX3" fmla="*/ 262769 w 1051077"/>
                <a:gd name="connsiteY3" fmla="*/ 1036547 h 3825005"/>
                <a:gd name="connsiteX4" fmla="*/ 671521 w 1051077"/>
                <a:gd name="connsiteY4" fmla="*/ 350382 h 3825005"/>
                <a:gd name="connsiteX5" fmla="*/ 1036478 w 1051077"/>
                <a:gd name="connsiteY5" fmla="*/ 0 h 3825005"/>
                <a:gd name="connsiteX6" fmla="*/ 1051077 w 1051077"/>
                <a:gd name="connsiteY6" fmla="*/ 3825005 h 3825005"/>
                <a:gd name="connsiteX7" fmla="*/ 321162 w 1051077"/>
                <a:gd name="connsiteY7" fmla="*/ 3693611 h 382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1077" h="3825005">
                  <a:moveTo>
                    <a:pt x="321162" y="3693611"/>
                  </a:moveTo>
                  <a:lnTo>
                    <a:pt x="0" y="2481873"/>
                  </a:lnTo>
                  <a:lnTo>
                    <a:pt x="43795" y="1664315"/>
                  </a:lnTo>
                  <a:lnTo>
                    <a:pt x="262769" y="1036547"/>
                  </a:lnTo>
                  <a:lnTo>
                    <a:pt x="671521" y="350382"/>
                  </a:lnTo>
                  <a:lnTo>
                    <a:pt x="1036478" y="0"/>
                  </a:lnTo>
                  <a:cubicBezTo>
                    <a:pt x="1041344" y="1275002"/>
                    <a:pt x="1046211" y="2550003"/>
                    <a:pt x="1051077" y="3825005"/>
                  </a:cubicBezTo>
                  <a:lnTo>
                    <a:pt x="321162" y="369361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5"/>
            <p:cNvSpPr/>
            <p:nvPr/>
          </p:nvSpPr>
          <p:spPr>
            <a:xfrm>
              <a:off x="3153229" y="1693514"/>
              <a:ext cx="408752" cy="42337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0" y="-1"/>
            <a:ext cx="9144002" cy="1208745"/>
            <a:chOff x="0" y="-1"/>
            <a:chExt cx="9144002" cy="1208745"/>
          </a:xfrm>
        </p:grpSpPr>
        <p:pic>
          <p:nvPicPr>
            <p:cNvPr id="9" name="Immagine 8"/>
            <p:cNvPicPr>
              <a:picLocks noChangeAspect="1"/>
            </p:cNvPicPr>
            <p:nvPr/>
          </p:nvPicPr>
          <p:blipFill>
            <a:blip r:embed="rId3">
              <a:alphaModFix amt="68000"/>
            </a:blip>
            <a:stretch>
              <a:fillRect/>
            </a:stretch>
          </p:blipFill>
          <p:spPr>
            <a:xfrm rot="5400000">
              <a:off x="3967629" y="-3967628"/>
              <a:ext cx="1208745" cy="9144000"/>
            </a:xfrm>
            <a:prstGeom prst="rect">
              <a:avLst/>
            </a:prstGeom>
            <a:effectLst/>
          </p:spPr>
        </p:pic>
        <p:sp>
          <p:nvSpPr>
            <p:cNvPr id="10" name="Rettangolo arrotondato 9"/>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solidFill>
                    <a:srgbClr val="FFFF00"/>
                  </a:solidFill>
                  <a:latin typeface="Comic Sans MS"/>
                  <a:cs typeface="Comic Sans MS"/>
                </a:rPr>
                <a:t>Liquid biopsy</a:t>
              </a:r>
              <a:endParaRPr lang="en-US" sz="3200" b="1" dirty="0">
                <a:solidFill>
                  <a:srgbClr val="FFFF00"/>
                </a:solidFill>
                <a:latin typeface="Comic Sans MS"/>
                <a:cs typeface="Comic Sans MS"/>
              </a:endParaRPr>
            </a:p>
          </p:txBody>
        </p:sp>
      </p:grpSp>
      <p:sp>
        <p:nvSpPr>
          <p:cNvPr id="12" name="TextBox 39"/>
          <p:cNvSpPr txBox="1">
            <a:spLocks noChangeArrowheads="1"/>
          </p:cNvSpPr>
          <p:nvPr/>
        </p:nvSpPr>
        <p:spPr bwMode="auto">
          <a:xfrm>
            <a:off x="5410200" y="6574631"/>
            <a:ext cx="3733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algn="r" fontAlgn="base">
              <a:spcBef>
                <a:spcPct val="0"/>
              </a:spcBef>
              <a:spcAft>
                <a:spcPct val="0"/>
              </a:spcAft>
            </a:pPr>
            <a:r>
              <a:rPr lang="nb-NO" sz="1100" dirty="0" err="1" smtClean="0">
                <a:solidFill>
                  <a:srgbClr val="000000"/>
                </a:solidFill>
                <a:cs typeface="Arial" charset="0"/>
              </a:rPr>
              <a:t>Yang</a:t>
            </a:r>
            <a:r>
              <a:rPr lang="nb-NO" sz="1100" dirty="0" smtClean="0">
                <a:solidFill>
                  <a:srgbClr val="000000"/>
                </a:solidFill>
                <a:cs typeface="Arial" charset="0"/>
              </a:rPr>
              <a:t> M, </a:t>
            </a:r>
            <a:r>
              <a:rPr lang="nb-NO" sz="1100" dirty="0">
                <a:solidFill>
                  <a:srgbClr val="000000"/>
                </a:solidFill>
                <a:cs typeface="Arial" charset="0"/>
              </a:rPr>
              <a:t>et al. </a:t>
            </a:r>
            <a:r>
              <a:rPr lang="nb-NO" sz="1100" dirty="0" smtClean="0">
                <a:solidFill>
                  <a:srgbClr val="000000"/>
                </a:solidFill>
                <a:cs typeface="Arial" charset="0"/>
              </a:rPr>
              <a:t>Annals </a:t>
            </a:r>
            <a:r>
              <a:rPr lang="nb-NO" sz="1100" dirty="0" err="1" smtClean="0">
                <a:solidFill>
                  <a:srgbClr val="000000"/>
                </a:solidFill>
                <a:cs typeface="Arial" charset="0"/>
              </a:rPr>
              <a:t>of</a:t>
            </a:r>
            <a:r>
              <a:rPr lang="nb-NO" sz="1100" dirty="0" smtClean="0">
                <a:solidFill>
                  <a:srgbClr val="000000"/>
                </a:solidFill>
                <a:cs typeface="Arial" charset="0"/>
              </a:rPr>
              <a:t> </a:t>
            </a:r>
            <a:r>
              <a:rPr lang="nb-NO" sz="1100" dirty="0" err="1" smtClean="0">
                <a:solidFill>
                  <a:srgbClr val="000000"/>
                </a:solidFill>
                <a:cs typeface="Arial" charset="0"/>
              </a:rPr>
              <a:t>Oncology</a:t>
            </a:r>
            <a:r>
              <a:rPr lang="nb-NO" sz="1100" dirty="0" smtClean="0">
                <a:solidFill>
                  <a:srgbClr val="000000"/>
                </a:solidFill>
                <a:cs typeface="Arial" charset="0"/>
              </a:rPr>
              <a:t> 2018</a:t>
            </a:r>
            <a:endParaRPr lang="en-GB" sz="1100" dirty="0">
              <a:solidFill>
                <a:srgbClr val="000000"/>
              </a:solidFill>
              <a:cs typeface="Arial" charset="0"/>
            </a:endParaRPr>
          </a:p>
        </p:txBody>
      </p:sp>
      <p:sp>
        <p:nvSpPr>
          <p:cNvPr id="2" name="CasellaDiTesto 1"/>
          <p:cNvSpPr txBox="1"/>
          <p:nvPr/>
        </p:nvSpPr>
        <p:spPr>
          <a:xfrm>
            <a:off x="5130800" y="1868940"/>
            <a:ext cx="3390900" cy="1469633"/>
          </a:xfrm>
          <a:prstGeom prst="rect">
            <a:avLst/>
          </a:prstGeom>
          <a:noFill/>
        </p:spPr>
        <p:txBody>
          <a:bodyPr wrap="square" rtlCol="0">
            <a:spAutoFit/>
          </a:bodyPr>
          <a:lstStyle/>
          <a:p>
            <a:pPr>
              <a:lnSpc>
                <a:spcPct val="110000"/>
              </a:lnSpc>
              <a:spcAft>
                <a:spcPts val="600"/>
              </a:spcAft>
            </a:pPr>
            <a:r>
              <a:rPr lang="en-GB" dirty="0" smtClean="0">
                <a:solidFill>
                  <a:srgbClr val="008000"/>
                </a:solidFill>
                <a:latin typeface="Comic Sans MS"/>
                <a:cs typeface="Comic Sans MS"/>
              </a:rPr>
              <a:t>Release mechanisms:</a:t>
            </a:r>
          </a:p>
          <a:p>
            <a:pPr marL="285750" indent="-285750">
              <a:lnSpc>
                <a:spcPct val="110000"/>
              </a:lnSpc>
              <a:spcAft>
                <a:spcPts val="600"/>
              </a:spcAft>
              <a:buFont typeface="Wingdings" charset="2"/>
              <a:buChar char="ü"/>
            </a:pPr>
            <a:r>
              <a:rPr lang="en-GB" sz="1600" dirty="0" smtClean="0">
                <a:latin typeface="Comic Sans MS"/>
                <a:cs typeface="Comic Sans MS"/>
              </a:rPr>
              <a:t>Secretion</a:t>
            </a:r>
          </a:p>
          <a:p>
            <a:pPr marL="285750" indent="-285750">
              <a:lnSpc>
                <a:spcPct val="110000"/>
              </a:lnSpc>
              <a:spcAft>
                <a:spcPts val="600"/>
              </a:spcAft>
              <a:buFont typeface="Wingdings" charset="2"/>
              <a:buChar char="ü"/>
            </a:pPr>
            <a:r>
              <a:rPr lang="en-GB" sz="1600" dirty="0" smtClean="0">
                <a:latin typeface="Comic Sans MS"/>
                <a:cs typeface="Comic Sans MS"/>
              </a:rPr>
              <a:t>Necrosis</a:t>
            </a:r>
          </a:p>
          <a:p>
            <a:pPr marL="285750" indent="-285750">
              <a:lnSpc>
                <a:spcPct val="110000"/>
              </a:lnSpc>
              <a:spcAft>
                <a:spcPts val="600"/>
              </a:spcAft>
              <a:buFont typeface="Wingdings" charset="2"/>
              <a:buChar char="ü"/>
            </a:pPr>
            <a:r>
              <a:rPr lang="en-GB" sz="1600" dirty="0">
                <a:latin typeface="Comic Sans MS"/>
                <a:cs typeface="Comic Sans MS"/>
              </a:rPr>
              <a:t>A</a:t>
            </a:r>
            <a:r>
              <a:rPr lang="en-GB" sz="1600" dirty="0" smtClean="0">
                <a:latin typeface="Comic Sans MS"/>
                <a:cs typeface="Comic Sans MS"/>
              </a:rPr>
              <a:t>poptosis</a:t>
            </a:r>
            <a:endParaRPr lang="en-GB" sz="1600" dirty="0">
              <a:latin typeface="Comic Sans MS"/>
              <a:cs typeface="Comic Sans MS"/>
            </a:endParaRPr>
          </a:p>
        </p:txBody>
      </p:sp>
      <p:sp>
        <p:nvSpPr>
          <p:cNvPr id="11" name="CasellaDiTesto 10"/>
          <p:cNvSpPr txBox="1"/>
          <p:nvPr/>
        </p:nvSpPr>
        <p:spPr>
          <a:xfrm>
            <a:off x="5130800" y="3644900"/>
            <a:ext cx="3390900" cy="1977977"/>
          </a:xfrm>
          <a:prstGeom prst="rect">
            <a:avLst/>
          </a:prstGeom>
          <a:noFill/>
        </p:spPr>
        <p:txBody>
          <a:bodyPr wrap="square" rtlCol="0">
            <a:spAutoFit/>
          </a:bodyPr>
          <a:lstStyle/>
          <a:p>
            <a:pPr>
              <a:lnSpc>
                <a:spcPct val="110000"/>
              </a:lnSpc>
              <a:spcAft>
                <a:spcPts val="600"/>
              </a:spcAft>
            </a:pPr>
            <a:r>
              <a:rPr lang="en-GB" dirty="0" smtClean="0">
                <a:solidFill>
                  <a:srgbClr val="FF0000"/>
                </a:solidFill>
                <a:latin typeface="Comic Sans MS"/>
                <a:cs typeface="Comic Sans MS"/>
              </a:rPr>
              <a:t>Components:</a:t>
            </a:r>
          </a:p>
          <a:p>
            <a:pPr marL="285750" indent="-285750">
              <a:lnSpc>
                <a:spcPct val="110000"/>
              </a:lnSpc>
              <a:spcAft>
                <a:spcPts val="600"/>
              </a:spcAft>
              <a:buFont typeface="Wingdings" charset="2"/>
              <a:buChar char="ü"/>
            </a:pPr>
            <a:r>
              <a:rPr lang="en-GB" sz="1600" dirty="0" smtClean="0">
                <a:latin typeface="Comic Sans MS"/>
                <a:cs typeface="Comic Sans MS"/>
              </a:rPr>
              <a:t>Circulating </a:t>
            </a:r>
            <a:r>
              <a:rPr lang="en-GB" sz="1600" dirty="0" err="1" smtClean="0">
                <a:latin typeface="Comic Sans MS"/>
                <a:cs typeface="Comic Sans MS"/>
              </a:rPr>
              <a:t>Tumor</a:t>
            </a:r>
            <a:r>
              <a:rPr lang="en-GB" sz="1600" dirty="0" smtClean="0">
                <a:latin typeface="Comic Sans MS"/>
                <a:cs typeface="Comic Sans MS"/>
              </a:rPr>
              <a:t> Cells (CTC)</a:t>
            </a:r>
          </a:p>
          <a:p>
            <a:pPr marL="285750" indent="-285750">
              <a:lnSpc>
                <a:spcPct val="110000"/>
              </a:lnSpc>
              <a:spcAft>
                <a:spcPts val="600"/>
              </a:spcAft>
              <a:buFont typeface="Wingdings" charset="2"/>
              <a:buChar char="ü"/>
            </a:pPr>
            <a:r>
              <a:rPr lang="en-GB" sz="1600" dirty="0" smtClean="0">
                <a:latin typeface="Comic Sans MS"/>
                <a:cs typeface="Comic Sans MS"/>
              </a:rPr>
              <a:t>Circulating nucleic acids (</a:t>
            </a:r>
            <a:r>
              <a:rPr lang="en-GB" sz="1600" dirty="0" err="1" smtClean="0">
                <a:latin typeface="Comic Sans MS"/>
                <a:cs typeface="Comic Sans MS"/>
              </a:rPr>
              <a:t>ctDNA</a:t>
            </a:r>
            <a:r>
              <a:rPr lang="en-GB" sz="1600" dirty="0" smtClean="0">
                <a:latin typeface="Comic Sans MS"/>
                <a:cs typeface="Comic Sans MS"/>
              </a:rPr>
              <a:t>, </a:t>
            </a:r>
            <a:r>
              <a:rPr lang="en-GB" sz="1600" dirty="0" err="1" smtClean="0">
                <a:latin typeface="Comic Sans MS"/>
                <a:cs typeface="Comic Sans MS"/>
              </a:rPr>
              <a:t>cfDNA</a:t>
            </a:r>
            <a:r>
              <a:rPr lang="en-GB" sz="1600" dirty="0" smtClean="0">
                <a:latin typeface="Comic Sans MS"/>
                <a:cs typeface="Comic Sans MS"/>
              </a:rPr>
              <a:t>, </a:t>
            </a:r>
            <a:r>
              <a:rPr lang="en-GB" sz="1600" dirty="0" err="1" smtClean="0">
                <a:latin typeface="Comic Sans MS"/>
                <a:cs typeface="Comic Sans MS"/>
              </a:rPr>
              <a:t>ctRNA</a:t>
            </a:r>
            <a:r>
              <a:rPr lang="en-GB" sz="1600" dirty="0" smtClean="0">
                <a:latin typeface="Comic Sans MS"/>
                <a:cs typeface="Comic Sans MS"/>
              </a:rPr>
              <a:t>, </a:t>
            </a:r>
            <a:r>
              <a:rPr lang="en-GB" sz="1600" dirty="0" err="1" smtClean="0">
                <a:latin typeface="Comic Sans MS"/>
                <a:cs typeface="Comic Sans MS"/>
              </a:rPr>
              <a:t>miRNAs</a:t>
            </a:r>
            <a:r>
              <a:rPr lang="en-GB" sz="1600" dirty="0" smtClean="0">
                <a:latin typeface="Comic Sans MS"/>
                <a:cs typeface="Comic Sans MS"/>
              </a:rPr>
              <a:t>)</a:t>
            </a:r>
          </a:p>
          <a:p>
            <a:pPr marL="285750" indent="-285750">
              <a:lnSpc>
                <a:spcPct val="110000"/>
              </a:lnSpc>
              <a:spcAft>
                <a:spcPts val="600"/>
              </a:spcAft>
              <a:buFont typeface="Wingdings" charset="2"/>
              <a:buChar char="ü"/>
            </a:pPr>
            <a:r>
              <a:rPr lang="en-GB" sz="1600" dirty="0" err="1" smtClean="0">
                <a:latin typeface="Comic Sans MS"/>
                <a:cs typeface="Comic Sans MS"/>
              </a:rPr>
              <a:t>Exosomes</a:t>
            </a:r>
            <a:endParaRPr lang="en-GB" sz="1600" dirty="0">
              <a:latin typeface="Comic Sans MS"/>
              <a:cs typeface="Comic Sans MS"/>
            </a:endParaRPr>
          </a:p>
        </p:txBody>
      </p:sp>
    </p:spTree>
    <p:extLst>
      <p:ext uri="{BB962C8B-B14F-4D97-AF65-F5344CB8AC3E}">
        <p14:creationId xmlns:p14="http://schemas.microsoft.com/office/powerpoint/2010/main" val="42149533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398" y="1428460"/>
            <a:ext cx="6462711" cy="5164875"/>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e 4"/>
          <p:cNvSpPr>
            <a:spLocks noChangeArrowheads="1"/>
          </p:cNvSpPr>
          <p:nvPr/>
        </p:nvSpPr>
        <p:spPr bwMode="auto">
          <a:xfrm>
            <a:off x="2873402" y="2301983"/>
            <a:ext cx="1174127" cy="648072"/>
          </a:xfrm>
          <a:prstGeom prst="ellipse">
            <a:avLst/>
          </a:prstGeom>
          <a:noFill/>
          <a:ln w="50800">
            <a:solidFill>
              <a:srgbClr val="008000"/>
            </a:solidFill>
            <a:round/>
            <a:headEnd/>
            <a:tailEnd type="triangle" w="med" len="med"/>
          </a:ln>
        </p:spPr>
        <p:txBody>
          <a:bodyPr lIns="90000" tIns="46800" rIns="90000" bIns="46800"/>
          <a:lstStyle/>
          <a:p>
            <a:pPr algn="ctr" defTabSz="914400" eaLnBrk="0" hangingPunct="0"/>
            <a:endParaRPr lang="it-IT" altLang="it-IT" sz="3200">
              <a:solidFill>
                <a:srgbClr val="FFFFFF"/>
              </a:solidFill>
              <a:latin typeface="Comic Sans MS" pitchFamily="66" charset="0"/>
            </a:endParaRPr>
          </a:p>
        </p:txBody>
      </p:sp>
      <p:cxnSp>
        <p:nvCxnSpPr>
          <p:cNvPr id="7" name="Connettore 2 6"/>
          <p:cNvCxnSpPr>
            <a:cxnSpLocks noChangeShapeType="1"/>
            <a:stCxn id="14" idx="1"/>
            <a:endCxn id="5" idx="5"/>
          </p:cNvCxnSpPr>
          <p:nvPr/>
        </p:nvCxnSpPr>
        <p:spPr bwMode="auto">
          <a:xfrm flipH="1" flipV="1">
            <a:off x="3875582" y="2855147"/>
            <a:ext cx="776811" cy="481514"/>
          </a:xfrm>
          <a:prstGeom prst="straightConnector1">
            <a:avLst/>
          </a:prstGeom>
          <a:noFill/>
          <a:ln w="38100">
            <a:solidFill>
              <a:srgbClr val="008000"/>
            </a:solidFill>
            <a:round/>
            <a:headEnd/>
            <a:tailEnd type="stealth" w="lg" len="lg"/>
          </a:ln>
        </p:spPr>
      </p:cxnSp>
      <p:sp>
        <p:nvSpPr>
          <p:cNvPr id="17" name="Text Box 16"/>
          <p:cNvSpPr txBox="1">
            <a:spLocks noChangeArrowheads="1"/>
          </p:cNvSpPr>
          <p:nvPr/>
        </p:nvSpPr>
        <p:spPr bwMode="auto">
          <a:xfrm>
            <a:off x="5071885" y="6543423"/>
            <a:ext cx="3997508" cy="276999"/>
          </a:xfrm>
          <a:prstGeom prst="rect">
            <a:avLst/>
          </a:prstGeom>
          <a:noFill/>
          <a:ln w="9525">
            <a:noFill/>
            <a:miter lim="800000"/>
            <a:headEnd/>
            <a:tailEnd/>
          </a:ln>
        </p:spPr>
        <p:txBody>
          <a:bodyPr wrap="square">
            <a:spAutoFit/>
          </a:bodyPr>
          <a:lstStyle/>
          <a:p>
            <a:pPr algn="r"/>
            <a:r>
              <a:rPr lang="en-US" altLang="it-IT" sz="1200" dirty="0" err="1" smtClean="0">
                <a:latin typeface="Comic Sans MS" pitchFamily="66" charset="0"/>
              </a:rPr>
              <a:t>Castiglia</a:t>
            </a:r>
            <a:r>
              <a:rPr lang="en-US" altLang="it-IT" sz="1200" dirty="0" smtClean="0">
                <a:latin typeface="Comic Sans MS" pitchFamily="66" charset="0"/>
              </a:rPr>
              <a:t> M, </a:t>
            </a:r>
            <a:r>
              <a:rPr lang="en-US" altLang="it-IT" sz="1200" i="1" dirty="0" smtClean="0">
                <a:latin typeface="Comic Sans MS" pitchFamily="66" charset="0"/>
              </a:rPr>
              <a:t>et </a:t>
            </a:r>
            <a:r>
              <a:rPr lang="en-US" altLang="it-IT" sz="1200" i="1" dirty="0">
                <a:latin typeface="Comic Sans MS" pitchFamily="66" charset="0"/>
              </a:rPr>
              <a:t>al.</a:t>
            </a:r>
            <a:r>
              <a:rPr lang="en-US" altLang="it-IT" sz="1200" dirty="0">
                <a:latin typeface="Comic Sans MS" pitchFamily="66" charset="0"/>
              </a:rPr>
              <a:t> </a:t>
            </a:r>
            <a:r>
              <a:rPr lang="en-US" altLang="it-IT" sz="1200" i="1" dirty="0" smtClean="0">
                <a:latin typeface="Comic Sans MS" pitchFamily="66" charset="0"/>
              </a:rPr>
              <a:t>BBA Cancer Reviews. </a:t>
            </a:r>
            <a:r>
              <a:rPr lang="en-GB" altLang="it-IT" sz="1200" dirty="0" smtClean="0">
                <a:latin typeface="Comic Sans MS" pitchFamily="66" charset="0"/>
              </a:rPr>
              <a:t>2014</a:t>
            </a:r>
            <a:endParaRPr lang="en-US" altLang="it-IT" sz="1200" dirty="0">
              <a:latin typeface="Comic Sans MS" pitchFamily="66" charset="0"/>
            </a:endParaRPr>
          </a:p>
        </p:txBody>
      </p:sp>
      <p:sp>
        <p:nvSpPr>
          <p:cNvPr id="14" name="Rettangolo arrotondato 13"/>
          <p:cNvSpPr/>
          <p:nvPr/>
        </p:nvSpPr>
        <p:spPr>
          <a:xfrm>
            <a:off x="4652393" y="2229975"/>
            <a:ext cx="4416987" cy="2213372"/>
          </a:xfrm>
          <a:prstGeom prst="roundRect">
            <a:avLst/>
          </a:prstGeom>
          <a:gradFill flip="none" rotWithShape="1">
            <a:gsLst>
              <a:gs pos="0">
                <a:schemeClr val="accent3">
                  <a:shade val="51000"/>
                  <a:satMod val="130000"/>
                  <a:alpha val="76000"/>
                </a:schemeClr>
              </a:gs>
              <a:gs pos="80000">
                <a:schemeClr val="accent3">
                  <a:shade val="93000"/>
                  <a:satMod val="130000"/>
                  <a:alpha val="76000"/>
                </a:schemeClr>
              </a:gs>
              <a:gs pos="100000">
                <a:schemeClr val="accent3">
                  <a:shade val="94000"/>
                  <a:satMod val="135000"/>
                  <a:alpha val="76000"/>
                </a:schemeClr>
              </a:gs>
            </a:gsLst>
            <a:lin ang="16200000" scaled="0"/>
            <a:tileRect/>
          </a:gradFill>
          <a:ln/>
        </p:spPr>
        <p:style>
          <a:lnRef idx="1">
            <a:schemeClr val="accent3"/>
          </a:lnRef>
          <a:fillRef idx="3">
            <a:schemeClr val="accent3"/>
          </a:fillRef>
          <a:effectRef idx="2">
            <a:schemeClr val="accent3"/>
          </a:effectRef>
          <a:fontRef idx="minor">
            <a:schemeClr val="lt1"/>
          </a:fontRef>
        </p:style>
        <p:txBody>
          <a:bodyPr wrap="square">
            <a:spAutoFit/>
          </a:bodyPr>
          <a:lstStyle/>
          <a:p>
            <a:pPr fontAlgn="auto">
              <a:spcBef>
                <a:spcPts val="0"/>
              </a:spcBef>
              <a:spcAft>
                <a:spcPts val="600"/>
              </a:spcAft>
              <a:defRPr/>
            </a:pPr>
            <a:r>
              <a:rPr lang="en-US" sz="2400" b="1" dirty="0" err="1" smtClean="0">
                <a:solidFill>
                  <a:srgbClr val="FFFF00"/>
                </a:solidFill>
                <a:latin typeface="Comic Sans MS" panose="030F0702030302020204" pitchFamily="66" charset="0"/>
              </a:rPr>
              <a:t>ctDNA</a:t>
            </a:r>
            <a:endParaRPr lang="en-US" sz="1000" dirty="0">
              <a:solidFill>
                <a:srgbClr val="FFFF00"/>
              </a:solidFill>
              <a:latin typeface="Comic Sans MS" panose="030F0702030302020204" pitchFamily="66" charset="0"/>
            </a:endParaRPr>
          </a:p>
          <a:p>
            <a:pPr marL="285750" indent="-285750" fontAlgn="auto">
              <a:spcBef>
                <a:spcPts val="0"/>
              </a:spcBef>
              <a:spcAft>
                <a:spcPts val="600"/>
              </a:spcAft>
              <a:buFont typeface="Wingdings" panose="05000000000000000000" pitchFamily="2" charset="2"/>
              <a:buChar char="Ø"/>
              <a:defRPr/>
            </a:pPr>
            <a:r>
              <a:rPr lang="en-US" dirty="0">
                <a:solidFill>
                  <a:srgbClr val="FFFFFF"/>
                </a:solidFill>
                <a:latin typeface="Comic Sans MS" panose="030F0702030302020204" pitchFamily="66" charset="0"/>
              </a:rPr>
              <a:t>Portion of cell-free DNA released from tumor </a:t>
            </a:r>
            <a:r>
              <a:rPr lang="en-US" dirty="0" smtClean="0">
                <a:solidFill>
                  <a:srgbClr val="FFFFFF"/>
                </a:solidFill>
                <a:latin typeface="Comic Sans MS" panose="030F0702030302020204" pitchFamily="66" charset="0"/>
              </a:rPr>
              <a:t>cells</a:t>
            </a:r>
          </a:p>
          <a:p>
            <a:pPr marL="285750" indent="-285750" fontAlgn="auto">
              <a:spcBef>
                <a:spcPts val="0"/>
              </a:spcBef>
              <a:spcAft>
                <a:spcPts val="600"/>
              </a:spcAft>
              <a:buFont typeface="Wingdings" panose="05000000000000000000" pitchFamily="2" charset="2"/>
              <a:buChar char="Ø"/>
              <a:defRPr/>
            </a:pPr>
            <a:r>
              <a:rPr lang="en-US" dirty="0" smtClean="0">
                <a:solidFill>
                  <a:srgbClr val="FFFFFF"/>
                </a:solidFill>
                <a:latin typeface="Comic Sans MS" panose="030F0702030302020204" pitchFamily="66" charset="0"/>
              </a:rPr>
              <a:t>It can be detected in several body fluids (plasma, urine, </a:t>
            </a:r>
            <a:r>
              <a:rPr lang="en-US" dirty="0" err="1" smtClean="0">
                <a:solidFill>
                  <a:srgbClr val="FFFFFF"/>
                </a:solidFill>
                <a:latin typeface="Comic Sans MS" panose="030F0702030302020204" pitchFamily="66" charset="0"/>
              </a:rPr>
              <a:t>salive</a:t>
            </a:r>
            <a:r>
              <a:rPr lang="en-US" dirty="0" smtClean="0">
                <a:solidFill>
                  <a:srgbClr val="FFFFFF"/>
                </a:solidFill>
                <a:latin typeface="Comic Sans MS" panose="030F0702030302020204" pitchFamily="66" charset="0"/>
              </a:rPr>
              <a:t>, effusion liquids)</a:t>
            </a:r>
            <a:endParaRPr lang="en-US" dirty="0">
              <a:solidFill>
                <a:srgbClr val="FFFFFF"/>
              </a:solidFill>
              <a:latin typeface="Comic Sans MS" panose="030F0702030302020204" pitchFamily="66" charset="0"/>
            </a:endParaRPr>
          </a:p>
        </p:txBody>
      </p:sp>
      <p:grpSp>
        <p:nvGrpSpPr>
          <p:cNvPr id="11" name="Gruppo 10"/>
          <p:cNvGrpSpPr/>
          <p:nvPr/>
        </p:nvGrpSpPr>
        <p:grpSpPr>
          <a:xfrm>
            <a:off x="0" y="-1"/>
            <a:ext cx="9144002" cy="1208745"/>
            <a:chOff x="0" y="-1"/>
            <a:chExt cx="9144002" cy="1208745"/>
          </a:xfrm>
        </p:grpSpPr>
        <p:pic>
          <p:nvPicPr>
            <p:cNvPr id="15" name="Immagine 14"/>
            <p:cNvPicPr>
              <a:picLocks noChangeAspect="1"/>
            </p:cNvPicPr>
            <p:nvPr/>
          </p:nvPicPr>
          <p:blipFill>
            <a:blip r:embed="rId4">
              <a:alphaModFix amt="68000"/>
            </a:blip>
            <a:stretch>
              <a:fillRect/>
            </a:stretch>
          </p:blipFill>
          <p:spPr>
            <a:xfrm rot="5400000">
              <a:off x="3967629" y="-3967628"/>
              <a:ext cx="1208745" cy="9144000"/>
            </a:xfrm>
            <a:prstGeom prst="rect">
              <a:avLst/>
            </a:prstGeom>
            <a:effectLst/>
          </p:spPr>
        </p:pic>
        <p:sp>
          <p:nvSpPr>
            <p:cNvPr id="16" name="Rettangolo arrotondato 15"/>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rgbClr val="FFFF00"/>
                  </a:solidFill>
                  <a:latin typeface="Comic Sans MS"/>
                  <a:cs typeface="Comic Sans MS"/>
                </a:rPr>
                <a:t>Circulating tumor DNA </a:t>
              </a:r>
              <a:endParaRPr lang="en-US" sz="3200" b="1" dirty="0" smtClean="0">
                <a:solidFill>
                  <a:srgbClr val="FFFF00"/>
                </a:solidFill>
                <a:latin typeface="Comic Sans MS"/>
                <a:cs typeface="Comic Sans MS"/>
              </a:endParaRPr>
            </a:p>
            <a:p>
              <a:pPr algn="ctr"/>
              <a:r>
                <a:rPr lang="en-US" sz="3200" dirty="0" smtClean="0">
                  <a:solidFill>
                    <a:schemeClr val="bg1"/>
                  </a:solidFill>
                  <a:latin typeface="Comic Sans MS"/>
                  <a:cs typeface="Comic Sans MS"/>
                </a:rPr>
                <a:t>Rationale</a:t>
              </a:r>
            </a:p>
          </p:txBody>
        </p:sp>
      </p:grpSp>
    </p:spTree>
    <p:extLst>
      <p:ext uri="{BB962C8B-B14F-4D97-AF65-F5344CB8AC3E}">
        <p14:creationId xmlns:p14="http://schemas.microsoft.com/office/powerpoint/2010/main" val="2676260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2" y="-93255"/>
            <a:ext cx="9156699" cy="752490"/>
            <a:chOff x="2" y="-93255"/>
            <a:chExt cx="9156699" cy="752490"/>
          </a:xfrm>
        </p:grpSpPr>
        <p:pic>
          <p:nvPicPr>
            <p:cNvPr id="6" name="Immagine 5"/>
            <p:cNvPicPr>
              <a:picLocks noChangeAspect="1"/>
            </p:cNvPicPr>
            <p:nvPr/>
          </p:nvPicPr>
          <p:blipFill>
            <a:blip r:embed="rId2">
              <a:alphaModFix amt="68000"/>
            </a:blip>
            <a:stretch>
              <a:fillRect/>
            </a:stretch>
          </p:blipFill>
          <p:spPr>
            <a:xfrm rot="5400000">
              <a:off x="4277917" y="-4277914"/>
              <a:ext cx="588170" cy="9144000"/>
            </a:xfrm>
            <a:prstGeom prst="rect">
              <a:avLst/>
            </a:prstGeom>
            <a:effectLst/>
          </p:spPr>
        </p:pic>
        <p:sp>
          <p:nvSpPr>
            <p:cNvPr id="7" name="Rettangolo arrotondato 6"/>
            <p:cNvSpPr/>
            <p:nvPr/>
          </p:nvSpPr>
          <p:spPr>
            <a:xfrm>
              <a:off x="12700" y="-9325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smtClean="0">
                  <a:solidFill>
                    <a:srgbClr val="FFFF00"/>
                  </a:solidFill>
                  <a:latin typeface="Comic Sans MS"/>
                  <a:cs typeface="Comic Sans MS"/>
                </a:rPr>
                <a:t>Timeline of relevant </a:t>
              </a:r>
              <a:r>
                <a:rPr lang="en-US" sz="2800" b="1" dirty="0" err="1" smtClean="0">
                  <a:solidFill>
                    <a:srgbClr val="FFFF00"/>
                  </a:solidFill>
                  <a:latin typeface="Comic Sans MS"/>
                  <a:cs typeface="Comic Sans MS"/>
                </a:rPr>
                <a:t>ctDNA</a:t>
              </a:r>
              <a:r>
                <a:rPr lang="en-US" sz="2800" b="1" smtClean="0">
                  <a:solidFill>
                    <a:srgbClr val="FFFF00"/>
                  </a:solidFill>
                  <a:latin typeface="Comic Sans MS"/>
                  <a:cs typeface="Comic Sans MS"/>
                </a:rPr>
                <a:t> discoveries</a:t>
              </a:r>
              <a:endParaRPr lang="en-US" sz="2800" b="1" dirty="0">
                <a:solidFill>
                  <a:srgbClr val="FFFF00"/>
                </a:solidFill>
                <a:latin typeface="Comic Sans MS"/>
                <a:cs typeface="Comic Sans MS"/>
              </a:endParaRPr>
            </a:p>
          </p:txBody>
        </p:sp>
      </p:grpSp>
      <p:pic>
        <p:nvPicPr>
          <p:cNvPr id="8" name="Immagine 7"/>
          <p:cNvPicPr>
            <a:picLocks noChangeAspect="1"/>
          </p:cNvPicPr>
          <p:nvPr/>
        </p:nvPicPr>
        <p:blipFill>
          <a:blip r:embed="rId3"/>
          <a:stretch>
            <a:fillRect/>
          </a:stretch>
        </p:blipFill>
        <p:spPr>
          <a:xfrm>
            <a:off x="934827" y="588168"/>
            <a:ext cx="6184900" cy="6248400"/>
          </a:xfrm>
          <a:prstGeom prst="rect">
            <a:avLst/>
          </a:prstGeom>
        </p:spPr>
      </p:pic>
      <p:sp>
        <p:nvSpPr>
          <p:cNvPr id="9" name="TextBox 39"/>
          <p:cNvSpPr txBox="1">
            <a:spLocks noChangeArrowheads="1"/>
          </p:cNvSpPr>
          <p:nvPr/>
        </p:nvSpPr>
        <p:spPr bwMode="auto">
          <a:xfrm>
            <a:off x="0" y="6617494"/>
            <a:ext cx="3733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fontAlgn="base">
              <a:spcBef>
                <a:spcPct val="0"/>
              </a:spcBef>
              <a:spcAft>
                <a:spcPct val="0"/>
              </a:spcAft>
            </a:pPr>
            <a:r>
              <a:rPr lang="nb-NO" sz="1100" dirty="0" err="1" smtClean="0">
                <a:solidFill>
                  <a:srgbClr val="000000"/>
                </a:solidFill>
                <a:cs typeface="Arial" charset="0"/>
              </a:rPr>
              <a:t>Yang</a:t>
            </a:r>
            <a:r>
              <a:rPr lang="nb-NO" sz="1100" dirty="0" smtClean="0">
                <a:solidFill>
                  <a:srgbClr val="000000"/>
                </a:solidFill>
                <a:cs typeface="Arial" charset="0"/>
              </a:rPr>
              <a:t> M, </a:t>
            </a:r>
            <a:r>
              <a:rPr lang="nb-NO" sz="1100" dirty="0">
                <a:solidFill>
                  <a:srgbClr val="000000"/>
                </a:solidFill>
                <a:cs typeface="Arial" charset="0"/>
              </a:rPr>
              <a:t>et al. </a:t>
            </a:r>
            <a:r>
              <a:rPr lang="nb-NO" sz="1100" dirty="0" smtClean="0">
                <a:solidFill>
                  <a:srgbClr val="000000"/>
                </a:solidFill>
                <a:cs typeface="Arial" charset="0"/>
              </a:rPr>
              <a:t>Annals </a:t>
            </a:r>
            <a:r>
              <a:rPr lang="nb-NO" sz="1100" dirty="0" err="1" smtClean="0">
                <a:solidFill>
                  <a:srgbClr val="000000"/>
                </a:solidFill>
                <a:cs typeface="Arial" charset="0"/>
              </a:rPr>
              <a:t>of</a:t>
            </a:r>
            <a:r>
              <a:rPr lang="nb-NO" sz="1100" dirty="0" smtClean="0">
                <a:solidFill>
                  <a:srgbClr val="000000"/>
                </a:solidFill>
                <a:cs typeface="Arial" charset="0"/>
              </a:rPr>
              <a:t> </a:t>
            </a:r>
            <a:r>
              <a:rPr lang="nb-NO" sz="1100" dirty="0" err="1" smtClean="0">
                <a:solidFill>
                  <a:srgbClr val="000000"/>
                </a:solidFill>
                <a:cs typeface="Arial" charset="0"/>
              </a:rPr>
              <a:t>Oncology</a:t>
            </a:r>
            <a:r>
              <a:rPr lang="nb-NO" sz="1100" dirty="0" smtClean="0">
                <a:solidFill>
                  <a:srgbClr val="000000"/>
                </a:solidFill>
                <a:cs typeface="Arial" charset="0"/>
              </a:rPr>
              <a:t> 2018</a:t>
            </a:r>
            <a:endParaRPr lang="en-GB" sz="1100" dirty="0">
              <a:solidFill>
                <a:srgbClr val="000000"/>
              </a:solidFill>
              <a:cs typeface="Arial" charset="0"/>
            </a:endParaRPr>
          </a:p>
        </p:txBody>
      </p:sp>
    </p:spTree>
    <p:extLst>
      <p:ext uri="{BB962C8B-B14F-4D97-AF65-F5344CB8AC3E}">
        <p14:creationId xmlns:p14="http://schemas.microsoft.com/office/powerpoint/2010/main" val="3449597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2039235" y="1373845"/>
            <a:ext cx="5245100" cy="5062746"/>
            <a:chOff x="2450067" y="2844948"/>
            <a:chExt cx="3660859" cy="3736397"/>
          </a:xfrm>
        </p:grpSpPr>
        <p:pic>
          <p:nvPicPr>
            <p:cNvPr id="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37995" t="16879"/>
            <a:stretch/>
          </p:blipFill>
          <p:spPr bwMode="auto">
            <a:xfrm>
              <a:off x="2481708" y="2876053"/>
              <a:ext cx="3629218" cy="3705292"/>
            </a:xfrm>
            <a:prstGeom prst="rect">
              <a:avLst/>
            </a:prstGeom>
            <a:noFill/>
            <a:extLst>
              <a:ext uri="{909E8E84-426E-40dd-AFC4-6F175D3DCCD1}">
                <a14:hiddenFill xmlns:a14="http://schemas.microsoft.com/office/drawing/2010/main">
                  <a:solidFill>
                    <a:srgbClr val="FFFFFF"/>
                  </a:solidFill>
                </a14:hiddenFill>
              </a:ext>
            </a:extLst>
          </p:spPr>
        </p:pic>
        <p:sp>
          <p:nvSpPr>
            <p:cNvPr id="6" name="Figura a mano libera 5"/>
            <p:cNvSpPr/>
            <p:nvPr/>
          </p:nvSpPr>
          <p:spPr>
            <a:xfrm>
              <a:off x="2450067" y="2844948"/>
              <a:ext cx="635017" cy="909984"/>
            </a:xfrm>
            <a:custGeom>
              <a:avLst/>
              <a:gdLst>
                <a:gd name="connsiteX0" fmla="*/ 10000 w 635017"/>
                <a:gd name="connsiteY0" fmla="*/ 809985 h 909984"/>
                <a:gd name="connsiteX1" fmla="*/ 0 w 635017"/>
                <a:gd name="connsiteY1" fmla="*/ 0 h 909984"/>
                <a:gd name="connsiteX2" fmla="*/ 605017 w 635017"/>
                <a:gd name="connsiteY2" fmla="*/ 54999 h 909984"/>
                <a:gd name="connsiteX3" fmla="*/ 635017 w 635017"/>
                <a:gd name="connsiteY3" fmla="*/ 254995 h 909984"/>
                <a:gd name="connsiteX4" fmla="*/ 520014 w 635017"/>
                <a:gd name="connsiteY4" fmla="*/ 534990 h 909984"/>
                <a:gd name="connsiteX5" fmla="*/ 365010 w 635017"/>
                <a:gd name="connsiteY5" fmla="*/ 754986 h 909984"/>
                <a:gd name="connsiteX6" fmla="*/ 40001 w 635017"/>
                <a:gd name="connsiteY6" fmla="*/ 909984 h 909984"/>
                <a:gd name="connsiteX7" fmla="*/ 10000 w 635017"/>
                <a:gd name="connsiteY7" fmla="*/ 809985 h 90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017" h="909984">
                  <a:moveTo>
                    <a:pt x="10000" y="809985"/>
                  </a:moveTo>
                  <a:lnTo>
                    <a:pt x="0" y="0"/>
                  </a:lnTo>
                  <a:lnTo>
                    <a:pt x="605017" y="54999"/>
                  </a:lnTo>
                  <a:lnTo>
                    <a:pt x="635017" y="254995"/>
                  </a:lnTo>
                  <a:lnTo>
                    <a:pt x="520014" y="534990"/>
                  </a:lnTo>
                  <a:lnTo>
                    <a:pt x="365010" y="754986"/>
                  </a:lnTo>
                  <a:lnTo>
                    <a:pt x="40001" y="909984"/>
                  </a:lnTo>
                  <a:lnTo>
                    <a:pt x="10000" y="809985"/>
                  </a:ln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8" name="TextBox 39"/>
          <p:cNvSpPr txBox="1">
            <a:spLocks noChangeArrowheads="1"/>
          </p:cNvSpPr>
          <p:nvPr/>
        </p:nvSpPr>
        <p:spPr bwMode="auto">
          <a:xfrm>
            <a:off x="5410200" y="6574631"/>
            <a:ext cx="3733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omic Sans MS" charset="0"/>
                <a:ea typeface="MS PGothic" charset="0"/>
                <a:cs typeface="MS PGothic" charset="0"/>
              </a:defRPr>
            </a:lvl1pPr>
            <a:lvl2pPr marL="742950" indent="-285750" defTabSz="457200">
              <a:defRPr sz="2400">
                <a:solidFill>
                  <a:schemeClr val="tx1"/>
                </a:solidFill>
                <a:latin typeface="Comic Sans MS" charset="0"/>
                <a:ea typeface="MS PGothic" charset="0"/>
                <a:cs typeface="MS PGothic" charset="0"/>
              </a:defRPr>
            </a:lvl2pPr>
            <a:lvl3pPr marL="1143000" indent="-228600" defTabSz="457200">
              <a:defRPr sz="2400">
                <a:solidFill>
                  <a:schemeClr val="tx1"/>
                </a:solidFill>
                <a:latin typeface="Comic Sans MS" charset="0"/>
                <a:ea typeface="MS PGothic" charset="0"/>
                <a:cs typeface="MS PGothic" charset="0"/>
              </a:defRPr>
            </a:lvl3pPr>
            <a:lvl4pPr marL="1600200" indent="-228600" defTabSz="457200">
              <a:defRPr sz="2400">
                <a:solidFill>
                  <a:schemeClr val="tx1"/>
                </a:solidFill>
                <a:latin typeface="Comic Sans MS" charset="0"/>
                <a:ea typeface="MS PGothic" charset="0"/>
                <a:cs typeface="MS PGothic" charset="0"/>
              </a:defRPr>
            </a:lvl4pPr>
            <a:lvl5pPr marL="2057400" indent="-228600" defTabSz="4572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algn="r" fontAlgn="base">
              <a:spcBef>
                <a:spcPct val="0"/>
              </a:spcBef>
              <a:spcAft>
                <a:spcPct val="0"/>
              </a:spcAft>
            </a:pPr>
            <a:r>
              <a:rPr lang="nb-NO" sz="1100" dirty="0" err="1" smtClean="0">
                <a:solidFill>
                  <a:srgbClr val="000000"/>
                </a:solidFill>
                <a:cs typeface="Arial" charset="0"/>
              </a:rPr>
              <a:t>Yang</a:t>
            </a:r>
            <a:r>
              <a:rPr lang="nb-NO" sz="1100" dirty="0" smtClean="0">
                <a:solidFill>
                  <a:srgbClr val="000000"/>
                </a:solidFill>
                <a:cs typeface="Arial" charset="0"/>
              </a:rPr>
              <a:t> M, </a:t>
            </a:r>
            <a:r>
              <a:rPr lang="nb-NO" sz="1100" dirty="0">
                <a:solidFill>
                  <a:srgbClr val="000000"/>
                </a:solidFill>
                <a:cs typeface="Arial" charset="0"/>
              </a:rPr>
              <a:t>et al. </a:t>
            </a:r>
            <a:r>
              <a:rPr lang="nb-NO" sz="1100" dirty="0" smtClean="0">
                <a:solidFill>
                  <a:srgbClr val="000000"/>
                </a:solidFill>
                <a:cs typeface="Arial" charset="0"/>
              </a:rPr>
              <a:t>Annals </a:t>
            </a:r>
            <a:r>
              <a:rPr lang="nb-NO" sz="1100" dirty="0" err="1" smtClean="0">
                <a:solidFill>
                  <a:srgbClr val="000000"/>
                </a:solidFill>
                <a:cs typeface="Arial" charset="0"/>
              </a:rPr>
              <a:t>of</a:t>
            </a:r>
            <a:r>
              <a:rPr lang="nb-NO" sz="1100" dirty="0" smtClean="0">
                <a:solidFill>
                  <a:srgbClr val="000000"/>
                </a:solidFill>
                <a:cs typeface="Arial" charset="0"/>
              </a:rPr>
              <a:t> </a:t>
            </a:r>
            <a:r>
              <a:rPr lang="nb-NO" sz="1100" dirty="0" err="1" smtClean="0">
                <a:solidFill>
                  <a:srgbClr val="000000"/>
                </a:solidFill>
                <a:cs typeface="Arial" charset="0"/>
              </a:rPr>
              <a:t>Oncology</a:t>
            </a:r>
            <a:r>
              <a:rPr lang="nb-NO" sz="1100" dirty="0" smtClean="0">
                <a:solidFill>
                  <a:srgbClr val="000000"/>
                </a:solidFill>
                <a:cs typeface="Arial" charset="0"/>
              </a:rPr>
              <a:t> 2018</a:t>
            </a:r>
            <a:endParaRPr lang="en-GB" sz="1100" dirty="0">
              <a:solidFill>
                <a:srgbClr val="000000"/>
              </a:solidFill>
              <a:cs typeface="Arial" charset="0"/>
            </a:endParaRPr>
          </a:p>
        </p:txBody>
      </p:sp>
      <p:grpSp>
        <p:nvGrpSpPr>
          <p:cNvPr id="9" name="Gruppo 8"/>
          <p:cNvGrpSpPr/>
          <p:nvPr/>
        </p:nvGrpSpPr>
        <p:grpSpPr>
          <a:xfrm>
            <a:off x="0" y="-1"/>
            <a:ext cx="9144002" cy="1208745"/>
            <a:chOff x="0" y="-1"/>
            <a:chExt cx="9144002" cy="1208745"/>
          </a:xfrm>
        </p:grpSpPr>
        <p:pic>
          <p:nvPicPr>
            <p:cNvPr id="10" name="Immagine 9"/>
            <p:cNvPicPr>
              <a:picLocks noChangeAspect="1"/>
            </p:cNvPicPr>
            <p:nvPr/>
          </p:nvPicPr>
          <p:blipFill>
            <a:blip r:embed="rId3">
              <a:alphaModFix amt="68000"/>
            </a:blip>
            <a:stretch>
              <a:fillRect/>
            </a:stretch>
          </p:blipFill>
          <p:spPr>
            <a:xfrm rot="5400000">
              <a:off x="3967629" y="-3967628"/>
              <a:ext cx="1208745" cy="9144000"/>
            </a:xfrm>
            <a:prstGeom prst="rect">
              <a:avLst/>
            </a:prstGeom>
            <a:effectLst/>
          </p:spPr>
        </p:pic>
        <p:sp>
          <p:nvSpPr>
            <p:cNvPr id="11" name="Rettangolo arrotondato 10"/>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smtClean="0">
                  <a:solidFill>
                    <a:srgbClr val="FFFF00"/>
                  </a:solidFill>
                  <a:latin typeface="Comic Sans MS"/>
                  <a:cs typeface="Comic Sans MS"/>
                </a:rPr>
                <a:t>Liquid biopsy</a:t>
              </a:r>
            </a:p>
            <a:p>
              <a:pPr algn="ctr"/>
              <a:r>
                <a:rPr lang="en-US" sz="2400" dirty="0" smtClean="0">
                  <a:solidFill>
                    <a:schemeClr val="bg1"/>
                  </a:solidFill>
                  <a:latin typeface="Comic Sans MS"/>
                  <a:cs typeface="Comic Sans MS"/>
                </a:rPr>
                <a:t>Clinical application </a:t>
              </a:r>
              <a:endParaRPr lang="en-US" sz="2400" dirty="0">
                <a:solidFill>
                  <a:schemeClr val="bg1"/>
                </a:solidFill>
                <a:latin typeface="Comic Sans MS"/>
                <a:cs typeface="Comic Sans MS"/>
              </a:endParaRPr>
            </a:p>
          </p:txBody>
        </p:sp>
      </p:grpSp>
    </p:spTree>
    <p:extLst>
      <p:ext uri="{BB962C8B-B14F-4D97-AF65-F5344CB8AC3E}">
        <p14:creationId xmlns:p14="http://schemas.microsoft.com/office/powerpoint/2010/main" val="2657567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112"/>
          <p:cNvGrpSpPr>
            <a:grpSpLocks/>
          </p:cNvGrpSpPr>
          <p:nvPr/>
        </p:nvGrpSpPr>
        <p:grpSpPr bwMode="auto">
          <a:xfrm>
            <a:off x="0" y="0"/>
            <a:ext cx="9144000" cy="990600"/>
            <a:chOff x="0" y="-1"/>
            <a:chExt cx="9144002" cy="1208745"/>
          </a:xfrm>
        </p:grpSpPr>
        <p:pic>
          <p:nvPicPr>
            <p:cNvPr id="7" name="Immagine 113"/>
            <p:cNvPicPr>
              <a:picLocks noChangeAspect="1"/>
            </p:cNvPicPr>
            <p:nvPr/>
          </p:nvPicPr>
          <p:blipFill>
            <a:blip r:embed="rId2">
              <a:alphaModFix amt="68000"/>
              <a:extLst>
                <a:ext uri="{28A0092B-C50C-407E-A947-70E740481C1C}">
                  <a14:useLocalDpi xmlns:a14="http://schemas.microsoft.com/office/drawing/2010/main" val="0"/>
                </a:ext>
              </a:extLst>
            </a:blip>
            <a:srcRect/>
            <a:stretch>
              <a:fillRect/>
            </a:stretch>
          </p:blipFill>
          <p:spPr bwMode="auto">
            <a:xfrm rot="5400000">
              <a:off x="3967629" y="-3967628"/>
              <a:ext cx="1208745" cy="9144000"/>
            </a:xfrm>
            <a:prstGeom prst="rect">
              <a:avLst/>
            </a:prstGeom>
            <a:noFill/>
            <a:ln>
              <a:noFill/>
            </a:ln>
            <a:extLst>
              <a:ext uri="{909E8E84-426E-40dd-AFC4-6F175D3DCCD1}">
                <a14:hiddenFill xmlns:a14="http://schemas.microsoft.com/office/drawing/2010/main">
                  <a:solidFill>
                    <a:srgbClr val="FFFFFF">
                      <a:alpha val="6784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arrotondato 7"/>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b="1" dirty="0" smtClean="0">
                  <a:solidFill>
                    <a:srgbClr val="FFFF00"/>
                  </a:solidFill>
                  <a:latin typeface="Comic Sans MS"/>
                  <a:cs typeface="Comic Sans MS"/>
                </a:rPr>
                <a:t>Liquid biopsy for cancer screening and early detection  </a:t>
              </a:r>
              <a:endParaRPr lang="en-US" sz="2400" b="1" dirty="0">
                <a:solidFill>
                  <a:prstClr val="white"/>
                </a:solidFill>
                <a:latin typeface="Comic Sans MS"/>
                <a:cs typeface="Comic Sans MS"/>
              </a:endParaRPr>
            </a:p>
            <a:p>
              <a:pPr algn="ctr">
                <a:defRPr/>
              </a:pPr>
              <a:r>
                <a:rPr lang="en-US" sz="2000" dirty="0" smtClean="0">
                  <a:solidFill>
                    <a:prstClr val="white"/>
                  </a:solidFill>
                  <a:latin typeface="Comic Sans MS"/>
                  <a:cs typeface="Comic Sans MS"/>
                </a:rPr>
                <a:t>The </a:t>
              </a:r>
              <a:r>
                <a:rPr lang="en-US" sz="2000" dirty="0" err="1" smtClean="0">
                  <a:solidFill>
                    <a:prstClr val="white"/>
                  </a:solidFill>
                  <a:latin typeface="Comic Sans MS"/>
                  <a:cs typeface="Comic Sans MS"/>
                </a:rPr>
                <a:t>CancerSEEK</a:t>
              </a:r>
              <a:r>
                <a:rPr lang="en-US" sz="2000" dirty="0" smtClean="0">
                  <a:solidFill>
                    <a:prstClr val="white"/>
                  </a:solidFill>
                  <a:latin typeface="Comic Sans MS"/>
                  <a:cs typeface="Comic Sans MS"/>
                </a:rPr>
                <a:t> test</a:t>
              </a:r>
              <a:endParaRPr lang="en-US" sz="2000" dirty="0">
                <a:solidFill>
                  <a:prstClr val="white"/>
                </a:solidFill>
                <a:latin typeface="Comic Sans MS"/>
                <a:cs typeface="Comic Sans MS"/>
              </a:endParaRPr>
            </a:p>
          </p:txBody>
        </p:sp>
      </p:grpSp>
      <p:pic>
        <p:nvPicPr>
          <p:cNvPr id="9" name="Immagine 8"/>
          <p:cNvPicPr>
            <a:picLocks noChangeAspect="1"/>
          </p:cNvPicPr>
          <p:nvPr/>
        </p:nvPicPr>
        <p:blipFill>
          <a:blip r:embed="rId3"/>
          <a:stretch>
            <a:fillRect/>
          </a:stretch>
        </p:blipFill>
        <p:spPr>
          <a:xfrm>
            <a:off x="248834" y="1665817"/>
            <a:ext cx="8769563" cy="4926627"/>
          </a:xfrm>
          <a:prstGeom prst="rect">
            <a:avLst/>
          </a:prstGeom>
        </p:spPr>
      </p:pic>
      <p:sp>
        <p:nvSpPr>
          <p:cNvPr id="10" name="CasellaDiTesto 9"/>
          <p:cNvSpPr txBox="1"/>
          <p:nvPr/>
        </p:nvSpPr>
        <p:spPr>
          <a:xfrm>
            <a:off x="6461779" y="6558917"/>
            <a:ext cx="2645518" cy="307777"/>
          </a:xfrm>
          <a:prstGeom prst="rect">
            <a:avLst/>
          </a:prstGeom>
          <a:noFill/>
        </p:spPr>
        <p:txBody>
          <a:bodyPr wrap="square" rtlCol="0">
            <a:spAutoFit/>
          </a:bodyPr>
          <a:lstStyle/>
          <a:p>
            <a:pPr algn="r"/>
            <a:r>
              <a:rPr lang="it-IT" sz="1400" dirty="0">
                <a:latin typeface="Comic Sans MS"/>
                <a:cs typeface="Comic Sans MS"/>
              </a:rPr>
              <a:t>Cohen JD et al, Science 2018</a:t>
            </a:r>
          </a:p>
        </p:txBody>
      </p:sp>
      <p:sp>
        <p:nvSpPr>
          <p:cNvPr id="11" name="CasellaDiTesto 10"/>
          <p:cNvSpPr txBox="1"/>
          <p:nvPr/>
        </p:nvSpPr>
        <p:spPr>
          <a:xfrm>
            <a:off x="355600" y="1016000"/>
            <a:ext cx="8597900" cy="584776"/>
          </a:xfrm>
          <a:prstGeom prst="rect">
            <a:avLst/>
          </a:prstGeom>
          <a:noFill/>
        </p:spPr>
        <p:txBody>
          <a:bodyPr wrap="square" rtlCol="0">
            <a:spAutoFit/>
          </a:bodyPr>
          <a:lstStyle/>
          <a:p>
            <a:pPr algn="ctr"/>
            <a:r>
              <a:rPr lang="en-US" sz="1600" dirty="0">
                <a:latin typeface="Comic Sans MS"/>
                <a:cs typeface="Comic Sans MS"/>
              </a:rPr>
              <a:t>B</a:t>
            </a:r>
            <a:r>
              <a:rPr lang="en-US" sz="1600" dirty="0" smtClean="0">
                <a:latin typeface="Comic Sans MS"/>
                <a:cs typeface="Comic Sans MS"/>
              </a:rPr>
              <a:t>lood test that can detect </a:t>
            </a:r>
            <a:r>
              <a:rPr lang="en-US" sz="1600" dirty="0" smtClean="0">
                <a:solidFill>
                  <a:srgbClr val="FF0000"/>
                </a:solidFill>
                <a:latin typeface="Comic Sans MS"/>
                <a:cs typeface="Comic Sans MS"/>
              </a:rPr>
              <a:t>eight common cancer types </a:t>
            </a:r>
            <a:r>
              <a:rPr lang="en-US" sz="1600" dirty="0" smtClean="0">
                <a:latin typeface="Comic Sans MS"/>
                <a:cs typeface="Comic Sans MS"/>
              </a:rPr>
              <a:t>through assessment of the levels of </a:t>
            </a:r>
            <a:r>
              <a:rPr lang="en-US" sz="1600" b="1" i="1" dirty="0" smtClean="0">
                <a:solidFill>
                  <a:srgbClr val="008000"/>
                </a:solidFill>
                <a:latin typeface="Comic Sans MS"/>
                <a:cs typeface="Comic Sans MS"/>
              </a:rPr>
              <a:t>circulating proteins </a:t>
            </a:r>
            <a:r>
              <a:rPr lang="en-US" sz="1600" dirty="0" smtClean="0">
                <a:latin typeface="Comic Sans MS"/>
                <a:cs typeface="Comic Sans MS"/>
              </a:rPr>
              <a:t>and </a:t>
            </a:r>
            <a:r>
              <a:rPr lang="en-US" sz="1600" b="1" i="1" dirty="0" smtClean="0">
                <a:solidFill>
                  <a:srgbClr val="008000"/>
                </a:solidFill>
                <a:latin typeface="Comic Sans MS"/>
                <a:cs typeface="Comic Sans MS"/>
              </a:rPr>
              <a:t>mutations in cell-free DNA</a:t>
            </a:r>
            <a:endParaRPr lang="en-US" sz="1600" b="1" i="1" dirty="0">
              <a:solidFill>
                <a:srgbClr val="008000"/>
              </a:solidFill>
              <a:latin typeface="Comic Sans MS"/>
              <a:cs typeface="Comic Sans MS"/>
            </a:endParaRPr>
          </a:p>
        </p:txBody>
      </p:sp>
    </p:spTree>
    <p:extLst>
      <p:ext uri="{BB962C8B-B14F-4D97-AF65-F5344CB8AC3E}">
        <p14:creationId xmlns:p14="http://schemas.microsoft.com/office/powerpoint/2010/main" val="17302306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112"/>
          <p:cNvGrpSpPr>
            <a:grpSpLocks/>
          </p:cNvGrpSpPr>
          <p:nvPr/>
        </p:nvGrpSpPr>
        <p:grpSpPr bwMode="auto">
          <a:xfrm>
            <a:off x="0" y="0"/>
            <a:ext cx="9144000" cy="990600"/>
            <a:chOff x="0" y="-1"/>
            <a:chExt cx="9144002" cy="1208745"/>
          </a:xfrm>
        </p:grpSpPr>
        <p:pic>
          <p:nvPicPr>
            <p:cNvPr id="7" name="Immagine 113"/>
            <p:cNvPicPr>
              <a:picLocks noChangeAspect="1"/>
            </p:cNvPicPr>
            <p:nvPr/>
          </p:nvPicPr>
          <p:blipFill>
            <a:blip r:embed="rId3">
              <a:alphaModFix amt="68000"/>
              <a:extLst>
                <a:ext uri="{28A0092B-C50C-407E-A947-70E740481C1C}">
                  <a14:useLocalDpi xmlns:a14="http://schemas.microsoft.com/office/drawing/2010/main" val="0"/>
                </a:ext>
              </a:extLst>
            </a:blip>
            <a:srcRect/>
            <a:stretch>
              <a:fillRect/>
            </a:stretch>
          </p:blipFill>
          <p:spPr bwMode="auto">
            <a:xfrm rot="5400000">
              <a:off x="3967629" y="-3967628"/>
              <a:ext cx="1208745" cy="9144000"/>
            </a:xfrm>
            <a:prstGeom prst="rect">
              <a:avLst/>
            </a:prstGeom>
            <a:noFill/>
            <a:ln>
              <a:noFill/>
            </a:ln>
            <a:extLst>
              <a:ext uri="{909E8E84-426E-40dd-AFC4-6F175D3DCCD1}">
                <a14:hiddenFill xmlns:a14="http://schemas.microsoft.com/office/drawing/2010/main">
                  <a:solidFill>
                    <a:srgbClr val="FFFFFF">
                      <a:alpha val="6784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arrotondato 7"/>
            <p:cNvSpPr/>
            <p:nvPr/>
          </p:nvSpPr>
          <p:spPr>
            <a:xfrm>
              <a:off x="0" y="186145"/>
              <a:ext cx="9144001" cy="752490"/>
            </a:xfrm>
            <a:prstGeom prst="roundRect">
              <a:avLst/>
            </a:prstGeom>
            <a:no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b="1" dirty="0" smtClean="0">
                  <a:solidFill>
                    <a:srgbClr val="FFFF00"/>
                  </a:solidFill>
                  <a:latin typeface="Comic Sans MS"/>
                  <a:cs typeface="Comic Sans MS"/>
                </a:rPr>
                <a:t>Liquid biopsy for cancer screening and early detection  </a:t>
              </a:r>
              <a:endParaRPr lang="en-US" sz="2400" b="1" dirty="0">
                <a:solidFill>
                  <a:prstClr val="white"/>
                </a:solidFill>
                <a:latin typeface="Comic Sans MS"/>
                <a:cs typeface="Comic Sans MS"/>
              </a:endParaRPr>
            </a:p>
            <a:p>
              <a:pPr algn="ctr">
                <a:defRPr/>
              </a:pPr>
              <a:r>
                <a:rPr lang="en-US" sz="2000" dirty="0" smtClean="0">
                  <a:solidFill>
                    <a:prstClr val="white"/>
                  </a:solidFill>
                  <a:latin typeface="Comic Sans MS"/>
                  <a:cs typeface="Comic Sans MS"/>
                </a:rPr>
                <a:t>The </a:t>
              </a:r>
              <a:r>
                <a:rPr lang="en-US" sz="2000" dirty="0" err="1" smtClean="0">
                  <a:solidFill>
                    <a:prstClr val="white"/>
                  </a:solidFill>
                  <a:latin typeface="Comic Sans MS"/>
                  <a:cs typeface="Comic Sans MS"/>
                </a:rPr>
                <a:t>CancerSEEK</a:t>
              </a:r>
              <a:r>
                <a:rPr lang="en-US" sz="2000" dirty="0" smtClean="0">
                  <a:solidFill>
                    <a:prstClr val="white"/>
                  </a:solidFill>
                  <a:latin typeface="Comic Sans MS"/>
                  <a:cs typeface="Comic Sans MS"/>
                </a:rPr>
                <a:t> test</a:t>
              </a:r>
              <a:endParaRPr lang="en-US" sz="2000" dirty="0">
                <a:solidFill>
                  <a:prstClr val="white"/>
                </a:solidFill>
                <a:latin typeface="Comic Sans MS"/>
                <a:cs typeface="Comic Sans MS"/>
              </a:endParaRPr>
            </a:p>
          </p:txBody>
        </p:sp>
      </p:grpSp>
      <p:sp>
        <p:nvSpPr>
          <p:cNvPr id="10" name="CasellaDiTesto 9"/>
          <p:cNvSpPr txBox="1"/>
          <p:nvPr/>
        </p:nvSpPr>
        <p:spPr>
          <a:xfrm>
            <a:off x="355600" y="1016000"/>
            <a:ext cx="8597900" cy="584776"/>
          </a:xfrm>
          <a:prstGeom prst="rect">
            <a:avLst/>
          </a:prstGeom>
          <a:noFill/>
        </p:spPr>
        <p:txBody>
          <a:bodyPr wrap="square" rtlCol="0">
            <a:spAutoFit/>
          </a:bodyPr>
          <a:lstStyle/>
          <a:p>
            <a:pPr algn="ctr"/>
            <a:r>
              <a:rPr lang="en-US" sz="1600" dirty="0" smtClean="0">
                <a:latin typeface="Comic Sans MS"/>
                <a:cs typeface="Comic Sans MS"/>
              </a:rPr>
              <a:t>1005 patients with </a:t>
            </a:r>
            <a:r>
              <a:rPr lang="en-US" sz="1600" dirty="0" err="1" smtClean="0">
                <a:latin typeface="Comic Sans MS"/>
                <a:cs typeface="Comic Sans MS"/>
              </a:rPr>
              <a:t>nonmetastatic</a:t>
            </a:r>
            <a:r>
              <a:rPr lang="en-US" sz="1600" dirty="0" smtClean="0">
                <a:latin typeface="Comic Sans MS"/>
                <a:cs typeface="Comic Sans MS"/>
              </a:rPr>
              <a:t> </a:t>
            </a:r>
            <a:r>
              <a:rPr lang="en-US" sz="1600" dirty="0">
                <a:latin typeface="Comic Sans MS"/>
                <a:cs typeface="Comic Sans MS"/>
              </a:rPr>
              <a:t>cancers (</a:t>
            </a:r>
            <a:r>
              <a:rPr lang="en-US" sz="1400" dirty="0">
                <a:latin typeface="Comic Sans MS"/>
                <a:cs typeface="Comic Sans MS"/>
              </a:rPr>
              <a:t>ovary, liver, stomach, pancreas, esophagus, </a:t>
            </a:r>
            <a:r>
              <a:rPr lang="en-US" sz="1400" dirty="0" err="1">
                <a:latin typeface="Comic Sans MS"/>
                <a:cs typeface="Comic Sans MS"/>
              </a:rPr>
              <a:t>colorectum</a:t>
            </a:r>
            <a:r>
              <a:rPr lang="en-US" sz="1400" dirty="0">
                <a:latin typeface="Comic Sans MS"/>
                <a:cs typeface="Comic Sans MS"/>
              </a:rPr>
              <a:t>, lung, or breast</a:t>
            </a:r>
            <a:r>
              <a:rPr lang="en-US" sz="1600" dirty="0" smtClean="0">
                <a:latin typeface="Comic Sans MS"/>
                <a:cs typeface="Comic Sans MS"/>
              </a:rPr>
              <a:t>) and 812 healthy controls</a:t>
            </a:r>
            <a:endParaRPr lang="en-US" sz="1600" b="1" i="1" dirty="0">
              <a:solidFill>
                <a:srgbClr val="008000"/>
              </a:solidFill>
              <a:latin typeface="Comic Sans MS"/>
              <a:cs typeface="Comic Sans MS"/>
            </a:endParaRPr>
          </a:p>
        </p:txBody>
      </p:sp>
      <p:pic>
        <p:nvPicPr>
          <p:cNvPr id="11" name="Immagine 10">
            <a:extLst>
              <a:ext uri="{FF2B5EF4-FFF2-40B4-BE49-F238E27FC236}">
                <a16:creationId xmlns="" xmlns:a16="http://schemas.microsoft.com/office/drawing/2014/main" id="{D3378FED-4488-824A-93FC-EF7DA7F79FB9}"/>
              </a:ext>
            </a:extLst>
          </p:cNvPr>
          <p:cNvPicPr>
            <a:picLocks noChangeAspect="1"/>
          </p:cNvPicPr>
          <p:nvPr/>
        </p:nvPicPr>
        <p:blipFill rotWithShape="1">
          <a:blip r:embed="rId4"/>
          <a:srcRect t="1" b="49389"/>
          <a:stretch/>
        </p:blipFill>
        <p:spPr>
          <a:xfrm>
            <a:off x="1787925" y="2030468"/>
            <a:ext cx="5385407" cy="2897132"/>
          </a:xfrm>
          <a:prstGeom prst="rect">
            <a:avLst/>
          </a:prstGeom>
        </p:spPr>
      </p:pic>
      <p:sp>
        <p:nvSpPr>
          <p:cNvPr id="12" name="CasellaDiTesto 11"/>
          <p:cNvSpPr txBox="1"/>
          <p:nvPr/>
        </p:nvSpPr>
        <p:spPr>
          <a:xfrm>
            <a:off x="355600" y="5257800"/>
            <a:ext cx="8597900" cy="1054648"/>
          </a:xfrm>
          <a:prstGeom prst="rect">
            <a:avLst/>
          </a:prstGeom>
          <a:noFill/>
        </p:spPr>
        <p:txBody>
          <a:bodyPr wrap="square" rtlCol="0">
            <a:spAutoFit/>
          </a:bodyPr>
          <a:lstStyle/>
          <a:p>
            <a:pPr marL="285750" indent="-285750">
              <a:lnSpc>
                <a:spcPct val="110000"/>
              </a:lnSpc>
              <a:spcBef>
                <a:spcPts val="1200"/>
              </a:spcBef>
              <a:buFont typeface="Wingdings" charset="2"/>
              <a:buChar char="ü"/>
            </a:pPr>
            <a:r>
              <a:rPr lang="en-US" sz="1600" dirty="0" smtClean="0">
                <a:latin typeface="Comic Sans MS"/>
                <a:cs typeface="Comic Sans MS"/>
              </a:rPr>
              <a:t>The red </a:t>
            </a:r>
            <a:r>
              <a:rPr lang="en-US" sz="1600" dirty="0">
                <a:latin typeface="Comic Sans MS"/>
                <a:cs typeface="Comic Sans MS"/>
              </a:rPr>
              <a:t>point on the </a:t>
            </a:r>
            <a:r>
              <a:rPr lang="en-US" sz="1600" dirty="0" smtClean="0">
                <a:latin typeface="Comic Sans MS"/>
                <a:cs typeface="Comic Sans MS"/>
              </a:rPr>
              <a:t>ROC indicates </a:t>
            </a:r>
            <a:r>
              <a:rPr lang="en-US" sz="1600" dirty="0">
                <a:latin typeface="Comic Sans MS"/>
                <a:cs typeface="Comic Sans MS"/>
              </a:rPr>
              <a:t>the test’s average performance (62%) at &gt;99% </a:t>
            </a:r>
            <a:r>
              <a:rPr lang="en-US" sz="1600" dirty="0" smtClean="0">
                <a:latin typeface="Comic Sans MS"/>
                <a:cs typeface="Comic Sans MS"/>
              </a:rPr>
              <a:t>specificity. </a:t>
            </a:r>
          </a:p>
          <a:p>
            <a:pPr marL="285750" indent="-285750">
              <a:lnSpc>
                <a:spcPct val="110000"/>
              </a:lnSpc>
              <a:spcBef>
                <a:spcPts val="1200"/>
              </a:spcBef>
              <a:buFont typeface="Wingdings" charset="2"/>
              <a:buChar char="ü"/>
            </a:pPr>
            <a:r>
              <a:rPr lang="en-US" sz="1600" dirty="0" smtClean="0">
                <a:latin typeface="Comic Sans MS"/>
                <a:cs typeface="Comic Sans MS"/>
              </a:rPr>
              <a:t>Proportion of detected cancer is higher advanced stage (stage III) </a:t>
            </a:r>
            <a:endParaRPr lang="en-US" sz="1600" dirty="0">
              <a:latin typeface="Comic Sans MS"/>
              <a:cs typeface="Comic Sans MS"/>
            </a:endParaRPr>
          </a:p>
        </p:txBody>
      </p:sp>
      <p:pic>
        <p:nvPicPr>
          <p:cNvPr id="13" name="Immagine 12"/>
          <p:cNvPicPr>
            <a:picLocks noChangeAspect="1"/>
          </p:cNvPicPr>
          <p:nvPr/>
        </p:nvPicPr>
        <p:blipFill rotWithShape="1">
          <a:blip r:embed="rId4"/>
          <a:srcRect t="49727"/>
          <a:stretch/>
        </p:blipFill>
        <p:spPr>
          <a:xfrm>
            <a:off x="1457715" y="1950790"/>
            <a:ext cx="6391119" cy="3415233"/>
          </a:xfrm>
          <a:prstGeom prst="rect">
            <a:avLst/>
          </a:prstGeom>
        </p:spPr>
      </p:pic>
      <p:sp>
        <p:nvSpPr>
          <p:cNvPr id="14" name="CasellaDiTesto 13"/>
          <p:cNvSpPr txBox="1"/>
          <p:nvPr/>
        </p:nvSpPr>
        <p:spPr>
          <a:xfrm>
            <a:off x="355600" y="5366023"/>
            <a:ext cx="8597900" cy="1479379"/>
          </a:xfrm>
          <a:prstGeom prst="rect">
            <a:avLst/>
          </a:prstGeom>
          <a:solidFill>
            <a:schemeClr val="bg1"/>
          </a:solidFill>
        </p:spPr>
        <p:txBody>
          <a:bodyPr wrap="square" rtlCol="0">
            <a:spAutoFit/>
          </a:bodyPr>
          <a:lstStyle/>
          <a:p>
            <a:pPr marL="285750" indent="-285750">
              <a:lnSpc>
                <a:spcPct val="110000"/>
              </a:lnSpc>
              <a:spcBef>
                <a:spcPts val="1200"/>
              </a:spcBef>
              <a:buFont typeface="Wingdings" charset="2"/>
              <a:buChar char="ü"/>
            </a:pPr>
            <a:endParaRPr lang="en-US" sz="1600" dirty="0" smtClean="0">
              <a:latin typeface="Comic Sans MS"/>
              <a:cs typeface="Comic Sans MS"/>
            </a:endParaRPr>
          </a:p>
          <a:p>
            <a:pPr marL="285750" indent="-285750">
              <a:lnSpc>
                <a:spcPct val="110000"/>
              </a:lnSpc>
              <a:spcBef>
                <a:spcPts val="1200"/>
              </a:spcBef>
              <a:buFont typeface="Wingdings" charset="2"/>
              <a:buChar char="ü"/>
            </a:pPr>
            <a:r>
              <a:rPr lang="en-US" sz="1600" dirty="0" smtClean="0">
                <a:latin typeface="Comic Sans MS"/>
                <a:cs typeface="Comic Sans MS"/>
              </a:rPr>
              <a:t>The </a:t>
            </a:r>
            <a:r>
              <a:rPr lang="en-US" sz="1600" dirty="0">
                <a:latin typeface="Comic Sans MS"/>
                <a:cs typeface="Comic Sans MS"/>
              </a:rPr>
              <a:t>median performance among the eight cancer types assessed was 70</a:t>
            </a:r>
            <a:r>
              <a:rPr lang="en-US" sz="1600" dirty="0" smtClean="0">
                <a:latin typeface="Comic Sans MS"/>
                <a:cs typeface="Comic Sans MS"/>
              </a:rPr>
              <a:t>% raging </a:t>
            </a:r>
            <a:r>
              <a:rPr lang="en-US" sz="1600" dirty="0">
                <a:latin typeface="Comic Sans MS"/>
                <a:cs typeface="Comic Sans MS"/>
              </a:rPr>
              <a:t>from 98% in ovarian cancers to 33% in </a:t>
            </a:r>
            <a:r>
              <a:rPr lang="en-US" sz="1600" dirty="0" smtClean="0">
                <a:latin typeface="Comic Sans MS"/>
                <a:cs typeface="Comic Sans MS"/>
              </a:rPr>
              <a:t>breast cancers</a:t>
            </a:r>
          </a:p>
          <a:p>
            <a:pPr>
              <a:lnSpc>
                <a:spcPct val="110000"/>
              </a:lnSpc>
              <a:spcBef>
                <a:spcPts val="1200"/>
              </a:spcBef>
            </a:pPr>
            <a:endParaRPr lang="en-US" sz="1600" dirty="0">
              <a:latin typeface="Comic Sans MS"/>
              <a:cs typeface="Comic Sans MS"/>
            </a:endParaRPr>
          </a:p>
        </p:txBody>
      </p:sp>
    </p:spTree>
    <p:extLst>
      <p:ext uri="{BB962C8B-B14F-4D97-AF65-F5344CB8AC3E}">
        <p14:creationId xmlns:p14="http://schemas.microsoft.com/office/powerpoint/2010/main" val="312891249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424</TotalTime>
  <Words>3562</Words>
  <Application>Microsoft Macintosh PowerPoint</Application>
  <PresentationFormat>Presentazione su schermo (4:3)</PresentationFormat>
  <Paragraphs>474</Paragraphs>
  <Slides>36</Slides>
  <Notes>16</Notes>
  <HiddenSlides>0</HiddenSlides>
  <MMClips>0</MMClips>
  <ScaleCrop>false</ScaleCrop>
  <HeadingPairs>
    <vt:vector size="4" baseType="variant">
      <vt:variant>
        <vt:lpstr>Tema</vt:lpstr>
      </vt:variant>
      <vt:variant>
        <vt:i4>3</vt:i4>
      </vt:variant>
      <vt:variant>
        <vt:lpstr>Titoli diapositive</vt:lpstr>
      </vt:variant>
      <vt:variant>
        <vt:i4>36</vt:i4>
      </vt:variant>
    </vt:vector>
  </HeadingPairs>
  <TitlesOfParts>
    <vt:vector size="39" baseType="lpstr">
      <vt:lpstr>Tema di Office</vt:lpstr>
      <vt:lpstr>Office-thema</vt:lpstr>
      <vt:lpstr>1_Tema di Office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La scienza è sempre imperfetta. Ogni volta che risolve un problema, ne crea almeno dieci nuovi.             George Bernard Shaw</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Marta  Castiglia</dc:creator>
  <cp:lastModifiedBy>Marta  Castiglia</cp:lastModifiedBy>
  <cp:revision>52</cp:revision>
  <dcterms:created xsi:type="dcterms:W3CDTF">2018-04-16T09:36:51Z</dcterms:created>
  <dcterms:modified xsi:type="dcterms:W3CDTF">2018-04-20T06:23:05Z</dcterms:modified>
</cp:coreProperties>
</file>