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295" r:id="rId3"/>
    <p:sldId id="312" r:id="rId4"/>
    <p:sldId id="296" r:id="rId5"/>
    <p:sldId id="299" r:id="rId6"/>
    <p:sldId id="297" r:id="rId7"/>
    <p:sldId id="306" r:id="rId8"/>
    <p:sldId id="301" r:id="rId9"/>
    <p:sldId id="300" r:id="rId10"/>
    <p:sldId id="303" r:id="rId11"/>
    <p:sldId id="302" r:id="rId12"/>
    <p:sldId id="304" r:id="rId13"/>
    <p:sldId id="258" r:id="rId14"/>
    <p:sldId id="259" r:id="rId15"/>
    <p:sldId id="278" r:id="rId16"/>
    <p:sldId id="307" r:id="rId17"/>
    <p:sldId id="287" r:id="rId18"/>
    <p:sldId id="308" r:id="rId19"/>
    <p:sldId id="314" r:id="rId20"/>
    <p:sldId id="315" r:id="rId21"/>
    <p:sldId id="279" r:id="rId22"/>
    <p:sldId id="316" r:id="rId23"/>
    <p:sldId id="311" r:id="rId24"/>
    <p:sldId id="309" r:id="rId25"/>
    <p:sldId id="310" r:id="rId26"/>
    <p:sldId id="313" r:id="rId27"/>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72469" autoAdjust="0"/>
  </p:normalViewPr>
  <p:slideViewPr>
    <p:cSldViewPr>
      <p:cViewPr varScale="1">
        <p:scale>
          <a:sx n="115" d="100"/>
          <a:sy n="115" d="100"/>
        </p:scale>
        <p:origin x="1494" y="11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2A84D2-9F30-41D3-A494-C451D7180125}" type="datetimeFigureOut">
              <a:rPr lang="en-US" smtClean="0"/>
              <a:pPr/>
              <a:t>6/14/2018</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4BBEEB-F01B-4DE4-BF20-115B604893C8}" type="slidenum">
              <a:rPr lang="en-US" smtClean="0"/>
              <a:pPr/>
              <a:t>‹N›</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it-IT">
                <a:latin typeface="Arial" panose="020B0604020202020204" pitchFamily="34" charset="0"/>
                <a:cs typeface="msgothic" charset="0"/>
              </a:rPr>
              <a:t>Repertoires of mutations and copy number alterations in male breast cancer, ER-positive/HER2-negative female breast cancer and female breast cancer of luminal subtype. Somatic mutations in the 241 genes, either recurrently mutated in female breast cancer or related to DNA repair, included in the targeted capture massively parallel sequencing assay employed in this study. The results for ER-positive/HER2-negative male breast cancer and ER-positive/HER2-negative female breast cancer (</a:t>
            </a:r>
            <a:r>
              <a:rPr lang="en-GB" altLang="it-IT" sz="1400" b="1">
                <a:latin typeface="Arial" panose="020B0604020202020204" pitchFamily="34" charset="0"/>
                <a:cs typeface="msgothic" charset="0"/>
              </a:rPr>
              <a:t>A</a:t>
            </a:r>
            <a:r>
              <a:rPr lang="en-GB" altLang="it-IT">
                <a:latin typeface="Arial" panose="020B0604020202020204" pitchFamily="34" charset="0"/>
                <a:cs typeface="msgothic" charset="0"/>
              </a:rPr>
              <a:t>) and male breast cancer and female breast cancer of luminal subtype (</a:t>
            </a:r>
            <a:r>
              <a:rPr lang="en-GB" altLang="it-IT" sz="1400" b="1">
                <a:latin typeface="Arial" panose="020B0604020202020204" pitchFamily="34" charset="0"/>
                <a:cs typeface="msgothic" charset="0"/>
              </a:rPr>
              <a:t>B</a:t>
            </a:r>
            <a:r>
              <a:rPr lang="en-GB" altLang="it-IT">
                <a:latin typeface="Arial" panose="020B0604020202020204" pitchFamily="34" charset="0"/>
                <a:cs typeface="msgothic" charset="0"/>
              </a:rPr>
              <a:t>) are ordered from top to bottom in decreasing order of mutational frequency in male breast cancers (top). Patterns of copy number alterations in male breast cancers and female breast cancers in selected genes (middle). Expression of ER, PR, HER2, and Ki-67 (male breast cancer only) as defined by immunohistochemistry (IHC) in the samples analyzed (bottom). In </a:t>
            </a:r>
            <a:r>
              <a:rPr lang="en-GB" altLang="it-IT" sz="1400" b="1">
                <a:latin typeface="Arial" panose="020B0604020202020204" pitchFamily="34" charset="0"/>
                <a:cs typeface="msgothic" charset="0"/>
              </a:rPr>
              <a:t>B,</a:t>
            </a:r>
            <a:r>
              <a:rPr lang="en-GB" altLang="it-IT">
                <a:latin typeface="Arial" panose="020B0604020202020204" pitchFamily="34" charset="0"/>
                <a:cs typeface="msgothic" charset="0"/>
              </a:rPr>
              <a:t> male breast cancers were classified into luminal A-like and luminal B-like subtypes defined based on their immunohistochemical profiles following the St Gallen's criteria (27), and female breast cancers are classified into luminal A and luminal B molecular subtypes based on PAM50. Sequencing data, copy number data, and intrinsic subtype information of the female breast cancers were retrieved from The Cancer Genome Atlas (13).</a:t>
            </a:r>
          </a:p>
        </p:txBody>
      </p:sp>
    </p:spTree>
    <p:extLst>
      <p:ext uri="{BB962C8B-B14F-4D97-AF65-F5344CB8AC3E}">
        <p14:creationId xmlns:p14="http://schemas.microsoft.com/office/powerpoint/2010/main" val="203648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it-IT">
                <a:latin typeface="Arial" panose="020B0604020202020204" pitchFamily="34" charset="0"/>
                <a:cs typeface="msgothic" charset="0"/>
              </a:rPr>
              <a:t>Identification of eIF pathway upregulation in MBC by hierarchical clustering and validation in an external dataset. </a:t>
            </a:r>
            <a:r>
              <a:rPr lang="en-GB" altLang="it-IT" sz="1400" b="1">
                <a:latin typeface="Arial" panose="020B0604020202020204" pitchFamily="34" charset="0"/>
                <a:cs typeface="msgothic" charset="0"/>
              </a:rPr>
              <a:t>A,</a:t>
            </a:r>
            <a:r>
              <a:rPr lang="en-GB" altLang="it-IT">
                <a:latin typeface="Arial" panose="020B0604020202020204" pitchFamily="34" charset="0"/>
                <a:cs typeface="msgothic" charset="0"/>
              </a:rPr>
              <a:t> Heatmap showing gender-specific hierarchical clustering of differentially expressed genes in female (pink) and male (blue) breast cancers with exploded view of eIF genes, which were significantly overexpressed in MBC on the right (</a:t>
            </a:r>
            <a:r>
              <a:rPr lang="en-GB" altLang="it-IT" i="1">
                <a:latin typeface="Arial" panose="020B0604020202020204" pitchFamily="34" charset="0"/>
                <a:cs typeface="msgothic" charset="0"/>
              </a:rPr>
              <a:t>P</a:t>
            </a:r>
            <a:r>
              <a:rPr lang="en-GB" altLang="it-IT">
                <a:latin typeface="Arial" panose="020B0604020202020204" pitchFamily="34" charset="0"/>
                <a:cs typeface="msgothic" charset="0"/>
              </a:rPr>
              <a:t> &lt; 0.0001; eIF pathway genes and </a:t>
            </a:r>
            <a:r>
              <a:rPr lang="en-GB" altLang="it-IT" i="1">
                <a:latin typeface="Arial" panose="020B0604020202020204" pitchFamily="34" charset="0"/>
                <a:cs typeface="msgothic" charset="0"/>
              </a:rPr>
              <a:t>P</a:t>
            </a:r>
            <a:r>
              <a:rPr lang="en-GB" altLang="it-IT">
                <a:latin typeface="Arial" panose="020B0604020202020204" pitchFamily="34" charset="0"/>
                <a:cs typeface="msgothic" charset="0"/>
              </a:rPr>
              <a:t> = 0.016; FDR). </a:t>
            </a:r>
            <a:r>
              <a:rPr lang="en-GB" altLang="it-IT" sz="1400" b="1">
                <a:latin typeface="Arial" panose="020B0604020202020204" pitchFamily="34" charset="0"/>
                <a:cs typeface="msgothic" charset="0"/>
              </a:rPr>
              <a:t>B,</a:t>
            </a:r>
            <a:r>
              <a:rPr lang="en-GB" altLang="it-IT">
                <a:latin typeface="Arial" panose="020B0604020202020204" pitchFamily="34" charset="0"/>
                <a:cs typeface="msgothic" charset="0"/>
              </a:rPr>
              <a:t> Hierarchical clustering of a reanalysis of the Callari et al. dataset (10) similarly identified members of the eIF family were overexpressed in MBC as shown in the exploded view on the right. Green, overexpression; red, underexpression.</a:t>
            </a:r>
          </a:p>
        </p:txBody>
      </p:sp>
    </p:spTree>
    <p:extLst>
      <p:ext uri="{BB962C8B-B14F-4D97-AF65-F5344CB8AC3E}">
        <p14:creationId xmlns:p14="http://schemas.microsoft.com/office/powerpoint/2010/main" val="12196514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p>
            <a:fld id="{619C164B-52EB-465C-968B-78159CCED86C}" type="datetimeFigureOut">
              <a:rPr lang="en-US" smtClean="0"/>
              <a:pPr/>
              <a:t>6/14/2018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19C164B-52EB-465C-968B-78159CCED86C}" type="datetimeFigureOut">
              <a:rPr lang="en-US" smtClean="0"/>
              <a:pPr/>
              <a:t>6/14/2018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19C164B-52EB-465C-968B-78159CCED86C}" type="datetimeFigureOut">
              <a:rPr lang="en-US" smtClean="0"/>
              <a:pPr/>
              <a:t>6/14/2018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10"/>
          </p:nvPr>
        </p:nvSpPr>
        <p:spPr/>
        <p:txBody>
          <a:bodyPr/>
          <a:lstStyle/>
          <a:p>
            <a:fld id="{619C164B-52EB-465C-968B-78159CCED86C}" type="datetimeFigureOut">
              <a:rPr lang="en-US" smtClean="0"/>
              <a:pPr/>
              <a:t>6/14/2018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619C164B-52EB-465C-968B-78159CCED86C}" type="datetimeFigureOut">
              <a:rPr lang="en-US" smtClean="0"/>
              <a:pPr/>
              <a:t>6/14/2018</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4"/>
          <p:cNvSpPr>
            <a:spLocks noGrp="1"/>
          </p:cNvSpPr>
          <p:nvPr>
            <p:ph type="dt" sz="half" idx="10"/>
          </p:nvPr>
        </p:nvSpPr>
        <p:spPr/>
        <p:txBody>
          <a:bodyPr/>
          <a:lstStyle/>
          <a:p>
            <a:fld id="{619C164B-52EB-465C-968B-78159CCED86C}" type="datetimeFigureOut">
              <a:rPr lang="en-US" smtClean="0"/>
              <a:pPr/>
              <a:t>6/14/2018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6"/>
          <p:cNvSpPr>
            <a:spLocks noGrp="1"/>
          </p:cNvSpPr>
          <p:nvPr>
            <p:ph type="dt" sz="half" idx="10"/>
          </p:nvPr>
        </p:nvSpPr>
        <p:spPr/>
        <p:txBody>
          <a:bodyPr/>
          <a:lstStyle/>
          <a:p>
            <a:fld id="{619C164B-52EB-465C-968B-78159CCED86C}" type="datetimeFigureOut">
              <a:rPr lang="en-US" smtClean="0"/>
              <a:pPr/>
              <a:t>6/14/2018</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2"/>
          <p:cNvSpPr>
            <a:spLocks noGrp="1"/>
          </p:cNvSpPr>
          <p:nvPr>
            <p:ph type="dt" sz="half" idx="10"/>
          </p:nvPr>
        </p:nvSpPr>
        <p:spPr/>
        <p:txBody>
          <a:bodyPr/>
          <a:lstStyle/>
          <a:p>
            <a:fld id="{619C164B-52EB-465C-968B-78159CCED86C}" type="datetimeFigureOut">
              <a:rPr lang="en-US" smtClean="0"/>
              <a:pPr/>
              <a:t>6/14/2018</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19C164B-52EB-465C-968B-78159CCED86C}" type="datetimeFigureOut">
              <a:rPr lang="en-US" smtClean="0"/>
              <a:pPr/>
              <a:t>6/14/2018</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19C164B-52EB-465C-968B-78159CCED86C}" type="datetimeFigureOut">
              <a:rPr lang="en-US" smtClean="0"/>
              <a:pPr/>
              <a:t>6/14/2018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619C164B-52EB-465C-968B-78159CCED86C}" type="datetimeFigureOut">
              <a:rPr lang="en-US" smtClean="0"/>
              <a:pPr/>
              <a:t>6/14/2018</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179FAF05-4F28-4DA5-B4E5-7843748B96AC}" type="slidenum">
              <a:rPr lang="en-US" smtClean="0"/>
              <a:pPr/>
              <a:t>‹N›</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en-US"/>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9C164B-52EB-465C-968B-78159CCED86C}" type="datetimeFigureOut">
              <a:rPr lang="en-US" smtClean="0"/>
              <a:pPr/>
              <a:t>6/14/2018</a:t>
            </a:fld>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FAF05-4F28-4DA5-B4E5-7843748B96AC}"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po 1"/>
          <p:cNvGrpSpPr/>
          <p:nvPr/>
        </p:nvGrpSpPr>
        <p:grpSpPr>
          <a:xfrm>
            <a:off x="251520" y="2348880"/>
            <a:ext cx="8460432" cy="2270785"/>
            <a:chOff x="251520" y="2348880"/>
            <a:chExt cx="8460432" cy="2270785"/>
          </a:xfrm>
        </p:grpSpPr>
        <p:pic>
          <p:nvPicPr>
            <p:cNvPr id="4" name="Picture 5" descr="http://www.ifo.it/images/logo_IRE.jpg"/>
            <p:cNvPicPr>
              <a:picLocks noChangeAspect="1" noChangeArrowheads="1"/>
            </p:cNvPicPr>
            <p:nvPr/>
          </p:nvPicPr>
          <p:blipFill>
            <a:blip r:embed="rId2" cstate="print"/>
            <a:srcRect/>
            <a:stretch>
              <a:fillRect/>
            </a:stretch>
          </p:blipFill>
          <p:spPr bwMode="auto">
            <a:xfrm>
              <a:off x="251520" y="2348880"/>
              <a:ext cx="2952328" cy="2270785"/>
            </a:xfrm>
            <a:prstGeom prst="rect">
              <a:avLst/>
            </a:prstGeom>
            <a:noFill/>
          </p:spPr>
        </p:pic>
        <p:grpSp>
          <p:nvGrpSpPr>
            <p:cNvPr id="5" name="Gruppo 4"/>
            <p:cNvGrpSpPr/>
            <p:nvPr/>
          </p:nvGrpSpPr>
          <p:grpSpPr>
            <a:xfrm>
              <a:off x="4139051" y="2996952"/>
              <a:ext cx="4572901" cy="729372"/>
              <a:chOff x="4139051" y="2996952"/>
              <a:chExt cx="4572901" cy="729372"/>
            </a:xfrm>
          </p:grpSpPr>
          <p:sp>
            <p:nvSpPr>
              <p:cNvPr id="6" name="Rettangolo 5"/>
              <p:cNvSpPr/>
              <p:nvPr/>
            </p:nvSpPr>
            <p:spPr>
              <a:xfrm>
                <a:off x="4139952" y="2996952"/>
                <a:ext cx="4572000" cy="369332"/>
              </a:xfrm>
              <a:prstGeom prst="rect">
                <a:avLst/>
              </a:prstGeom>
            </p:spPr>
            <p:txBody>
              <a:bodyPr>
                <a:spAutoFit/>
              </a:bodyPr>
              <a:lstStyle/>
              <a:p>
                <a:r>
                  <a:rPr lang="en-US" dirty="0" smtClean="0"/>
                  <a:t>Marcello Maugeri-Saccà, MD, PhD</a:t>
                </a:r>
              </a:p>
            </p:txBody>
          </p:sp>
          <p:sp>
            <p:nvSpPr>
              <p:cNvPr id="7" name="Rettangolo 6"/>
              <p:cNvSpPr/>
              <p:nvPr/>
            </p:nvSpPr>
            <p:spPr>
              <a:xfrm>
                <a:off x="4139051" y="3356992"/>
                <a:ext cx="3961341" cy="369332"/>
              </a:xfrm>
              <a:prstGeom prst="rect">
                <a:avLst/>
              </a:prstGeom>
            </p:spPr>
            <p:txBody>
              <a:bodyPr wrap="none">
                <a:spAutoFit/>
              </a:bodyPr>
              <a:lstStyle/>
              <a:p>
                <a:r>
                  <a:rPr lang="en-US" dirty="0" smtClean="0"/>
                  <a:t>“Regina Elena” National Cancer Institute</a:t>
                </a:r>
                <a:endParaRPr lang="en-US" dirty="0"/>
              </a:p>
            </p:txBody>
          </p:sp>
        </p:grpSp>
      </p:grpSp>
      <p:sp>
        <p:nvSpPr>
          <p:cNvPr id="3" name="Titolo 2"/>
          <p:cNvSpPr>
            <a:spLocks noGrp="1"/>
          </p:cNvSpPr>
          <p:nvPr>
            <p:ph type="title"/>
          </p:nvPr>
        </p:nvSpPr>
        <p:spPr>
          <a:xfrm>
            <a:off x="251520" y="274638"/>
            <a:ext cx="8640960" cy="1143000"/>
          </a:xfrm>
        </p:spPr>
        <p:txBody>
          <a:bodyPr>
            <a:noAutofit/>
          </a:bodyPr>
          <a:lstStyle/>
          <a:p>
            <a:r>
              <a:rPr lang="en-US" sz="2800" b="1" dirty="0" smtClean="0"/>
              <a:t>Male Breast Cancer: New Molecular Landscapes</a:t>
            </a:r>
            <a:endParaRPr lang="en-US" sz="28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15416"/>
            <a:ext cx="8229600" cy="1143000"/>
          </a:xfrm>
        </p:spPr>
        <p:txBody>
          <a:bodyPr>
            <a:normAutofit/>
          </a:bodyPr>
          <a:lstStyle/>
          <a:p>
            <a:r>
              <a:rPr lang="en-US" sz="2800" b="1" dirty="0" smtClean="0"/>
              <a:t>ATM-ATR are central in the DDR machinery</a:t>
            </a:r>
            <a:endParaRPr lang="en-US" sz="2800" b="1" dirty="0"/>
          </a:p>
        </p:txBody>
      </p:sp>
      <p:pic>
        <p:nvPicPr>
          <p:cNvPr id="4" name="Immagine 3"/>
          <p:cNvPicPr>
            <a:picLocks noChangeAspect="1"/>
          </p:cNvPicPr>
          <p:nvPr/>
        </p:nvPicPr>
        <p:blipFill rotWithShape="1">
          <a:blip r:embed="rId2"/>
          <a:srcRect l="24406" t="13655" r="25194" b="5659"/>
          <a:stretch/>
        </p:blipFill>
        <p:spPr>
          <a:xfrm>
            <a:off x="1032077" y="514926"/>
            <a:ext cx="7068315" cy="6129554"/>
          </a:xfrm>
          <a:prstGeom prst="rect">
            <a:avLst/>
          </a:prstGeom>
        </p:spPr>
      </p:pic>
    </p:spTree>
    <p:extLst>
      <p:ext uri="{BB962C8B-B14F-4D97-AF65-F5344CB8AC3E}">
        <p14:creationId xmlns:p14="http://schemas.microsoft.com/office/powerpoint/2010/main" val="280625291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18500" t="20197" r="18500" b="19470"/>
          <a:stretch/>
        </p:blipFill>
        <p:spPr>
          <a:xfrm>
            <a:off x="827584" y="1700808"/>
            <a:ext cx="7192199" cy="3730953"/>
          </a:xfrm>
          <a:prstGeom prst="rect">
            <a:avLst/>
          </a:prstGeom>
        </p:spPr>
      </p:pic>
      <p:sp>
        <p:nvSpPr>
          <p:cNvPr id="4" name="Titolo 3"/>
          <p:cNvSpPr>
            <a:spLocks noGrp="1"/>
          </p:cNvSpPr>
          <p:nvPr>
            <p:ph type="title"/>
          </p:nvPr>
        </p:nvSpPr>
        <p:spPr>
          <a:xfrm>
            <a:off x="457200" y="-171400"/>
            <a:ext cx="8229600" cy="1143000"/>
          </a:xfrm>
        </p:spPr>
        <p:txBody>
          <a:bodyPr/>
          <a:lstStyle/>
          <a:p>
            <a:r>
              <a:rPr lang="en-US" dirty="0" smtClean="0"/>
              <a:t>The ATR-ATM pathway in MBC</a:t>
            </a:r>
            <a:endParaRPr lang="en-US" dirty="0"/>
          </a:p>
        </p:txBody>
      </p:sp>
      <p:sp>
        <p:nvSpPr>
          <p:cNvPr id="5" name="CasellaDiTesto 4"/>
          <p:cNvSpPr txBox="1"/>
          <p:nvPr/>
        </p:nvSpPr>
        <p:spPr>
          <a:xfrm>
            <a:off x="5652120" y="6372036"/>
            <a:ext cx="3240360" cy="369332"/>
          </a:xfrm>
          <a:prstGeom prst="rect">
            <a:avLst/>
          </a:prstGeom>
          <a:noFill/>
        </p:spPr>
        <p:txBody>
          <a:bodyPr wrap="square" rtlCol="0">
            <a:spAutoFit/>
          </a:bodyPr>
          <a:lstStyle/>
          <a:p>
            <a:r>
              <a:rPr lang="en-US" dirty="0" smtClean="0"/>
              <a:t>Di Benedetto et al, </a:t>
            </a:r>
            <a:r>
              <a:rPr lang="en-US" dirty="0" err="1" smtClean="0"/>
              <a:t>Sci</a:t>
            </a:r>
            <a:r>
              <a:rPr lang="en-US" dirty="0" smtClean="0"/>
              <a:t> Rep 2017</a:t>
            </a:r>
            <a:endParaRPr lang="en-US" dirty="0"/>
          </a:p>
        </p:txBody>
      </p:sp>
    </p:spTree>
    <p:extLst>
      <p:ext uri="{BB962C8B-B14F-4D97-AF65-F5344CB8AC3E}">
        <p14:creationId xmlns:p14="http://schemas.microsoft.com/office/powerpoint/2010/main" val="17745215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15416"/>
            <a:ext cx="8229600" cy="1143000"/>
          </a:xfrm>
        </p:spPr>
        <p:txBody>
          <a:bodyPr>
            <a:normAutofit/>
          </a:bodyPr>
          <a:lstStyle/>
          <a:p>
            <a:r>
              <a:rPr lang="en-US" sz="2800" dirty="0" smtClean="0"/>
              <a:t>DDR markers and survival in MBC</a:t>
            </a:r>
            <a:endParaRPr lang="en-US" sz="2800" dirty="0"/>
          </a:p>
        </p:txBody>
      </p:sp>
      <p:pic>
        <p:nvPicPr>
          <p:cNvPr id="3" name="Immagine 2"/>
          <p:cNvPicPr>
            <a:picLocks noChangeAspect="1"/>
          </p:cNvPicPr>
          <p:nvPr/>
        </p:nvPicPr>
        <p:blipFill rotWithShape="1">
          <a:blip r:embed="rId2"/>
          <a:srcRect l="34250" t="7839" r="33463" b="9293"/>
          <a:stretch/>
        </p:blipFill>
        <p:spPr>
          <a:xfrm>
            <a:off x="1976964" y="620688"/>
            <a:ext cx="4899292" cy="6066235"/>
          </a:xfrm>
          <a:prstGeom prst="rect">
            <a:avLst/>
          </a:prstGeom>
        </p:spPr>
      </p:pic>
      <p:sp>
        <p:nvSpPr>
          <p:cNvPr id="4" name="CasellaDiTesto 3"/>
          <p:cNvSpPr txBox="1"/>
          <p:nvPr/>
        </p:nvSpPr>
        <p:spPr>
          <a:xfrm>
            <a:off x="5940152" y="6516052"/>
            <a:ext cx="3240360" cy="369332"/>
          </a:xfrm>
          <a:prstGeom prst="rect">
            <a:avLst/>
          </a:prstGeom>
          <a:noFill/>
        </p:spPr>
        <p:txBody>
          <a:bodyPr wrap="square" rtlCol="0">
            <a:spAutoFit/>
          </a:bodyPr>
          <a:lstStyle/>
          <a:p>
            <a:r>
              <a:rPr lang="en-US" dirty="0" smtClean="0"/>
              <a:t>Di Benedetto et al, </a:t>
            </a:r>
            <a:r>
              <a:rPr lang="en-US" dirty="0" err="1" smtClean="0"/>
              <a:t>Sci</a:t>
            </a:r>
            <a:r>
              <a:rPr lang="en-US" dirty="0" smtClean="0"/>
              <a:t> Rep 2017</a:t>
            </a:r>
            <a:endParaRPr lang="en-US" dirty="0"/>
          </a:p>
        </p:txBody>
      </p:sp>
    </p:spTree>
    <p:extLst>
      <p:ext uri="{BB962C8B-B14F-4D97-AF65-F5344CB8AC3E}">
        <p14:creationId xmlns:p14="http://schemas.microsoft.com/office/powerpoint/2010/main" val="15970559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cstate="print"/>
          <a:srcRect l="1840" t="5757" r="3661" b="14342"/>
          <a:stretch>
            <a:fillRect/>
          </a:stretch>
        </p:blipFill>
        <p:spPr bwMode="auto">
          <a:xfrm>
            <a:off x="539552" y="1268760"/>
            <a:ext cx="8136904" cy="4958426"/>
          </a:xfrm>
          <a:prstGeom prst="rect">
            <a:avLst/>
          </a:prstGeom>
          <a:noFill/>
          <a:ln w="9525">
            <a:noFill/>
            <a:miter lim="800000"/>
            <a:headEnd/>
            <a:tailEnd/>
          </a:ln>
        </p:spPr>
      </p:pic>
      <p:sp>
        <p:nvSpPr>
          <p:cNvPr id="4" name="Rettangolo 3"/>
          <p:cNvSpPr/>
          <p:nvPr/>
        </p:nvSpPr>
        <p:spPr>
          <a:xfrm>
            <a:off x="6876256" y="6351711"/>
            <a:ext cx="1925960" cy="461665"/>
          </a:xfrm>
          <a:prstGeom prst="rect">
            <a:avLst/>
          </a:prstGeom>
        </p:spPr>
        <p:txBody>
          <a:bodyPr wrap="square">
            <a:spAutoFit/>
          </a:bodyPr>
          <a:lstStyle/>
          <a:p>
            <a:r>
              <a:rPr lang="it-IT" sz="1200" dirty="0" smtClean="0"/>
              <a:t>Maugeri-Saccà M, </a:t>
            </a:r>
            <a:r>
              <a:rPr lang="it-IT" sz="1200" dirty="0" err="1" smtClean="0"/>
              <a:t>et</a:t>
            </a:r>
            <a:r>
              <a:rPr lang="it-IT" sz="1200" dirty="0" smtClean="0"/>
              <a:t> al.</a:t>
            </a:r>
          </a:p>
          <a:p>
            <a:r>
              <a:rPr lang="it-IT" sz="1200" dirty="0" smtClean="0"/>
              <a:t>Expert </a:t>
            </a:r>
            <a:r>
              <a:rPr lang="it-IT" sz="1200" dirty="0" err="1" smtClean="0"/>
              <a:t>Rev</a:t>
            </a:r>
            <a:r>
              <a:rPr lang="it-IT" sz="1200" dirty="0" smtClean="0"/>
              <a:t> </a:t>
            </a:r>
            <a:r>
              <a:rPr lang="it-IT" sz="1200" dirty="0" err="1" smtClean="0"/>
              <a:t>Mol</a:t>
            </a:r>
            <a:r>
              <a:rPr lang="it-IT" sz="1200" dirty="0" smtClean="0"/>
              <a:t> </a:t>
            </a:r>
            <a:r>
              <a:rPr lang="it-IT" sz="1200" dirty="0" err="1" smtClean="0"/>
              <a:t>Med</a:t>
            </a:r>
            <a:r>
              <a:rPr lang="it-IT" sz="1200" dirty="0" smtClean="0"/>
              <a:t>. 2015</a:t>
            </a:r>
            <a:endParaRPr lang="it-IT" sz="1200" dirty="0"/>
          </a:p>
        </p:txBody>
      </p:sp>
      <p:sp>
        <p:nvSpPr>
          <p:cNvPr id="6" name="Titolo 1"/>
          <p:cNvSpPr>
            <a:spLocks noGrp="1"/>
          </p:cNvSpPr>
          <p:nvPr>
            <p:ph type="title"/>
          </p:nvPr>
        </p:nvSpPr>
        <p:spPr>
          <a:xfrm>
            <a:off x="457200" y="44624"/>
            <a:ext cx="8229600" cy="1143000"/>
          </a:xfrm>
        </p:spPr>
        <p:txBody>
          <a:bodyPr>
            <a:normAutofit fontScale="90000"/>
          </a:bodyPr>
          <a:lstStyle/>
          <a:p>
            <a:r>
              <a:rPr lang="en-US" dirty="0" smtClean="0"/>
              <a:t>Deregulated Hippo pathway in MBC</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99392"/>
            <a:ext cx="8229600" cy="1143000"/>
          </a:xfrm>
        </p:spPr>
        <p:txBody>
          <a:bodyPr>
            <a:normAutofit/>
          </a:bodyPr>
          <a:lstStyle/>
          <a:p>
            <a:r>
              <a:rPr lang="en-US" b="1" dirty="0" smtClean="0"/>
              <a:t>The </a:t>
            </a:r>
            <a:r>
              <a:rPr lang="it-IT" b="1" dirty="0" err="1" smtClean="0"/>
              <a:t>Hippo</a:t>
            </a:r>
            <a:r>
              <a:rPr lang="it-IT" b="1" dirty="0" smtClean="0"/>
              <a:t> </a:t>
            </a:r>
            <a:r>
              <a:rPr lang="it-IT" b="1" dirty="0" err="1" smtClean="0"/>
              <a:t>pathway</a:t>
            </a:r>
            <a:r>
              <a:rPr lang="it-IT" b="1" dirty="0" smtClean="0"/>
              <a:t> in BC</a:t>
            </a:r>
            <a:endParaRPr lang="en-US" b="1" dirty="0"/>
          </a:p>
        </p:txBody>
      </p:sp>
      <p:pic>
        <p:nvPicPr>
          <p:cNvPr id="26626" name="Picture 2"/>
          <p:cNvPicPr>
            <a:picLocks noChangeAspect="1" noChangeArrowheads="1"/>
          </p:cNvPicPr>
          <p:nvPr/>
        </p:nvPicPr>
        <p:blipFill>
          <a:blip r:embed="rId2" cstate="print"/>
          <a:srcRect l="12176" t="6781" r="11782" b="11269"/>
          <a:stretch>
            <a:fillRect/>
          </a:stretch>
        </p:blipFill>
        <p:spPr bwMode="auto">
          <a:xfrm>
            <a:off x="827584" y="836712"/>
            <a:ext cx="6984776" cy="5425069"/>
          </a:xfrm>
          <a:prstGeom prst="rect">
            <a:avLst/>
          </a:prstGeom>
          <a:noFill/>
          <a:ln w="9525">
            <a:noFill/>
            <a:miter lim="800000"/>
            <a:headEnd/>
            <a:tailEnd/>
          </a:ln>
        </p:spPr>
      </p:pic>
      <p:sp>
        <p:nvSpPr>
          <p:cNvPr id="5" name="Rettangolo 4"/>
          <p:cNvSpPr/>
          <p:nvPr/>
        </p:nvSpPr>
        <p:spPr>
          <a:xfrm>
            <a:off x="6876256" y="6351711"/>
            <a:ext cx="1925960" cy="461665"/>
          </a:xfrm>
          <a:prstGeom prst="rect">
            <a:avLst/>
          </a:prstGeom>
        </p:spPr>
        <p:txBody>
          <a:bodyPr wrap="square">
            <a:spAutoFit/>
          </a:bodyPr>
          <a:lstStyle/>
          <a:p>
            <a:r>
              <a:rPr lang="it-IT" sz="1200" dirty="0" smtClean="0"/>
              <a:t>Maugeri-Saccà M, </a:t>
            </a:r>
            <a:r>
              <a:rPr lang="it-IT" sz="1200" dirty="0" err="1" smtClean="0"/>
              <a:t>et</a:t>
            </a:r>
            <a:r>
              <a:rPr lang="it-IT" sz="1200" dirty="0" smtClean="0"/>
              <a:t> al.</a:t>
            </a:r>
          </a:p>
          <a:p>
            <a:r>
              <a:rPr lang="it-IT" sz="1200" dirty="0" smtClean="0"/>
              <a:t>Expert </a:t>
            </a:r>
            <a:r>
              <a:rPr lang="it-IT" sz="1200" dirty="0" err="1" smtClean="0"/>
              <a:t>Rev</a:t>
            </a:r>
            <a:r>
              <a:rPr lang="it-IT" sz="1200" dirty="0" smtClean="0"/>
              <a:t> </a:t>
            </a:r>
            <a:r>
              <a:rPr lang="it-IT" sz="1200" dirty="0" err="1" smtClean="0"/>
              <a:t>Mol</a:t>
            </a:r>
            <a:r>
              <a:rPr lang="it-IT" sz="1200" dirty="0" smtClean="0"/>
              <a:t> </a:t>
            </a:r>
            <a:r>
              <a:rPr lang="it-IT" sz="1200" dirty="0" err="1" smtClean="0"/>
              <a:t>Med</a:t>
            </a:r>
            <a:r>
              <a:rPr lang="it-IT" sz="1200" dirty="0" smtClean="0"/>
              <a:t>. 2015</a:t>
            </a:r>
            <a:endParaRPr lang="it-IT" sz="12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1400"/>
            <a:ext cx="8229600" cy="1143000"/>
          </a:xfrm>
        </p:spPr>
        <p:txBody>
          <a:bodyPr>
            <a:normAutofit/>
          </a:bodyPr>
          <a:lstStyle/>
          <a:p>
            <a:r>
              <a:rPr lang="en-US" sz="2400" b="1" dirty="0" smtClean="0"/>
              <a:t>TAZ/YAP </a:t>
            </a:r>
            <a:r>
              <a:rPr lang="en-US" sz="2400" b="1" dirty="0"/>
              <a:t>and their target CTGF in male breast cancer</a:t>
            </a:r>
            <a:br>
              <a:rPr lang="en-US" sz="2400" b="1" dirty="0"/>
            </a:br>
            <a:endParaRPr lang="en-US" sz="2400" dirty="0"/>
          </a:p>
        </p:txBody>
      </p:sp>
      <p:pic>
        <p:nvPicPr>
          <p:cNvPr id="31746" name="Picture 2"/>
          <p:cNvPicPr>
            <a:picLocks noChangeAspect="1" noChangeArrowheads="1"/>
          </p:cNvPicPr>
          <p:nvPr/>
        </p:nvPicPr>
        <p:blipFill>
          <a:blip r:embed="rId2" cstate="print"/>
          <a:srcRect l="9239" t="14064" r="6993"/>
          <a:stretch>
            <a:fillRect/>
          </a:stretch>
        </p:blipFill>
        <p:spPr bwMode="auto">
          <a:xfrm>
            <a:off x="1475656" y="692695"/>
            <a:ext cx="6264696" cy="2982787"/>
          </a:xfrm>
          <a:prstGeom prst="rect">
            <a:avLst/>
          </a:prstGeom>
          <a:noFill/>
          <a:ln w="9525">
            <a:noFill/>
            <a:miter lim="800000"/>
            <a:headEnd/>
            <a:tailEnd/>
          </a:ln>
        </p:spPr>
      </p:pic>
      <p:pic>
        <p:nvPicPr>
          <p:cNvPr id="31747" name="Picture 3"/>
          <p:cNvPicPr>
            <a:picLocks noChangeAspect="1" noChangeArrowheads="1"/>
          </p:cNvPicPr>
          <p:nvPr/>
        </p:nvPicPr>
        <p:blipFill>
          <a:blip r:embed="rId3" cstate="print"/>
          <a:srcRect/>
          <a:stretch>
            <a:fillRect/>
          </a:stretch>
        </p:blipFill>
        <p:spPr bwMode="auto">
          <a:xfrm>
            <a:off x="467544" y="3717032"/>
            <a:ext cx="8343900" cy="2762250"/>
          </a:xfrm>
          <a:prstGeom prst="rect">
            <a:avLst/>
          </a:prstGeom>
          <a:noFill/>
          <a:ln w="9525">
            <a:noFill/>
            <a:miter lim="800000"/>
            <a:headEnd/>
            <a:tailEnd/>
          </a:ln>
        </p:spPr>
      </p:pic>
      <p:sp>
        <p:nvSpPr>
          <p:cNvPr id="5" name="Rettangolo 4"/>
          <p:cNvSpPr/>
          <p:nvPr/>
        </p:nvSpPr>
        <p:spPr>
          <a:xfrm>
            <a:off x="6228184" y="6536377"/>
            <a:ext cx="2647648" cy="276999"/>
          </a:xfrm>
          <a:prstGeom prst="rect">
            <a:avLst/>
          </a:prstGeom>
        </p:spPr>
        <p:txBody>
          <a:bodyPr wrap="none">
            <a:spAutoFit/>
          </a:bodyPr>
          <a:lstStyle/>
          <a:p>
            <a:r>
              <a:rPr lang="it-IT" sz="1200" dirty="0"/>
              <a:t>Di </a:t>
            </a:r>
            <a:r>
              <a:rPr lang="it-IT" sz="1200" dirty="0" smtClean="0"/>
              <a:t>Benedetto A </a:t>
            </a:r>
            <a:r>
              <a:rPr lang="it-IT" sz="1200" dirty="0" err="1" smtClean="0"/>
              <a:t>et</a:t>
            </a:r>
            <a:r>
              <a:rPr lang="it-IT" sz="1200" dirty="0" smtClean="0"/>
              <a:t> al., Oncotarget 2016</a:t>
            </a:r>
            <a:endParaRPr lang="en-US" sz="1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33856" t="8566" r="34644" b="12201"/>
          <a:stretch/>
        </p:blipFill>
        <p:spPr>
          <a:xfrm>
            <a:off x="4788024" y="949370"/>
            <a:ext cx="3858043" cy="5256584"/>
          </a:xfrm>
          <a:prstGeom prst="rect">
            <a:avLst/>
          </a:prstGeom>
        </p:spPr>
      </p:pic>
      <p:pic>
        <p:nvPicPr>
          <p:cNvPr id="4" name="Immagine 3"/>
          <p:cNvPicPr>
            <a:picLocks noChangeAspect="1"/>
          </p:cNvPicPr>
          <p:nvPr/>
        </p:nvPicPr>
        <p:blipFill rotWithShape="1">
          <a:blip r:embed="rId3"/>
          <a:srcRect l="36219" t="27466" r="35432" b="44912"/>
          <a:stretch/>
        </p:blipFill>
        <p:spPr>
          <a:xfrm>
            <a:off x="251520" y="836712"/>
            <a:ext cx="4176464" cy="2204245"/>
          </a:xfrm>
          <a:prstGeom prst="rect">
            <a:avLst/>
          </a:prstGeom>
        </p:spPr>
      </p:pic>
      <p:sp>
        <p:nvSpPr>
          <p:cNvPr id="5" name="Rettangolo 4"/>
          <p:cNvSpPr/>
          <p:nvPr/>
        </p:nvSpPr>
        <p:spPr>
          <a:xfrm>
            <a:off x="251520" y="6320353"/>
            <a:ext cx="4572000" cy="276999"/>
          </a:xfrm>
          <a:prstGeom prst="rect">
            <a:avLst/>
          </a:prstGeom>
        </p:spPr>
        <p:txBody>
          <a:bodyPr>
            <a:spAutoFit/>
          </a:bodyPr>
          <a:lstStyle/>
          <a:p>
            <a:r>
              <a:rPr lang="en-US" sz="1200" dirty="0" smtClean="0">
                <a:latin typeface="arial" panose="020B0604020202020204" pitchFamily="34" charset="0"/>
              </a:rPr>
              <a:t>Di Benedetto A et al, J </a:t>
            </a:r>
            <a:r>
              <a:rPr lang="en-US" sz="1200" dirty="0">
                <a:latin typeface="arial" panose="020B0604020202020204" pitchFamily="34" charset="0"/>
              </a:rPr>
              <a:t>Cell Physiol. </a:t>
            </a:r>
            <a:r>
              <a:rPr lang="en-US" sz="1200" dirty="0">
                <a:solidFill>
                  <a:srgbClr val="000000"/>
                </a:solidFill>
                <a:latin typeface="arial" panose="020B0604020202020204" pitchFamily="34" charset="0"/>
              </a:rPr>
              <a:t>2017 </a:t>
            </a:r>
            <a:endParaRPr lang="en-US" sz="1200" b="0" i="0" dirty="0">
              <a:solidFill>
                <a:srgbClr val="000000"/>
              </a:solidFill>
              <a:effectLst/>
              <a:latin typeface="arial" panose="020B0604020202020204" pitchFamily="34" charset="0"/>
            </a:endParaRPr>
          </a:p>
        </p:txBody>
      </p:sp>
      <p:sp>
        <p:nvSpPr>
          <p:cNvPr id="7" name="Titolo 1"/>
          <p:cNvSpPr>
            <a:spLocks noGrp="1"/>
          </p:cNvSpPr>
          <p:nvPr>
            <p:ph type="title"/>
          </p:nvPr>
        </p:nvSpPr>
        <p:spPr>
          <a:xfrm>
            <a:off x="457200" y="-27384"/>
            <a:ext cx="8229600" cy="1143000"/>
          </a:xfrm>
        </p:spPr>
        <p:txBody>
          <a:bodyPr>
            <a:normAutofit/>
          </a:bodyPr>
          <a:lstStyle/>
          <a:p>
            <a:r>
              <a:rPr lang="en-US" sz="2400" b="1" dirty="0" smtClean="0"/>
              <a:t>AXL, a TAZ/YAP target, in MBC</a:t>
            </a:r>
            <a:r>
              <a:rPr lang="en-US" sz="2400" b="1" dirty="0"/>
              <a:t/>
            </a:r>
            <a:br>
              <a:rPr lang="en-US" sz="2400" b="1" dirty="0"/>
            </a:br>
            <a:endParaRPr lang="en-US" sz="2400" dirty="0"/>
          </a:p>
        </p:txBody>
      </p:sp>
    </p:spTree>
    <p:extLst>
      <p:ext uri="{BB962C8B-B14F-4D97-AF65-F5344CB8AC3E}">
        <p14:creationId xmlns:p14="http://schemas.microsoft.com/office/powerpoint/2010/main" val="1321755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00" name="Gruppo 2399"/>
          <p:cNvGrpSpPr/>
          <p:nvPr/>
        </p:nvGrpSpPr>
        <p:grpSpPr>
          <a:xfrm>
            <a:off x="-41427" y="260648"/>
            <a:ext cx="8501859" cy="6510629"/>
            <a:chOff x="-41428" y="1"/>
            <a:chExt cx="8958551" cy="6770613"/>
          </a:xfrm>
        </p:grpSpPr>
        <p:cxnSp>
          <p:nvCxnSpPr>
            <p:cNvPr id="3166" name="Connettore 2 3165"/>
            <p:cNvCxnSpPr/>
            <p:nvPr/>
          </p:nvCxnSpPr>
          <p:spPr>
            <a:xfrm>
              <a:off x="1529344" y="1107484"/>
              <a:ext cx="0" cy="5392979"/>
            </a:xfrm>
            <a:prstGeom prst="straightConnector1">
              <a:avLst/>
            </a:prstGeom>
            <a:ln w="38100">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nvGrpSpPr>
            <p:cNvPr id="2" name="Gruppo 5"/>
            <p:cNvGrpSpPr/>
            <p:nvPr/>
          </p:nvGrpSpPr>
          <p:grpSpPr>
            <a:xfrm>
              <a:off x="2106661" y="1060065"/>
              <a:ext cx="1108703" cy="229350"/>
              <a:chOff x="614327" y="1086406"/>
              <a:chExt cx="2255523" cy="471235"/>
            </a:xfrm>
          </p:grpSpPr>
          <p:grpSp>
            <p:nvGrpSpPr>
              <p:cNvPr id="3" name="Gruppo 68"/>
              <p:cNvGrpSpPr/>
              <p:nvPr/>
            </p:nvGrpSpPr>
            <p:grpSpPr>
              <a:xfrm>
                <a:off x="614327" y="1086406"/>
                <a:ext cx="2255523" cy="471235"/>
                <a:chOff x="2456170" y="468966"/>
                <a:chExt cx="2255523" cy="471235"/>
              </a:xfrm>
            </p:grpSpPr>
            <p:grpSp>
              <p:nvGrpSpPr>
                <p:cNvPr id="6" name="Gruppo 7"/>
                <p:cNvGrpSpPr/>
                <p:nvPr/>
              </p:nvGrpSpPr>
              <p:grpSpPr>
                <a:xfrm>
                  <a:off x="3589567" y="471547"/>
                  <a:ext cx="131700" cy="462316"/>
                  <a:chOff x="3589567" y="471547"/>
                  <a:chExt cx="131700" cy="462316"/>
                </a:xfrm>
              </p:grpSpPr>
              <p:sp>
                <p:nvSpPr>
                  <p:cNvPr id="4" name="Ovale 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 name="Ovale 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 name="Connettore 1 6"/>
                  <p:cNvCxnSpPr>
                    <a:stCxn id="5" idx="0"/>
                    <a:endCxn id="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 name="Gruppo 8"/>
                <p:cNvGrpSpPr/>
                <p:nvPr/>
              </p:nvGrpSpPr>
              <p:grpSpPr>
                <a:xfrm>
                  <a:off x="3734453" y="469910"/>
                  <a:ext cx="131700" cy="462316"/>
                  <a:chOff x="3589567" y="471547"/>
                  <a:chExt cx="131700" cy="462316"/>
                </a:xfrm>
              </p:grpSpPr>
              <p:sp>
                <p:nvSpPr>
                  <p:cNvPr id="10" name="Ovale 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 name="Ovale 1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 name="Connettore 1 11"/>
                  <p:cNvCxnSpPr>
                    <a:stCxn id="11" idx="0"/>
                    <a:endCxn id="1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 name="Gruppo 12"/>
                <p:cNvGrpSpPr/>
                <p:nvPr/>
              </p:nvGrpSpPr>
              <p:grpSpPr>
                <a:xfrm>
                  <a:off x="3873667" y="471547"/>
                  <a:ext cx="131700" cy="462316"/>
                  <a:chOff x="3589567" y="471547"/>
                  <a:chExt cx="131700" cy="462316"/>
                </a:xfrm>
              </p:grpSpPr>
              <p:sp>
                <p:nvSpPr>
                  <p:cNvPr id="14" name="Ovale 1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5" name="Ovale 1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 name="Connettore 1 15"/>
                  <p:cNvCxnSpPr>
                    <a:stCxn id="15" idx="0"/>
                    <a:endCxn id="1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3" name="Gruppo 16"/>
                <p:cNvGrpSpPr/>
                <p:nvPr/>
              </p:nvGrpSpPr>
              <p:grpSpPr>
                <a:xfrm>
                  <a:off x="4018553" y="469910"/>
                  <a:ext cx="131700" cy="462316"/>
                  <a:chOff x="3589567" y="471547"/>
                  <a:chExt cx="131700" cy="462316"/>
                </a:xfrm>
              </p:grpSpPr>
              <p:sp>
                <p:nvSpPr>
                  <p:cNvPr id="18" name="Ovale 1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 name="Ovale 1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 name="Connettore 1 19"/>
                  <p:cNvCxnSpPr>
                    <a:stCxn id="19" idx="0"/>
                    <a:endCxn id="1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 name="Gruppo 20"/>
                <p:cNvGrpSpPr/>
                <p:nvPr/>
              </p:nvGrpSpPr>
              <p:grpSpPr>
                <a:xfrm>
                  <a:off x="4151007" y="470603"/>
                  <a:ext cx="131700" cy="462316"/>
                  <a:chOff x="3589567" y="471547"/>
                  <a:chExt cx="131700" cy="462316"/>
                </a:xfrm>
              </p:grpSpPr>
              <p:sp>
                <p:nvSpPr>
                  <p:cNvPr id="22" name="Ovale 2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 name="Ovale 2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4" name="Connettore 1 23"/>
                  <p:cNvCxnSpPr>
                    <a:stCxn id="23" idx="0"/>
                    <a:endCxn id="2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 name="Gruppo 24"/>
                <p:cNvGrpSpPr/>
                <p:nvPr/>
              </p:nvGrpSpPr>
              <p:grpSpPr>
                <a:xfrm>
                  <a:off x="4295893" y="468966"/>
                  <a:ext cx="131700" cy="462316"/>
                  <a:chOff x="3589567" y="471547"/>
                  <a:chExt cx="131700" cy="462316"/>
                </a:xfrm>
              </p:grpSpPr>
              <p:sp>
                <p:nvSpPr>
                  <p:cNvPr id="26" name="Ovale 2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 name="Ovale 2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8" name="Connettore 1 27"/>
                  <p:cNvCxnSpPr>
                    <a:stCxn id="27" idx="0"/>
                    <a:endCxn id="2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5" name="Gruppo 28"/>
                <p:cNvGrpSpPr/>
                <p:nvPr/>
              </p:nvGrpSpPr>
              <p:grpSpPr>
                <a:xfrm>
                  <a:off x="4435107" y="470603"/>
                  <a:ext cx="131700" cy="462316"/>
                  <a:chOff x="3589567" y="471547"/>
                  <a:chExt cx="131700" cy="462316"/>
                </a:xfrm>
              </p:grpSpPr>
              <p:sp>
                <p:nvSpPr>
                  <p:cNvPr id="30" name="Ovale 2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 name="Ovale 3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2" name="Connettore 1 31"/>
                  <p:cNvCxnSpPr>
                    <a:stCxn id="31" idx="0"/>
                    <a:endCxn id="3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9" name="Gruppo 32"/>
                <p:cNvGrpSpPr/>
                <p:nvPr/>
              </p:nvGrpSpPr>
              <p:grpSpPr>
                <a:xfrm>
                  <a:off x="4579993" y="468966"/>
                  <a:ext cx="131700" cy="462316"/>
                  <a:chOff x="3589567" y="471547"/>
                  <a:chExt cx="131700" cy="462316"/>
                </a:xfrm>
              </p:grpSpPr>
              <p:sp>
                <p:nvSpPr>
                  <p:cNvPr id="34" name="Ovale 3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5" name="Ovale 3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6" name="Connettore 1 35"/>
                  <p:cNvCxnSpPr>
                    <a:stCxn id="35" idx="0"/>
                    <a:endCxn id="3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55" name="Gruppo 36"/>
                <p:cNvGrpSpPr/>
                <p:nvPr/>
              </p:nvGrpSpPr>
              <p:grpSpPr>
                <a:xfrm>
                  <a:off x="2456170" y="477885"/>
                  <a:ext cx="131700" cy="462316"/>
                  <a:chOff x="3589567" y="471547"/>
                  <a:chExt cx="131700" cy="462316"/>
                </a:xfrm>
              </p:grpSpPr>
              <p:sp>
                <p:nvSpPr>
                  <p:cNvPr id="38" name="Ovale 3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9" name="Ovale 3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0" name="Connettore 1 39"/>
                  <p:cNvCxnSpPr>
                    <a:stCxn id="39" idx="0"/>
                    <a:endCxn id="3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60" name="Gruppo 40"/>
                <p:cNvGrpSpPr/>
                <p:nvPr/>
              </p:nvGrpSpPr>
              <p:grpSpPr>
                <a:xfrm>
                  <a:off x="2601056" y="476248"/>
                  <a:ext cx="131700" cy="462316"/>
                  <a:chOff x="3589567" y="471547"/>
                  <a:chExt cx="131700" cy="462316"/>
                </a:xfrm>
              </p:grpSpPr>
              <p:sp>
                <p:nvSpPr>
                  <p:cNvPr id="42" name="Ovale 4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3" name="Ovale 4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4" name="Connettore 1 43"/>
                  <p:cNvCxnSpPr>
                    <a:stCxn id="43" idx="0"/>
                    <a:endCxn id="4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65" name="Gruppo 44"/>
                <p:cNvGrpSpPr/>
                <p:nvPr/>
              </p:nvGrpSpPr>
              <p:grpSpPr>
                <a:xfrm>
                  <a:off x="2740270" y="477885"/>
                  <a:ext cx="131700" cy="462316"/>
                  <a:chOff x="3589567" y="471547"/>
                  <a:chExt cx="131700" cy="462316"/>
                </a:xfrm>
              </p:grpSpPr>
              <p:sp>
                <p:nvSpPr>
                  <p:cNvPr id="46" name="Ovale 4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7" name="Ovale 4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8" name="Connettore 1 47"/>
                  <p:cNvCxnSpPr>
                    <a:stCxn id="47" idx="0"/>
                    <a:endCxn id="4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70" name="Gruppo 48"/>
                <p:cNvGrpSpPr/>
                <p:nvPr/>
              </p:nvGrpSpPr>
              <p:grpSpPr>
                <a:xfrm>
                  <a:off x="2885156" y="476248"/>
                  <a:ext cx="131700" cy="462316"/>
                  <a:chOff x="3589567" y="471547"/>
                  <a:chExt cx="131700" cy="462316"/>
                </a:xfrm>
              </p:grpSpPr>
              <p:sp>
                <p:nvSpPr>
                  <p:cNvPr id="50" name="Ovale 4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1" name="Ovale 5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2" name="Connettore 1 51"/>
                  <p:cNvCxnSpPr>
                    <a:stCxn id="51" idx="0"/>
                    <a:endCxn id="5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75" name="Gruppo 52"/>
                <p:cNvGrpSpPr/>
                <p:nvPr/>
              </p:nvGrpSpPr>
              <p:grpSpPr>
                <a:xfrm>
                  <a:off x="3017610" y="476941"/>
                  <a:ext cx="131700" cy="462316"/>
                  <a:chOff x="3589567" y="471547"/>
                  <a:chExt cx="131700" cy="462316"/>
                </a:xfrm>
              </p:grpSpPr>
              <p:sp>
                <p:nvSpPr>
                  <p:cNvPr id="54" name="Ovale 5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5" name="Ovale 5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6" name="Connettore 1 55"/>
                  <p:cNvCxnSpPr>
                    <a:stCxn id="55" idx="0"/>
                    <a:endCxn id="5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80" name="Gruppo 56"/>
                <p:cNvGrpSpPr/>
                <p:nvPr/>
              </p:nvGrpSpPr>
              <p:grpSpPr>
                <a:xfrm>
                  <a:off x="3162496" y="475304"/>
                  <a:ext cx="131700" cy="462316"/>
                  <a:chOff x="3589567" y="471547"/>
                  <a:chExt cx="131700" cy="462316"/>
                </a:xfrm>
              </p:grpSpPr>
              <p:sp>
                <p:nvSpPr>
                  <p:cNvPr id="58" name="Ovale 5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9" name="Ovale 5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60" name="Connettore 1 59"/>
                  <p:cNvCxnSpPr>
                    <a:stCxn id="59" idx="0"/>
                    <a:endCxn id="5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85" name="Gruppo 60"/>
                <p:cNvGrpSpPr/>
                <p:nvPr/>
              </p:nvGrpSpPr>
              <p:grpSpPr>
                <a:xfrm>
                  <a:off x="3301710" y="476941"/>
                  <a:ext cx="131700" cy="462316"/>
                  <a:chOff x="3589567" y="471547"/>
                  <a:chExt cx="131700" cy="462316"/>
                </a:xfrm>
              </p:grpSpPr>
              <p:sp>
                <p:nvSpPr>
                  <p:cNvPr id="62" name="Ovale 6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3" name="Ovale 6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64" name="Connettore 1 63"/>
                  <p:cNvCxnSpPr>
                    <a:stCxn id="63" idx="0"/>
                    <a:endCxn id="6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86" name="Gruppo 64"/>
                <p:cNvGrpSpPr/>
                <p:nvPr/>
              </p:nvGrpSpPr>
              <p:grpSpPr>
                <a:xfrm>
                  <a:off x="3446596" y="475304"/>
                  <a:ext cx="131700" cy="462316"/>
                  <a:chOff x="3589567" y="471547"/>
                  <a:chExt cx="131700" cy="462316"/>
                </a:xfrm>
              </p:grpSpPr>
              <p:sp>
                <p:nvSpPr>
                  <p:cNvPr id="66" name="Ovale 6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7" name="Ovale 6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68" name="Connettore 1 67"/>
                  <p:cNvCxnSpPr>
                    <a:stCxn id="67" idx="0"/>
                    <a:endCxn id="6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135" name="Connettore 1 134"/>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6" name="Connettore 1 135"/>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7" name="Connettore 1 136"/>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8" name="Connettore 1 137"/>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39" name="Connettore 1 138"/>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0" name="Connettore 1 139"/>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1" name="Connettore 1 140"/>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2" name="Connettore 1 141"/>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3" name="Connettore 1 142"/>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4" name="Connettore 1 143"/>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5" name="Connettore 1 144"/>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6" name="Connettore 1 145"/>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7" name="Connettore 1 146"/>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8" name="Connettore 1 147"/>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9" name="Connettore 1 148"/>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0" name="Connettore 1 149"/>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1987" name="Gruppo 150"/>
            <p:cNvGrpSpPr/>
            <p:nvPr/>
          </p:nvGrpSpPr>
          <p:grpSpPr>
            <a:xfrm>
              <a:off x="3226583" y="1056981"/>
              <a:ext cx="1108703" cy="229350"/>
              <a:chOff x="614327" y="1086406"/>
              <a:chExt cx="2255523" cy="471235"/>
            </a:xfrm>
          </p:grpSpPr>
          <p:grpSp>
            <p:nvGrpSpPr>
              <p:cNvPr id="1988" name="Gruppo 151"/>
              <p:cNvGrpSpPr/>
              <p:nvPr/>
            </p:nvGrpSpPr>
            <p:grpSpPr>
              <a:xfrm>
                <a:off x="614327" y="1086406"/>
                <a:ext cx="2255523" cy="471235"/>
                <a:chOff x="2456170" y="468966"/>
                <a:chExt cx="2255523" cy="471235"/>
              </a:xfrm>
            </p:grpSpPr>
            <p:grpSp>
              <p:nvGrpSpPr>
                <p:cNvPr id="1989" name="Gruppo 168"/>
                <p:cNvGrpSpPr/>
                <p:nvPr/>
              </p:nvGrpSpPr>
              <p:grpSpPr>
                <a:xfrm>
                  <a:off x="3589567" y="471547"/>
                  <a:ext cx="131700" cy="462316"/>
                  <a:chOff x="3589567" y="471547"/>
                  <a:chExt cx="131700" cy="462316"/>
                </a:xfrm>
              </p:grpSpPr>
              <p:sp>
                <p:nvSpPr>
                  <p:cNvPr id="230" name="Ovale 22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1" name="Ovale 23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2" name="Connettore 1 231"/>
                  <p:cNvCxnSpPr>
                    <a:stCxn id="231" idx="0"/>
                    <a:endCxn id="23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0" name="Gruppo 169"/>
                <p:cNvGrpSpPr/>
                <p:nvPr/>
              </p:nvGrpSpPr>
              <p:grpSpPr>
                <a:xfrm>
                  <a:off x="3734453" y="469910"/>
                  <a:ext cx="131700" cy="462316"/>
                  <a:chOff x="3589567" y="471547"/>
                  <a:chExt cx="131700" cy="462316"/>
                </a:xfrm>
              </p:grpSpPr>
              <p:sp>
                <p:nvSpPr>
                  <p:cNvPr id="227" name="Ovale 22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8" name="Ovale 22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9" name="Connettore 1 228"/>
                  <p:cNvCxnSpPr>
                    <a:stCxn id="228" idx="0"/>
                    <a:endCxn id="22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1" name="Gruppo 170"/>
                <p:cNvGrpSpPr/>
                <p:nvPr/>
              </p:nvGrpSpPr>
              <p:grpSpPr>
                <a:xfrm>
                  <a:off x="3873667" y="471547"/>
                  <a:ext cx="131700" cy="462316"/>
                  <a:chOff x="3589567" y="471547"/>
                  <a:chExt cx="131700" cy="462316"/>
                </a:xfrm>
              </p:grpSpPr>
              <p:sp>
                <p:nvSpPr>
                  <p:cNvPr id="224" name="Ovale 22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5" name="Ovale 22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6" name="Connettore 1 225"/>
                  <p:cNvCxnSpPr>
                    <a:stCxn id="225" idx="0"/>
                    <a:endCxn id="22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2" name="Gruppo 171"/>
                <p:cNvGrpSpPr/>
                <p:nvPr/>
              </p:nvGrpSpPr>
              <p:grpSpPr>
                <a:xfrm>
                  <a:off x="4018553" y="469910"/>
                  <a:ext cx="131700" cy="462316"/>
                  <a:chOff x="3589567" y="471547"/>
                  <a:chExt cx="131700" cy="462316"/>
                </a:xfrm>
              </p:grpSpPr>
              <p:sp>
                <p:nvSpPr>
                  <p:cNvPr id="221" name="Ovale 22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2" name="Ovale 22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3" name="Connettore 1 222"/>
                  <p:cNvCxnSpPr>
                    <a:stCxn id="222" idx="0"/>
                    <a:endCxn id="22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3" name="Gruppo 172"/>
                <p:cNvGrpSpPr/>
                <p:nvPr/>
              </p:nvGrpSpPr>
              <p:grpSpPr>
                <a:xfrm>
                  <a:off x="4151007" y="470603"/>
                  <a:ext cx="131700" cy="462316"/>
                  <a:chOff x="3589567" y="471547"/>
                  <a:chExt cx="131700" cy="462316"/>
                </a:xfrm>
              </p:grpSpPr>
              <p:sp>
                <p:nvSpPr>
                  <p:cNvPr id="218" name="Ovale 21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9" name="Ovale 21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0" name="Connettore 1 219"/>
                  <p:cNvCxnSpPr>
                    <a:stCxn id="219" idx="0"/>
                    <a:endCxn id="21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4" name="Gruppo 173"/>
                <p:cNvGrpSpPr/>
                <p:nvPr/>
              </p:nvGrpSpPr>
              <p:grpSpPr>
                <a:xfrm>
                  <a:off x="4295893" y="468966"/>
                  <a:ext cx="131700" cy="462316"/>
                  <a:chOff x="3589567" y="471547"/>
                  <a:chExt cx="131700" cy="462316"/>
                </a:xfrm>
              </p:grpSpPr>
              <p:sp>
                <p:nvSpPr>
                  <p:cNvPr id="215" name="Ovale 21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6" name="Ovale 21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7" name="Connettore 1 216"/>
                  <p:cNvCxnSpPr>
                    <a:stCxn id="216" idx="0"/>
                    <a:endCxn id="21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5" name="Gruppo 174"/>
                <p:cNvGrpSpPr/>
                <p:nvPr/>
              </p:nvGrpSpPr>
              <p:grpSpPr>
                <a:xfrm>
                  <a:off x="4435107" y="470603"/>
                  <a:ext cx="131700" cy="462316"/>
                  <a:chOff x="3589567" y="471547"/>
                  <a:chExt cx="131700" cy="462316"/>
                </a:xfrm>
              </p:grpSpPr>
              <p:sp>
                <p:nvSpPr>
                  <p:cNvPr id="212" name="Ovale 21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3" name="Ovale 21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4" name="Connettore 1 213"/>
                  <p:cNvCxnSpPr>
                    <a:stCxn id="213" idx="0"/>
                    <a:endCxn id="21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6" name="Gruppo 175"/>
                <p:cNvGrpSpPr/>
                <p:nvPr/>
              </p:nvGrpSpPr>
              <p:grpSpPr>
                <a:xfrm>
                  <a:off x="4579993" y="468966"/>
                  <a:ext cx="131700" cy="462316"/>
                  <a:chOff x="3589567" y="471547"/>
                  <a:chExt cx="131700" cy="462316"/>
                </a:xfrm>
              </p:grpSpPr>
              <p:sp>
                <p:nvSpPr>
                  <p:cNvPr id="209" name="Ovale 20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0" name="Ovale 20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1" name="Connettore 1 210"/>
                  <p:cNvCxnSpPr>
                    <a:stCxn id="210" idx="0"/>
                    <a:endCxn id="20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7" name="Gruppo 176"/>
                <p:cNvGrpSpPr/>
                <p:nvPr/>
              </p:nvGrpSpPr>
              <p:grpSpPr>
                <a:xfrm>
                  <a:off x="2456170" y="477885"/>
                  <a:ext cx="131700" cy="462316"/>
                  <a:chOff x="3589567" y="471547"/>
                  <a:chExt cx="131700" cy="462316"/>
                </a:xfrm>
              </p:grpSpPr>
              <p:sp>
                <p:nvSpPr>
                  <p:cNvPr id="206" name="Ovale 20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7" name="Ovale 20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8" name="Connettore 1 207"/>
                  <p:cNvCxnSpPr>
                    <a:stCxn id="207" idx="0"/>
                    <a:endCxn id="20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8" name="Gruppo 177"/>
                <p:cNvGrpSpPr/>
                <p:nvPr/>
              </p:nvGrpSpPr>
              <p:grpSpPr>
                <a:xfrm>
                  <a:off x="2601056" y="476248"/>
                  <a:ext cx="131700" cy="462316"/>
                  <a:chOff x="3589567" y="471547"/>
                  <a:chExt cx="131700" cy="462316"/>
                </a:xfrm>
              </p:grpSpPr>
              <p:sp>
                <p:nvSpPr>
                  <p:cNvPr id="203" name="Ovale 20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4" name="Ovale 20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5" name="Connettore 1 204"/>
                  <p:cNvCxnSpPr>
                    <a:stCxn id="204" idx="0"/>
                    <a:endCxn id="20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999" name="Gruppo 178"/>
                <p:cNvGrpSpPr/>
                <p:nvPr/>
              </p:nvGrpSpPr>
              <p:grpSpPr>
                <a:xfrm>
                  <a:off x="2740270" y="477885"/>
                  <a:ext cx="131700" cy="462316"/>
                  <a:chOff x="3589567" y="471547"/>
                  <a:chExt cx="131700" cy="462316"/>
                </a:xfrm>
              </p:grpSpPr>
              <p:sp>
                <p:nvSpPr>
                  <p:cNvPr id="200" name="Ovale 19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1" name="Ovale 20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2" name="Connettore 1 201"/>
                  <p:cNvCxnSpPr>
                    <a:stCxn id="201" idx="0"/>
                    <a:endCxn id="20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00" name="Gruppo 179"/>
                <p:cNvGrpSpPr/>
                <p:nvPr/>
              </p:nvGrpSpPr>
              <p:grpSpPr>
                <a:xfrm>
                  <a:off x="2885156" y="476248"/>
                  <a:ext cx="131700" cy="462316"/>
                  <a:chOff x="3589567" y="471547"/>
                  <a:chExt cx="131700" cy="462316"/>
                </a:xfrm>
              </p:grpSpPr>
              <p:sp>
                <p:nvSpPr>
                  <p:cNvPr id="197" name="Ovale 19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8" name="Ovale 19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9" name="Connettore 1 198"/>
                  <p:cNvCxnSpPr>
                    <a:stCxn id="198" idx="0"/>
                    <a:endCxn id="19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01" name="Gruppo 180"/>
                <p:cNvGrpSpPr/>
                <p:nvPr/>
              </p:nvGrpSpPr>
              <p:grpSpPr>
                <a:xfrm>
                  <a:off x="3017610" y="476941"/>
                  <a:ext cx="131700" cy="462316"/>
                  <a:chOff x="3589567" y="471547"/>
                  <a:chExt cx="131700" cy="462316"/>
                </a:xfrm>
              </p:grpSpPr>
              <p:sp>
                <p:nvSpPr>
                  <p:cNvPr id="194" name="Ovale 19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5" name="Ovale 19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6" name="Connettore 1 195"/>
                  <p:cNvCxnSpPr>
                    <a:stCxn id="195" idx="0"/>
                    <a:endCxn id="19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02" name="Gruppo 181"/>
                <p:cNvGrpSpPr/>
                <p:nvPr/>
              </p:nvGrpSpPr>
              <p:grpSpPr>
                <a:xfrm>
                  <a:off x="3162496" y="475304"/>
                  <a:ext cx="131700" cy="462316"/>
                  <a:chOff x="3589567" y="471547"/>
                  <a:chExt cx="131700" cy="462316"/>
                </a:xfrm>
              </p:grpSpPr>
              <p:sp>
                <p:nvSpPr>
                  <p:cNvPr id="191" name="Ovale 19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2" name="Ovale 19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3" name="Connettore 1 192"/>
                  <p:cNvCxnSpPr>
                    <a:stCxn id="192" idx="0"/>
                    <a:endCxn id="19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03" name="Gruppo 182"/>
                <p:cNvGrpSpPr/>
                <p:nvPr/>
              </p:nvGrpSpPr>
              <p:grpSpPr>
                <a:xfrm>
                  <a:off x="3301710" y="476941"/>
                  <a:ext cx="131700" cy="462316"/>
                  <a:chOff x="3589567" y="471547"/>
                  <a:chExt cx="131700" cy="462316"/>
                </a:xfrm>
              </p:grpSpPr>
              <p:sp>
                <p:nvSpPr>
                  <p:cNvPr id="188" name="Ovale 18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9" name="Ovale 18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0" name="Connettore 1 189"/>
                  <p:cNvCxnSpPr>
                    <a:stCxn id="189" idx="0"/>
                    <a:endCxn id="18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11" name="Gruppo 183"/>
                <p:cNvGrpSpPr/>
                <p:nvPr/>
              </p:nvGrpSpPr>
              <p:grpSpPr>
                <a:xfrm>
                  <a:off x="3446596" y="475304"/>
                  <a:ext cx="131700" cy="462316"/>
                  <a:chOff x="3589567" y="471547"/>
                  <a:chExt cx="131700" cy="462316"/>
                </a:xfrm>
              </p:grpSpPr>
              <p:sp>
                <p:nvSpPr>
                  <p:cNvPr id="185" name="Ovale 18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6" name="Ovale 18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7" name="Connettore 1 186"/>
                  <p:cNvCxnSpPr>
                    <a:stCxn id="186" idx="0"/>
                    <a:endCxn id="18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153" name="Connettore 1 152"/>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4" name="Connettore 1 153"/>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5" name="Connettore 1 154"/>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6" name="Connettore 1 155"/>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7" name="Connettore 1 156"/>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8" name="Connettore 1 157"/>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9" name="Connettore 1 158"/>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0" name="Connettore 1 159"/>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1" name="Connettore 1 160"/>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 name="Connettore 1 161"/>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 name="Connettore 1 162"/>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 name="Connettore 1 163"/>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5" name="Connettore 1 164"/>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6" name="Connettore 1 165"/>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7" name="Connettore 1 166"/>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8" name="Connettore 1 167"/>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33" name="Gruppo 232"/>
            <p:cNvGrpSpPr/>
            <p:nvPr/>
          </p:nvGrpSpPr>
          <p:grpSpPr>
            <a:xfrm>
              <a:off x="4333608" y="1052640"/>
              <a:ext cx="1108703" cy="229350"/>
              <a:chOff x="614327" y="1086406"/>
              <a:chExt cx="2255523" cy="471235"/>
            </a:xfrm>
          </p:grpSpPr>
          <p:grpSp>
            <p:nvGrpSpPr>
              <p:cNvPr id="37" name="Gruppo 233"/>
              <p:cNvGrpSpPr/>
              <p:nvPr/>
            </p:nvGrpSpPr>
            <p:grpSpPr>
              <a:xfrm>
                <a:off x="614327" y="1086406"/>
                <a:ext cx="2255523" cy="471235"/>
                <a:chOff x="2456170" y="468966"/>
                <a:chExt cx="2255523" cy="471235"/>
              </a:xfrm>
            </p:grpSpPr>
            <p:grpSp>
              <p:nvGrpSpPr>
                <p:cNvPr id="41" name="Gruppo 250"/>
                <p:cNvGrpSpPr/>
                <p:nvPr/>
              </p:nvGrpSpPr>
              <p:grpSpPr>
                <a:xfrm>
                  <a:off x="3589567" y="471547"/>
                  <a:ext cx="131700" cy="462316"/>
                  <a:chOff x="3589567" y="471547"/>
                  <a:chExt cx="131700" cy="462316"/>
                </a:xfrm>
              </p:grpSpPr>
              <p:sp>
                <p:nvSpPr>
                  <p:cNvPr id="312" name="Ovale 31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3" name="Ovale 31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14" name="Connettore 1 313"/>
                  <p:cNvCxnSpPr>
                    <a:stCxn id="313" idx="0"/>
                    <a:endCxn id="31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5" name="Gruppo 251"/>
                <p:cNvGrpSpPr/>
                <p:nvPr/>
              </p:nvGrpSpPr>
              <p:grpSpPr>
                <a:xfrm>
                  <a:off x="3734453" y="469910"/>
                  <a:ext cx="131700" cy="462316"/>
                  <a:chOff x="3589567" y="471547"/>
                  <a:chExt cx="131700" cy="462316"/>
                </a:xfrm>
              </p:grpSpPr>
              <p:sp>
                <p:nvSpPr>
                  <p:cNvPr id="309" name="Ovale 30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0" name="Ovale 30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11" name="Connettore 1 310"/>
                  <p:cNvCxnSpPr>
                    <a:stCxn id="310" idx="0"/>
                    <a:endCxn id="30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9" name="Gruppo 252"/>
                <p:cNvGrpSpPr/>
                <p:nvPr/>
              </p:nvGrpSpPr>
              <p:grpSpPr>
                <a:xfrm>
                  <a:off x="3873667" y="471547"/>
                  <a:ext cx="131700" cy="462316"/>
                  <a:chOff x="3589567" y="471547"/>
                  <a:chExt cx="131700" cy="462316"/>
                </a:xfrm>
              </p:grpSpPr>
              <p:sp>
                <p:nvSpPr>
                  <p:cNvPr id="306" name="Ovale 30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07" name="Ovale 30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08" name="Connettore 1 307"/>
                  <p:cNvCxnSpPr>
                    <a:stCxn id="307" idx="0"/>
                    <a:endCxn id="30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3" name="Gruppo 253"/>
                <p:cNvGrpSpPr/>
                <p:nvPr/>
              </p:nvGrpSpPr>
              <p:grpSpPr>
                <a:xfrm>
                  <a:off x="4018553" y="469910"/>
                  <a:ext cx="131700" cy="462316"/>
                  <a:chOff x="3589567" y="471547"/>
                  <a:chExt cx="131700" cy="462316"/>
                </a:xfrm>
              </p:grpSpPr>
              <p:sp>
                <p:nvSpPr>
                  <p:cNvPr id="303" name="Ovale 30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04" name="Ovale 30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05" name="Connettore 1 304"/>
                  <p:cNvCxnSpPr>
                    <a:stCxn id="304" idx="0"/>
                    <a:endCxn id="30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7" name="Gruppo 254"/>
                <p:cNvGrpSpPr/>
                <p:nvPr/>
              </p:nvGrpSpPr>
              <p:grpSpPr>
                <a:xfrm>
                  <a:off x="4151007" y="470603"/>
                  <a:ext cx="131700" cy="462316"/>
                  <a:chOff x="3589567" y="471547"/>
                  <a:chExt cx="131700" cy="462316"/>
                </a:xfrm>
              </p:grpSpPr>
              <p:sp>
                <p:nvSpPr>
                  <p:cNvPr id="300" name="Ovale 29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01" name="Ovale 30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02" name="Connettore 1 301"/>
                  <p:cNvCxnSpPr>
                    <a:stCxn id="301" idx="0"/>
                    <a:endCxn id="30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1" name="Gruppo 255"/>
                <p:cNvGrpSpPr/>
                <p:nvPr/>
              </p:nvGrpSpPr>
              <p:grpSpPr>
                <a:xfrm>
                  <a:off x="4295893" y="468966"/>
                  <a:ext cx="131700" cy="462316"/>
                  <a:chOff x="3589567" y="471547"/>
                  <a:chExt cx="131700" cy="462316"/>
                </a:xfrm>
              </p:grpSpPr>
              <p:sp>
                <p:nvSpPr>
                  <p:cNvPr id="297" name="Ovale 29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98" name="Ovale 29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99" name="Connettore 1 298"/>
                  <p:cNvCxnSpPr>
                    <a:stCxn id="298" idx="0"/>
                    <a:endCxn id="29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5" name="Gruppo 256"/>
                <p:cNvGrpSpPr/>
                <p:nvPr/>
              </p:nvGrpSpPr>
              <p:grpSpPr>
                <a:xfrm>
                  <a:off x="4435107" y="470603"/>
                  <a:ext cx="131700" cy="462316"/>
                  <a:chOff x="3589567" y="471547"/>
                  <a:chExt cx="131700" cy="462316"/>
                </a:xfrm>
              </p:grpSpPr>
              <p:sp>
                <p:nvSpPr>
                  <p:cNvPr id="294" name="Ovale 29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95" name="Ovale 29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96" name="Connettore 1 295"/>
                  <p:cNvCxnSpPr>
                    <a:stCxn id="295" idx="0"/>
                    <a:endCxn id="29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9" name="Gruppo 257"/>
                <p:cNvGrpSpPr/>
                <p:nvPr/>
              </p:nvGrpSpPr>
              <p:grpSpPr>
                <a:xfrm>
                  <a:off x="4579993" y="468966"/>
                  <a:ext cx="131700" cy="462316"/>
                  <a:chOff x="3589567" y="471547"/>
                  <a:chExt cx="131700" cy="462316"/>
                </a:xfrm>
              </p:grpSpPr>
              <p:sp>
                <p:nvSpPr>
                  <p:cNvPr id="291" name="Ovale 29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92" name="Ovale 29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93" name="Connettore 1 292"/>
                  <p:cNvCxnSpPr>
                    <a:stCxn id="292" idx="0"/>
                    <a:endCxn id="29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 name="Gruppo 258"/>
                <p:cNvGrpSpPr/>
                <p:nvPr/>
              </p:nvGrpSpPr>
              <p:grpSpPr>
                <a:xfrm>
                  <a:off x="2456170" y="477885"/>
                  <a:ext cx="131700" cy="462316"/>
                  <a:chOff x="3589567" y="471547"/>
                  <a:chExt cx="131700" cy="462316"/>
                </a:xfrm>
              </p:grpSpPr>
              <p:sp>
                <p:nvSpPr>
                  <p:cNvPr id="288" name="Ovale 28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89" name="Ovale 28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90" name="Connettore 1 289"/>
                  <p:cNvCxnSpPr>
                    <a:stCxn id="289" idx="0"/>
                    <a:endCxn id="28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3" name="Gruppo 259"/>
                <p:cNvGrpSpPr/>
                <p:nvPr/>
              </p:nvGrpSpPr>
              <p:grpSpPr>
                <a:xfrm>
                  <a:off x="2601056" y="476248"/>
                  <a:ext cx="131700" cy="462316"/>
                  <a:chOff x="3589567" y="471547"/>
                  <a:chExt cx="131700" cy="462316"/>
                </a:xfrm>
              </p:grpSpPr>
              <p:sp>
                <p:nvSpPr>
                  <p:cNvPr id="285" name="Ovale 28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86" name="Ovale 28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87" name="Connettore 1 286"/>
                  <p:cNvCxnSpPr>
                    <a:stCxn id="286" idx="0"/>
                    <a:endCxn id="28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4" name="Gruppo 260"/>
                <p:cNvGrpSpPr/>
                <p:nvPr/>
              </p:nvGrpSpPr>
              <p:grpSpPr>
                <a:xfrm>
                  <a:off x="2740270" y="477885"/>
                  <a:ext cx="131700" cy="462316"/>
                  <a:chOff x="3589567" y="471547"/>
                  <a:chExt cx="131700" cy="462316"/>
                </a:xfrm>
              </p:grpSpPr>
              <p:sp>
                <p:nvSpPr>
                  <p:cNvPr id="282" name="Ovale 28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83" name="Ovale 28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84" name="Connettore 1 283"/>
                  <p:cNvCxnSpPr>
                    <a:stCxn id="283" idx="0"/>
                    <a:endCxn id="28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5" name="Gruppo 261"/>
                <p:cNvGrpSpPr/>
                <p:nvPr/>
              </p:nvGrpSpPr>
              <p:grpSpPr>
                <a:xfrm>
                  <a:off x="2885156" y="476248"/>
                  <a:ext cx="131700" cy="462316"/>
                  <a:chOff x="3589567" y="471547"/>
                  <a:chExt cx="131700" cy="462316"/>
                </a:xfrm>
              </p:grpSpPr>
              <p:sp>
                <p:nvSpPr>
                  <p:cNvPr id="279" name="Ovale 27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80" name="Ovale 27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81" name="Connettore 1 280"/>
                  <p:cNvCxnSpPr>
                    <a:stCxn id="280" idx="0"/>
                    <a:endCxn id="27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6" name="Gruppo 262"/>
                <p:cNvGrpSpPr/>
                <p:nvPr/>
              </p:nvGrpSpPr>
              <p:grpSpPr>
                <a:xfrm>
                  <a:off x="3017610" y="476941"/>
                  <a:ext cx="131700" cy="462316"/>
                  <a:chOff x="3589567" y="471547"/>
                  <a:chExt cx="131700" cy="462316"/>
                </a:xfrm>
              </p:grpSpPr>
              <p:sp>
                <p:nvSpPr>
                  <p:cNvPr id="276" name="Ovale 27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7" name="Ovale 27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78" name="Connettore 1 277"/>
                  <p:cNvCxnSpPr>
                    <a:stCxn id="277" idx="0"/>
                    <a:endCxn id="27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7" name="Gruppo 263"/>
                <p:cNvGrpSpPr/>
                <p:nvPr/>
              </p:nvGrpSpPr>
              <p:grpSpPr>
                <a:xfrm>
                  <a:off x="3162496" y="475304"/>
                  <a:ext cx="131700" cy="462316"/>
                  <a:chOff x="3589567" y="471547"/>
                  <a:chExt cx="131700" cy="462316"/>
                </a:xfrm>
              </p:grpSpPr>
              <p:sp>
                <p:nvSpPr>
                  <p:cNvPr id="273" name="Ovale 27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4" name="Ovale 27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75" name="Connettore 1 274"/>
                  <p:cNvCxnSpPr>
                    <a:stCxn id="274" idx="0"/>
                    <a:endCxn id="27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8" name="Gruppo 264"/>
                <p:cNvGrpSpPr/>
                <p:nvPr/>
              </p:nvGrpSpPr>
              <p:grpSpPr>
                <a:xfrm>
                  <a:off x="3301710" y="476941"/>
                  <a:ext cx="131700" cy="462316"/>
                  <a:chOff x="3589567" y="471547"/>
                  <a:chExt cx="131700" cy="462316"/>
                </a:xfrm>
              </p:grpSpPr>
              <p:sp>
                <p:nvSpPr>
                  <p:cNvPr id="270" name="Ovale 26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71" name="Ovale 27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72" name="Connettore 1 271"/>
                  <p:cNvCxnSpPr>
                    <a:stCxn id="271" idx="0"/>
                    <a:endCxn id="27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9" name="Gruppo 265"/>
                <p:cNvGrpSpPr/>
                <p:nvPr/>
              </p:nvGrpSpPr>
              <p:grpSpPr>
                <a:xfrm>
                  <a:off x="3446596" y="475304"/>
                  <a:ext cx="131700" cy="462316"/>
                  <a:chOff x="3589567" y="471547"/>
                  <a:chExt cx="131700" cy="462316"/>
                </a:xfrm>
              </p:grpSpPr>
              <p:sp>
                <p:nvSpPr>
                  <p:cNvPr id="267" name="Ovale 26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68" name="Ovale 26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69" name="Connettore 1 268"/>
                  <p:cNvCxnSpPr>
                    <a:stCxn id="268" idx="0"/>
                    <a:endCxn id="26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235" name="Connettore 1 234"/>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6" name="Connettore 1 235"/>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7" name="Connettore 1 236"/>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8" name="Connettore 1 237"/>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39" name="Connettore 1 238"/>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0" name="Connettore 1 239"/>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1" name="Connettore 1 240"/>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2" name="Connettore 1 241"/>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3" name="Connettore 1 242"/>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4" name="Connettore 1 243"/>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5" name="Connettore 1 244"/>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6" name="Connettore 1 245"/>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7" name="Connettore 1 246"/>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8" name="Connettore 1 247"/>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49" name="Connettore 1 248"/>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50" name="Connettore 1 249"/>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0" name="Gruppo 479"/>
            <p:cNvGrpSpPr/>
            <p:nvPr/>
          </p:nvGrpSpPr>
          <p:grpSpPr>
            <a:xfrm>
              <a:off x="5454033" y="1044417"/>
              <a:ext cx="2224088" cy="233232"/>
              <a:chOff x="5933063" y="1182057"/>
              <a:chExt cx="3503772" cy="371106"/>
            </a:xfrm>
          </p:grpSpPr>
          <p:grpSp>
            <p:nvGrpSpPr>
              <p:cNvPr id="81" name="Gruppo 314"/>
              <p:cNvGrpSpPr/>
              <p:nvPr/>
            </p:nvGrpSpPr>
            <p:grpSpPr>
              <a:xfrm>
                <a:off x="5933063" y="1188233"/>
                <a:ext cx="1746623" cy="364930"/>
                <a:chOff x="614327" y="1086406"/>
                <a:chExt cx="2255523" cy="471235"/>
              </a:xfrm>
            </p:grpSpPr>
            <p:grpSp>
              <p:nvGrpSpPr>
                <p:cNvPr id="82" name="Gruppo 315"/>
                <p:cNvGrpSpPr/>
                <p:nvPr/>
              </p:nvGrpSpPr>
              <p:grpSpPr>
                <a:xfrm>
                  <a:off x="614327" y="1086406"/>
                  <a:ext cx="2255523" cy="471235"/>
                  <a:chOff x="2456170" y="468966"/>
                  <a:chExt cx="2255523" cy="471235"/>
                </a:xfrm>
              </p:grpSpPr>
              <p:grpSp>
                <p:nvGrpSpPr>
                  <p:cNvPr id="83" name="Gruppo 332"/>
                  <p:cNvGrpSpPr/>
                  <p:nvPr/>
                </p:nvGrpSpPr>
                <p:grpSpPr>
                  <a:xfrm>
                    <a:off x="3589567" y="471547"/>
                    <a:ext cx="131700" cy="462316"/>
                    <a:chOff x="3589567" y="471547"/>
                    <a:chExt cx="131700" cy="462316"/>
                  </a:xfrm>
                </p:grpSpPr>
                <p:sp>
                  <p:nvSpPr>
                    <p:cNvPr id="394" name="Ovale 39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95" name="Ovale 39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96" name="Connettore 1 395"/>
                    <p:cNvCxnSpPr>
                      <a:stCxn id="395" idx="0"/>
                      <a:endCxn id="39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4" name="Gruppo 333"/>
                  <p:cNvGrpSpPr/>
                  <p:nvPr/>
                </p:nvGrpSpPr>
                <p:grpSpPr>
                  <a:xfrm>
                    <a:off x="3734453" y="469910"/>
                    <a:ext cx="131700" cy="462316"/>
                    <a:chOff x="3589567" y="471547"/>
                    <a:chExt cx="131700" cy="462316"/>
                  </a:xfrm>
                </p:grpSpPr>
                <p:sp>
                  <p:nvSpPr>
                    <p:cNvPr id="391" name="Ovale 39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92" name="Ovale 39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93" name="Connettore 1 392"/>
                    <p:cNvCxnSpPr>
                      <a:stCxn id="392" idx="0"/>
                      <a:endCxn id="39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5" name="Gruppo 334"/>
                  <p:cNvGrpSpPr/>
                  <p:nvPr/>
                </p:nvGrpSpPr>
                <p:grpSpPr>
                  <a:xfrm>
                    <a:off x="3873667" y="471547"/>
                    <a:ext cx="131700" cy="462316"/>
                    <a:chOff x="3589567" y="471547"/>
                    <a:chExt cx="131700" cy="462316"/>
                  </a:xfrm>
                </p:grpSpPr>
                <p:sp>
                  <p:nvSpPr>
                    <p:cNvPr id="388" name="Ovale 38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89" name="Ovale 38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90" name="Connettore 1 389"/>
                    <p:cNvCxnSpPr>
                      <a:stCxn id="389" idx="0"/>
                      <a:endCxn id="38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6" name="Gruppo 335"/>
                  <p:cNvGrpSpPr/>
                  <p:nvPr/>
                </p:nvGrpSpPr>
                <p:grpSpPr>
                  <a:xfrm>
                    <a:off x="4018553" y="469910"/>
                    <a:ext cx="131700" cy="462316"/>
                    <a:chOff x="3589567" y="471547"/>
                    <a:chExt cx="131700" cy="462316"/>
                  </a:xfrm>
                </p:grpSpPr>
                <p:sp>
                  <p:nvSpPr>
                    <p:cNvPr id="385" name="Ovale 38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86" name="Ovale 38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87" name="Connettore 1 386"/>
                    <p:cNvCxnSpPr>
                      <a:stCxn id="386" idx="0"/>
                      <a:endCxn id="38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7" name="Gruppo 336"/>
                  <p:cNvGrpSpPr/>
                  <p:nvPr/>
                </p:nvGrpSpPr>
                <p:grpSpPr>
                  <a:xfrm>
                    <a:off x="4151007" y="470603"/>
                    <a:ext cx="131700" cy="462316"/>
                    <a:chOff x="3589567" y="471547"/>
                    <a:chExt cx="131700" cy="462316"/>
                  </a:xfrm>
                </p:grpSpPr>
                <p:sp>
                  <p:nvSpPr>
                    <p:cNvPr id="382" name="Ovale 38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83" name="Ovale 38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84" name="Connettore 1 383"/>
                    <p:cNvCxnSpPr>
                      <a:stCxn id="383" idx="0"/>
                      <a:endCxn id="38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8" name="Gruppo 337"/>
                  <p:cNvGrpSpPr/>
                  <p:nvPr/>
                </p:nvGrpSpPr>
                <p:grpSpPr>
                  <a:xfrm>
                    <a:off x="4295893" y="468966"/>
                    <a:ext cx="131700" cy="462316"/>
                    <a:chOff x="3589567" y="471547"/>
                    <a:chExt cx="131700" cy="462316"/>
                  </a:xfrm>
                </p:grpSpPr>
                <p:sp>
                  <p:nvSpPr>
                    <p:cNvPr id="379" name="Ovale 37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80" name="Ovale 37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81" name="Connettore 1 380"/>
                    <p:cNvCxnSpPr>
                      <a:stCxn id="380" idx="0"/>
                      <a:endCxn id="37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9" name="Gruppo 338"/>
                  <p:cNvGrpSpPr/>
                  <p:nvPr/>
                </p:nvGrpSpPr>
                <p:grpSpPr>
                  <a:xfrm>
                    <a:off x="4435107" y="470603"/>
                    <a:ext cx="131700" cy="462316"/>
                    <a:chOff x="3589567" y="471547"/>
                    <a:chExt cx="131700" cy="462316"/>
                  </a:xfrm>
                </p:grpSpPr>
                <p:sp>
                  <p:nvSpPr>
                    <p:cNvPr id="376" name="Ovale 37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77" name="Ovale 37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78" name="Connettore 1 377"/>
                    <p:cNvCxnSpPr>
                      <a:stCxn id="377" idx="0"/>
                      <a:endCxn id="37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0" name="Gruppo 339"/>
                  <p:cNvGrpSpPr/>
                  <p:nvPr/>
                </p:nvGrpSpPr>
                <p:grpSpPr>
                  <a:xfrm>
                    <a:off x="4579993" y="468966"/>
                    <a:ext cx="131700" cy="462316"/>
                    <a:chOff x="3589567" y="471547"/>
                    <a:chExt cx="131700" cy="462316"/>
                  </a:xfrm>
                </p:grpSpPr>
                <p:sp>
                  <p:nvSpPr>
                    <p:cNvPr id="373" name="Ovale 37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74" name="Ovale 37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75" name="Connettore 1 374"/>
                    <p:cNvCxnSpPr>
                      <a:stCxn id="374" idx="0"/>
                      <a:endCxn id="37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1" name="Gruppo 340"/>
                  <p:cNvGrpSpPr/>
                  <p:nvPr/>
                </p:nvGrpSpPr>
                <p:grpSpPr>
                  <a:xfrm>
                    <a:off x="2456170" y="477885"/>
                    <a:ext cx="131700" cy="462316"/>
                    <a:chOff x="3589567" y="471547"/>
                    <a:chExt cx="131700" cy="462316"/>
                  </a:xfrm>
                </p:grpSpPr>
                <p:sp>
                  <p:nvSpPr>
                    <p:cNvPr id="370" name="Ovale 36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71" name="Ovale 37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72" name="Connettore 1 371"/>
                    <p:cNvCxnSpPr>
                      <a:stCxn id="371" idx="0"/>
                      <a:endCxn id="37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2" name="Gruppo 341"/>
                  <p:cNvGrpSpPr/>
                  <p:nvPr/>
                </p:nvGrpSpPr>
                <p:grpSpPr>
                  <a:xfrm>
                    <a:off x="2601056" y="476248"/>
                    <a:ext cx="131700" cy="462316"/>
                    <a:chOff x="3589567" y="471547"/>
                    <a:chExt cx="131700" cy="462316"/>
                  </a:xfrm>
                </p:grpSpPr>
                <p:sp>
                  <p:nvSpPr>
                    <p:cNvPr id="367" name="Ovale 36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8" name="Ovale 36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69" name="Connettore 1 368"/>
                    <p:cNvCxnSpPr>
                      <a:stCxn id="368" idx="0"/>
                      <a:endCxn id="36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3" name="Gruppo 342"/>
                  <p:cNvGrpSpPr/>
                  <p:nvPr/>
                </p:nvGrpSpPr>
                <p:grpSpPr>
                  <a:xfrm>
                    <a:off x="2740270" y="477885"/>
                    <a:ext cx="131700" cy="462316"/>
                    <a:chOff x="3589567" y="471547"/>
                    <a:chExt cx="131700" cy="462316"/>
                  </a:xfrm>
                </p:grpSpPr>
                <p:sp>
                  <p:nvSpPr>
                    <p:cNvPr id="364" name="Ovale 36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5" name="Ovale 36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66" name="Connettore 1 365"/>
                    <p:cNvCxnSpPr>
                      <a:stCxn id="365" idx="0"/>
                      <a:endCxn id="36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4" name="Gruppo 343"/>
                  <p:cNvGrpSpPr/>
                  <p:nvPr/>
                </p:nvGrpSpPr>
                <p:grpSpPr>
                  <a:xfrm>
                    <a:off x="2885156" y="476248"/>
                    <a:ext cx="131700" cy="462316"/>
                    <a:chOff x="3589567" y="471547"/>
                    <a:chExt cx="131700" cy="462316"/>
                  </a:xfrm>
                </p:grpSpPr>
                <p:sp>
                  <p:nvSpPr>
                    <p:cNvPr id="361" name="Ovale 36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62" name="Ovale 36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63" name="Connettore 1 362"/>
                    <p:cNvCxnSpPr>
                      <a:stCxn id="362" idx="0"/>
                      <a:endCxn id="36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5" name="Gruppo 344"/>
                  <p:cNvGrpSpPr/>
                  <p:nvPr/>
                </p:nvGrpSpPr>
                <p:grpSpPr>
                  <a:xfrm>
                    <a:off x="3017610" y="476941"/>
                    <a:ext cx="131700" cy="462316"/>
                    <a:chOff x="3589567" y="471547"/>
                    <a:chExt cx="131700" cy="462316"/>
                  </a:xfrm>
                </p:grpSpPr>
                <p:sp>
                  <p:nvSpPr>
                    <p:cNvPr id="358" name="Ovale 35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59" name="Ovale 35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60" name="Connettore 1 359"/>
                    <p:cNvCxnSpPr>
                      <a:stCxn id="359" idx="0"/>
                      <a:endCxn id="35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20" name="Gruppo 345"/>
                  <p:cNvGrpSpPr/>
                  <p:nvPr/>
                </p:nvGrpSpPr>
                <p:grpSpPr>
                  <a:xfrm>
                    <a:off x="3162496" y="475304"/>
                    <a:ext cx="131700" cy="462316"/>
                    <a:chOff x="3589567" y="471547"/>
                    <a:chExt cx="131700" cy="462316"/>
                  </a:xfrm>
                </p:grpSpPr>
                <p:sp>
                  <p:nvSpPr>
                    <p:cNvPr id="355" name="Ovale 35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56" name="Ovale 35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57" name="Connettore 1 356"/>
                    <p:cNvCxnSpPr>
                      <a:stCxn id="356" idx="0"/>
                      <a:endCxn id="35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21" name="Gruppo 346"/>
                  <p:cNvGrpSpPr/>
                  <p:nvPr/>
                </p:nvGrpSpPr>
                <p:grpSpPr>
                  <a:xfrm>
                    <a:off x="3301710" y="476941"/>
                    <a:ext cx="131700" cy="462316"/>
                    <a:chOff x="3589567" y="471547"/>
                    <a:chExt cx="131700" cy="462316"/>
                  </a:xfrm>
                </p:grpSpPr>
                <p:sp>
                  <p:nvSpPr>
                    <p:cNvPr id="352" name="Ovale 35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53" name="Ovale 35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54" name="Connettore 1 353"/>
                    <p:cNvCxnSpPr>
                      <a:stCxn id="353" idx="0"/>
                      <a:endCxn id="35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38" name="Gruppo 347"/>
                  <p:cNvGrpSpPr/>
                  <p:nvPr/>
                </p:nvGrpSpPr>
                <p:grpSpPr>
                  <a:xfrm>
                    <a:off x="3446596" y="475304"/>
                    <a:ext cx="131700" cy="462316"/>
                    <a:chOff x="3589567" y="471547"/>
                    <a:chExt cx="131700" cy="462316"/>
                  </a:xfrm>
                </p:grpSpPr>
                <p:sp>
                  <p:nvSpPr>
                    <p:cNvPr id="349" name="Ovale 34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50" name="Ovale 34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51" name="Connettore 1 350"/>
                    <p:cNvCxnSpPr>
                      <a:stCxn id="350" idx="0"/>
                      <a:endCxn id="34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317" name="Connettore 1 316"/>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8" name="Connettore 1 317"/>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19" name="Connettore 1 318"/>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0" name="Connettore 1 319"/>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1" name="Connettore 1 320"/>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2" name="Connettore 1 321"/>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3" name="Connettore 1 322"/>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4" name="Connettore 1 323"/>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5" name="Connettore 1 324"/>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6" name="Connettore 1 325"/>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7" name="Connettore 1 326"/>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8" name="Connettore 1 327"/>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29" name="Connettore 1 328"/>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0" name="Connettore 1 329"/>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1" name="Connettore 1 330"/>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332" name="Connettore 1 331"/>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039" name="Gruppo 397"/>
              <p:cNvGrpSpPr/>
              <p:nvPr/>
            </p:nvGrpSpPr>
            <p:grpSpPr>
              <a:xfrm>
                <a:off x="7690212" y="1182057"/>
                <a:ext cx="1746623" cy="364930"/>
                <a:chOff x="614327" y="1086406"/>
                <a:chExt cx="2255523" cy="471235"/>
              </a:xfrm>
            </p:grpSpPr>
            <p:grpSp>
              <p:nvGrpSpPr>
                <p:cNvPr id="2040" name="Gruppo 398"/>
                <p:cNvGrpSpPr/>
                <p:nvPr/>
              </p:nvGrpSpPr>
              <p:grpSpPr>
                <a:xfrm>
                  <a:off x="614327" y="1086406"/>
                  <a:ext cx="2255523" cy="471235"/>
                  <a:chOff x="2456170" y="468966"/>
                  <a:chExt cx="2255523" cy="471235"/>
                </a:xfrm>
              </p:grpSpPr>
              <p:grpSp>
                <p:nvGrpSpPr>
                  <p:cNvPr id="2041" name="Gruppo 415"/>
                  <p:cNvGrpSpPr/>
                  <p:nvPr/>
                </p:nvGrpSpPr>
                <p:grpSpPr>
                  <a:xfrm>
                    <a:off x="3589567" y="471547"/>
                    <a:ext cx="131700" cy="462316"/>
                    <a:chOff x="3589567" y="471547"/>
                    <a:chExt cx="131700" cy="462316"/>
                  </a:xfrm>
                </p:grpSpPr>
                <p:sp>
                  <p:nvSpPr>
                    <p:cNvPr id="477" name="Ovale 47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78" name="Ovale 47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79" name="Connettore 1 478"/>
                    <p:cNvCxnSpPr>
                      <a:stCxn id="478" idx="0"/>
                      <a:endCxn id="47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2" name="Gruppo 416"/>
                  <p:cNvGrpSpPr/>
                  <p:nvPr/>
                </p:nvGrpSpPr>
                <p:grpSpPr>
                  <a:xfrm>
                    <a:off x="3734453" y="469910"/>
                    <a:ext cx="131700" cy="462316"/>
                    <a:chOff x="3589567" y="471547"/>
                    <a:chExt cx="131700" cy="462316"/>
                  </a:xfrm>
                </p:grpSpPr>
                <p:sp>
                  <p:nvSpPr>
                    <p:cNvPr id="474" name="Ovale 47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75" name="Ovale 47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76" name="Connettore 1 475"/>
                    <p:cNvCxnSpPr>
                      <a:stCxn id="475" idx="0"/>
                      <a:endCxn id="47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3" name="Gruppo 417"/>
                  <p:cNvGrpSpPr/>
                  <p:nvPr/>
                </p:nvGrpSpPr>
                <p:grpSpPr>
                  <a:xfrm>
                    <a:off x="3873667" y="471547"/>
                    <a:ext cx="131700" cy="462316"/>
                    <a:chOff x="3589567" y="471547"/>
                    <a:chExt cx="131700" cy="462316"/>
                  </a:xfrm>
                </p:grpSpPr>
                <p:sp>
                  <p:nvSpPr>
                    <p:cNvPr id="471" name="Ovale 47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72" name="Ovale 47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73" name="Connettore 1 472"/>
                    <p:cNvCxnSpPr>
                      <a:stCxn id="472" idx="0"/>
                      <a:endCxn id="47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4" name="Gruppo 418"/>
                  <p:cNvGrpSpPr/>
                  <p:nvPr/>
                </p:nvGrpSpPr>
                <p:grpSpPr>
                  <a:xfrm>
                    <a:off x="4018553" y="469910"/>
                    <a:ext cx="131700" cy="462316"/>
                    <a:chOff x="3589567" y="471547"/>
                    <a:chExt cx="131700" cy="462316"/>
                  </a:xfrm>
                </p:grpSpPr>
                <p:sp>
                  <p:nvSpPr>
                    <p:cNvPr id="468" name="Ovale 46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69" name="Ovale 46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70" name="Connettore 1 469"/>
                    <p:cNvCxnSpPr>
                      <a:stCxn id="469" idx="0"/>
                      <a:endCxn id="46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5" name="Gruppo 419"/>
                  <p:cNvGrpSpPr/>
                  <p:nvPr/>
                </p:nvGrpSpPr>
                <p:grpSpPr>
                  <a:xfrm>
                    <a:off x="4151007" y="470603"/>
                    <a:ext cx="131700" cy="462316"/>
                    <a:chOff x="3589567" y="471547"/>
                    <a:chExt cx="131700" cy="462316"/>
                  </a:xfrm>
                </p:grpSpPr>
                <p:sp>
                  <p:nvSpPr>
                    <p:cNvPr id="465" name="Ovale 46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66" name="Ovale 46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67" name="Connettore 1 466"/>
                    <p:cNvCxnSpPr>
                      <a:stCxn id="466" idx="0"/>
                      <a:endCxn id="46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6" name="Gruppo 420"/>
                  <p:cNvGrpSpPr/>
                  <p:nvPr/>
                </p:nvGrpSpPr>
                <p:grpSpPr>
                  <a:xfrm>
                    <a:off x="4295893" y="468966"/>
                    <a:ext cx="131700" cy="462316"/>
                    <a:chOff x="3589567" y="471547"/>
                    <a:chExt cx="131700" cy="462316"/>
                  </a:xfrm>
                </p:grpSpPr>
                <p:sp>
                  <p:nvSpPr>
                    <p:cNvPr id="462" name="Ovale 46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63" name="Ovale 46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64" name="Connettore 1 463"/>
                    <p:cNvCxnSpPr>
                      <a:stCxn id="463" idx="0"/>
                      <a:endCxn id="46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7" name="Gruppo 421"/>
                  <p:cNvGrpSpPr/>
                  <p:nvPr/>
                </p:nvGrpSpPr>
                <p:grpSpPr>
                  <a:xfrm>
                    <a:off x="4435107" y="470603"/>
                    <a:ext cx="131700" cy="462316"/>
                    <a:chOff x="3589567" y="471547"/>
                    <a:chExt cx="131700" cy="462316"/>
                  </a:xfrm>
                </p:grpSpPr>
                <p:sp>
                  <p:nvSpPr>
                    <p:cNvPr id="459" name="Ovale 45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60" name="Ovale 45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61" name="Connettore 1 460"/>
                    <p:cNvCxnSpPr>
                      <a:stCxn id="460" idx="0"/>
                      <a:endCxn id="45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8" name="Gruppo 422"/>
                  <p:cNvGrpSpPr/>
                  <p:nvPr/>
                </p:nvGrpSpPr>
                <p:grpSpPr>
                  <a:xfrm>
                    <a:off x="4579993" y="468966"/>
                    <a:ext cx="131700" cy="462316"/>
                    <a:chOff x="3589567" y="471547"/>
                    <a:chExt cx="131700" cy="462316"/>
                  </a:xfrm>
                </p:grpSpPr>
                <p:sp>
                  <p:nvSpPr>
                    <p:cNvPr id="456" name="Ovale 45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57" name="Ovale 45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58" name="Connettore 1 457"/>
                    <p:cNvCxnSpPr>
                      <a:stCxn id="457" idx="0"/>
                      <a:endCxn id="45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49" name="Gruppo 423"/>
                  <p:cNvGrpSpPr/>
                  <p:nvPr/>
                </p:nvGrpSpPr>
                <p:grpSpPr>
                  <a:xfrm>
                    <a:off x="2456170" y="477885"/>
                    <a:ext cx="131700" cy="462316"/>
                    <a:chOff x="3589567" y="471547"/>
                    <a:chExt cx="131700" cy="462316"/>
                  </a:xfrm>
                </p:grpSpPr>
                <p:sp>
                  <p:nvSpPr>
                    <p:cNvPr id="453" name="Ovale 45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54" name="Ovale 45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55" name="Connettore 1 454"/>
                    <p:cNvCxnSpPr>
                      <a:stCxn id="454" idx="0"/>
                      <a:endCxn id="45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50" name="Gruppo 424"/>
                  <p:cNvGrpSpPr/>
                  <p:nvPr/>
                </p:nvGrpSpPr>
                <p:grpSpPr>
                  <a:xfrm>
                    <a:off x="2601056" y="476248"/>
                    <a:ext cx="131700" cy="462316"/>
                    <a:chOff x="3589567" y="471547"/>
                    <a:chExt cx="131700" cy="462316"/>
                  </a:xfrm>
                </p:grpSpPr>
                <p:sp>
                  <p:nvSpPr>
                    <p:cNvPr id="450" name="Ovale 44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51" name="Ovale 45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52" name="Connettore 1 451"/>
                    <p:cNvCxnSpPr>
                      <a:stCxn id="451" idx="0"/>
                      <a:endCxn id="45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51" name="Gruppo 425"/>
                  <p:cNvGrpSpPr/>
                  <p:nvPr/>
                </p:nvGrpSpPr>
                <p:grpSpPr>
                  <a:xfrm>
                    <a:off x="2740270" y="477885"/>
                    <a:ext cx="131700" cy="462316"/>
                    <a:chOff x="3589567" y="471547"/>
                    <a:chExt cx="131700" cy="462316"/>
                  </a:xfrm>
                </p:grpSpPr>
                <p:sp>
                  <p:nvSpPr>
                    <p:cNvPr id="447" name="Ovale 44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48" name="Ovale 44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49" name="Connettore 1 448"/>
                    <p:cNvCxnSpPr>
                      <a:stCxn id="448" idx="0"/>
                      <a:endCxn id="44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52" name="Gruppo 426"/>
                  <p:cNvGrpSpPr/>
                  <p:nvPr/>
                </p:nvGrpSpPr>
                <p:grpSpPr>
                  <a:xfrm>
                    <a:off x="2885156" y="476248"/>
                    <a:ext cx="131700" cy="462316"/>
                    <a:chOff x="3589567" y="471547"/>
                    <a:chExt cx="131700" cy="462316"/>
                  </a:xfrm>
                </p:grpSpPr>
                <p:sp>
                  <p:nvSpPr>
                    <p:cNvPr id="444" name="Ovale 44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45" name="Ovale 44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46" name="Connettore 1 445"/>
                    <p:cNvCxnSpPr>
                      <a:stCxn id="445" idx="0"/>
                      <a:endCxn id="44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053" name="Gruppo 427"/>
                  <p:cNvGrpSpPr/>
                  <p:nvPr/>
                </p:nvGrpSpPr>
                <p:grpSpPr>
                  <a:xfrm>
                    <a:off x="3017610" y="476941"/>
                    <a:ext cx="131700" cy="462316"/>
                    <a:chOff x="3589567" y="471547"/>
                    <a:chExt cx="131700" cy="462316"/>
                  </a:xfrm>
                </p:grpSpPr>
                <p:sp>
                  <p:nvSpPr>
                    <p:cNvPr id="441" name="Ovale 44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42" name="Ovale 44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43" name="Connettore 1 442"/>
                    <p:cNvCxnSpPr>
                      <a:stCxn id="442" idx="0"/>
                      <a:endCxn id="44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02" name="Gruppo 428"/>
                  <p:cNvGrpSpPr/>
                  <p:nvPr/>
                </p:nvGrpSpPr>
                <p:grpSpPr>
                  <a:xfrm>
                    <a:off x="3162496" y="475304"/>
                    <a:ext cx="131700" cy="462316"/>
                    <a:chOff x="3589567" y="471547"/>
                    <a:chExt cx="131700" cy="462316"/>
                  </a:xfrm>
                </p:grpSpPr>
                <p:sp>
                  <p:nvSpPr>
                    <p:cNvPr id="438" name="Ovale 43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39" name="Ovale 43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40" name="Connettore 1 439"/>
                    <p:cNvCxnSpPr>
                      <a:stCxn id="439" idx="0"/>
                      <a:endCxn id="43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28" name="Gruppo 429"/>
                  <p:cNvGrpSpPr/>
                  <p:nvPr/>
                </p:nvGrpSpPr>
                <p:grpSpPr>
                  <a:xfrm>
                    <a:off x="3301710" y="476941"/>
                    <a:ext cx="131700" cy="462316"/>
                    <a:chOff x="3589567" y="471547"/>
                    <a:chExt cx="131700" cy="462316"/>
                  </a:xfrm>
                </p:grpSpPr>
                <p:sp>
                  <p:nvSpPr>
                    <p:cNvPr id="435" name="Ovale 43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36" name="Ovale 43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37" name="Connettore 1 436"/>
                    <p:cNvCxnSpPr>
                      <a:stCxn id="436" idx="0"/>
                      <a:endCxn id="43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29" name="Gruppo 430"/>
                  <p:cNvGrpSpPr/>
                  <p:nvPr/>
                </p:nvGrpSpPr>
                <p:grpSpPr>
                  <a:xfrm>
                    <a:off x="3446596" y="475304"/>
                    <a:ext cx="131700" cy="462316"/>
                    <a:chOff x="3589567" y="471547"/>
                    <a:chExt cx="131700" cy="462316"/>
                  </a:xfrm>
                </p:grpSpPr>
                <p:sp>
                  <p:nvSpPr>
                    <p:cNvPr id="432" name="Ovale 43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433" name="Ovale 43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434" name="Connettore 1 433"/>
                    <p:cNvCxnSpPr>
                      <a:stCxn id="433" idx="0"/>
                      <a:endCxn id="43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400" name="Connettore 1 399"/>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1" name="Connettore 1 400"/>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2" name="Connettore 1 401"/>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3" name="Connettore 1 402"/>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4" name="Connettore 1 403"/>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5" name="Connettore 1 404"/>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6" name="Connettore 1 405"/>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7" name="Connettore 1 406"/>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8" name="Connettore 1 407"/>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09" name="Connettore 1 408"/>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0" name="Connettore 1 409"/>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1" name="Connettore 1 410"/>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2" name="Connettore 1 411"/>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3" name="Connettore 1 412"/>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4" name="Connettore 1 413"/>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15" name="Connettore 1 414"/>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130" name="Gruppo 886"/>
            <p:cNvGrpSpPr/>
            <p:nvPr/>
          </p:nvGrpSpPr>
          <p:grpSpPr>
            <a:xfrm rot="5400000">
              <a:off x="7008687" y="2667425"/>
              <a:ext cx="2199221" cy="236028"/>
              <a:chOff x="5004994" y="3239085"/>
              <a:chExt cx="2899184" cy="308069"/>
            </a:xfrm>
          </p:grpSpPr>
          <p:grpSp>
            <p:nvGrpSpPr>
              <p:cNvPr id="131" name="Gruppo 501"/>
              <p:cNvGrpSpPr/>
              <p:nvPr/>
            </p:nvGrpSpPr>
            <p:grpSpPr>
              <a:xfrm>
                <a:off x="7184242" y="3240741"/>
                <a:ext cx="84496" cy="296625"/>
                <a:chOff x="3589567" y="471547"/>
                <a:chExt cx="131700" cy="462316"/>
              </a:xfrm>
            </p:grpSpPr>
            <p:sp>
              <p:nvSpPr>
                <p:cNvPr id="563" name="Ovale 56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64" name="Ovale 56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65" name="Connettore 1 564"/>
                <p:cNvCxnSpPr>
                  <a:stCxn id="564" idx="0"/>
                  <a:endCxn id="56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32" name="Gruppo 502"/>
              <p:cNvGrpSpPr/>
              <p:nvPr/>
            </p:nvGrpSpPr>
            <p:grpSpPr>
              <a:xfrm>
                <a:off x="7277198" y="3239691"/>
                <a:ext cx="84496" cy="296625"/>
                <a:chOff x="3589567" y="471547"/>
                <a:chExt cx="131700" cy="462316"/>
              </a:xfrm>
            </p:grpSpPr>
            <p:sp>
              <p:nvSpPr>
                <p:cNvPr id="560" name="Ovale 55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61" name="Ovale 56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62" name="Connettore 1 561"/>
                <p:cNvCxnSpPr>
                  <a:stCxn id="561" idx="0"/>
                  <a:endCxn id="56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33" name="Gruppo 503"/>
              <p:cNvGrpSpPr/>
              <p:nvPr/>
            </p:nvGrpSpPr>
            <p:grpSpPr>
              <a:xfrm>
                <a:off x="7366515" y="3240741"/>
                <a:ext cx="84496" cy="296625"/>
                <a:chOff x="3589567" y="471547"/>
                <a:chExt cx="131700" cy="462316"/>
              </a:xfrm>
            </p:grpSpPr>
            <p:sp>
              <p:nvSpPr>
                <p:cNvPr id="557" name="Ovale 55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58" name="Ovale 55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59" name="Connettore 1 558"/>
                <p:cNvCxnSpPr>
                  <a:stCxn id="558" idx="0"/>
                  <a:endCxn id="55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34" name="Gruppo 504"/>
              <p:cNvGrpSpPr/>
              <p:nvPr/>
            </p:nvGrpSpPr>
            <p:grpSpPr>
              <a:xfrm>
                <a:off x="7459472" y="3239691"/>
                <a:ext cx="84496" cy="296625"/>
                <a:chOff x="3589567" y="471547"/>
                <a:chExt cx="131700" cy="462316"/>
              </a:xfrm>
            </p:grpSpPr>
            <p:sp>
              <p:nvSpPr>
                <p:cNvPr id="554" name="Ovale 55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55" name="Ovale 55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56" name="Connettore 1 555"/>
                <p:cNvCxnSpPr>
                  <a:stCxn id="555" idx="0"/>
                  <a:endCxn id="55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1" name="Gruppo 505"/>
              <p:cNvGrpSpPr/>
              <p:nvPr/>
            </p:nvGrpSpPr>
            <p:grpSpPr>
              <a:xfrm>
                <a:off x="7544452" y="3240135"/>
                <a:ext cx="84496" cy="296625"/>
                <a:chOff x="3589567" y="471547"/>
                <a:chExt cx="131700" cy="462316"/>
              </a:xfrm>
            </p:grpSpPr>
            <p:sp>
              <p:nvSpPr>
                <p:cNvPr id="551" name="Ovale 55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52" name="Ovale 55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53" name="Connettore 1 552"/>
                <p:cNvCxnSpPr>
                  <a:stCxn id="552" idx="0"/>
                  <a:endCxn id="55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52" name="Gruppo 506"/>
              <p:cNvGrpSpPr/>
              <p:nvPr/>
            </p:nvGrpSpPr>
            <p:grpSpPr>
              <a:xfrm>
                <a:off x="7637408" y="3239085"/>
                <a:ext cx="84496" cy="296625"/>
                <a:chOff x="3589567" y="471547"/>
                <a:chExt cx="131700" cy="462316"/>
              </a:xfrm>
            </p:grpSpPr>
            <p:sp>
              <p:nvSpPr>
                <p:cNvPr id="548" name="Ovale 54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49" name="Ovale 54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50" name="Connettore 1 549"/>
                <p:cNvCxnSpPr>
                  <a:stCxn id="549" idx="0"/>
                  <a:endCxn id="54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69" name="Gruppo 507"/>
              <p:cNvGrpSpPr/>
              <p:nvPr/>
            </p:nvGrpSpPr>
            <p:grpSpPr>
              <a:xfrm>
                <a:off x="7726725" y="3240135"/>
                <a:ext cx="84496" cy="296625"/>
                <a:chOff x="3589567" y="471547"/>
                <a:chExt cx="131700" cy="462316"/>
              </a:xfrm>
            </p:grpSpPr>
            <p:sp>
              <p:nvSpPr>
                <p:cNvPr id="545" name="Ovale 54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46" name="Ovale 54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47" name="Connettore 1 546"/>
                <p:cNvCxnSpPr>
                  <a:stCxn id="546" idx="0"/>
                  <a:endCxn id="54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0" name="Gruppo 509"/>
              <p:cNvGrpSpPr/>
              <p:nvPr/>
            </p:nvGrpSpPr>
            <p:grpSpPr>
              <a:xfrm>
                <a:off x="6457074" y="3244807"/>
                <a:ext cx="84496" cy="296625"/>
                <a:chOff x="3589567" y="471547"/>
                <a:chExt cx="131700" cy="462316"/>
              </a:xfrm>
            </p:grpSpPr>
            <p:sp>
              <p:nvSpPr>
                <p:cNvPr id="539" name="Ovale 53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40" name="Ovale 53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41" name="Connettore 1 540"/>
                <p:cNvCxnSpPr>
                  <a:stCxn id="540" idx="0"/>
                  <a:endCxn id="53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1" name="Gruppo 510"/>
              <p:cNvGrpSpPr/>
              <p:nvPr/>
            </p:nvGrpSpPr>
            <p:grpSpPr>
              <a:xfrm>
                <a:off x="6550030" y="3243757"/>
                <a:ext cx="84496" cy="296625"/>
                <a:chOff x="3589567" y="471547"/>
                <a:chExt cx="131700" cy="462316"/>
              </a:xfrm>
            </p:grpSpPr>
            <p:sp>
              <p:nvSpPr>
                <p:cNvPr id="536" name="Ovale 53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37" name="Ovale 53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38" name="Connettore 1 537"/>
                <p:cNvCxnSpPr>
                  <a:stCxn id="537" idx="0"/>
                  <a:endCxn id="53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2" name="Gruppo 511"/>
              <p:cNvGrpSpPr/>
              <p:nvPr/>
            </p:nvGrpSpPr>
            <p:grpSpPr>
              <a:xfrm>
                <a:off x="6639348" y="3244807"/>
                <a:ext cx="84496" cy="296625"/>
                <a:chOff x="3589567" y="471547"/>
                <a:chExt cx="131700" cy="462316"/>
              </a:xfrm>
            </p:grpSpPr>
            <p:sp>
              <p:nvSpPr>
                <p:cNvPr id="533" name="Ovale 53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34" name="Ovale 53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35" name="Connettore 1 534"/>
                <p:cNvCxnSpPr>
                  <a:stCxn id="534" idx="0"/>
                  <a:endCxn id="53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3" name="Gruppo 512"/>
              <p:cNvGrpSpPr/>
              <p:nvPr/>
            </p:nvGrpSpPr>
            <p:grpSpPr>
              <a:xfrm>
                <a:off x="6732304" y="3243757"/>
                <a:ext cx="84496" cy="296625"/>
                <a:chOff x="3589567" y="471547"/>
                <a:chExt cx="131700" cy="462316"/>
              </a:xfrm>
            </p:grpSpPr>
            <p:sp>
              <p:nvSpPr>
                <p:cNvPr id="530" name="Ovale 52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31" name="Ovale 53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32" name="Connettore 1 531"/>
                <p:cNvCxnSpPr>
                  <a:stCxn id="531" idx="0"/>
                  <a:endCxn id="53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4" name="Gruppo 513"/>
              <p:cNvGrpSpPr/>
              <p:nvPr/>
            </p:nvGrpSpPr>
            <p:grpSpPr>
              <a:xfrm>
                <a:off x="6817284" y="3244202"/>
                <a:ext cx="84496" cy="296625"/>
                <a:chOff x="3589567" y="471547"/>
                <a:chExt cx="131700" cy="462316"/>
              </a:xfrm>
            </p:grpSpPr>
            <p:sp>
              <p:nvSpPr>
                <p:cNvPr id="527" name="Ovale 52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28" name="Ovale 52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29" name="Connettore 1 528"/>
                <p:cNvCxnSpPr>
                  <a:stCxn id="528" idx="0"/>
                  <a:endCxn id="52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5" name="Gruppo 514"/>
              <p:cNvGrpSpPr/>
              <p:nvPr/>
            </p:nvGrpSpPr>
            <p:grpSpPr>
              <a:xfrm>
                <a:off x="6910240" y="3243151"/>
                <a:ext cx="84496" cy="296625"/>
                <a:chOff x="3589567" y="471547"/>
                <a:chExt cx="131700" cy="462316"/>
              </a:xfrm>
            </p:grpSpPr>
            <p:sp>
              <p:nvSpPr>
                <p:cNvPr id="524" name="Ovale 52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25" name="Ovale 52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26" name="Connettore 1 525"/>
                <p:cNvCxnSpPr>
                  <a:stCxn id="525" idx="0"/>
                  <a:endCxn id="52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6" name="Gruppo 515"/>
              <p:cNvGrpSpPr/>
              <p:nvPr/>
            </p:nvGrpSpPr>
            <p:grpSpPr>
              <a:xfrm>
                <a:off x="6999558" y="3244202"/>
                <a:ext cx="84496" cy="296625"/>
                <a:chOff x="3589567" y="471547"/>
                <a:chExt cx="131700" cy="462316"/>
              </a:xfrm>
            </p:grpSpPr>
            <p:sp>
              <p:nvSpPr>
                <p:cNvPr id="521" name="Ovale 52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22" name="Ovale 52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23" name="Connettore 1 522"/>
                <p:cNvCxnSpPr>
                  <a:stCxn id="522" idx="0"/>
                  <a:endCxn id="52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77" name="Gruppo 516"/>
              <p:cNvGrpSpPr/>
              <p:nvPr/>
            </p:nvGrpSpPr>
            <p:grpSpPr>
              <a:xfrm>
                <a:off x="7092514" y="3243151"/>
                <a:ext cx="84496" cy="296625"/>
                <a:chOff x="3589567" y="471547"/>
                <a:chExt cx="131700" cy="462316"/>
              </a:xfrm>
            </p:grpSpPr>
            <p:sp>
              <p:nvSpPr>
                <p:cNvPr id="518" name="Ovale 51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19" name="Ovale 51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20" name="Connettore 1 519"/>
                <p:cNvCxnSpPr>
                  <a:stCxn id="519" idx="0"/>
                  <a:endCxn id="51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486" name="Connettore 1 485"/>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7" name="Connettore 1 486"/>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8" name="Connettore 1 487"/>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89" name="Connettore 1 488"/>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0" name="Connettore 1 489"/>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1" name="Connettore 1 490"/>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2" name="Connettore 1 491"/>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78" name="Gruppo 769"/>
              <p:cNvGrpSpPr/>
              <p:nvPr/>
            </p:nvGrpSpPr>
            <p:grpSpPr>
              <a:xfrm>
                <a:off x="7819682" y="3239085"/>
                <a:ext cx="84496" cy="296625"/>
                <a:chOff x="7819682" y="3239085"/>
                <a:chExt cx="84496" cy="296625"/>
              </a:xfrm>
            </p:grpSpPr>
            <p:grpSp>
              <p:nvGrpSpPr>
                <p:cNvPr id="179" name="Gruppo 508"/>
                <p:cNvGrpSpPr/>
                <p:nvPr/>
              </p:nvGrpSpPr>
              <p:grpSpPr>
                <a:xfrm>
                  <a:off x="7819682" y="3239085"/>
                  <a:ext cx="84496" cy="296625"/>
                  <a:chOff x="3589567" y="471547"/>
                  <a:chExt cx="131700" cy="462316"/>
                </a:xfrm>
              </p:grpSpPr>
              <p:sp>
                <p:nvSpPr>
                  <p:cNvPr id="542" name="Ovale 54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543" name="Ovale 54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544" name="Connettore 1 543"/>
                  <p:cNvCxnSpPr>
                    <a:stCxn id="543" idx="0"/>
                    <a:endCxn id="54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493" name="Connettore 1 49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494" name="Connettore 1 493"/>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5" name="Connettore 1 494"/>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6" name="Connettore 1 495"/>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7" name="Connettore 1 496"/>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8" name="Connettore 1 497"/>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499" name="Connettore 1 498"/>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0" name="Connettore 1 499"/>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501" name="Connettore 1 500"/>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80" name="Gruppo 687"/>
              <p:cNvGrpSpPr/>
              <p:nvPr/>
            </p:nvGrpSpPr>
            <p:grpSpPr>
              <a:xfrm>
                <a:off x="5004994" y="3244807"/>
                <a:ext cx="1447104" cy="302347"/>
                <a:chOff x="614327" y="1086406"/>
                <a:chExt cx="2255523" cy="471235"/>
              </a:xfrm>
            </p:grpSpPr>
            <p:grpSp>
              <p:nvGrpSpPr>
                <p:cNvPr id="181" name="Gruppo 688"/>
                <p:cNvGrpSpPr/>
                <p:nvPr/>
              </p:nvGrpSpPr>
              <p:grpSpPr>
                <a:xfrm>
                  <a:off x="614327" y="1086406"/>
                  <a:ext cx="2255523" cy="471235"/>
                  <a:chOff x="2456170" y="468966"/>
                  <a:chExt cx="2255523" cy="471235"/>
                </a:xfrm>
              </p:grpSpPr>
              <p:grpSp>
                <p:nvGrpSpPr>
                  <p:cNvPr id="182" name="Gruppo 705"/>
                  <p:cNvGrpSpPr/>
                  <p:nvPr/>
                </p:nvGrpSpPr>
                <p:grpSpPr>
                  <a:xfrm>
                    <a:off x="3589567" y="471547"/>
                    <a:ext cx="131700" cy="462316"/>
                    <a:chOff x="3589567" y="471547"/>
                    <a:chExt cx="131700" cy="462316"/>
                  </a:xfrm>
                </p:grpSpPr>
                <p:sp>
                  <p:nvSpPr>
                    <p:cNvPr id="767" name="Ovale 76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68" name="Ovale 76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69" name="Connettore 1 768"/>
                    <p:cNvCxnSpPr>
                      <a:stCxn id="768" idx="0"/>
                      <a:endCxn id="76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83" name="Gruppo 706"/>
                  <p:cNvGrpSpPr/>
                  <p:nvPr/>
                </p:nvGrpSpPr>
                <p:grpSpPr>
                  <a:xfrm>
                    <a:off x="3734453" y="469910"/>
                    <a:ext cx="131700" cy="462316"/>
                    <a:chOff x="3589567" y="471547"/>
                    <a:chExt cx="131700" cy="462316"/>
                  </a:xfrm>
                </p:grpSpPr>
                <p:sp>
                  <p:nvSpPr>
                    <p:cNvPr id="764" name="Ovale 76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65" name="Ovale 76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66" name="Connettore 1 765"/>
                    <p:cNvCxnSpPr>
                      <a:stCxn id="765" idx="0"/>
                      <a:endCxn id="76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84" name="Gruppo 707"/>
                  <p:cNvGrpSpPr/>
                  <p:nvPr/>
                </p:nvGrpSpPr>
                <p:grpSpPr>
                  <a:xfrm>
                    <a:off x="3873667" y="471547"/>
                    <a:ext cx="131700" cy="462316"/>
                    <a:chOff x="3589567" y="471547"/>
                    <a:chExt cx="131700" cy="462316"/>
                  </a:xfrm>
                </p:grpSpPr>
                <p:sp>
                  <p:nvSpPr>
                    <p:cNvPr id="761" name="Ovale 76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62" name="Ovale 76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63" name="Connettore 1 762"/>
                    <p:cNvCxnSpPr>
                      <a:stCxn id="762" idx="0"/>
                      <a:endCxn id="76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2" name="Gruppo 708"/>
                  <p:cNvGrpSpPr/>
                  <p:nvPr/>
                </p:nvGrpSpPr>
                <p:grpSpPr>
                  <a:xfrm>
                    <a:off x="4018553" y="469910"/>
                    <a:ext cx="131700" cy="462316"/>
                    <a:chOff x="3589567" y="471547"/>
                    <a:chExt cx="131700" cy="462316"/>
                  </a:xfrm>
                </p:grpSpPr>
                <p:sp>
                  <p:nvSpPr>
                    <p:cNvPr id="758" name="Ovale 75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59" name="Ovale 75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60" name="Connettore 1 759"/>
                    <p:cNvCxnSpPr>
                      <a:stCxn id="759" idx="0"/>
                      <a:endCxn id="75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3" name="Gruppo 709"/>
                  <p:cNvGrpSpPr/>
                  <p:nvPr/>
                </p:nvGrpSpPr>
                <p:grpSpPr>
                  <a:xfrm>
                    <a:off x="4151007" y="470603"/>
                    <a:ext cx="131700" cy="462316"/>
                    <a:chOff x="3589567" y="471547"/>
                    <a:chExt cx="131700" cy="462316"/>
                  </a:xfrm>
                </p:grpSpPr>
                <p:sp>
                  <p:nvSpPr>
                    <p:cNvPr id="755" name="Ovale 75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56" name="Ovale 75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57" name="Connettore 1 756"/>
                    <p:cNvCxnSpPr>
                      <a:stCxn id="756" idx="0"/>
                      <a:endCxn id="75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4" name="Gruppo 710"/>
                  <p:cNvGrpSpPr/>
                  <p:nvPr/>
                </p:nvGrpSpPr>
                <p:grpSpPr>
                  <a:xfrm>
                    <a:off x="4295893" y="468966"/>
                    <a:ext cx="131700" cy="462316"/>
                    <a:chOff x="3589567" y="471547"/>
                    <a:chExt cx="131700" cy="462316"/>
                  </a:xfrm>
                </p:grpSpPr>
                <p:sp>
                  <p:nvSpPr>
                    <p:cNvPr id="752" name="Ovale 75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53" name="Ovale 75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54" name="Connettore 1 753"/>
                    <p:cNvCxnSpPr>
                      <a:stCxn id="753" idx="0"/>
                      <a:endCxn id="75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5" name="Gruppo 711"/>
                  <p:cNvGrpSpPr/>
                  <p:nvPr/>
                </p:nvGrpSpPr>
                <p:grpSpPr>
                  <a:xfrm>
                    <a:off x="4435107" y="470603"/>
                    <a:ext cx="131700" cy="462316"/>
                    <a:chOff x="3589567" y="471547"/>
                    <a:chExt cx="131700" cy="462316"/>
                  </a:xfrm>
                </p:grpSpPr>
                <p:sp>
                  <p:nvSpPr>
                    <p:cNvPr id="749" name="Ovale 74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50" name="Ovale 74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51" name="Connettore 1 750"/>
                    <p:cNvCxnSpPr>
                      <a:stCxn id="750" idx="0"/>
                      <a:endCxn id="74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6" name="Gruppo 712"/>
                  <p:cNvGrpSpPr/>
                  <p:nvPr/>
                </p:nvGrpSpPr>
                <p:grpSpPr>
                  <a:xfrm>
                    <a:off x="4579993" y="468966"/>
                    <a:ext cx="131700" cy="462316"/>
                    <a:chOff x="3589567" y="471547"/>
                    <a:chExt cx="131700" cy="462316"/>
                  </a:xfrm>
                </p:grpSpPr>
                <p:sp>
                  <p:nvSpPr>
                    <p:cNvPr id="746" name="Ovale 74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47" name="Ovale 74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48" name="Connettore 1 747"/>
                    <p:cNvCxnSpPr>
                      <a:stCxn id="747" idx="0"/>
                      <a:endCxn id="74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7" name="Gruppo 713"/>
                  <p:cNvGrpSpPr/>
                  <p:nvPr/>
                </p:nvGrpSpPr>
                <p:grpSpPr>
                  <a:xfrm>
                    <a:off x="2456170" y="477885"/>
                    <a:ext cx="131700" cy="462316"/>
                    <a:chOff x="3589567" y="471547"/>
                    <a:chExt cx="131700" cy="462316"/>
                  </a:xfrm>
                </p:grpSpPr>
                <p:sp>
                  <p:nvSpPr>
                    <p:cNvPr id="743" name="Ovale 74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44" name="Ovale 74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45" name="Connettore 1 744"/>
                    <p:cNvCxnSpPr>
                      <a:stCxn id="744" idx="0"/>
                      <a:endCxn id="74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8" name="Gruppo 714"/>
                  <p:cNvGrpSpPr/>
                  <p:nvPr/>
                </p:nvGrpSpPr>
                <p:grpSpPr>
                  <a:xfrm>
                    <a:off x="2601056" y="476248"/>
                    <a:ext cx="131700" cy="462316"/>
                    <a:chOff x="3589567" y="471547"/>
                    <a:chExt cx="131700" cy="462316"/>
                  </a:xfrm>
                </p:grpSpPr>
                <p:sp>
                  <p:nvSpPr>
                    <p:cNvPr id="740" name="Ovale 73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41" name="Ovale 74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42" name="Connettore 1 741"/>
                    <p:cNvCxnSpPr>
                      <a:stCxn id="741" idx="0"/>
                      <a:endCxn id="74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59" name="Gruppo 715"/>
                  <p:cNvGrpSpPr/>
                  <p:nvPr/>
                </p:nvGrpSpPr>
                <p:grpSpPr>
                  <a:xfrm>
                    <a:off x="2740270" y="477885"/>
                    <a:ext cx="131700" cy="462316"/>
                    <a:chOff x="3589567" y="471547"/>
                    <a:chExt cx="131700" cy="462316"/>
                  </a:xfrm>
                </p:grpSpPr>
                <p:sp>
                  <p:nvSpPr>
                    <p:cNvPr id="737" name="Ovale 73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38" name="Ovale 73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39" name="Connettore 1 738"/>
                    <p:cNvCxnSpPr>
                      <a:stCxn id="738" idx="0"/>
                      <a:endCxn id="73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60" name="Gruppo 716"/>
                  <p:cNvGrpSpPr/>
                  <p:nvPr/>
                </p:nvGrpSpPr>
                <p:grpSpPr>
                  <a:xfrm>
                    <a:off x="2885156" y="476248"/>
                    <a:ext cx="131700" cy="462316"/>
                    <a:chOff x="3589567" y="471547"/>
                    <a:chExt cx="131700" cy="462316"/>
                  </a:xfrm>
                </p:grpSpPr>
                <p:sp>
                  <p:nvSpPr>
                    <p:cNvPr id="734" name="Ovale 73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35" name="Ovale 73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36" name="Connettore 1 735"/>
                    <p:cNvCxnSpPr>
                      <a:stCxn id="735" idx="0"/>
                      <a:endCxn id="73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61" name="Gruppo 717"/>
                  <p:cNvGrpSpPr/>
                  <p:nvPr/>
                </p:nvGrpSpPr>
                <p:grpSpPr>
                  <a:xfrm>
                    <a:off x="3017610" y="476941"/>
                    <a:ext cx="131700" cy="462316"/>
                    <a:chOff x="3589567" y="471547"/>
                    <a:chExt cx="131700" cy="462316"/>
                  </a:xfrm>
                </p:grpSpPr>
                <p:sp>
                  <p:nvSpPr>
                    <p:cNvPr id="731" name="Ovale 73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32" name="Ovale 73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33" name="Connettore 1 732"/>
                    <p:cNvCxnSpPr>
                      <a:stCxn id="732" idx="0"/>
                      <a:endCxn id="73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62" name="Gruppo 718"/>
                  <p:cNvGrpSpPr/>
                  <p:nvPr/>
                </p:nvGrpSpPr>
                <p:grpSpPr>
                  <a:xfrm>
                    <a:off x="3162496" y="475304"/>
                    <a:ext cx="131700" cy="462316"/>
                    <a:chOff x="3589567" y="471547"/>
                    <a:chExt cx="131700" cy="462316"/>
                  </a:xfrm>
                </p:grpSpPr>
                <p:sp>
                  <p:nvSpPr>
                    <p:cNvPr id="728" name="Ovale 72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29" name="Ovale 72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30" name="Connettore 1 729"/>
                    <p:cNvCxnSpPr>
                      <a:stCxn id="729" idx="0"/>
                      <a:endCxn id="72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63" name="Gruppo 719"/>
                  <p:cNvGrpSpPr/>
                  <p:nvPr/>
                </p:nvGrpSpPr>
                <p:grpSpPr>
                  <a:xfrm>
                    <a:off x="3301710" y="476941"/>
                    <a:ext cx="131700" cy="462316"/>
                    <a:chOff x="3589567" y="471547"/>
                    <a:chExt cx="131700" cy="462316"/>
                  </a:xfrm>
                </p:grpSpPr>
                <p:sp>
                  <p:nvSpPr>
                    <p:cNvPr id="725" name="Ovale 72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26" name="Ovale 72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27" name="Connettore 1 726"/>
                    <p:cNvCxnSpPr>
                      <a:stCxn id="726" idx="0"/>
                      <a:endCxn id="72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164" name="Gruppo 720"/>
                  <p:cNvGrpSpPr/>
                  <p:nvPr/>
                </p:nvGrpSpPr>
                <p:grpSpPr>
                  <a:xfrm>
                    <a:off x="3446596" y="475304"/>
                    <a:ext cx="131700" cy="462316"/>
                    <a:chOff x="3589567" y="471547"/>
                    <a:chExt cx="131700" cy="462316"/>
                  </a:xfrm>
                </p:grpSpPr>
                <p:sp>
                  <p:nvSpPr>
                    <p:cNvPr id="722" name="Ovale 72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23" name="Ovale 72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24" name="Connettore 1 723"/>
                    <p:cNvCxnSpPr>
                      <a:stCxn id="723" idx="0"/>
                      <a:endCxn id="72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690" name="Connettore 1 689"/>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1" name="Connettore 1 690"/>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2" name="Connettore 1 691"/>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3" name="Connettore 1 692"/>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4" name="Connettore 1 693"/>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5" name="Connettore 1 694"/>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6" name="Connettore 1 695"/>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7" name="Connettore 1 696"/>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8" name="Connettore 1 697"/>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699" name="Connettore 1 698"/>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0" name="Connettore 1 699"/>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1" name="Connettore 1 700"/>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2" name="Connettore 1 701"/>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3" name="Connettore 1 702"/>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4" name="Connettore 1 703"/>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05" name="Connettore 1 704"/>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2165" name="Gruppo 830"/>
            <p:cNvGrpSpPr/>
            <p:nvPr/>
          </p:nvGrpSpPr>
          <p:grpSpPr>
            <a:xfrm>
              <a:off x="7683772" y="1045673"/>
              <a:ext cx="532308" cy="634906"/>
              <a:chOff x="7575286" y="2487877"/>
              <a:chExt cx="694780" cy="836983"/>
            </a:xfrm>
          </p:grpSpPr>
          <p:grpSp>
            <p:nvGrpSpPr>
              <p:cNvPr id="2166" name="Gruppo 770"/>
              <p:cNvGrpSpPr/>
              <p:nvPr/>
            </p:nvGrpSpPr>
            <p:grpSpPr>
              <a:xfrm>
                <a:off x="7575286" y="2487877"/>
                <a:ext cx="84496" cy="296625"/>
                <a:chOff x="7819682" y="3239085"/>
                <a:chExt cx="84496" cy="296625"/>
              </a:xfrm>
            </p:grpSpPr>
            <p:grpSp>
              <p:nvGrpSpPr>
                <p:cNvPr id="2174" name="Gruppo 771"/>
                <p:cNvGrpSpPr/>
                <p:nvPr/>
              </p:nvGrpSpPr>
              <p:grpSpPr>
                <a:xfrm>
                  <a:off x="7819682" y="3239085"/>
                  <a:ext cx="84496" cy="296625"/>
                  <a:chOff x="3589567" y="471547"/>
                  <a:chExt cx="131700" cy="462316"/>
                </a:xfrm>
              </p:grpSpPr>
              <p:sp>
                <p:nvSpPr>
                  <p:cNvPr id="774" name="Ovale 77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75" name="Ovale 77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76" name="Connettore 1 775"/>
                  <p:cNvCxnSpPr>
                    <a:stCxn id="775" idx="0"/>
                    <a:endCxn id="77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773" name="Connettore 1 77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183" name="Gruppo 776"/>
              <p:cNvGrpSpPr/>
              <p:nvPr/>
            </p:nvGrpSpPr>
            <p:grpSpPr>
              <a:xfrm rot="5400000">
                <a:off x="8079506" y="3134299"/>
                <a:ext cx="84496" cy="296625"/>
                <a:chOff x="7819682" y="3239085"/>
                <a:chExt cx="84496" cy="296625"/>
              </a:xfrm>
            </p:grpSpPr>
            <p:grpSp>
              <p:nvGrpSpPr>
                <p:cNvPr id="2184" name="Gruppo 777"/>
                <p:cNvGrpSpPr/>
                <p:nvPr/>
              </p:nvGrpSpPr>
              <p:grpSpPr>
                <a:xfrm>
                  <a:off x="7819682" y="3239085"/>
                  <a:ext cx="84496" cy="296625"/>
                  <a:chOff x="3589567" y="471547"/>
                  <a:chExt cx="131700" cy="462316"/>
                </a:xfrm>
              </p:grpSpPr>
              <p:sp>
                <p:nvSpPr>
                  <p:cNvPr id="780" name="Ovale 77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81" name="Ovale 78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82" name="Connettore 1 781"/>
                  <p:cNvCxnSpPr>
                    <a:stCxn id="781" idx="0"/>
                    <a:endCxn id="78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779" name="Connettore 1 778"/>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201" name="Gruppo 788"/>
              <p:cNvGrpSpPr/>
              <p:nvPr/>
            </p:nvGrpSpPr>
            <p:grpSpPr>
              <a:xfrm rot="4805258">
                <a:off x="8062545" y="3019176"/>
                <a:ext cx="84496" cy="296625"/>
                <a:chOff x="7819682" y="3239085"/>
                <a:chExt cx="84496" cy="296625"/>
              </a:xfrm>
            </p:grpSpPr>
            <p:grpSp>
              <p:nvGrpSpPr>
                <p:cNvPr id="2202" name="Gruppo 789"/>
                <p:cNvGrpSpPr/>
                <p:nvPr/>
              </p:nvGrpSpPr>
              <p:grpSpPr>
                <a:xfrm>
                  <a:off x="7819682" y="3239085"/>
                  <a:ext cx="84496" cy="296625"/>
                  <a:chOff x="3589567" y="471547"/>
                  <a:chExt cx="131700" cy="462316"/>
                </a:xfrm>
              </p:grpSpPr>
              <p:sp>
                <p:nvSpPr>
                  <p:cNvPr id="792" name="Ovale 79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93" name="Ovale 79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94" name="Connettore 1 793"/>
                  <p:cNvCxnSpPr>
                    <a:stCxn id="793" idx="0"/>
                    <a:endCxn id="79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791" name="Connettore 1 79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203" name="Gruppo 794"/>
              <p:cNvGrpSpPr/>
              <p:nvPr/>
            </p:nvGrpSpPr>
            <p:grpSpPr>
              <a:xfrm rot="4199189">
                <a:off x="8041830" y="2914005"/>
                <a:ext cx="84496" cy="296625"/>
                <a:chOff x="7819682" y="3239085"/>
                <a:chExt cx="84496" cy="296625"/>
              </a:xfrm>
            </p:grpSpPr>
            <p:grpSp>
              <p:nvGrpSpPr>
                <p:cNvPr id="2204" name="Gruppo 795"/>
                <p:cNvGrpSpPr/>
                <p:nvPr/>
              </p:nvGrpSpPr>
              <p:grpSpPr>
                <a:xfrm>
                  <a:off x="7819682" y="3239085"/>
                  <a:ext cx="84496" cy="296625"/>
                  <a:chOff x="3589567" y="471547"/>
                  <a:chExt cx="131700" cy="462316"/>
                </a:xfrm>
              </p:grpSpPr>
              <p:sp>
                <p:nvSpPr>
                  <p:cNvPr id="798" name="Ovale 79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799" name="Ovale 79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00" name="Connettore 1 799"/>
                  <p:cNvCxnSpPr>
                    <a:stCxn id="799" idx="0"/>
                    <a:endCxn id="79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797" name="Connettore 1 796"/>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205" name="Gruppo 800"/>
              <p:cNvGrpSpPr/>
              <p:nvPr/>
            </p:nvGrpSpPr>
            <p:grpSpPr>
              <a:xfrm rot="3315905">
                <a:off x="7998890" y="2802484"/>
                <a:ext cx="84496" cy="296625"/>
                <a:chOff x="7819682" y="3239085"/>
                <a:chExt cx="84496" cy="296625"/>
              </a:xfrm>
            </p:grpSpPr>
            <p:grpSp>
              <p:nvGrpSpPr>
                <p:cNvPr id="2206" name="Gruppo 801"/>
                <p:cNvGrpSpPr/>
                <p:nvPr/>
              </p:nvGrpSpPr>
              <p:grpSpPr>
                <a:xfrm>
                  <a:off x="7819682" y="3239085"/>
                  <a:ext cx="84496" cy="296625"/>
                  <a:chOff x="3589567" y="471547"/>
                  <a:chExt cx="131700" cy="462316"/>
                </a:xfrm>
              </p:grpSpPr>
              <p:sp>
                <p:nvSpPr>
                  <p:cNvPr id="804" name="Ovale 80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05" name="Ovale 80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06" name="Connettore 1 805"/>
                  <p:cNvCxnSpPr>
                    <a:stCxn id="805" idx="0"/>
                    <a:endCxn id="80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03" name="Connettore 1 80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207" name="Gruppo 806"/>
              <p:cNvGrpSpPr/>
              <p:nvPr/>
            </p:nvGrpSpPr>
            <p:grpSpPr>
              <a:xfrm rot="2545611">
                <a:off x="7943250" y="2703663"/>
                <a:ext cx="84496" cy="296625"/>
                <a:chOff x="7819682" y="3239085"/>
                <a:chExt cx="84496" cy="296625"/>
              </a:xfrm>
            </p:grpSpPr>
            <p:grpSp>
              <p:nvGrpSpPr>
                <p:cNvPr id="233" name="Gruppo 807"/>
                <p:cNvGrpSpPr/>
                <p:nvPr/>
              </p:nvGrpSpPr>
              <p:grpSpPr>
                <a:xfrm>
                  <a:off x="7819682" y="3239085"/>
                  <a:ext cx="84496" cy="296625"/>
                  <a:chOff x="3589567" y="471547"/>
                  <a:chExt cx="131700" cy="462316"/>
                </a:xfrm>
              </p:grpSpPr>
              <p:sp>
                <p:nvSpPr>
                  <p:cNvPr id="810" name="Ovale 80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11" name="Ovale 81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12" name="Connettore 1 811"/>
                  <p:cNvCxnSpPr>
                    <a:stCxn id="811" idx="0"/>
                    <a:endCxn id="81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09" name="Connettore 1 808"/>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34" name="Gruppo 812"/>
              <p:cNvGrpSpPr/>
              <p:nvPr/>
            </p:nvGrpSpPr>
            <p:grpSpPr>
              <a:xfrm rot="1828467">
                <a:off x="7876092" y="2608663"/>
                <a:ext cx="84496" cy="296625"/>
                <a:chOff x="7819682" y="3239085"/>
                <a:chExt cx="84496" cy="296625"/>
              </a:xfrm>
            </p:grpSpPr>
            <p:grpSp>
              <p:nvGrpSpPr>
                <p:cNvPr id="251" name="Gruppo 813"/>
                <p:cNvGrpSpPr/>
                <p:nvPr/>
              </p:nvGrpSpPr>
              <p:grpSpPr>
                <a:xfrm>
                  <a:off x="7819682" y="3239085"/>
                  <a:ext cx="84496" cy="296625"/>
                  <a:chOff x="3589567" y="471547"/>
                  <a:chExt cx="131700" cy="462316"/>
                </a:xfrm>
              </p:grpSpPr>
              <p:sp>
                <p:nvSpPr>
                  <p:cNvPr id="816" name="Ovale 81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17" name="Ovale 81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18" name="Connettore 1 817"/>
                  <p:cNvCxnSpPr>
                    <a:stCxn id="817" idx="0"/>
                    <a:endCxn id="81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15" name="Connettore 1 814"/>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52" name="Gruppo 818"/>
              <p:cNvGrpSpPr/>
              <p:nvPr/>
            </p:nvGrpSpPr>
            <p:grpSpPr>
              <a:xfrm rot="985993">
                <a:off x="7786709" y="2529538"/>
                <a:ext cx="84496" cy="296625"/>
                <a:chOff x="7819682" y="3239085"/>
                <a:chExt cx="84496" cy="296625"/>
              </a:xfrm>
            </p:grpSpPr>
            <p:grpSp>
              <p:nvGrpSpPr>
                <p:cNvPr id="253" name="Gruppo 819"/>
                <p:cNvGrpSpPr/>
                <p:nvPr/>
              </p:nvGrpSpPr>
              <p:grpSpPr>
                <a:xfrm>
                  <a:off x="7819682" y="3239085"/>
                  <a:ext cx="84496" cy="296625"/>
                  <a:chOff x="3589567" y="471547"/>
                  <a:chExt cx="131700" cy="462316"/>
                </a:xfrm>
              </p:grpSpPr>
              <p:sp>
                <p:nvSpPr>
                  <p:cNvPr id="822" name="Ovale 82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3" name="Ovale 82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24" name="Connettore 1 823"/>
                  <p:cNvCxnSpPr>
                    <a:stCxn id="823" idx="0"/>
                    <a:endCxn id="82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21" name="Connettore 1 82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54" name="Gruppo 824"/>
              <p:cNvGrpSpPr/>
              <p:nvPr/>
            </p:nvGrpSpPr>
            <p:grpSpPr>
              <a:xfrm rot="504327">
                <a:off x="7684626" y="2491688"/>
                <a:ext cx="84496" cy="296625"/>
                <a:chOff x="7819682" y="3239085"/>
                <a:chExt cx="84496" cy="296625"/>
              </a:xfrm>
            </p:grpSpPr>
            <p:grpSp>
              <p:nvGrpSpPr>
                <p:cNvPr id="255" name="Gruppo 825"/>
                <p:cNvGrpSpPr/>
                <p:nvPr/>
              </p:nvGrpSpPr>
              <p:grpSpPr>
                <a:xfrm>
                  <a:off x="7819682" y="3239085"/>
                  <a:ext cx="84496" cy="296625"/>
                  <a:chOff x="3589567" y="471547"/>
                  <a:chExt cx="131700" cy="462316"/>
                </a:xfrm>
              </p:grpSpPr>
              <p:sp>
                <p:nvSpPr>
                  <p:cNvPr id="828" name="Ovale 82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9" name="Ovale 82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30" name="Connettore 1 829"/>
                  <p:cNvCxnSpPr>
                    <a:stCxn id="829" idx="0"/>
                    <a:endCxn id="82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27" name="Connettore 1 826"/>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2208" name="Gruppo 1599"/>
            <p:cNvGrpSpPr/>
            <p:nvPr/>
          </p:nvGrpSpPr>
          <p:grpSpPr>
            <a:xfrm>
              <a:off x="1574354" y="1070758"/>
              <a:ext cx="532308" cy="5059461"/>
              <a:chOff x="963004" y="569578"/>
              <a:chExt cx="575255" cy="5522353"/>
            </a:xfrm>
          </p:grpSpPr>
          <p:grpSp>
            <p:nvGrpSpPr>
              <p:cNvPr id="2209" name="Gruppo 831"/>
              <p:cNvGrpSpPr/>
              <p:nvPr/>
            </p:nvGrpSpPr>
            <p:grpSpPr>
              <a:xfrm flipH="1">
                <a:off x="963004" y="569578"/>
                <a:ext cx="575255" cy="692994"/>
                <a:chOff x="7575286" y="2487877"/>
                <a:chExt cx="694780" cy="836983"/>
              </a:xfrm>
            </p:grpSpPr>
            <p:grpSp>
              <p:nvGrpSpPr>
                <p:cNvPr id="2210" name="Gruppo 832"/>
                <p:cNvGrpSpPr/>
                <p:nvPr/>
              </p:nvGrpSpPr>
              <p:grpSpPr>
                <a:xfrm>
                  <a:off x="7575286" y="2487877"/>
                  <a:ext cx="84496" cy="296625"/>
                  <a:chOff x="7819682" y="3239085"/>
                  <a:chExt cx="84496" cy="296625"/>
                </a:xfrm>
              </p:grpSpPr>
              <p:grpSp>
                <p:nvGrpSpPr>
                  <p:cNvPr id="2211" name="Gruppo 881"/>
                  <p:cNvGrpSpPr/>
                  <p:nvPr/>
                </p:nvGrpSpPr>
                <p:grpSpPr>
                  <a:xfrm>
                    <a:off x="7819682" y="3239085"/>
                    <a:ext cx="84496" cy="296625"/>
                    <a:chOff x="3589567" y="471547"/>
                    <a:chExt cx="131700" cy="462316"/>
                  </a:xfrm>
                </p:grpSpPr>
                <p:sp>
                  <p:nvSpPr>
                    <p:cNvPr id="884" name="Ovale 88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85" name="Ovale 88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86" name="Connettore 1 885"/>
                    <p:cNvCxnSpPr>
                      <a:stCxn id="885" idx="0"/>
                      <a:endCxn id="88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83" name="Connettore 1 88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212" name="Gruppo 833"/>
                <p:cNvGrpSpPr/>
                <p:nvPr/>
              </p:nvGrpSpPr>
              <p:grpSpPr>
                <a:xfrm rot="5400000">
                  <a:off x="8079506" y="3134299"/>
                  <a:ext cx="84496" cy="296625"/>
                  <a:chOff x="7819682" y="3239085"/>
                  <a:chExt cx="84496" cy="296625"/>
                </a:xfrm>
              </p:grpSpPr>
              <p:grpSp>
                <p:nvGrpSpPr>
                  <p:cNvPr id="2213" name="Gruppo 876"/>
                  <p:cNvGrpSpPr/>
                  <p:nvPr/>
                </p:nvGrpSpPr>
                <p:grpSpPr>
                  <a:xfrm>
                    <a:off x="7819682" y="3239085"/>
                    <a:ext cx="84496" cy="296625"/>
                    <a:chOff x="3589567" y="471547"/>
                    <a:chExt cx="131700" cy="462316"/>
                  </a:xfrm>
                </p:grpSpPr>
                <p:sp>
                  <p:nvSpPr>
                    <p:cNvPr id="879" name="Ovale 87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80" name="Ovale 87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81" name="Connettore 1 880"/>
                    <p:cNvCxnSpPr>
                      <a:stCxn id="880" idx="0"/>
                      <a:endCxn id="87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78" name="Connettore 1 877"/>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214" name="Gruppo 834"/>
                <p:cNvGrpSpPr/>
                <p:nvPr/>
              </p:nvGrpSpPr>
              <p:grpSpPr>
                <a:xfrm rot="4805258">
                  <a:off x="8062545" y="3019176"/>
                  <a:ext cx="84496" cy="296625"/>
                  <a:chOff x="7819682" y="3239085"/>
                  <a:chExt cx="84496" cy="296625"/>
                </a:xfrm>
              </p:grpSpPr>
              <p:grpSp>
                <p:nvGrpSpPr>
                  <p:cNvPr id="2215" name="Gruppo 871"/>
                  <p:cNvGrpSpPr/>
                  <p:nvPr/>
                </p:nvGrpSpPr>
                <p:grpSpPr>
                  <a:xfrm>
                    <a:off x="7819682" y="3239085"/>
                    <a:ext cx="84496" cy="296625"/>
                    <a:chOff x="3589567" y="471547"/>
                    <a:chExt cx="131700" cy="462316"/>
                  </a:xfrm>
                </p:grpSpPr>
                <p:sp>
                  <p:nvSpPr>
                    <p:cNvPr id="874" name="Ovale 87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75" name="Ovale 87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76" name="Connettore 1 875"/>
                    <p:cNvCxnSpPr>
                      <a:stCxn id="875" idx="0"/>
                      <a:endCxn id="87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73" name="Connettore 1 87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216" name="Gruppo 835"/>
                <p:cNvGrpSpPr/>
                <p:nvPr/>
              </p:nvGrpSpPr>
              <p:grpSpPr>
                <a:xfrm rot="4199189">
                  <a:off x="8041830" y="2914005"/>
                  <a:ext cx="84496" cy="296625"/>
                  <a:chOff x="7819682" y="3239085"/>
                  <a:chExt cx="84496" cy="296625"/>
                </a:xfrm>
              </p:grpSpPr>
              <p:grpSp>
                <p:nvGrpSpPr>
                  <p:cNvPr id="256" name="Gruppo 866"/>
                  <p:cNvGrpSpPr/>
                  <p:nvPr/>
                </p:nvGrpSpPr>
                <p:grpSpPr>
                  <a:xfrm>
                    <a:off x="7819682" y="3239085"/>
                    <a:ext cx="84496" cy="296625"/>
                    <a:chOff x="3589567" y="471547"/>
                    <a:chExt cx="131700" cy="462316"/>
                  </a:xfrm>
                </p:grpSpPr>
                <p:sp>
                  <p:nvSpPr>
                    <p:cNvPr id="869" name="Ovale 86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70" name="Ovale 86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71" name="Connettore 1 870"/>
                    <p:cNvCxnSpPr>
                      <a:stCxn id="870" idx="0"/>
                      <a:endCxn id="86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68" name="Connettore 1 867"/>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57" name="Gruppo 836"/>
                <p:cNvGrpSpPr/>
                <p:nvPr/>
              </p:nvGrpSpPr>
              <p:grpSpPr>
                <a:xfrm rot="3315905">
                  <a:off x="7998890" y="2802484"/>
                  <a:ext cx="84496" cy="296625"/>
                  <a:chOff x="7819682" y="3239085"/>
                  <a:chExt cx="84496" cy="296625"/>
                </a:xfrm>
              </p:grpSpPr>
              <p:grpSp>
                <p:nvGrpSpPr>
                  <p:cNvPr id="258" name="Gruppo 861"/>
                  <p:cNvGrpSpPr/>
                  <p:nvPr/>
                </p:nvGrpSpPr>
                <p:grpSpPr>
                  <a:xfrm>
                    <a:off x="7819682" y="3239085"/>
                    <a:ext cx="84496" cy="296625"/>
                    <a:chOff x="3589567" y="471547"/>
                    <a:chExt cx="131700" cy="462316"/>
                  </a:xfrm>
                </p:grpSpPr>
                <p:sp>
                  <p:nvSpPr>
                    <p:cNvPr id="864" name="Ovale 86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65" name="Ovale 86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66" name="Connettore 1 865"/>
                    <p:cNvCxnSpPr>
                      <a:stCxn id="865" idx="0"/>
                      <a:endCxn id="86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63" name="Connettore 1 86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59" name="Gruppo 837"/>
                <p:cNvGrpSpPr/>
                <p:nvPr/>
              </p:nvGrpSpPr>
              <p:grpSpPr>
                <a:xfrm rot="2545611">
                  <a:off x="7943250" y="2703663"/>
                  <a:ext cx="84496" cy="296625"/>
                  <a:chOff x="7819682" y="3239085"/>
                  <a:chExt cx="84496" cy="296625"/>
                </a:xfrm>
              </p:grpSpPr>
              <p:grpSp>
                <p:nvGrpSpPr>
                  <p:cNvPr id="260" name="Gruppo 856"/>
                  <p:cNvGrpSpPr/>
                  <p:nvPr/>
                </p:nvGrpSpPr>
                <p:grpSpPr>
                  <a:xfrm>
                    <a:off x="7819682" y="3239085"/>
                    <a:ext cx="84496" cy="296625"/>
                    <a:chOff x="3589567" y="471547"/>
                    <a:chExt cx="131700" cy="462316"/>
                  </a:xfrm>
                </p:grpSpPr>
                <p:sp>
                  <p:nvSpPr>
                    <p:cNvPr id="859" name="Ovale 85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60" name="Ovale 85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61" name="Connettore 1 860"/>
                    <p:cNvCxnSpPr>
                      <a:stCxn id="860" idx="0"/>
                      <a:endCxn id="85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58" name="Connettore 1 857"/>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61" name="Gruppo 838"/>
                <p:cNvGrpSpPr/>
                <p:nvPr/>
              </p:nvGrpSpPr>
              <p:grpSpPr>
                <a:xfrm rot="1828467">
                  <a:off x="7876092" y="2608663"/>
                  <a:ext cx="84496" cy="296625"/>
                  <a:chOff x="7819682" y="3239085"/>
                  <a:chExt cx="84496" cy="296625"/>
                </a:xfrm>
              </p:grpSpPr>
              <p:grpSp>
                <p:nvGrpSpPr>
                  <p:cNvPr id="262" name="Gruppo 851"/>
                  <p:cNvGrpSpPr/>
                  <p:nvPr/>
                </p:nvGrpSpPr>
                <p:grpSpPr>
                  <a:xfrm>
                    <a:off x="7819682" y="3239085"/>
                    <a:ext cx="84496" cy="296625"/>
                    <a:chOff x="3589567" y="471547"/>
                    <a:chExt cx="131700" cy="462316"/>
                  </a:xfrm>
                </p:grpSpPr>
                <p:sp>
                  <p:nvSpPr>
                    <p:cNvPr id="854" name="Ovale 85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55" name="Ovale 85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56" name="Connettore 1 855"/>
                    <p:cNvCxnSpPr>
                      <a:stCxn id="855" idx="0"/>
                      <a:endCxn id="85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53" name="Connettore 1 85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63" name="Gruppo 839"/>
                <p:cNvGrpSpPr/>
                <p:nvPr/>
              </p:nvGrpSpPr>
              <p:grpSpPr>
                <a:xfrm rot="985993">
                  <a:off x="7786709" y="2529538"/>
                  <a:ext cx="84496" cy="296625"/>
                  <a:chOff x="7819682" y="3239085"/>
                  <a:chExt cx="84496" cy="296625"/>
                </a:xfrm>
              </p:grpSpPr>
              <p:grpSp>
                <p:nvGrpSpPr>
                  <p:cNvPr id="264" name="Gruppo 846"/>
                  <p:cNvGrpSpPr/>
                  <p:nvPr/>
                </p:nvGrpSpPr>
                <p:grpSpPr>
                  <a:xfrm>
                    <a:off x="7819682" y="3239085"/>
                    <a:ext cx="84496" cy="296625"/>
                    <a:chOff x="3589567" y="471547"/>
                    <a:chExt cx="131700" cy="462316"/>
                  </a:xfrm>
                </p:grpSpPr>
                <p:sp>
                  <p:nvSpPr>
                    <p:cNvPr id="849" name="Ovale 84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50" name="Ovale 84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51" name="Connettore 1 850"/>
                    <p:cNvCxnSpPr>
                      <a:stCxn id="850" idx="0"/>
                      <a:endCxn id="84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48" name="Connettore 1 847"/>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265" name="Gruppo 840"/>
                <p:cNvGrpSpPr/>
                <p:nvPr/>
              </p:nvGrpSpPr>
              <p:grpSpPr>
                <a:xfrm rot="504327">
                  <a:off x="7684626" y="2491688"/>
                  <a:ext cx="84496" cy="296625"/>
                  <a:chOff x="7819682" y="3239085"/>
                  <a:chExt cx="84496" cy="296625"/>
                </a:xfrm>
              </p:grpSpPr>
              <p:grpSp>
                <p:nvGrpSpPr>
                  <p:cNvPr id="266" name="Gruppo 841"/>
                  <p:cNvGrpSpPr/>
                  <p:nvPr/>
                </p:nvGrpSpPr>
                <p:grpSpPr>
                  <a:xfrm>
                    <a:off x="7819682" y="3239085"/>
                    <a:ext cx="84496" cy="296625"/>
                    <a:chOff x="3589567" y="471547"/>
                    <a:chExt cx="131700" cy="462316"/>
                  </a:xfrm>
                </p:grpSpPr>
                <p:sp>
                  <p:nvSpPr>
                    <p:cNvPr id="844" name="Ovale 84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45" name="Ovale 84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846" name="Connettore 1 845"/>
                    <p:cNvCxnSpPr>
                      <a:stCxn id="845" idx="0"/>
                      <a:endCxn id="84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843" name="Connettore 1 84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2265" name="Gruppo 887"/>
              <p:cNvGrpSpPr/>
              <p:nvPr/>
            </p:nvGrpSpPr>
            <p:grpSpPr>
              <a:xfrm rot="5400000">
                <a:off x="-109100" y="2350079"/>
                <a:ext cx="2400428" cy="255071"/>
                <a:chOff x="5004994" y="3239085"/>
                <a:chExt cx="2899184" cy="308069"/>
              </a:xfrm>
            </p:grpSpPr>
            <p:grpSp>
              <p:nvGrpSpPr>
                <p:cNvPr id="315" name="Gruppo 888"/>
                <p:cNvGrpSpPr/>
                <p:nvPr/>
              </p:nvGrpSpPr>
              <p:grpSpPr>
                <a:xfrm>
                  <a:off x="7184242" y="3240741"/>
                  <a:ext cx="84496" cy="296625"/>
                  <a:chOff x="3589567" y="471547"/>
                  <a:chExt cx="131700" cy="462316"/>
                </a:xfrm>
              </p:grpSpPr>
              <p:sp>
                <p:nvSpPr>
                  <p:cNvPr id="1049" name="Ovale 104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50" name="Ovale 104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51" name="Connettore 1 1050"/>
                  <p:cNvCxnSpPr>
                    <a:stCxn id="1050" idx="0"/>
                    <a:endCxn id="104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6" name="Gruppo 889"/>
                <p:cNvGrpSpPr/>
                <p:nvPr/>
              </p:nvGrpSpPr>
              <p:grpSpPr>
                <a:xfrm>
                  <a:off x="7277198" y="3239691"/>
                  <a:ext cx="84496" cy="296625"/>
                  <a:chOff x="3589567" y="471547"/>
                  <a:chExt cx="131700" cy="462316"/>
                </a:xfrm>
              </p:grpSpPr>
              <p:sp>
                <p:nvSpPr>
                  <p:cNvPr id="1046" name="Ovale 104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47" name="Ovale 104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48" name="Connettore 1 1047"/>
                  <p:cNvCxnSpPr>
                    <a:stCxn id="1047" idx="0"/>
                    <a:endCxn id="104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33" name="Gruppo 890"/>
                <p:cNvGrpSpPr/>
                <p:nvPr/>
              </p:nvGrpSpPr>
              <p:grpSpPr>
                <a:xfrm>
                  <a:off x="7366515" y="3240741"/>
                  <a:ext cx="84496" cy="296625"/>
                  <a:chOff x="3589567" y="471547"/>
                  <a:chExt cx="131700" cy="462316"/>
                </a:xfrm>
              </p:grpSpPr>
              <p:sp>
                <p:nvSpPr>
                  <p:cNvPr id="1043" name="Ovale 104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44" name="Ovale 104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45" name="Connettore 1 1044"/>
                  <p:cNvCxnSpPr>
                    <a:stCxn id="1044" idx="0"/>
                    <a:endCxn id="104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34" name="Gruppo 891"/>
                <p:cNvGrpSpPr/>
                <p:nvPr/>
              </p:nvGrpSpPr>
              <p:grpSpPr>
                <a:xfrm>
                  <a:off x="7459472" y="3239691"/>
                  <a:ext cx="84496" cy="296625"/>
                  <a:chOff x="3589567" y="471547"/>
                  <a:chExt cx="131700" cy="462316"/>
                </a:xfrm>
              </p:grpSpPr>
              <p:sp>
                <p:nvSpPr>
                  <p:cNvPr id="1040" name="Ovale 103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41" name="Ovale 104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42" name="Connettore 1 1041"/>
                  <p:cNvCxnSpPr>
                    <a:stCxn id="1041" idx="0"/>
                    <a:endCxn id="104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35" name="Gruppo 892"/>
                <p:cNvGrpSpPr/>
                <p:nvPr/>
              </p:nvGrpSpPr>
              <p:grpSpPr>
                <a:xfrm>
                  <a:off x="7544452" y="3240135"/>
                  <a:ext cx="84496" cy="296625"/>
                  <a:chOff x="3589567" y="471547"/>
                  <a:chExt cx="131700" cy="462316"/>
                </a:xfrm>
              </p:grpSpPr>
              <p:sp>
                <p:nvSpPr>
                  <p:cNvPr id="1037" name="Ovale 103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38" name="Ovale 103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39" name="Connettore 1 1038"/>
                  <p:cNvCxnSpPr>
                    <a:stCxn id="1038" idx="0"/>
                    <a:endCxn id="103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36" name="Gruppo 893"/>
                <p:cNvGrpSpPr/>
                <p:nvPr/>
              </p:nvGrpSpPr>
              <p:grpSpPr>
                <a:xfrm>
                  <a:off x="7637408" y="3239085"/>
                  <a:ext cx="84496" cy="296625"/>
                  <a:chOff x="3589567" y="471547"/>
                  <a:chExt cx="131700" cy="462316"/>
                </a:xfrm>
              </p:grpSpPr>
              <p:sp>
                <p:nvSpPr>
                  <p:cNvPr id="1034" name="Ovale 103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35" name="Ovale 103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36" name="Connettore 1 1035"/>
                  <p:cNvCxnSpPr>
                    <a:stCxn id="1035" idx="0"/>
                    <a:endCxn id="103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37" name="Gruppo 894"/>
                <p:cNvGrpSpPr/>
                <p:nvPr/>
              </p:nvGrpSpPr>
              <p:grpSpPr>
                <a:xfrm>
                  <a:off x="7726725" y="3240135"/>
                  <a:ext cx="84496" cy="296625"/>
                  <a:chOff x="3589567" y="471547"/>
                  <a:chExt cx="131700" cy="462316"/>
                </a:xfrm>
              </p:grpSpPr>
              <p:sp>
                <p:nvSpPr>
                  <p:cNvPr id="1031" name="Ovale 103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32" name="Ovale 103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33" name="Connettore 1 1032"/>
                  <p:cNvCxnSpPr>
                    <a:stCxn id="1032" idx="0"/>
                    <a:endCxn id="103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38" name="Gruppo 895"/>
                <p:cNvGrpSpPr/>
                <p:nvPr/>
              </p:nvGrpSpPr>
              <p:grpSpPr>
                <a:xfrm>
                  <a:off x="6457074" y="3244807"/>
                  <a:ext cx="84496" cy="296625"/>
                  <a:chOff x="3589567" y="471547"/>
                  <a:chExt cx="131700" cy="462316"/>
                </a:xfrm>
              </p:grpSpPr>
              <p:sp>
                <p:nvSpPr>
                  <p:cNvPr id="1028" name="Ovale 102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29" name="Ovale 102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30" name="Connettore 1 1029"/>
                  <p:cNvCxnSpPr>
                    <a:stCxn id="1029" idx="0"/>
                    <a:endCxn id="102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39" name="Gruppo 896"/>
                <p:cNvGrpSpPr/>
                <p:nvPr/>
              </p:nvGrpSpPr>
              <p:grpSpPr>
                <a:xfrm>
                  <a:off x="6550030" y="3243757"/>
                  <a:ext cx="84496" cy="296625"/>
                  <a:chOff x="3589567" y="471547"/>
                  <a:chExt cx="131700" cy="462316"/>
                </a:xfrm>
              </p:grpSpPr>
              <p:sp>
                <p:nvSpPr>
                  <p:cNvPr id="1025" name="Ovale 102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26" name="Ovale 102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27" name="Connettore 1 1026"/>
                  <p:cNvCxnSpPr>
                    <a:stCxn id="1026" idx="0"/>
                    <a:endCxn id="102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40" name="Gruppo 897"/>
                <p:cNvGrpSpPr/>
                <p:nvPr/>
              </p:nvGrpSpPr>
              <p:grpSpPr>
                <a:xfrm>
                  <a:off x="6639348" y="3244807"/>
                  <a:ext cx="84496" cy="296625"/>
                  <a:chOff x="3589567" y="471547"/>
                  <a:chExt cx="131700" cy="462316"/>
                </a:xfrm>
              </p:grpSpPr>
              <p:sp>
                <p:nvSpPr>
                  <p:cNvPr id="1022" name="Ovale 102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23" name="Ovale 102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24" name="Connettore 1 1023"/>
                  <p:cNvCxnSpPr>
                    <a:stCxn id="1023" idx="0"/>
                    <a:endCxn id="102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41" name="Gruppo 898"/>
                <p:cNvGrpSpPr/>
                <p:nvPr/>
              </p:nvGrpSpPr>
              <p:grpSpPr>
                <a:xfrm>
                  <a:off x="6732304" y="3243757"/>
                  <a:ext cx="84496" cy="296625"/>
                  <a:chOff x="3589567" y="471547"/>
                  <a:chExt cx="131700" cy="462316"/>
                </a:xfrm>
              </p:grpSpPr>
              <p:sp>
                <p:nvSpPr>
                  <p:cNvPr id="1019" name="Ovale 101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20" name="Ovale 101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21" name="Connettore 1 1020"/>
                  <p:cNvCxnSpPr>
                    <a:stCxn id="1020" idx="0"/>
                    <a:endCxn id="101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42" name="Gruppo 899"/>
                <p:cNvGrpSpPr/>
                <p:nvPr/>
              </p:nvGrpSpPr>
              <p:grpSpPr>
                <a:xfrm>
                  <a:off x="6817284" y="3244202"/>
                  <a:ext cx="84496" cy="296625"/>
                  <a:chOff x="3589567" y="471547"/>
                  <a:chExt cx="131700" cy="462316"/>
                </a:xfrm>
              </p:grpSpPr>
              <p:sp>
                <p:nvSpPr>
                  <p:cNvPr id="1016" name="Ovale 101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17" name="Ovale 101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18" name="Connettore 1 1017"/>
                  <p:cNvCxnSpPr>
                    <a:stCxn id="1017" idx="0"/>
                    <a:endCxn id="101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43" name="Gruppo 900"/>
                <p:cNvGrpSpPr/>
                <p:nvPr/>
              </p:nvGrpSpPr>
              <p:grpSpPr>
                <a:xfrm>
                  <a:off x="6910240" y="3243151"/>
                  <a:ext cx="84496" cy="296625"/>
                  <a:chOff x="3589567" y="471547"/>
                  <a:chExt cx="131700" cy="462316"/>
                </a:xfrm>
              </p:grpSpPr>
              <p:sp>
                <p:nvSpPr>
                  <p:cNvPr id="1013" name="Ovale 101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14" name="Ovale 101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15" name="Connettore 1 1014"/>
                  <p:cNvCxnSpPr>
                    <a:stCxn id="1014" idx="0"/>
                    <a:endCxn id="101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44" name="Gruppo 901"/>
                <p:cNvGrpSpPr/>
                <p:nvPr/>
              </p:nvGrpSpPr>
              <p:grpSpPr>
                <a:xfrm>
                  <a:off x="6999558" y="3244202"/>
                  <a:ext cx="84496" cy="296625"/>
                  <a:chOff x="3589567" y="471547"/>
                  <a:chExt cx="131700" cy="462316"/>
                </a:xfrm>
              </p:grpSpPr>
              <p:sp>
                <p:nvSpPr>
                  <p:cNvPr id="1010" name="Ovale 100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11" name="Ovale 101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12" name="Connettore 1 1011"/>
                  <p:cNvCxnSpPr>
                    <a:stCxn id="1011" idx="0"/>
                    <a:endCxn id="101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45" name="Gruppo 902"/>
                <p:cNvGrpSpPr/>
                <p:nvPr/>
              </p:nvGrpSpPr>
              <p:grpSpPr>
                <a:xfrm>
                  <a:off x="7092514" y="3243151"/>
                  <a:ext cx="84496" cy="296625"/>
                  <a:chOff x="3589567" y="471547"/>
                  <a:chExt cx="131700" cy="462316"/>
                </a:xfrm>
              </p:grpSpPr>
              <p:sp>
                <p:nvSpPr>
                  <p:cNvPr id="1007" name="Ovale 100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08" name="Ovale 100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09" name="Connettore 1 1008"/>
                  <p:cNvCxnSpPr>
                    <a:stCxn id="1008" idx="0"/>
                    <a:endCxn id="100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904" name="Connettore 1 903"/>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05" name="Connettore 1 904"/>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06" name="Connettore 1 905"/>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07" name="Connettore 1 906"/>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08" name="Connettore 1 907"/>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09" name="Connettore 1 908"/>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0" name="Connettore 1 909"/>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46" name="Gruppo 910"/>
                <p:cNvGrpSpPr/>
                <p:nvPr/>
              </p:nvGrpSpPr>
              <p:grpSpPr>
                <a:xfrm>
                  <a:off x="7819682" y="3239085"/>
                  <a:ext cx="84496" cy="296625"/>
                  <a:chOff x="7819682" y="3239085"/>
                  <a:chExt cx="84496" cy="296625"/>
                </a:xfrm>
              </p:grpSpPr>
              <p:grpSp>
                <p:nvGrpSpPr>
                  <p:cNvPr id="347" name="Gruppo 1001"/>
                  <p:cNvGrpSpPr/>
                  <p:nvPr/>
                </p:nvGrpSpPr>
                <p:grpSpPr>
                  <a:xfrm>
                    <a:off x="7819682" y="3239085"/>
                    <a:ext cx="84496" cy="296625"/>
                    <a:chOff x="3589567" y="471547"/>
                    <a:chExt cx="131700" cy="462316"/>
                  </a:xfrm>
                </p:grpSpPr>
                <p:sp>
                  <p:nvSpPr>
                    <p:cNvPr id="1004" name="Ovale 100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05" name="Ovale 100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06" name="Connettore 1 1005"/>
                    <p:cNvCxnSpPr>
                      <a:stCxn id="1005" idx="0"/>
                      <a:endCxn id="100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003" name="Connettore 1 100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912" name="Connettore 1 911"/>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3" name="Connettore 1 912"/>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4" name="Connettore 1 913"/>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5" name="Connettore 1 914"/>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6" name="Connettore 1 915"/>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7" name="Connettore 1 916"/>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8" name="Connettore 1 917"/>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19" name="Connettore 1 918"/>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348" name="Gruppo 919"/>
                <p:cNvGrpSpPr/>
                <p:nvPr/>
              </p:nvGrpSpPr>
              <p:grpSpPr>
                <a:xfrm>
                  <a:off x="5004994" y="3244807"/>
                  <a:ext cx="1447104" cy="302347"/>
                  <a:chOff x="614327" y="1086406"/>
                  <a:chExt cx="2255523" cy="471235"/>
                </a:xfrm>
              </p:grpSpPr>
              <p:grpSp>
                <p:nvGrpSpPr>
                  <p:cNvPr id="2315" name="Gruppo 920"/>
                  <p:cNvGrpSpPr/>
                  <p:nvPr/>
                </p:nvGrpSpPr>
                <p:grpSpPr>
                  <a:xfrm>
                    <a:off x="614327" y="1086406"/>
                    <a:ext cx="2255523" cy="471235"/>
                    <a:chOff x="2456170" y="468966"/>
                    <a:chExt cx="2255523" cy="471235"/>
                  </a:xfrm>
                </p:grpSpPr>
                <p:grpSp>
                  <p:nvGrpSpPr>
                    <p:cNvPr id="2316" name="Gruppo 937"/>
                    <p:cNvGrpSpPr/>
                    <p:nvPr/>
                  </p:nvGrpSpPr>
                  <p:grpSpPr>
                    <a:xfrm>
                      <a:off x="3589567" y="471547"/>
                      <a:ext cx="131700" cy="462316"/>
                      <a:chOff x="3589567" y="471547"/>
                      <a:chExt cx="131700" cy="462316"/>
                    </a:xfrm>
                  </p:grpSpPr>
                  <p:sp>
                    <p:nvSpPr>
                      <p:cNvPr id="999" name="Ovale 99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00" name="Ovale 99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001" name="Connettore 1 1000"/>
                      <p:cNvCxnSpPr>
                        <a:stCxn id="1000" idx="0"/>
                        <a:endCxn id="99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17" name="Gruppo 938"/>
                    <p:cNvGrpSpPr/>
                    <p:nvPr/>
                  </p:nvGrpSpPr>
                  <p:grpSpPr>
                    <a:xfrm>
                      <a:off x="3734453" y="469910"/>
                      <a:ext cx="131700" cy="462316"/>
                      <a:chOff x="3589567" y="471547"/>
                      <a:chExt cx="131700" cy="462316"/>
                    </a:xfrm>
                  </p:grpSpPr>
                  <p:sp>
                    <p:nvSpPr>
                      <p:cNvPr id="996" name="Ovale 99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97" name="Ovale 99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98" name="Connettore 1 997"/>
                      <p:cNvCxnSpPr>
                        <a:stCxn id="997" idx="0"/>
                        <a:endCxn id="99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18" name="Gruppo 939"/>
                    <p:cNvGrpSpPr/>
                    <p:nvPr/>
                  </p:nvGrpSpPr>
                  <p:grpSpPr>
                    <a:xfrm>
                      <a:off x="3873667" y="471547"/>
                      <a:ext cx="131700" cy="462316"/>
                      <a:chOff x="3589567" y="471547"/>
                      <a:chExt cx="131700" cy="462316"/>
                    </a:xfrm>
                  </p:grpSpPr>
                  <p:sp>
                    <p:nvSpPr>
                      <p:cNvPr id="993" name="Ovale 99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94" name="Ovale 99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95" name="Connettore 1 994"/>
                      <p:cNvCxnSpPr>
                        <a:stCxn id="994" idx="0"/>
                        <a:endCxn id="99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19" name="Gruppo 940"/>
                    <p:cNvGrpSpPr/>
                    <p:nvPr/>
                  </p:nvGrpSpPr>
                  <p:grpSpPr>
                    <a:xfrm>
                      <a:off x="4018553" y="469910"/>
                      <a:ext cx="131700" cy="462316"/>
                      <a:chOff x="3589567" y="471547"/>
                      <a:chExt cx="131700" cy="462316"/>
                    </a:xfrm>
                  </p:grpSpPr>
                  <p:sp>
                    <p:nvSpPr>
                      <p:cNvPr id="990" name="Ovale 98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91" name="Ovale 99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92" name="Connettore 1 991"/>
                      <p:cNvCxnSpPr>
                        <a:stCxn id="991" idx="0"/>
                        <a:endCxn id="99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20" name="Gruppo 941"/>
                    <p:cNvGrpSpPr/>
                    <p:nvPr/>
                  </p:nvGrpSpPr>
                  <p:grpSpPr>
                    <a:xfrm>
                      <a:off x="4151007" y="470603"/>
                      <a:ext cx="131700" cy="462316"/>
                      <a:chOff x="3589567" y="471547"/>
                      <a:chExt cx="131700" cy="462316"/>
                    </a:xfrm>
                  </p:grpSpPr>
                  <p:sp>
                    <p:nvSpPr>
                      <p:cNvPr id="987" name="Ovale 98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88" name="Ovale 98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89" name="Connettore 1 988"/>
                      <p:cNvCxnSpPr>
                        <a:stCxn id="988" idx="0"/>
                        <a:endCxn id="98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21" name="Gruppo 942"/>
                    <p:cNvGrpSpPr/>
                    <p:nvPr/>
                  </p:nvGrpSpPr>
                  <p:grpSpPr>
                    <a:xfrm>
                      <a:off x="4295893" y="468966"/>
                      <a:ext cx="131700" cy="462316"/>
                      <a:chOff x="3589567" y="471547"/>
                      <a:chExt cx="131700" cy="462316"/>
                    </a:xfrm>
                  </p:grpSpPr>
                  <p:sp>
                    <p:nvSpPr>
                      <p:cNvPr id="984" name="Ovale 98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85" name="Ovale 98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86" name="Connettore 1 985"/>
                      <p:cNvCxnSpPr>
                        <a:stCxn id="985" idx="0"/>
                        <a:endCxn id="98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22" name="Gruppo 943"/>
                    <p:cNvGrpSpPr/>
                    <p:nvPr/>
                  </p:nvGrpSpPr>
                  <p:grpSpPr>
                    <a:xfrm>
                      <a:off x="4435107" y="470603"/>
                      <a:ext cx="131700" cy="462316"/>
                      <a:chOff x="3589567" y="471547"/>
                      <a:chExt cx="131700" cy="462316"/>
                    </a:xfrm>
                  </p:grpSpPr>
                  <p:sp>
                    <p:nvSpPr>
                      <p:cNvPr id="981" name="Ovale 98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82" name="Ovale 98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83" name="Connettore 1 982"/>
                      <p:cNvCxnSpPr>
                        <a:stCxn id="982" idx="0"/>
                        <a:endCxn id="98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23" name="Gruppo 944"/>
                    <p:cNvGrpSpPr/>
                    <p:nvPr/>
                  </p:nvGrpSpPr>
                  <p:grpSpPr>
                    <a:xfrm>
                      <a:off x="4579993" y="468966"/>
                      <a:ext cx="131700" cy="462316"/>
                      <a:chOff x="3589567" y="471547"/>
                      <a:chExt cx="131700" cy="462316"/>
                    </a:xfrm>
                  </p:grpSpPr>
                  <p:sp>
                    <p:nvSpPr>
                      <p:cNvPr id="978" name="Ovale 97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79" name="Ovale 97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80" name="Connettore 1 979"/>
                      <p:cNvCxnSpPr>
                        <a:stCxn id="979" idx="0"/>
                        <a:endCxn id="97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24" name="Gruppo 945"/>
                    <p:cNvGrpSpPr/>
                    <p:nvPr/>
                  </p:nvGrpSpPr>
                  <p:grpSpPr>
                    <a:xfrm>
                      <a:off x="2456170" y="477885"/>
                      <a:ext cx="131700" cy="462316"/>
                      <a:chOff x="3589567" y="471547"/>
                      <a:chExt cx="131700" cy="462316"/>
                    </a:xfrm>
                  </p:grpSpPr>
                  <p:sp>
                    <p:nvSpPr>
                      <p:cNvPr id="975" name="Ovale 97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76" name="Ovale 97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77" name="Connettore 1 976"/>
                      <p:cNvCxnSpPr>
                        <a:stCxn id="976" idx="0"/>
                        <a:endCxn id="97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29" name="Gruppo 946"/>
                    <p:cNvGrpSpPr/>
                    <p:nvPr/>
                  </p:nvGrpSpPr>
                  <p:grpSpPr>
                    <a:xfrm>
                      <a:off x="2601056" y="476248"/>
                      <a:ext cx="131700" cy="462316"/>
                      <a:chOff x="3589567" y="471547"/>
                      <a:chExt cx="131700" cy="462316"/>
                    </a:xfrm>
                  </p:grpSpPr>
                  <p:sp>
                    <p:nvSpPr>
                      <p:cNvPr id="972" name="Ovale 97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73" name="Ovale 97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74" name="Connettore 1 973"/>
                      <p:cNvCxnSpPr>
                        <a:stCxn id="973" idx="0"/>
                        <a:endCxn id="97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34" name="Gruppo 947"/>
                    <p:cNvGrpSpPr/>
                    <p:nvPr/>
                  </p:nvGrpSpPr>
                  <p:grpSpPr>
                    <a:xfrm>
                      <a:off x="2740270" y="477885"/>
                      <a:ext cx="131700" cy="462316"/>
                      <a:chOff x="3589567" y="471547"/>
                      <a:chExt cx="131700" cy="462316"/>
                    </a:xfrm>
                  </p:grpSpPr>
                  <p:sp>
                    <p:nvSpPr>
                      <p:cNvPr id="969" name="Ovale 96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70" name="Ovale 96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71" name="Connettore 1 970"/>
                      <p:cNvCxnSpPr>
                        <a:stCxn id="970" idx="0"/>
                        <a:endCxn id="96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39" name="Gruppo 948"/>
                    <p:cNvGrpSpPr/>
                    <p:nvPr/>
                  </p:nvGrpSpPr>
                  <p:grpSpPr>
                    <a:xfrm>
                      <a:off x="2885156" y="476248"/>
                      <a:ext cx="131700" cy="462316"/>
                      <a:chOff x="3589567" y="471547"/>
                      <a:chExt cx="131700" cy="462316"/>
                    </a:xfrm>
                  </p:grpSpPr>
                  <p:sp>
                    <p:nvSpPr>
                      <p:cNvPr id="966" name="Ovale 96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67" name="Ovale 96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68" name="Connettore 1 967"/>
                      <p:cNvCxnSpPr>
                        <a:stCxn id="967" idx="0"/>
                        <a:endCxn id="96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44" name="Gruppo 949"/>
                    <p:cNvGrpSpPr/>
                    <p:nvPr/>
                  </p:nvGrpSpPr>
                  <p:grpSpPr>
                    <a:xfrm>
                      <a:off x="3017610" y="476941"/>
                      <a:ext cx="131700" cy="462316"/>
                      <a:chOff x="3589567" y="471547"/>
                      <a:chExt cx="131700" cy="462316"/>
                    </a:xfrm>
                  </p:grpSpPr>
                  <p:sp>
                    <p:nvSpPr>
                      <p:cNvPr id="963" name="Ovale 96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64" name="Ovale 96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65" name="Connettore 1 964"/>
                      <p:cNvCxnSpPr>
                        <a:stCxn id="964" idx="0"/>
                        <a:endCxn id="96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49" name="Gruppo 950"/>
                    <p:cNvGrpSpPr/>
                    <p:nvPr/>
                  </p:nvGrpSpPr>
                  <p:grpSpPr>
                    <a:xfrm>
                      <a:off x="3162496" y="475304"/>
                      <a:ext cx="131700" cy="462316"/>
                      <a:chOff x="3589567" y="471547"/>
                      <a:chExt cx="131700" cy="462316"/>
                    </a:xfrm>
                  </p:grpSpPr>
                  <p:sp>
                    <p:nvSpPr>
                      <p:cNvPr id="960" name="Ovale 95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61" name="Ovale 96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62" name="Connettore 1 961"/>
                      <p:cNvCxnSpPr>
                        <a:stCxn id="961" idx="0"/>
                        <a:endCxn id="96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54" name="Gruppo 951"/>
                    <p:cNvGrpSpPr/>
                    <p:nvPr/>
                  </p:nvGrpSpPr>
                  <p:grpSpPr>
                    <a:xfrm>
                      <a:off x="3301710" y="476941"/>
                      <a:ext cx="131700" cy="462316"/>
                      <a:chOff x="3589567" y="471547"/>
                      <a:chExt cx="131700" cy="462316"/>
                    </a:xfrm>
                  </p:grpSpPr>
                  <p:sp>
                    <p:nvSpPr>
                      <p:cNvPr id="957" name="Ovale 95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58" name="Ovale 95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59" name="Connettore 1 958"/>
                      <p:cNvCxnSpPr>
                        <a:stCxn id="958" idx="0"/>
                        <a:endCxn id="95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59" name="Gruppo 952"/>
                    <p:cNvGrpSpPr/>
                    <p:nvPr/>
                  </p:nvGrpSpPr>
                  <p:grpSpPr>
                    <a:xfrm>
                      <a:off x="3446596" y="475304"/>
                      <a:ext cx="131700" cy="462316"/>
                      <a:chOff x="3589567" y="471547"/>
                      <a:chExt cx="131700" cy="462316"/>
                    </a:xfrm>
                  </p:grpSpPr>
                  <p:sp>
                    <p:nvSpPr>
                      <p:cNvPr id="954" name="Ovale 95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55" name="Ovale 95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956" name="Connettore 1 955"/>
                      <p:cNvCxnSpPr>
                        <a:stCxn id="955" idx="0"/>
                        <a:endCxn id="95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922" name="Connettore 1 921"/>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3" name="Connettore 1 922"/>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4" name="Connettore 1 923"/>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5" name="Connettore 1 924"/>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6" name="Connettore 1 925"/>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7" name="Connettore 1 926"/>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8" name="Connettore 1 927"/>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29" name="Connettore 1 928"/>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0" name="Connettore 1 929"/>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1" name="Connettore 1 930"/>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2" name="Connettore 1 931"/>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3" name="Connettore 1 932"/>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4" name="Connettore 1 933"/>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5" name="Connettore 1 934"/>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6" name="Connettore 1 935"/>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937" name="Connettore 1 936"/>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2364" name="Gruppo 1051"/>
              <p:cNvGrpSpPr/>
              <p:nvPr/>
            </p:nvGrpSpPr>
            <p:grpSpPr>
              <a:xfrm rot="5400000">
                <a:off x="-99627" y="4764181"/>
                <a:ext cx="2400428" cy="255071"/>
                <a:chOff x="5004994" y="3239085"/>
                <a:chExt cx="2899184" cy="308069"/>
              </a:xfrm>
            </p:grpSpPr>
            <p:grpSp>
              <p:nvGrpSpPr>
                <p:cNvPr id="397" name="Gruppo 1052"/>
                <p:cNvGrpSpPr/>
                <p:nvPr/>
              </p:nvGrpSpPr>
              <p:grpSpPr>
                <a:xfrm>
                  <a:off x="7184242" y="3240741"/>
                  <a:ext cx="84496" cy="296625"/>
                  <a:chOff x="3589567" y="471547"/>
                  <a:chExt cx="131700" cy="462316"/>
                </a:xfrm>
              </p:grpSpPr>
              <p:sp>
                <p:nvSpPr>
                  <p:cNvPr id="1213" name="Ovale 121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14" name="Ovale 121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15" name="Connettore 1 1214"/>
                  <p:cNvCxnSpPr>
                    <a:stCxn id="1214" idx="0"/>
                    <a:endCxn id="121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8" name="Gruppo 1053"/>
                <p:cNvGrpSpPr/>
                <p:nvPr/>
              </p:nvGrpSpPr>
              <p:grpSpPr>
                <a:xfrm>
                  <a:off x="7277198" y="3239691"/>
                  <a:ext cx="84496" cy="296625"/>
                  <a:chOff x="3589567" y="471547"/>
                  <a:chExt cx="131700" cy="462316"/>
                </a:xfrm>
              </p:grpSpPr>
              <p:sp>
                <p:nvSpPr>
                  <p:cNvPr id="1210" name="Ovale 120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11" name="Ovale 121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12" name="Connettore 1 1211"/>
                  <p:cNvCxnSpPr>
                    <a:stCxn id="1211" idx="0"/>
                    <a:endCxn id="121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99" name="Gruppo 1054"/>
                <p:cNvGrpSpPr/>
                <p:nvPr/>
              </p:nvGrpSpPr>
              <p:grpSpPr>
                <a:xfrm>
                  <a:off x="7366515" y="3240741"/>
                  <a:ext cx="84496" cy="296625"/>
                  <a:chOff x="3589567" y="471547"/>
                  <a:chExt cx="131700" cy="462316"/>
                </a:xfrm>
              </p:grpSpPr>
              <p:sp>
                <p:nvSpPr>
                  <p:cNvPr id="1207" name="Ovale 120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08" name="Ovale 120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09" name="Connettore 1 1208"/>
                  <p:cNvCxnSpPr>
                    <a:stCxn id="1208" idx="0"/>
                    <a:endCxn id="120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70" name="Gruppo 1055"/>
                <p:cNvGrpSpPr/>
                <p:nvPr/>
              </p:nvGrpSpPr>
              <p:grpSpPr>
                <a:xfrm>
                  <a:off x="7459472" y="3239691"/>
                  <a:ext cx="84496" cy="296625"/>
                  <a:chOff x="3589567" y="471547"/>
                  <a:chExt cx="131700" cy="462316"/>
                </a:xfrm>
              </p:grpSpPr>
              <p:sp>
                <p:nvSpPr>
                  <p:cNvPr id="1204" name="Ovale 120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05" name="Ovale 120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06" name="Connettore 1 1205"/>
                  <p:cNvCxnSpPr>
                    <a:stCxn id="1205" idx="0"/>
                    <a:endCxn id="120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73" name="Gruppo 1056"/>
                <p:cNvGrpSpPr/>
                <p:nvPr/>
              </p:nvGrpSpPr>
              <p:grpSpPr>
                <a:xfrm>
                  <a:off x="7544452" y="3240135"/>
                  <a:ext cx="84496" cy="296625"/>
                  <a:chOff x="3589567" y="471547"/>
                  <a:chExt cx="131700" cy="462316"/>
                </a:xfrm>
              </p:grpSpPr>
              <p:sp>
                <p:nvSpPr>
                  <p:cNvPr id="1201" name="Ovale 120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02" name="Ovale 120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03" name="Connettore 1 1202"/>
                  <p:cNvCxnSpPr>
                    <a:stCxn id="1202" idx="0"/>
                    <a:endCxn id="120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76" name="Gruppo 1057"/>
                <p:cNvGrpSpPr/>
                <p:nvPr/>
              </p:nvGrpSpPr>
              <p:grpSpPr>
                <a:xfrm>
                  <a:off x="7637408" y="3239085"/>
                  <a:ext cx="84496" cy="296625"/>
                  <a:chOff x="3589567" y="471547"/>
                  <a:chExt cx="131700" cy="462316"/>
                </a:xfrm>
              </p:grpSpPr>
              <p:sp>
                <p:nvSpPr>
                  <p:cNvPr id="1198" name="Ovale 119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99" name="Ovale 119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00" name="Connettore 1 1199"/>
                  <p:cNvCxnSpPr>
                    <a:stCxn id="1199" idx="0"/>
                    <a:endCxn id="119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79" name="Gruppo 1058"/>
                <p:cNvGrpSpPr/>
                <p:nvPr/>
              </p:nvGrpSpPr>
              <p:grpSpPr>
                <a:xfrm>
                  <a:off x="7726725" y="3240135"/>
                  <a:ext cx="84496" cy="296625"/>
                  <a:chOff x="3589567" y="471547"/>
                  <a:chExt cx="131700" cy="462316"/>
                </a:xfrm>
              </p:grpSpPr>
              <p:sp>
                <p:nvSpPr>
                  <p:cNvPr id="1195" name="Ovale 119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96" name="Ovale 119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97" name="Connettore 1 1196"/>
                  <p:cNvCxnSpPr>
                    <a:stCxn id="1196" idx="0"/>
                    <a:endCxn id="119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80" name="Gruppo 1059"/>
                <p:cNvGrpSpPr/>
                <p:nvPr/>
              </p:nvGrpSpPr>
              <p:grpSpPr>
                <a:xfrm>
                  <a:off x="6457074" y="3244807"/>
                  <a:ext cx="84496" cy="296625"/>
                  <a:chOff x="3589567" y="471547"/>
                  <a:chExt cx="131700" cy="462316"/>
                </a:xfrm>
              </p:grpSpPr>
              <p:sp>
                <p:nvSpPr>
                  <p:cNvPr id="1192" name="Ovale 119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93" name="Ovale 119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94" name="Connettore 1 1193"/>
                  <p:cNvCxnSpPr>
                    <a:stCxn id="1193" idx="0"/>
                    <a:endCxn id="119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81" name="Gruppo 1060"/>
                <p:cNvGrpSpPr/>
                <p:nvPr/>
              </p:nvGrpSpPr>
              <p:grpSpPr>
                <a:xfrm>
                  <a:off x="6550030" y="3243757"/>
                  <a:ext cx="84496" cy="296625"/>
                  <a:chOff x="3589567" y="471547"/>
                  <a:chExt cx="131700" cy="462316"/>
                </a:xfrm>
              </p:grpSpPr>
              <p:sp>
                <p:nvSpPr>
                  <p:cNvPr id="1189" name="Ovale 118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90" name="Ovale 118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91" name="Connettore 1 1190"/>
                  <p:cNvCxnSpPr>
                    <a:stCxn id="1190" idx="0"/>
                    <a:endCxn id="118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82" name="Gruppo 1061"/>
                <p:cNvGrpSpPr/>
                <p:nvPr/>
              </p:nvGrpSpPr>
              <p:grpSpPr>
                <a:xfrm>
                  <a:off x="6639348" y="3244807"/>
                  <a:ext cx="84496" cy="296625"/>
                  <a:chOff x="3589567" y="471547"/>
                  <a:chExt cx="131700" cy="462316"/>
                </a:xfrm>
              </p:grpSpPr>
              <p:sp>
                <p:nvSpPr>
                  <p:cNvPr id="1186" name="Ovale 118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87" name="Ovale 118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88" name="Connettore 1 1187"/>
                  <p:cNvCxnSpPr>
                    <a:stCxn id="1187" idx="0"/>
                    <a:endCxn id="118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88" name="Gruppo 1062"/>
                <p:cNvGrpSpPr/>
                <p:nvPr/>
              </p:nvGrpSpPr>
              <p:grpSpPr>
                <a:xfrm>
                  <a:off x="6732304" y="3243757"/>
                  <a:ext cx="84496" cy="296625"/>
                  <a:chOff x="3589567" y="471547"/>
                  <a:chExt cx="131700" cy="462316"/>
                </a:xfrm>
              </p:grpSpPr>
              <p:sp>
                <p:nvSpPr>
                  <p:cNvPr id="1183" name="Ovale 118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84" name="Ovale 118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85" name="Connettore 1 1184"/>
                  <p:cNvCxnSpPr>
                    <a:stCxn id="1184" idx="0"/>
                    <a:endCxn id="118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89" name="Gruppo 1063"/>
                <p:cNvGrpSpPr/>
                <p:nvPr/>
              </p:nvGrpSpPr>
              <p:grpSpPr>
                <a:xfrm>
                  <a:off x="6817284" y="3244202"/>
                  <a:ext cx="84496" cy="296625"/>
                  <a:chOff x="3589567" y="471547"/>
                  <a:chExt cx="131700" cy="462316"/>
                </a:xfrm>
              </p:grpSpPr>
              <p:sp>
                <p:nvSpPr>
                  <p:cNvPr id="1180" name="Ovale 117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81" name="Ovale 118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82" name="Connettore 1 1181"/>
                  <p:cNvCxnSpPr>
                    <a:stCxn id="1181" idx="0"/>
                    <a:endCxn id="118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90" name="Gruppo 1064"/>
                <p:cNvGrpSpPr/>
                <p:nvPr/>
              </p:nvGrpSpPr>
              <p:grpSpPr>
                <a:xfrm>
                  <a:off x="6910240" y="3243151"/>
                  <a:ext cx="84496" cy="296625"/>
                  <a:chOff x="3589567" y="471547"/>
                  <a:chExt cx="131700" cy="462316"/>
                </a:xfrm>
              </p:grpSpPr>
              <p:sp>
                <p:nvSpPr>
                  <p:cNvPr id="1177" name="Ovale 117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78" name="Ovale 117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79" name="Connettore 1 1178"/>
                  <p:cNvCxnSpPr>
                    <a:stCxn id="1178" idx="0"/>
                    <a:endCxn id="117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93" name="Gruppo 1065"/>
                <p:cNvGrpSpPr/>
                <p:nvPr/>
              </p:nvGrpSpPr>
              <p:grpSpPr>
                <a:xfrm>
                  <a:off x="6999558" y="3244202"/>
                  <a:ext cx="84496" cy="296625"/>
                  <a:chOff x="3589567" y="471547"/>
                  <a:chExt cx="131700" cy="462316"/>
                </a:xfrm>
              </p:grpSpPr>
              <p:sp>
                <p:nvSpPr>
                  <p:cNvPr id="1174" name="Ovale 117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75" name="Ovale 117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76" name="Connettore 1 1175"/>
                  <p:cNvCxnSpPr>
                    <a:stCxn id="1175" idx="0"/>
                    <a:endCxn id="117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394" name="Gruppo 1066"/>
                <p:cNvGrpSpPr/>
                <p:nvPr/>
              </p:nvGrpSpPr>
              <p:grpSpPr>
                <a:xfrm>
                  <a:off x="7092514" y="3243151"/>
                  <a:ext cx="84496" cy="296625"/>
                  <a:chOff x="3589567" y="471547"/>
                  <a:chExt cx="131700" cy="462316"/>
                </a:xfrm>
              </p:grpSpPr>
              <p:sp>
                <p:nvSpPr>
                  <p:cNvPr id="1171" name="Ovale 117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72" name="Ovale 117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73" name="Connettore 1 1172"/>
                  <p:cNvCxnSpPr>
                    <a:stCxn id="1172" idx="0"/>
                    <a:endCxn id="117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068" name="Connettore 1 1067"/>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69" name="Connettore 1 1068"/>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0" name="Connettore 1 1069"/>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1" name="Connettore 1 1070"/>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2" name="Connettore 1 1071"/>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3" name="Connettore 1 1072"/>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4" name="Connettore 1 1073"/>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395" name="Gruppo 1074"/>
                <p:cNvGrpSpPr/>
                <p:nvPr/>
              </p:nvGrpSpPr>
              <p:grpSpPr>
                <a:xfrm>
                  <a:off x="7819682" y="3239085"/>
                  <a:ext cx="84496" cy="296625"/>
                  <a:chOff x="7819682" y="3239085"/>
                  <a:chExt cx="84496" cy="296625"/>
                </a:xfrm>
              </p:grpSpPr>
              <p:grpSp>
                <p:nvGrpSpPr>
                  <p:cNvPr id="2396" name="Gruppo 1165"/>
                  <p:cNvGrpSpPr/>
                  <p:nvPr/>
                </p:nvGrpSpPr>
                <p:grpSpPr>
                  <a:xfrm>
                    <a:off x="7819682" y="3239085"/>
                    <a:ext cx="84496" cy="296625"/>
                    <a:chOff x="3589567" y="471547"/>
                    <a:chExt cx="131700" cy="462316"/>
                  </a:xfrm>
                </p:grpSpPr>
                <p:sp>
                  <p:nvSpPr>
                    <p:cNvPr id="1168" name="Ovale 116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69" name="Ovale 116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70" name="Connettore 1 1169"/>
                    <p:cNvCxnSpPr>
                      <a:stCxn id="1169" idx="0"/>
                      <a:endCxn id="116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167" name="Connettore 1 1166"/>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076" name="Connettore 1 1075"/>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7" name="Connettore 1 1076"/>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8" name="Connettore 1 1077"/>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79" name="Connettore 1 1078"/>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0" name="Connettore 1 1079"/>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1" name="Connettore 1 1080"/>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2" name="Connettore 1 1081"/>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3" name="Connettore 1 1082"/>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397" name="Gruppo 1083"/>
                <p:cNvGrpSpPr/>
                <p:nvPr/>
              </p:nvGrpSpPr>
              <p:grpSpPr>
                <a:xfrm>
                  <a:off x="5004994" y="3244807"/>
                  <a:ext cx="1447104" cy="302347"/>
                  <a:chOff x="614327" y="1086406"/>
                  <a:chExt cx="2255523" cy="471235"/>
                </a:xfrm>
              </p:grpSpPr>
              <p:grpSp>
                <p:nvGrpSpPr>
                  <p:cNvPr id="2398" name="Gruppo 1084"/>
                  <p:cNvGrpSpPr/>
                  <p:nvPr/>
                </p:nvGrpSpPr>
                <p:grpSpPr>
                  <a:xfrm>
                    <a:off x="614327" y="1086406"/>
                    <a:ext cx="2255523" cy="471235"/>
                    <a:chOff x="2456170" y="468966"/>
                    <a:chExt cx="2255523" cy="471235"/>
                  </a:xfrm>
                </p:grpSpPr>
                <p:grpSp>
                  <p:nvGrpSpPr>
                    <p:cNvPr id="2399" name="Gruppo 1101"/>
                    <p:cNvGrpSpPr/>
                    <p:nvPr/>
                  </p:nvGrpSpPr>
                  <p:grpSpPr>
                    <a:xfrm>
                      <a:off x="3589567" y="471547"/>
                      <a:ext cx="131700" cy="462316"/>
                      <a:chOff x="3589567" y="471547"/>
                      <a:chExt cx="131700" cy="462316"/>
                    </a:xfrm>
                  </p:grpSpPr>
                  <p:sp>
                    <p:nvSpPr>
                      <p:cNvPr id="1163" name="Ovale 116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64" name="Ovale 116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65" name="Connettore 1 1164"/>
                      <p:cNvCxnSpPr>
                        <a:stCxn id="1164" idx="0"/>
                        <a:endCxn id="116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16" name="Gruppo 1102"/>
                    <p:cNvGrpSpPr/>
                    <p:nvPr/>
                  </p:nvGrpSpPr>
                  <p:grpSpPr>
                    <a:xfrm>
                      <a:off x="3734453" y="469910"/>
                      <a:ext cx="131700" cy="462316"/>
                      <a:chOff x="3589567" y="471547"/>
                      <a:chExt cx="131700" cy="462316"/>
                    </a:xfrm>
                  </p:grpSpPr>
                  <p:sp>
                    <p:nvSpPr>
                      <p:cNvPr id="1160" name="Ovale 115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61" name="Ovale 116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62" name="Connettore 1 1161"/>
                      <p:cNvCxnSpPr>
                        <a:stCxn id="1161" idx="0"/>
                        <a:endCxn id="116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17" name="Gruppo 1103"/>
                    <p:cNvGrpSpPr/>
                    <p:nvPr/>
                  </p:nvGrpSpPr>
                  <p:grpSpPr>
                    <a:xfrm>
                      <a:off x="3873667" y="471547"/>
                      <a:ext cx="131700" cy="462316"/>
                      <a:chOff x="3589567" y="471547"/>
                      <a:chExt cx="131700" cy="462316"/>
                    </a:xfrm>
                  </p:grpSpPr>
                  <p:sp>
                    <p:nvSpPr>
                      <p:cNvPr id="1157" name="Ovale 115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58" name="Ovale 115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59" name="Connettore 1 1158"/>
                      <p:cNvCxnSpPr>
                        <a:stCxn id="1158" idx="0"/>
                        <a:endCxn id="115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18" name="Gruppo 1104"/>
                    <p:cNvGrpSpPr/>
                    <p:nvPr/>
                  </p:nvGrpSpPr>
                  <p:grpSpPr>
                    <a:xfrm>
                      <a:off x="4018553" y="469910"/>
                      <a:ext cx="131700" cy="462316"/>
                      <a:chOff x="3589567" y="471547"/>
                      <a:chExt cx="131700" cy="462316"/>
                    </a:xfrm>
                  </p:grpSpPr>
                  <p:sp>
                    <p:nvSpPr>
                      <p:cNvPr id="1154" name="Ovale 115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55" name="Ovale 115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56" name="Connettore 1 1155"/>
                      <p:cNvCxnSpPr>
                        <a:stCxn id="1155" idx="0"/>
                        <a:endCxn id="115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19" name="Gruppo 1105"/>
                    <p:cNvGrpSpPr/>
                    <p:nvPr/>
                  </p:nvGrpSpPr>
                  <p:grpSpPr>
                    <a:xfrm>
                      <a:off x="4151007" y="470603"/>
                      <a:ext cx="131700" cy="462316"/>
                      <a:chOff x="3589567" y="471547"/>
                      <a:chExt cx="131700" cy="462316"/>
                    </a:xfrm>
                  </p:grpSpPr>
                  <p:sp>
                    <p:nvSpPr>
                      <p:cNvPr id="1151" name="Ovale 115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52" name="Ovale 115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53" name="Connettore 1 1152"/>
                      <p:cNvCxnSpPr>
                        <a:stCxn id="1152" idx="0"/>
                        <a:endCxn id="115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0" name="Gruppo 1106"/>
                    <p:cNvGrpSpPr/>
                    <p:nvPr/>
                  </p:nvGrpSpPr>
                  <p:grpSpPr>
                    <a:xfrm>
                      <a:off x="4295893" y="468966"/>
                      <a:ext cx="131700" cy="462316"/>
                      <a:chOff x="3589567" y="471547"/>
                      <a:chExt cx="131700" cy="462316"/>
                    </a:xfrm>
                  </p:grpSpPr>
                  <p:sp>
                    <p:nvSpPr>
                      <p:cNvPr id="1148" name="Ovale 114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49" name="Ovale 114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50" name="Connettore 1 1149"/>
                      <p:cNvCxnSpPr>
                        <a:stCxn id="1149" idx="0"/>
                        <a:endCxn id="114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1" name="Gruppo 1107"/>
                    <p:cNvGrpSpPr/>
                    <p:nvPr/>
                  </p:nvGrpSpPr>
                  <p:grpSpPr>
                    <a:xfrm>
                      <a:off x="4435107" y="470603"/>
                      <a:ext cx="131700" cy="462316"/>
                      <a:chOff x="3589567" y="471547"/>
                      <a:chExt cx="131700" cy="462316"/>
                    </a:xfrm>
                  </p:grpSpPr>
                  <p:sp>
                    <p:nvSpPr>
                      <p:cNvPr id="1145" name="Ovale 114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46" name="Ovale 114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47" name="Connettore 1 1146"/>
                      <p:cNvCxnSpPr>
                        <a:stCxn id="1146" idx="0"/>
                        <a:endCxn id="114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2" name="Gruppo 1108"/>
                    <p:cNvGrpSpPr/>
                    <p:nvPr/>
                  </p:nvGrpSpPr>
                  <p:grpSpPr>
                    <a:xfrm>
                      <a:off x="4579993" y="468966"/>
                      <a:ext cx="131700" cy="462316"/>
                      <a:chOff x="3589567" y="471547"/>
                      <a:chExt cx="131700" cy="462316"/>
                    </a:xfrm>
                  </p:grpSpPr>
                  <p:sp>
                    <p:nvSpPr>
                      <p:cNvPr id="1142" name="Ovale 114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43" name="Ovale 114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44" name="Connettore 1 1143"/>
                      <p:cNvCxnSpPr>
                        <a:stCxn id="1143" idx="0"/>
                        <a:endCxn id="114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3" name="Gruppo 1109"/>
                    <p:cNvGrpSpPr/>
                    <p:nvPr/>
                  </p:nvGrpSpPr>
                  <p:grpSpPr>
                    <a:xfrm>
                      <a:off x="2456170" y="477885"/>
                      <a:ext cx="131700" cy="462316"/>
                      <a:chOff x="3589567" y="471547"/>
                      <a:chExt cx="131700" cy="462316"/>
                    </a:xfrm>
                  </p:grpSpPr>
                  <p:sp>
                    <p:nvSpPr>
                      <p:cNvPr id="1139" name="Ovale 113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40" name="Ovale 113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41" name="Connettore 1 1140"/>
                      <p:cNvCxnSpPr>
                        <a:stCxn id="1140" idx="0"/>
                        <a:endCxn id="113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4" name="Gruppo 1110"/>
                    <p:cNvGrpSpPr/>
                    <p:nvPr/>
                  </p:nvGrpSpPr>
                  <p:grpSpPr>
                    <a:xfrm>
                      <a:off x="2601056" y="476248"/>
                      <a:ext cx="131700" cy="462316"/>
                      <a:chOff x="3589567" y="471547"/>
                      <a:chExt cx="131700" cy="462316"/>
                    </a:xfrm>
                  </p:grpSpPr>
                  <p:sp>
                    <p:nvSpPr>
                      <p:cNvPr id="1136" name="Ovale 113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37" name="Ovale 113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38" name="Connettore 1 1137"/>
                      <p:cNvCxnSpPr>
                        <a:stCxn id="1137" idx="0"/>
                        <a:endCxn id="113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5" name="Gruppo 1111"/>
                    <p:cNvGrpSpPr/>
                    <p:nvPr/>
                  </p:nvGrpSpPr>
                  <p:grpSpPr>
                    <a:xfrm>
                      <a:off x="2740270" y="477885"/>
                      <a:ext cx="131700" cy="462316"/>
                      <a:chOff x="3589567" y="471547"/>
                      <a:chExt cx="131700" cy="462316"/>
                    </a:xfrm>
                  </p:grpSpPr>
                  <p:sp>
                    <p:nvSpPr>
                      <p:cNvPr id="1133" name="Ovale 113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34" name="Ovale 113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35" name="Connettore 1 1134"/>
                      <p:cNvCxnSpPr>
                        <a:stCxn id="1134" idx="0"/>
                        <a:endCxn id="113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6" name="Gruppo 1112"/>
                    <p:cNvGrpSpPr/>
                    <p:nvPr/>
                  </p:nvGrpSpPr>
                  <p:grpSpPr>
                    <a:xfrm>
                      <a:off x="2885156" y="476248"/>
                      <a:ext cx="131700" cy="462316"/>
                      <a:chOff x="3589567" y="471547"/>
                      <a:chExt cx="131700" cy="462316"/>
                    </a:xfrm>
                  </p:grpSpPr>
                  <p:sp>
                    <p:nvSpPr>
                      <p:cNvPr id="1130" name="Ovale 112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31" name="Ovale 113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32" name="Connettore 1 1131"/>
                      <p:cNvCxnSpPr>
                        <a:stCxn id="1131" idx="0"/>
                        <a:endCxn id="113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7" name="Gruppo 1113"/>
                    <p:cNvGrpSpPr/>
                    <p:nvPr/>
                  </p:nvGrpSpPr>
                  <p:grpSpPr>
                    <a:xfrm>
                      <a:off x="3017610" y="476941"/>
                      <a:ext cx="131700" cy="462316"/>
                      <a:chOff x="3589567" y="471547"/>
                      <a:chExt cx="131700" cy="462316"/>
                    </a:xfrm>
                  </p:grpSpPr>
                  <p:sp>
                    <p:nvSpPr>
                      <p:cNvPr id="1127" name="Ovale 112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28" name="Ovale 112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29" name="Connettore 1 1128"/>
                      <p:cNvCxnSpPr>
                        <a:stCxn id="1128" idx="0"/>
                        <a:endCxn id="112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8" name="Gruppo 1114"/>
                    <p:cNvGrpSpPr/>
                    <p:nvPr/>
                  </p:nvGrpSpPr>
                  <p:grpSpPr>
                    <a:xfrm>
                      <a:off x="3162496" y="475304"/>
                      <a:ext cx="131700" cy="462316"/>
                      <a:chOff x="3589567" y="471547"/>
                      <a:chExt cx="131700" cy="462316"/>
                    </a:xfrm>
                  </p:grpSpPr>
                  <p:sp>
                    <p:nvSpPr>
                      <p:cNvPr id="1124" name="Ovale 112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25" name="Ovale 112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26" name="Connettore 1 1125"/>
                      <p:cNvCxnSpPr>
                        <a:stCxn id="1125" idx="0"/>
                        <a:endCxn id="112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29" name="Gruppo 1115"/>
                    <p:cNvGrpSpPr/>
                    <p:nvPr/>
                  </p:nvGrpSpPr>
                  <p:grpSpPr>
                    <a:xfrm>
                      <a:off x="3301710" y="476941"/>
                      <a:ext cx="131700" cy="462316"/>
                      <a:chOff x="3589567" y="471547"/>
                      <a:chExt cx="131700" cy="462316"/>
                    </a:xfrm>
                  </p:grpSpPr>
                  <p:sp>
                    <p:nvSpPr>
                      <p:cNvPr id="1121" name="Ovale 112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22" name="Ovale 112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23" name="Connettore 1 1122"/>
                      <p:cNvCxnSpPr>
                        <a:stCxn id="1122" idx="0"/>
                        <a:endCxn id="112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30" name="Gruppo 1116"/>
                    <p:cNvGrpSpPr/>
                    <p:nvPr/>
                  </p:nvGrpSpPr>
                  <p:grpSpPr>
                    <a:xfrm>
                      <a:off x="3446596" y="475304"/>
                      <a:ext cx="131700" cy="462316"/>
                      <a:chOff x="3589567" y="471547"/>
                      <a:chExt cx="131700" cy="462316"/>
                    </a:xfrm>
                  </p:grpSpPr>
                  <p:sp>
                    <p:nvSpPr>
                      <p:cNvPr id="1118" name="Ovale 111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119" name="Ovale 111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120" name="Connettore 1 1119"/>
                      <p:cNvCxnSpPr>
                        <a:stCxn id="1119" idx="0"/>
                        <a:endCxn id="111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1086" name="Connettore 1 1085"/>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7" name="Connettore 1 1086"/>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8" name="Connettore 1 1087"/>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89" name="Connettore 1 1088"/>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0" name="Connettore 1 1089"/>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1" name="Connettore 1 1090"/>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2" name="Connettore 1 1091"/>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3" name="Connettore 1 1092"/>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4" name="Connettore 1 1093"/>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5" name="Connettore 1 1094"/>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6" name="Connettore 1 1095"/>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7" name="Connettore 1 1096"/>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8" name="Connettore 1 1097"/>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099" name="Connettore 1 1098"/>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00" name="Connettore 1 1099"/>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01" name="Connettore 1 1100"/>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grpSp>
          <p:nvGrpSpPr>
            <p:cNvPr id="431" name="Gruppo 1215"/>
            <p:cNvGrpSpPr/>
            <p:nvPr/>
          </p:nvGrpSpPr>
          <p:grpSpPr>
            <a:xfrm rot="5400000">
              <a:off x="7019182" y="4878143"/>
              <a:ext cx="2199221" cy="236028"/>
              <a:chOff x="5004994" y="3239085"/>
              <a:chExt cx="2899184" cy="308069"/>
            </a:xfrm>
          </p:grpSpPr>
          <p:grpSp>
            <p:nvGrpSpPr>
              <p:cNvPr id="2432" name="Gruppo 1216"/>
              <p:cNvGrpSpPr/>
              <p:nvPr/>
            </p:nvGrpSpPr>
            <p:grpSpPr>
              <a:xfrm>
                <a:off x="7184242" y="3240741"/>
                <a:ext cx="84496" cy="296625"/>
                <a:chOff x="3589567" y="471547"/>
                <a:chExt cx="131700" cy="462316"/>
              </a:xfrm>
            </p:grpSpPr>
            <p:sp>
              <p:nvSpPr>
                <p:cNvPr id="1377" name="Ovale 137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78" name="Ovale 137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79" name="Connettore 1 1378"/>
                <p:cNvCxnSpPr>
                  <a:stCxn id="1378" idx="0"/>
                  <a:endCxn id="137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33" name="Gruppo 1217"/>
              <p:cNvGrpSpPr/>
              <p:nvPr/>
            </p:nvGrpSpPr>
            <p:grpSpPr>
              <a:xfrm>
                <a:off x="7277198" y="3239691"/>
                <a:ext cx="84496" cy="296625"/>
                <a:chOff x="3589567" y="471547"/>
                <a:chExt cx="131700" cy="462316"/>
              </a:xfrm>
            </p:grpSpPr>
            <p:sp>
              <p:nvSpPr>
                <p:cNvPr id="1374" name="Ovale 137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75" name="Ovale 137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76" name="Connettore 1 1375"/>
                <p:cNvCxnSpPr>
                  <a:stCxn id="1375" idx="0"/>
                  <a:endCxn id="137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34" name="Gruppo 1218"/>
              <p:cNvGrpSpPr/>
              <p:nvPr/>
            </p:nvGrpSpPr>
            <p:grpSpPr>
              <a:xfrm>
                <a:off x="7366515" y="3240741"/>
                <a:ext cx="84496" cy="296625"/>
                <a:chOff x="3589567" y="471547"/>
                <a:chExt cx="131700" cy="462316"/>
              </a:xfrm>
            </p:grpSpPr>
            <p:sp>
              <p:nvSpPr>
                <p:cNvPr id="1371" name="Ovale 137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72" name="Ovale 137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73" name="Connettore 1 1372"/>
                <p:cNvCxnSpPr>
                  <a:stCxn id="1372" idx="0"/>
                  <a:endCxn id="137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36" name="Gruppo 1219"/>
              <p:cNvGrpSpPr/>
              <p:nvPr/>
            </p:nvGrpSpPr>
            <p:grpSpPr>
              <a:xfrm>
                <a:off x="7459472" y="3239691"/>
                <a:ext cx="84496" cy="296625"/>
                <a:chOff x="3589567" y="471547"/>
                <a:chExt cx="131700" cy="462316"/>
              </a:xfrm>
            </p:grpSpPr>
            <p:sp>
              <p:nvSpPr>
                <p:cNvPr id="1368" name="Ovale 136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69" name="Ovale 136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70" name="Connettore 1 1369"/>
                <p:cNvCxnSpPr>
                  <a:stCxn id="1369" idx="0"/>
                  <a:endCxn id="136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37" name="Gruppo 1220"/>
              <p:cNvGrpSpPr/>
              <p:nvPr/>
            </p:nvGrpSpPr>
            <p:grpSpPr>
              <a:xfrm>
                <a:off x="7544452" y="3240135"/>
                <a:ext cx="84496" cy="296625"/>
                <a:chOff x="3589567" y="471547"/>
                <a:chExt cx="131700" cy="462316"/>
              </a:xfrm>
            </p:grpSpPr>
            <p:sp>
              <p:nvSpPr>
                <p:cNvPr id="1365" name="Ovale 136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66" name="Ovale 136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67" name="Connettore 1 1366"/>
                <p:cNvCxnSpPr>
                  <a:stCxn id="1366" idx="0"/>
                  <a:endCxn id="136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38" name="Gruppo 1221"/>
              <p:cNvGrpSpPr/>
              <p:nvPr/>
            </p:nvGrpSpPr>
            <p:grpSpPr>
              <a:xfrm>
                <a:off x="7637408" y="3239085"/>
                <a:ext cx="84496" cy="296625"/>
                <a:chOff x="3589567" y="471547"/>
                <a:chExt cx="131700" cy="462316"/>
              </a:xfrm>
            </p:grpSpPr>
            <p:sp>
              <p:nvSpPr>
                <p:cNvPr id="1362" name="Ovale 136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63" name="Ovale 136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64" name="Connettore 1 1363"/>
                <p:cNvCxnSpPr>
                  <a:stCxn id="1363" idx="0"/>
                  <a:endCxn id="136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39" name="Gruppo 1222"/>
              <p:cNvGrpSpPr/>
              <p:nvPr/>
            </p:nvGrpSpPr>
            <p:grpSpPr>
              <a:xfrm>
                <a:off x="7726725" y="3240135"/>
                <a:ext cx="84496" cy="296625"/>
                <a:chOff x="3589567" y="471547"/>
                <a:chExt cx="131700" cy="462316"/>
              </a:xfrm>
            </p:grpSpPr>
            <p:sp>
              <p:nvSpPr>
                <p:cNvPr id="1359" name="Ovale 135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60" name="Ovale 135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61" name="Connettore 1 1360"/>
                <p:cNvCxnSpPr>
                  <a:stCxn id="1360" idx="0"/>
                  <a:endCxn id="135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0" name="Gruppo 1223"/>
              <p:cNvGrpSpPr/>
              <p:nvPr/>
            </p:nvGrpSpPr>
            <p:grpSpPr>
              <a:xfrm>
                <a:off x="6457074" y="3244807"/>
                <a:ext cx="84496" cy="296625"/>
                <a:chOff x="3589567" y="471547"/>
                <a:chExt cx="131700" cy="462316"/>
              </a:xfrm>
            </p:grpSpPr>
            <p:sp>
              <p:nvSpPr>
                <p:cNvPr id="1356" name="Ovale 135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57" name="Ovale 135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58" name="Connettore 1 1357"/>
                <p:cNvCxnSpPr>
                  <a:stCxn id="1357" idx="0"/>
                  <a:endCxn id="135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1" name="Gruppo 1224"/>
              <p:cNvGrpSpPr/>
              <p:nvPr/>
            </p:nvGrpSpPr>
            <p:grpSpPr>
              <a:xfrm>
                <a:off x="6550030" y="3243757"/>
                <a:ext cx="84496" cy="296625"/>
                <a:chOff x="3589567" y="471547"/>
                <a:chExt cx="131700" cy="462316"/>
              </a:xfrm>
            </p:grpSpPr>
            <p:sp>
              <p:nvSpPr>
                <p:cNvPr id="1353" name="Ovale 135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54" name="Ovale 135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55" name="Connettore 1 1354"/>
                <p:cNvCxnSpPr>
                  <a:stCxn id="1354" idx="0"/>
                  <a:endCxn id="135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2" name="Gruppo 1225"/>
              <p:cNvGrpSpPr/>
              <p:nvPr/>
            </p:nvGrpSpPr>
            <p:grpSpPr>
              <a:xfrm>
                <a:off x="6639348" y="3244807"/>
                <a:ext cx="84496" cy="296625"/>
                <a:chOff x="3589567" y="471547"/>
                <a:chExt cx="131700" cy="462316"/>
              </a:xfrm>
            </p:grpSpPr>
            <p:sp>
              <p:nvSpPr>
                <p:cNvPr id="1350" name="Ovale 134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51" name="Ovale 135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52" name="Connettore 1 1351"/>
                <p:cNvCxnSpPr>
                  <a:stCxn id="1351" idx="0"/>
                  <a:endCxn id="135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3" name="Gruppo 1226"/>
              <p:cNvGrpSpPr/>
              <p:nvPr/>
            </p:nvGrpSpPr>
            <p:grpSpPr>
              <a:xfrm>
                <a:off x="6732304" y="3243757"/>
                <a:ext cx="84496" cy="296625"/>
                <a:chOff x="3589567" y="471547"/>
                <a:chExt cx="131700" cy="462316"/>
              </a:xfrm>
            </p:grpSpPr>
            <p:sp>
              <p:nvSpPr>
                <p:cNvPr id="1347" name="Ovale 134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48" name="Ovale 134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49" name="Connettore 1 1348"/>
                <p:cNvCxnSpPr>
                  <a:stCxn id="1348" idx="0"/>
                  <a:endCxn id="134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4" name="Gruppo 1227"/>
              <p:cNvGrpSpPr/>
              <p:nvPr/>
            </p:nvGrpSpPr>
            <p:grpSpPr>
              <a:xfrm>
                <a:off x="6817284" y="3244202"/>
                <a:ext cx="84496" cy="296625"/>
                <a:chOff x="3589567" y="471547"/>
                <a:chExt cx="131700" cy="462316"/>
              </a:xfrm>
            </p:grpSpPr>
            <p:sp>
              <p:nvSpPr>
                <p:cNvPr id="1344" name="Ovale 134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45" name="Ovale 134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46" name="Connettore 1 1345"/>
                <p:cNvCxnSpPr>
                  <a:stCxn id="1345" idx="0"/>
                  <a:endCxn id="134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5" name="Gruppo 1228"/>
              <p:cNvGrpSpPr/>
              <p:nvPr/>
            </p:nvGrpSpPr>
            <p:grpSpPr>
              <a:xfrm>
                <a:off x="6910240" y="3243151"/>
                <a:ext cx="84496" cy="296625"/>
                <a:chOff x="3589567" y="471547"/>
                <a:chExt cx="131700" cy="462316"/>
              </a:xfrm>
            </p:grpSpPr>
            <p:sp>
              <p:nvSpPr>
                <p:cNvPr id="1341" name="Ovale 134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42" name="Ovale 134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43" name="Connettore 1 1342"/>
                <p:cNvCxnSpPr>
                  <a:stCxn id="1342" idx="0"/>
                  <a:endCxn id="134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6" name="Gruppo 1229"/>
              <p:cNvGrpSpPr/>
              <p:nvPr/>
            </p:nvGrpSpPr>
            <p:grpSpPr>
              <a:xfrm>
                <a:off x="6999558" y="3244202"/>
                <a:ext cx="84496" cy="296625"/>
                <a:chOff x="3589567" y="471547"/>
                <a:chExt cx="131700" cy="462316"/>
              </a:xfrm>
            </p:grpSpPr>
            <p:sp>
              <p:nvSpPr>
                <p:cNvPr id="1338" name="Ovale 133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39" name="Ovale 133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40" name="Connettore 1 1339"/>
                <p:cNvCxnSpPr>
                  <a:stCxn id="1339" idx="0"/>
                  <a:endCxn id="133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47" name="Gruppo 1230"/>
              <p:cNvGrpSpPr/>
              <p:nvPr/>
            </p:nvGrpSpPr>
            <p:grpSpPr>
              <a:xfrm>
                <a:off x="7092514" y="3243151"/>
                <a:ext cx="84496" cy="296625"/>
                <a:chOff x="3589567" y="471547"/>
                <a:chExt cx="131700" cy="462316"/>
              </a:xfrm>
            </p:grpSpPr>
            <p:sp>
              <p:nvSpPr>
                <p:cNvPr id="1335" name="Ovale 133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36" name="Ovale 133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37" name="Connettore 1 1336"/>
                <p:cNvCxnSpPr>
                  <a:stCxn id="1336" idx="0"/>
                  <a:endCxn id="133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232" name="Connettore 1 1231"/>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33" name="Connettore 1 1232"/>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34" name="Connettore 1 1233"/>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35" name="Connettore 1 1234"/>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36" name="Connettore 1 1235"/>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37" name="Connettore 1 1236"/>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38" name="Connettore 1 1237"/>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448" name="Gruppo 1238"/>
              <p:cNvGrpSpPr/>
              <p:nvPr/>
            </p:nvGrpSpPr>
            <p:grpSpPr>
              <a:xfrm>
                <a:off x="7819682" y="3239085"/>
                <a:ext cx="84496" cy="296625"/>
                <a:chOff x="7819682" y="3239085"/>
                <a:chExt cx="84496" cy="296625"/>
              </a:xfrm>
            </p:grpSpPr>
            <p:grpSp>
              <p:nvGrpSpPr>
                <p:cNvPr id="2449" name="Gruppo 1329"/>
                <p:cNvGrpSpPr/>
                <p:nvPr/>
              </p:nvGrpSpPr>
              <p:grpSpPr>
                <a:xfrm>
                  <a:off x="7819682" y="3239085"/>
                  <a:ext cx="84496" cy="296625"/>
                  <a:chOff x="3589567" y="471547"/>
                  <a:chExt cx="131700" cy="462316"/>
                </a:xfrm>
              </p:grpSpPr>
              <p:sp>
                <p:nvSpPr>
                  <p:cNvPr id="1332" name="Ovale 133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33" name="Ovale 133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34" name="Connettore 1 1333"/>
                  <p:cNvCxnSpPr>
                    <a:stCxn id="1333" idx="0"/>
                    <a:endCxn id="133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331" name="Connettore 1 133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240" name="Connettore 1 1239"/>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1" name="Connettore 1 1240"/>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2" name="Connettore 1 1241"/>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3" name="Connettore 1 1242"/>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4" name="Connettore 1 1243"/>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5" name="Connettore 1 1244"/>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6" name="Connettore 1 1245"/>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47" name="Connettore 1 1246"/>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2450" name="Gruppo 1247"/>
              <p:cNvGrpSpPr/>
              <p:nvPr/>
            </p:nvGrpSpPr>
            <p:grpSpPr>
              <a:xfrm>
                <a:off x="5004994" y="3244807"/>
                <a:ext cx="1447104" cy="302347"/>
                <a:chOff x="614327" y="1086406"/>
                <a:chExt cx="2255523" cy="471235"/>
              </a:xfrm>
            </p:grpSpPr>
            <p:grpSp>
              <p:nvGrpSpPr>
                <p:cNvPr id="2451" name="Gruppo 1248"/>
                <p:cNvGrpSpPr/>
                <p:nvPr/>
              </p:nvGrpSpPr>
              <p:grpSpPr>
                <a:xfrm>
                  <a:off x="614327" y="1086406"/>
                  <a:ext cx="2255523" cy="471235"/>
                  <a:chOff x="2456170" y="468966"/>
                  <a:chExt cx="2255523" cy="471235"/>
                </a:xfrm>
              </p:grpSpPr>
              <p:grpSp>
                <p:nvGrpSpPr>
                  <p:cNvPr id="2452" name="Gruppo 1265"/>
                  <p:cNvGrpSpPr/>
                  <p:nvPr/>
                </p:nvGrpSpPr>
                <p:grpSpPr>
                  <a:xfrm>
                    <a:off x="3589567" y="471547"/>
                    <a:ext cx="131700" cy="462316"/>
                    <a:chOff x="3589567" y="471547"/>
                    <a:chExt cx="131700" cy="462316"/>
                  </a:xfrm>
                </p:grpSpPr>
                <p:sp>
                  <p:nvSpPr>
                    <p:cNvPr id="1327" name="Ovale 132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28" name="Ovale 132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29" name="Connettore 1 1328"/>
                    <p:cNvCxnSpPr>
                      <a:stCxn id="1328" idx="0"/>
                      <a:endCxn id="132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53" name="Gruppo 1266"/>
                  <p:cNvGrpSpPr/>
                  <p:nvPr/>
                </p:nvGrpSpPr>
                <p:grpSpPr>
                  <a:xfrm>
                    <a:off x="3734453" y="469910"/>
                    <a:ext cx="131700" cy="462316"/>
                    <a:chOff x="3589567" y="471547"/>
                    <a:chExt cx="131700" cy="462316"/>
                  </a:xfrm>
                </p:grpSpPr>
                <p:sp>
                  <p:nvSpPr>
                    <p:cNvPr id="1324" name="Ovale 132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25" name="Ovale 132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26" name="Connettore 1 1325"/>
                    <p:cNvCxnSpPr>
                      <a:stCxn id="1325" idx="0"/>
                      <a:endCxn id="132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54" name="Gruppo 1267"/>
                  <p:cNvGrpSpPr/>
                  <p:nvPr/>
                </p:nvGrpSpPr>
                <p:grpSpPr>
                  <a:xfrm>
                    <a:off x="3873667" y="471547"/>
                    <a:ext cx="131700" cy="462316"/>
                    <a:chOff x="3589567" y="471547"/>
                    <a:chExt cx="131700" cy="462316"/>
                  </a:xfrm>
                </p:grpSpPr>
                <p:sp>
                  <p:nvSpPr>
                    <p:cNvPr id="1321" name="Ovale 132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22" name="Ovale 132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23" name="Connettore 1 1322"/>
                    <p:cNvCxnSpPr>
                      <a:stCxn id="1322" idx="0"/>
                      <a:endCxn id="132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55" name="Gruppo 1268"/>
                  <p:cNvGrpSpPr/>
                  <p:nvPr/>
                </p:nvGrpSpPr>
                <p:grpSpPr>
                  <a:xfrm>
                    <a:off x="4018553" y="469910"/>
                    <a:ext cx="131700" cy="462316"/>
                    <a:chOff x="3589567" y="471547"/>
                    <a:chExt cx="131700" cy="462316"/>
                  </a:xfrm>
                </p:grpSpPr>
                <p:sp>
                  <p:nvSpPr>
                    <p:cNvPr id="1318" name="Ovale 131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19" name="Ovale 131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20" name="Connettore 1 1319"/>
                    <p:cNvCxnSpPr>
                      <a:stCxn id="1319" idx="0"/>
                      <a:endCxn id="131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56" name="Gruppo 1269"/>
                  <p:cNvGrpSpPr/>
                  <p:nvPr/>
                </p:nvGrpSpPr>
                <p:grpSpPr>
                  <a:xfrm>
                    <a:off x="4151007" y="470603"/>
                    <a:ext cx="131700" cy="462316"/>
                    <a:chOff x="3589567" y="471547"/>
                    <a:chExt cx="131700" cy="462316"/>
                  </a:xfrm>
                </p:grpSpPr>
                <p:sp>
                  <p:nvSpPr>
                    <p:cNvPr id="1315" name="Ovale 131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16" name="Ovale 131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17" name="Connettore 1 1316"/>
                    <p:cNvCxnSpPr>
                      <a:stCxn id="1316" idx="0"/>
                      <a:endCxn id="131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57" name="Gruppo 1270"/>
                  <p:cNvGrpSpPr/>
                  <p:nvPr/>
                </p:nvGrpSpPr>
                <p:grpSpPr>
                  <a:xfrm>
                    <a:off x="4295893" y="468966"/>
                    <a:ext cx="131700" cy="462316"/>
                    <a:chOff x="3589567" y="471547"/>
                    <a:chExt cx="131700" cy="462316"/>
                  </a:xfrm>
                </p:grpSpPr>
                <p:sp>
                  <p:nvSpPr>
                    <p:cNvPr id="1312" name="Ovale 131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13" name="Ovale 131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14" name="Connettore 1 1313"/>
                    <p:cNvCxnSpPr>
                      <a:stCxn id="1313" idx="0"/>
                      <a:endCxn id="131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58" name="Gruppo 1271"/>
                  <p:cNvGrpSpPr/>
                  <p:nvPr/>
                </p:nvGrpSpPr>
                <p:grpSpPr>
                  <a:xfrm>
                    <a:off x="4435107" y="470603"/>
                    <a:ext cx="131700" cy="462316"/>
                    <a:chOff x="3589567" y="471547"/>
                    <a:chExt cx="131700" cy="462316"/>
                  </a:xfrm>
                </p:grpSpPr>
                <p:sp>
                  <p:nvSpPr>
                    <p:cNvPr id="1309" name="Ovale 130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10" name="Ovale 130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11" name="Connettore 1 1310"/>
                    <p:cNvCxnSpPr>
                      <a:stCxn id="1310" idx="0"/>
                      <a:endCxn id="130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59" name="Gruppo 1272"/>
                  <p:cNvGrpSpPr/>
                  <p:nvPr/>
                </p:nvGrpSpPr>
                <p:grpSpPr>
                  <a:xfrm>
                    <a:off x="4579993" y="468966"/>
                    <a:ext cx="131700" cy="462316"/>
                    <a:chOff x="3589567" y="471547"/>
                    <a:chExt cx="131700" cy="462316"/>
                  </a:xfrm>
                </p:grpSpPr>
                <p:sp>
                  <p:nvSpPr>
                    <p:cNvPr id="1306" name="Ovale 130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07" name="Ovale 130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08" name="Connettore 1 1307"/>
                    <p:cNvCxnSpPr>
                      <a:stCxn id="1307" idx="0"/>
                      <a:endCxn id="130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60" name="Gruppo 1273"/>
                  <p:cNvGrpSpPr/>
                  <p:nvPr/>
                </p:nvGrpSpPr>
                <p:grpSpPr>
                  <a:xfrm>
                    <a:off x="2456170" y="477885"/>
                    <a:ext cx="131700" cy="462316"/>
                    <a:chOff x="3589567" y="471547"/>
                    <a:chExt cx="131700" cy="462316"/>
                  </a:xfrm>
                </p:grpSpPr>
                <p:sp>
                  <p:nvSpPr>
                    <p:cNvPr id="1303" name="Ovale 130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04" name="Ovale 130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05" name="Connettore 1 1304"/>
                    <p:cNvCxnSpPr>
                      <a:stCxn id="1304" idx="0"/>
                      <a:endCxn id="130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61" name="Gruppo 1274"/>
                  <p:cNvGrpSpPr/>
                  <p:nvPr/>
                </p:nvGrpSpPr>
                <p:grpSpPr>
                  <a:xfrm>
                    <a:off x="2601056" y="476248"/>
                    <a:ext cx="131700" cy="462316"/>
                    <a:chOff x="3589567" y="471547"/>
                    <a:chExt cx="131700" cy="462316"/>
                  </a:xfrm>
                </p:grpSpPr>
                <p:sp>
                  <p:nvSpPr>
                    <p:cNvPr id="1300" name="Ovale 129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301" name="Ovale 130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302" name="Connettore 1 1301"/>
                    <p:cNvCxnSpPr>
                      <a:stCxn id="1301" idx="0"/>
                      <a:endCxn id="130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62" name="Gruppo 1275"/>
                  <p:cNvGrpSpPr/>
                  <p:nvPr/>
                </p:nvGrpSpPr>
                <p:grpSpPr>
                  <a:xfrm>
                    <a:off x="2740270" y="477885"/>
                    <a:ext cx="131700" cy="462316"/>
                    <a:chOff x="3589567" y="471547"/>
                    <a:chExt cx="131700" cy="462316"/>
                  </a:xfrm>
                </p:grpSpPr>
                <p:sp>
                  <p:nvSpPr>
                    <p:cNvPr id="1297" name="Ovale 129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98" name="Ovale 129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99" name="Connettore 1 1298"/>
                    <p:cNvCxnSpPr>
                      <a:stCxn id="1298" idx="0"/>
                      <a:endCxn id="129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2463" name="Gruppo 1276"/>
                  <p:cNvGrpSpPr/>
                  <p:nvPr/>
                </p:nvGrpSpPr>
                <p:grpSpPr>
                  <a:xfrm>
                    <a:off x="2885156" y="476248"/>
                    <a:ext cx="131700" cy="462316"/>
                    <a:chOff x="3589567" y="471547"/>
                    <a:chExt cx="131700" cy="462316"/>
                  </a:xfrm>
                </p:grpSpPr>
                <p:sp>
                  <p:nvSpPr>
                    <p:cNvPr id="1294" name="Ovale 129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95" name="Ovale 129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96" name="Connettore 1 1295"/>
                    <p:cNvCxnSpPr>
                      <a:stCxn id="1295" idx="0"/>
                      <a:endCxn id="129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80" name="Gruppo 1277"/>
                  <p:cNvGrpSpPr/>
                  <p:nvPr/>
                </p:nvGrpSpPr>
                <p:grpSpPr>
                  <a:xfrm>
                    <a:off x="3017610" y="476941"/>
                    <a:ext cx="131700" cy="462316"/>
                    <a:chOff x="3589567" y="471547"/>
                    <a:chExt cx="131700" cy="462316"/>
                  </a:xfrm>
                </p:grpSpPr>
                <p:sp>
                  <p:nvSpPr>
                    <p:cNvPr id="1291" name="Ovale 129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92" name="Ovale 129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93" name="Connettore 1 1292"/>
                    <p:cNvCxnSpPr>
                      <a:stCxn id="1292" idx="0"/>
                      <a:endCxn id="129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81" name="Gruppo 1278"/>
                  <p:cNvGrpSpPr/>
                  <p:nvPr/>
                </p:nvGrpSpPr>
                <p:grpSpPr>
                  <a:xfrm>
                    <a:off x="3162496" y="475304"/>
                    <a:ext cx="131700" cy="462316"/>
                    <a:chOff x="3589567" y="471547"/>
                    <a:chExt cx="131700" cy="462316"/>
                  </a:xfrm>
                </p:grpSpPr>
                <p:sp>
                  <p:nvSpPr>
                    <p:cNvPr id="1288" name="Ovale 128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89" name="Ovale 128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90" name="Connettore 1 1289"/>
                    <p:cNvCxnSpPr>
                      <a:stCxn id="1289" idx="0"/>
                      <a:endCxn id="128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82" name="Gruppo 1279"/>
                  <p:cNvGrpSpPr/>
                  <p:nvPr/>
                </p:nvGrpSpPr>
                <p:grpSpPr>
                  <a:xfrm>
                    <a:off x="3301710" y="476941"/>
                    <a:ext cx="131700" cy="462316"/>
                    <a:chOff x="3589567" y="471547"/>
                    <a:chExt cx="131700" cy="462316"/>
                  </a:xfrm>
                </p:grpSpPr>
                <p:sp>
                  <p:nvSpPr>
                    <p:cNvPr id="1285" name="Ovale 128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86" name="Ovale 128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87" name="Connettore 1 1286"/>
                    <p:cNvCxnSpPr>
                      <a:stCxn id="1286" idx="0"/>
                      <a:endCxn id="128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83" name="Gruppo 1280"/>
                  <p:cNvGrpSpPr/>
                  <p:nvPr/>
                </p:nvGrpSpPr>
                <p:grpSpPr>
                  <a:xfrm>
                    <a:off x="3446596" y="475304"/>
                    <a:ext cx="131700" cy="462316"/>
                    <a:chOff x="3589567" y="471547"/>
                    <a:chExt cx="131700" cy="462316"/>
                  </a:xfrm>
                </p:grpSpPr>
                <p:sp>
                  <p:nvSpPr>
                    <p:cNvPr id="1282" name="Ovale 128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283" name="Ovale 128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284" name="Connettore 1 1283"/>
                    <p:cNvCxnSpPr>
                      <a:stCxn id="1283" idx="0"/>
                      <a:endCxn id="128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1250" name="Connettore 1 1249"/>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1" name="Connettore 1 1250"/>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2" name="Connettore 1 1251"/>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3" name="Connettore 1 1252"/>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4" name="Connettore 1 1253"/>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5" name="Connettore 1 1254"/>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6" name="Connettore 1 1255"/>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7" name="Connettore 1 1256"/>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8" name="Connettore 1 1257"/>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59" name="Connettore 1 1258"/>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60" name="Connettore 1 1259"/>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61" name="Connettore 1 1260"/>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62" name="Connettore 1 1261"/>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63" name="Connettore 1 1262"/>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64" name="Connettore 1 1263"/>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65" name="Connettore 1 1264"/>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484" name="Gruppo 1600"/>
            <p:cNvGrpSpPr/>
            <p:nvPr/>
          </p:nvGrpSpPr>
          <p:grpSpPr>
            <a:xfrm flipH="1">
              <a:off x="931948" y="1062652"/>
              <a:ext cx="532308" cy="5059461"/>
              <a:chOff x="963004" y="569578"/>
              <a:chExt cx="575255" cy="5522353"/>
            </a:xfrm>
          </p:grpSpPr>
          <p:grpSp>
            <p:nvGrpSpPr>
              <p:cNvPr id="485" name="Gruppo 1601"/>
              <p:cNvGrpSpPr/>
              <p:nvPr/>
            </p:nvGrpSpPr>
            <p:grpSpPr>
              <a:xfrm flipH="1">
                <a:off x="963004" y="569578"/>
                <a:ext cx="575255" cy="692994"/>
                <a:chOff x="7575286" y="2487877"/>
                <a:chExt cx="694780" cy="836983"/>
              </a:xfrm>
            </p:grpSpPr>
            <p:grpSp>
              <p:nvGrpSpPr>
                <p:cNvPr id="502" name="Gruppo 1930"/>
                <p:cNvGrpSpPr/>
                <p:nvPr/>
              </p:nvGrpSpPr>
              <p:grpSpPr>
                <a:xfrm>
                  <a:off x="7575286" y="2487877"/>
                  <a:ext cx="84496" cy="296625"/>
                  <a:chOff x="7819682" y="3239085"/>
                  <a:chExt cx="84496" cy="296625"/>
                </a:xfrm>
              </p:grpSpPr>
              <p:grpSp>
                <p:nvGrpSpPr>
                  <p:cNvPr id="503" name="Gruppo 1979"/>
                  <p:cNvGrpSpPr/>
                  <p:nvPr/>
                </p:nvGrpSpPr>
                <p:grpSpPr>
                  <a:xfrm>
                    <a:off x="7819682" y="3239085"/>
                    <a:ext cx="84496" cy="296625"/>
                    <a:chOff x="3589567" y="471547"/>
                    <a:chExt cx="131700" cy="462316"/>
                  </a:xfrm>
                </p:grpSpPr>
                <p:sp>
                  <p:nvSpPr>
                    <p:cNvPr id="1982" name="Ovale 198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83" name="Ovale 198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84" name="Connettore 1 1983"/>
                    <p:cNvCxnSpPr>
                      <a:stCxn id="1983" idx="0"/>
                      <a:endCxn id="198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81" name="Connettore 1 198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04" name="Gruppo 1931"/>
                <p:cNvGrpSpPr/>
                <p:nvPr/>
              </p:nvGrpSpPr>
              <p:grpSpPr>
                <a:xfrm rot="5400000">
                  <a:off x="8079506" y="3134299"/>
                  <a:ext cx="84496" cy="296625"/>
                  <a:chOff x="7819682" y="3239085"/>
                  <a:chExt cx="84496" cy="296625"/>
                </a:xfrm>
              </p:grpSpPr>
              <p:grpSp>
                <p:nvGrpSpPr>
                  <p:cNvPr id="505" name="Gruppo 1974"/>
                  <p:cNvGrpSpPr/>
                  <p:nvPr/>
                </p:nvGrpSpPr>
                <p:grpSpPr>
                  <a:xfrm>
                    <a:off x="7819682" y="3239085"/>
                    <a:ext cx="84496" cy="296625"/>
                    <a:chOff x="3589567" y="471547"/>
                    <a:chExt cx="131700" cy="462316"/>
                  </a:xfrm>
                </p:grpSpPr>
                <p:sp>
                  <p:nvSpPr>
                    <p:cNvPr id="1977" name="Ovale 197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78" name="Ovale 197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79" name="Connettore 1 1978"/>
                    <p:cNvCxnSpPr>
                      <a:stCxn id="1978" idx="0"/>
                      <a:endCxn id="197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76" name="Connettore 1 1975"/>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06" name="Gruppo 1932"/>
                <p:cNvGrpSpPr/>
                <p:nvPr/>
              </p:nvGrpSpPr>
              <p:grpSpPr>
                <a:xfrm rot="4805258">
                  <a:off x="8062545" y="3019176"/>
                  <a:ext cx="84496" cy="296625"/>
                  <a:chOff x="7819682" y="3239085"/>
                  <a:chExt cx="84496" cy="296625"/>
                </a:xfrm>
              </p:grpSpPr>
              <p:grpSp>
                <p:nvGrpSpPr>
                  <p:cNvPr id="507" name="Gruppo 1969"/>
                  <p:cNvGrpSpPr/>
                  <p:nvPr/>
                </p:nvGrpSpPr>
                <p:grpSpPr>
                  <a:xfrm>
                    <a:off x="7819682" y="3239085"/>
                    <a:ext cx="84496" cy="296625"/>
                    <a:chOff x="3589567" y="471547"/>
                    <a:chExt cx="131700" cy="462316"/>
                  </a:xfrm>
                </p:grpSpPr>
                <p:sp>
                  <p:nvSpPr>
                    <p:cNvPr id="1972" name="Ovale 197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73" name="Ovale 197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74" name="Connettore 1 1973"/>
                    <p:cNvCxnSpPr>
                      <a:stCxn id="1973" idx="0"/>
                      <a:endCxn id="197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71" name="Connettore 1 197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08" name="Gruppo 1933"/>
                <p:cNvGrpSpPr/>
                <p:nvPr/>
              </p:nvGrpSpPr>
              <p:grpSpPr>
                <a:xfrm rot="4199189">
                  <a:off x="8041830" y="2914005"/>
                  <a:ext cx="84496" cy="296625"/>
                  <a:chOff x="7819682" y="3239085"/>
                  <a:chExt cx="84496" cy="296625"/>
                </a:xfrm>
              </p:grpSpPr>
              <p:grpSp>
                <p:nvGrpSpPr>
                  <p:cNvPr id="509" name="Gruppo 1964"/>
                  <p:cNvGrpSpPr/>
                  <p:nvPr/>
                </p:nvGrpSpPr>
                <p:grpSpPr>
                  <a:xfrm>
                    <a:off x="7819682" y="3239085"/>
                    <a:ext cx="84496" cy="296625"/>
                    <a:chOff x="3589567" y="471547"/>
                    <a:chExt cx="131700" cy="462316"/>
                  </a:xfrm>
                </p:grpSpPr>
                <p:sp>
                  <p:nvSpPr>
                    <p:cNvPr id="1967" name="Ovale 196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68" name="Ovale 196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69" name="Connettore 1 1968"/>
                    <p:cNvCxnSpPr>
                      <a:stCxn id="1968" idx="0"/>
                      <a:endCxn id="196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66" name="Connettore 1 1965"/>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10" name="Gruppo 1934"/>
                <p:cNvGrpSpPr/>
                <p:nvPr/>
              </p:nvGrpSpPr>
              <p:grpSpPr>
                <a:xfrm rot="3315905">
                  <a:off x="7998890" y="2802484"/>
                  <a:ext cx="84496" cy="296625"/>
                  <a:chOff x="7819682" y="3239085"/>
                  <a:chExt cx="84496" cy="296625"/>
                </a:xfrm>
              </p:grpSpPr>
              <p:grpSp>
                <p:nvGrpSpPr>
                  <p:cNvPr id="511" name="Gruppo 1959"/>
                  <p:cNvGrpSpPr/>
                  <p:nvPr/>
                </p:nvGrpSpPr>
                <p:grpSpPr>
                  <a:xfrm>
                    <a:off x="7819682" y="3239085"/>
                    <a:ext cx="84496" cy="296625"/>
                    <a:chOff x="3589567" y="471547"/>
                    <a:chExt cx="131700" cy="462316"/>
                  </a:xfrm>
                </p:grpSpPr>
                <p:sp>
                  <p:nvSpPr>
                    <p:cNvPr id="1962" name="Ovale 196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63" name="Ovale 196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64" name="Connettore 1 1963"/>
                    <p:cNvCxnSpPr>
                      <a:stCxn id="1963" idx="0"/>
                      <a:endCxn id="196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61" name="Connettore 1 196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12" name="Gruppo 1935"/>
                <p:cNvGrpSpPr/>
                <p:nvPr/>
              </p:nvGrpSpPr>
              <p:grpSpPr>
                <a:xfrm rot="2545611">
                  <a:off x="7943250" y="2703663"/>
                  <a:ext cx="84496" cy="296625"/>
                  <a:chOff x="7819682" y="3239085"/>
                  <a:chExt cx="84496" cy="296625"/>
                </a:xfrm>
              </p:grpSpPr>
              <p:grpSp>
                <p:nvGrpSpPr>
                  <p:cNvPr id="513" name="Gruppo 1954"/>
                  <p:cNvGrpSpPr/>
                  <p:nvPr/>
                </p:nvGrpSpPr>
                <p:grpSpPr>
                  <a:xfrm>
                    <a:off x="7819682" y="3239085"/>
                    <a:ext cx="84496" cy="296625"/>
                    <a:chOff x="3589567" y="471547"/>
                    <a:chExt cx="131700" cy="462316"/>
                  </a:xfrm>
                </p:grpSpPr>
                <p:sp>
                  <p:nvSpPr>
                    <p:cNvPr id="1957" name="Ovale 195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58" name="Ovale 195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59" name="Connettore 1 1958"/>
                    <p:cNvCxnSpPr>
                      <a:stCxn id="1958" idx="0"/>
                      <a:endCxn id="195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56" name="Connettore 1 1955"/>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14" name="Gruppo 1936"/>
                <p:cNvGrpSpPr/>
                <p:nvPr/>
              </p:nvGrpSpPr>
              <p:grpSpPr>
                <a:xfrm rot="1828467">
                  <a:off x="7876092" y="2608663"/>
                  <a:ext cx="84496" cy="296625"/>
                  <a:chOff x="7819682" y="3239085"/>
                  <a:chExt cx="84496" cy="296625"/>
                </a:xfrm>
              </p:grpSpPr>
              <p:grpSp>
                <p:nvGrpSpPr>
                  <p:cNvPr id="515" name="Gruppo 1949"/>
                  <p:cNvGrpSpPr/>
                  <p:nvPr/>
                </p:nvGrpSpPr>
                <p:grpSpPr>
                  <a:xfrm>
                    <a:off x="7819682" y="3239085"/>
                    <a:ext cx="84496" cy="296625"/>
                    <a:chOff x="3589567" y="471547"/>
                    <a:chExt cx="131700" cy="462316"/>
                  </a:xfrm>
                </p:grpSpPr>
                <p:sp>
                  <p:nvSpPr>
                    <p:cNvPr id="1952" name="Ovale 195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53" name="Ovale 195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54" name="Connettore 1 1953"/>
                    <p:cNvCxnSpPr>
                      <a:stCxn id="1953" idx="0"/>
                      <a:endCxn id="195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51" name="Connettore 1 195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16" name="Gruppo 1937"/>
                <p:cNvGrpSpPr/>
                <p:nvPr/>
              </p:nvGrpSpPr>
              <p:grpSpPr>
                <a:xfrm rot="985993">
                  <a:off x="7786709" y="2529538"/>
                  <a:ext cx="84496" cy="296625"/>
                  <a:chOff x="7819682" y="3239085"/>
                  <a:chExt cx="84496" cy="296625"/>
                </a:xfrm>
              </p:grpSpPr>
              <p:grpSp>
                <p:nvGrpSpPr>
                  <p:cNvPr id="517" name="Gruppo 1944"/>
                  <p:cNvGrpSpPr/>
                  <p:nvPr/>
                </p:nvGrpSpPr>
                <p:grpSpPr>
                  <a:xfrm>
                    <a:off x="7819682" y="3239085"/>
                    <a:ext cx="84496" cy="296625"/>
                    <a:chOff x="3589567" y="471547"/>
                    <a:chExt cx="131700" cy="462316"/>
                  </a:xfrm>
                </p:grpSpPr>
                <p:sp>
                  <p:nvSpPr>
                    <p:cNvPr id="1947" name="Ovale 194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48" name="Ovale 194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49" name="Connettore 1 1948"/>
                    <p:cNvCxnSpPr>
                      <a:stCxn id="1948" idx="0"/>
                      <a:endCxn id="194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46" name="Connettore 1 1945"/>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566" name="Gruppo 1938"/>
                <p:cNvGrpSpPr/>
                <p:nvPr/>
              </p:nvGrpSpPr>
              <p:grpSpPr>
                <a:xfrm rot="504327">
                  <a:off x="7684626" y="2491688"/>
                  <a:ext cx="84496" cy="296625"/>
                  <a:chOff x="7819682" y="3239085"/>
                  <a:chExt cx="84496" cy="296625"/>
                </a:xfrm>
              </p:grpSpPr>
              <p:grpSp>
                <p:nvGrpSpPr>
                  <p:cNvPr id="567" name="Gruppo 1939"/>
                  <p:cNvGrpSpPr/>
                  <p:nvPr/>
                </p:nvGrpSpPr>
                <p:grpSpPr>
                  <a:xfrm>
                    <a:off x="7819682" y="3239085"/>
                    <a:ext cx="84496" cy="296625"/>
                    <a:chOff x="3589567" y="471547"/>
                    <a:chExt cx="131700" cy="462316"/>
                  </a:xfrm>
                </p:grpSpPr>
                <p:sp>
                  <p:nvSpPr>
                    <p:cNvPr id="1942" name="Ovale 194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43" name="Ovale 194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44" name="Connettore 1 1943"/>
                    <p:cNvCxnSpPr>
                      <a:stCxn id="1943" idx="0"/>
                      <a:endCxn id="194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941" name="Connettore 1 1940"/>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568" name="Gruppo 1602"/>
              <p:cNvGrpSpPr/>
              <p:nvPr/>
            </p:nvGrpSpPr>
            <p:grpSpPr>
              <a:xfrm rot="5400000">
                <a:off x="-109100" y="2350079"/>
                <a:ext cx="2400428" cy="255071"/>
                <a:chOff x="5004994" y="3239085"/>
                <a:chExt cx="2899184" cy="308069"/>
              </a:xfrm>
            </p:grpSpPr>
            <p:grpSp>
              <p:nvGrpSpPr>
                <p:cNvPr id="569" name="Gruppo 1767"/>
                <p:cNvGrpSpPr/>
                <p:nvPr/>
              </p:nvGrpSpPr>
              <p:grpSpPr>
                <a:xfrm>
                  <a:off x="7184242" y="3240741"/>
                  <a:ext cx="84496" cy="296625"/>
                  <a:chOff x="3589567" y="471547"/>
                  <a:chExt cx="131700" cy="462316"/>
                </a:xfrm>
              </p:grpSpPr>
              <p:sp>
                <p:nvSpPr>
                  <p:cNvPr id="1928" name="Ovale 192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29" name="Ovale 192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30" name="Connettore 1 1929"/>
                  <p:cNvCxnSpPr>
                    <a:stCxn id="1929" idx="0"/>
                    <a:endCxn id="192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70" name="Gruppo 1768"/>
                <p:cNvGrpSpPr/>
                <p:nvPr/>
              </p:nvGrpSpPr>
              <p:grpSpPr>
                <a:xfrm>
                  <a:off x="7277198" y="3239691"/>
                  <a:ext cx="84496" cy="296625"/>
                  <a:chOff x="3589567" y="471547"/>
                  <a:chExt cx="131700" cy="462316"/>
                </a:xfrm>
              </p:grpSpPr>
              <p:sp>
                <p:nvSpPr>
                  <p:cNvPr id="1925" name="Ovale 192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26" name="Ovale 192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27" name="Connettore 1 1926"/>
                  <p:cNvCxnSpPr>
                    <a:stCxn id="1926" idx="0"/>
                    <a:endCxn id="192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71" name="Gruppo 1769"/>
                <p:cNvGrpSpPr/>
                <p:nvPr/>
              </p:nvGrpSpPr>
              <p:grpSpPr>
                <a:xfrm>
                  <a:off x="7366515" y="3240741"/>
                  <a:ext cx="84496" cy="296625"/>
                  <a:chOff x="3589567" y="471547"/>
                  <a:chExt cx="131700" cy="462316"/>
                </a:xfrm>
              </p:grpSpPr>
              <p:sp>
                <p:nvSpPr>
                  <p:cNvPr id="1922" name="Ovale 192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23" name="Ovale 192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24" name="Connettore 1 1923"/>
                  <p:cNvCxnSpPr>
                    <a:stCxn id="1923" idx="0"/>
                    <a:endCxn id="192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72" name="Gruppo 1770"/>
                <p:cNvGrpSpPr/>
                <p:nvPr/>
              </p:nvGrpSpPr>
              <p:grpSpPr>
                <a:xfrm>
                  <a:off x="7459472" y="3239691"/>
                  <a:ext cx="84496" cy="296625"/>
                  <a:chOff x="3589567" y="471547"/>
                  <a:chExt cx="131700" cy="462316"/>
                </a:xfrm>
              </p:grpSpPr>
              <p:sp>
                <p:nvSpPr>
                  <p:cNvPr id="1919" name="Ovale 191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20" name="Ovale 191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21" name="Connettore 1 1920"/>
                  <p:cNvCxnSpPr>
                    <a:stCxn id="1920" idx="0"/>
                    <a:endCxn id="191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73" name="Gruppo 1771"/>
                <p:cNvGrpSpPr/>
                <p:nvPr/>
              </p:nvGrpSpPr>
              <p:grpSpPr>
                <a:xfrm>
                  <a:off x="7544452" y="3240135"/>
                  <a:ext cx="84496" cy="296625"/>
                  <a:chOff x="3589567" y="471547"/>
                  <a:chExt cx="131700" cy="462316"/>
                </a:xfrm>
              </p:grpSpPr>
              <p:sp>
                <p:nvSpPr>
                  <p:cNvPr id="1916" name="Ovale 191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17" name="Ovale 191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18" name="Connettore 1 1917"/>
                  <p:cNvCxnSpPr>
                    <a:stCxn id="1917" idx="0"/>
                    <a:endCxn id="191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74" name="Gruppo 1772"/>
                <p:cNvGrpSpPr/>
                <p:nvPr/>
              </p:nvGrpSpPr>
              <p:grpSpPr>
                <a:xfrm>
                  <a:off x="7637408" y="3239085"/>
                  <a:ext cx="84496" cy="296625"/>
                  <a:chOff x="3589567" y="471547"/>
                  <a:chExt cx="131700" cy="462316"/>
                </a:xfrm>
              </p:grpSpPr>
              <p:sp>
                <p:nvSpPr>
                  <p:cNvPr id="1913" name="Ovale 191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14" name="Ovale 191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15" name="Connettore 1 1914"/>
                  <p:cNvCxnSpPr>
                    <a:stCxn id="1914" idx="0"/>
                    <a:endCxn id="191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575" name="Gruppo 1773"/>
                <p:cNvGrpSpPr/>
                <p:nvPr/>
              </p:nvGrpSpPr>
              <p:grpSpPr>
                <a:xfrm>
                  <a:off x="7726725" y="3240135"/>
                  <a:ext cx="84496" cy="296625"/>
                  <a:chOff x="3589567" y="471547"/>
                  <a:chExt cx="131700" cy="462316"/>
                </a:xfrm>
              </p:grpSpPr>
              <p:sp>
                <p:nvSpPr>
                  <p:cNvPr id="1910" name="Ovale 190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11" name="Ovale 191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12" name="Connettore 1 1911"/>
                  <p:cNvCxnSpPr>
                    <a:stCxn id="1911" idx="0"/>
                    <a:endCxn id="191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2" name="Gruppo 1774"/>
                <p:cNvGrpSpPr/>
                <p:nvPr/>
              </p:nvGrpSpPr>
              <p:grpSpPr>
                <a:xfrm>
                  <a:off x="6457074" y="3244807"/>
                  <a:ext cx="84496" cy="296625"/>
                  <a:chOff x="3589567" y="471547"/>
                  <a:chExt cx="131700" cy="462316"/>
                </a:xfrm>
              </p:grpSpPr>
              <p:sp>
                <p:nvSpPr>
                  <p:cNvPr id="1907" name="Ovale 190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08" name="Ovale 190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09" name="Connettore 1 1908"/>
                  <p:cNvCxnSpPr>
                    <a:stCxn id="1908" idx="0"/>
                    <a:endCxn id="190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3" name="Gruppo 1775"/>
                <p:cNvGrpSpPr/>
                <p:nvPr/>
              </p:nvGrpSpPr>
              <p:grpSpPr>
                <a:xfrm>
                  <a:off x="6550030" y="3243757"/>
                  <a:ext cx="84496" cy="296625"/>
                  <a:chOff x="3589567" y="471547"/>
                  <a:chExt cx="131700" cy="462316"/>
                </a:xfrm>
              </p:grpSpPr>
              <p:sp>
                <p:nvSpPr>
                  <p:cNvPr id="1904" name="Ovale 190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05" name="Ovale 190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06" name="Connettore 1 1905"/>
                  <p:cNvCxnSpPr>
                    <a:stCxn id="1905" idx="0"/>
                    <a:endCxn id="190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4" name="Gruppo 1776"/>
                <p:cNvGrpSpPr/>
                <p:nvPr/>
              </p:nvGrpSpPr>
              <p:grpSpPr>
                <a:xfrm>
                  <a:off x="6639348" y="3244807"/>
                  <a:ext cx="84496" cy="296625"/>
                  <a:chOff x="3589567" y="471547"/>
                  <a:chExt cx="131700" cy="462316"/>
                </a:xfrm>
              </p:grpSpPr>
              <p:sp>
                <p:nvSpPr>
                  <p:cNvPr id="1901" name="Ovale 190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902" name="Ovale 190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03" name="Connettore 1 1902"/>
                  <p:cNvCxnSpPr>
                    <a:stCxn id="1902" idx="0"/>
                    <a:endCxn id="190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5" name="Gruppo 1777"/>
                <p:cNvGrpSpPr/>
                <p:nvPr/>
              </p:nvGrpSpPr>
              <p:grpSpPr>
                <a:xfrm>
                  <a:off x="6732304" y="3243757"/>
                  <a:ext cx="84496" cy="296625"/>
                  <a:chOff x="3589567" y="471547"/>
                  <a:chExt cx="131700" cy="462316"/>
                </a:xfrm>
              </p:grpSpPr>
              <p:sp>
                <p:nvSpPr>
                  <p:cNvPr id="1898" name="Ovale 189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99" name="Ovale 189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900" name="Connettore 1 1899"/>
                  <p:cNvCxnSpPr>
                    <a:stCxn id="1899" idx="0"/>
                    <a:endCxn id="189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6" name="Gruppo 1778"/>
                <p:cNvGrpSpPr/>
                <p:nvPr/>
              </p:nvGrpSpPr>
              <p:grpSpPr>
                <a:xfrm>
                  <a:off x="6817284" y="3244202"/>
                  <a:ext cx="84496" cy="296625"/>
                  <a:chOff x="3589567" y="471547"/>
                  <a:chExt cx="131700" cy="462316"/>
                </a:xfrm>
              </p:grpSpPr>
              <p:sp>
                <p:nvSpPr>
                  <p:cNvPr id="1895" name="Ovale 189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96" name="Ovale 189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97" name="Connettore 1 1896"/>
                  <p:cNvCxnSpPr>
                    <a:stCxn id="1896" idx="0"/>
                    <a:endCxn id="189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7" name="Gruppo 1779"/>
                <p:cNvGrpSpPr/>
                <p:nvPr/>
              </p:nvGrpSpPr>
              <p:grpSpPr>
                <a:xfrm>
                  <a:off x="6910240" y="3243151"/>
                  <a:ext cx="84496" cy="296625"/>
                  <a:chOff x="3589567" y="471547"/>
                  <a:chExt cx="131700" cy="462316"/>
                </a:xfrm>
              </p:grpSpPr>
              <p:sp>
                <p:nvSpPr>
                  <p:cNvPr id="1892" name="Ovale 189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93" name="Ovale 189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94" name="Connettore 1 1893"/>
                  <p:cNvCxnSpPr>
                    <a:stCxn id="1893" idx="0"/>
                    <a:endCxn id="189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8" name="Gruppo 1780"/>
                <p:cNvGrpSpPr/>
                <p:nvPr/>
              </p:nvGrpSpPr>
              <p:grpSpPr>
                <a:xfrm>
                  <a:off x="6999558" y="3244202"/>
                  <a:ext cx="84496" cy="296625"/>
                  <a:chOff x="3589567" y="471547"/>
                  <a:chExt cx="131700" cy="462316"/>
                </a:xfrm>
              </p:grpSpPr>
              <p:sp>
                <p:nvSpPr>
                  <p:cNvPr id="1889" name="Ovale 188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90" name="Ovale 188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91" name="Connettore 1 1890"/>
                  <p:cNvCxnSpPr>
                    <a:stCxn id="1890" idx="0"/>
                    <a:endCxn id="188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79" name="Gruppo 1781"/>
                <p:cNvGrpSpPr/>
                <p:nvPr/>
              </p:nvGrpSpPr>
              <p:grpSpPr>
                <a:xfrm>
                  <a:off x="7092514" y="3243151"/>
                  <a:ext cx="84496" cy="296625"/>
                  <a:chOff x="3589567" y="471547"/>
                  <a:chExt cx="131700" cy="462316"/>
                </a:xfrm>
              </p:grpSpPr>
              <p:sp>
                <p:nvSpPr>
                  <p:cNvPr id="1886" name="Ovale 188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87" name="Ovale 188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88" name="Connettore 1 1887"/>
                  <p:cNvCxnSpPr>
                    <a:stCxn id="1887" idx="0"/>
                    <a:endCxn id="188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783" name="Connettore 1 1782"/>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4" name="Connettore 1 1783"/>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5" name="Connettore 1 1784"/>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6" name="Connettore 1 1785"/>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7" name="Connettore 1 1786"/>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8" name="Connettore 1 1787"/>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89" name="Connettore 1 1788"/>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680" name="Gruppo 1789"/>
                <p:cNvGrpSpPr/>
                <p:nvPr/>
              </p:nvGrpSpPr>
              <p:grpSpPr>
                <a:xfrm>
                  <a:off x="7819682" y="3239085"/>
                  <a:ext cx="84496" cy="296625"/>
                  <a:chOff x="7819682" y="3239085"/>
                  <a:chExt cx="84496" cy="296625"/>
                </a:xfrm>
              </p:grpSpPr>
              <p:grpSp>
                <p:nvGrpSpPr>
                  <p:cNvPr id="681" name="Gruppo 1880"/>
                  <p:cNvGrpSpPr/>
                  <p:nvPr/>
                </p:nvGrpSpPr>
                <p:grpSpPr>
                  <a:xfrm>
                    <a:off x="7819682" y="3239085"/>
                    <a:ext cx="84496" cy="296625"/>
                    <a:chOff x="3589567" y="471547"/>
                    <a:chExt cx="131700" cy="462316"/>
                  </a:xfrm>
                </p:grpSpPr>
                <p:sp>
                  <p:nvSpPr>
                    <p:cNvPr id="1883" name="Ovale 188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84" name="Ovale 188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85" name="Connettore 1 1884"/>
                    <p:cNvCxnSpPr>
                      <a:stCxn id="1884" idx="0"/>
                      <a:endCxn id="188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882" name="Connettore 1 1881"/>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791" name="Connettore 1 1790"/>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2" name="Connettore 1 1791"/>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3" name="Connettore 1 1792"/>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4" name="Connettore 1 1793"/>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5" name="Connettore 1 1794"/>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6" name="Connettore 1 1795"/>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7" name="Connettore 1 1796"/>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98" name="Connettore 1 1797"/>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682" name="Gruppo 1798"/>
                <p:cNvGrpSpPr/>
                <p:nvPr/>
              </p:nvGrpSpPr>
              <p:grpSpPr>
                <a:xfrm>
                  <a:off x="5004994" y="3244807"/>
                  <a:ext cx="1447104" cy="302347"/>
                  <a:chOff x="614327" y="1086406"/>
                  <a:chExt cx="2255523" cy="471235"/>
                </a:xfrm>
              </p:grpSpPr>
              <p:grpSp>
                <p:nvGrpSpPr>
                  <p:cNvPr id="683" name="Gruppo 1799"/>
                  <p:cNvGrpSpPr/>
                  <p:nvPr/>
                </p:nvGrpSpPr>
                <p:grpSpPr>
                  <a:xfrm>
                    <a:off x="614327" y="1086406"/>
                    <a:ext cx="2255523" cy="471235"/>
                    <a:chOff x="2456170" y="468966"/>
                    <a:chExt cx="2255523" cy="471235"/>
                  </a:xfrm>
                </p:grpSpPr>
                <p:grpSp>
                  <p:nvGrpSpPr>
                    <p:cNvPr id="684" name="Gruppo 1816"/>
                    <p:cNvGrpSpPr/>
                    <p:nvPr/>
                  </p:nvGrpSpPr>
                  <p:grpSpPr>
                    <a:xfrm>
                      <a:off x="3589567" y="471547"/>
                      <a:ext cx="131700" cy="462316"/>
                      <a:chOff x="3589567" y="471547"/>
                      <a:chExt cx="131700" cy="462316"/>
                    </a:xfrm>
                  </p:grpSpPr>
                  <p:sp>
                    <p:nvSpPr>
                      <p:cNvPr id="1878" name="Ovale 187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79" name="Ovale 187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80" name="Connettore 1 1879"/>
                      <p:cNvCxnSpPr>
                        <a:stCxn id="1879" idx="0"/>
                        <a:endCxn id="187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85" name="Gruppo 1817"/>
                    <p:cNvGrpSpPr/>
                    <p:nvPr/>
                  </p:nvGrpSpPr>
                  <p:grpSpPr>
                    <a:xfrm>
                      <a:off x="3734453" y="469910"/>
                      <a:ext cx="131700" cy="462316"/>
                      <a:chOff x="3589567" y="471547"/>
                      <a:chExt cx="131700" cy="462316"/>
                    </a:xfrm>
                  </p:grpSpPr>
                  <p:sp>
                    <p:nvSpPr>
                      <p:cNvPr id="1875" name="Ovale 187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76" name="Ovale 187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77" name="Connettore 1 1876"/>
                      <p:cNvCxnSpPr>
                        <a:stCxn id="1876" idx="0"/>
                        <a:endCxn id="187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86" name="Gruppo 1818"/>
                    <p:cNvGrpSpPr/>
                    <p:nvPr/>
                  </p:nvGrpSpPr>
                  <p:grpSpPr>
                    <a:xfrm>
                      <a:off x="3873667" y="471547"/>
                      <a:ext cx="131700" cy="462316"/>
                      <a:chOff x="3589567" y="471547"/>
                      <a:chExt cx="131700" cy="462316"/>
                    </a:xfrm>
                  </p:grpSpPr>
                  <p:sp>
                    <p:nvSpPr>
                      <p:cNvPr id="1872" name="Ovale 187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73" name="Ovale 187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74" name="Connettore 1 1873"/>
                      <p:cNvCxnSpPr>
                        <a:stCxn id="1873" idx="0"/>
                        <a:endCxn id="187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87" name="Gruppo 1819"/>
                    <p:cNvGrpSpPr/>
                    <p:nvPr/>
                  </p:nvGrpSpPr>
                  <p:grpSpPr>
                    <a:xfrm>
                      <a:off x="4018553" y="469910"/>
                      <a:ext cx="131700" cy="462316"/>
                      <a:chOff x="3589567" y="471547"/>
                      <a:chExt cx="131700" cy="462316"/>
                    </a:xfrm>
                  </p:grpSpPr>
                  <p:sp>
                    <p:nvSpPr>
                      <p:cNvPr id="1869" name="Ovale 186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70" name="Ovale 186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71" name="Connettore 1 1870"/>
                      <p:cNvCxnSpPr>
                        <a:stCxn id="1870" idx="0"/>
                        <a:endCxn id="186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88" name="Gruppo 1820"/>
                    <p:cNvGrpSpPr/>
                    <p:nvPr/>
                  </p:nvGrpSpPr>
                  <p:grpSpPr>
                    <a:xfrm>
                      <a:off x="4151007" y="470603"/>
                      <a:ext cx="131700" cy="462316"/>
                      <a:chOff x="3589567" y="471547"/>
                      <a:chExt cx="131700" cy="462316"/>
                    </a:xfrm>
                  </p:grpSpPr>
                  <p:sp>
                    <p:nvSpPr>
                      <p:cNvPr id="1866" name="Ovale 186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67" name="Ovale 186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68" name="Connettore 1 1867"/>
                      <p:cNvCxnSpPr>
                        <a:stCxn id="1867" idx="0"/>
                        <a:endCxn id="186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689" name="Gruppo 1821"/>
                    <p:cNvGrpSpPr/>
                    <p:nvPr/>
                  </p:nvGrpSpPr>
                  <p:grpSpPr>
                    <a:xfrm>
                      <a:off x="4295893" y="468966"/>
                      <a:ext cx="131700" cy="462316"/>
                      <a:chOff x="3589567" y="471547"/>
                      <a:chExt cx="131700" cy="462316"/>
                    </a:xfrm>
                  </p:grpSpPr>
                  <p:sp>
                    <p:nvSpPr>
                      <p:cNvPr id="1863" name="Ovale 186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64" name="Ovale 186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65" name="Connettore 1 1864"/>
                      <p:cNvCxnSpPr>
                        <a:stCxn id="1864" idx="0"/>
                        <a:endCxn id="186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06" name="Gruppo 1822"/>
                    <p:cNvGrpSpPr/>
                    <p:nvPr/>
                  </p:nvGrpSpPr>
                  <p:grpSpPr>
                    <a:xfrm>
                      <a:off x="4435107" y="470603"/>
                      <a:ext cx="131700" cy="462316"/>
                      <a:chOff x="3589567" y="471547"/>
                      <a:chExt cx="131700" cy="462316"/>
                    </a:xfrm>
                  </p:grpSpPr>
                  <p:sp>
                    <p:nvSpPr>
                      <p:cNvPr id="1860" name="Ovale 185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61" name="Ovale 186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62" name="Connettore 1 1861"/>
                      <p:cNvCxnSpPr>
                        <a:stCxn id="1861" idx="0"/>
                        <a:endCxn id="186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07" name="Gruppo 1823"/>
                    <p:cNvGrpSpPr/>
                    <p:nvPr/>
                  </p:nvGrpSpPr>
                  <p:grpSpPr>
                    <a:xfrm>
                      <a:off x="4579993" y="468966"/>
                      <a:ext cx="131700" cy="462316"/>
                      <a:chOff x="3589567" y="471547"/>
                      <a:chExt cx="131700" cy="462316"/>
                    </a:xfrm>
                  </p:grpSpPr>
                  <p:sp>
                    <p:nvSpPr>
                      <p:cNvPr id="1857" name="Ovale 185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58" name="Ovale 185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59" name="Connettore 1 1858"/>
                      <p:cNvCxnSpPr>
                        <a:stCxn id="1858" idx="0"/>
                        <a:endCxn id="185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08" name="Gruppo 1824"/>
                    <p:cNvGrpSpPr/>
                    <p:nvPr/>
                  </p:nvGrpSpPr>
                  <p:grpSpPr>
                    <a:xfrm>
                      <a:off x="2456170" y="477885"/>
                      <a:ext cx="131700" cy="462316"/>
                      <a:chOff x="3589567" y="471547"/>
                      <a:chExt cx="131700" cy="462316"/>
                    </a:xfrm>
                  </p:grpSpPr>
                  <p:sp>
                    <p:nvSpPr>
                      <p:cNvPr id="1854" name="Ovale 185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55" name="Ovale 185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56" name="Connettore 1 1855"/>
                      <p:cNvCxnSpPr>
                        <a:stCxn id="1855" idx="0"/>
                        <a:endCxn id="185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09" name="Gruppo 1825"/>
                    <p:cNvGrpSpPr/>
                    <p:nvPr/>
                  </p:nvGrpSpPr>
                  <p:grpSpPr>
                    <a:xfrm>
                      <a:off x="2601056" y="476248"/>
                      <a:ext cx="131700" cy="462316"/>
                      <a:chOff x="3589567" y="471547"/>
                      <a:chExt cx="131700" cy="462316"/>
                    </a:xfrm>
                  </p:grpSpPr>
                  <p:sp>
                    <p:nvSpPr>
                      <p:cNvPr id="1851" name="Ovale 185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52" name="Ovale 185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53" name="Connettore 1 1852"/>
                      <p:cNvCxnSpPr>
                        <a:stCxn id="1852" idx="0"/>
                        <a:endCxn id="185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0" name="Gruppo 1826"/>
                    <p:cNvGrpSpPr/>
                    <p:nvPr/>
                  </p:nvGrpSpPr>
                  <p:grpSpPr>
                    <a:xfrm>
                      <a:off x="2740270" y="477885"/>
                      <a:ext cx="131700" cy="462316"/>
                      <a:chOff x="3589567" y="471547"/>
                      <a:chExt cx="131700" cy="462316"/>
                    </a:xfrm>
                  </p:grpSpPr>
                  <p:sp>
                    <p:nvSpPr>
                      <p:cNvPr id="1848" name="Ovale 184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49" name="Ovale 184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50" name="Connettore 1 1849"/>
                      <p:cNvCxnSpPr>
                        <a:stCxn id="1849" idx="0"/>
                        <a:endCxn id="184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1" name="Gruppo 1827"/>
                    <p:cNvGrpSpPr/>
                    <p:nvPr/>
                  </p:nvGrpSpPr>
                  <p:grpSpPr>
                    <a:xfrm>
                      <a:off x="2885156" y="476248"/>
                      <a:ext cx="131700" cy="462316"/>
                      <a:chOff x="3589567" y="471547"/>
                      <a:chExt cx="131700" cy="462316"/>
                    </a:xfrm>
                  </p:grpSpPr>
                  <p:sp>
                    <p:nvSpPr>
                      <p:cNvPr id="1845" name="Ovale 184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46" name="Ovale 184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47" name="Connettore 1 1846"/>
                      <p:cNvCxnSpPr>
                        <a:stCxn id="1846" idx="0"/>
                        <a:endCxn id="184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2" name="Gruppo 1828"/>
                    <p:cNvGrpSpPr/>
                    <p:nvPr/>
                  </p:nvGrpSpPr>
                  <p:grpSpPr>
                    <a:xfrm>
                      <a:off x="3017610" y="476941"/>
                      <a:ext cx="131700" cy="462316"/>
                      <a:chOff x="3589567" y="471547"/>
                      <a:chExt cx="131700" cy="462316"/>
                    </a:xfrm>
                  </p:grpSpPr>
                  <p:sp>
                    <p:nvSpPr>
                      <p:cNvPr id="1842" name="Ovale 184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43" name="Ovale 184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44" name="Connettore 1 1843"/>
                      <p:cNvCxnSpPr>
                        <a:stCxn id="1843" idx="0"/>
                        <a:endCxn id="184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3" name="Gruppo 1829"/>
                    <p:cNvGrpSpPr/>
                    <p:nvPr/>
                  </p:nvGrpSpPr>
                  <p:grpSpPr>
                    <a:xfrm>
                      <a:off x="3162496" y="475304"/>
                      <a:ext cx="131700" cy="462316"/>
                      <a:chOff x="3589567" y="471547"/>
                      <a:chExt cx="131700" cy="462316"/>
                    </a:xfrm>
                  </p:grpSpPr>
                  <p:sp>
                    <p:nvSpPr>
                      <p:cNvPr id="1839" name="Ovale 183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40" name="Ovale 183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41" name="Connettore 1 1840"/>
                      <p:cNvCxnSpPr>
                        <a:stCxn id="1840" idx="0"/>
                        <a:endCxn id="183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4" name="Gruppo 1830"/>
                    <p:cNvGrpSpPr/>
                    <p:nvPr/>
                  </p:nvGrpSpPr>
                  <p:grpSpPr>
                    <a:xfrm>
                      <a:off x="3301710" y="476941"/>
                      <a:ext cx="131700" cy="462316"/>
                      <a:chOff x="3589567" y="471547"/>
                      <a:chExt cx="131700" cy="462316"/>
                    </a:xfrm>
                  </p:grpSpPr>
                  <p:sp>
                    <p:nvSpPr>
                      <p:cNvPr id="1836" name="Ovale 183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37" name="Ovale 183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38" name="Connettore 1 1837"/>
                      <p:cNvCxnSpPr>
                        <a:stCxn id="1837" idx="0"/>
                        <a:endCxn id="183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5" name="Gruppo 1831"/>
                    <p:cNvGrpSpPr/>
                    <p:nvPr/>
                  </p:nvGrpSpPr>
                  <p:grpSpPr>
                    <a:xfrm>
                      <a:off x="3446596" y="475304"/>
                      <a:ext cx="131700" cy="462316"/>
                      <a:chOff x="3589567" y="471547"/>
                      <a:chExt cx="131700" cy="462316"/>
                    </a:xfrm>
                  </p:grpSpPr>
                  <p:sp>
                    <p:nvSpPr>
                      <p:cNvPr id="1833" name="Ovale 183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834" name="Ovale 183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835" name="Connettore 1 1834"/>
                      <p:cNvCxnSpPr>
                        <a:stCxn id="1834" idx="0"/>
                        <a:endCxn id="183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1801" name="Connettore 1 1800"/>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2" name="Connettore 1 1801"/>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3" name="Connettore 1 1802"/>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4" name="Connettore 1 1803"/>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5" name="Connettore 1 1804"/>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6" name="Connettore 1 1805"/>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7" name="Connettore 1 1806"/>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8" name="Connettore 1 1807"/>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09" name="Connettore 1 1808"/>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0" name="Connettore 1 1809"/>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1" name="Connettore 1 1810"/>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2" name="Connettore 1 1811"/>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3" name="Connettore 1 1812"/>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4" name="Connettore 1 1813"/>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5" name="Connettore 1 1814"/>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816" name="Connettore 1 1815"/>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716" name="Gruppo 1603"/>
              <p:cNvGrpSpPr/>
              <p:nvPr/>
            </p:nvGrpSpPr>
            <p:grpSpPr>
              <a:xfrm rot="5400000">
                <a:off x="-99627" y="4764181"/>
                <a:ext cx="2400428" cy="255071"/>
                <a:chOff x="5004994" y="3239085"/>
                <a:chExt cx="2899184" cy="308069"/>
              </a:xfrm>
            </p:grpSpPr>
            <p:grpSp>
              <p:nvGrpSpPr>
                <p:cNvPr id="717" name="Gruppo 1604"/>
                <p:cNvGrpSpPr/>
                <p:nvPr/>
              </p:nvGrpSpPr>
              <p:grpSpPr>
                <a:xfrm>
                  <a:off x="7184242" y="3240741"/>
                  <a:ext cx="84496" cy="296625"/>
                  <a:chOff x="3589567" y="471547"/>
                  <a:chExt cx="131700" cy="462316"/>
                </a:xfrm>
              </p:grpSpPr>
              <p:sp>
                <p:nvSpPr>
                  <p:cNvPr id="1765" name="Ovale 176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66" name="Ovale 176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67" name="Connettore 1 1766"/>
                  <p:cNvCxnSpPr>
                    <a:stCxn id="1766" idx="0"/>
                    <a:endCxn id="176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8" name="Gruppo 1605"/>
                <p:cNvGrpSpPr/>
                <p:nvPr/>
              </p:nvGrpSpPr>
              <p:grpSpPr>
                <a:xfrm>
                  <a:off x="7277198" y="3239691"/>
                  <a:ext cx="84496" cy="296625"/>
                  <a:chOff x="3589567" y="471547"/>
                  <a:chExt cx="131700" cy="462316"/>
                </a:xfrm>
              </p:grpSpPr>
              <p:sp>
                <p:nvSpPr>
                  <p:cNvPr id="1762" name="Ovale 176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63" name="Ovale 176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64" name="Connettore 1 1763"/>
                  <p:cNvCxnSpPr>
                    <a:stCxn id="1763" idx="0"/>
                    <a:endCxn id="176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19" name="Gruppo 1606"/>
                <p:cNvGrpSpPr/>
                <p:nvPr/>
              </p:nvGrpSpPr>
              <p:grpSpPr>
                <a:xfrm>
                  <a:off x="7366515" y="3240741"/>
                  <a:ext cx="84496" cy="296625"/>
                  <a:chOff x="3589567" y="471547"/>
                  <a:chExt cx="131700" cy="462316"/>
                </a:xfrm>
              </p:grpSpPr>
              <p:sp>
                <p:nvSpPr>
                  <p:cNvPr id="1759" name="Ovale 175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60" name="Ovale 175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61" name="Connettore 1 1760"/>
                  <p:cNvCxnSpPr>
                    <a:stCxn id="1760" idx="0"/>
                    <a:endCxn id="175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20" name="Gruppo 1607"/>
                <p:cNvGrpSpPr/>
                <p:nvPr/>
              </p:nvGrpSpPr>
              <p:grpSpPr>
                <a:xfrm>
                  <a:off x="7459472" y="3239691"/>
                  <a:ext cx="84496" cy="296625"/>
                  <a:chOff x="3589567" y="471547"/>
                  <a:chExt cx="131700" cy="462316"/>
                </a:xfrm>
              </p:grpSpPr>
              <p:sp>
                <p:nvSpPr>
                  <p:cNvPr id="1756" name="Ovale 175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57" name="Ovale 175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58" name="Connettore 1 1757"/>
                  <p:cNvCxnSpPr>
                    <a:stCxn id="1757" idx="0"/>
                    <a:endCxn id="175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21" name="Gruppo 1608"/>
                <p:cNvGrpSpPr/>
                <p:nvPr/>
              </p:nvGrpSpPr>
              <p:grpSpPr>
                <a:xfrm>
                  <a:off x="7544452" y="3240135"/>
                  <a:ext cx="84496" cy="296625"/>
                  <a:chOff x="3589567" y="471547"/>
                  <a:chExt cx="131700" cy="462316"/>
                </a:xfrm>
              </p:grpSpPr>
              <p:sp>
                <p:nvSpPr>
                  <p:cNvPr id="1753" name="Ovale 175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54" name="Ovale 175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55" name="Connettore 1 1754"/>
                  <p:cNvCxnSpPr>
                    <a:stCxn id="1754" idx="0"/>
                    <a:endCxn id="175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70" name="Gruppo 1609"/>
                <p:cNvGrpSpPr/>
                <p:nvPr/>
              </p:nvGrpSpPr>
              <p:grpSpPr>
                <a:xfrm>
                  <a:off x="7637408" y="3239085"/>
                  <a:ext cx="84496" cy="296625"/>
                  <a:chOff x="3589567" y="471547"/>
                  <a:chExt cx="131700" cy="462316"/>
                </a:xfrm>
              </p:grpSpPr>
              <p:sp>
                <p:nvSpPr>
                  <p:cNvPr id="1750" name="Ovale 174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51" name="Ovale 175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52" name="Connettore 1 1751"/>
                  <p:cNvCxnSpPr>
                    <a:stCxn id="1751" idx="0"/>
                    <a:endCxn id="175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71" name="Gruppo 1610"/>
                <p:cNvGrpSpPr/>
                <p:nvPr/>
              </p:nvGrpSpPr>
              <p:grpSpPr>
                <a:xfrm>
                  <a:off x="7726725" y="3240135"/>
                  <a:ext cx="84496" cy="296625"/>
                  <a:chOff x="3589567" y="471547"/>
                  <a:chExt cx="131700" cy="462316"/>
                </a:xfrm>
              </p:grpSpPr>
              <p:sp>
                <p:nvSpPr>
                  <p:cNvPr id="1747" name="Ovale 174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48" name="Ovale 174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49" name="Connettore 1 1748"/>
                  <p:cNvCxnSpPr>
                    <a:stCxn id="1748" idx="0"/>
                    <a:endCxn id="174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72" name="Gruppo 1611"/>
                <p:cNvGrpSpPr/>
                <p:nvPr/>
              </p:nvGrpSpPr>
              <p:grpSpPr>
                <a:xfrm>
                  <a:off x="6457074" y="3244807"/>
                  <a:ext cx="84496" cy="296625"/>
                  <a:chOff x="3589567" y="471547"/>
                  <a:chExt cx="131700" cy="462316"/>
                </a:xfrm>
              </p:grpSpPr>
              <p:sp>
                <p:nvSpPr>
                  <p:cNvPr id="1744" name="Ovale 174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45" name="Ovale 174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46" name="Connettore 1 1745"/>
                  <p:cNvCxnSpPr>
                    <a:stCxn id="1745" idx="0"/>
                    <a:endCxn id="174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77" name="Gruppo 1612"/>
                <p:cNvGrpSpPr/>
                <p:nvPr/>
              </p:nvGrpSpPr>
              <p:grpSpPr>
                <a:xfrm>
                  <a:off x="6550030" y="3243757"/>
                  <a:ext cx="84496" cy="296625"/>
                  <a:chOff x="3589567" y="471547"/>
                  <a:chExt cx="131700" cy="462316"/>
                </a:xfrm>
              </p:grpSpPr>
              <p:sp>
                <p:nvSpPr>
                  <p:cNvPr id="1741" name="Ovale 174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42" name="Ovale 174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43" name="Connettore 1 1742"/>
                  <p:cNvCxnSpPr>
                    <a:stCxn id="1742" idx="0"/>
                    <a:endCxn id="174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78" name="Gruppo 1613"/>
                <p:cNvGrpSpPr/>
                <p:nvPr/>
              </p:nvGrpSpPr>
              <p:grpSpPr>
                <a:xfrm>
                  <a:off x="6639348" y="3244807"/>
                  <a:ext cx="84496" cy="296625"/>
                  <a:chOff x="3589567" y="471547"/>
                  <a:chExt cx="131700" cy="462316"/>
                </a:xfrm>
              </p:grpSpPr>
              <p:sp>
                <p:nvSpPr>
                  <p:cNvPr id="1738" name="Ovale 173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39" name="Ovale 173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40" name="Connettore 1 1739"/>
                  <p:cNvCxnSpPr>
                    <a:stCxn id="1739" idx="0"/>
                    <a:endCxn id="173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83" name="Gruppo 1614"/>
                <p:cNvGrpSpPr/>
                <p:nvPr/>
              </p:nvGrpSpPr>
              <p:grpSpPr>
                <a:xfrm>
                  <a:off x="6732304" y="3243757"/>
                  <a:ext cx="84496" cy="296625"/>
                  <a:chOff x="3589567" y="471547"/>
                  <a:chExt cx="131700" cy="462316"/>
                </a:xfrm>
              </p:grpSpPr>
              <p:sp>
                <p:nvSpPr>
                  <p:cNvPr id="1735" name="Ovale 173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36" name="Ovale 173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37" name="Connettore 1 1736"/>
                  <p:cNvCxnSpPr>
                    <a:stCxn id="1736" idx="0"/>
                    <a:endCxn id="173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84" name="Gruppo 1615"/>
                <p:cNvGrpSpPr/>
                <p:nvPr/>
              </p:nvGrpSpPr>
              <p:grpSpPr>
                <a:xfrm>
                  <a:off x="6817284" y="3244202"/>
                  <a:ext cx="84496" cy="296625"/>
                  <a:chOff x="3589567" y="471547"/>
                  <a:chExt cx="131700" cy="462316"/>
                </a:xfrm>
              </p:grpSpPr>
              <p:sp>
                <p:nvSpPr>
                  <p:cNvPr id="1732" name="Ovale 173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33" name="Ovale 173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34" name="Connettore 1 1733"/>
                  <p:cNvCxnSpPr>
                    <a:stCxn id="1733" idx="0"/>
                    <a:endCxn id="173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85" name="Gruppo 1616"/>
                <p:cNvGrpSpPr/>
                <p:nvPr/>
              </p:nvGrpSpPr>
              <p:grpSpPr>
                <a:xfrm>
                  <a:off x="6910240" y="3243151"/>
                  <a:ext cx="84496" cy="296625"/>
                  <a:chOff x="3589567" y="471547"/>
                  <a:chExt cx="131700" cy="462316"/>
                </a:xfrm>
              </p:grpSpPr>
              <p:sp>
                <p:nvSpPr>
                  <p:cNvPr id="1729" name="Ovale 172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30" name="Ovale 172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31" name="Connettore 1 1730"/>
                  <p:cNvCxnSpPr>
                    <a:stCxn id="1730" idx="0"/>
                    <a:endCxn id="172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86" name="Gruppo 1617"/>
                <p:cNvGrpSpPr/>
                <p:nvPr/>
              </p:nvGrpSpPr>
              <p:grpSpPr>
                <a:xfrm>
                  <a:off x="6999558" y="3244202"/>
                  <a:ext cx="84496" cy="296625"/>
                  <a:chOff x="3589567" y="471547"/>
                  <a:chExt cx="131700" cy="462316"/>
                </a:xfrm>
              </p:grpSpPr>
              <p:sp>
                <p:nvSpPr>
                  <p:cNvPr id="1726" name="Ovale 172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27" name="Ovale 172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28" name="Connettore 1 1727"/>
                  <p:cNvCxnSpPr>
                    <a:stCxn id="1727" idx="0"/>
                    <a:endCxn id="172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787" name="Gruppo 1618"/>
                <p:cNvGrpSpPr/>
                <p:nvPr/>
              </p:nvGrpSpPr>
              <p:grpSpPr>
                <a:xfrm>
                  <a:off x="7092514" y="3243151"/>
                  <a:ext cx="84496" cy="296625"/>
                  <a:chOff x="3589567" y="471547"/>
                  <a:chExt cx="131700" cy="462316"/>
                </a:xfrm>
              </p:grpSpPr>
              <p:sp>
                <p:nvSpPr>
                  <p:cNvPr id="1723" name="Ovale 172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24" name="Ovale 172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25" name="Connettore 1 1724"/>
                  <p:cNvCxnSpPr>
                    <a:stCxn id="1724" idx="0"/>
                    <a:endCxn id="172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620" name="Connettore 1 1619"/>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1" name="Connettore 1 1620"/>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2" name="Connettore 1 1621"/>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3" name="Connettore 1 1622"/>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4" name="Connettore 1 1623"/>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5" name="Connettore 1 1624"/>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6" name="Connettore 1 1625"/>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788" name="Gruppo 1626"/>
                <p:cNvGrpSpPr/>
                <p:nvPr/>
              </p:nvGrpSpPr>
              <p:grpSpPr>
                <a:xfrm>
                  <a:off x="7819682" y="3239085"/>
                  <a:ext cx="84496" cy="296625"/>
                  <a:chOff x="7819682" y="3239085"/>
                  <a:chExt cx="84496" cy="296625"/>
                </a:xfrm>
              </p:grpSpPr>
              <p:grpSp>
                <p:nvGrpSpPr>
                  <p:cNvPr id="789" name="Gruppo 1717"/>
                  <p:cNvGrpSpPr/>
                  <p:nvPr/>
                </p:nvGrpSpPr>
                <p:grpSpPr>
                  <a:xfrm>
                    <a:off x="7819682" y="3239085"/>
                    <a:ext cx="84496" cy="296625"/>
                    <a:chOff x="3589567" y="471547"/>
                    <a:chExt cx="131700" cy="462316"/>
                  </a:xfrm>
                </p:grpSpPr>
                <p:sp>
                  <p:nvSpPr>
                    <p:cNvPr id="1720" name="Ovale 171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21" name="Ovale 172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22" name="Connettore 1 1721"/>
                    <p:cNvCxnSpPr>
                      <a:stCxn id="1721" idx="0"/>
                      <a:endCxn id="172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1719" name="Connettore 1 1718"/>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1628" name="Connettore 1 1627"/>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29" name="Connettore 1 1628"/>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0" name="Connettore 1 1629"/>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1" name="Connettore 1 1630"/>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2" name="Connettore 1 1631"/>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3" name="Connettore 1 1632"/>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4" name="Connettore 1 1633"/>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5" name="Connettore 1 1634"/>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790" name="Gruppo 1635"/>
                <p:cNvGrpSpPr/>
                <p:nvPr/>
              </p:nvGrpSpPr>
              <p:grpSpPr>
                <a:xfrm>
                  <a:off x="5004994" y="3244807"/>
                  <a:ext cx="1447104" cy="302347"/>
                  <a:chOff x="614327" y="1086406"/>
                  <a:chExt cx="2255523" cy="471235"/>
                </a:xfrm>
              </p:grpSpPr>
              <p:grpSp>
                <p:nvGrpSpPr>
                  <p:cNvPr id="795" name="Gruppo 1636"/>
                  <p:cNvGrpSpPr/>
                  <p:nvPr/>
                </p:nvGrpSpPr>
                <p:grpSpPr>
                  <a:xfrm>
                    <a:off x="614327" y="1086406"/>
                    <a:ext cx="2255523" cy="471235"/>
                    <a:chOff x="2456170" y="468966"/>
                    <a:chExt cx="2255523" cy="471235"/>
                  </a:xfrm>
                </p:grpSpPr>
                <p:grpSp>
                  <p:nvGrpSpPr>
                    <p:cNvPr id="796" name="Gruppo 1653"/>
                    <p:cNvGrpSpPr/>
                    <p:nvPr/>
                  </p:nvGrpSpPr>
                  <p:grpSpPr>
                    <a:xfrm>
                      <a:off x="3589567" y="471547"/>
                      <a:ext cx="131700" cy="462316"/>
                      <a:chOff x="3589567" y="471547"/>
                      <a:chExt cx="131700" cy="462316"/>
                    </a:xfrm>
                  </p:grpSpPr>
                  <p:sp>
                    <p:nvSpPr>
                      <p:cNvPr id="1715" name="Ovale 171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16" name="Ovale 171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17" name="Connettore 1 1716"/>
                      <p:cNvCxnSpPr>
                        <a:stCxn id="1716" idx="0"/>
                        <a:endCxn id="171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01" name="Gruppo 1654"/>
                    <p:cNvGrpSpPr/>
                    <p:nvPr/>
                  </p:nvGrpSpPr>
                  <p:grpSpPr>
                    <a:xfrm>
                      <a:off x="3734453" y="469910"/>
                      <a:ext cx="131700" cy="462316"/>
                      <a:chOff x="3589567" y="471547"/>
                      <a:chExt cx="131700" cy="462316"/>
                    </a:xfrm>
                  </p:grpSpPr>
                  <p:sp>
                    <p:nvSpPr>
                      <p:cNvPr id="1712" name="Ovale 171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13" name="Ovale 171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14" name="Connettore 1 1713"/>
                      <p:cNvCxnSpPr>
                        <a:stCxn id="1713" idx="0"/>
                        <a:endCxn id="171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02" name="Gruppo 1655"/>
                    <p:cNvGrpSpPr/>
                    <p:nvPr/>
                  </p:nvGrpSpPr>
                  <p:grpSpPr>
                    <a:xfrm>
                      <a:off x="3873667" y="471547"/>
                      <a:ext cx="131700" cy="462316"/>
                      <a:chOff x="3589567" y="471547"/>
                      <a:chExt cx="131700" cy="462316"/>
                    </a:xfrm>
                  </p:grpSpPr>
                  <p:sp>
                    <p:nvSpPr>
                      <p:cNvPr id="1709" name="Ovale 170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10" name="Ovale 170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11" name="Connettore 1 1710"/>
                      <p:cNvCxnSpPr>
                        <a:stCxn id="1710" idx="0"/>
                        <a:endCxn id="170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07" name="Gruppo 1656"/>
                    <p:cNvGrpSpPr/>
                    <p:nvPr/>
                  </p:nvGrpSpPr>
                  <p:grpSpPr>
                    <a:xfrm>
                      <a:off x="4018553" y="469910"/>
                      <a:ext cx="131700" cy="462316"/>
                      <a:chOff x="3589567" y="471547"/>
                      <a:chExt cx="131700" cy="462316"/>
                    </a:xfrm>
                  </p:grpSpPr>
                  <p:sp>
                    <p:nvSpPr>
                      <p:cNvPr id="1706" name="Ovale 170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07" name="Ovale 170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08" name="Connettore 1 1707"/>
                      <p:cNvCxnSpPr>
                        <a:stCxn id="1707" idx="0"/>
                        <a:endCxn id="170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08" name="Gruppo 1657"/>
                    <p:cNvGrpSpPr/>
                    <p:nvPr/>
                  </p:nvGrpSpPr>
                  <p:grpSpPr>
                    <a:xfrm>
                      <a:off x="4151007" y="470603"/>
                      <a:ext cx="131700" cy="462316"/>
                      <a:chOff x="3589567" y="471547"/>
                      <a:chExt cx="131700" cy="462316"/>
                    </a:xfrm>
                  </p:grpSpPr>
                  <p:sp>
                    <p:nvSpPr>
                      <p:cNvPr id="1703" name="Ovale 170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04" name="Ovale 170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05" name="Connettore 1 1704"/>
                      <p:cNvCxnSpPr>
                        <a:stCxn id="1704" idx="0"/>
                        <a:endCxn id="170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13" name="Gruppo 1658"/>
                    <p:cNvGrpSpPr/>
                    <p:nvPr/>
                  </p:nvGrpSpPr>
                  <p:grpSpPr>
                    <a:xfrm>
                      <a:off x="4295893" y="468966"/>
                      <a:ext cx="131700" cy="462316"/>
                      <a:chOff x="3589567" y="471547"/>
                      <a:chExt cx="131700" cy="462316"/>
                    </a:xfrm>
                  </p:grpSpPr>
                  <p:sp>
                    <p:nvSpPr>
                      <p:cNvPr id="1700" name="Ovale 169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701" name="Ovale 170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702" name="Connettore 1 1701"/>
                      <p:cNvCxnSpPr>
                        <a:stCxn id="1701" idx="0"/>
                        <a:endCxn id="170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14" name="Gruppo 1659"/>
                    <p:cNvGrpSpPr/>
                    <p:nvPr/>
                  </p:nvGrpSpPr>
                  <p:grpSpPr>
                    <a:xfrm>
                      <a:off x="4435107" y="470603"/>
                      <a:ext cx="131700" cy="462316"/>
                      <a:chOff x="3589567" y="471547"/>
                      <a:chExt cx="131700" cy="462316"/>
                    </a:xfrm>
                  </p:grpSpPr>
                  <p:sp>
                    <p:nvSpPr>
                      <p:cNvPr id="1697" name="Ovale 169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98" name="Ovale 169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99" name="Connettore 1 1698"/>
                      <p:cNvCxnSpPr>
                        <a:stCxn id="1698" idx="0"/>
                        <a:endCxn id="169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19" name="Gruppo 1660"/>
                    <p:cNvGrpSpPr/>
                    <p:nvPr/>
                  </p:nvGrpSpPr>
                  <p:grpSpPr>
                    <a:xfrm>
                      <a:off x="4579993" y="468966"/>
                      <a:ext cx="131700" cy="462316"/>
                      <a:chOff x="3589567" y="471547"/>
                      <a:chExt cx="131700" cy="462316"/>
                    </a:xfrm>
                  </p:grpSpPr>
                  <p:sp>
                    <p:nvSpPr>
                      <p:cNvPr id="1694" name="Ovale 169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95" name="Ovale 169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96" name="Connettore 1 1695"/>
                      <p:cNvCxnSpPr>
                        <a:stCxn id="1695" idx="0"/>
                        <a:endCxn id="169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20" name="Gruppo 1661"/>
                    <p:cNvGrpSpPr/>
                    <p:nvPr/>
                  </p:nvGrpSpPr>
                  <p:grpSpPr>
                    <a:xfrm>
                      <a:off x="2456170" y="477885"/>
                      <a:ext cx="131700" cy="462316"/>
                      <a:chOff x="3589567" y="471547"/>
                      <a:chExt cx="131700" cy="462316"/>
                    </a:xfrm>
                  </p:grpSpPr>
                  <p:sp>
                    <p:nvSpPr>
                      <p:cNvPr id="1691" name="Ovale 169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92" name="Ovale 169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93" name="Connettore 1 1692"/>
                      <p:cNvCxnSpPr>
                        <a:stCxn id="1692" idx="0"/>
                        <a:endCxn id="169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25" name="Gruppo 1662"/>
                    <p:cNvGrpSpPr/>
                    <p:nvPr/>
                  </p:nvGrpSpPr>
                  <p:grpSpPr>
                    <a:xfrm>
                      <a:off x="2601056" y="476248"/>
                      <a:ext cx="131700" cy="462316"/>
                      <a:chOff x="3589567" y="471547"/>
                      <a:chExt cx="131700" cy="462316"/>
                    </a:xfrm>
                  </p:grpSpPr>
                  <p:sp>
                    <p:nvSpPr>
                      <p:cNvPr id="1688" name="Ovale 168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89" name="Ovale 168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90" name="Connettore 1 1689"/>
                      <p:cNvCxnSpPr>
                        <a:stCxn id="1689" idx="0"/>
                        <a:endCxn id="168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26" name="Gruppo 1663"/>
                    <p:cNvGrpSpPr/>
                    <p:nvPr/>
                  </p:nvGrpSpPr>
                  <p:grpSpPr>
                    <a:xfrm>
                      <a:off x="2740270" y="477885"/>
                      <a:ext cx="131700" cy="462316"/>
                      <a:chOff x="3589567" y="471547"/>
                      <a:chExt cx="131700" cy="462316"/>
                    </a:xfrm>
                  </p:grpSpPr>
                  <p:sp>
                    <p:nvSpPr>
                      <p:cNvPr id="1685" name="Ovale 168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86" name="Ovale 168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87" name="Connettore 1 1686"/>
                      <p:cNvCxnSpPr>
                        <a:stCxn id="1686" idx="0"/>
                        <a:endCxn id="168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31" name="Gruppo 1664"/>
                    <p:cNvGrpSpPr/>
                    <p:nvPr/>
                  </p:nvGrpSpPr>
                  <p:grpSpPr>
                    <a:xfrm>
                      <a:off x="2885156" y="476248"/>
                      <a:ext cx="131700" cy="462316"/>
                      <a:chOff x="3589567" y="471547"/>
                      <a:chExt cx="131700" cy="462316"/>
                    </a:xfrm>
                  </p:grpSpPr>
                  <p:sp>
                    <p:nvSpPr>
                      <p:cNvPr id="1682" name="Ovale 168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83" name="Ovale 168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84" name="Connettore 1 1683"/>
                      <p:cNvCxnSpPr>
                        <a:stCxn id="1683" idx="0"/>
                        <a:endCxn id="168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32" name="Gruppo 1665"/>
                    <p:cNvGrpSpPr/>
                    <p:nvPr/>
                  </p:nvGrpSpPr>
                  <p:grpSpPr>
                    <a:xfrm>
                      <a:off x="3017610" y="476941"/>
                      <a:ext cx="131700" cy="462316"/>
                      <a:chOff x="3589567" y="471547"/>
                      <a:chExt cx="131700" cy="462316"/>
                    </a:xfrm>
                  </p:grpSpPr>
                  <p:sp>
                    <p:nvSpPr>
                      <p:cNvPr id="1679" name="Ovale 167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80" name="Ovale 167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81" name="Connettore 1 1680"/>
                      <p:cNvCxnSpPr>
                        <a:stCxn id="1680" idx="0"/>
                        <a:endCxn id="167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33" name="Gruppo 1666"/>
                    <p:cNvGrpSpPr/>
                    <p:nvPr/>
                  </p:nvGrpSpPr>
                  <p:grpSpPr>
                    <a:xfrm>
                      <a:off x="3162496" y="475304"/>
                      <a:ext cx="131700" cy="462316"/>
                      <a:chOff x="3589567" y="471547"/>
                      <a:chExt cx="131700" cy="462316"/>
                    </a:xfrm>
                  </p:grpSpPr>
                  <p:sp>
                    <p:nvSpPr>
                      <p:cNvPr id="1676" name="Ovale 167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77" name="Ovale 167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78" name="Connettore 1 1677"/>
                      <p:cNvCxnSpPr>
                        <a:stCxn id="1677" idx="0"/>
                        <a:endCxn id="167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34" name="Gruppo 1667"/>
                    <p:cNvGrpSpPr/>
                    <p:nvPr/>
                  </p:nvGrpSpPr>
                  <p:grpSpPr>
                    <a:xfrm>
                      <a:off x="3301710" y="476941"/>
                      <a:ext cx="131700" cy="462316"/>
                      <a:chOff x="3589567" y="471547"/>
                      <a:chExt cx="131700" cy="462316"/>
                    </a:xfrm>
                  </p:grpSpPr>
                  <p:sp>
                    <p:nvSpPr>
                      <p:cNvPr id="1673" name="Ovale 167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74" name="Ovale 167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75" name="Connettore 1 1674"/>
                      <p:cNvCxnSpPr>
                        <a:stCxn id="1674" idx="0"/>
                        <a:endCxn id="167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35" name="Gruppo 1668"/>
                    <p:cNvGrpSpPr/>
                    <p:nvPr/>
                  </p:nvGrpSpPr>
                  <p:grpSpPr>
                    <a:xfrm>
                      <a:off x="3446596" y="475304"/>
                      <a:ext cx="131700" cy="462316"/>
                      <a:chOff x="3589567" y="471547"/>
                      <a:chExt cx="131700" cy="462316"/>
                    </a:xfrm>
                  </p:grpSpPr>
                  <p:sp>
                    <p:nvSpPr>
                      <p:cNvPr id="1670" name="Ovale 166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671" name="Ovale 167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1672" name="Connettore 1 1671"/>
                      <p:cNvCxnSpPr>
                        <a:stCxn id="1671" idx="0"/>
                        <a:endCxn id="167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1638" name="Connettore 1 1637"/>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39" name="Connettore 1 1638"/>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0" name="Connettore 1 1639"/>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1" name="Connettore 1 1640"/>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2" name="Connettore 1 1641"/>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3" name="Connettore 1 1642"/>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4" name="Connettore 1 1643"/>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5" name="Connettore 1 1644"/>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6" name="Connettore 1 1645"/>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7" name="Connettore 1 1646"/>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8" name="Connettore 1 1647"/>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49" name="Connettore 1 1648"/>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50" name="Connettore 1 1649"/>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51" name="Connettore 1 1650"/>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52" name="Connettore 1 1651"/>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53" name="Connettore 1 1652"/>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grpSp>
          <p:nvGrpSpPr>
            <p:cNvPr id="836" name="Gruppo 1984"/>
            <p:cNvGrpSpPr/>
            <p:nvPr/>
          </p:nvGrpSpPr>
          <p:grpSpPr>
            <a:xfrm>
              <a:off x="8384815" y="1054493"/>
              <a:ext cx="532308" cy="5059461"/>
              <a:chOff x="963004" y="569578"/>
              <a:chExt cx="575255" cy="5522353"/>
            </a:xfrm>
          </p:grpSpPr>
          <p:grpSp>
            <p:nvGrpSpPr>
              <p:cNvPr id="837" name="Gruppo 1985"/>
              <p:cNvGrpSpPr/>
              <p:nvPr/>
            </p:nvGrpSpPr>
            <p:grpSpPr>
              <a:xfrm flipH="1">
                <a:off x="963004" y="569578"/>
                <a:ext cx="575255" cy="692994"/>
                <a:chOff x="7575286" y="2487877"/>
                <a:chExt cx="694780" cy="836983"/>
              </a:xfrm>
            </p:grpSpPr>
            <p:grpSp>
              <p:nvGrpSpPr>
                <p:cNvPr id="838" name="Gruppo 2314"/>
                <p:cNvGrpSpPr/>
                <p:nvPr/>
              </p:nvGrpSpPr>
              <p:grpSpPr>
                <a:xfrm>
                  <a:off x="7575286" y="2487877"/>
                  <a:ext cx="84496" cy="296625"/>
                  <a:chOff x="7819682" y="3239085"/>
                  <a:chExt cx="84496" cy="296625"/>
                </a:xfrm>
              </p:grpSpPr>
              <p:grpSp>
                <p:nvGrpSpPr>
                  <p:cNvPr id="839" name="Gruppo 2363"/>
                  <p:cNvGrpSpPr/>
                  <p:nvPr/>
                </p:nvGrpSpPr>
                <p:grpSpPr>
                  <a:xfrm>
                    <a:off x="7819682" y="3239085"/>
                    <a:ext cx="84496" cy="296625"/>
                    <a:chOff x="3589567" y="471547"/>
                    <a:chExt cx="131700" cy="462316"/>
                  </a:xfrm>
                </p:grpSpPr>
                <p:sp>
                  <p:nvSpPr>
                    <p:cNvPr id="2366" name="Ovale 236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67" name="Ovale 236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68" name="Connettore 1 2367"/>
                    <p:cNvCxnSpPr>
                      <a:stCxn id="2367" idx="0"/>
                      <a:endCxn id="236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65" name="Connettore 1 2364"/>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40" name="Gruppo 2315"/>
                <p:cNvGrpSpPr/>
                <p:nvPr/>
              </p:nvGrpSpPr>
              <p:grpSpPr>
                <a:xfrm rot="5400000">
                  <a:off x="8079506" y="3134299"/>
                  <a:ext cx="84496" cy="296625"/>
                  <a:chOff x="7819682" y="3239085"/>
                  <a:chExt cx="84496" cy="296625"/>
                </a:xfrm>
              </p:grpSpPr>
              <p:grpSp>
                <p:nvGrpSpPr>
                  <p:cNvPr id="841" name="Gruppo 2358"/>
                  <p:cNvGrpSpPr/>
                  <p:nvPr/>
                </p:nvGrpSpPr>
                <p:grpSpPr>
                  <a:xfrm>
                    <a:off x="7819682" y="3239085"/>
                    <a:ext cx="84496" cy="296625"/>
                    <a:chOff x="3589567" y="471547"/>
                    <a:chExt cx="131700" cy="462316"/>
                  </a:xfrm>
                </p:grpSpPr>
                <p:sp>
                  <p:nvSpPr>
                    <p:cNvPr id="2361" name="Ovale 236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62" name="Ovale 236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63" name="Connettore 1 2362"/>
                    <p:cNvCxnSpPr>
                      <a:stCxn id="2362" idx="0"/>
                      <a:endCxn id="236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60" name="Connettore 1 2359"/>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42" name="Gruppo 2316"/>
                <p:cNvGrpSpPr/>
                <p:nvPr/>
              </p:nvGrpSpPr>
              <p:grpSpPr>
                <a:xfrm rot="4805258">
                  <a:off x="8062545" y="3019176"/>
                  <a:ext cx="84496" cy="296625"/>
                  <a:chOff x="7819682" y="3239085"/>
                  <a:chExt cx="84496" cy="296625"/>
                </a:xfrm>
              </p:grpSpPr>
              <p:grpSp>
                <p:nvGrpSpPr>
                  <p:cNvPr id="847" name="Gruppo 2353"/>
                  <p:cNvGrpSpPr/>
                  <p:nvPr/>
                </p:nvGrpSpPr>
                <p:grpSpPr>
                  <a:xfrm>
                    <a:off x="7819682" y="3239085"/>
                    <a:ext cx="84496" cy="296625"/>
                    <a:chOff x="3589567" y="471547"/>
                    <a:chExt cx="131700" cy="462316"/>
                  </a:xfrm>
                </p:grpSpPr>
                <p:sp>
                  <p:nvSpPr>
                    <p:cNvPr id="2356" name="Ovale 235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57" name="Ovale 235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58" name="Connettore 1 2357"/>
                    <p:cNvCxnSpPr>
                      <a:stCxn id="2357" idx="0"/>
                      <a:endCxn id="235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55" name="Connettore 1 2354"/>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52" name="Gruppo 2317"/>
                <p:cNvGrpSpPr/>
                <p:nvPr/>
              </p:nvGrpSpPr>
              <p:grpSpPr>
                <a:xfrm rot="4199189">
                  <a:off x="8041830" y="2914005"/>
                  <a:ext cx="84496" cy="296625"/>
                  <a:chOff x="7819682" y="3239085"/>
                  <a:chExt cx="84496" cy="296625"/>
                </a:xfrm>
              </p:grpSpPr>
              <p:grpSp>
                <p:nvGrpSpPr>
                  <p:cNvPr id="857" name="Gruppo 2348"/>
                  <p:cNvGrpSpPr/>
                  <p:nvPr/>
                </p:nvGrpSpPr>
                <p:grpSpPr>
                  <a:xfrm>
                    <a:off x="7819682" y="3239085"/>
                    <a:ext cx="84496" cy="296625"/>
                    <a:chOff x="3589567" y="471547"/>
                    <a:chExt cx="131700" cy="462316"/>
                  </a:xfrm>
                </p:grpSpPr>
                <p:sp>
                  <p:nvSpPr>
                    <p:cNvPr id="2351" name="Ovale 235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52" name="Ovale 235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53" name="Connettore 1 2352"/>
                    <p:cNvCxnSpPr>
                      <a:stCxn id="2352" idx="0"/>
                      <a:endCxn id="235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50" name="Connettore 1 2349"/>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62" name="Gruppo 2318"/>
                <p:cNvGrpSpPr/>
                <p:nvPr/>
              </p:nvGrpSpPr>
              <p:grpSpPr>
                <a:xfrm rot="3315905">
                  <a:off x="7998890" y="2802484"/>
                  <a:ext cx="84496" cy="296625"/>
                  <a:chOff x="7819682" y="3239085"/>
                  <a:chExt cx="84496" cy="296625"/>
                </a:xfrm>
              </p:grpSpPr>
              <p:grpSp>
                <p:nvGrpSpPr>
                  <p:cNvPr id="867" name="Gruppo 2343"/>
                  <p:cNvGrpSpPr/>
                  <p:nvPr/>
                </p:nvGrpSpPr>
                <p:grpSpPr>
                  <a:xfrm>
                    <a:off x="7819682" y="3239085"/>
                    <a:ext cx="84496" cy="296625"/>
                    <a:chOff x="3589567" y="471547"/>
                    <a:chExt cx="131700" cy="462316"/>
                  </a:xfrm>
                </p:grpSpPr>
                <p:sp>
                  <p:nvSpPr>
                    <p:cNvPr id="2346" name="Ovale 234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47" name="Ovale 234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48" name="Connettore 1 2347"/>
                    <p:cNvCxnSpPr>
                      <a:stCxn id="2347" idx="0"/>
                      <a:endCxn id="234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45" name="Connettore 1 2344"/>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72" name="Gruppo 2319"/>
                <p:cNvGrpSpPr/>
                <p:nvPr/>
              </p:nvGrpSpPr>
              <p:grpSpPr>
                <a:xfrm rot="2545611">
                  <a:off x="7943250" y="2703663"/>
                  <a:ext cx="84496" cy="296625"/>
                  <a:chOff x="7819682" y="3239085"/>
                  <a:chExt cx="84496" cy="296625"/>
                </a:xfrm>
              </p:grpSpPr>
              <p:grpSp>
                <p:nvGrpSpPr>
                  <p:cNvPr id="877" name="Gruppo 2338"/>
                  <p:cNvGrpSpPr/>
                  <p:nvPr/>
                </p:nvGrpSpPr>
                <p:grpSpPr>
                  <a:xfrm>
                    <a:off x="7819682" y="3239085"/>
                    <a:ext cx="84496" cy="296625"/>
                    <a:chOff x="3589567" y="471547"/>
                    <a:chExt cx="131700" cy="462316"/>
                  </a:xfrm>
                </p:grpSpPr>
                <p:sp>
                  <p:nvSpPr>
                    <p:cNvPr id="2341" name="Ovale 234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42" name="Ovale 234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43" name="Connettore 1 2342"/>
                    <p:cNvCxnSpPr>
                      <a:stCxn id="2342" idx="0"/>
                      <a:endCxn id="234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40" name="Connettore 1 2339"/>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82" name="Gruppo 2320"/>
                <p:cNvGrpSpPr/>
                <p:nvPr/>
              </p:nvGrpSpPr>
              <p:grpSpPr>
                <a:xfrm rot="1828467">
                  <a:off x="7876092" y="2608663"/>
                  <a:ext cx="84496" cy="296625"/>
                  <a:chOff x="7819682" y="3239085"/>
                  <a:chExt cx="84496" cy="296625"/>
                </a:xfrm>
              </p:grpSpPr>
              <p:grpSp>
                <p:nvGrpSpPr>
                  <p:cNvPr id="887" name="Gruppo 2333"/>
                  <p:cNvGrpSpPr/>
                  <p:nvPr/>
                </p:nvGrpSpPr>
                <p:grpSpPr>
                  <a:xfrm>
                    <a:off x="7819682" y="3239085"/>
                    <a:ext cx="84496" cy="296625"/>
                    <a:chOff x="3589567" y="471547"/>
                    <a:chExt cx="131700" cy="462316"/>
                  </a:xfrm>
                </p:grpSpPr>
                <p:sp>
                  <p:nvSpPr>
                    <p:cNvPr id="2336" name="Ovale 233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37" name="Ovale 233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38" name="Connettore 1 2337"/>
                    <p:cNvCxnSpPr>
                      <a:stCxn id="2337" idx="0"/>
                      <a:endCxn id="233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35" name="Connettore 1 2334"/>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88" name="Gruppo 2321"/>
                <p:cNvGrpSpPr/>
                <p:nvPr/>
              </p:nvGrpSpPr>
              <p:grpSpPr>
                <a:xfrm rot="985993">
                  <a:off x="7786709" y="2529538"/>
                  <a:ext cx="84496" cy="296625"/>
                  <a:chOff x="7819682" y="3239085"/>
                  <a:chExt cx="84496" cy="296625"/>
                </a:xfrm>
              </p:grpSpPr>
              <p:grpSp>
                <p:nvGrpSpPr>
                  <p:cNvPr id="889" name="Gruppo 2328"/>
                  <p:cNvGrpSpPr/>
                  <p:nvPr/>
                </p:nvGrpSpPr>
                <p:grpSpPr>
                  <a:xfrm>
                    <a:off x="7819682" y="3239085"/>
                    <a:ext cx="84496" cy="296625"/>
                    <a:chOff x="3589567" y="471547"/>
                    <a:chExt cx="131700" cy="462316"/>
                  </a:xfrm>
                </p:grpSpPr>
                <p:sp>
                  <p:nvSpPr>
                    <p:cNvPr id="2331" name="Ovale 233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32" name="Ovale 233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33" name="Connettore 1 2332"/>
                    <p:cNvCxnSpPr>
                      <a:stCxn id="2332" idx="0"/>
                      <a:endCxn id="233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30" name="Connettore 1 2329"/>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nvGrpSpPr>
                <p:cNvPr id="890" name="Gruppo 2322"/>
                <p:cNvGrpSpPr/>
                <p:nvPr/>
              </p:nvGrpSpPr>
              <p:grpSpPr>
                <a:xfrm rot="504327">
                  <a:off x="7684626" y="2491688"/>
                  <a:ext cx="84496" cy="296625"/>
                  <a:chOff x="7819682" y="3239085"/>
                  <a:chExt cx="84496" cy="296625"/>
                </a:xfrm>
              </p:grpSpPr>
              <p:grpSp>
                <p:nvGrpSpPr>
                  <p:cNvPr id="891" name="Gruppo 2323"/>
                  <p:cNvGrpSpPr/>
                  <p:nvPr/>
                </p:nvGrpSpPr>
                <p:grpSpPr>
                  <a:xfrm>
                    <a:off x="7819682" y="3239085"/>
                    <a:ext cx="84496" cy="296625"/>
                    <a:chOff x="3589567" y="471547"/>
                    <a:chExt cx="131700" cy="462316"/>
                  </a:xfrm>
                </p:grpSpPr>
                <p:sp>
                  <p:nvSpPr>
                    <p:cNvPr id="2326" name="Ovale 232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27" name="Ovale 232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28" name="Connettore 1 2327"/>
                    <p:cNvCxnSpPr>
                      <a:stCxn id="2327" idx="0"/>
                      <a:endCxn id="232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325" name="Connettore 1 2324"/>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892" name="Gruppo 1986"/>
              <p:cNvGrpSpPr/>
              <p:nvPr/>
            </p:nvGrpSpPr>
            <p:grpSpPr>
              <a:xfrm rot="5400000">
                <a:off x="-109100" y="2350079"/>
                <a:ext cx="2400428" cy="255071"/>
                <a:chOff x="5004994" y="3239085"/>
                <a:chExt cx="2899184" cy="308069"/>
              </a:xfrm>
            </p:grpSpPr>
            <p:grpSp>
              <p:nvGrpSpPr>
                <p:cNvPr id="893" name="Gruppo 2151"/>
                <p:cNvGrpSpPr/>
                <p:nvPr/>
              </p:nvGrpSpPr>
              <p:grpSpPr>
                <a:xfrm>
                  <a:off x="7184242" y="3240741"/>
                  <a:ext cx="84496" cy="296625"/>
                  <a:chOff x="3589567" y="471547"/>
                  <a:chExt cx="131700" cy="462316"/>
                </a:xfrm>
              </p:grpSpPr>
              <p:sp>
                <p:nvSpPr>
                  <p:cNvPr id="2312" name="Ovale 231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13" name="Ovale 231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14" name="Connettore 1 2313"/>
                  <p:cNvCxnSpPr>
                    <a:stCxn id="2313" idx="0"/>
                    <a:endCxn id="231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94" name="Gruppo 2152"/>
                <p:cNvGrpSpPr/>
                <p:nvPr/>
              </p:nvGrpSpPr>
              <p:grpSpPr>
                <a:xfrm>
                  <a:off x="7277198" y="3239691"/>
                  <a:ext cx="84496" cy="296625"/>
                  <a:chOff x="3589567" y="471547"/>
                  <a:chExt cx="131700" cy="462316"/>
                </a:xfrm>
              </p:grpSpPr>
              <p:sp>
                <p:nvSpPr>
                  <p:cNvPr id="2309" name="Ovale 230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10" name="Ovale 230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11" name="Connettore 1 2310"/>
                  <p:cNvCxnSpPr>
                    <a:stCxn id="2310" idx="0"/>
                    <a:endCxn id="230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95" name="Gruppo 2153"/>
                <p:cNvGrpSpPr/>
                <p:nvPr/>
              </p:nvGrpSpPr>
              <p:grpSpPr>
                <a:xfrm>
                  <a:off x="7366515" y="3240741"/>
                  <a:ext cx="84496" cy="296625"/>
                  <a:chOff x="3589567" y="471547"/>
                  <a:chExt cx="131700" cy="462316"/>
                </a:xfrm>
              </p:grpSpPr>
              <p:sp>
                <p:nvSpPr>
                  <p:cNvPr id="2306" name="Ovale 230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07" name="Ovale 230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08" name="Connettore 1 2307"/>
                  <p:cNvCxnSpPr>
                    <a:stCxn id="2307" idx="0"/>
                    <a:endCxn id="230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96" name="Gruppo 2154"/>
                <p:cNvGrpSpPr/>
                <p:nvPr/>
              </p:nvGrpSpPr>
              <p:grpSpPr>
                <a:xfrm>
                  <a:off x="7459472" y="3239691"/>
                  <a:ext cx="84496" cy="296625"/>
                  <a:chOff x="3589567" y="471547"/>
                  <a:chExt cx="131700" cy="462316"/>
                </a:xfrm>
              </p:grpSpPr>
              <p:sp>
                <p:nvSpPr>
                  <p:cNvPr id="2303" name="Ovale 230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04" name="Ovale 230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05" name="Connettore 1 2304"/>
                  <p:cNvCxnSpPr>
                    <a:stCxn id="2304" idx="0"/>
                    <a:endCxn id="230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97" name="Gruppo 2155"/>
                <p:cNvGrpSpPr/>
                <p:nvPr/>
              </p:nvGrpSpPr>
              <p:grpSpPr>
                <a:xfrm>
                  <a:off x="7544452" y="3240135"/>
                  <a:ext cx="84496" cy="296625"/>
                  <a:chOff x="3589567" y="471547"/>
                  <a:chExt cx="131700" cy="462316"/>
                </a:xfrm>
              </p:grpSpPr>
              <p:sp>
                <p:nvSpPr>
                  <p:cNvPr id="2300" name="Ovale 229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01" name="Ovale 230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302" name="Connettore 1 2301"/>
                  <p:cNvCxnSpPr>
                    <a:stCxn id="2301" idx="0"/>
                    <a:endCxn id="230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98" name="Gruppo 2156"/>
                <p:cNvGrpSpPr/>
                <p:nvPr/>
              </p:nvGrpSpPr>
              <p:grpSpPr>
                <a:xfrm>
                  <a:off x="7637408" y="3239085"/>
                  <a:ext cx="84496" cy="296625"/>
                  <a:chOff x="3589567" y="471547"/>
                  <a:chExt cx="131700" cy="462316"/>
                </a:xfrm>
              </p:grpSpPr>
              <p:sp>
                <p:nvSpPr>
                  <p:cNvPr id="2297" name="Ovale 229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98" name="Ovale 229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99" name="Connettore 1 2298"/>
                  <p:cNvCxnSpPr>
                    <a:stCxn id="2298" idx="0"/>
                    <a:endCxn id="229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899" name="Gruppo 2157"/>
                <p:cNvGrpSpPr/>
                <p:nvPr/>
              </p:nvGrpSpPr>
              <p:grpSpPr>
                <a:xfrm>
                  <a:off x="7726725" y="3240135"/>
                  <a:ext cx="84496" cy="296625"/>
                  <a:chOff x="3589567" y="471547"/>
                  <a:chExt cx="131700" cy="462316"/>
                </a:xfrm>
              </p:grpSpPr>
              <p:sp>
                <p:nvSpPr>
                  <p:cNvPr id="2294" name="Ovale 229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95" name="Ovale 229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96" name="Connettore 1 2295"/>
                  <p:cNvCxnSpPr>
                    <a:stCxn id="2295" idx="0"/>
                    <a:endCxn id="229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00" name="Gruppo 2158"/>
                <p:cNvGrpSpPr/>
                <p:nvPr/>
              </p:nvGrpSpPr>
              <p:grpSpPr>
                <a:xfrm>
                  <a:off x="6457074" y="3244807"/>
                  <a:ext cx="84496" cy="296625"/>
                  <a:chOff x="3589567" y="471547"/>
                  <a:chExt cx="131700" cy="462316"/>
                </a:xfrm>
              </p:grpSpPr>
              <p:sp>
                <p:nvSpPr>
                  <p:cNvPr id="2291" name="Ovale 229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92" name="Ovale 229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93" name="Connettore 1 2292"/>
                  <p:cNvCxnSpPr>
                    <a:stCxn id="2292" idx="0"/>
                    <a:endCxn id="229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01" name="Gruppo 2159"/>
                <p:cNvGrpSpPr/>
                <p:nvPr/>
              </p:nvGrpSpPr>
              <p:grpSpPr>
                <a:xfrm>
                  <a:off x="6550030" y="3243757"/>
                  <a:ext cx="84496" cy="296625"/>
                  <a:chOff x="3589567" y="471547"/>
                  <a:chExt cx="131700" cy="462316"/>
                </a:xfrm>
              </p:grpSpPr>
              <p:sp>
                <p:nvSpPr>
                  <p:cNvPr id="2288" name="Ovale 228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89" name="Ovale 228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90" name="Connettore 1 2289"/>
                  <p:cNvCxnSpPr>
                    <a:stCxn id="2289" idx="0"/>
                    <a:endCxn id="228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02" name="Gruppo 2160"/>
                <p:cNvGrpSpPr/>
                <p:nvPr/>
              </p:nvGrpSpPr>
              <p:grpSpPr>
                <a:xfrm>
                  <a:off x="6639348" y="3244807"/>
                  <a:ext cx="84496" cy="296625"/>
                  <a:chOff x="3589567" y="471547"/>
                  <a:chExt cx="131700" cy="462316"/>
                </a:xfrm>
              </p:grpSpPr>
              <p:sp>
                <p:nvSpPr>
                  <p:cNvPr id="2285" name="Ovale 228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86" name="Ovale 228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87" name="Connettore 1 2286"/>
                  <p:cNvCxnSpPr>
                    <a:stCxn id="2286" idx="0"/>
                    <a:endCxn id="228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03" name="Gruppo 2161"/>
                <p:cNvGrpSpPr/>
                <p:nvPr/>
              </p:nvGrpSpPr>
              <p:grpSpPr>
                <a:xfrm>
                  <a:off x="6732304" y="3243757"/>
                  <a:ext cx="84496" cy="296625"/>
                  <a:chOff x="3589567" y="471547"/>
                  <a:chExt cx="131700" cy="462316"/>
                </a:xfrm>
              </p:grpSpPr>
              <p:sp>
                <p:nvSpPr>
                  <p:cNvPr id="2282" name="Ovale 228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83" name="Ovale 228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84" name="Connettore 1 2283"/>
                  <p:cNvCxnSpPr>
                    <a:stCxn id="2283" idx="0"/>
                    <a:endCxn id="228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11" name="Gruppo 2162"/>
                <p:cNvGrpSpPr/>
                <p:nvPr/>
              </p:nvGrpSpPr>
              <p:grpSpPr>
                <a:xfrm>
                  <a:off x="6817284" y="3244202"/>
                  <a:ext cx="84496" cy="296625"/>
                  <a:chOff x="3589567" y="471547"/>
                  <a:chExt cx="131700" cy="462316"/>
                </a:xfrm>
              </p:grpSpPr>
              <p:sp>
                <p:nvSpPr>
                  <p:cNvPr id="2279" name="Ovale 227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80" name="Ovale 227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81" name="Connettore 1 2280"/>
                  <p:cNvCxnSpPr>
                    <a:stCxn id="2280" idx="0"/>
                    <a:endCxn id="227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20" name="Gruppo 2163"/>
                <p:cNvGrpSpPr/>
                <p:nvPr/>
              </p:nvGrpSpPr>
              <p:grpSpPr>
                <a:xfrm>
                  <a:off x="6910240" y="3243151"/>
                  <a:ext cx="84496" cy="296625"/>
                  <a:chOff x="3589567" y="471547"/>
                  <a:chExt cx="131700" cy="462316"/>
                </a:xfrm>
              </p:grpSpPr>
              <p:sp>
                <p:nvSpPr>
                  <p:cNvPr id="2276" name="Ovale 227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77" name="Ovale 227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78" name="Connettore 1 2277"/>
                  <p:cNvCxnSpPr>
                    <a:stCxn id="2277" idx="0"/>
                    <a:endCxn id="227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21" name="Gruppo 2164"/>
                <p:cNvGrpSpPr/>
                <p:nvPr/>
              </p:nvGrpSpPr>
              <p:grpSpPr>
                <a:xfrm>
                  <a:off x="6999558" y="3244202"/>
                  <a:ext cx="84496" cy="296625"/>
                  <a:chOff x="3589567" y="471547"/>
                  <a:chExt cx="131700" cy="462316"/>
                </a:xfrm>
              </p:grpSpPr>
              <p:sp>
                <p:nvSpPr>
                  <p:cNvPr id="2273" name="Ovale 227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74" name="Ovale 227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75" name="Connettore 1 2274"/>
                  <p:cNvCxnSpPr>
                    <a:stCxn id="2274" idx="0"/>
                    <a:endCxn id="227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38" name="Gruppo 2165"/>
                <p:cNvGrpSpPr/>
                <p:nvPr/>
              </p:nvGrpSpPr>
              <p:grpSpPr>
                <a:xfrm>
                  <a:off x="7092514" y="3243151"/>
                  <a:ext cx="84496" cy="296625"/>
                  <a:chOff x="3589567" y="471547"/>
                  <a:chExt cx="131700" cy="462316"/>
                </a:xfrm>
              </p:grpSpPr>
              <p:sp>
                <p:nvSpPr>
                  <p:cNvPr id="2270" name="Ovale 226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71" name="Ovale 227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72" name="Connettore 1 2271"/>
                  <p:cNvCxnSpPr>
                    <a:stCxn id="2271" idx="0"/>
                    <a:endCxn id="227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167" name="Connettore 1 2166"/>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68" name="Connettore 1 2167"/>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69" name="Connettore 1 2168"/>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0" name="Connettore 1 2169"/>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1" name="Connettore 1 2170"/>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2" name="Connettore 1 2171"/>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3" name="Connettore 1 2172"/>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939" name="Gruppo 2173"/>
                <p:cNvGrpSpPr/>
                <p:nvPr/>
              </p:nvGrpSpPr>
              <p:grpSpPr>
                <a:xfrm>
                  <a:off x="7819682" y="3239085"/>
                  <a:ext cx="84496" cy="296625"/>
                  <a:chOff x="7819682" y="3239085"/>
                  <a:chExt cx="84496" cy="296625"/>
                </a:xfrm>
              </p:grpSpPr>
              <p:grpSp>
                <p:nvGrpSpPr>
                  <p:cNvPr id="940" name="Gruppo 2264"/>
                  <p:cNvGrpSpPr/>
                  <p:nvPr/>
                </p:nvGrpSpPr>
                <p:grpSpPr>
                  <a:xfrm>
                    <a:off x="7819682" y="3239085"/>
                    <a:ext cx="84496" cy="296625"/>
                    <a:chOff x="3589567" y="471547"/>
                    <a:chExt cx="131700" cy="462316"/>
                  </a:xfrm>
                </p:grpSpPr>
                <p:sp>
                  <p:nvSpPr>
                    <p:cNvPr id="2267" name="Ovale 226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68" name="Ovale 226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69" name="Connettore 1 2268"/>
                    <p:cNvCxnSpPr>
                      <a:stCxn id="2268" idx="0"/>
                      <a:endCxn id="226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266" name="Connettore 1 2265"/>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2175" name="Connettore 1 2174"/>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6" name="Connettore 1 2175"/>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7" name="Connettore 1 2176"/>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8" name="Connettore 1 2177"/>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79" name="Connettore 1 2178"/>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80" name="Connettore 1 2179"/>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81" name="Connettore 1 2180"/>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82" name="Connettore 1 2181"/>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941" name="Gruppo 2182"/>
                <p:cNvGrpSpPr/>
                <p:nvPr/>
              </p:nvGrpSpPr>
              <p:grpSpPr>
                <a:xfrm>
                  <a:off x="5004994" y="3244807"/>
                  <a:ext cx="1447104" cy="302347"/>
                  <a:chOff x="614327" y="1086406"/>
                  <a:chExt cx="2255523" cy="471235"/>
                </a:xfrm>
              </p:grpSpPr>
              <p:grpSp>
                <p:nvGrpSpPr>
                  <p:cNvPr id="942" name="Gruppo 2183"/>
                  <p:cNvGrpSpPr/>
                  <p:nvPr/>
                </p:nvGrpSpPr>
                <p:grpSpPr>
                  <a:xfrm>
                    <a:off x="614327" y="1086406"/>
                    <a:ext cx="2255523" cy="471235"/>
                    <a:chOff x="2456170" y="468966"/>
                    <a:chExt cx="2255523" cy="471235"/>
                  </a:xfrm>
                </p:grpSpPr>
                <p:grpSp>
                  <p:nvGrpSpPr>
                    <p:cNvPr id="943" name="Gruppo 2200"/>
                    <p:cNvGrpSpPr/>
                    <p:nvPr/>
                  </p:nvGrpSpPr>
                  <p:grpSpPr>
                    <a:xfrm>
                      <a:off x="3589567" y="471547"/>
                      <a:ext cx="131700" cy="462316"/>
                      <a:chOff x="3589567" y="471547"/>
                      <a:chExt cx="131700" cy="462316"/>
                    </a:xfrm>
                  </p:grpSpPr>
                  <p:sp>
                    <p:nvSpPr>
                      <p:cNvPr id="2262" name="Ovale 226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63" name="Ovale 226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64" name="Connettore 1 2263"/>
                      <p:cNvCxnSpPr>
                        <a:stCxn id="2263" idx="0"/>
                        <a:endCxn id="226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44" name="Gruppo 2201"/>
                    <p:cNvGrpSpPr/>
                    <p:nvPr/>
                  </p:nvGrpSpPr>
                  <p:grpSpPr>
                    <a:xfrm>
                      <a:off x="3734453" y="469910"/>
                      <a:ext cx="131700" cy="462316"/>
                      <a:chOff x="3589567" y="471547"/>
                      <a:chExt cx="131700" cy="462316"/>
                    </a:xfrm>
                  </p:grpSpPr>
                  <p:sp>
                    <p:nvSpPr>
                      <p:cNvPr id="2259" name="Ovale 225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60" name="Ovale 225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61" name="Connettore 1 2260"/>
                      <p:cNvCxnSpPr>
                        <a:stCxn id="2260" idx="0"/>
                        <a:endCxn id="225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45" name="Gruppo 2202"/>
                    <p:cNvGrpSpPr/>
                    <p:nvPr/>
                  </p:nvGrpSpPr>
                  <p:grpSpPr>
                    <a:xfrm>
                      <a:off x="3873667" y="471547"/>
                      <a:ext cx="131700" cy="462316"/>
                      <a:chOff x="3589567" y="471547"/>
                      <a:chExt cx="131700" cy="462316"/>
                    </a:xfrm>
                  </p:grpSpPr>
                  <p:sp>
                    <p:nvSpPr>
                      <p:cNvPr id="2256" name="Ovale 225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57" name="Ovale 225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58" name="Connettore 1 2257"/>
                      <p:cNvCxnSpPr>
                        <a:stCxn id="2257" idx="0"/>
                        <a:endCxn id="225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46" name="Gruppo 2203"/>
                    <p:cNvGrpSpPr/>
                    <p:nvPr/>
                  </p:nvGrpSpPr>
                  <p:grpSpPr>
                    <a:xfrm>
                      <a:off x="4018553" y="469910"/>
                      <a:ext cx="131700" cy="462316"/>
                      <a:chOff x="3589567" y="471547"/>
                      <a:chExt cx="131700" cy="462316"/>
                    </a:xfrm>
                  </p:grpSpPr>
                  <p:sp>
                    <p:nvSpPr>
                      <p:cNvPr id="2253" name="Ovale 225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54" name="Ovale 225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55" name="Connettore 1 2254"/>
                      <p:cNvCxnSpPr>
                        <a:stCxn id="2254" idx="0"/>
                        <a:endCxn id="225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47" name="Gruppo 2204"/>
                    <p:cNvGrpSpPr/>
                    <p:nvPr/>
                  </p:nvGrpSpPr>
                  <p:grpSpPr>
                    <a:xfrm>
                      <a:off x="4151007" y="470603"/>
                      <a:ext cx="131700" cy="462316"/>
                      <a:chOff x="3589567" y="471547"/>
                      <a:chExt cx="131700" cy="462316"/>
                    </a:xfrm>
                  </p:grpSpPr>
                  <p:sp>
                    <p:nvSpPr>
                      <p:cNvPr id="2250" name="Ovale 224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51" name="Ovale 225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52" name="Connettore 1 2251"/>
                      <p:cNvCxnSpPr>
                        <a:stCxn id="2251" idx="0"/>
                        <a:endCxn id="225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48" name="Gruppo 2205"/>
                    <p:cNvGrpSpPr/>
                    <p:nvPr/>
                  </p:nvGrpSpPr>
                  <p:grpSpPr>
                    <a:xfrm>
                      <a:off x="4295893" y="468966"/>
                      <a:ext cx="131700" cy="462316"/>
                      <a:chOff x="3589567" y="471547"/>
                      <a:chExt cx="131700" cy="462316"/>
                    </a:xfrm>
                  </p:grpSpPr>
                  <p:sp>
                    <p:nvSpPr>
                      <p:cNvPr id="2247" name="Ovale 224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48" name="Ovale 224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49" name="Connettore 1 2248"/>
                      <p:cNvCxnSpPr>
                        <a:stCxn id="2248" idx="0"/>
                        <a:endCxn id="224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49" name="Gruppo 2206"/>
                    <p:cNvGrpSpPr/>
                    <p:nvPr/>
                  </p:nvGrpSpPr>
                  <p:grpSpPr>
                    <a:xfrm>
                      <a:off x="4435107" y="470603"/>
                      <a:ext cx="131700" cy="462316"/>
                      <a:chOff x="3589567" y="471547"/>
                      <a:chExt cx="131700" cy="462316"/>
                    </a:xfrm>
                  </p:grpSpPr>
                  <p:sp>
                    <p:nvSpPr>
                      <p:cNvPr id="2244" name="Ovale 224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45" name="Ovale 224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46" name="Connettore 1 2245"/>
                      <p:cNvCxnSpPr>
                        <a:stCxn id="2245" idx="0"/>
                        <a:endCxn id="224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50" name="Gruppo 2207"/>
                    <p:cNvGrpSpPr/>
                    <p:nvPr/>
                  </p:nvGrpSpPr>
                  <p:grpSpPr>
                    <a:xfrm>
                      <a:off x="4579993" y="468966"/>
                      <a:ext cx="131700" cy="462316"/>
                      <a:chOff x="3589567" y="471547"/>
                      <a:chExt cx="131700" cy="462316"/>
                    </a:xfrm>
                  </p:grpSpPr>
                  <p:sp>
                    <p:nvSpPr>
                      <p:cNvPr id="2241" name="Ovale 224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42" name="Ovale 224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43" name="Connettore 1 2242"/>
                      <p:cNvCxnSpPr>
                        <a:stCxn id="2242" idx="0"/>
                        <a:endCxn id="224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51" name="Gruppo 2208"/>
                    <p:cNvGrpSpPr/>
                    <p:nvPr/>
                  </p:nvGrpSpPr>
                  <p:grpSpPr>
                    <a:xfrm>
                      <a:off x="2456170" y="477885"/>
                      <a:ext cx="131700" cy="462316"/>
                      <a:chOff x="3589567" y="471547"/>
                      <a:chExt cx="131700" cy="462316"/>
                    </a:xfrm>
                  </p:grpSpPr>
                  <p:sp>
                    <p:nvSpPr>
                      <p:cNvPr id="2238" name="Ovale 223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39" name="Ovale 223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40" name="Connettore 1 2239"/>
                      <p:cNvCxnSpPr>
                        <a:stCxn id="2239" idx="0"/>
                        <a:endCxn id="223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52" name="Gruppo 2209"/>
                    <p:cNvGrpSpPr/>
                    <p:nvPr/>
                  </p:nvGrpSpPr>
                  <p:grpSpPr>
                    <a:xfrm>
                      <a:off x="2601056" y="476248"/>
                      <a:ext cx="131700" cy="462316"/>
                      <a:chOff x="3589567" y="471547"/>
                      <a:chExt cx="131700" cy="462316"/>
                    </a:xfrm>
                  </p:grpSpPr>
                  <p:sp>
                    <p:nvSpPr>
                      <p:cNvPr id="2235" name="Ovale 223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36" name="Ovale 223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37" name="Connettore 1 2236"/>
                      <p:cNvCxnSpPr>
                        <a:stCxn id="2236" idx="0"/>
                        <a:endCxn id="223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953" name="Gruppo 2210"/>
                    <p:cNvGrpSpPr/>
                    <p:nvPr/>
                  </p:nvGrpSpPr>
                  <p:grpSpPr>
                    <a:xfrm>
                      <a:off x="2740270" y="477885"/>
                      <a:ext cx="131700" cy="462316"/>
                      <a:chOff x="3589567" y="471547"/>
                      <a:chExt cx="131700" cy="462316"/>
                    </a:xfrm>
                  </p:grpSpPr>
                  <p:sp>
                    <p:nvSpPr>
                      <p:cNvPr id="2232" name="Ovale 223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33" name="Ovale 223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34" name="Connettore 1 2233"/>
                      <p:cNvCxnSpPr>
                        <a:stCxn id="2233" idx="0"/>
                        <a:endCxn id="223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02" name="Gruppo 2211"/>
                    <p:cNvGrpSpPr/>
                    <p:nvPr/>
                  </p:nvGrpSpPr>
                  <p:grpSpPr>
                    <a:xfrm>
                      <a:off x="2885156" y="476248"/>
                      <a:ext cx="131700" cy="462316"/>
                      <a:chOff x="3589567" y="471547"/>
                      <a:chExt cx="131700" cy="462316"/>
                    </a:xfrm>
                  </p:grpSpPr>
                  <p:sp>
                    <p:nvSpPr>
                      <p:cNvPr id="2229" name="Ovale 222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30" name="Ovale 222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31" name="Connettore 1 2230"/>
                      <p:cNvCxnSpPr>
                        <a:stCxn id="2230" idx="0"/>
                        <a:endCxn id="222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52" name="Gruppo 2212"/>
                    <p:cNvGrpSpPr/>
                    <p:nvPr/>
                  </p:nvGrpSpPr>
                  <p:grpSpPr>
                    <a:xfrm>
                      <a:off x="3017610" y="476941"/>
                      <a:ext cx="131700" cy="462316"/>
                      <a:chOff x="3589567" y="471547"/>
                      <a:chExt cx="131700" cy="462316"/>
                    </a:xfrm>
                  </p:grpSpPr>
                  <p:sp>
                    <p:nvSpPr>
                      <p:cNvPr id="2226" name="Ovale 222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27" name="Ovale 222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28" name="Connettore 1 2227"/>
                      <p:cNvCxnSpPr>
                        <a:stCxn id="2227" idx="0"/>
                        <a:endCxn id="222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53" name="Gruppo 2213"/>
                    <p:cNvGrpSpPr/>
                    <p:nvPr/>
                  </p:nvGrpSpPr>
                  <p:grpSpPr>
                    <a:xfrm>
                      <a:off x="3162496" y="475304"/>
                      <a:ext cx="131700" cy="462316"/>
                      <a:chOff x="3589567" y="471547"/>
                      <a:chExt cx="131700" cy="462316"/>
                    </a:xfrm>
                  </p:grpSpPr>
                  <p:sp>
                    <p:nvSpPr>
                      <p:cNvPr id="2223" name="Ovale 222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24" name="Ovale 222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25" name="Connettore 1 2224"/>
                      <p:cNvCxnSpPr>
                        <a:stCxn id="2224" idx="0"/>
                        <a:endCxn id="222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54" name="Gruppo 2214"/>
                    <p:cNvGrpSpPr/>
                    <p:nvPr/>
                  </p:nvGrpSpPr>
                  <p:grpSpPr>
                    <a:xfrm>
                      <a:off x="3301710" y="476941"/>
                      <a:ext cx="131700" cy="462316"/>
                      <a:chOff x="3589567" y="471547"/>
                      <a:chExt cx="131700" cy="462316"/>
                    </a:xfrm>
                  </p:grpSpPr>
                  <p:sp>
                    <p:nvSpPr>
                      <p:cNvPr id="2220" name="Ovale 221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21" name="Ovale 222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22" name="Connettore 1 2221"/>
                      <p:cNvCxnSpPr>
                        <a:stCxn id="2221" idx="0"/>
                        <a:endCxn id="222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55" name="Gruppo 2215"/>
                    <p:cNvGrpSpPr/>
                    <p:nvPr/>
                  </p:nvGrpSpPr>
                  <p:grpSpPr>
                    <a:xfrm>
                      <a:off x="3446596" y="475304"/>
                      <a:ext cx="131700" cy="462316"/>
                      <a:chOff x="3589567" y="471547"/>
                      <a:chExt cx="131700" cy="462316"/>
                    </a:xfrm>
                  </p:grpSpPr>
                  <p:sp>
                    <p:nvSpPr>
                      <p:cNvPr id="2217" name="Ovale 221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218" name="Ovale 221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219" name="Connettore 1 2218"/>
                      <p:cNvCxnSpPr>
                        <a:stCxn id="2218" idx="0"/>
                        <a:endCxn id="221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2185" name="Connettore 1 2184"/>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86" name="Connettore 1 2185"/>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87" name="Connettore 1 2186"/>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88" name="Connettore 1 2187"/>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89" name="Connettore 1 2188"/>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0" name="Connettore 1 2189"/>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1" name="Connettore 1 2190"/>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2" name="Connettore 1 2191"/>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3" name="Connettore 1 2192"/>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4" name="Connettore 1 2193"/>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5" name="Connettore 1 2194"/>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6" name="Connettore 1 2195"/>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7" name="Connettore 1 2196"/>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8" name="Connettore 1 2197"/>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199" name="Connettore 1 2198"/>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200" name="Connettore 1 2199"/>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nvGrpSpPr>
              <p:cNvPr id="1056" name="Gruppo 1987"/>
              <p:cNvGrpSpPr/>
              <p:nvPr/>
            </p:nvGrpSpPr>
            <p:grpSpPr>
              <a:xfrm rot="5400000">
                <a:off x="-99627" y="4764181"/>
                <a:ext cx="2400428" cy="255071"/>
                <a:chOff x="5004994" y="3239085"/>
                <a:chExt cx="2899184" cy="308069"/>
              </a:xfrm>
            </p:grpSpPr>
            <p:grpSp>
              <p:nvGrpSpPr>
                <p:cNvPr id="1057" name="Gruppo 1988"/>
                <p:cNvGrpSpPr/>
                <p:nvPr/>
              </p:nvGrpSpPr>
              <p:grpSpPr>
                <a:xfrm>
                  <a:off x="7184242" y="3240741"/>
                  <a:ext cx="84496" cy="296625"/>
                  <a:chOff x="3589567" y="471547"/>
                  <a:chExt cx="131700" cy="462316"/>
                </a:xfrm>
              </p:grpSpPr>
              <p:sp>
                <p:nvSpPr>
                  <p:cNvPr id="2149" name="Ovale 214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50" name="Ovale 214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51" name="Connettore 1 2150"/>
                  <p:cNvCxnSpPr>
                    <a:stCxn id="2150" idx="0"/>
                    <a:endCxn id="214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58" name="Gruppo 1989"/>
                <p:cNvGrpSpPr/>
                <p:nvPr/>
              </p:nvGrpSpPr>
              <p:grpSpPr>
                <a:xfrm>
                  <a:off x="7277198" y="3239691"/>
                  <a:ext cx="84496" cy="296625"/>
                  <a:chOff x="3589567" y="471547"/>
                  <a:chExt cx="131700" cy="462316"/>
                </a:xfrm>
              </p:grpSpPr>
              <p:sp>
                <p:nvSpPr>
                  <p:cNvPr id="2146" name="Ovale 214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47" name="Ovale 214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48" name="Connettore 1 2147"/>
                  <p:cNvCxnSpPr>
                    <a:stCxn id="2147" idx="0"/>
                    <a:endCxn id="214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59" name="Gruppo 1990"/>
                <p:cNvGrpSpPr/>
                <p:nvPr/>
              </p:nvGrpSpPr>
              <p:grpSpPr>
                <a:xfrm>
                  <a:off x="7366515" y="3240741"/>
                  <a:ext cx="84496" cy="296625"/>
                  <a:chOff x="3589567" y="471547"/>
                  <a:chExt cx="131700" cy="462316"/>
                </a:xfrm>
              </p:grpSpPr>
              <p:sp>
                <p:nvSpPr>
                  <p:cNvPr id="2143" name="Ovale 214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44" name="Ovale 214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45" name="Connettore 1 2144"/>
                  <p:cNvCxnSpPr>
                    <a:stCxn id="2144" idx="0"/>
                    <a:endCxn id="214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0" name="Gruppo 1991"/>
                <p:cNvGrpSpPr/>
                <p:nvPr/>
              </p:nvGrpSpPr>
              <p:grpSpPr>
                <a:xfrm>
                  <a:off x="7459472" y="3239691"/>
                  <a:ext cx="84496" cy="296625"/>
                  <a:chOff x="3589567" y="471547"/>
                  <a:chExt cx="131700" cy="462316"/>
                </a:xfrm>
              </p:grpSpPr>
              <p:sp>
                <p:nvSpPr>
                  <p:cNvPr id="2140" name="Ovale 213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41" name="Ovale 214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42" name="Connettore 1 2141"/>
                  <p:cNvCxnSpPr>
                    <a:stCxn id="2141" idx="0"/>
                    <a:endCxn id="214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1" name="Gruppo 1992"/>
                <p:cNvGrpSpPr/>
                <p:nvPr/>
              </p:nvGrpSpPr>
              <p:grpSpPr>
                <a:xfrm>
                  <a:off x="7544452" y="3240135"/>
                  <a:ext cx="84496" cy="296625"/>
                  <a:chOff x="3589567" y="471547"/>
                  <a:chExt cx="131700" cy="462316"/>
                </a:xfrm>
              </p:grpSpPr>
              <p:sp>
                <p:nvSpPr>
                  <p:cNvPr id="2137" name="Ovale 213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38" name="Ovale 213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39" name="Connettore 1 2138"/>
                  <p:cNvCxnSpPr>
                    <a:stCxn id="2138" idx="0"/>
                    <a:endCxn id="213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2" name="Gruppo 1993"/>
                <p:cNvGrpSpPr/>
                <p:nvPr/>
              </p:nvGrpSpPr>
              <p:grpSpPr>
                <a:xfrm>
                  <a:off x="7637408" y="3239085"/>
                  <a:ext cx="84496" cy="296625"/>
                  <a:chOff x="3589567" y="471547"/>
                  <a:chExt cx="131700" cy="462316"/>
                </a:xfrm>
              </p:grpSpPr>
              <p:sp>
                <p:nvSpPr>
                  <p:cNvPr id="2134" name="Ovale 213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35" name="Ovale 213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36" name="Connettore 1 2135"/>
                  <p:cNvCxnSpPr>
                    <a:stCxn id="2135" idx="0"/>
                    <a:endCxn id="213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3" name="Gruppo 1994"/>
                <p:cNvGrpSpPr/>
                <p:nvPr/>
              </p:nvGrpSpPr>
              <p:grpSpPr>
                <a:xfrm>
                  <a:off x="7726725" y="3240135"/>
                  <a:ext cx="84496" cy="296625"/>
                  <a:chOff x="3589567" y="471547"/>
                  <a:chExt cx="131700" cy="462316"/>
                </a:xfrm>
              </p:grpSpPr>
              <p:sp>
                <p:nvSpPr>
                  <p:cNvPr id="2131" name="Ovale 213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32" name="Ovale 213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33" name="Connettore 1 2132"/>
                  <p:cNvCxnSpPr>
                    <a:stCxn id="2132" idx="0"/>
                    <a:endCxn id="213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4" name="Gruppo 1995"/>
                <p:cNvGrpSpPr/>
                <p:nvPr/>
              </p:nvGrpSpPr>
              <p:grpSpPr>
                <a:xfrm>
                  <a:off x="6457074" y="3244807"/>
                  <a:ext cx="84496" cy="296625"/>
                  <a:chOff x="3589567" y="471547"/>
                  <a:chExt cx="131700" cy="462316"/>
                </a:xfrm>
              </p:grpSpPr>
              <p:sp>
                <p:nvSpPr>
                  <p:cNvPr id="2128" name="Ovale 212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29" name="Ovale 212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30" name="Connettore 1 2129"/>
                  <p:cNvCxnSpPr>
                    <a:stCxn id="2129" idx="0"/>
                    <a:endCxn id="212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5" name="Gruppo 1996"/>
                <p:cNvGrpSpPr/>
                <p:nvPr/>
              </p:nvGrpSpPr>
              <p:grpSpPr>
                <a:xfrm>
                  <a:off x="6550030" y="3243757"/>
                  <a:ext cx="84496" cy="296625"/>
                  <a:chOff x="3589567" y="471547"/>
                  <a:chExt cx="131700" cy="462316"/>
                </a:xfrm>
              </p:grpSpPr>
              <p:sp>
                <p:nvSpPr>
                  <p:cNvPr id="2125" name="Ovale 212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26" name="Ovale 212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27" name="Connettore 1 2126"/>
                  <p:cNvCxnSpPr>
                    <a:stCxn id="2126" idx="0"/>
                    <a:endCxn id="212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6" name="Gruppo 1997"/>
                <p:cNvGrpSpPr/>
                <p:nvPr/>
              </p:nvGrpSpPr>
              <p:grpSpPr>
                <a:xfrm>
                  <a:off x="6639348" y="3244807"/>
                  <a:ext cx="84496" cy="296625"/>
                  <a:chOff x="3589567" y="471547"/>
                  <a:chExt cx="131700" cy="462316"/>
                </a:xfrm>
              </p:grpSpPr>
              <p:sp>
                <p:nvSpPr>
                  <p:cNvPr id="2122" name="Ovale 212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23" name="Ovale 212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24" name="Connettore 1 2123"/>
                  <p:cNvCxnSpPr>
                    <a:stCxn id="2123" idx="0"/>
                    <a:endCxn id="212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67" name="Gruppo 1998"/>
                <p:cNvGrpSpPr/>
                <p:nvPr/>
              </p:nvGrpSpPr>
              <p:grpSpPr>
                <a:xfrm>
                  <a:off x="6732304" y="3243757"/>
                  <a:ext cx="84496" cy="296625"/>
                  <a:chOff x="3589567" y="471547"/>
                  <a:chExt cx="131700" cy="462316"/>
                </a:xfrm>
              </p:grpSpPr>
              <p:sp>
                <p:nvSpPr>
                  <p:cNvPr id="2119" name="Ovale 211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20" name="Ovale 211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21" name="Connettore 1 2120"/>
                  <p:cNvCxnSpPr>
                    <a:stCxn id="2120" idx="0"/>
                    <a:endCxn id="211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75" name="Gruppo 1999"/>
                <p:cNvGrpSpPr/>
                <p:nvPr/>
              </p:nvGrpSpPr>
              <p:grpSpPr>
                <a:xfrm>
                  <a:off x="6817284" y="3244202"/>
                  <a:ext cx="84496" cy="296625"/>
                  <a:chOff x="3589567" y="471547"/>
                  <a:chExt cx="131700" cy="462316"/>
                </a:xfrm>
              </p:grpSpPr>
              <p:sp>
                <p:nvSpPr>
                  <p:cNvPr id="2116" name="Ovale 211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17" name="Ovale 211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18" name="Connettore 1 2117"/>
                  <p:cNvCxnSpPr>
                    <a:stCxn id="2117" idx="0"/>
                    <a:endCxn id="211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84" name="Gruppo 2000"/>
                <p:cNvGrpSpPr/>
                <p:nvPr/>
              </p:nvGrpSpPr>
              <p:grpSpPr>
                <a:xfrm>
                  <a:off x="6910240" y="3243151"/>
                  <a:ext cx="84496" cy="296625"/>
                  <a:chOff x="3589567" y="471547"/>
                  <a:chExt cx="131700" cy="462316"/>
                </a:xfrm>
              </p:grpSpPr>
              <p:sp>
                <p:nvSpPr>
                  <p:cNvPr id="2113" name="Ovale 211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14" name="Ovale 211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15" name="Connettore 1 2114"/>
                  <p:cNvCxnSpPr>
                    <a:stCxn id="2114" idx="0"/>
                    <a:endCxn id="211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085" name="Gruppo 2001"/>
                <p:cNvGrpSpPr/>
                <p:nvPr/>
              </p:nvGrpSpPr>
              <p:grpSpPr>
                <a:xfrm>
                  <a:off x="6999558" y="3244202"/>
                  <a:ext cx="84496" cy="296625"/>
                  <a:chOff x="3589567" y="471547"/>
                  <a:chExt cx="131700" cy="462316"/>
                </a:xfrm>
              </p:grpSpPr>
              <p:sp>
                <p:nvSpPr>
                  <p:cNvPr id="2110" name="Ovale 210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11" name="Ovale 211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12" name="Connettore 1 2111"/>
                  <p:cNvCxnSpPr>
                    <a:stCxn id="2111" idx="0"/>
                    <a:endCxn id="211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02" name="Gruppo 2002"/>
                <p:cNvGrpSpPr/>
                <p:nvPr/>
              </p:nvGrpSpPr>
              <p:grpSpPr>
                <a:xfrm>
                  <a:off x="7092514" y="3243151"/>
                  <a:ext cx="84496" cy="296625"/>
                  <a:chOff x="3589567" y="471547"/>
                  <a:chExt cx="131700" cy="462316"/>
                </a:xfrm>
              </p:grpSpPr>
              <p:sp>
                <p:nvSpPr>
                  <p:cNvPr id="2107" name="Ovale 210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08" name="Ovale 210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09" name="Connettore 1 2108"/>
                  <p:cNvCxnSpPr>
                    <a:stCxn id="2108" idx="0"/>
                    <a:endCxn id="210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004" name="Connettore 1 2003"/>
                <p:cNvCxnSpPr/>
                <p:nvPr/>
              </p:nvCxnSpPr>
              <p:spPr>
                <a:xfrm flipH="1" flipV="1">
                  <a:off x="7225810"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05" name="Connettore 1 2004"/>
                <p:cNvCxnSpPr/>
                <p:nvPr/>
              </p:nvCxnSpPr>
              <p:spPr>
                <a:xfrm flipH="1" flipV="1">
                  <a:off x="7318766"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06" name="Connettore 1 2005"/>
                <p:cNvCxnSpPr/>
                <p:nvPr/>
              </p:nvCxnSpPr>
              <p:spPr>
                <a:xfrm flipH="1" flipV="1">
                  <a:off x="7408083" y="332184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07" name="Connettore 1 2006"/>
                <p:cNvCxnSpPr/>
                <p:nvPr/>
              </p:nvCxnSpPr>
              <p:spPr>
                <a:xfrm flipH="1" flipV="1">
                  <a:off x="7501040" y="3320793"/>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08" name="Connettore 1 2007"/>
                <p:cNvCxnSpPr/>
                <p:nvPr/>
              </p:nvCxnSpPr>
              <p:spPr>
                <a:xfrm flipH="1" flipV="1">
                  <a:off x="7586020"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09" name="Connettore 1 2008"/>
                <p:cNvCxnSpPr/>
                <p:nvPr/>
              </p:nvCxnSpPr>
              <p:spPr>
                <a:xfrm flipH="1" flipV="1">
                  <a:off x="7678976"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0" name="Connettore 1 2009"/>
                <p:cNvCxnSpPr/>
                <p:nvPr/>
              </p:nvCxnSpPr>
              <p:spPr>
                <a:xfrm flipH="1" flipV="1">
                  <a:off x="7768293" y="332123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103" name="Gruppo 2010"/>
                <p:cNvGrpSpPr/>
                <p:nvPr/>
              </p:nvGrpSpPr>
              <p:grpSpPr>
                <a:xfrm>
                  <a:off x="7819682" y="3239085"/>
                  <a:ext cx="84496" cy="296625"/>
                  <a:chOff x="7819682" y="3239085"/>
                  <a:chExt cx="84496" cy="296625"/>
                </a:xfrm>
              </p:grpSpPr>
              <p:grpSp>
                <p:nvGrpSpPr>
                  <p:cNvPr id="1104" name="Gruppo 2101"/>
                  <p:cNvGrpSpPr/>
                  <p:nvPr/>
                </p:nvGrpSpPr>
                <p:grpSpPr>
                  <a:xfrm>
                    <a:off x="7819682" y="3239085"/>
                    <a:ext cx="84496" cy="296625"/>
                    <a:chOff x="3589567" y="471547"/>
                    <a:chExt cx="131700" cy="462316"/>
                  </a:xfrm>
                </p:grpSpPr>
                <p:sp>
                  <p:nvSpPr>
                    <p:cNvPr id="2104" name="Ovale 210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05" name="Ovale 210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06" name="Connettore 1 2105"/>
                    <p:cNvCxnSpPr>
                      <a:stCxn id="2105" idx="0"/>
                      <a:endCxn id="210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cxnSp>
                <p:nvCxnSpPr>
                  <p:cNvPr id="2103" name="Connettore 1 2102"/>
                  <p:cNvCxnSpPr/>
                  <p:nvPr/>
                </p:nvCxnSpPr>
                <p:spPr>
                  <a:xfrm flipH="1" flipV="1">
                    <a:off x="7861250" y="3320187"/>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cxnSp>
              <p:nvCxnSpPr>
                <p:cNvPr id="2012" name="Connettore 1 2011"/>
                <p:cNvCxnSpPr/>
                <p:nvPr/>
              </p:nvCxnSpPr>
              <p:spPr>
                <a:xfrm flipH="1" flipV="1">
                  <a:off x="6498642"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3" name="Connettore 1 2012"/>
                <p:cNvCxnSpPr/>
                <p:nvPr/>
              </p:nvCxnSpPr>
              <p:spPr>
                <a:xfrm flipH="1" flipV="1">
                  <a:off x="6591598"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4" name="Connettore 1 2013"/>
                <p:cNvCxnSpPr/>
                <p:nvPr/>
              </p:nvCxnSpPr>
              <p:spPr>
                <a:xfrm flipH="1" flipV="1">
                  <a:off x="6680916" y="3325910"/>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5" name="Connettore 1 2014"/>
                <p:cNvCxnSpPr/>
                <p:nvPr/>
              </p:nvCxnSpPr>
              <p:spPr>
                <a:xfrm flipH="1" flipV="1">
                  <a:off x="6773872" y="3324859"/>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6" name="Connettore 1 2015"/>
                <p:cNvCxnSpPr/>
                <p:nvPr/>
              </p:nvCxnSpPr>
              <p:spPr>
                <a:xfrm flipH="1" flipV="1">
                  <a:off x="6858852"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7" name="Connettore 1 2016"/>
                <p:cNvCxnSpPr/>
                <p:nvPr/>
              </p:nvCxnSpPr>
              <p:spPr>
                <a:xfrm flipH="1" flipV="1">
                  <a:off x="6951809"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8" name="Connettore 1 2017"/>
                <p:cNvCxnSpPr/>
                <p:nvPr/>
              </p:nvCxnSpPr>
              <p:spPr>
                <a:xfrm flipH="1" flipV="1">
                  <a:off x="7041126" y="332530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19" name="Connettore 1 2018"/>
                <p:cNvCxnSpPr/>
                <p:nvPr/>
              </p:nvCxnSpPr>
              <p:spPr>
                <a:xfrm flipH="1" flipV="1">
                  <a:off x="7134082" y="3324254"/>
                  <a:ext cx="1360" cy="13034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105" name="Gruppo 2019"/>
                <p:cNvGrpSpPr/>
                <p:nvPr/>
              </p:nvGrpSpPr>
              <p:grpSpPr>
                <a:xfrm>
                  <a:off x="5004994" y="3244807"/>
                  <a:ext cx="1447104" cy="302347"/>
                  <a:chOff x="614327" y="1086406"/>
                  <a:chExt cx="2255523" cy="471235"/>
                </a:xfrm>
              </p:grpSpPr>
              <p:grpSp>
                <p:nvGrpSpPr>
                  <p:cNvPr id="1106" name="Gruppo 2020"/>
                  <p:cNvGrpSpPr/>
                  <p:nvPr/>
                </p:nvGrpSpPr>
                <p:grpSpPr>
                  <a:xfrm>
                    <a:off x="614327" y="1086406"/>
                    <a:ext cx="2255523" cy="471235"/>
                    <a:chOff x="2456170" y="468966"/>
                    <a:chExt cx="2255523" cy="471235"/>
                  </a:xfrm>
                </p:grpSpPr>
                <p:grpSp>
                  <p:nvGrpSpPr>
                    <p:cNvPr id="1107" name="Gruppo 2037"/>
                    <p:cNvGrpSpPr/>
                    <p:nvPr/>
                  </p:nvGrpSpPr>
                  <p:grpSpPr>
                    <a:xfrm>
                      <a:off x="3589567" y="471547"/>
                      <a:ext cx="131700" cy="462316"/>
                      <a:chOff x="3589567" y="471547"/>
                      <a:chExt cx="131700" cy="462316"/>
                    </a:xfrm>
                  </p:grpSpPr>
                  <p:sp>
                    <p:nvSpPr>
                      <p:cNvPr id="2099" name="Ovale 209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100" name="Ovale 209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101" name="Connettore 1 2100"/>
                      <p:cNvCxnSpPr>
                        <a:stCxn id="2100" idx="0"/>
                        <a:endCxn id="209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08" name="Gruppo 2038"/>
                    <p:cNvGrpSpPr/>
                    <p:nvPr/>
                  </p:nvGrpSpPr>
                  <p:grpSpPr>
                    <a:xfrm>
                      <a:off x="3734453" y="469910"/>
                      <a:ext cx="131700" cy="462316"/>
                      <a:chOff x="3589567" y="471547"/>
                      <a:chExt cx="131700" cy="462316"/>
                    </a:xfrm>
                  </p:grpSpPr>
                  <p:sp>
                    <p:nvSpPr>
                      <p:cNvPr id="2096" name="Ovale 209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97" name="Ovale 209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98" name="Connettore 1 2097"/>
                      <p:cNvCxnSpPr>
                        <a:stCxn id="2097" idx="0"/>
                        <a:endCxn id="209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09" name="Gruppo 2039"/>
                    <p:cNvGrpSpPr/>
                    <p:nvPr/>
                  </p:nvGrpSpPr>
                  <p:grpSpPr>
                    <a:xfrm>
                      <a:off x="3873667" y="471547"/>
                      <a:ext cx="131700" cy="462316"/>
                      <a:chOff x="3589567" y="471547"/>
                      <a:chExt cx="131700" cy="462316"/>
                    </a:xfrm>
                  </p:grpSpPr>
                  <p:sp>
                    <p:nvSpPr>
                      <p:cNvPr id="2093" name="Ovale 209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94" name="Ovale 209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95" name="Connettore 1 2094"/>
                      <p:cNvCxnSpPr>
                        <a:stCxn id="2094" idx="0"/>
                        <a:endCxn id="209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0" name="Gruppo 2040"/>
                    <p:cNvGrpSpPr/>
                    <p:nvPr/>
                  </p:nvGrpSpPr>
                  <p:grpSpPr>
                    <a:xfrm>
                      <a:off x="4018553" y="469910"/>
                      <a:ext cx="131700" cy="462316"/>
                      <a:chOff x="3589567" y="471547"/>
                      <a:chExt cx="131700" cy="462316"/>
                    </a:xfrm>
                  </p:grpSpPr>
                  <p:sp>
                    <p:nvSpPr>
                      <p:cNvPr id="2090" name="Ovale 208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91" name="Ovale 209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92" name="Connettore 1 2091"/>
                      <p:cNvCxnSpPr>
                        <a:stCxn id="2091" idx="0"/>
                        <a:endCxn id="209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1" name="Gruppo 2041"/>
                    <p:cNvGrpSpPr/>
                    <p:nvPr/>
                  </p:nvGrpSpPr>
                  <p:grpSpPr>
                    <a:xfrm>
                      <a:off x="4151007" y="470603"/>
                      <a:ext cx="131700" cy="462316"/>
                      <a:chOff x="3589567" y="471547"/>
                      <a:chExt cx="131700" cy="462316"/>
                    </a:xfrm>
                  </p:grpSpPr>
                  <p:sp>
                    <p:nvSpPr>
                      <p:cNvPr id="2087" name="Ovale 208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88" name="Ovale 208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89" name="Connettore 1 2088"/>
                      <p:cNvCxnSpPr>
                        <a:stCxn id="2088" idx="0"/>
                        <a:endCxn id="208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2" name="Gruppo 2042"/>
                    <p:cNvGrpSpPr/>
                    <p:nvPr/>
                  </p:nvGrpSpPr>
                  <p:grpSpPr>
                    <a:xfrm>
                      <a:off x="4295893" y="468966"/>
                      <a:ext cx="131700" cy="462316"/>
                      <a:chOff x="3589567" y="471547"/>
                      <a:chExt cx="131700" cy="462316"/>
                    </a:xfrm>
                  </p:grpSpPr>
                  <p:sp>
                    <p:nvSpPr>
                      <p:cNvPr id="2084" name="Ovale 208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85" name="Ovale 208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86" name="Connettore 1 2085"/>
                      <p:cNvCxnSpPr>
                        <a:stCxn id="2085" idx="0"/>
                        <a:endCxn id="208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3" name="Gruppo 2043"/>
                    <p:cNvGrpSpPr/>
                    <p:nvPr/>
                  </p:nvGrpSpPr>
                  <p:grpSpPr>
                    <a:xfrm>
                      <a:off x="4435107" y="470603"/>
                      <a:ext cx="131700" cy="462316"/>
                      <a:chOff x="3589567" y="471547"/>
                      <a:chExt cx="131700" cy="462316"/>
                    </a:xfrm>
                  </p:grpSpPr>
                  <p:sp>
                    <p:nvSpPr>
                      <p:cNvPr id="2081" name="Ovale 2080"/>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82" name="Ovale 2081"/>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83" name="Connettore 1 2082"/>
                      <p:cNvCxnSpPr>
                        <a:stCxn id="2082" idx="0"/>
                        <a:endCxn id="2081"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4" name="Gruppo 2044"/>
                    <p:cNvGrpSpPr/>
                    <p:nvPr/>
                  </p:nvGrpSpPr>
                  <p:grpSpPr>
                    <a:xfrm>
                      <a:off x="4579993" y="468966"/>
                      <a:ext cx="131700" cy="462316"/>
                      <a:chOff x="3589567" y="471547"/>
                      <a:chExt cx="131700" cy="462316"/>
                    </a:xfrm>
                  </p:grpSpPr>
                  <p:sp>
                    <p:nvSpPr>
                      <p:cNvPr id="2078" name="Ovale 2077"/>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79" name="Ovale 2078"/>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80" name="Connettore 1 2079"/>
                      <p:cNvCxnSpPr>
                        <a:stCxn id="2079" idx="0"/>
                        <a:endCxn id="2078"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5" name="Gruppo 2045"/>
                    <p:cNvGrpSpPr/>
                    <p:nvPr/>
                  </p:nvGrpSpPr>
                  <p:grpSpPr>
                    <a:xfrm>
                      <a:off x="2456170" y="477885"/>
                      <a:ext cx="131700" cy="462316"/>
                      <a:chOff x="3589567" y="471547"/>
                      <a:chExt cx="131700" cy="462316"/>
                    </a:xfrm>
                  </p:grpSpPr>
                  <p:sp>
                    <p:nvSpPr>
                      <p:cNvPr id="2075" name="Ovale 2074"/>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76" name="Ovale 2075"/>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77" name="Connettore 1 2076"/>
                      <p:cNvCxnSpPr>
                        <a:stCxn id="2076" idx="0"/>
                        <a:endCxn id="2075"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6" name="Gruppo 2046"/>
                    <p:cNvGrpSpPr/>
                    <p:nvPr/>
                  </p:nvGrpSpPr>
                  <p:grpSpPr>
                    <a:xfrm>
                      <a:off x="2601056" y="476248"/>
                      <a:ext cx="131700" cy="462316"/>
                      <a:chOff x="3589567" y="471547"/>
                      <a:chExt cx="131700" cy="462316"/>
                    </a:xfrm>
                  </p:grpSpPr>
                  <p:sp>
                    <p:nvSpPr>
                      <p:cNvPr id="2072" name="Ovale 2071"/>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73" name="Ovale 2072"/>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74" name="Connettore 1 2073"/>
                      <p:cNvCxnSpPr>
                        <a:stCxn id="2073" idx="0"/>
                        <a:endCxn id="2072"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17" name="Gruppo 2047"/>
                    <p:cNvGrpSpPr/>
                    <p:nvPr/>
                  </p:nvGrpSpPr>
                  <p:grpSpPr>
                    <a:xfrm>
                      <a:off x="2740270" y="477885"/>
                      <a:ext cx="131700" cy="462316"/>
                      <a:chOff x="3589567" y="471547"/>
                      <a:chExt cx="131700" cy="462316"/>
                    </a:xfrm>
                  </p:grpSpPr>
                  <p:sp>
                    <p:nvSpPr>
                      <p:cNvPr id="2069" name="Ovale 2068"/>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70" name="Ovale 2069"/>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71" name="Connettore 1 2070"/>
                      <p:cNvCxnSpPr>
                        <a:stCxn id="2070" idx="0"/>
                        <a:endCxn id="2069"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1166" name="Gruppo 2048"/>
                    <p:cNvGrpSpPr/>
                    <p:nvPr/>
                  </p:nvGrpSpPr>
                  <p:grpSpPr>
                    <a:xfrm>
                      <a:off x="2885156" y="476248"/>
                      <a:ext cx="131700" cy="462316"/>
                      <a:chOff x="3589567" y="471547"/>
                      <a:chExt cx="131700" cy="462316"/>
                    </a:xfrm>
                  </p:grpSpPr>
                  <p:sp>
                    <p:nvSpPr>
                      <p:cNvPr id="2066" name="Ovale 2065"/>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67" name="Ovale 2066"/>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68" name="Connettore 1 2067"/>
                      <p:cNvCxnSpPr>
                        <a:stCxn id="2067" idx="0"/>
                        <a:endCxn id="2066"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36" name="Gruppo 2049"/>
                    <p:cNvGrpSpPr/>
                    <p:nvPr/>
                  </p:nvGrpSpPr>
                  <p:grpSpPr>
                    <a:xfrm>
                      <a:off x="3017610" y="476941"/>
                      <a:ext cx="131700" cy="462316"/>
                      <a:chOff x="3589567" y="471547"/>
                      <a:chExt cx="131700" cy="462316"/>
                    </a:xfrm>
                  </p:grpSpPr>
                  <p:sp>
                    <p:nvSpPr>
                      <p:cNvPr id="2063" name="Ovale 2062"/>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64" name="Ovale 2063"/>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65" name="Connettore 1 2064"/>
                      <p:cNvCxnSpPr>
                        <a:stCxn id="2064" idx="0"/>
                        <a:endCxn id="2063"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37" name="Gruppo 2050"/>
                    <p:cNvGrpSpPr/>
                    <p:nvPr/>
                  </p:nvGrpSpPr>
                  <p:grpSpPr>
                    <a:xfrm>
                      <a:off x="3162496" y="475304"/>
                      <a:ext cx="131700" cy="462316"/>
                      <a:chOff x="3589567" y="471547"/>
                      <a:chExt cx="131700" cy="462316"/>
                    </a:xfrm>
                  </p:grpSpPr>
                  <p:sp>
                    <p:nvSpPr>
                      <p:cNvPr id="2060" name="Ovale 2059"/>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61" name="Ovale 2060"/>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62" name="Connettore 1 2061"/>
                      <p:cNvCxnSpPr>
                        <a:stCxn id="2061" idx="0"/>
                        <a:endCxn id="2060"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38" name="Gruppo 2051"/>
                    <p:cNvGrpSpPr/>
                    <p:nvPr/>
                  </p:nvGrpSpPr>
                  <p:grpSpPr>
                    <a:xfrm>
                      <a:off x="3301710" y="476941"/>
                      <a:ext cx="131700" cy="462316"/>
                      <a:chOff x="3589567" y="471547"/>
                      <a:chExt cx="131700" cy="462316"/>
                    </a:xfrm>
                  </p:grpSpPr>
                  <p:sp>
                    <p:nvSpPr>
                      <p:cNvPr id="2057" name="Ovale 2056"/>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58" name="Ovale 2057"/>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59" name="Connettore 1 2058"/>
                      <p:cNvCxnSpPr>
                        <a:stCxn id="2058" idx="0"/>
                        <a:endCxn id="2057"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3139" name="Gruppo 2052"/>
                    <p:cNvGrpSpPr/>
                    <p:nvPr/>
                  </p:nvGrpSpPr>
                  <p:grpSpPr>
                    <a:xfrm>
                      <a:off x="3446596" y="475304"/>
                      <a:ext cx="131700" cy="462316"/>
                      <a:chOff x="3589567" y="471547"/>
                      <a:chExt cx="131700" cy="462316"/>
                    </a:xfrm>
                  </p:grpSpPr>
                  <p:sp>
                    <p:nvSpPr>
                      <p:cNvPr id="2054" name="Ovale 2053"/>
                      <p:cNvSpPr/>
                      <p:nvPr/>
                    </p:nvSpPr>
                    <p:spPr>
                      <a:xfrm>
                        <a:off x="3589567" y="471547"/>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055" name="Ovale 2054"/>
                      <p:cNvSpPr/>
                      <p:nvPr/>
                    </p:nvSpPr>
                    <p:spPr>
                      <a:xfrm>
                        <a:off x="3591687" y="804283"/>
                        <a:ext cx="129580" cy="129580"/>
                      </a:xfrm>
                      <a:prstGeom prst="ellipse">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2056" name="Connettore 1 2055"/>
                      <p:cNvCxnSpPr>
                        <a:stCxn id="2055" idx="0"/>
                        <a:endCxn id="2054" idx="4"/>
                      </p:cNvCxnSpPr>
                      <p:nvPr/>
                    </p:nvCxnSpPr>
                    <p:spPr>
                      <a:xfrm flipH="1" flipV="1">
                        <a:off x="3654357" y="601127"/>
                        <a:ext cx="2120" cy="203156"/>
                      </a:xfrm>
                      <a:prstGeom prst="line">
                        <a:avLst/>
                      </a:prstGeom>
                      <a:ln w="57150" cmpd="sng">
                        <a:solidFill>
                          <a:srgbClr val="000000"/>
                        </a:solidFill>
                      </a:ln>
                    </p:spPr>
                    <p:style>
                      <a:lnRef idx="2">
                        <a:schemeClr val="accent1"/>
                      </a:lnRef>
                      <a:fillRef idx="0">
                        <a:schemeClr val="accent1"/>
                      </a:fillRef>
                      <a:effectRef idx="1">
                        <a:schemeClr val="accent1"/>
                      </a:effectRef>
                      <a:fontRef idx="minor">
                        <a:schemeClr val="tx1"/>
                      </a:fontRef>
                    </p:style>
                  </p:cxnSp>
                </p:grpSp>
              </p:grpSp>
              <p:cxnSp>
                <p:nvCxnSpPr>
                  <p:cNvPr id="2022" name="Connettore 1 2021"/>
                  <p:cNvCxnSpPr/>
                  <p:nvPr/>
                </p:nvCxnSpPr>
                <p:spPr>
                  <a:xfrm flipH="1" flipV="1">
                    <a:off x="18125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23" name="Connettore 1 2022"/>
                  <p:cNvCxnSpPr/>
                  <p:nvPr/>
                </p:nvCxnSpPr>
                <p:spPr>
                  <a:xfrm flipH="1" flipV="1">
                    <a:off x="19574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24" name="Connettore 1 2023"/>
                  <p:cNvCxnSpPr/>
                  <p:nvPr/>
                </p:nvCxnSpPr>
                <p:spPr>
                  <a:xfrm flipH="1" flipV="1">
                    <a:off x="2096614" y="1215392"/>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25" name="Connettore 1 2024"/>
                  <p:cNvCxnSpPr/>
                  <p:nvPr/>
                </p:nvCxnSpPr>
                <p:spPr>
                  <a:xfrm flipH="1" flipV="1">
                    <a:off x="2241500" y="1213755"/>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26" name="Connettore 1 2025"/>
                  <p:cNvCxnSpPr/>
                  <p:nvPr/>
                </p:nvCxnSpPr>
                <p:spPr>
                  <a:xfrm flipH="1" flipV="1">
                    <a:off x="23739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27" name="Connettore 1 2026"/>
                  <p:cNvCxnSpPr/>
                  <p:nvPr/>
                </p:nvCxnSpPr>
                <p:spPr>
                  <a:xfrm flipH="1" flipV="1">
                    <a:off x="25188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28" name="Connettore 1 2027"/>
                  <p:cNvCxnSpPr/>
                  <p:nvPr/>
                </p:nvCxnSpPr>
                <p:spPr>
                  <a:xfrm flipH="1" flipV="1">
                    <a:off x="2658054" y="1214448"/>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29" name="Connettore 1 2028"/>
                  <p:cNvCxnSpPr/>
                  <p:nvPr/>
                </p:nvCxnSpPr>
                <p:spPr>
                  <a:xfrm flipH="1" flipV="1">
                    <a:off x="2802940" y="1212811"/>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0" name="Connettore 1 2029"/>
                  <p:cNvCxnSpPr/>
                  <p:nvPr/>
                </p:nvCxnSpPr>
                <p:spPr>
                  <a:xfrm flipH="1" flipV="1">
                    <a:off x="6791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1" name="Connettore 1 2030"/>
                  <p:cNvCxnSpPr/>
                  <p:nvPr/>
                </p:nvCxnSpPr>
                <p:spPr>
                  <a:xfrm flipH="1" flipV="1">
                    <a:off x="8240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2" name="Connettore 1 2031"/>
                  <p:cNvCxnSpPr/>
                  <p:nvPr/>
                </p:nvCxnSpPr>
                <p:spPr>
                  <a:xfrm flipH="1" flipV="1">
                    <a:off x="963217" y="1221730"/>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3" name="Connettore 1 2032"/>
                  <p:cNvCxnSpPr/>
                  <p:nvPr/>
                </p:nvCxnSpPr>
                <p:spPr>
                  <a:xfrm flipH="1" flipV="1">
                    <a:off x="1108103" y="1220093"/>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4" name="Connettore 1 2033"/>
                  <p:cNvCxnSpPr/>
                  <p:nvPr/>
                </p:nvCxnSpPr>
                <p:spPr>
                  <a:xfrm flipH="1" flipV="1">
                    <a:off x="12405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5" name="Connettore 1 2034"/>
                  <p:cNvCxnSpPr/>
                  <p:nvPr/>
                </p:nvCxnSpPr>
                <p:spPr>
                  <a:xfrm flipH="1" flipV="1">
                    <a:off x="13854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6" name="Connettore 1 2035"/>
                  <p:cNvCxnSpPr/>
                  <p:nvPr/>
                </p:nvCxnSpPr>
                <p:spPr>
                  <a:xfrm flipH="1" flipV="1">
                    <a:off x="1524657" y="1220786"/>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2037" name="Connettore 1 2036"/>
                  <p:cNvCxnSpPr/>
                  <p:nvPr/>
                </p:nvCxnSpPr>
                <p:spPr>
                  <a:xfrm flipH="1" flipV="1">
                    <a:off x="1669543" y="1219149"/>
                    <a:ext cx="2120" cy="203156"/>
                  </a:xfrm>
                  <a:prstGeom prst="line">
                    <a:avLst/>
                  </a:prstGeom>
                  <a:ln w="12700" cmpd="sng">
                    <a:solidFill>
                      <a:schemeClr val="bg1"/>
                    </a:solidFill>
                  </a:ln>
                </p:spPr>
                <p:style>
                  <a:lnRef idx="2">
                    <a:schemeClr val="accent1"/>
                  </a:lnRef>
                  <a:fillRef idx="0">
                    <a:schemeClr val="accent1"/>
                  </a:fillRef>
                  <a:effectRef idx="1">
                    <a:schemeClr val="accent1"/>
                  </a:effectRef>
                  <a:fontRef idx="minor">
                    <a:schemeClr val="tx1"/>
                  </a:fontRef>
                </p:style>
              </p:cxnSp>
            </p:grpSp>
          </p:grpSp>
        </p:grpSp>
        <p:sp>
          <p:nvSpPr>
            <p:cNvPr id="2435" name="Cilindro 2434"/>
            <p:cNvSpPr>
              <a:spLocks/>
            </p:cNvSpPr>
            <p:nvPr/>
          </p:nvSpPr>
          <p:spPr>
            <a:xfrm rot="16200000">
              <a:off x="1448389" y="2254315"/>
              <a:ext cx="162347" cy="766182"/>
            </a:xfrm>
            <a:prstGeom prst="can">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52" name="Cilindro 3151"/>
            <p:cNvSpPr>
              <a:spLocks/>
            </p:cNvSpPr>
            <p:nvPr/>
          </p:nvSpPr>
          <p:spPr>
            <a:xfrm rot="16200000">
              <a:off x="1429911" y="2091967"/>
              <a:ext cx="162347" cy="766182"/>
            </a:xfrm>
            <a:prstGeom prst="can">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nvGrpSpPr>
            <p:cNvPr id="3140" name="Gruppo 3152"/>
            <p:cNvGrpSpPr/>
            <p:nvPr/>
          </p:nvGrpSpPr>
          <p:grpSpPr>
            <a:xfrm>
              <a:off x="3605799" y="2109890"/>
              <a:ext cx="1987380" cy="3292407"/>
              <a:chOff x="1774303" y="1185317"/>
              <a:chExt cx="1810668" cy="3024055"/>
            </a:xfrm>
            <a:solidFill>
              <a:schemeClr val="accent6"/>
            </a:solidFill>
          </p:grpSpPr>
          <p:sp>
            <p:nvSpPr>
              <p:cNvPr id="3154" name="Ovale 3153"/>
              <p:cNvSpPr/>
              <p:nvPr/>
            </p:nvSpPr>
            <p:spPr>
              <a:xfrm>
                <a:off x="2258210" y="1448356"/>
                <a:ext cx="1175199" cy="38752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MST1/2</a:t>
                </a:r>
                <a:endParaRPr lang="en-US" sz="1600" dirty="0">
                  <a:solidFill>
                    <a:schemeClr val="tx1"/>
                  </a:solidFill>
                </a:endParaRPr>
              </a:p>
            </p:txBody>
          </p:sp>
          <p:sp>
            <p:nvSpPr>
              <p:cNvPr id="3155" name="Ovale 3154"/>
              <p:cNvSpPr/>
              <p:nvPr/>
            </p:nvSpPr>
            <p:spPr>
              <a:xfrm>
                <a:off x="2245858" y="2353832"/>
                <a:ext cx="1256681" cy="432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LATS1/2</a:t>
                </a:r>
                <a:endParaRPr lang="en-US" sz="1600" dirty="0">
                  <a:solidFill>
                    <a:schemeClr val="tx1"/>
                  </a:solidFill>
                </a:endParaRPr>
              </a:p>
            </p:txBody>
          </p:sp>
          <p:sp>
            <p:nvSpPr>
              <p:cNvPr id="3156" name="Ovale 3155"/>
              <p:cNvSpPr/>
              <p:nvPr/>
            </p:nvSpPr>
            <p:spPr>
              <a:xfrm>
                <a:off x="1774303" y="1185317"/>
                <a:ext cx="791051" cy="432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SAV</a:t>
                </a:r>
                <a:endParaRPr lang="en-US" sz="1600" dirty="0">
                  <a:solidFill>
                    <a:schemeClr val="tx1"/>
                  </a:solidFill>
                </a:endParaRPr>
              </a:p>
            </p:txBody>
          </p:sp>
          <p:sp>
            <p:nvSpPr>
              <p:cNvPr id="3157" name="Ovale 3156"/>
              <p:cNvSpPr/>
              <p:nvPr/>
            </p:nvSpPr>
            <p:spPr>
              <a:xfrm>
                <a:off x="2245856" y="2699491"/>
                <a:ext cx="1339115" cy="52471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MOB1A/B</a:t>
                </a:r>
                <a:endParaRPr lang="en-US" sz="1600" dirty="0">
                  <a:solidFill>
                    <a:schemeClr val="tx1"/>
                  </a:solidFill>
                </a:endParaRPr>
              </a:p>
            </p:txBody>
          </p:sp>
          <p:cxnSp>
            <p:nvCxnSpPr>
              <p:cNvPr id="3158" name="Connettore 2 3157"/>
              <p:cNvCxnSpPr/>
              <p:nvPr/>
            </p:nvCxnSpPr>
            <p:spPr>
              <a:xfrm>
                <a:off x="2830822" y="1843476"/>
                <a:ext cx="10170" cy="458278"/>
              </a:xfrm>
              <a:prstGeom prst="straightConnector1">
                <a:avLst/>
              </a:prstGeom>
              <a:grp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59" name="Ovale 3158"/>
              <p:cNvSpPr/>
              <p:nvPr/>
            </p:nvSpPr>
            <p:spPr>
              <a:xfrm>
                <a:off x="2379944" y="3777325"/>
                <a:ext cx="1201169" cy="43204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TAZ/YAP</a:t>
                </a:r>
                <a:endParaRPr lang="en-US" sz="1600" dirty="0">
                  <a:solidFill>
                    <a:schemeClr val="tx1"/>
                  </a:solidFill>
                </a:endParaRPr>
              </a:p>
            </p:txBody>
          </p:sp>
        </p:grpSp>
        <p:sp>
          <p:nvSpPr>
            <p:cNvPr id="3160" name="Ovale 3159"/>
            <p:cNvSpPr/>
            <p:nvPr/>
          </p:nvSpPr>
          <p:spPr>
            <a:xfrm>
              <a:off x="4064624" y="5330025"/>
              <a:ext cx="1376644" cy="41583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TEADs</a:t>
              </a:r>
              <a:endParaRPr lang="en-US" sz="1600" dirty="0">
                <a:solidFill>
                  <a:schemeClr val="tx1"/>
                </a:solidFill>
              </a:endParaRPr>
            </a:p>
          </p:txBody>
        </p:sp>
        <p:grpSp>
          <p:nvGrpSpPr>
            <p:cNvPr id="3141" name="Gruppo 3160"/>
            <p:cNvGrpSpPr/>
            <p:nvPr/>
          </p:nvGrpSpPr>
          <p:grpSpPr>
            <a:xfrm>
              <a:off x="4681844" y="4329713"/>
              <a:ext cx="272579" cy="503365"/>
              <a:chOff x="5124200" y="4430776"/>
              <a:chExt cx="319119" cy="549418"/>
            </a:xfrm>
          </p:grpSpPr>
          <p:cxnSp>
            <p:nvCxnSpPr>
              <p:cNvPr id="3162" name="Connettore 1 3161"/>
              <p:cNvCxnSpPr>
                <a:stCxn id="3157" idx="4"/>
              </p:cNvCxnSpPr>
              <p:nvPr/>
            </p:nvCxnSpPr>
            <p:spPr>
              <a:xfrm flipH="1">
                <a:off x="5286473" y="4430776"/>
                <a:ext cx="44284" cy="53508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3" name="Connettore 1 3162"/>
              <p:cNvCxnSpPr/>
              <p:nvPr/>
            </p:nvCxnSpPr>
            <p:spPr>
              <a:xfrm flipV="1">
                <a:off x="5124200" y="4962441"/>
                <a:ext cx="319119" cy="177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67" name="CasellaDiTesto 3166"/>
            <p:cNvSpPr txBox="1"/>
            <p:nvPr/>
          </p:nvSpPr>
          <p:spPr>
            <a:xfrm>
              <a:off x="1152979" y="827823"/>
              <a:ext cx="1014042" cy="352073"/>
            </a:xfrm>
            <a:prstGeom prst="rect">
              <a:avLst/>
            </a:prstGeom>
            <a:noFill/>
          </p:spPr>
          <p:txBody>
            <a:bodyPr wrap="square" rtlCol="0">
              <a:spAutoFit/>
            </a:bodyPr>
            <a:lstStyle/>
            <a:p>
              <a:r>
                <a:rPr lang="en-US" sz="1600" dirty="0" smtClean="0"/>
                <a:t>Apical</a:t>
              </a:r>
              <a:endParaRPr lang="en-US" sz="1600" dirty="0"/>
            </a:p>
          </p:txBody>
        </p:sp>
        <p:sp>
          <p:nvSpPr>
            <p:cNvPr id="3168" name="CasellaDiTesto 3167"/>
            <p:cNvSpPr txBox="1"/>
            <p:nvPr/>
          </p:nvSpPr>
          <p:spPr>
            <a:xfrm>
              <a:off x="1190602" y="6418541"/>
              <a:ext cx="1014042" cy="352073"/>
            </a:xfrm>
            <a:prstGeom prst="rect">
              <a:avLst/>
            </a:prstGeom>
            <a:noFill/>
          </p:spPr>
          <p:txBody>
            <a:bodyPr wrap="square" rtlCol="0">
              <a:spAutoFit/>
            </a:bodyPr>
            <a:lstStyle/>
            <a:p>
              <a:r>
                <a:rPr lang="en-US" sz="1600" dirty="0" smtClean="0"/>
                <a:t>Basal</a:t>
              </a:r>
              <a:endParaRPr lang="en-US" sz="1600" dirty="0"/>
            </a:p>
          </p:txBody>
        </p:sp>
        <p:sp>
          <p:nvSpPr>
            <p:cNvPr id="3171" name="Ovale 3170"/>
            <p:cNvSpPr/>
            <p:nvPr/>
          </p:nvSpPr>
          <p:spPr>
            <a:xfrm>
              <a:off x="6561693" y="2676545"/>
              <a:ext cx="1369298" cy="824967"/>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RHO GTPases</a:t>
              </a:r>
              <a:endParaRPr lang="en-US" sz="1600" dirty="0">
                <a:solidFill>
                  <a:schemeClr val="tx1"/>
                </a:solidFill>
              </a:endParaRPr>
            </a:p>
          </p:txBody>
        </p:sp>
        <p:cxnSp>
          <p:nvCxnSpPr>
            <p:cNvPr id="3172" name="Connettore 2 3171"/>
            <p:cNvCxnSpPr/>
            <p:nvPr/>
          </p:nvCxnSpPr>
          <p:spPr>
            <a:xfrm flipH="1">
              <a:off x="7069598" y="1719645"/>
              <a:ext cx="56879" cy="77525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73" name="Connettore 1 3172"/>
            <p:cNvCxnSpPr/>
            <p:nvPr/>
          </p:nvCxnSpPr>
          <p:spPr>
            <a:xfrm>
              <a:off x="7295508" y="1712173"/>
              <a:ext cx="108049" cy="744719"/>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174" name="Connettore 2 3173"/>
            <p:cNvCxnSpPr>
              <a:stCxn id="3171" idx="7"/>
              <a:endCxn id="3171" idx="7"/>
            </p:cNvCxnSpPr>
            <p:nvPr/>
          </p:nvCxnSpPr>
          <p:spPr>
            <a:xfrm>
              <a:off x="7730462" y="2797358"/>
              <a:ext cx="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75" name="Connettore 1 3174"/>
            <p:cNvCxnSpPr/>
            <p:nvPr/>
          </p:nvCxnSpPr>
          <p:spPr>
            <a:xfrm flipV="1">
              <a:off x="7319823" y="2458779"/>
              <a:ext cx="216126" cy="2193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76" name="Rettangolo 3175"/>
            <p:cNvSpPr/>
            <p:nvPr/>
          </p:nvSpPr>
          <p:spPr>
            <a:xfrm>
              <a:off x="6505725" y="1"/>
              <a:ext cx="2041092" cy="608126"/>
            </a:xfrm>
            <a:prstGeom prst="rect">
              <a:avLst/>
            </a:prstGeom>
            <a:solidFill>
              <a:srgbClr val="92D050"/>
            </a:solidFill>
          </p:spPr>
          <p:txBody>
            <a:bodyPr wrap="square">
              <a:spAutoFit/>
            </a:bodyPr>
            <a:lstStyle/>
            <a:p>
              <a:pPr algn="ctr"/>
              <a:r>
                <a:rPr lang="en-US" sz="1600" b="1" dirty="0" smtClean="0"/>
                <a:t>3)</a:t>
              </a:r>
              <a:r>
                <a:rPr lang="en-US" sz="1600" b="1" dirty="0" smtClean="0">
                  <a:solidFill>
                    <a:schemeClr val="tx1"/>
                  </a:solidFill>
                </a:rPr>
                <a:t> Ligand-dependent </a:t>
              </a:r>
            </a:p>
            <a:p>
              <a:pPr algn="ctr"/>
              <a:r>
                <a:rPr lang="en-US" sz="1600" b="1" dirty="0" smtClean="0">
                  <a:solidFill>
                    <a:schemeClr val="tx1"/>
                  </a:solidFill>
                </a:rPr>
                <a:t>activation</a:t>
              </a:r>
            </a:p>
          </p:txBody>
        </p:sp>
        <p:cxnSp>
          <p:nvCxnSpPr>
            <p:cNvPr id="3183" name="Connettore 2 3182"/>
            <p:cNvCxnSpPr/>
            <p:nvPr/>
          </p:nvCxnSpPr>
          <p:spPr>
            <a:xfrm flipH="1">
              <a:off x="5457271" y="3595708"/>
              <a:ext cx="1375307" cy="1291328"/>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90" name="Connettore 1 3189"/>
            <p:cNvCxnSpPr/>
            <p:nvPr/>
          </p:nvCxnSpPr>
          <p:spPr>
            <a:xfrm>
              <a:off x="5415794" y="3406712"/>
              <a:ext cx="25474" cy="34475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191" name="Rettangolo 3190"/>
            <p:cNvSpPr/>
            <p:nvPr/>
          </p:nvSpPr>
          <p:spPr>
            <a:xfrm>
              <a:off x="1903088" y="5022156"/>
              <a:ext cx="699630" cy="352073"/>
            </a:xfrm>
            <a:prstGeom prst="rect">
              <a:avLst/>
            </a:prstGeom>
            <a:solidFill>
              <a:schemeClr val="accent5">
                <a:lumMod val="40000"/>
                <a:lumOff val="60000"/>
              </a:schemeClr>
            </a:solidFill>
          </p:spPr>
          <p:txBody>
            <a:bodyPr wrap="none">
              <a:spAutoFit/>
            </a:bodyPr>
            <a:lstStyle/>
            <a:p>
              <a:pPr lvl="0" algn="ctr"/>
              <a:r>
                <a:rPr lang="en-US" sz="1600" dirty="0">
                  <a:solidFill>
                    <a:prstClr val="black"/>
                  </a:solidFill>
                </a:rPr>
                <a:t>SCRIB</a:t>
              </a:r>
            </a:p>
          </p:txBody>
        </p:sp>
        <p:sp>
          <p:nvSpPr>
            <p:cNvPr id="3192" name="Cilindro 3191"/>
            <p:cNvSpPr>
              <a:spLocks/>
            </p:cNvSpPr>
            <p:nvPr/>
          </p:nvSpPr>
          <p:spPr>
            <a:xfrm rot="16200000">
              <a:off x="1414677" y="4976988"/>
              <a:ext cx="162347" cy="766182"/>
            </a:xfrm>
            <a:prstGeom prst="can">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93" name="Cilindro 3192"/>
            <p:cNvSpPr>
              <a:spLocks/>
            </p:cNvSpPr>
            <p:nvPr/>
          </p:nvSpPr>
          <p:spPr>
            <a:xfrm rot="16200000">
              <a:off x="1402661" y="4800436"/>
              <a:ext cx="162347" cy="766182"/>
            </a:xfrm>
            <a:prstGeom prst="can">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94" name="Rettangolo 3193"/>
            <p:cNvSpPr/>
            <p:nvPr/>
          </p:nvSpPr>
          <p:spPr>
            <a:xfrm>
              <a:off x="-41428" y="4988350"/>
              <a:ext cx="1216160" cy="608126"/>
            </a:xfrm>
            <a:prstGeom prst="rect">
              <a:avLst/>
            </a:prstGeom>
          </p:spPr>
          <p:txBody>
            <a:bodyPr wrap="none">
              <a:spAutoFit/>
            </a:bodyPr>
            <a:lstStyle/>
            <a:p>
              <a:r>
                <a:rPr lang="it-IT" sz="1600" dirty="0" smtClean="0"/>
                <a:t>Basolateral </a:t>
              </a:r>
            </a:p>
            <a:p>
              <a:r>
                <a:rPr lang="en-US" sz="1600" dirty="0" smtClean="0"/>
                <a:t>junctions</a:t>
              </a:r>
              <a:endParaRPr lang="en-US" sz="1600" dirty="0"/>
            </a:p>
          </p:txBody>
        </p:sp>
        <p:cxnSp>
          <p:nvCxnSpPr>
            <p:cNvPr id="3196" name="Connettore 2 3195"/>
            <p:cNvCxnSpPr/>
            <p:nvPr/>
          </p:nvCxnSpPr>
          <p:spPr>
            <a:xfrm flipV="1">
              <a:off x="2664825" y="2845205"/>
              <a:ext cx="1732478" cy="2179183"/>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99" name="Cilindro 3198"/>
            <p:cNvSpPr>
              <a:spLocks/>
            </p:cNvSpPr>
            <p:nvPr/>
          </p:nvSpPr>
          <p:spPr>
            <a:xfrm rot="16200000">
              <a:off x="1428769" y="3381708"/>
              <a:ext cx="162347" cy="766182"/>
            </a:xfrm>
            <a:prstGeom prst="can">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200" name="Cilindro 3199"/>
            <p:cNvSpPr>
              <a:spLocks/>
            </p:cNvSpPr>
            <p:nvPr/>
          </p:nvSpPr>
          <p:spPr>
            <a:xfrm rot="16200000">
              <a:off x="1446354" y="3553158"/>
              <a:ext cx="162347" cy="766182"/>
            </a:xfrm>
            <a:prstGeom prst="can">
              <a:avLst/>
            </a:prstGeom>
            <a:solidFill>
              <a:schemeClr val="tx2">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201" name="Rettangolo 3200"/>
            <p:cNvSpPr/>
            <p:nvPr/>
          </p:nvSpPr>
          <p:spPr>
            <a:xfrm>
              <a:off x="-4449" y="3503168"/>
              <a:ext cx="1081910" cy="608126"/>
            </a:xfrm>
            <a:prstGeom prst="rect">
              <a:avLst/>
            </a:prstGeom>
          </p:spPr>
          <p:txBody>
            <a:bodyPr wrap="none">
              <a:spAutoFit/>
            </a:bodyPr>
            <a:lstStyle/>
            <a:p>
              <a:r>
                <a:rPr lang="en-US" sz="1600" dirty="0" smtClean="0"/>
                <a:t>Adherens </a:t>
              </a:r>
            </a:p>
            <a:p>
              <a:r>
                <a:rPr lang="en-US" sz="1600" dirty="0" smtClean="0"/>
                <a:t>junctions</a:t>
              </a:r>
              <a:endParaRPr lang="en-US" sz="1600" dirty="0"/>
            </a:p>
          </p:txBody>
        </p:sp>
        <p:sp>
          <p:nvSpPr>
            <p:cNvPr id="3202" name="Rettangolo 3201"/>
            <p:cNvSpPr/>
            <p:nvPr/>
          </p:nvSpPr>
          <p:spPr>
            <a:xfrm>
              <a:off x="74112" y="2316498"/>
              <a:ext cx="998602" cy="608126"/>
            </a:xfrm>
            <a:prstGeom prst="rect">
              <a:avLst/>
            </a:prstGeom>
          </p:spPr>
          <p:txBody>
            <a:bodyPr wrap="none">
              <a:spAutoFit/>
            </a:bodyPr>
            <a:lstStyle/>
            <a:p>
              <a:r>
                <a:rPr lang="en-US" sz="1600" dirty="0" smtClean="0"/>
                <a:t>Tight </a:t>
              </a:r>
            </a:p>
            <a:p>
              <a:r>
                <a:rPr lang="en-US" sz="1600" dirty="0" smtClean="0"/>
                <a:t>junctions</a:t>
              </a:r>
              <a:endParaRPr lang="en-US" sz="1600" dirty="0"/>
            </a:p>
          </p:txBody>
        </p:sp>
        <p:sp>
          <p:nvSpPr>
            <p:cNvPr id="3203" name="Ovale 3202"/>
            <p:cNvSpPr/>
            <p:nvPr/>
          </p:nvSpPr>
          <p:spPr>
            <a:xfrm>
              <a:off x="1813673" y="3396523"/>
              <a:ext cx="1425594" cy="457349"/>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α-</a:t>
              </a:r>
              <a:r>
                <a:rPr lang="en-US" sz="1600" dirty="0" err="1" smtClean="0">
                  <a:solidFill>
                    <a:schemeClr val="tx1"/>
                  </a:solidFill>
                </a:rPr>
                <a:t>catenin</a:t>
              </a:r>
              <a:endParaRPr lang="en-US" sz="1600" dirty="0">
                <a:solidFill>
                  <a:schemeClr val="tx1"/>
                </a:solidFill>
              </a:endParaRPr>
            </a:p>
          </p:txBody>
        </p:sp>
        <p:cxnSp>
          <p:nvCxnSpPr>
            <p:cNvPr id="3208" name="Connettore 1 3207"/>
            <p:cNvCxnSpPr/>
            <p:nvPr/>
          </p:nvCxnSpPr>
          <p:spPr>
            <a:xfrm flipH="1">
              <a:off x="5454032" y="3327167"/>
              <a:ext cx="1107661" cy="253962"/>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216" name="Rettangolo 3215"/>
            <p:cNvSpPr/>
            <p:nvPr/>
          </p:nvSpPr>
          <p:spPr>
            <a:xfrm>
              <a:off x="677317" y="1"/>
              <a:ext cx="1949774" cy="608126"/>
            </a:xfrm>
            <a:prstGeom prst="rect">
              <a:avLst/>
            </a:prstGeom>
            <a:solidFill>
              <a:schemeClr val="accent5">
                <a:lumMod val="40000"/>
                <a:lumOff val="60000"/>
              </a:schemeClr>
            </a:solidFill>
          </p:spPr>
          <p:txBody>
            <a:bodyPr wrap="none">
              <a:spAutoFit/>
            </a:bodyPr>
            <a:lstStyle/>
            <a:p>
              <a:r>
                <a:rPr lang="en-US" sz="1600" b="1" dirty="0" smtClean="0"/>
                <a:t>1) Cell </a:t>
              </a:r>
              <a:r>
                <a:rPr lang="en-US" sz="1600" b="1" dirty="0"/>
                <a:t>polarity and </a:t>
              </a:r>
              <a:endParaRPr lang="en-US" sz="1600" b="1" dirty="0" smtClean="0"/>
            </a:p>
            <a:p>
              <a:r>
                <a:rPr lang="en-US" sz="1600" b="1" dirty="0" smtClean="0"/>
                <a:t>cell junction factors</a:t>
              </a:r>
              <a:endParaRPr lang="en-US" sz="1600" b="1" dirty="0"/>
            </a:p>
          </p:txBody>
        </p:sp>
        <p:sp>
          <p:nvSpPr>
            <p:cNvPr id="3217" name="Rettangolo 3216"/>
            <p:cNvSpPr/>
            <p:nvPr/>
          </p:nvSpPr>
          <p:spPr>
            <a:xfrm>
              <a:off x="1785940" y="2128939"/>
              <a:ext cx="814489" cy="352073"/>
            </a:xfrm>
            <a:prstGeom prst="rect">
              <a:avLst/>
            </a:prstGeom>
            <a:solidFill>
              <a:schemeClr val="accent5">
                <a:lumMod val="40000"/>
                <a:lumOff val="60000"/>
              </a:schemeClr>
            </a:solidFill>
          </p:spPr>
          <p:txBody>
            <a:bodyPr wrap="none">
              <a:spAutoFit/>
            </a:bodyPr>
            <a:lstStyle/>
            <a:p>
              <a:pPr lvl="0" algn="ctr"/>
              <a:r>
                <a:rPr lang="en-US" sz="1600" dirty="0" smtClean="0">
                  <a:solidFill>
                    <a:prstClr val="black"/>
                  </a:solidFill>
                </a:rPr>
                <a:t>AMOTs</a:t>
              </a:r>
              <a:endParaRPr lang="en-US" sz="1600" dirty="0">
                <a:solidFill>
                  <a:prstClr val="black"/>
                </a:solidFill>
              </a:endParaRPr>
            </a:p>
          </p:txBody>
        </p:sp>
        <p:sp>
          <p:nvSpPr>
            <p:cNvPr id="3220" name="Rettangolo 3219"/>
            <p:cNvSpPr/>
            <p:nvPr/>
          </p:nvSpPr>
          <p:spPr>
            <a:xfrm>
              <a:off x="1894175" y="3923157"/>
              <a:ext cx="881108" cy="352073"/>
            </a:xfrm>
            <a:prstGeom prst="rect">
              <a:avLst/>
            </a:prstGeom>
            <a:solidFill>
              <a:schemeClr val="accent5">
                <a:lumMod val="40000"/>
                <a:lumOff val="60000"/>
              </a:schemeClr>
            </a:solidFill>
          </p:spPr>
          <p:txBody>
            <a:bodyPr wrap="none">
              <a:spAutoFit/>
            </a:bodyPr>
            <a:lstStyle/>
            <a:p>
              <a:r>
                <a:rPr lang="en-US" sz="1600" dirty="0"/>
                <a:t>PTPN14</a:t>
              </a:r>
            </a:p>
          </p:txBody>
        </p:sp>
        <p:grpSp>
          <p:nvGrpSpPr>
            <p:cNvPr id="3142" name="Gruppo 3317"/>
            <p:cNvGrpSpPr/>
            <p:nvPr/>
          </p:nvGrpSpPr>
          <p:grpSpPr>
            <a:xfrm>
              <a:off x="5705691" y="4696870"/>
              <a:ext cx="1949977" cy="1199742"/>
              <a:chOff x="6417710" y="4850453"/>
              <a:chExt cx="2112475" cy="1199742"/>
            </a:xfrm>
          </p:grpSpPr>
          <p:sp>
            <p:nvSpPr>
              <p:cNvPr id="3240" name="Ovale 3239"/>
              <p:cNvSpPr/>
              <p:nvPr/>
            </p:nvSpPr>
            <p:spPr>
              <a:xfrm>
                <a:off x="6827638" y="4850453"/>
                <a:ext cx="1224136" cy="36004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smtClean="0">
                    <a:solidFill>
                      <a:schemeClr val="tx1"/>
                    </a:solidFill>
                  </a:rPr>
                  <a:t>Actin</a:t>
                </a:r>
                <a:endParaRPr lang="en-US" sz="1600" dirty="0">
                  <a:solidFill>
                    <a:schemeClr val="tx1"/>
                  </a:solidFill>
                </a:endParaRPr>
              </a:p>
            </p:txBody>
          </p:sp>
          <p:sp>
            <p:nvSpPr>
              <p:cNvPr id="3241" name="Ovale 3240"/>
              <p:cNvSpPr/>
              <p:nvPr/>
            </p:nvSpPr>
            <p:spPr>
              <a:xfrm>
                <a:off x="6753505" y="5209689"/>
                <a:ext cx="1512373" cy="48702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RHO GTPases</a:t>
                </a:r>
                <a:endParaRPr lang="en-US" sz="1600" dirty="0">
                  <a:solidFill>
                    <a:schemeClr val="tx1"/>
                  </a:solidFill>
                </a:endParaRPr>
              </a:p>
            </p:txBody>
          </p:sp>
          <p:sp>
            <p:nvSpPr>
              <p:cNvPr id="3242" name="Rettangolo 3241"/>
              <p:cNvSpPr/>
              <p:nvPr/>
            </p:nvSpPr>
            <p:spPr>
              <a:xfrm>
                <a:off x="6417710" y="5698122"/>
                <a:ext cx="2112475" cy="352073"/>
              </a:xfrm>
              <a:prstGeom prst="rect">
                <a:avLst/>
              </a:prstGeom>
              <a:solidFill>
                <a:schemeClr val="accent6">
                  <a:lumMod val="60000"/>
                  <a:lumOff val="40000"/>
                </a:schemeClr>
              </a:solidFill>
            </p:spPr>
            <p:txBody>
              <a:bodyPr wrap="none">
                <a:spAutoFit/>
              </a:bodyPr>
              <a:lstStyle/>
              <a:p>
                <a:pPr algn="ctr"/>
                <a:r>
                  <a:rPr lang="en-US" sz="1600" b="1" dirty="0"/>
                  <a:t>4</a:t>
                </a:r>
                <a:r>
                  <a:rPr lang="en-US" sz="1600" b="1" dirty="0" smtClean="0"/>
                  <a:t>) Mechanical cues </a:t>
                </a:r>
                <a:endParaRPr lang="en-US" sz="1600" b="1" dirty="0" smtClean="0">
                  <a:solidFill>
                    <a:schemeClr val="tx1"/>
                  </a:solidFill>
                </a:endParaRPr>
              </a:p>
            </p:txBody>
          </p:sp>
        </p:grpSp>
        <p:cxnSp>
          <p:nvCxnSpPr>
            <p:cNvPr id="3244" name="Connettore 2 3243"/>
            <p:cNvCxnSpPr>
              <a:endCxn id="3159" idx="6"/>
            </p:cNvCxnSpPr>
            <p:nvPr/>
          </p:nvCxnSpPr>
          <p:spPr>
            <a:xfrm flipH="1">
              <a:off x="5588947" y="5137341"/>
              <a:ext cx="455099" cy="29762"/>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46" name="Ovale 3245"/>
            <p:cNvSpPr/>
            <p:nvPr/>
          </p:nvSpPr>
          <p:spPr>
            <a:xfrm>
              <a:off x="2477845" y="5990677"/>
              <a:ext cx="1704942" cy="37643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HMG-CoAR</a:t>
              </a:r>
              <a:endParaRPr lang="en-US" sz="1600" dirty="0">
                <a:solidFill>
                  <a:schemeClr val="tx1"/>
                </a:solidFill>
              </a:endParaRPr>
            </a:p>
          </p:txBody>
        </p:sp>
        <p:sp>
          <p:nvSpPr>
            <p:cNvPr id="3247" name="Ovale 3246"/>
            <p:cNvSpPr/>
            <p:nvPr/>
          </p:nvSpPr>
          <p:spPr>
            <a:xfrm>
              <a:off x="2709893" y="5616259"/>
              <a:ext cx="1329379" cy="3600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AMPK</a:t>
              </a:r>
              <a:endParaRPr lang="en-US" sz="1600" dirty="0">
                <a:solidFill>
                  <a:schemeClr val="tx1"/>
                </a:solidFill>
              </a:endParaRPr>
            </a:p>
          </p:txBody>
        </p:sp>
        <p:cxnSp>
          <p:nvCxnSpPr>
            <p:cNvPr id="3248" name="Connettore 1 3247"/>
            <p:cNvCxnSpPr/>
            <p:nvPr/>
          </p:nvCxnSpPr>
          <p:spPr>
            <a:xfrm flipV="1">
              <a:off x="3470341" y="5208708"/>
              <a:ext cx="693448" cy="414371"/>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3249" name="Connettore 1 3248"/>
            <p:cNvCxnSpPr/>
            <p:nvPr/>
          </p:nvCxnSpPr>
          <p:spPr>
            <a:xfrm>
              <a:off x="4162747" y="5098083"/>
              <a:ext cx="30067" cy="22975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250" name="Rettangolo 3249"/>
            <p:cNvSpPr/>
            <p:nvPr/>
          </p:nvSpPr>
          <p:spPr>
            <a:xfrm>
              <a:off x="2384746" y="6415048"/>
              <a:ext cx="1986733" cy="352073"/>
            </a:xfrm>
            <a:prstGeom prst="rect">
              <a:avLst/>
            </a:prstGeom>
            <a:solidFill>
              <a:schemeClr val="accent4">
                <a:lumMod val="60000"/>
                <a:lumOff val="40000"/>
              </a:schemeClr>
            </a:solidFill>
          </p:spPr>
          <p:txBody>
            <a:bodyPr wrap="none">
              <a:spAutoFit/>
            </a:bodyPr>
            <a:lstStyle/>
            <a:p>
              <a:r>
                <a:rPr lang="en-US" sz="1600" b="1" dirty="0" smtClean="0"/>
                <a:t>5) Metabolic factors</a:t>
              </a:r>
              <a:endParaRPr lang="en-US" sz="1600" b="1" dirty="0"/>
            </a:p>
          </p:txBody>
        </p:sp>
        <p:cxnSp>
          <p:nvCxnSpPr>
            <p:cNvPr id="3251" name="Connettore 2 3250"/>
            <p:cNvCxnSpPr/>
            <p:nvPr/>
          </p:nvCxnSpPr>
          <p:spPr>
            <a:xfrm flipV="1">
              <a:off x="3217010" y="3763938"/>
              <a:ext cx="914931" cy="1855213"/>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254" name="Rettangolo 3253"/>
            <p:cNvSpPr/>
            <p:nvPr/>
          </p:nvSpPr>
          <p:spPr>
            <a:xfrm>
              <a:off x="2282473" y="679939"/>
              <a:ext cx="545921" cy="352073"/>
            </a:xfrm>
            <a:prstGeom prst="rect">
              <a:avLst/>
            </a:prstGeom>
            <a:noFill/>
          </p:spPr>
          <p:txBody>
            <a:bodyPr wrap="none">
              <a:spAutoFit/>
            </a:bodyPr>
            <a:lstStyle/>
            <a:p>
              <a:pPr lvl="0" algn="ctr"/>
              <a:r>
                <a:rPr lang="en-US" sz="1600" dirty="0">
                  <a:solidFill>
                    <a:prstClr val="black"/>
                  </a:solidFill>
                </a:rPr>
                <a:t>CRB</a:t>
              </a:r>
            </a:p>
          </p:txBody>
        </p:sp>
        <p:sp>
          <p:nvSpPr>
            <p:cNvPr id="3257" name="Rettangolo 3256"/>
            <p:cNvSpPr/>
            <p:nvPr/>
          </p:nvSpPr>
          <p:spPr>
            <a:xfrm>
              <a:off x="2161338" y="838459"/>
              <a:ext cx="170454" cy="647189"/>
            </a:xfrm>
            <a:prstGeom prst="rect">
              <a:avLst/>
            </a:prstGeom>
            <a:solidFill>
              <a:schemeClr val="accent5">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258" name="Rettangolo 3257"/>
            <p:cNvSpPr/>
            <p:nvPr/>
          </p:nvSpPr>
          <p:spPr>
            <a:xfrm>
              <a:off x="3624361" y="1"/>
              <a:ext cx="2278273" cy="608126"/>
            </a:xfrm>
            <a:prstGeom prst="rect">
              <a:avLst/>
            </a:prstGeom>
            <a:solidFill>
              <a:schemeClr val="bg2">
                <a:lumMod val="50000"/>
              </a:schemeClr>
            </a:solidFill>
          </p:spPr>
          <p:txBody>
            <a:bodyPr wrap="none">
              <a:spAutoFit/>
            </a:bodyPr>
            <a:lstStyle/>
            <a:p>
              <a:pPr algn="ctr"/>
              <a:r>
                <a:rPr lang="en-US" sz="1600" b="1" dirty="0" smtClean="0">
                  <a:solidFill>
                    <a:schemeClr val="tx1"/>
                  </a:solidFill>
                </a:rPr>
                <a:t>2) Upstream activators </a:t>
              </a:r>
            </a:p>
            <a:p>
              <a:pPr algn="ctr"/>
              <a:r>
                <a:rPr lang="en-US" sz="1600" b="1" dirty="0" smtClean="0">
                  <a:solidFill>
                    <a:schemeClr val="tx1"/>
                  </a:solidFill>
                </a:rPr>
                <a:t>of Hippo kinases</a:t>
              </a:r>
              <a:endParaRPr lang="en-US" sz="1600" b="1" dirty="0">
                <a:solidFill>
                  <a:schemeClr val="tx1"/>
                </a:solidFill>
              </a:endParaRPr>
            </a:p>
          </p:txBody>
        </p:sp>
        <p:sp>
          <p:nvSpPr>
            <p:cNvPr id="3264" name="Rettangolo 3263"/>
            <p:cNvSpPr/>
            <p:nvPr/>
          </p:nvSpPr>
          <p:spPr>
            <a:xfrm>
              <a:off x="4541379" y="1383668"/>
              <a:ext cx="661726" cy="352073"/>
            </a:xfrm>
            <a:prstGeom prst="rect">
              <a:avLst/>
            </a:prstGeom>
            <a:solidFill>
              <a:schemeClr val="bg2">
                <a:lumMod val="50000"/>
              </a:schemeClr>
            </a:solidFill>
          </p:spPr>
          <p:txBody>
            <a:bodyPr wrap="none">
              <a:spAutoFit/>
            </a:bodyPr>
            <a:lstStyle/>
            <a:p>
              <a:pPr algn="ctr"/>
              <a:r>
                <a:rPr lang="en-US" sz="1600" dirty="0" smtClean="0">
                  <a:solidFill>
                    <a:schemeClr val="tx1"/>
                  </a:solidFill>
                </a:rPr>
                <a:t>TAOK</a:t>
              </a:r>
              <a:endParaRPr lang="en-US" sz="1600" dirty="0">
                <a:solidFill>
                  <a:schemeClr val="tx1"/>
                </a:solidFill>
              </a:endParaRPr>
            </a:p>
          </p:txBody>
        </p:sp>
        <p:sp>
          <p:nvSpPr>
            <p:cNvPr id="3265" name="Rettangolo 3264"/>
            <p:cNvSpPr/>
            <p:nvPr/>
          </p:nvSpPr>
          <p:spPr>
            <a:xfrm>
              <a:off x="3717705" y="1374345"/>
              <a:ext cx="723277" cy="352073"/>
            </a:xfrm>
            <a:prstGeom prst="rect">
              <a:avLst/>
            </a:prstGeom>
            <a:solidFill>
              <a:schemeClr val="bg2">
                <a:lumMod val="50000"/>
              </a:schemeClr>
            </a:solidFill>
          </p:spPr>
          <p:txBody>
            <a:bodyPr wrap="none">
              <a:spAutoFit/>
            </a:bodyPr>
            <a:lstStyle/>
            <a:p>
              <a:pPr algn="ctr"/>
              <a:r>
                <a:rPr lang="en-US" sz="1600" dirty="0" smtClean="0">
                  <a:solidFill>
                    <a:schemeClr val="tx1"/>
                  </a:solidFill>
                </a:rPr>
                <a:t>KIBRA</a:t>
              </a:r>
              <a:endParaRPr lang="en-US" sz="1600" dirty="0">
                <a:solidFill>
                  <a:schemeClr val="tx1"/>
                </a:solidFill>
              </a:endParaRPr>
            </a:p>
          </p:txBody>
        </p:sp>
        <p:sp>
          <p:nvSpPr>
            <p:cNvPr id="3266" name="Rettangolo 3265"/>
            <p:cNvSpPr/>
            <p:nvPr/>
          </p:nvSpPr>
          <p:spPr>
            <a:xfrm>
              <a:off x="5306209" y="1396870"/>
              <a:ext cx="731158" cy="352073"/>
            </a:xfrm>
            <a:prstGeom prst="rect">
              <a:avLst/>
            </a:prstGeom>
            <a:solidFill>
              <a:schemeClr val="bg2">
                <a:lumMod val="50000"/>
              </a:schemeClr>
            </a:solidFill>
          </p:spPr>
          <p:txBody>
            <a:bodyPr wrap="square">
              <a:spAutoFit/>
            </a:bodyPr>
            <a:lstStyle/>
            <a:p>
              <a:pPr algn="ctr"/>
              <a:r>
                <a:rPr lang="en-US" sz="1600" dirty="0" smtClean="0"/>
                <a:t>NF2</a:t>
              </a:r>
              <a:endParaRPr lang="en-US" sz="1600" dirty="0">
                <a:solidFill>
                  <a:schemeClr val="tx1"/>
                </a:solidFill>
              </a:endParaRPr>
            </a:p>
          </p:txBody>
        </p:sp>
        <p:cxnSp>
          <p:nvCxnSpPr>
            <p:cNvPr id="3291" name="Connettore 2 3290"/>
            <p:cNvCxnSpPr/>
            <p:nvPr/>
          </p:nvCxnSpPr>
          <p:spPr>
            <a:xfrm>
              <a:off x="4874186" y="1815388"/>
              <a:ext cx="0" cy="474624"/>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92" name="Connettore 2 3291"/>
            <p:cNvCxnSpPr/>
            <p:nvPr/>
          </p:nvCxnSpPr>
          <p:spPr>
            <a:xfrm>
              <a:off x="4173266" y="1792233"/>
              <a:ext cx="490140" cy="504804"/>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94" name="Connettore 2 3293"/>
            <p:cNvCxnSpPr/>
            <p:nvPr/>
          </p:nvCxnSpPr>
          <p:spPr>
            <a:xfrm flipH="1">
              <a:off x="5243409" y="1858547"/>
              <a:ext cx="421493" cy="1531999"/>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21" name="Connettore 1 3320"/>
            <p:cNvCxnSpPr/>
            <p:nvPr/>
          </p:nvCxnSpPr>
          <p:spPr>
            <a:xfrm>
              <a:off x="4222119" y="6230650"/>
              <a:ext cx="344924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3" name="Connettore 2 3322"/>
            <p:cNvCxnSpPr/>
            <p:nvPr/>
          </p:nvCxnSpPr>
          <p:spPr>
            <a:xfrm flipH="1" flipV="1">
              <a:off x="7667229" y="3808316"/>
              <a:ext cx="4540" cy="2428494"/>
            </a:xfrm>
            <a:prstGeom prst="straightConnector1">
              <a:avLst/>
            </a:prstGeom>
            <a:solidFill>
              <a:schemeClr val="accent6"/>
            </a:solidFill>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3143" name="Gruppo 2381"/>
            <p:cNvGrpSpPr/>
            <p:nvPr/>
          </p:nvGrpSpPr>
          <p:grpSpPr>
            <a:xfrm>
              <a:off x="6614900" y="783951"/>
              <a:ext cx="1210362" cy="709355"/>
              <a:chOff x="7486692" y="944906"/>
              <a:chExt cx="1311226" cy="709355"/>
            </a:xfrm>
            <a:solidFill>
              <a:srgbClr val="92D050"/>
            </a:solidFill>
          </p:grpSpPr>
          <p:sp>
            <p:nvSpPr>
              <p:cNvPr id="2383" name="Disco magnetico 2382"/>
              <p:cNvSpPr/>
              <p:nvPr/>
            </p:nvSpPr>
            <p:spPr>
              <a:xfrm>
                <a:off x="7486692" y="952758"/>
                <a:ext cx="187318" cy="701503"/>
              </a:xfrm>
              <a:prstGeom prst="flowChartMagneticDisk">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84" name="Disco magnetico 2383"/>
              <p:cNvSpPr/>
              <p:nvPr/>
            </p:nvSpPr>
            <p:spPr>
              <a:xfrm>
                <a:off x="7674010" y="952758"/>
                <a:ext cx="187318" cy="701503"/>
              </a:xfrm>
              <a:prstGeom prst="flowChartMagneticDisk">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85" name="Disco magnetico 2384"/>
              <p:cNvSpPr/>
              <p:nvPr/>
            </p:nvSpPr>
            <p:spPr>
              <a:xfrm>
                <a:off x="7861328" y="944906"/>
                <a:ext cx="187318" cy="701503"/>
              </a:xfrm>
              <a:prstGeom prst="flowChartMagneticDisk">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86" name="Disco magnetico 2385"/>
              <p:cNvSpPr/>
              <p:nvPr/>
            </p:nvSpPr>
            <p:spPr>
              <a:xfrm>
                <a:off x="8048646" y="944906"/>
                <a:ext cx="187318" cy="701503"/>
              </a:xfrm>
              <a:prstGeom prst="flowChartMagneticDisk">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87" name="Disco magnetico 2386"/>
              <p:cNvSpPr/>
              <p:nvPr/>
            </p:nvSpPr>
            <p:spPr>
              <a:xfrm>
                <a:off x="8235964" y="944906"/>
                <a:ext cx="187318" cy="701503"/>
              </a:xfrm>
              <a:prstGeom prst="flowChartMagneticDisk">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91" name="Disco magnetico 2390"/>
              <p:cNvSpPr/>
              <p:nvPr/>
            </p:nvSpPr>
            <p:spPr>
              <a:xfrm>
                <a:off x="8423282" y="944906"/>
                <a:ext cx="187318" cy="701503"/>
              </a:xfrm>
              <a:prstGeom prst="flowChartMagneticDisk">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2392" name="Disco magnetico 2391"/>
              <p:cNvSpPr/>
              <p:nvPr/>
            </p:nvSpPr>
            <p:spPr>
              <a:xfrm>
                <a:off x="8610600" y="944906"/>
                <a:ext cx="187318" cy="701503"/>
              </a:xfrm>
              <a:prstGeom prst="flowChartMagneticDisk">
                <a:avLst/>
              </a:prstGeom>
              <a:grp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grpSp>
        <p:grpSp>
          <p:nvGrpSpPr>
            <p:cNvPr id="3144" name="Gruppo 70"/>
            <p:cNvGrpSpPr/>
            <p:nvPr/>
          </p:nvGrpSpPr>
          <p:grpSpPr>
            <a:xfrm>
              <a:off x="1942612" y="4231185"/>
              <a:ext cx="1082370" cy="452316"/>
              <a:chOff x="2104496" y="4197165"/>
              <a:chExt cx="1172568" cy="452316"/>
            </a:xfrm>
          </p:grpSpPr>
          <p:sp>
            <p:nvSpPr>
              <p:cNvPr id="2369" name="Ovale 2368"/>
              <p:cNvSpPr/>
              <p:nvPr/>
            </p:nvSpPr>
            <p:spPr>
              <a:xfrm>
                <a:off x="2104496" y="4197165"/>
                <a:ext cx="1172568" cy="4523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70" name="Rettangolo 69"/>
              <p:cNvSpPr/>
              <p:nvPr/>
            </p:nvSpPr>
            <p:spPr>
              <a:xfrm>
                <a:off x="2198263" y="4219167"/>
                <a:ext cx="993034" cy="352073"/>
              </a:xfrm>
              <a:prstGeom prst="rect">
                <a:avLst/>
              </a:prstGeom>
            </p:spPr>
            <p:txBody>
              <a:bodyPr wrap="none">
                <a:spAutoFit/>
              </a:bodyPr>
              <a:lstStyle/>
              <a:p>
                <a:pPr algn="ctr"/>
                <a:r>
                  <a:rPr lang="en-US" sz="1600" dirty="0"/>
                  <a:t>TAZ/YAP</a:t>
                </a:r>
              </a:p>
            </p:txBody>
          </p:sp>
        </p:grpSp>
        <p:grpSp>
          <p:nvGrpSpPr>
            <p:cNvPr id="3145" name="Gruppo 2369"/>
            <p:cNvGrpSpPr/>
            <p:nvPr/>
          </p:nvGrpSpPr>
          <p:grpSpPr>
            <a:xfrm>
              <a:off x="2379719" y="3056592"/>
              <a:ext cx="1082370" cy="452316"/>
              <a:chOff x="2104496" y="4197165"/>
              <a:chExt cx="1172568" cy="452316"/>
            </a:xfrm>
          </p:grpSpPr>
          <p:sp>
            <p:nvSpPr>
              <p:cNvPr id="2371" name="Ovale 2370"/>
              <p:cNvSpPr/>
              <p:nvPr/>
            </p:nvSpPr>
            <p:spPr>
              <a:xfrm>
                <a:off x="2104496" y="4197165"/>
                <a:ext cx="1172568" cy="4523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372" name="Rettangolo 2371"/>
              <p:cNvSpPr/>
              <p:nvPr/>
            </p:nvSpPr>
            <p:spPr>
              <a:xfrm>
                <a:off x="2198263" y="4219167"/>
                <a:ext cx="993034" cy="352073"/>
              </a:xfrm>
              <a:prstGeom prst="rect">
                <a:avLst/>
              </a:prstGeom>
            </p:spPr>
            <p:txBody>
              <a:bodyPr wrap="none">
                <a:spAutoFit/>
              </a:bodyPr>
              <a:lstStyle/>
              <a:p>
                <a:pPr algn="ctr"/>
                <a:r>
                  <a:rPr lang="en-US" sz="1600" dirty="0"/>
                  <a:t>TAZ/YAP</a:t>
                </a:r>
              </a:p>
            </p:txBody>
          </p:sp>
        </p:grpSp>
        <p:grpSp>
          <p:nvGrpSpPr>
            <p:cNvPr id="3146" name="Gruppo 2372"/>
            <p:cNvGrpSpPr/>
            <p:nvPr/>
          </p:nvGrpSpPr>
          <p:grpSpPr>
            <a:xfrm>
              <a:off x="2241575" y="2387595"/>
              <a:ext cx="1082370" cy="452316"/>
              <a:chOff x="2104496" y="4197165"/>
              <a:chExt cx="1172568" cy="452316"/>
            </a:xfrm>
          </p:grpSpPr>
          <p:sp>
            <p:nvSpPr>
              <p:cNvPr id="2374" name="Ovale 2373"/>
              <p:cNvSpPr/>
              <p:nvPr/>
            </p:nvSpPr>
            <p:spPr>
              <a:xfrm>
                <a:off x="2104496" y="4197165"/>
                <a:ext cx="1172568" cy="4523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375" name="Rettangolo 2374"/>
              <p:cNvSpPr/>
              <p:nvPr/>
            </p:nvSpPr>
            <p:spPr>
              <a:xfrm>
                <a:off x="2198263" y="4219167"/>
                <a:ext cx="993034" cy="352073"/>
              </a:xfrm>
              <a:prstGeom prst="rect">
                <a:avLst/>
              </a:prstGeom>
            </p:spPr>
            <p:txBody>
              <a:bodyPr wrap="none">
                <a:spAutoFit/>
              </a:bodyPr>
              <a:lstStyle/>
              <a:p>
                <a:pPr algn="ctr"/>
                <a:r>
                  <a:rPr lang="en-US" sz="1600" dirty="0"/>
                  <a:t>TAZ/YAP</a:t>
                </a:r>
              </a:p>
            </p:txBody>
          </p:sp>
        </p:grpSp>
        <p:grpSp>
          <p:nvGrpSpPr>
            <p:cNvPr id="3147" name="Gruppo 2375"/>
            <p:cNvGrpSpPr/>
            <p:nvPr/>
          </p:nvGrpSpPr>
          <p:grpSpPr>
            <a:xfrm>
              <a:off x="2068249" y="1383336"/>
              <a:ext cx="1082370" cy="452316"/>
              <a:chOff x="2104496" y="4197165"/>
              <a:chExt cx="1172568" cy="452316"/>
            </a:xfrm>
          </p:grpSpPr>
          <p:sp>
            <p:nvSpPr>
              <p:cNvPr id="2377" name="Ovale 2376"/>
              <p:cNvSpPr/>
              <p:nvPr/>
            </p:nvSpPr>
            <p:spPr>
              <a:xfrm>
                <a:off x="2104496" y="4197165"/>
                <a:ext cx="1172568" cy="45231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endParaRPr>
              </a:p>
            </p:txBody>
          </p:sp>
          <p:sp>
            <p:nvSpPr>
              <p:cNvPr id="2378" name="Rettangolo 2377"/>
              <p:cNvSpPr/>
              <p:nvPr/>
            </p:nvSpPr>
            <p:spPr>
              <a:xfrm>
                <a:off x="2198263" y="4219167"/>
                <a:ext cx="993034" cy="352073"/>
              </a:xfrm>
              <a:prstGeom prst="rect">
                <a:avLst/>
              </a:prstGeom>
            </p:spPr>
            <p:txBody>
              <a:bodyPr wrap="none">
                <a:spAutoFit/>
              </a:bodyPr>
              <a:lstStyle/>
              <a:p>
                <a:pPr algn="ctr"/>
                <a:r>
                  <a:rPr lang="en-US" sz="1600" dirty="0"/>
                  <a:t>TAZ/YAP</a:t>
                </a:r>
              </a:p>
            </p:txBody>
          </p:sp>
        </p:grpSp>
        <p:sp>
          <p:nvSpPr>
            <p:cNvPr id="72" name="Rettangolo 71"/>
            <p:cNvSpPr/>
            <p:nvPr/>
          </p:nvSpPr>
          <p:spPr>
            <a:xfrm>
              <a:off x="4819817" y="703471"/>
              <a:ext cx="2362260" cy="352073"/>
            </a:xfrm>
            <a:prstGeom prst="rect">
              <a:avLst/>
            </a:prstGeom>
          </p:spPr>
          <p:txBody>
            <a:bodyPr wrap="square">
              <a:spAutoFit/>
            </a:bodyPr>
            <a:lstStyle/>
            <a:p>
              <a:pPr algn="ctr"/>
              <a:r>
                <a:rPr lang="en-US" sz="1600" dirty="0"/>
                <a:t>GPCRs</a:t>
              </a:r>
            </a:p>
          </p:txBody>
        </p:sp>
      </p:grpSp>
      <p:sp>
        <p:nvSpPr>
          <p:cNvPr id="2401" name="Titolo 1"/>
          <p:cNvSpPr txBox="1">
            <a:spLocks/>
          </p:cNvSpPr>
          <p:nvPr/>
        </p:nvSpPr>
        <p:spPr>
          <a:xfrm>
            <a:off x="-828600" y="0"/>
            <a:ext cx="10513168" cy="332656"/>
          </a:xfrm>
          <a:prstGeom prst="rect">
            <a:avLst/>
          </a:prstGeom>
        </p:spPr>
        <p:txBody>
          <a:bodyPr vert="horz" lIns="91440" tIns="45720" rIns="91440" bIns="45720" rtlCol="0" anchor="ctr">
            <a:normAutofit fontScale="6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smtClean="0">
                <a:ln>
                  <a:noFill/>
                </a:ln>
                <a:solidFill>
                  <a:schemeClr val="tx1"/>
                </a:solidFill>
                <a:effectLst/>
                <a:uLnTx/>
                <a:uFillTx/>
                <a:latin typeface="+mj-lt"/>
                <a:ea typeface="+mj-ea"/>
                <a:cs typeface="+mj-cs"/>
              </a:rPr>
              <a:t>Regulation of the Hippo Pathway in Mammals</a:t>
            </a:r>
            <a:endParaRPr kumimoji="0" lang="en-US" sz="2800" b="1" i="0" u="none" strike="noStrike" kern="1200" cap="none" spc="0" normalizeH="0" baseline="0" noProof="0" dirty="0">
              <a:ln>
                <a:noFill/>
              </a:ln>
              <a:solidFill>
                <a:schemeClr val="tx1"/>
              </a:solidFill>
              <a:effectLst/>
              <a:uLnTx/>
              <a:uFillTx/>
              <a:latin typeface="+mj-lt"/>
              <a:ea typeface="+mj-ea"/>
              <a:cs typeface="+mj-cs"/>
            </a:endParaRPr>
          </a:p>
        </p:txBody>
      </p:sp>
      <p:sp>
        <p:nvSpPr>
          <p:cNvPr id="2402" name="CasellaDiTesto 2401"/>
          <p:cNvSpPr txBox="1"/>
          <p:nvPr/>
        </p:nvSpPr>
        <p:spPr>
          <a:xfrm>
            <a:off x="6012160" y="6396335"/>
            <a:ext cx="5328592" cy="461665"/>
          </a:xfrm>
          <a:prstGeom prst="rect">
            <a:avLst/>
          </a:prstGeom>
          <a:noFill/>
        </p:spPr>
        <p:txBody>
          <a:bodyPr wrap="square" rtlCol="0">
            <a:spAutoFit/>
          </a:bodyPr>
          <a:lstStyle/>
          <a:p>
            <a:r>
              <a:rPr lang="en-US" sz="1200" dirty="0" smtClean="0"/>
              <a:t>Maugeri-Saccà M and De Maria R, </a:t>
            </a:r>
          </a:p>
          <a:p>
            <a:r>
              <a:rPr lang="en-US" sz="1200" dirty="0" smtClean="0"/>
              <a:t>Pharmacology </a:t>
            </a:r>
            <a:r>
              <a:rPr lang="en-US" sz="1200" dirty="0"/>
              <a:t>&amp; </a:t>
            </a:r>
            <a:r>
              <a:rPr lang="en-US" sz="1200" dirty="0" smtClean="0"/>
              <a:t>Therapeutics 2018</a:t>
            </a:r>
            <a:endParaRPr lang="en-US" sz="1200" dirty="0"/>
          </a:p>
        </p:txBody>
      </p:sp>
    </p:spTree>
    <p:extLst>
      <p:ext uri="{BB962C8B-B14F-4D97-AF65-F5344CB8AC3E}">
        <p14:creationId xmlns:p14="http://schemas.microsoft.com/office/powerpoint/2010/main" val="2955834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97160" y="-99392"/>
            <a:ext cx="8939336" cy="1143000"/>
          </a:xfrm>
        </p:spPr>
        <p:txBody>
          <a:bodyPr>
            <a:normAutofit/>
          </a:bodyPr>
          <a:lstStyle/>
          <a:p>
            <a:r>
              <a:rPr lang="en-US" sz="2800" dirty="0" smtClean="0"/>
              <a:t>The mevalonate pathway controls YAP/TAZ….. and</a:t>
            </a:r>
            <a:endParaRPr lang="en-US" sz="2800" dirty="0"/>
          </a:p>
        </p:txBody>
      </p:sp>
      <p:pic>
        <p:nvPicPr>
          <p:cNvPr id="3" name="Immagine 2"/>
          <p:cNvPicPr>
            <a:picLocks noChangeAspect="1"/>
          </p:cNvPicPr>
          <p:nvPr/>
        </p:nvPicPr>
        <p:blipFill rotWithShape="1">
          <a:blip r:embed="rId2"/>
          <a:srcRect l="6688" t="24558" r="42125" b="10747"/>
          <a:stretch/>
        </p:blipFill>
        <p:spPr>
          <a:xfrm>
            <a:off x="683567" y="1231173"/>
            <a:ext cx="7560840" cy="5176267"/>
          </a:xfrm>
          <a:prstGeom prst="rect">
            <a:avLst/>
          </a:prstGeom>
        </p:spPr>
      </p:pic>
      <p:sp>
        <p:nvSpPr>
          <p:cNvPr id="4" name="CasellaDiTesto 3"/>
          <p:cNvSpPr txBox="1"/>
          <p:nvPr/>
        </p:nvSpPr>
        <p:spPr>
          <a:xfrm>
            <a:off x="5220072" y="6444044"/>
            <a:ext cx="3888432" cy="369332"/>
          </a:xfrm>
          <a:prstGeom prst="rect">
            <a:avLst/>
          </a:prstGeom>
          <a:noFill/>
        </p:spPr>
        <p:txBody>
          <a:bodyPr wrap="square" rtlCol="0">
            <a:spAutoFit/>
          </a:bodyPr>
          <a:lstStyle/>
          <a:p>
            <a:r>
              <a:rPr lang="en-US" dirty="0" smtClean="0"/>
              <a:t>Mancini R et al, Oncogene 2018</a:t>
            </a:r>
            <a:endParaRPr lang="en-US" dirty="0"/>
          </a:p>
        </p:txBody>
      </p:sp>
    </p:spTree>
    <p:extLst>
      <p:ext uri="{BB962C8B-B14F-4D97-AF65-F5344CB8AC3E}">
        <p14:creationId xmlns:p14="http://schemas.microsoft.com/office/powerpoint/2010/main" val="15483532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p:nvPr/>
        </p:nvGrpSpPr>
        <p:grpSpPr>
          <a:xfrm>
            <a:off x="1547664" y="1700808"/>
            <a:ext cx="6336704" cy="4032448"/>
            <a:chOff x="611560" y="836712"/>
            <a:chExt cx="4896545" cy="3312368"/>
          </a:xfrm>
        </p:grpSpPr>
        <p:pic>
          <p:nvPicPr>
            <p:cNvPr id="2" name="Immagine 1"/>
            <p:cNvPicPr>
              <a:picLocks noChangeAspect="1"/>
            </p:cNvPicPr>
            <p:nvPr/>
          </p:nvPicPr>
          <p:blipFill rotWithShape="1">
            <a:blip r:embed="rId2"/>
            <a:srcRect l="35050" t="83696" r="16496" b="9358"/>
            <a:stretch/>
          </p:blipFill>
          <p:spPr>
            <a:xfrm>
              <a:off x="611560" y="3429000"/>
              <a:ext cx="3384376" cy="720080"/>
            </a:xfrm>
            <a:prstGeom prst="rect">
              <a:avLst/>
            </a:prstGeom>
          </p:spPr>
        </p:pic>
        <p:pic>
          <p:nvPicPr>
            <p:cNvPr id="3" name="Immagine 2"/>
            <p:cNvPicPr>
              <a:picLocks noChangeAspect="1"/>
            </p:cNvPicPr>
            <p:nvPr/>
          </p:nvPicPr>
          <p:blipFill rotWithShape="1">
            <a:blip r:embed="rId3"/>
            <a:srcRect l="4278" t="-83" r="37617" b="55563"/>
            <a:stretch/>
          </p:blipFill>
          <p:spPr>
            <a:xfrm>
              <a:off x="1115617" y="836712"/>
              <a:ext cx="4392488" cy="2304256"/>
            </a:xfrm>
            <a:prstGeom prst="rect">
              <a:avLst/>
            </a:prstGeom>
          </p:spPr>
        </p:pic>
      </p:grpSp>
      <p:sp>
        <p:nvSpPr>
          <p:cNvPr id="5" name="Titolo 4"/>
          <p:cNvSpPr>
            <a:spLocks noGrp="1"/>
          </p:cNvSpPr>
          <p:nvPr>
            <p:ph type="title"/>
          </p:nvPr>
        </p:nvSpPr>
        <p:spPr/>
        <p:txBody>
          <a:bodyPr>
            <a:normAutofit/>
          </a:bodyPr>
          <a:lstStyle/>
          <a:p>
            <a:r>
              <a:rPr lang="en-US" sz="3600" dirty="0" smtClean="0"/>
              <a:t>………… the production of steroid hormones</a:t>
            </a:r>
            <a:endParaRPr lang="en-US" sz="3600" dirty="0"/>
          </a:p>
        </p:txBody>
      </p:sp>
    </p:spTree>
    <p:extLst>
      <p:ext uri="{BB962C8B-B14F-4D97-AF65-F5344CB8AC3E}">
        <p14:creationId xmlns:p14="http://schemas.microsoft.com/office/powerpoint/2010/main" val="3876618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979712" y="-18914"/>
            <a:ext cx="5256584" cy="6802639"/>
          </a:xfrm>
          <a:prstGeom prst="rect">
            <a:avLst/>
          </a:prstGeom>
        </p:spPr>
      </p:pic>
    </p:spTree>
    <p:extLst>
      <p:ext uri="{BB962C8B-B14F-4D97-AF65-F5344CB8AC3E}">
        <p14:creationId xmlns:p14="http://schemas.microsoft.com/office/powerpoint/2010/main" val="34018242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8263" t="34735" r="62206" b="14381"/>
          <a:stretch/>
        </p:blipFill>
        <p:spPr>
          <a:xfrm>
            <a:off x="1619672" y="1412776"/>
            <a:ext cx="5400600" cy="5040560"/>
          </a:xfrm>
          <a:prstGeom prst="rect">
            <a:avLst/>
          </a:prstGeom>
        </p:spPr>
      </p:pic>
      <p:sp>
        <p:nvSpPr>
          <p:cNvPr id="3" name="Titolo 2"/>
          <p:cNvSpPr>
            <a:spLocks noGrp="1"/>
          </p:cNvSpPr>
          <p:nvPr>
            <p:ph type="title"/>
          </p:nvPr>
        </p:nvSpPr>
        <p:spPr/>
        <p:txBody>
          <a:bodyPr/>
          <a:lstStyle/>
          <a:p>
            <a:r>
              <a:rPr lang="en-US" dirty="0" smtClean="0"/>
              <a:t>?????????????????????????</a:t>
            </a:r>
            <a:endParaRPr lang="en-US" dirty="0"/>
          </a:p>
        </p:txBody>
      </p:sp>
    </p:spTree>
    <p:extLst>
      <p:ext uri="{BB962C8B-B14F-4D97-AF65-F5344CB8AC3E}">
        <p14:creationId xmlns:p14="http://schemas.microsoft.com/office/powerpoint/2010/main" val="1407039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p:cNvPicPr>
            <a:picLocks noChangeAspect="1" noChangeArrowheads="1"/>
          </p:cNvPicPr>
          <p:nvPr/>
        </p:nvPicPr>
        <p:blipFill>
          <a:blip r:embed="rId2" cstate="print"/>
          <a:srcRect l="38754" t="16000" r="16950" b="28683"/>
          <a:stretch>
            <a:fillRect/>
          </a:stretch>
        </p:blipFill>
        <p:spPr bwMode="auto">
          <a:xfrm>
            <a:off x="5574028" y="3645024"/>
            <a:ext cx="3569972" cy="3212976"/>
          </a:xfrm>
          <a:prstGeom prst="rect">
            <a:avLst/>
          </a:prstGeom>
          <a:noFill/>
          <a:ln w="9525">
            <a:noFill/>
            <a:miter lim="800000"/>
            <a:headEnd/>
            <a:tailEnd/>
          </a:ln>
        </p:spPr>
      </p:pic>
      <p:sp>
        <p:nvSpPr>
          <p:cNvPr id="2" name="Titolo 1"/>
          <p:cNvSpPr>
            <a:spLocks noGrp="1"/>
          </p:cNvSpPr>
          <p:nvPr>
            <p:ph type="title"/>
          </p:nvPr>
        </p:nvSpPr>
        <p:spPr>
          <a:xfrm>
            <a:off x="457200" y="-99392"/>
            <a:ext cx="8229600" cy="1143000"/>
          </a:xfrm>
        </p:spPr>
        <p:txBody>
          <a:bodyPr>
            <a:normAutofit/>
          </a:bodyPr>
          <a:lstStyle/>
          <a:p>
            <a:r>
              <a:rPr lang="en-US" sz="2000" b="1" dirty="0"/>
              <a:t>HMG-CoAR expression in male breast </a:t>
            </a:r>
            <a:r>
              <a:rPr lang="en-US" sz="2000" b="1" dirty="0" smtClean="0"/>
              <a:t>cancer (metabolic control of YAP/TAZ)</a:t>
            </a:r>
            <a:r>
              <a:rPr lang="en-US" dirty="0"/>
              <a:t/>
            </a:r>
            <a:br>
              <a:rPr lang="en-US" dirty="0"/>
            </a:br>
            <a:endParaRPr lang="en-US" dirty="0"/>
          </a:p>
        </p:txBody>
      </p:sp>
      <p:pic>
        <p:nvPicPr>
          <p:cNvPr id="32770" name="Picture 2" descr="Figure 2"/>
          <p:cNvPicPr>
            <a:picLocks noChangeAspect="1" noChangeArrowheads="1"/>
          </p:cNvPicPr>
          <p:nvPr/>
        </p:nvPicPr>
        <p:blipFill>
          <a:blip r:embed="rId3" cstate="print"/>
          <a:srcRect b="43331"/>
          <a:stretch>
            <a:fillRect/>
          </a:stretch>
        </p:blipFill>
        <p:spPr bwMode="auto">
          <a:xfrm>
            <a:off x="323850" y="332656"/>
            <a:ext cx="5904334" cy="2265549"/>
          </a:xfrm>
          <a:prstGeom prst="rect">
            <a:avLst/>
          </a:prstGeom>
          <a:noFill/>
        </p:spPr>
      </p:pic>
      <p:pic>
        <p:nvPicPr>
          <p:cNvPr id="32771" name="Picture 3"/>
          <p:cNvPicPr>
            <a:picLocks noChangeAspect="1" noChangeArrowheads="1"/>
          </p:cNvPicPr>
          <p:nvPr/>
        </p:nvPicPr>
        <p:blipFill>
          <a:blip r:embed="rId4" cstate="print"/>
          <a:srcRect/>
          <a:stretch>
            <a:fillRect/>
          </a:stretch>
        </p:blipFill>
        <p:spPr bwMode="auto">
          <a:xfrm>
            <a:off x="0" y="2564905"/>
            <a:ext cx="5940152" cy="1280776"/>
          </a:xfrm>
          <a:prstGeom prst="rect">
            <a:avLst/>
          </a:prstGeom>
          <a:noFill/>
          <a:ln w="9525">
            <a:noFill/>
            <a:miter lim="800000"/>
            <a:headEnd/>
            <a:tailEnd/>
          </a:ln>
        </p:spPr>
      </p:pic>
      <p:sp>
        <p:nvSpPr>
          <p:cNvPr id="7" name="Freccia circolare a destra 6"/>
          <p:cNvSpPr/>
          <p:nvPr/>
        </p:nvSpPr>
        <p:spPr>
          <a:xfrm>
            <a:off x="4671508" y="4119502"/>
            <a:ext cx="731520" cy="19442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Rettangolo 7"/>
          <p:cNvSpPr/>
          <p:nvPr/>
        </p:nvSpPr>
        <p:spPr>
          <a:xfrm>
            <a:off x="5580112" y="5733256"/>
            <a:ext cx="3384376" cy="7920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ttangolo 8"/>
          <p:cNvSpPr/>
          <p:nvPr/>
        </p:nvSpPr>
        <p:spPr>
          <a:xfrm>
            <a:off x="179512" y="6433591"/>
            <a:ext cx="2655150" cy="307777"/>
          </a:xfrm>
          <a:prstGeom prst="rect">
            <a:avLst/>
          </a:prstGeom>
        </p:spPr>
        <p:txBody>
          <a:bodyPr wrap="none">
            <a:spAutoFit/>
          </a:bodyPr>
          <a:lstStyle/>
          <a:p>
            <a:r>
              <a:rPr lang="en-US" sz="1400" dirty="0" smtClean="0"/>
              <a:t>Di Benedetto A et al, </a:t>
            </a:r>
            <a:r>
              <a:rPr lang="en-US" sz="1400" dirty="0" err="1" smtClean="0"/>
              <a:t>Sci</a:t>
            </a:r>
            <a:r>
              <a:rPr lang="en-US" sz="1400" dirty="0" smtClean="0"/>
              <a:t> Rep 2016</a:t>
            </a:r>
            <a:endParaRPr lang="en-US" sz="1400" dirty="0"/>
          </a:p>
        </p:txBody>
      </p:sp>
      <p:sp>
        <p:nvSpPr>
          <p:cNvPr id="3" name="Rettangolo 2"/>
          <p:cNvSpPr/>
          <p:nvPr/>
        </p:nvSpPr>
        <p:spPr>
          <a:xfrm>
            <a:off x="245794" y="4243844"/>
            <a:ext cx="4572000" cy="1200329"/>
          </a:xfrm>
          <a:prstGeom prst="rect">
            <a:avLst/>
          </a:prstGeom>
        </p:spPr>
        <p:txBody>
          <a:bodyPr>
            <a:spAutoFit/>
          </a:bodyPr>
          <a:lstStyle/>
          <a:p>
            <a:pPr algn="just"/>
            <a:r>
              <a:rPr lang="en-US" dirty="0"/>
              <a:t>in subgroup analysis HMG-CoAR positivity was a protective factor in patients whose tumors harbored the TAZ/CTGF and YAP/CTGF phenotypes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23226" t="42730" r="61812" b="18017"/>
          <a:stretch/>
        </p:blipFill>
        <p:spPr>
          <a:xfrm>
            <a:off x="251521" y="188640"/>
            <a:ext cx="1080120" cy="1534908"/>
          </a:xfrm>
          <a:prstGeom prst="rect">
            <a:avLst/>
          </a:prstGeom>
        </p:spPr>
      </p:pic>
      <p:sp>
        <p:nvSpPr>
          <p:cNvPr id="4" name="Rettangolo 3"/>
          <p:cNvSpPr/>
          <p:nvPr/>
        </p:nvSpPr>
        <p:spPr>
          <a:xfrm>
            <a:off x="2051720" y="355929"/>
            <a:ext cx="5958408" cy="1200329"/>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while the co-expression of TAZ/YAP and CTGF </a:t>
            </a:r>
            <a:r>
              <a:rPr lang="en-US" dirty="0" smtClean="0">
                <a:latin typeface="Times New Roman" panose="02020603050405020304" pitchFamily="18" charset="0"/>
                <a:cs typeface="Times New Roman" panose="02020603050405020304" pitchFamily="18" charset="0"/>
              </a:rPr>
              <a:t>is associated </a:t>
            </a:r>
            <a:r>
              <a:rPr lang="en-US" dirty="0">
                <a:latin typeface="Times New Roman" panose="02020603050405020304" pitchFamily="18" charset="0"/>
                <a:cs typeface="Times New Roman" panose="02020603050405020304" pitchFamily="18" charset="0"/>
              </a:rPr>
              <a:t>with unfavorable survival </a:t>
            </a:r>
            <a:r>
              <a:rPr lang="en-US" dirty="0" smtClean="0">
                <a:latin typeface="Times New Roman" panose="02020603050405020304" pitchFamily="18" charset="0"/>
                <a:cs typeface="Times New Roman" panose="02020603050405020304" pitchFamily="18" charset="0"/>
              </a:rPr>
              <a:t>outcomes, </a:t>
            </a:r>
            <a:r>
              <a:rPr lang="en-US" dirty="0">
                <a:latin typeface="Times New Roman" panose="02020603050405020304" pitchFamily="18" charset="0"/>
                <a:cs typeface="Times New Roman" panose="02020603050405020304" pitchFamily="18" charset="0"/>
              </a:rPr>
              <a:t>HMG-CoAR </a:t>
            </a:r>
            <a:r>
              <a:rPr lang="en-US" dirty="0" smtClean="0">
                <a:latin typeface="Times New Roman" panose="02020603050405020304" pitchFamily="18" charset="0"/>
                <a:cs typeface="Times New Roman" panose="02020603050405020304" pitchFamily="18" charset="0"/>
              </a:rPr>
              <a:t>seems a protective </a:t>
            </a:r>
            <a:r>
              <a:rPr lang="en-US" dirty="0">
                <a:latin typeface="Times New Roman" panose="02020603050405020304" pitchFamily="18" charset="0"/>
                <a:cs typeface="Times New Roman" panose="02020603050405020304" pitchFamily="18" charset="0"/>
              </a:rPr>
              <a:t>determinant in the TAZ/CTGF- and YAP/CTGF-positive </a:t>
            </a:r>
            <a:r>
              <a:rPr lang="en-US" dirty="0" smtClean="0">
                <a:latin typeface="Times New Roman" panose="02020603050405020304" pitchFamily="18" charset="0"/>
                <a:cs typeface="Times New Roman" panose="02020603050405020304" pitchFamily="18" charset="0"/>
              </a:rPr>
              <a:t>backgrounds.</a:t>
            </a:r>
            <a:endParaRPr lang="en-US" dirty="0">
              <a:latin typeface="Times New Roman" panose="02020603050405020304" pitchFamily="18" charset="0"/>
              <a:cs typeface="Times New Roman" panose="02020603050405020304" pitchFamily="18" charset="0"/>
            </a:endParaRPr>
          </a:p>
        </p:txBody>
      </p:sp>
      <p:sp>
        <p:nvSpPr>
          <p:cNvPr id="5" name="Rettangolo 4"/>
          <p:cNvSpPr/>
          <p:nvPr/>
        </p:nvSpPr>
        <p:spPr>
          <a:xfrm>
            <a:off x="2051720" y="2551837"/>
            <a:ext cx="6264696" cy="1200329"/>
          </a:xfrm>
          <a:prstGeom prst="rect">
            <a:avLst/>
          </a:prstGeom>
        </p:spPr>
        <p:txBody>
          <a:bodyPr wrap="square">
            <a:spAutoFit/>
          </a:bodyPr>
          <a:lstStyle/>
          <a:p>
            <a:pPr algn="just"/>
            <a:r>
              <a:rPr lang="en-US" dirty="0">
                <a:latin typeface="Times New Roman" panose="02020603050405020304" pitchFamily="18" charset="0"/>
                <a:cs typeface="Times New Roman" panose="02020603050405020304" pitchFamily="18" charset="0"/>
              </a:rPr>
              <a:t>in the subset of MBC with active TAZ/YAP-driven transcription, HMG-CoAR expression may delineate a further fraction of tumors at a prevalent endocrine-metabolic asset, and be possibly endowed with less aggressive molecular traits</a:t>
            </a:r>
            <a:r>
              <a:rPr lang="en-US" dirty="0"/>
              <a:t>.</a:t>
            </a:r>
          </a:p>
        </p:txBody>
      </p:sp>
      <p:sp>
        <p:nvSpPr>
          <p:cNvPr id="6" name="Rettangolo 5"/>
          <p:cNvSpPr/>
          <p:nvPr/>
        </p:nvSpPr>
        <p:spPr>
          <a:xfrm>
            <a:off x="1763688" y="5013176"/>
            <a:ext cx="7560840"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A link between </a:t>
            </a:r>
            <a:r>
              <a:rPr lang="en-US" dirty="0">
                <a:latin typeface="Times New Roman" panose="02020603050405020304" pitchFamily="18" charset="0"/>
                <a:cs typeface="Times New Roman" panose="02020603050405020304" pitchFamily="18" charset="0"/>
              </a:rPr>
              <a:t>metabolic cues, endocrine stimuli and stem cell pathways. </a:t>
            </a:r>
          </a:p>
        </p:txBody>
      </p:sp>
      <p:sp>
        <p:nvSpPr>
          <p:cNvPr id="2" name="Rettangolo 1"/>
          <p:cNvSpPr/>
          <p:nvPr/>
        </p:nvSpPr>
        <p:spPr>
          <a:xfrm>
            <a:off x="1691680" y="4869160"/>
            <a:ext cx="7200800" cy="7200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39944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116632"/>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it-IT" sz="1451" b="1" dirty="0">
                <a:latin typeface="Arial" panose="020B0604020202020204" pitchFamily="34" charset="0"/>
              </a:rPr>
              <a:t>Identification of </a:t>
            </a:r>
            <a:r>
              <a:rPr lang="en-GB" altLang="it-IT" sz="1451" b="1" dirty="0" err="1">
                <a:latin typeface="Arial" panose="020B0604020202020204" pitchFamily="34" charset="0"/>
              </a:rPr>
              <a:t>eIF</a:t>
            </a:r>
            <a:r>
              <a:rPr lang="en-GB" altLang="it-IT" sz="1451" b="1" dirty="0">
                <a:latin typeface="Arial" panose="020B0604020202020204" pitchFamily="34" charset="0"/>
              </a:rPr>
              <a:t> </a:t>
            </a:r>
            <a:r>
              <a:rPr lang="en-GB" altLang="it-IT" sz="1451" b="1" dirty="0" smtClean="0">
                <a:latin typeface="Arial" panose="020B0604020202020204" pitchFamily="34" charset="0"/>
              </a:rPr>
              <a:t>(Eukaryotic </a:t>
            </a:r>
            <a:r>
              <a:rPr lang="en-GB" altLang="it-IT" sz="1451" b="1" dirty="0">
                <a:latin typeface="Arial" panose="020B0604020202020204" pitchFamily="34" charset="0"/>
              </a:rPr>
              <a:t>Initiation </a:t>
            </a:r>
            <a:r>
              <a:rPr lang="en-GB" altLang="it-IT" sz="1451" b="1" dirty="0" smtClean="0">
                <a:latin typeface="Arial" panose="020B0604020202020204" pitchFamily="34" charset="0"/>
              </a:rPr>
              <a:t>Factor) </a:t>
            </a:r>
            <a:r>
              <a:rPr lang="en-GB" altLang="it-IT" sz="1451" b="1" dirty="0">
                <a:latin typeface="Arial" panose="020B0604020202020204" pitchFamily="34" charset="0"/>
              </a:rPr>
              <a:t>pathway upregulation in </a:t>
            </a:r>
            <a:r>
              <a:rPr lang="en-GB" altLang="it-IT" sz="1451" b="1" dirty="0" smtClean="0">
                <a:latin typeface="Arial" panose="020B0604020202020204" pitchFamily="34" charset="0"/>
              </a:rPr>
              <a:t>MBC</a:t>
            </a:r>
          </a:p>
          <a:p>
            <a:pPr algn="ctr"/>
            <a:r>
              <a:rPr lang="en-US" altLang="it-IT" sz="1451" b="1" dirty="0" smtClean="0">
                <a:latin typeface="Arial" panose="020B0604020202020204" pitchFamily="34" charset="0"/>
              </a:rPr>
              <a:t>(Function: enhanced </a:t>
            </a:r>
            <a:r>
              <a:rPr lang="en-US" altLang="it-IT" sz="1451" b="1" dirty="0">
                <a:latin typeface="Arial" panose="020B0604020202020204" pitchFamily="34" charset="0"/>
              </a:rPr>
              <a:t>translational efficiency, splicing, mRNA stability, </a:t>
            </a:r>
            <a:r>
              <a:rPr lang="en-US" altLang="it-IT" sz="1451" b="1" dirty="0" smtClean="0">
                <a:latin typeface="Arial" panose="020B0604020202020204" pitchFamily="34" charset="0"/>
              </a:rPr>
              <a:t>RNA </a:t>
            </a:r>
            <a:r>
              <a:rPr lang="en-US" altLang="it-IT" sz="1451" b="1" dirty="0">
                <a:latin typeface="Arial" panose="020B0604020202020204" pitchFamily="34" charset="0"/>
              </a:rPr>
              <a:t>nuclear </a:t>
            </a:r>
            <a:r>
              <a:rPr lang="en-US" altLang="it-IT" sz="1451" b="1" dirty="0" smtClean="0">
                <a:latin typeface="Arial" panose="020B0604020202020204" pitchFamily="34" charset="0"/>
              </a:rPr>
              <a:t>export</a:t>
            </a:r>
            <a:r>
              <a:rPr lang="en-US" altLang="it-IT" sz="1451" b="1" dirty="0">
                <a:latin typeface="Arial" panose="020B0604020202020204" pitchFamily="34" charset="0"/>
              </a:rPr>
              <a:t>)</a:t>
            </a:r>
            <a:endParaRPr lang="en-GB" altLang="it-IT" sz="1451" b="1" dirty="0">
              <a:latin typeface="Arial" panose="020B0604020202020204" pitchFamily="34" charset="0"/>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867272"/>
            <a:ext cx="4752528" cy="59568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5652120" y="6575784"/>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it-IT" sz="1089" dirty="0">
                <a:latin typeface="Arial" panose="020B0604020202020204" pitchFamily="34" charset="0"/>
              </a:rPr>
              <a:t>Matthew P. Humphries et al. </a:t>
            </a:r>
            <a:r>
              <a:rPr lang="en-GB" altLang="it-IT" sz="1089" dirty="0" err="1">
                <a:latin typeface="Arial" panose="020B0604020202020204" pitchFamily="34" charset="0"/>
              </a:rPr>
              <a:t>Clin</a:t>
            </a:r>
            <a:r>
              <a:rPr lang="en-GB" altLang="it-IT" sz="1089" dirty="0">
                <a:latin typeface="Arial" panose="020B0604020202020204" pitchFamily="34" charset="0"/>
              </a:rPr>
              <a:t> Cancer </a:t>
            </a:r>
            <a:r>
              <a:rPr lang="en-GB" altLang="it-IT" sz="1089" dirty="0" smtClean="0">
                <a:latin typeface="Arial" panose="020B0604020202020204" pitchFamily="34" charset="0"/>
              </a:rPr>
              <a:t>Res</a:t>
            </a:r>
            <a:endParaRPr lang="en-GB" altLang="it-IT" sz="1089" dirty="0">
              <a:latin typeface="Arial" panose="020B0604020202020204" pitchFamily="34" charset="0"/>
            </a:endParaRPr>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t="49409" r="47762"/>
          <a:stretch/>
        </p:blipFill>
        <p:spPr bwMode="auto">
          <a:xfrm>
            <a:off x="5508104" y="888376"/>
            <a:ext cx="3096344" cy="55863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67889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43408"/>
            <a:ext cx="8229600" cy="1143000"/>
          </a:xfrm>
        </p:spPr>
        <p:txBody>
          <a:bodyPr>
            <a:normAutofit/>
          </a:bodyPr>
          <a:lstStyle/>
          <a:p>
            <a:r>
              <a:rPr lang="en-US" dirty="0" smtClean="0"/>
              <a:t>Conclusion Remarks</a:t>
            </a:r>
            <a:endParaRPr lang="en-US" dirty="0"/>
          </a:p>
        </p:txBody>
      </p:sp>
      <p:sp>
        <p:nvSpPr>
          <p:cNvPr id="3" name="CasellaDiTesto 2"/>
          <p:cNvSpPr txBox="1"/>
          <p:nvPr/>
        </p:nvSpPr>
        <p:spPr>
          <a:xfrm>
            <a:off x="467544" y="908720"/>
            <a:ext cx="8784976" cy="563231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MBC is mostly a HR-driven disease</a:t>
            </a:r>
          </a:p>
          <a:p>
            <a:endParaRPr lang="en-US" sz="2400" dirty="0" smtClean="0"/>
          </a:p>
          <a:p>
            <a:pPr marL="285750" indent="-285750">
              <a:buFont typeface="Arial" panose="020B0604020202020204" pitchFamily="34" charset="0"/>
              <a:buChar char="•"/>
            </a:pPr>
            <a:r>
              <a:rPr lang="en-US" sz="2400" dirty="0" smtClean="0"/>
              <a:t>AR is even more expressed than in FBC, raising therapeutic opportunities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HER2 less frequently </a:t>
            </a:r>
            <a:r>
              <a:rPr lang="en-US" sz="2400" dirty="0" err="1" smtClean="0"/>
              <a:t>overex</a:t>
            </a:r>
            <a:r>
              <a:rPr lang="en-US" sz="2400" dirty="0" smtClean="0"/>
              <a:t>/amp than in FBC</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Some similarities, but also differences, with HR+ FBC</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r>
              <a:rPr lang="en-US" sz="2400" dirty="0" smtClean="0"/>
              <a:t>Mutations in DNA damage repair pathway components</a:t>
            </a:r>
          </a:p>
          <a:p>
            <a:endParaRPr lang="en-US" sz="2400" dirty="0" smtClean="0"/>
          </a:p>
          <a:p>
            <a:pPr marL="285750" indent="-285750">
              <a:buFont typeface="Arial" panose="020B0604020202020204" pitchFamily="34" charset="0"/>
              <a:buChar char="•"/>
            </a:pPr>
            <a:r>
              <a:rPr lang="en-US" sz="2400" dirty="0" smtClean="0"/>
              <a:t>Plausible deregulation of  Hippo and EIF pathways</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smtClean="0"/>
              <a:t> “Truly” comprehensive molecular characterization studies are still lacking</a:t>
            </a:r>
            <a:endParaRPr lang="en-US" sz="2400" dirty="0"/>
          </a:p>
        </p:txBody>
      </p:sp>
    </p:spTree>
    <p:extLst>
      <p:ext uri="{BB962C8B-B14F-4D97-AF65-F5344CB8AC3E}">
        <p14:creationId xmlns:p14="http://schemas.microsoft.com/office/powerpoint/2010/main" val="6822590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40943" t="18743" r="39764" b="47819"/>
          <a:stretch/>
        </p:blipFill>
        <p:spPr>
          <a:xfrm>
            <a:off x="683568" y="1772816"/>
            <a:ext cx="3171219" cy="2977063"/>
          </a:xfrm>
          <a:prstGeom prst="rect">
            <a:avLst/>
          </a:prstGeom>
        </p:spPr>
      </p:pic>
      <p:pic>
        <p:nvPicPr>
          <p:cNvPr id="6" name="Immagine 5"/>
          <p:cNvPicPr>
            <a:picLocks noChangeAspect="1"/>
          </p:cNvPicPr>
          <p:nvPr/>
        </p:nvPicPr>
        <p:blipFill rotWithShape="1">
          <a:blip r:embed="rId3"/>
          <a:srcRect l="36613" t="26739" r="39762" b="52181"/>
          <a:stretch/>
        </p:blipFill>
        <p:spPr>
          <a:xfrm>
            <a:off x="4211960" y="1916832"/>
            <a:ext cx="4320480" cy="2088232"/>
          </a:xfrm>
          <a:prstGeom prst="rect">
            <a:avLst/>
          </a:prstGeom>
        </p:spPr>
      </p:pic>
      <p:sp>
        <p:nvSpPr>
          <p:cNvPr id="7" name="Titolo 6"/>
          <p:cNvSpPr>
            <a:spLocks noGrp="1"/>
          </p:cNvSpPr>
          <p:nvPr>
            <p:ph type="title"/>
          </p:nvPr>
        </p:nvSpPr>
        <p:spPr/>
        <p:txBody>
          <a:bodyPr>
            <a:normAutofit fontScale="90000"/>
          </a:bodyPr>
          <a:lstStyle/>
          <a:p>
            <a:r>
              <a:rPr lang="en-US" dirty="0" smtClean="0"/>
              <a:t>Not </a:t>
            </a:r>
            <a:r>
              <a:rPr lang="en-US" dirty="0"/>
              <a:t>just for women.</a:t>
            </a:r>
            <a:br>
              <a:rPr lang="en-US" dirty="0"/>
            </a:br>
            <a:endParaRPr lang="en-US" dirty="0"/>
          </a:p>
        </p:txBody>
      </p:sp>
      <p:sp>
        <p:nvSpPr>
          <p:cNvPr id="8" name="Rettangolo 7"/>
          <p:cNvSpPr/>
          <p:nvPr/>
        </p:nvSpPr>
        <p:spPr>
          <a:xfrm>
            <a:off x="6214433" y="6011996"/>
            <a:ext cx="2245999" cy="369332"/>
          </a:xfrm>
          <a:prstGeom prst="rect">
            <a:avLst/>
          </a:prstGeom>
        </p:spPr>
        <p:txBody>
          <a:bodyPr wrap="none">
            <a:spAutoFit/>
          </a:bodyPr>
          <a:lstStyle/>
          <a:p>
            <a:r>
              <a:rPr lang="en-US" dirty="0" err="1"/>
              <a:t>Speirs</a:t>
            </a:r>
            <a:r>
              <a:rPr lang="en-US" dirty="0"/>
              <a:t> V</a:t>
            </a:r>
            <a:r>
              <a:rPr lang="en-US" dirty="0" smtClean="0"/>
              <a:t>., Nature 2012</a:t>
            </a:r>
            <a:endParaRPr lang="en-US" dirty="0"/>
          </a:p>
        </p:txBody>
      </p:sp>
    </p:spTree>
    <p:extLst>
      <p:ext uri="{BB962C8B-B14F-4D97-AF65-F5344CB8AC3E}">
        <p14:creationId xmlns:p14="http://schemas.microsoft.com/office/powerpoint/2010/main" val="8841162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l="5850" t="9933" r="6455" b="12957"/>
          <a:stretch/>
        </p:blipFill>
        <p:spPr>
          <a:xfrm>
            <a:off x="40084" y="404664"/>
            <a:ext cx="6039495" cy="4248472"/>
          </a:xfrm>
          <a:prstGeom prst="rect">
            <a:avLst/>
          </a:prstGeom>
        </p:spPr>
      </p:pic>
      <p:pic>
        <p:nvPicPr>
          <p:cNvPr id="3" name="Immagine 2"/>
          <p:cNvPicPr>
            <a:picLocks noChangeAspect="1"/>
          </p:cNvPicPr>
          <p:nvPr/>
        </p:nvPicPr>
        <p:blipFill rotWithShape="1">
          <a:blip r:embed="rId3"/>
          <a:srcRect l="24807" t="23262" r="25194" b="10645"/>
          <a:stretch/>
        </p:blipFill>
        <p:spPr>
          <a:xfrm>
            <a:off x="3563888" y="2980125"/>
            <a:ext cx="5252936" cy="3761243"/>
          </a:xfrm>
          <a:prstGeom prst="rect">
            <a:avLst/>
          </a:prstGeom>
        </p:spPr>
      </p:pic>
      <p:sp>
        <p:nvSpPr>
          <p:cNvPr id="4" name="Rettangolo 3"/>
          <p:cNvSpPr/>
          <p:nvPr/>
        </p:nvSpPr>
        <p:spPr>
          <a:xfrm>
            <a:off x="576064" y="6023029"/>
            <a:ext cx="4572000" cy="646331"/>
          </a:xfrm>
          <a:prstGeom prst="rect">
            <a:avLst/>
          </a:prstGeom>
        </p:spPr>
        <p:txBody>
          <a:bodyPr>
            <a:spAutoFit/>
          </a:bodyPr>
          <a:lstStyle/>
          <a:p>
            <a:r>
              <a:rPr lang="en-US" b="1" dirty="0">
                <a:solidFill>
                  <a:srgbClr val="6A6A6A"/>
                </a:solidFill>
                <a:latin typeface="arial" panose="020B0604020202020204" pitchFamily="34" charset="0"/>
              </a:rPr>
              <a:t>Chi Lin Nunnery</a:t>
            </a:r>
            <a:r>
              <a:rPr lang="en-US" b="1" dirty="0">
                <a:solidFill>
                  <a:srgbClr val="545454"/>
                </a:solidFill>
                <a:latin typeface="arial" panose="020B0604020202020204" pitchFamily="34" charset="0"/>
              </a:rPr>
              <a:t> </a:t>
            </a:r>
            <a:r>
              <a:rPr lang="en-US" b="1" dirty="0" smtClean="0">
                <a:solidFill>
                  <a:srgbClr val="6A6A6A"/>
                </a:solidFill>
                <a:latin typeface="arial" panose="020B0604020202020204" pitchFamily="34" charset="0"/>
              </a:rPr>
              <a:t>temple</a:t>
            </a:r>
            <a:r>
              <a:rPr lang="en-US" b="1" dirty="0">
                <a:solidFill>
                  <a:srgbClr val="545454"/>
                </a:solidFill>
                <a:latin typeface="arial" panose="020B0604020202020204" pitchFamily="34" charset="0"/>
              </a:rPr>
              <a:t> </a:t>
            </a:r>
            <a:endParaRPr lang="en-US" b="1" dirty="0" smtClean="0">
              <a:solidFill>
                <a:srgbClr val="545454"/>
              </a:solidFill>
              <a:latin typeface="arial" panose="020B0604020202020204" pitchFamily="34" charset="0"/>
            </a:endParaRPr>
          </a:p>
          <a:p>
            <a:r>
              <a:rPr lang="en-US" b="1" dirty="0" smtClean="0">
                <a:solidFill>
                  <a:srgbClr val="6A6A6A"/>
                </a:solidFill>
                <a:latin typeface="arial" panose="020B0604020202020204" pitchFamily="34" charset="0"/>
              </a:rPr>
              <a:t>Hong </a:t>
            </a:r>
            <a:r>
              <a:rPr lang="en-US" b="1" dirty="0">
                <a:solidFill>
                  <a:srgbClr val="6A6A6A"/>
                </a:solidFill>
                <a:latin typeface="arial" panose="020B0604020202020204" pitchFamily="34" charset="0"/>
              </a:rPr>
              <a:t>Kong</a:t>
            </a:r>
            <a:endParaRPr lang="en-US" b="1" dirty="0"/>
          </a:p>
        </p:txBody>
      </p:sp>
    </p:spTree>
    <p:extLst>
      <p:ext uri="{BB962C8B-B14F-4D97-AF65-F5344CB8AC3E}">
        <p14:creationId xmlns:p14="http://schemas.microsoft.com/office/powerpoint/2010/main" val="3008432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043608" y="1198493"/>
            <a:ext cx="7920880" cy="954107"/>
          </a:xfrm>
          <a:prstGeom prst="rect">
            <a:avLst/>
          </a:prstGeom>
        </p:spPr>
        <p:txBody>
          <a:bodyPr wrap="square">
            <a:spAutoFit/>
          </a:bodyPr>
          <a:lstStyle/>
          <a:p>
            <a:r>
              <a:rPr lang="en-US" sz="2800" dirty="0" smtClean="0"/>
              <a:t>MBC is </a:t>
            </a:r>
            <a:r>
              <a:rPr lang="en-US" sz="2800" dirty="0"/>
              <a:t>a </a:t>
            </a:r>
            <a:r>
              <a:rPr lang="en-US" sz="2800" u="sng" dirty="0"/>
              <a:t>rare disease </a:t>
            </a:r>
            <a:r>
              <a:rPr lang="en-US" sz="2800" dirty="0"/>
              <a:t>that accounts for less than 1% of all cancers in men </a:t>
            </a:r>
            <a:r>
              <a:rPr lang="en-US" sz="2800" dirty="0" smtClean="0"/>
              <a:t>and </a:t>
            </a:r>
            <a:r>
              <a:rPr lang="en-US" sz="2800" u="sng" dirty="0"/>
              <a:t>about 1% of all BC</a:t>
            </a:r>
          </a:p>
        </p:txBody>
      </p:sp>
      <p:sp>
        <p:nvSpPr>
          <p:cNvPr id="3" name="Rettangolo 2"/>
          <p:cNvSpPr/>
          <p:nvPr/>
        </p:nvSpPr>
        <p:spPr>
          <a:xfrm>
            <a:off x="1043608" y="2551837"/>
            <a:ext cx="7776864" cy="3539430"/>
          </a:xfrm>
          <a:prstGeom prst="rect">
            <a:avLst/>
          </a:prstGeom>
        </p:spPr>
        <p:txBody>
          <a:bodyPr wrap="square">
            <a:spAutoFit/>
          </a:bodyPr>
          <a:lstStyle/>
          <a:p>
            <a:pPr algn="just"/>
            <a:r>
              <a:rPr lang="en-US" sz="2800" u="sng" dirty="0" smtClean="0"/>
              <a:t>Increased incidence </a:t>
            </a:r>
            <a:r>
              <a:rPr lang="en-US" sz="2800" dirty="0" smtClean="0"/>
              <a:t>over </a:t>
            </a:r>
            <a:r>
              <a:rPr lang="en-US" sz="2800" dirty="0"/>
              <a:t>a 15-year period. </a:t>
            </a:r>
            <a:r>
              <a:rPr lang="en-US" sz="2800" dirty="0" smtClean="0"/>
              <a:t>Reasons: probably </a:t>
            </a:r>
            <a:r>
              <a:rPr lang="en-US" sz="2800" u="sng" dirty="0" smtClean="0"/>
              <a:t>lifestyle changes</a:t>
            </a:r>
            <a:r>
              <a:rPr lang="en-US" sz="2800" dirty="0" smtClean="0"/>
              <a:t>, i.e. </a:t>
            </a:r>
            <a:r>
              <a:rPr lang="en-US" sz="2800" dirty="0"/>
              <a:t>w</a:t>
            </a:r>
            <a:r>
              <a:rPr lang="en-US" sz="2800" dirty="0" smtClean="0"/>
              <a:t>ith </a:t>
            </a:r>
            <a:r>
              <a:rPr lang="en-US" sz="2800" dirty="0"/>
              <a:t>aging, the </a:t>
            </a:r>
            <a:r>
              <a:rPr lang="en-US" sz="2800" u="sng" dirty="0"/>
              <a:t>androgen/estrogen ratio shifts in favor of estrogens</a:t>
            </a:r>
            <a:r>
              <a:rPr lang="en-US" sz="2800" dirty="0"/>
              <a:t>, as the decrease in testicular and adrenal T production is not coupled with parallel reduction of E2 </a:t>
            </a:r>
            <a:r>
              <a:rPr lang="en-US" sz="2800" dirty="0" smtClean="0"/>
              <a:t>levels. </a:t>
            </a:r>
            <a:r>
              <a:rPr lang="en-US" sz="2800" dirty="0"/>
              <a:t>Such an imbalance stems from the </a:t>
            </a:r>
            <a:r>
              <a:rPr lang="en-US" sz="2800" u="sng" dirty="0"/>
              <a:t>age-associated increase of both aromatase activity and fat mass</a:t>
            </a:r>
          </a:p>
        </p:txBody>
      </p:sp>
      <p:sp>
        <p:nvSpPr>
          <p:cNvPr id="4" name="Titolo 3"/>
          <p:cNvSpPr>
            <a:spLocks noGrp="1"/>
          </p:cNvSpPr>
          <p:nvPr>
            <p:ph type="title"/>
          </p:nvPr>
        </p:nvSpPr>
        <p:spPr>
          <a:xfrm>
            <a:off x="457200" y="-99392"/>
            <a:ext cx="8229600" cy="1143000"/>
          </a:xfrm>
        </p:spPr>
        <p:txBody>
          <a:bodyPr/>
          <a:lstStyle/>
          <a:p>
            <a:r>
              <a:rPr lang="en-US" dirty="0" smtClean="0">
                <a:solidFill>
                  <a:srgbClr val="FF0000"/>
                </a:solidFill>
              </a:rPr>
              <a:t>Some key facts about MBC</a:t>
            </a:r>
            <a:endParaRPr lang="en-US" dirty="0">
              <a:solidFill>
                <a:srgbClr val="FF0000"/>
              </a:solidFill>
            </a:endParaRPr>
          </a:p>
        </p:txBody>
      </p:sp>
      <p:sp>
        <p:nvSpPr>
          <p:cNvPr id="6" name="Rettangolo 5"/>
          <p:cNvSpPr/>
          <p:nvPr/>
        </p:nvSpPr>
        <p:spPr>
          <a:xfrm>
            <a:off x="5220072" y="6014318"/>
            <a:ext cx="5472608" cy="1231106"/>
          </a:xfrm>
          <a:prstGeom prst="rect">
            <a:avLst/>
          </a:prstGeom>
        </p:spPr>
        <p:txBody>
          <a:bodyPr wrap="square">
            <a:spAutoFit/>
          </a:bodyPr>
          <a:lstStyle/>
          <a:p>
            <a:r>
              <a:rPr lang="en-US" sz="1400" dirty="0" smtClean="0"/>
              <a:t>White J et al, Breast </a:t>
            </a:r>
            <a:r>
              <a:rPr lang="en-US" sz="1400" dirty="0"/>
              <a:t>Cancer Res. </a:t>
            </a:r>
            <a:r>
              <a:rPr lang="en-US" sz="1400" dirty="0" smtClean="0"/>
              <a:t>2011</a:t>
            </a:r>
          </a:p>
          <a:p>
            <a:r>
              <a:rPr lang="en-US" sz="1400" dirty="0" smtClean="0"/>
              <a:t>Cardoso </a:t>
            </a:r>
            <a:r>
              <a:rPr lang="en-US" sz="1400" dirty="0"/>
              <a:t>F et al, Ann </a:t>
            </a:r>
            <a:r>
              <a:rPr lang="en-US" sz="1400" dirty="0" err="1"/>
              <a:t>Oncol</a:t>
            </a:r>
            <a:r>
              <a:rPr lang="en-US" sz="1400" dirty="0"/>
              <a:t> 2017</a:t>
            </a:r>
          </a:p>
          <a:p>
            <a:r>
              <a:rPr lang="en-US" sz="1400" dirty="0"/>
              <a:t>Maugeri-Saccà et al, Breast Cancer Res Treat. 2014</a:t>
            </a:r>
          </a:p>
          <a:p>
            <a:r>
              <a:rPr lang="en-US" sz="1400" dirty="0" smtClean="0"/>
              <a:t> </a:t>
            </a:r>
            <a:endParaRPr lang="en-US" sz="1400" dirty="0"/>
          </a:p>
          <a:p>
            <a:endParaRPr lang="en-US" dirty="0"/>
          </a:p>
        </p:txBody>
      </p:sp>
    </p:spTree>
    <p:extLst>
      <p:ext uri="{BB962C8B-B14F-4D97-AF65-F5344CB8AC3E}">
        <p14:creationId xmlns:p14="http://schemas.microsoft.com/office/powerpoint/2010/main" val="11114748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171400"/>
            <a:ext cx="8229600" cy="1143000"/>
          </a:xfrm>
        </p:spPr>
        <p:txBody>
          <a:bodyPr/>
          <a:lstStyle/>
          <a:p>
            <a:r>
              <a:rPr lang="en-US" dirty="0" smtClean="0">
                <a:solidFill>
                  <a:srgbClr val="FF0000"/>
                </a:solidFill>
              </a:rPr>
              <a:t>Risk factors for MBC</a:t>
            </a:r>
            <a:endParaRPr lang="en-US" dirty="0">
              <a:solidFill>
                <a:srgbClr val="FF0000"/>
              </a:solidFill>
            </a:endParaRPr>
          </a:p>
        </p:txBody>
      </p:sp>
      <p:pic>
        <p:nvPicPr>
          <p:cNvPr id="4" name="Immagine 3"/>
          <p:cNvPicPr>
            <a:picLocks noChangeAspect="1"/>
          </p:cNvPicPr>
          <p:nvPr/>
        </p:nvPicPr>
        <p:blipFill rotWithShape="1">
          <a:blip r:embed="rId2"/>
          <a:srcRect l="19288" t="18016" r="53150" b="35461"/>
          <a:stretch/>
        </p:blipFill>
        <p:spPr>
          <a:xfrm>
            <a:off x="1115616" y="844142"/>
            <a:ext cx="6480720" cy="5925230"/>
          </a:xfrm>
          <a:prstGeom prst="rect">
            <a:avLst/>
          </a:prstGeom>
        </p:spPr>
      </p:pic>
      <p:sp>
        <p:nvSpPr>
          <p:cNvPr id="6" name="Freccia a destra 5"/>
          <p:cNvSpPr/>
          <p:nvPr/>
        </p:nvSpPr>
        <p:spPr>
          <a:xfrm>
            <a:off x="611560" y="2348880"/>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ccia a destra 6"/>
          <p:cNvSpPr/>
          <p:nvPr/>
        </p:nvSpPr>
        <p:spPr>
          <a:xfrm>
            <a:off x="611560" y="2924944"/>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ccia a destra 7"/>
          <p:cNvSpPr/>
          <p:nvPr/>
        </p:nvSpPr>
        <p:spPr>
          <a:xfrm>
            <a:off x="611560" y="3861048"/>
            <a:ext cx="72008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asellaDiTesto 8"/>
          <p:cNvSpPr txBox="1"/>
          <p:nvPr/>
        </p:nvSpPr>
        <p:spPr>
          <a:xfrm>
            <a:off x="6569968" y="6093296"/>
            <a:ext cx="2411760" cy="646331"/>
          </a:xfrm>
          <a:prstGeom prst="rect">
            <a:avLst/>
          </a:prstGeom>
          <a:noFill/>
        </p:spPr>
        <p:txBody>
          <a:bodyPr wrap="square" rtlCol="0">
            <a:spAutoFit/>
          </a:bodyPr>
          <a:lstStyle/>
          <a:p>
            <a:r>
              <a:rPr lang="it-IT" dirty="0" err="1" smtClean="0"/>
              <a:t>Ruddy</a:t>
            </a:r>
            <a:r>
              <a:rPr lang="it-IT" dirty="0" smtClean="0"/>
              <a:t> </a:t>
            </a:r>
            <a:r>
              <a:rPr lang="it-IT" dirty="0" err="1" smtClean="0"/>
              <a:t>Ann</a:t>
            </a:r>
            <a:r>
              <a:rPr lang="it-IT" dirty="0" smtClean="0"/>
              <a:t> </a:t>
            </a:r>
            <a:r>
              <a:rPr lang="it-IT" dirty="0" err="1" smtClean="0"/>
              <a:t>Oncol</a:t>
            </a:r>
            <a:r>
              <a:rPr lang="it-IT" dirty="0" smtClean="0"/>
              <a:t> 2012</a:t>
            </a:r>
          </a:p>
          <a:p>
            <a:r>
              <a:rPr lang="it-IT" dirty="0" smtClean="0"/>
              <a:t>Ottini </a:t>
            </a:r>
            <a:r>
              <a:rPr lang="it-IT" dirty="0" err="1" smtClean="0"/>
              <a:t>Ann</a:t>
            </a:r>
            <a:r>
              <a:rPr lang="it-IT" dirty="0" smtClean="0"/>
              <a:t> </a:t>
            </a:r>
            <a:r>
              <a:rPr lang="it-IT" dirty="0" err="1" smtClean="0"/>
              <a:t>Oncol</a:t>
            </a:r>
            <a:r>
              <a:rPr lang="it-IT" dirty="0" smtClean="0"/>
              <a:t> 2013</a:t>
            </a:r>
            <a:endParaRPr lang="en-US" dirty="0"/>
          </a:p>
        </p:txBody>
      </p:sp>
      <p:sp>
        <p:nvSpPr>
          <p:cNvPr id="10" name="Freccia a destra 9"/>
          <p:cNvSpPr/>
          <p:nvPr/>
        </p:nvSpPr>
        <p:spPr>
          <a:xfrm>
            <a:off x="395536" y="3284984"/>
            <a:ext cx="720080"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ccia a destra 10"/>
          <p:cNvSpPr/>
          <p:nvPr/>
        </p:nvSpPr>
        <p:spPr>
          <a:xfrm>
            <a:off x="395536" y="4221088"/>
            <a:ext cx="720080" cy="2160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uppo 11"/>
          <p:cNvGrpSpPr/>
          <p:nvPr/>
        </p:nvGrpSpPr>
        <p:grpSpPr>
          <a:xfrm>
            <a:off x="4283968" y="1987142"/>
            <a:ext cx="4752528" cy="1657882"/>
            <a:chOff x="4211960" y="1987142"/>
            <a:chExt cx="4752528" cy="1657882"/>
          </a:xfrm>
        </p:grpSpPr>
        <p:sp>
          <p:nvSpPr>
            <p:cNvPr id="3" name="Rettangolo 2"/>
            <p:cNvSpPr/>
            <p:nvPr/>
          </p:nvSpPr>
          <p:spPr>
            <a:xfrm>
              <a:off x="4211960" y="2072549"/>
              <a:ext cx="4572000" cy="1477328"/>
            </a:xfrm>
            <a:prstGeom prst="rect">
              <a:avLst/>
            </a:prstGeom>
          </p:spPr>
          <p:txBody>
            <a:bodyPr>
              <a:spAutoFit/>
            </a:bodyPr>
            <a:lstStyle/>
            <a:p>
              <a:pPr algn="just"/>
              <a:r>
                <a:rPr lang="en-US" dirty="0">
                  <a:latin typeface="Times New Roman" panose="02020603050405020304" pitchFamily="18" charset="0"/>
                  <a:cs typeface="Times New Roman" panose="02020603050405020304" pitchFamily="18" charset="0"/>
                </a:rPr>
                <a:t>In </a:t>
              </a:r>
              <a:r>
                <a:rPr lang="en-US" dirty="0" smtClean="0">
                  <a:latin typeface="Times New Roman" panose="02020603050405020304" pitchFamily="18" charset="0"/>
                  <a:cs typeface="Times New Roman" panose="02020603050405020304" pitchFamily="18" charset="0"/>
                </a:rPr>
                <a:t>an  </a:t>
              </a:r>
              <a:r>
                <a:rPr lang="en-US" dirty="0">
                  <a:latin typeface="Times New Roman" panose="02020603050405020304" pitchFamily="18" charset="0"/>
                  <a:cs typeface="Times New Roman" panose="02020603050405020304" pitchFamily="18" charset="0"/>
                </a:rPr>
                <a:t>I</a:t>
              </a:r>
              <a:r>
                <a:rPr lang="en-US" dirty="0" smtClean="0">
                  <a:latin typeface="Times New Roman" panose="02020603050405020304" pitchFamily="18" charset="0"/>
                  <a:cs typeface="Times New Roman" panose="02020603050405020304" pitchFamily="18" charset="0"/>
                </a:rPr>
                <a:t>talian </a:t>
              </a:r>
              <a:r>
                <a:rPr lang="en-US" dirty="0">
                  <a:latin typeface="Times New Roman" panose="02020603050405020304" pitchFamily="18" charset="0"/>
                  <a:cs typeface="Times New Roman" panose="02020603050405020304" pitchFamily="18" charset="0"/>
                </a:rPr>
                <a:t>multicenter study on MBC, </a:t>
              </a:r>
              <a:r>
                <a:rPr lang="en-US" dirty="0" smtClean="0">
                  <a:latin typeface="Times New Roman" panose="02020603050405020304" pitchFamily="18" charset="0"/>
                  <a:cs typeface="Times New Roman" panose="02020603050405020304" pitchFamily="18" charset="0"/>
                </a:rPr>
                <a:t>it was reported </a:t>
              </a:r>
              <a:r>
                <a:rPr lang="en-US" dirty="0">
                  <a:latin typeface="Times New Roman" panose="02020603050405020304" pitchFamily="18" charset="0"/>
                  <a:cs typeface="Times New Roman" panose="02020603050405020304" pitchFamily="18" charset="0"/>
                </a:rPr>
                <a:t>a frequency of BRCA1/2 mutations of about </a:t>
              </a:r>
              <a:r>
                <a:rPr lang="en-US" dirty="0" smtClean="0">
                  <a:latin typeface="Times New Roman" panose="02020603050405020304" pitchFamily="18" charset="0"/>
                  <a:cs typeface="Times New Roman" panose="02020603050405020304" pitchFamily="18" charset="0"/>
                </a:rPr>
                <a:t>13%: BRCA1 </a:t>
              </a:r>
              <a:r>
                <a:rPr lang="en-US" dirty="0">
                  <a:latin typeface="Times New Roman" panose="02020603050405020304" pitchFamily="18" charset="0"/>
                  <a:cs typeface="Times New Roman" panose="02020603050405020304" pitchFamily="18" charset="0"/>
                </a:rPr>
                <a:t>mutations were found in about 1% and BRCA2 mutations in 12% of MBC cases </a:t>
              </a:r>
            </a:p>
          </p:txBody>
        </p:sp>
        <p:sp>
          <p:nvSpPr>
            <p:cNvPr id="5" name="Rettangolo 4"/>
            <p:cNvSpPr/>
            <p:nvPr/>
          </p:nvSpPr>
          <p:spPr>
            <a:xfrm>
              <a:off x="4211960" y="1987142"/>
              <a:ext cx="4752528" cy="1657882"/>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422673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395536" y="488932"/>
            <a:ext cx="5976664" cy="6400169"/>
            <a:chOff x="1547664" y="488932"/>
            <a:chExt cx="5976664" cy="6400169"/>
          </a:xfrm>
        </p:grpSpPr>
        <p:pic>
          <p:nvPicPr>
            <p:cNvPr id="2" name="Immagine 1"/>
            <p:cNvPicPr>
              <a:picLocks noChangeAspect="1"/>
            </p:cNvPicPr>
            <p:nvPr/>
          </p:nvPicPr>
          <p:blipFill rotWithShape="1">
            <a:blip r:embed="rId2"/>
            <a:srcRect l="16530" t="18981" r="51484" b="12489"/>
            <a:stretch/>
          </p:blipFill>
          <p:spPr>
            <a:xfrm>
              <a:off x="1547664" y="488932"/>
              <a:ext cx="5976664" cy="6400169"/>
            </a:xfrm>
            <a:prstGeom prst="rect">
              <a:avLst/>
            </a:prstGeom>
          </p:spPr>
        </p:pic>
        <p:sp>
          <p:nvSpPr>
            <p:cNvPr id="3" name="Rettangolo 2"/>
            <p:cNvSpPr/>
            <p:nvPr/>
          </p:nvSpPr>
          <p:spPr>
            <a:xfrm>
              <a:off x="1691680" y="5877272"/>
              <a:ext cx="5832648" cy="864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itolo 3"/>
          <p:cNvSpPr>
            <a:spLocks noGrp="1"/>
          </p:cNvSpPr>
          <p:nvPr>
            <p:ph type="title"/>
          </p:nvPr>
        </p:nvSpPr>
        <p:spPr>
          <a:xfrm>
            <a:off x="457200" y="-315416"/>
            <a:ext cx="8229600" cy="1143000"/>
          </a:xfrm>
        </p:spPr>
        <p:txBody>
          <a:bodyPr>
            <a:normAutofit/>
          </a:bodyPr>
          <a:lstStyle/>
          <a:p>
            <a:r>
              <a:rPr lang="en-US" sz="2800" b="1" dirty="0" smtClean="0"/>
              <a:t>Molecular Studies in MBC</a:t>
            </a:r>
            <a:endParaRPr lang="en-US" sz="2800" b="1" dirty="0"/>
          </a:p>
        </p:txBody>
      </p:sp>
      <p:sp>
        <p:nvSpPr>
          <p:cNvPr id="5" name="CasellaDiTesto 4"/>
          <p:cNvSpPr txBox="1"/>
          <p:nvPr/>
        </p:nvSpPr>
        <p:spPr>
          <a:xfrm>
            <a:off x="6516216" y="6567155"/>
            <a:ext cx="2808312" cy="246221"/>
          </a:xfrm>
          <a:prstGeom prst="rect">
            <a:avLst/>
          </a:prstGeom>
          <a:noFill/>
        </p:spPr>
        <p:txBody>
          <a:bodyPr wrap="square" rtlCol="0">
            <a:spAutoFit/>
          </a:bodyPr>
          <a:lstStyle/>
          <a:p>
            <a:r>
              <a:rPr lang="en-US" sz="1000" dirty="0" smtClean="0"/>
              <a:t>Maugeri-Saccà M, Breast </a:t>
            </a:r>
            <a:r>
              <a:rPr lang="en-US" sz="1000" dirty="0" err="1" smtClean="0"/>
              <a:t>Canc</a:t>
            </a:r>
            <a:r>
              <a:rPr lang="en-US" sz="1000" dirty="0" smtClean="0"/>
              <a:t> Res Treat 2014</a:t>
            </a:r>
            <a:endParaRPr lang="en-US" sz="1000" dirty="0"/>
          </a:p>
        </p:txBody>
      </p:sp>
      <p:sp>
        <p:nvSpPr>
          <p:cNvPr id="7" name="Rettangolo 6"/>
          <p:cNvSpPr/>
          <p:nvPr/>
        </p:nvSpPr>
        <p:spPr>
          <a:xfrm>
            <a:off x="6742661" y="2132856"/>
            <a:ext cx="2149819" cy="369332"/>
          </a:xfrm>
          <a:prstGeom prst="rect">
            <a:avLst/>
          </a:prstGeom>
        </p:spPr>
        <p:txBody>
          <a:bodyPr wrap="none">
            <a:spAutoFit/>
          </a:bodyPr>
          <a:lstStyle/>
          <a:p>
            <a:r>
              <a:rPr lang="en-US" dirty="0"/>
              <a:t>methylation profiling</a:t>
            </a:r>
          </a:p>
        </p:txBody>
      </p:sp>
      <p:sp>
        <p:nvSpPr>
          <p:cNvPr id="8" name="Rettangolo 7"/>
          <p:cNvSpPr/>
          <p:nvPr/>
        </p:nvSpPr>
        <p:spPr>
          <a:xfrm>
            <a:off x="7151729" y="1052736"/>
            <a:ext cx="588623" cy="369332"/>
          </a:xfrm>
          <a:prstGeom prst="rect">
            <a:avLst/>
          </a:prstGeom>
        </p:spPr>
        <p:txBody>
          <a:bodyPr wrap="none">
            <a:spAutoFit/>
          </a:bodyPr>
          <a:lstStyle/>
          <a:p>
            <a:r>
              <a:rPr lang="en-US" dirty="0" smtClean="0"/>
              <a:t>CNV</a:t>
            </a:r>
            <a:endParaRPr lang="en-US" dirty="0"/>
          </a:p>
        </p:txBody>
      </p:sp>
      <p:sp>
        <p:nvSpPr>
          <p:cNvPr id="9" name="Rettangolo 8"/>
          <p:cNvSpPr/>
          <p:nvPr/>
        </p:nvSpPr>
        <p:spPr>
          <a:xfrm>
            <a:off x="7308304" y="4283804"/>
            <a:ext cx="561372" cy="369332"/>
          </a:xfrm>
          <a:prstGeom prst="rect">
            <a:avLst/>
          </a:prstGeom>
        </p:spPr>
        <p:txBody>
          <a:bodyPr wrap="none">
            <a:spAutoFit/>
          </a:bodyPr>
          <a:lstStyle/>
          <a:p>
            <a:r>
              <a:rPr lang="en-US" dirty="0" smtClean="0"/>
              <a:t>GEP</a:t>
            </a:r>
            <a:endParaRPr lang="en-US" dirty="0"/>
          </a:p>
        </p:txBody>
      </p:sp>
      <p:sp>
        <p:nvSpPr>
          <p:cNvPr id="10" name="Rettangolo 9"/>
          <p:cNvSpPr/>
          <p:nvPr/>
        </p:nvSpPr>
        <p:spPr>
          <a:xfrm>
            <a:off x="7308304" y="6011996"/>
            <a:ext cx="788999" cy="369332"/>
          </a:xfrm>
          <a:prstGeom prst="rect">
            <a:avLst/>
          </a:prstGeom>
        </p:spPr>
        <p:txBody>
          <a:bodyPr wrap="none">
            <a:spAutoFit/>
          </a:bodyPr>
          <a:lstStyle/>
          <a:p>
            <a:r>
              <a:rPr lang="en-US" b="1" u="sng" dirty="0" smtClean="0">
                <a:solidFill>
                  <a:srgbClr val="FF0000"/>
                </a:solidFill>
              </a:rPr>
              <a:t>IHC !!!</a:t>
            </a:r>
            <a:endParaRPr lang="en-US" b="1" u="sng" dirty="0">
              <a:solidFill>
                <a:srgbClr val="FF0000"/>
              </a:solidFill>
            </a:endParaRPr>
          </a:p>
        </p:txBody>
      </p:sp>
      <p:sp>
        <p:nvSpPr>
          <p:cNvPr id="11" name="Freccia in giù 10"/>
          <p:cNvSpPr/>
          <p:nvPr/>
        </p:nvSpPr>
        <p:spPr>
          <a:xfrm>
            <a:off x="6444208" y="1052736"/>
            <a:ext cx="144016" cy="53285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63619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srcRect l="31494" t="11473" r="40156" b="9362"/>
          <a:stretch/>
        </p:blipFill>
        <p:spPr>
          <a:xfrm>
            <a:off x="1331640" y="548680"/>
            <a:ext cx="6229207" cy="5832648"/>
          </a:xfrm>
          <a:prstGeom prst="rect">
            <a:avLst/>
          </a:prstGeom>
        </p:spPr>
      </p:pic>
      <p:sp>
        <p:nvSpPr>
          <p:cNvPr id="4" name="CasellaDiTesto 3"/>
          <p:cNvSpPr txBox="1"/>
          <p:nvPr/>
        </p:nvSpPr>
        <p:spPr>
          <a:xfrm>
            <a:off x="6660232" y="6536377"/>
            <a:ext cx="2808312" cy="276999"/>
          </a:xfrm>
          <a:prstGeom prst="rect">
            <a:avLst/>
          </a:prstGeom>
          <a:noFill/>
        </p:spPr>
        <p:txBody>
          <a:bodyPr wrap="square" rtlCol="0">
            <a:spAutoFit/>
          </a:bodyPr>
          <a:lstStyle/>
          <a:p>
            <a:r>
              <a:rPr lang="en-US" sz="1200" dirty="0" smtClean="0"/>
              <a:t>Cardoso, Ann </a:t>
            </a:r>
            <a:r>
              <a:rPr lang="en-US" sz="1200" dirty="0" err="1" smtClean="0"/>
              <a:t>Oncol</a:t>
            </a:r>
            <a:r>
              <a:rPr lang="en-US" sz="1200" dirty="0" smtClean="0"/>
              <a:t> 2017</a:t>
            </a:r>
            <a:endParaRPr lang="en-US" sz="1200" dirty="0"/>
          </a:p>
        </p:txBody>
      </p:sp>
      <p:sp>
        <p:nvSpPr>
          <p:cNvPr id="5" name="Rettangolo 4"/>
          <p:cNvSpPr/>
          <p:nvPr/>
        </p:nvSpPr>
        <p:spPr>
          <a:xfrm>
            <a:off x="1475656" y="548680"/>
            <a:ext cx="5976664" cy="42484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ccia a destra 5"/>
          <p:cNvSpPr/>
          <p:nvPr/>
        </p:nvSpPr>
        <p:spPr>
          <a:xfrm>
            <a:off x="179512" y="2132856"/>
            <a:ext cx="1296144"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p:cNvSpPr>
            <a:spLocks noGrp="1"/>
          </p:cNvSpPr>
          <p:nvPr>
            <p:ph type="title"/>
          </p:nvPr>
        </p:nvSpPr>
        <p:spPr>
          <a:xfrm>
            <a:off x="457200" y="-387424"/>
            <a:ext cx="8229600" cy="1143000"/>
          </a:xfrm>
        </p:spPr>
        <p:txBody>
          <a:bodyPr>
            <a:normAutofit/>
          </a:bodyPr>
          <a:lstStyle/>
          <a:p>
            <a:r>
              <a:rPr lang="en-US" sz="2000" dirty="0" smtClean="0"/>
              <a:t>EORTC MBC project</a:t>
            </a:r>
            <a:endParaRPr lang="en-US" sz="2000" dirty="0"/>
          </a:p>
        </p:txBody>
      </p:sp>
    </p:spTree>
    <p:extLst>
      <p:ext uri="{BB962C8B-B14F-4D97-AF65-F5344CB8AC3E}">
        <p14:creationId xmlns:p14="http://schemas.microsoft.com/office/powerpoint/2010/main" val="25301038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467544" y="933449"/>
            <a:ext cx="8352927" cy="5241837"/>
          </a:xfrm>
          <a:prstGeom prst="rect">
            <a:avLst/>
          </a:prstGeom>
          <a:noFill/>
          <a:ln w="9525">
            <a:noFill/>
            <a:miter lim="800000"/>
            <a:headEnd/>
            <a:tailEnd/>
          </a:ln>
        </p:spPr>
      </p:pic>
      <p:sp>
        <p:nvSpPr>
          <p:cNvPr id="3" name="Rettangolo 2"/>
          <p:cNvSpPr/>
          <p:nvPr/>
        </p:nvSpPr>
        <p:spPr>
          <a:xfrm>
            <a:off x="4716016" y="6536377"/>
            <a:ext cx="2411238" cy="276999"/>
          </a:xfrm>
          <a:prstGeom prst="rect">
            <a:avLst/>
          </a:prstGeom>
        </p:spPr>
        <p:txBody>
          <a:bodyPr wrap="none">
            <a:spAutoFit/>
          </a:bodyPr>
          <a:lstStyle/>
          <a:p>
            <a:r>
              <a:rPr lang="it-IT" sz="1200" dirty="0" smtClean="0">
                <a:latin typeface="arial" panose="020B0604020202020204" pitchFamily="34" charset="0"/>
              </a:rPr>
              <a:t>Di Lauro, J </a:t>
            </a:r>
            <a:r>
              <a:rPr lang="it-IT" sz="1200" dirty="0" err="1">
                <a:latin typeface="arial" panose="020B0604020202020204" pitchFamily="34" charset="0"/>
              </a:rPr>
              <a:t>Hematol</a:t>
            </a:r>
            <a:r>
              <a:rPr lang="it-IT" sz="1200" dirty="0">
                <a:latin typeface="arial" panose="020B0604020202020204" pitchFamily="34" charset="0"/>
              </a:rPr>
              <a:t> </a:t>
            </a:r>
            <a:r>
              <a:rPr lang="it-IT" sz="1200" dirty="0" err="1">
                <a:latin typeface="arial" panose="020B0604020202020204" pitchFamily="34" charset="0"/>
              </a:rPr>
              <a:t>Oncol</a:t>
            </a:r>
            <a:r>
              <a:rPr lang="it-IT" sz="1200" dirty="0">
                <a:latin typeface="arial" panose="020B0604020202020204" pitchFamily="34" charset="0"/>
              </a:rPr>
              <a:t>. 2015</a:t>
            </a:r>
            <a:endParaRPr lang="en-US" sz="1200" dirty="0"/>
          </a:p>
        </p:txBody>
      </p:sp>
      <p:sp>
        <p:nvSpPr>
          <p:cNvPr id="2" name="Rettangolo 1"/>
          <p:cNvSpPr/>
          <p:nvPr/>
        </p:nvSpPr>
        <p:spPr>
          <a:xfrm>
            <a:off x="4680520" y="6176337"/>
            <a:ext cx="4572000" cy="276999"/>
          </a:xfrm>
          <a:prstGeom prst="rect">
            <a:avLst/>
          </a:prstGeom>
        </p:spPr>
        <p:txBody>
          <a:bodyPr>
            <a:spAutoFit/>
          </a:bodyPr>
          <a:lstStyle/>
          <a:p>
            <a:r>
              <a:rPr lang="it-IT" sz="1200" dirty="0">
                <a:solidFill>
                  <a:srgbClr val="000000"/>
                </a:solidFill>
                <a:latin typeface="arial" panose="020B0604020202020204" pitchFamily="34" charset="0"/>
              </a:rPr>
              <a:t>Di Lauro L, </a:t>
            </a:r>
            <a:r>
              <a:rPr lang="it-IT" sz="1200" dirty="0" err="1" smtClean="0">
                <a:solidFill>
                  <a:srgbClr val="000000"/>
                </a:solidFill>
                <a:latin typeface="arial" panose="020B0604020202020204" pitchFamily="34" charset="0"/>
              </a:rPr>
              <a:t>Breast</a:t>
            </a:r>
            <a:r>
              <a:rPr lang="it-IT" sz="1200" dirty="0">
                <a:solidFill>
                  <a:srgbClr val="000000"/>
                </a:solidFill>
                <a:latin typeface="arial" panose="020B0604020202020204" pitchFamily="34" charset="0"/>
              </a:rPr>
              <a:t> Cancer Res </a:t>
            </a:r>
            <a:r>
              <a:rPr lang="it-IT" sz="1200" dirty="0" err="1">
                <a:solidFill>
                  <a:srgbClr val="000000"/>
                </a:solidFill>
                <a:latin typeface="arial" panose="020B0604020202020204" pitchFamily="34" charset="0"/>
              </a:rPr>
              <a:t>Treat</a:t>
            </a:r>
            <a:r>
              <a:rPr lang="it-IT" sz="1200" dirty="0">
                <a:solidFill>
                  <a:srgbClr val="000000"/>
                </a:solidFill>
                <a:latin typeface="arial" panose="020B0604020202020204" pitchFamily="34" charset="0"/>
              </a:rPr>
              <a:t>. 2014</a:t>
            </a:r>
            <a:endParaRPr lang="it-IT" sz="1200" b="0" i="0" dirty="0">
              <a:solidFill>
                <a:srgbClr val="000000"/>
              </a:solidFill>
              <a:effectLst/>
              <a:latin typeface="arial" panose="020B0604020202020204" pitchFamily="34" charset="0"/>
            </a:endParaRPr>
          </a:p>
        </p:txBody>
      </p:sp>
      <p:sp>
        <p:nvSpPr>
          <p:cNvPr id="5" name="Titolo 2"/>
          <p:cNvSpPr txBox="1">
            <a:spLocks/>
          </p:cNvSpPr>
          <p:nvPr/>
        </p:nvSpPr>
        <p:spPr>
          <a:xfrm>
            <a:off x="251520" y="53752"/>
            <a:ext cx="8784976"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t>Antiandrogen therapy in </a:t>
            </a:r>
            <a:r>
              <a:rPr lang="en-US" sz="2400" dirty="0" err="1" smtClean="0"/>
              <a:t>mMBC</a:t>
            </a:r>
            <a:r>
              <a:rPr lang="en-US" sz="2400" dirty="0" smtClean="0"/>
              <a:t> patients</a:t>
            </a:r>
            <a:endParaRPr lang="en-US" sz="2400" dirty="0"/>
          </a:p>
        </p:txBody>
      </p:sp>
      <p:sp>
        <p:nvSpPr>
          <p:cNvPr id="4" name="Rettangolo 3"/>
          <p:cNvSpPr/>
          <p:nvPr/>
        </p:nvSpPr>
        <p:spPr>
          <a:xfrm>
            <a:off x="4320480" y="813978"/>
            <a:ext cx="4572000" cy="1200329"/>
          </a:xfrm>
          <a:prstGeom prst="rect">
            <a:avLst/>
          </a:prstGeom>
        </p:spPr>
        <p:txBody>
          <a:bodyPr>
            <a:spAutoFit/>
          </a:bodyPr>
          <a:lstStyle/>
          <a:p>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All</a:t>
            </a:r>
            <a:r>
              <a:rPr lang="en-US" b="1" u="sng" spc="4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a:t>
            </a:r>
            <a:r>
              <a:rPr lang="en-US" b="1" u="sng" spc="3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4</a:t>
            </a:r>
            <a:r>
              <a:rPr lang="en-US" b="1" u="sng" spc="5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patients</a:t>
            </a:r>
            <a:r>
              <a:rPr lang="en-US" b="1" u="sng" spc="4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with</a:t>
            </a:r>
            <a:r>
              <a:rPr lang="en-US" b="1" u="sng" spc="28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285"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AR+</a:t>
            </a:r>
            <a:r>
              <a:rPr lang="en-US" b="1" u="sng" spc="-5" dirty="0" err="1"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tumors</a:t>
            </a:r>
            <a:r>
              <a:rPr lang="en-US" b="1" u="sng" spc="95"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had</a:t>
            </a:r>
            <a:r>
              <a:rPr lang="en-US" b="1" u="sng" spc="10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 tumor response</a:t>
            </a:r>
            <a:r>
              <a:rPr lang="en-US" b="1" u="sng" spc="-5"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t>
            </a:r>
            <a:r>
              <a:rPr lang="en-US" b="1" u="sng" spc="1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including</a:t>
            </a:r>
            <a:r>
              <a:rPr lang="en-US" b="1" u="sng" spc="9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a</a:t>
            </a:r>
            <a:r>
              <a:rPr lang="en-US" b="1" u="sng" spc="9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patient</a:t>
            </a:r>
            <a:r>
              <a:rPr lang="en-US" b="1" u="sng" spc="9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with ER- MBC.</a:t>
            </a:r>
            <a:r>
              <a:rPr lang="en-US" b="1" u="sng" spc="205"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Conversely,</a:t>
            </a:r>
            <a:r>
              <a:rPr lang="en-US" b="1" u="sng" spc="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none</a:t>
            </a:r>
            <a:r>
              <a:rPr lang="en-US" b="1" u="sng" spc="19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of</a:t>
            </a:r>
            <a:r>
              <a:rPr lang="en-US" b="1" u="sng" spc="19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the</a:t>
            </a:r>
            <a:r>
              <a:rPr lang="en-US" b="1" u="sng" spc="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3</a:t>
            </a:r>
            <a:r>
              <a:rPr lang="en-US" b="1" u="sng" spc="19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patients</a:t>
            </a:r>
            <a:r>
              <a:rPr lang="en-US" b="1" u="sng" spc="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with</a:t>
            </a:r>
            <a:r>
              <a:rPr lang="en-US" b="1" u="sng" spc="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20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AR- </a:t>
            </a:r>
            <a:r>
              <a:rPr lang="en-US" b="1" u="sng" spc="-5"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tumors</a:t>
            </a:r>
            <a:r>
              <a:rPr lang="en-US" b="1" u="sng" spc="-80" dirty="0" smtClean="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had</a:t>
            </a:r>
            <a:r>
              <a:rPr lang="en-US" b="1" u="sng" spc="-75"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dirty="0">
                <a:solidFill>
                  <a:srgbClr val="FF0000"/>
                </a:solidFill>
                <a:latin typeface="Calibri" panose="020F0502020204030204" pitchFamily="34" charset="0"/>
                <a:ea typeface="Calibri" panose="020F0502020204030204" pitchFamily="34" charset="0"/>
                <a:cs typeface="Times New Roman" panose="02020603050405020304" pitchFamily="18" charset="0"/>
              </a:rPr>
              <a:t>a</a:t>
            </a:r>
            <a:r>
              <a:rPr lang="en-US" b="1" u="sng" spc="-8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tumor</a:t>
            </a:r>
            <a:r>
              <a:rPr lang="en-US" b="1" u="sng" spc="-80"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b="1" u="sng" spc="-5" dirty="0">
                <a:solidFill>
                  <a:srgbClr val="FF0000"/>
                </a:solidFill>
                <a:latin typeface="Calibri" panose="020F0502020204030204" pitchFamily="34" charset="0"/>
                <a:ea typeface="Calibri" panose="020F0502020204030204" pitchFamily="34" charset="0"/>
                <a:cs typeface="Times New Roman" panose="02020603050405020304" pitchFamily="18" charset="0"/>
              </a:rPr>
              <a:t>response. </a:t>
            </a:r>
            <a:endParaRPr lang="en-US" b="1" u="sng" dirty="0">
              <a:solidFill>
                <a:srgbClr val="FF0000"/>
              </a:solidFill>
            </a:endParaRPr>
          </a:p>
        </p:txBody>
      </p:sp>
    </p:spTree>
    <p:extLst>
      <p:ext uri="{BB962C8B-B14F-4D97-AF65-F5344CB8AC3E}">
        <p14:creationId xmlns:p14="http://schemas.microsoft.com/office/powerpoint/2010/main" val="16894243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1" y="44624"/>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cs typeface="msgothic" charset="0"/>
              </a:defRPr>
            </a:lvl9pPr>
          </a:lstStyle>
          <a:p>
            <a:pPr algn="ctr"/>
            <a:r>
              <a:rPr lang="en-GB" altLang="it-IT" sz="1451" b="1" dirty="0">
                <a:latin typeface="Arial" panose="020B0604020202020204" pitchFamily="34" charset="0"/>
              </a:rPr>
              <a:t>Repertoires of mutations and copy number alterations in male breast cancer, ER-positive/HER2-negative female breast cancer and female breast cancer of luminal subtype. </a:t>
            </a:r>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12" b="57839"/>
          <a:stretch/>
        </p:blipFill>
        <p:spPr bwMode="auto">
          <a:xfrm>
            <a:off x="1403648" y="590204"/>
            <a:ext cx="4464496" cy="25507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p:cNvSpPr txBox="1">
            <a:spLocks noChangeArrowheads="1"/>
          </p:cNvSpPr>
          <p:nvPr/>
        </p:nvSpPr>
        <p:spPr bwMode="auto">
          <a:xfrm>
            <a:off x="6918456" y="6552597"/>
            <a:ext cx="3918240" cy="30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anose="05000000000000000000"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cs typeface="msgothic" charset="0"/>
              </a:defRPr>
            </a:lvl9pPr>
          </a:lstStyle>
          <a:p>
            <a:r>
              <a:rPr lang="en-GB" altLang="it-IT" sz="1089" b="1" dirty="0" err="1" smtClean="0">
                <a:latin typeface="Arial" panose="020B0604020202020204" pitchFamily="34" charset="0"/>
              </a:rPr>
              <a:t>Piscuoglio</a:t>
            </a:r>
            <a:r>
              <a:rPr lang="en-GB" altLang="it-IT" sz="1089" b="1" dirty="0" smtClean="0">
                <a:latin typeface="Arial" panose="020B0604020202020204" pitchFamily="34" charset="0"/>
              </a:rPr>
              <a:t> </a:t>
            </a:r>
            <a:r>
              <a:rPr lang="en-GB" altLang="it-IT" sz="1089" b="1" dirty="0" err="1" smtClean="0">
                <a:latin typeface="Arial" panose="020B0604020202020204" pitchFamily="34" charset="0"/>
              </a:rPr>
              <a:t>Clin</a:t>
            </a:r>
            <a:r>
              <a:rPr lang="en-GB" altLang="it-IT" sz="1089" b="1" dirty="0" smtClean="0">
                <a:latin typeface="Arial" panose="020B0604020202020204" pitchFamily="34" charset="0"/>
              </a:rPr>
              <a:t> </a:t>
            </a:r>
            <a:r>
              <a:rPr lang="en-GB" altLang="it-IT" sz="1089" b="1" dirty="0">
                <a:latin typeface="Arial" panose="020B0604020202020204" pitchFamily="34" charset="0"/>
              </a:rPr>
              <a:t>Cancer Res </a:t>
            </a:r>
            <a:r>
              <a:rPr lang="en-GB" altLang="it-IT" sz="1089" b="1" dirty="0" smtClean="0">
                <a:latin typeface="Arial" panose="020B0604020202020204" pitchFamily="34" charset="0"/>
              </a:rPr>
              <a:t>2016</a:t>
            </a:r>
            <a:endParaRPr lang="en-GB" altLang="it-IT" sz="1089" b="1" dirty="0">
              <a:latin typeface="Arial" panose="020B0604020202020204" pitchFamily="34" charset="0"/>
            </a:endParaRPr>
          </a:p>
        </p:txBody>
      </p:sp>
      <p:pic>
        <p:nvPicPr>
          <p:cNvPr id="2" name="Immagine 1"/>
          <p:cNvPicPr>
            <a:picLocks noChangeAspect="1"/>
          </p:cNvPicPr>
          <p:nvPr/>
        </p:nvPicPr>
        <p:blipFill rotWithShape="1">
          <a:blip r:embed="rId4"/>
          <a:srcRect b="11586"/>
          <a:stretch/>
        </p:blipFill>
        <p:spPr>
          <a:xfrm>
            <a:off x="1393292" y="3250725"/>
            <a:ext cx="4474852" cy="2770563"/>
          </a:xfrm>
          <a:prstGeom prst="rect">
            <a:avLst/>
          </a:prstGeom>
        </p:spPr>
      </p:pic>
    </p:spTree>
    <p:extLst>
      <p:ext uri="{BB962C8B-B14F-4D97-AF65-F5344CB8AC3E}">
        <p14:creationId xmlns:p14="http://schemas.microsoft.com/office/powerpoint/2010/main" val="24422788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2"/>
          <a:srcRect r="48819" b="1311"/>
          <a:stretch/>
        </p:blipFill>
        <p:spPr>
          <a:xfrm>
            <a:off x="251520" y="373463"/>
            <a:ext cx="4032448" cy="3748015"/>
          </a:xfrm>
          <a:prstGeom prst="rect">
            <a:avLst/>
          </a:prstGeom>
        </p:spPr>
      </p:pic>
      <p:pic>
        <p:nvPicPr>
          <p:cNvPr id="3" name="Immagine 2"/>
          <p:cNvPicPr>
            <a:picLocks noChangeAspect="1"/>
          </p:cNvPicPr>
          <p:nvPr/>
        </p:nvPicPr>
        <p:blipFill>
          <a:blip r:embed="rId3"/>
          <a:stretch>
            <a:fillRect/>
          </a:stretch>
        </p:blipFill>
        <p:spPr>
          <a:xfrm>
            <a:off x="467544" y="4121478"/>
            <a:ext cx="8148874" cy="2476105"/>
          </a:xfrm>
          <a:prstGeom prst="rect">
            <a:avLst/>
          </a:prstGeom>
        </p:spPr>
      </p:pic>
      <p:sp>
        <p:nvSpPr>
          <p:cNvPr id="5" name="Titolo 2"/>
          <p:cNvSpPr>
            <a:spLocks noGrp="1"/>
          </p:cNvSpPr>
          <p:nvPr>
            <p:ph type="title"/>
          </p:nvPr>
        </p:nvSpPr>
        <p:spPr>
          <a:xfrm>
            <a:off x="457200" y="-315416"/>
            <a:ext cx="8229600" cy="1143000"/>
          </a:xfrm>
        </p:spPr>
        <p:txBody>
          <a:bodyPr>
            <a:normAutofit/>
          </a:bodyPr>
          <a:lstStyle/>
          <a:p>
            <a:r>
              <a:rPr lang="en-US" sz="2400" u="sng" dirty="0" smtClean="0">
                <a:solidFill>
                  <a:srgbClr val="FF0000"/>
                </a:solidFill>
              </a:rPr>
              <a:t>DDR pathways in MBC</a:t>
            </a:r>
            <a:endParaRPr lang="en-US" sz="2400" u="sng" dirty="0">
              <a:solidFill>
                <a:srgbClr val="FF0000"/>
              </a:solidFill>
            </a:endParaRPr>
          </a:p>
        </p:txBody>
      </p:sp>
    </p:spTree>
    <p:extLst>
      <p:ext uri="{BB962C8B-B14F-4D97-AF65-F5344CB8AC3E}">
        <p14:creationId xmlns:p14="http://schemas.microsoft.com/office/powerpoint/2010/main" val="390949050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917</TotalTime>
  <Words>1073</Words>
  <Application>Microsoft Office PowerPoint</Application>
  <PresentationFormat>Presentazione su schermo (4:3)</PresentationFormat>
  <Paragraphs>120</Paragraphs>
  <Slides>26</Slides>
  <Notes>2</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26</vt:i4>
      </vt:variant>
    </vt:vector>
  </HeadingPairs>
  <TitlesOfParts>
    <vt:vector size="33" baseType="lpstr">
      <vt:lpstr>Arial</vt:lpstr>
      <vt:lpstr>Arial</vt:lpstr>
      <vt:lpstr>Calibri</vt:lpstr>
      <vt:lpstr>msgothic</vt:lpstr>
      <vt:lpstr>Times New Roman</vt:lpstr>
      <vt:lpstr>Wingdings</vt:lpstr>
      <vt:lpstr>Tema di Office</vt:lpstr>
      <vt:lpstr>Male Breast Cancer: New Molecular Landscapes</vt:lpstr>
      <vt:lpstr>Presentazione standard di PowerPoint</vt:lpstr>
      <vt:lpstr>Some key facts about MBC</vt:lpstr>
      <vt:lpstr>Risk factors for MBC</vt:lpstr>
      <vt:lpstr>Molecular Studies in MBC</vt:lpstr>
      <vt:lpstr>EORTC MBC project</vt:lpstr>
      <vt:lpstr>Presentazione standard di PowerPoint</vt:lpstr>
      <vt:lpstr>Presentazione standard di PowerPoint</vt:lpstr>
      <vt:lpstr>DDR pathways in MBC</vt:lpstr>
      <vt:lpstr>ATM-ATR are central in the DDR machinery</vt:lpstr>
      <vt:lpstr>The ATR-ATM pathway in MBC</vt:lpstr>
      <vt:lpstr>DDR markers and survival in MBC</vt:lpstr>
      <vt:lpstr>Deregulated Hippo pathway in MBC</vt:lpstr>
      <vt:lpstr>The Hippo pathway in BC</vt:lpstr>
      <vt:lpstr>TAZ/YAP and their target CTGF in male breast cancer </vt:lpstr>
      <vt:lpstr>AXL, a TAZ/YAP target, in MBC </vt:lpstr>
      <vt:lpstr>Presentazione standard di PowerPoint</vt:lpstr>
      <vt:lpstr>The mevalonate pathway controls YAP/TAZ….. and</vt:lpstr>
      <vt:lpstr>………… the production of steroid hormones</vt:lpstr>
      <vt:lpstr>?????????????????????????</vt:lpstr>
      <vt:lpstr>HMG-CoAR expression in male breast cancer (metabolic control of YAP/TAZ) </vt:lpstr>
      <vt:lpstr>Presentazione standard di PowerPoint</vt:lpstr>
      <vt:lpstr>Presentazione standard di PowerPoint</vt:lpstr>
      <vt:lpstr>Conclusion Remarks</vt:lpstr>
      <vt:lpstr>Not just for women. </vt:lpstr>
      <vt:lpstr>Presentazione standard di PowerPoint</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 </dc:creator>
  <cp:lastModifiedBy>MAUGERI SACCA' MARCELLO</cp:lastModifiedBy>
  <cp:revision>80</cp:revision>
  <dcterms:created xsi:type="dcterms:W3CDTF">2017-05-29T10:55:36Z</dcterms:created>
  <dcterms:modified xsi:type="dcterms:W3CDTF">2018-06-14T14:15:31Z</dcterms:modified>
</cp:coreProperties>
</file>