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sldIdLst>
    <p:sldId id="256" r:id="rId2"/>
    <p:sldId id="262" r:id="rId3"/>
    <p:sldId id="257" r:id="rId4"/>
    <p:sldId id="258" r:id="rId5"/>
    <p:sldId id="259" r:id="rId6"/>
    <p:sldId id="261" r:id="rId7"/>
    <p:sldId id="269" r:id="rId8"/>
    <p:sldId id="260" r:id="rId9"/>
    <p:sldId id="276" r:id="rId10"/>
    <p:sldId id="277" r:id="rId11"/>
    <p:sldId id="263" r:id="rId12"/>
    <p:sldId id="299" r:id="rId13"/>
    <p:sldId id="300" r:id="rId14"/>
    <p:sldId id="305" r:id="rId15"/>
    <p:sldId id="301" r:id="rId16"/>
    <p:sldId id="307" r:id="rId17"/>
    <p:sldId id="306" r:id="rId18"/>
    <p:sldId id="291" r:id="rId19"/>
    <p:sldId id="292" r:id="rId20"/>
    <p:sldId id="290" r:id="rId21"/>
    <p:sldId id="293" r:id="rId22"/>
    <p:sldId id="294" r:id="rId23"/>
    <p:sldId id="295" r:id="rId24"/>
    <p:sldId id="297" r:id="rId25"/>
    <p:sldId id="278" r:id="rId26"/>
    <p:sldId id="308" r:id="rId27"/>
    <p:sldId id="289" r:id="rId28"/>
    <p:sldId id="283" r:id="rId29"/>
    <p:sldId id="284" r:id="rId30"/>
    <p:sldId id="287" r:id="rId31"/>
    <p:sldId id="288" r:id="rId32"/>
    <p:sldId id="298" r:id="rId33"/>
    <p:sldId id="265" r:id="rId34"/>
    <p:sldId id="304" r:id="rId35"/>
    <p:sldId id="302" r:id="rId36"/>
    <p:sldId id="303" r:id="rId37"/>
    <p:sldId id="273" r:id="rId38"/>
    <p:sldId id="264" r:id="rId39"/>
    <p:sldId id="311" r:id="rId40"/>
    <p:sldId id="271" r:id="rId41"/>
    <p:sldId id="30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/>
    <p:restoredTop sz="93157"/>
  </p:normalViewPr>
  <p:slideViewPr>
    <p:cSldViewPr snapToGrid="0" snapToObjects="1">
      <p:cViewPr varScale="1">
        <p:scale>
          <a:sx n="78" d="100"/>
          <a:sy n="78" d="100"/>
        </p:scale>
        <p:origin x="14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FE48A-D142-0C45-8A2B-3D20B16D4436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7EB5F-ACCE-D14B-9E3B-2DC72135E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9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93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76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61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818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28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81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70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21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30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47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15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83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3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9001B-60AD-9149-B530-C38DF6C6C6D1}" type="datetimeFigureOut">
              <a:rPr lang="it-IT" smtClean="0"/>
              <a:t>10/05/2018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044D9-26B1-3C43-900E-2A5EC0FEE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10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rsc.org/en/results?searchtext=Author:Venkatesh%20Vaidyanathan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4E5DF-1282-F649-AD2E-3CA114185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5484" y="2035252"/>
            <a:ext cx="6201787" cy="179070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it-IT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Germline</a:t>
            </a:r>
            <a: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it-IT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mutations</a:t>
            </a:r>
            <a:b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in prostate </a:t>
            </a:r>
            <a:r>
              <a:rPr lang="it-IT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cancer</a:t>
            </a:r>
            <a: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: </a:t>
            </a:r>
            <a:b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impact on </a:t>
            </a:r>
            <a:r>
              <a:rPr lang="it-IT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clinical</a:t>
            </a:r>
            <a:r>
              <a:rPr lang="it-IT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it-IT" b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practice</a:t>
            </a:r>
            <a:endParaRPr lang="it-IT" b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374F618-A41B-2D42-94AD-1D5848C85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8582" y="4191211"/>
            <a:ext cx="6858000" cy="1241822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4C826A4-A441-2047-9728-7D116F35F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8" y="2060044"/>
            <a:ext cx="1729967" cy="2506686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7" name="Immagine 6" descr="Schermata 2017-11-10 alle 16.53.53.png">
            <a:extLst>
              <a:ext uri="{FF2B5EF4-FFF2-40B4-BE49-F238E27FC236}">
                <a16:creationId xmlns:a16="http://schemas.microsoft.com/office/drawing/2014/main" id="{E5FCC163-F9BE-BB4E-8834-68F85DDE8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73" y="3979422"/>
            <a:ext cx="2108409" cy="112493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B43D998-5683-8B43-B69B-8267100A5C1C}"/>
              </a:ext>
            </a:extLst>
          </p:cNvPr>
          <p:cNvSpPr/>
          <p:nvPr/>
        </p:nvSpPr>
        <p:spPr>
          <a:xfrm>
            <a:off x="5236378" y="5292926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350" b="1" dirty="0">
                <a:latin typeface="Edwardian Script ITC"/>
                <a:cs typeface="Edwardian Script ITC"/>
              </a:rPr>
              <a:t>.Liborio </a:t>
            </a:r>
            <a:r>
              <a:rPr lang="it-IT" sz="1350" b="1" dirty="0" err="1">
                <a:latin typeface="Edwardian Script ITC"/>
                <a:cs typeface="Edwardian Script ITC"/>
              </a:rPr>
              <a:t>Stuppia</a:t>
            </a:r>
            <a:r>
              <a:rPr lang="it-IT" sz="1350" b="1" dirty="0">
                <a:latin typeface="Edwardian Script ITC"/>
                <a:cs typeface="Edwardian Script ITC"/>
              </a:rPr>
              <a:t>, </a:t>
            </a:r>
            <a:r>
              <a:rPr lang="it-IT" sz="1350" b="1" dirty="0" err="1">
                <a:latin typeface="Edwardian Script ITC"/>
                <a:cs typeface="Edwardian Script ITC"/>
              </a:rPr>
              <a:t>Medical</a:t>
            </a:r>
            <a:r>
              <a:rPr lang="it-IT" sz="1350" b="1" dirty="0">
                <a:latin typeface="Edwardian Script ITC"/>
                <a:cs typeface="Edwardian Script ITC"/>
              </a:rPr>
              <a:t> Genetics</a:t>
            </a:r>
          </a:p>
          <a:p>
            <a:pPr algn="ctr"/>
            <a:r>
              <a:rPr lang="it-IT" sz="1350" b="1" dirty="0">
                <a:latin typeface="Edwardian Script ITC"/>
                <a:cs typeface="Edwardian Script ITC"/>
              </a:rPr>
              <a:t>G. d’Annunzio </a:t>
            </a:r>
            <a:r>
              <a:rPr lang="it-IT" sz="1350" b="1" dirty="0" err="1">
                <a:latin typeface="Edwardian Script ITC"/>
                <a:cs typeface="Edwardian Script ITC"/>
              </a:rPr>
              <a:t>University</a:t>
            </a:r>
            <a:r>
              <a:rPr lang="it-IT" sz="1350" b="1" dirty="0">
                <a:latin typeface="Edwardian Script ITC"/>
                <a:cs typeface="Edwardian Script ITC"/>
              </a:rPr>
              <a:t> Chieti-Pescara, </a:t>
            </a:r>
            <a:r>
              <a:rPr lang="it-IT" sz="1350" b="1" dirty="0" err="1">
                <a:latin typeface="Edwardian Script ITC"/>
                <a:cs typeface="Edwardian Script ITC"/>
              </a:rPr>
              <a:t>Italy</a:t>
            </a:r>
            <a:endParaRPr lang="it-IT" sz="1350" b="1" dirty="0">
              <a:latin typeface="Edwardian Script ITC"/>
              <a:cs typeface="Edwardian Script ITC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2ABAF4-8122-E74A-9548-59E588C08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623" y="857250"/>
            <a:ext cx="1233377" cy="13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87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5EC6F1-42C9-294C-A6E3-88900189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562100"/>
            <a:ext cx="65151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8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596BD97-2A5B-FE48-A97F-D4D9B48BC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3" y="1800876"/>
            <a:ext cx="3971036" cy="325624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7D4725A-7BD8-2E41-965E-29EA58587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0" y="1458190"/>
            <a:ext cx="3971037" cy="18068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1284603-2273-3847-A5F7-53DDB3D11E8C}"/>
              </a:ext>
            </a:extLst>
          </p:cNvPr>
          <p:cNvSpPr/>
          <p:nvPr/>
        </p:nvSpPr>
        <p:spPr>
          <a:xfrm>
            <a:off x="464090" y="3583908"/>
            <a:ext cx="3971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it-IT" sz="1200" dirty="0">
                <a:latin typeface="AdvOT0de51fd2"/>
              </a:rPr>
              <a:t>Common single-nucleotide </a:t>
            </a:r>
            <a:r>
              <a:rPr lang="it-IT" sz="1200" dirty="0" err="1">
                <a:latin typeface="AdvOT0de51fd2"/>
              </a:rPr>
              <a:t>polypmorphisms</a:t>
            </a:r>
            <a:r>
              <a:rPr lang="it-IT" sz="1200" dirty="0">
                <a:latin typeface="AdvOT0de51fd2"/>
              </a:rPr>
              <a:t> (</a:t>
            </a:r>
            <a:r>
              <a:rPr lang="it-IT" sz="1200" dirty="0" err="1">
                <a:latin typeface="AdvOT0de51fd2"/>
              </a:rPr>
              <a:t>SNPs</a:t>
            </a:r>
            <a:r>
              <a:rPr lang="it-IT" sz="1200" dirty="0">
                <a:latin typeface="AdvOT0de51fd2"/>
              </a:rPr>
              <a:t>), </a:t>
            </a:r>
            <a:r>
              <a:rPr lang="it-IT" sz="1200" dirty="0" err="1">
                <a:latin typeface="AdvOT0de51fd2"/>
              </a:rPr>
              <a:t>which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confer</a:t>
            </a:r>
            <a:r>
              <a:rPr lang="it-IT" sz="1200" dirty="0">
                <a:latin typeface="AdvOT0de51fd2"/>
              </a:rPr>
              <a:t> a cumulative </a:t>
            </a:r>
            <a:r>
              <a:rPr lang="it-IT" sz="1200" dirty="0" err="1">
                <a:latin typeface="AdvOT0de51fd2"/>
              </a:rPr>
              <a:t>risk</a:t>
            </a:r>
            <a:r>
              <a:rPr lang="it-IT" sz="1200" dirty="0">
                <a:latin typeface="AdvOT0de51fd2"/>
              </a:rPr>
              <a:t> of </a:t>
            </a:r>
            <a:r>
              <a:rPr lang="it-IT" sz="1200" dirty="0" err="1">
                <a:latin typeface="AdvOT0de51fd2"/>
              </a:rPr>
              <a:t>PrCa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development</a:t>
            </a:r>
            <a:r>
              <a:rPr lang="it-IT" sz="1200" dirty="0">
                <a:latin typeface="AdvOT0de51fd2"/>
              </a:rPr>
              <a:t> with </a:t>
            </a:r>
            <a:r>
              <a:rPr lang="it-IT" sz="1200" dirty="0" err="1">
                <a:latin typeface="AdvOT0de51fd2"/>
              </a:rPr>
              <a:t>increasing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number</a:t>
            </a:r>
            <a:r>
              <a:rPr lang="it-IT" sz="1200" dirty="0">
                <a:latin typeface="AdvOT0de51fd2"/>
              </a:rPr>
              <a:t> of </a:t>
            </a:r>
            <a:r>
              <a:rPr lang="it-IT" sz="1200" dirty="0" err="1">
                <a:latin typeface="AdvOT0de51fd2"/>
              </a:rPr>
              <a:t>risk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alleles</a:t>
            </a:r>
            <a:r>
              <a:rPr lang="it-IT" sz="1200" dirty="0">
                <a:latin typeface="AdvOT0de51fd2"/>
              </a:rPr>
              <a:t>.</a:t>
            </a:r>
          </a:p>
          <a:p>
            <a:endParaRPr lang="it-IT" sz="1200" dirty="0">
              <a:latin typeface="AdvOT0de51fd2"/>
            </a:endParaRPr>
          </a:p>
          <a:p>
            <a:pPr marL="214313" indent="-214313">
              <a:buFontTx/>
              <a:buChar char="-"/>
            </a:pPr>
            <a:r>
              <a:rPr lang="it-IT" sz="1200" dirty="0">
                <a:latin typeface="AdvOT0de51fd2"/>
              </a:rPr>
              <a:t>Rare moderate</a:t>
            </a:r>
            <a:r>
              <a:rPr lang="it-IT" sz="1200" dirty="0">
                <a:latin typeface="AdvOT0de51fd2+20"/>
              </a:rPr>
              <a:t>–</a:t>
            </a:r>
            <a:r>
              <a:rPr lang="it-IT" sz="1200" dirty="0">
                <a:latin typeface="AdvOT0de51fd2"/>
              </a:rPr>
              <a:t>high-</a:t>
            </a:r>
            <a:r>
              <a:rPr lang="it-IT" sz="1200" dirty="0" err="1">
                <a:latin typeface="AdvOT0de51fd2"/>
              </a:rPr>
              <a:t>risk</a:t>
            </a:r>
            <a:r>
              <a:rPr lang="it-IT" sz="1200" dirty="0">
                <a:latin typeface="AdvOT0de51fd2"/>
              </a:rPr>
              <a:t> gene loci, </a:t>
            </a:r>
            <a:r>
              <a:rPr lang="it-IT" sz="1200" dirty="0" err="1">
                <a:latin typeface="AdvOT0de51fd2"/>
              </a:rPr>
              <a:t>which</a:t>
            </a:r>
            <a:r>
              <a:rPr lang="it-IT" sz="1200" dirty="0">
                <a:latin typeface="AdvOT0de51fd2"/>
              </a:rPr>
              <a:t> predispose to </a:t>
            </a:r>
            <a:r>
              <a:rPr lang="it-IT" sz="1200" dirty="0" err="1">
                <a:latin typeface="AdvOT0de51fd2"/>
              </a:rPr>
              <a:t>PrCa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development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when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altered</a:t>
            </a:r>
            <a:r>
              <a:rPr lang="it-IT" sz="1200" dirty="0">
                <a:latin typeface="AdvOT0de51fd2"/>
              </a:rPr>
              <a:t> by </a:t>
            </a:r>
            <a:r>
              <a:rPr lang="it-IT" sz="1200" dirty="0" err="1">
                <a:latin typeface="AdvOT0de51fd2"/>
              </a:rPr>
              <a:t>mutation</a:t>
            </a:r>
            <a:r>
              <a:rPr lang="it-IT" sz="1200" dirty="0">
                <a:latin typeface="AdvOT0de51fd2"/>
              </a:rPr>
              <a:t>. </a:t>
            </a:r>
          </a:p>
          <a:p>
            <a:r>
              <a:rPr lang="it-IT" sz="1200" dirty="0">
                <a:latin typeface="AdvOT0de51fd2"/>
              </a:rPr>
              <a:t> </a:t>
            </a:r>
          </a:p>
          <a:p>
            <a:pPr marL="214313" indent="-214313">
              <a:buFontTx/>
              <a:buChar char="-"/>
            </a:pPr>
            <a:r>
              <a:rPr lang="it-IT" sz="1200" dirty="0" err="1">
                <a:latin typeface="AdvOT0de51fd2"/>
              </a:rPr>
              <a:t>There</a:t>
            </a:r>
            <a:r>
              <a:rPr lang="it-IT" sz="1200" dirty="0">
                <a:latin typeface="AdvOT0de51fd2"/>
              </a:rPr>
              <a:t> are </a:t>
            </a:r>
            <a:r>
              <a:rPr lang="it-IT" sz="1200" dirty="0" err="1">
                <a:latin typeface="AdvOT0de51fd2"/>
              </a:rPr>
              <a:t>emerging</a:t>
            </a:r>
            <a:r>
              <a:rPr lang="it-IT" sz="1200" dirty="0">
                <a:latin typeface="AdvOT0de51fd2"/>
              </a:rPr>
              <a:t> data </a:t>
            </a:r>
            <a:r>
              <a:rPr lang="it-IT" sz="1200" dirty="0" err="1">
                <a:latin typeface="AdvOT0de51fd2"/>
              </a:rPr>
              <a:t>that</a:t>
            </a:r>
            <a:r>
              <a:rPr lang="it-IT" sz="1200" dirty="0">
                <a:latin typeface="AdvOT0de51fd2"/>
              </a:rPr>
              <a:t> castrate-</a:t>
            </a:r>
            <a:r>
              <a:rPr lang="it-IT" sz="1200" dirty="0" err="1">
                <a:latin typeface="AdvOT0de51fd2"/>
              </a:rPr>
              <a:t>resistant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disease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is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associated</a:t>
            </a:r>
            <a:r>
              <a:rPr lang="it-IT" sz="1200" dirty="0">
                <a:latin typeface="AdvOT0de51fd2"/>
              </a:rPr>
              <a:t> with </a:t>
            </a:r>
            <a:r>
              <a:rPr lang="it-IT" sz="1200" dirty="0" err="1">
                <a:latin typeface="AdvOT0de51fd2"/>
              </a:rPr>
              <a:t>mutations</a:t>
            </a:r>
            <a:r>
              <a:rPr lang="it-IT" sz="1200" dirty="0">
                <a:latin typeface="AdvOT0de51fd2"/>
              </a:rPr>
              <a:t> in DNA </a:t>
            </a:r>
            <a:r>
              <a:rPr lang="it-IT" sz="1200" dirty="0" err="1">
                <a:latin typeface="AdvOT0de51fd2"/>
              </a:rPr>
              <a:t>repair</a:t>
            </a:r>
            <a:r>
              <a:rPr lang="it-IT" sz="1200" dirty="0">
                <a:latin typeface="AdvOT0de51fd2"/>
              </a:rPr>
              <a:t> </a:t>
            </a:r>
            <a:r>
              <a:rPr lang="it-IT" sz="1200" dirty="0" err="1">
                <a:latin typeface="AdvOT0de51fd2"/>
              </a:rPr>
              <a:t>genes</a:t>
            </a:r>
            <a:r>
              <a:rPr lang="it-IT" sz="1200" dirty="0">
                <a:latin typeface="AdvOT0de51fd2"/>
              </a:rPr>
              <a:t>.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28489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35860CF-EF10-7F4C-AD87-3EF4E5DF57F2}"/>
              </a:ext>
            </a:extLst>
          </p:cNvPr>
          <p:cNvSpPr/>
          <p:nvPr/>
        </p:nvSpPr>
        <p:spPr>
          <a:xfrm>
            <a:off x="5113430" y="2699350"/>
            <a:ext cx="35256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Tx/>
              <a:buChar char="-"/>
            </a:pPr>
            <a:r>
              <a:rPr lang="it-IT" sz="1500" b="1" dirty="0">
                <a:latin typeface="AdvOptima"/>
              </a:rPr>
              <a:t>GWAS on  1,854 </a:t>
            </a:r>
            <a:r>
              <a:rPr lang="it-IT" sz="1500" b="1" dirty="0" err="1">
                <a:latin typeface="AdvOptima"/>
              </a:rPr>
              <a:t>individuals</a:t>
            </a:r>
            <a:r>
              <a:rPr lang="it-IT" sz="1500" b="1" dirty="0">
                <a:latin typeface="AdvOptima"/>
              </a:rPr>
              <a:t> with </a:t>
            </a:r>
            <a:r>
              <a:rPr lang="it-IT" sz="1500" b="1" dirty="0" err="1">
                <a:latin typeface="AdvOptima"/>
              </a:rPr>
              <a:t>clinically</a:t>
            </a:r>
            <a:r>
              <a:rPr lang="it-IT" sz="1500" b="1" dirty="0">
                <a:latin typeface="AdvOptima"/>
              </a:rPr>
              <a:t> </a:t>
            </a:r>
            <a:r>
              <a:rPr lang="it-IT" sz="1500" b="1" dirty="0" err="1">
                <a:latin typeface="AdvOptima"/>
              </a:rPr>
              <a:t>detected</a:t>
            </a:r>
            <a:r>
              <a:rPr lang="it-IT" sz="1500" b="1" dirty="0">
                <a:latin typeface="AdvOptima"/>
              </a:rPr>
              <a:t> prostate </a:t>
            </a:r>
            <a:r>
              <a:rPr lang="it-IT" sz="1500" b="1" dirty="0" err="1">
                <a:latin typeface="AdvOptima"/>
              </a:rPr>
              <a:t>cancer</a:t>
            </a:r>
            <a:r>
              <a:rPr lang="it-IT" sz="1500" b="1" dirty="0">
                <a:latin typeface="AdvOptima"/>
              </a:rPr>
              <a:t> </a:t>
            </a:r>
            <a:r>
              <a:rPr lang="it-IT" sz="1500" b="1" dirty="0" err="1">
                <a:latin typeface="AdvOptima"/>
              </a:rPr>
              <a:t>diagnosed</a:t>
            </a:r>
            <a:r>
              <a:rPr lang="it-IT" sz="1500" b="1" dirty="0">
                <a:latin typeface="AdvOptima"/>
              </a:rPr>
              <a:t> </a:t>
            </a:r>
            <a:r>
              <a:rPr lang="it-IT" sz="1500" b="1" dirty="0" err="1">
                <a:latin typeface="AdvOptima"/>
              </a:rPr>
              <a:t>at</a:t>
            </a:r>
            <a:r>
              <a:rPr lang="it-IT" sz="1500" b="1" dirty="0">
                <a:latin typeface="AdvOptima"/>
              </a:rPr>
              <a:t> </a:t>
            </a:r>
            <a:r>
              <a:rPr lang="it-IT" sz="1500" b="1" dirty="0">
                <a:latin typeface="AdvEls"/>
              </a:rPr>
              <a:t>&lt;</a:t>
            </a:r>
            <a:r>
              <a:rPr lang="it-IT" sz="1500" b="1" dirty="0">
                <a:latin typeface="AdvOptima"/>
              </a:rPr>
              <a:t>60 </a:t>
            </a:r>
            <a:r>
              <a:rPr lang="it-IT" sz="1500" b="1" dirty="0" err="1">
                <a:latin typeface="AdvOptima"/>
              </a:rPr>
              <a:t>years</a:t>
            </a:r>
            <a:r>
              <a:rPr lang="it-IT" sz="1500" b="1" dirty="0">
                <a:latin typeface="AdvOptima"/>
              </a:rPr>
              <a:t> or with a family </a:t>
            </a:r>
            <a:r>
              <a:rPr lang="it-IT" sz="1500" b="1" dirty="0" err="1">
                <a:latin typeface="AdvOptima"/>
              </a:rPr>
              <a:t>history</a:t>
            </a:r>
            <a:r>
              <a:rPr lang="it-IT" sz="1500" b="1" dirty="0">
                <a:latin typeface="AdvOptima"/>
              </a:rPr>
              <a:t> of </a:t>
            </a:r>
            <a:r>
              <a:rPr lang="it-IT" sz="1500" b="1" dirty="0" err="1">
                <a:latin typeface="AdvOptima"/>
              </a:rPr>
              <a:t>disease</a:t>
            </a:r>
            <a:r>
              <a:rPr lang="it-IT" sz="1500" b="1" dirty="0">
                <a:latin typeface="AdvOptima"/>
              </a:rPr>
              <a:t>, and 1,894 </a:t>
            </a:r>
            <a:r>
              <a:rPr lang="it-IT" sz="1500" b="1" dirty="0" err="1">
                <a:latin typeface="AdvOptima"/>
              </a:rPr>
              <a:t>controls</a:t>
            </a:r>
            <a:endParaRPr lang="it-IT" sz="1500" b="1" dirty="0">
              <a:latin typeface="AdvOptima"/>
            </a:endParaRPr>
          </a:p>
          <a:p>
            <a:pPr marL="257175" indent="-257175">
              <a:buFontTx/>
              <a:buChar char="-"/>
            </a:pPr>
            <a:endParaRPr lang="it-IT" sz="1500" b="1" dirty="0">
              <a:latin typeface="AdvOptima"/>
            </a:endParaRPr>
          </a:p>
          <a:p>
            <a:pPr marL="257175" indent="-257175">
              <a:buFontTx/>
              <a:buChar char="-"/>
            </a:pPr>
            <a:r>
              <a:rPr lang="it-IT" sz="1500" b="1" dirty="0">
                <a:latin typeface="AdvOptima"/>
              </a:rPr>
              <a:t>S</a:t>
            </a:r>
            <a:r>
              <a:rPr lang="it-IT" sz="1500" b="1" dirty="0"/>
              <a:t>even loci </a:t>
            </a:r>
            <a:r>
              <a:rPr lang="it-IT" sz="1500" b="1" dirty="0" err="1"/>
              <a:t>associated</a:t>
            </a:r>
            <a:r>
              <a:rPr lang="it-IT" sz="1500" b="1" dirty="0"/>
              <a:t> with prostate </a:t>
            </a:r>
            <a:r>
              <a:rPr lang="it-IT" sz="1500" b="1" dirty="0" err="1"/>
              <a:t>cancer</a:t>
            </a:r>
            <a:r>
              <a:rPr lang="it-IT" sz="1500" b="1" dirty="0"/>
              <a:t> on </a:t>
            </a:r>
            <a:r>
              <a:rPr lang="it-IT" sz="1500" b="1" dirty="0" err="1"/>
              <a:t>chromosomes</a:t>
            </a:r>
            <a:r>
              <a:rPr lang="it-IT" sz="1500" b="1" dirty="0"/>
              <a:t> 3, 6, 7, 10, 11, 19 and X</a:t>
            </a:r>
            <a:br>
              <a:rPr lang="it-IT" sz="1350" dirty="0"/>
            </a:br>
            <a:endParaRPr lang="it-IT" sz="1350" dirty="0"/>
          </a:p>
          <a:p>
            <a:endParaRPr lang="it-IT" sz="13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8CAA0B-BF4B-C241-8FD4-1797DF745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0" y="922853"/>
            <a:ext cx="4345744" cy="2504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99B9AC-D3E7-D04A-BE44-33A1AC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0" y="3745636"/>
            <a:ext cx="3510166" cy="210858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F940BC0-9F82-8B49-A3C5-7C4F06E4C7C1}"/>
              </a:ext>
            </a:extLst>
          </p:cNvPr>
          <p:cNvSpPr/>
          <p:nvPr/>
        </p:nvSpPr>
        <p:spPr>
          <a:xfrm>
            <a:off x="317311" y="1008420"/>
            <a:ext cx="128272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err="1">
                <a:latin typeface="AdvTq"/>
              </a:rPr>
              <a:t>published</a:t>
            </a:r>
            <a:r>
              <a:rPr lang="it-IT" sz="600" dirty="0">
                <a:latin typeface="AdvTq"/>
              </a:rPr>
              <a:t> online 10 </a:t>
            </a:r>
            <a:r>
              <a:rPr lang="it-IT" sz="600" dirty="0" err="1">
                <a:latin typeface="AdvTq"/>
              </a:rPr>
              <a:t>February</a:t>
            </a:r>
            <a:r>
              <a:rPr lang="it-IT" sz="600" dirty="0">
                <a:latin typeface="AdvTq"/>
              </a:rPr>
              <a:t> 2008 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3141337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CCF88F0-6852-EA46-919F-21A75BC7A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4" y="1123381"/>
            <a:ext cx="5475788" cy="1193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DA1BB4-82FA-6E43-999B-D9D9D4C4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81" y="2474510"/>
            <a:ext cx="3523848" cy="32422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2901F3-4222-0641-938D-078B3C20F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4" y="3171823"/>
            <a:ext cx="3948848" cy="271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4940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25C6398-74C6-9F42-924B-7CEBB3105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1896525"/>
            <a:ext cx="7463281" cy="306034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93EF90D-EA58-6D4C-891F-B2C985B21F52}"/>
              </a:ext>
            </a:extLst>
          </p:cNvPr>
          <p:cNvSpPr/>
          <p:nvPr/>
        </p:nvSpPr>
        <p:spPr>
          <a:xfrm>
            <a:off x="5528447" y="5039911"/>
            <a:ext cx="196521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u="sng" dirty="0">
                <a:solidFill>
                  <a:srgbClr val="2D7EA9"/>
                </a:solidFill>
                <a:latin typeface="museo_sans300"/>
                <a:hlinkClick r:id="rId3"/>
              </a:rPr>
              <a:t>Vaidyanathan</a:t>
            </a:r>
            <a:r>
              <a:rPr lang="it-IT" sz="1350" u="sng" dirty="0">
                <a:solidFill>
                  <a:srgbClr val="505759"/>
                </a:solidFill>
                <a:latin typeface="museo_sans300"/>
              </a:rPr>
              <a:t> </a:t>
            </a:r>
            <a:r>
              <a:rPr lang="it-IT" sz="1350" u="sng" dirty="0">
                <a:solidFill>
                  <a:schemeClr val="accent1">
                    <a:lumMod val="75000"/>
                  </a:schemeClr>
                </a:solidFill>
                <a:latin typeface="museo_sans300"/>
              </a:rPr>
              <a:t>et al., 2017</a:t>
            </a:r>
            <a:endParaRPr lang="it-IT" sz="1350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3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BE249-1973-E948-9240-E54D678D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Clinical</a:t>
            </a:r>
            <a:r>
              <a:rPr lang="it-IT" b="1" dirty="0"/>
              <a:t> </a:t>
            </a:r>
            <a:r>
              <a:rPr lang="it-IT" b="1" dirty="0" err="1"/>
              <a:t>applications</a:t>
            </a:r>
            <a:r>
              <a:rPr lang="it-IT" b="1" dirty="0"/>
              <a:t> of GWAS data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84325C-F436-524D-8DE3-F90B569D9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0808"/>
            <a:ext cx="7886700" cy="3263504"/>
          </a:xfrm>
        </p:spPr>
        <p:txBody>
          <a:bodyPr>
            <a:normAutofit fontScale="77500" lnSpcReduction="20000"/>
          </a:bodyPr>
          <a:lstStyle/>
          <a:p>
            <a:r>
              <a:rPr lang="it-IT" sz="2700" dirty="0"/>
              <a:t>Screening </a:t>
            </a:r>
            <a:r>
              <a:rPr lang="it-IT" sz="2700" dirty="0" err="1"/>
              <a:t>using</a:t>
            </a:r>
            <a:r>
              <a:rPr lang="it-IT" sz="2700" dirty="0"/>
              <a:t> PSA-</a:t>
            </a:r>
            <a:r>
              <a:rPr lang="it-IT" sz="2700" dirty="0" err="1"/>
              <a:t>related</a:t>
            </a:r>
            <a:r>
              <a:rPr lang="it-IT" sz="2700" dirty="0"/>
              <a:t> </a:t>
            </a:r>
            <a:r>
              <a:rPr lang="it-IT" sz="2700" dirty="0" err="1"/>
              <a:t>SNPs</a:t>
            </a:r>
            <a:r>
              <a:rPr lang="it-IT" sz="2700" dirty="0"/>
              <a:t> </a:t>
            </a:r>
          </a:p>
          <a:p>
            <a:pPr marL="0" indent="0">
              <a:buNone/>
            </a:pPr>
            <a:endParaRPr lang="it-IT" sz="2700" dirty="0"/>
          </a:p>
          <a:p>
            <a:r>
              <a:rPr lang="it-IT" sz="2700" dirty="0"/>
              <a:t>Screening </a:t>
            </a:r>
            <a:r>
              <a:rPr lang="it-IT" sz="2700" dirty="0" err="1"/>
              <a:t>using</a:t>
            </a:r>
            <a:r>
              <a:rPr lang="it-IT" sz="2700" dirty="0"/>
              <a:t> </a:t>
            </a:r>
            <a:r>
              <a:rPr lang="it-IT" sz="2700" dirty="0" err="1"/>
              <a:t>PrCa</a:t>
            </a:r>
            <a:r>
              <a:rPr lang="it-IT" sz="2700" dirty="0"/>
              <a:t> </a:t>
            </a:r>
            <a:r>
              <a:rPr lang="it-IT" sz="2700" dirty="0" err="1"/>
              <a:t>risk</a:t>
            </a:r>
            <a:r>
              <a:rPr lang="it-IT" sz="2700" dirty="0"/>
              <a:t> </a:t>
            </a:r>
            <a:r>
              <a:rPr lang="it-IT" sz="2700" dirty="0" err="1"/>
              <a:t>SNPs</a:t>
            </a:r>
            <a:r>
              <a:rPr lang="it-IT" sz="2700" dirty="0"/>
              <a:t> </a:t>
            </a:r>
          </a:p>
          <a:p>
            <a:pPr marL="0" indent="0">
              <a:buNone/>
            </a:pPr>
            <a:endParaRPr lang="it-IT" sz="2700" dirty="0"/>
          </a:p>
          <a:p>
            <a:r>
              <a:rPr lang="it-IT" sz="2700" dirty="0" err="1"/>
              <a:t>Germline</a:t>
            </a:r>
            <a:r>
              <a:rPr lang="it-IT" sz="2700" dirty="0"/>
              <a:t> </a:t>
            </a:r>
            <a:r>
              <a:rPr lang="it-IT" sz="2700" dirty="0" err="1"/>
              <a:t>SNPs</a:t>
            </a:r>
            <a:r>
              <a:rPr lang="it-IT" sz="2700" dirty="0"/>
              <a:t> </a:t>
            </a:r>
            <a:r>
              <a:rPr lang="it-IT" sz="2700" dirty="0" err="1"/>
              <a:t>as</a:t>
            </a:r>
            <a:r>
              <a:rPr lang="it-IT" sz="2700" dirty="0"/>
              <a:t> </a:t>
            </a:r>
            <a:r>
              <a:rPr lang="it-IT" sz="2700" dirty="0" err="1"/>
              <a:t>predictive</a:t>
            </a:r>
            <a:r>
              <a:rPr lang="it-IT" sz="2700" dirty="0"/>
              <a:t> and </a:t>
            </a:r>
            <a:r>
              <a:rPr lang="it-IT" sz="2700" dirty="0" err="1"/>
              <a:t>prognostic</a:t>
            </a:r>
            <a:r>
              <a:rPr lang="it-IT" sz="2700" dirty="0"/>
              <a:t> </a:t>
            </a:r>
            <a:r>
              <a:rPr lang="it-IT" sz="2700" dirty="0" err="1"/>
              <a:t>biomarkers</a:t>
            </a:r>
            <a:r>
              <a:rPr lang="it-IT" sz="2700" dirty="0"/>
              <a:t> </a:t>
            </a:r>
          </a:p>
          <a:p>
            <a:pPr marL="0" indent="0">
              <a:buNone/>
            </a:pPr>
            <a:endParaRPr lang="it-IT" sz="2700" dirty="0"/>
          </a:p>
          <a:p>
            <a:r>
              <a:rPr lang="it-IT" sz="2700" dirty="0" err="1"/>
              <a:t>Predicting</a:t>
            </a:r>
            <a:r>
              <a:rPr lang="it-IT" sz="2700" dirty="0"/>
              <a:t> aggressive </a:t>
            </a:r>
            <a:r>
              <a:rPr lang="it-IT" sz="2700" dirty="0" err="1"/>
              <a:t>disease</a:t>
            </a:r>
            <a:r>
              <a:rPr lang="it-IT" sz="2700" dirty="0"/>
              <a:t> </a:t>
            </a:r>
          </a:p>
          <a:p>
            <a:pPr marL="0" indent="0">
              <a:buNone/>
            </a:pPr>
            <a:endParaRPr lang="it-IT" sz="2700" dirty="0"/>
          </a:p>
          <a:p>
            <a:r>
              <a:rPr lang="it-IT" sz="2700" dirty="0" err="1"/>
              <a:t>Predicting</a:t>
            </a:r>
            <a:r>
              <a:rPr lang="it-IT" sz="2700" dirty="0"/>
              <a:t> </a:t>
            </a:r>
            <a:r>
              <a:rPr lang="it-IT" sz="2700" dirty="0" err="1"/>
              <a:t>radiation</a:t>
            </a:r>
            <a:r>
              <a:rPr lang="it-IT" sz="2700" dirty="0"/>
              <a:t> </a:t>
            </a:r>
            <a:r>
              <a:rPr lang="it-IT" sz="2700" dirty="0" err="1"/>
              <a:t>toxicity</a:t>
            </a:r>
            <a:r>
              <a:rPr lang="it-IT" sz="2700" dirty="0"/>
              <a:t> </a:t>
            </a:r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23A13D-8DA0-A64E-B150-E7DD7F1890CB}"/>
              </a:ext>
            </a:extLst>
          </p:cNvPr>
          <p:cNvSpPr/>
          <p:nvPr/>
        </p:nvSpPr>
        <p:spPr>
          <a:xfrm>
            <a:off x="6919281" y="5470730"/>
            <a:ext cx="18222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err="1"/>
              <a:t>Benafif</a:t>
            </a:r>
            <a:r>
              <a:rPr lang="it-IT" sz="1350" dirty="0"/>
              <a:t> and </a:t>
            </a:r>
            <a:r>
              <a:rPr lang="it-IT" sz="1350" dirty="0" err="1"/>
              <a:t>Eales</a:t>
            </a:r>
            <a:r>
              <a:rPr lang="it-IT" sz="135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24049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521A2C-E6DF-9948-8599-1965C760B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64" y="857250"/>
            <a:ext cx="68002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00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CB580F6-1CDB-5244-92EA-965F210AA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42" y="857250"/>
            <a:ext cx="68173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2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397F14A-3F47-A145-97A4-66AB6D867B02}"/>
              </a:ext>
            </a:extLst>
          </p:cNvPr>
          <p:cNvSpPr/>
          <p:nvPr/>
        </p:nvSpPr>
        <p:spPr>
          <a:xfrm>
            <a:off x="4696763" y="3083289"/>
            <a:ext cx="433106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it-IT" sz="1350" dirty="0" err="1">
                <a:latin typeface="Times" pitchFamily="2" charset="0"/>
              </a:rPr>
              <a:t>Eighteen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probands</a:t>
            </a:r>
            <a:r>
              <a:rPr lang="it-IT" sz="1350" dirty="0">
                <a:latin typeface="Times" pitchFamily="2" charset="0"/>
              </a:rPr>
              <a:t> from </a:t>
            </a:r>
            <a:r>
              <a:rPr lang="it-IT" sz="1350" dirty="0" err="1">
                <a:latin typeface="Times" pitchFamily="2" charset="0"/>
              </a:rPr>
              <a:t>four</a:t>
            </a:r>
            <a:r>
              <a:rPr lang="it-IT" sz="1350" dirty="0">
                <a:latin typeface="Times" pitchFamily="2" charset="0"/>
              </a:rPr>
              <a:t> families </a:t>
            </a:r>
            <a:r>
              <a:rPr lang="it-IT" sz="1350" dirty="0" err="1">
                <a:latin typeface="Times" pitchFamily="2" charset="0"/>
              </a:rPr>
              <a:t>had</a:t>
            </a:r>
            <a:r>
              <a:rPr lang="it-IT" sz="1350" dirty="0">
                <a:latin typeface="Times" pitchFamily="2" charset="0"/>
              </a:rPr>
              <a:t> a rare </a:t>
            </a:r>
            <a:r>
              <a:rPr lang="it-IT" sz="1350" dirty="0" err="1">
                <a:latin typeface="Times" pitchFamily="2" charset="0"/>
              </a:rPr>
              <a:t>but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recurrent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mutation</a:t>
            </a:r>
            <a:r>
              <a:rPr lang="it-IT" sz="1350" dirty="0">
                <a:latin typeface="Times" pitchFamily="2" charset="0"/>
              </a:rPr>
              <a:t> (G84E) in HOXB13, a </a:t>
            </a:r>
            <a:r>
              <a:rPr lang="it-IT" sz="1350" dirty="0" err="1">
                <a:latin typeface="Times" pitchFamily="2" charset="0"/>
              </a:rPr>
              <a:t>homeobox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transcription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factor</a:t>
            </a:r>
            <a:r>
              <a:rPr lang="it-IT" sz="1350" dirty="0">
                <a:latin typeface="Times" pitchFamily="2" charset="0"/>
              </a:rPr>
              <a:t> gene </a:t>
            </a:r>
            <a:r>
              <a:rPr lang="it-IT" sz="1350" dirty="0" err="1">
                <a:latin typeface="Times" pitchFamily="2" charset="0"/>
              </a:rPr>
              <a:t>that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is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important</a:t>
            </a:r>
            <a:r>
              <a:rPr lang="it-IT" sz="1350" dirty="0">
                <a:latin typeface="Times" pitchFamily="2" charset="0"/>
              </a:rPr>
              <a:t> in prostate </a:t>
            </a:r>
            <a:r>
              <a:rPr lang="it-IT" sz="1350" dirty="0" err="1">
                <a:latin typeface="Times" pitchFamily="2" charset="0"/>
              </a:rPr>
              <a:t>development</a:t>
            </a:r>
            <a:r>
              <a:rPr lang="it-IT" sz="1350" dirty="0">
                <a:latin typeface="Times" pitchFamily="2" charset="0"/>
              </a:rPr>
              <a:t>. </a:t>
            </a:r>
          </a:p>
          <a:p>
            <a:pPr marL="214313" indent="-214313">
              <a:buFontTx/>
              <a:buChar char="-"/>
            </a:pPr>
            <a:r>
              <a:rPr lang="it-IT" sz="1350" dirty="0">
                <a:latin typeface="Times" pitchFamily="2" charset="0"/>
              </a:rPr>
              <a:t>The </a:t>
            </a:r>
            <a:r>
              <a:rPr lang="it-IT" sz="1350" dirty="0" err="1">
                <a:latin typeface="Times" pitchFamily="2" charset="0"/>
              </a:rPr>
              <a:t>same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mutation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was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detected</a:t>
            </a:r>
            <a:r>
              <a:rPr lang="it-IT" sz="1350" dirty="0">
                <a:latin typeface="Times" pitchFamily="2" charset="0"/>
              </a:rPr>
              <a:t> in 72/5083 (1,4%)  </a:t>
            </a:r>
            <a:r>
              <a:rPr lang="it-IT" sz="1350" dirty="0" err="1">
                <a:latin typeface="Times" pitchFamily="2" charset="0"/>
              </a:rPr>
              <a:t>unrelated</a:t>
            </a:r>
            <a:r>
              <a:rPr lang="it-IT" sz="1350" dirty="0">
                <a:latin typeface="Times" pitchFamily="2" charset="0"/>
              </a:rPr>
              <a:t> prostate </a:t>
            </a:r>
            <a:r>
              <a:rPr lang="it-IT" sz="1350" dirty="0" err="1">
                <a:latin typeface="Times" pitchFamily="2" charset="0"/>
              </a:rPr>
              <a:t>cancer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patients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carriers</a:t>
            </a:r>
            <a:r>
              <a:rPr lang="it-IT" sz="1350" dirty="0">
                <a:latin typeface="Times" pitchFamily="2" charset="0"/>
              </a:rPr>
              <a:t> vs with 1 in 1401 control </a:t>
            </a:r>
            <a:r>
              <a:rPr lang="it-IT" sz="1350" dirty="0" err="1">
                <a:latin typeface="Times" pitchFamily="2" charset="0"/>
              </a:rPr>
              <a:t>subjects</a:t>
            </a:r>
            <a:r>
              <a:rPr lang="it-IT" sz="1350" dirty="0">
                <a:latin typeface="Times" pitchFamily="2" charset="0"/>
              </a:rPr>
              <a:t> (0.1%) </a:t>
            </a:r>
          </a:p>
          <a:p>
            <a:pPr marL="214313" indent="-214313">
              <a:buFontTx/>
              <a:buChar char="-"/>
            </a:pPr>
            <a:r>
              <a:rPr lang="it-IT" sz="1350" dirty="0">
                <a:latin typeface="Times" pitchFamily="2" charset="0"/>
              </a:rPr>
              <a:t>The </a:t>
            </a:r>
            <a:r>
              <a:rPr lang="it-IT" sz="1350" dirty="0" err="1">
                <a:latin typeface="Times" pitchFamily="2" charset="0"/>
              </a:rPr>
              <a:t>mutation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was</a:t>
            </a:r>
            <a:r>
              <a:rPr lang="it-IT" sz="1350" dirty="0">
                <a:latin typeface="Times" pitchFamily="2" charset="0"/>
              </a:rPr>
              <a:t> </a:t>
            </a:r>
            <a:r>
              <a:rPr lang="it-IT" sz="1350" dirty="0" err="1">
                <a:latin typeface="Times" pitchFamily="2" charset="0"/>
              </a:rPr>
              <a:t>significantly</a:t>
            </a:r>
            <a:r>
              <a:rPr lang="it-IT" sz="1350" dirty="0">
                <a:latin typeface="Times" pitchFamily="2" charset="0"/>
              </a:rPr>
              <a:t> more common in men with </a:t>
            </a:r>
            <a:r>
              <a:rPr lang="it-IT" sz="1350" dirty="0" err="1">
                <a:latin typeface="Times" pitchFamily="2" charset="0"/>
              </a:rPr>
              <a:t>early-onset</a:t>
            </a:r>
            <a:r>
              <a:rPr lang="it-IT" sz="1350" dirty="0">
                <a:latin typeface="Times" pitchFamily="2" charset="0"/>
              </a:rPr>
              <a:t>, </a:t>
            </a:r>
            <a:r>
              <a:rPr lang="it-IT" sz="1350" dirty="0" err="1">
                <a:latin typeface="Times" pitchFamily="2" charset="0"/>
              </a:rPr>
              <a:t>familial</a:t>
            </a:r>
            <a:r>
              <a:rPr lang="it-IT" sz="1350" dirty="0">
                <a:latin typeface="Times" pitchFamily="2" charset="0"/>
              </a:rPr>
              <a:t> prostate </a:t>
            </a:r>
            <a:r>
              <a:rPr lang="it-IT" sz="1350" dirty="0" err="1">
                <a:latin typeface="Times" pitchFamily="2" charset="0"/>
              </a:rPr>
              <a:t>cancer</a:t>
            </a:r>
            <a:r>
              <a:rPr lang="it-IT" sz="1350" dirty="0">
                <a:latin typeface="Times" pitchFamily="2" charset="0"/>
              </a:rPr>
              <a:t> (3.1%) </a:t>
            </a:r>
            <a:r>
              <a:rPr lang="it-IT" sz="1350" dirty="0" err="1">
                <a:latin typeface="Times" pitchFamily="2" charset="0"/>
              </a:rPr>
              <a:t>than</a:t>
            </a:r>
            <a:r>
              <a:rPr lang="it-IT" sz="1350" dirty="0">
                <a:latin typeface="Times" pitchFamily="2" charset="0"/>
              </a:rPr>
              <a:t> in </a:t>
            </a:r>
            <a:r>
              <a:rPr lang="it-IT" sz="1350" dirty="0" err="1">
                <a:latin typeface="Times" pitchFamily="2" charset="0"/>
              </a:rPr>
              <a:t>those</a:t>
            </a:r>
            <a:r>
              <a:rPr lang="it-IT" sz="1350" dirty="0">
                <a:latin typeface="Times" pitchFamily="2" charset="0"/>
              </a:rPr>
              <a:t> with late-</a:t>
            </a:r>
            <a:r>
              <a:rPr lang="it-IT" sz="1350" dirty="0" err="1">
                <a:latin typeface="Times" pitchFamily="2" charset="0"/>
              </a:rPr>
              <a:t>onset</a:t>
            </a:r>
            <a:r>
              <a:rPr lang="it-IT" sz="1350" dirty="0">
                <a:latin typeface="Times" pitchFamily="2" charset="0"/>
              </a:rPr>
              <a:t>, </a:t>
            </a:r>
            <a:r>
              <a:rPr lang="it-IT" sz="1350" dirty="0" err="1">
                <a:latin typeface="Times" pitchFamily="2" charset="0"/>
              </a:rPr>
              <a:t>nonfamilial</a:t>
            </a:r>
            <a:r>
              <a:rPr lang="it-IT" sz="1350" dirty="0">
                <a:latin typeface="Times" pitchFamily="2" charset="0"/>
              </a:rPr>
              <a:t> prostate </a:t>
            </a:r>
            <a:r>
              <a:rPr lang="it-IT" sz="1350" dirty="0" err="1">
                <a:latin typeface="Times" pitchFamily="2" charset="0"/>
              </a:rPr>
              <a:t>cancer</a:t>
            </a:r>
            <a:r>
              <a:rPr lang="it-IT" sz="1350" dirty="0">
                <a:latin typeface="Times" pitchFamily="2" charset="0"/>
              </a:rPr>
              <a:t> (0.6%)  </a:t>
            </a:r>
            <a:endParaRPr lang="it-IT" sz="13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8A79CD-B00D-0648-BC73-F92482E7E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04" y="1114963"/>
            <a:ext cx="4497728" cy="15514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00F809-7397-5542-A1FF-7D20223F6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10" y="3083289"/>
            <a:ext cx="4532253" cy="22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2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CE4741-6395-1644-8831-CE59D27D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63" y="2142719"/>
            <a:ext cx="3971036" cy="25725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A78A1D3-C0B7-4348-B153-5669CDE65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619901"/>
            <a:ext cx="3971037" cy="16181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D38CF4-9309-3D41-B24B-04C33103CF27}"/>
              </a:ext>
            </a:extLst>
          </p:cNvPr>
          <p:cNvSpPr txBox="1"/>
          <p:nvPr/>
        </p:nvSpPr>
        <p:spPr>
          <a:xfrm>
            <a:off x="1555932" y="4800901"/>
            <a:ext cx="20461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err="1"/>
              <a:t>Ewing</a:t>
            </a:r>
            <a:r>
              <a:rPr lang="it-IT" sz="1350" dirty="0"/>
              <a:t> et al., 2012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DF0D914-70DC-B044-98BC-745B434F6575}"/>
              </a:ext>
            </a:extLst>
          </p:cNvPr>
          <p:cNvSpPr/>
          <p:nvPr/>
        </p:nvSpPr>
        <p:spPr>
          <a:xfrm>
            <a:off x="6782892" y="4800901"/>
            <a:ext cx="17386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/>
              <a:t> Hong-</a:t>
            </a:r>
            <a:r>
              <a:rPr lang="it-IT" sz="1350" dirty="0" err="1"/>
              <a:t>Jian</a:t>
            </a:r>
            <a:r>
              <a:rPr lang="it-IT" sz="1350" dirty="0"/>
              <a:t> et al., 2013</a:t>
            </a:r>
          </a:p>
        </p:txBody>
      </p:sp>
    </p:spTree>
    <p:extLst>
      <p:ext uri="{BB962C8B-B14F-4D97-AF65-F5344CB8AC3E}">
        <p14:creationId xmlns:p14="http://schemas.microsoft.com/office/powerpoint/2010/main" val="362589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5836" y="1331206"/>
            <a:ext cx="3035444" cy="4017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2032"/>
            <a:r>
              <a:rPr sz="818" b="1" spc="-2" dirty="0">
                <a:solidFill>
                  <a:srgbClr val="FF0000"/>
                </a:solidFill>
                <a:latin typeface="Calibri"/>
                <a:cs typeface="Calibri"/>
              </a:rPr>
              <a:t>Conflict </a:t>
            </a:r>
            <a:r>
              <a:rPr sz="818" b="1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818" b="1" spc="-2" dirty="0">
                <a:solidFill>
                  <a:srgbClr val="FF0000"/>
                </a:solidFill>
                <a:latin typeface="Calibri"/>
                <a:cs typeface="Calibri"/>
              </a:rPr>
              <a:t> I</a:t>
            </a:r>
            <a:r>
              <a:rPr sz="818" b="1" dirty="0">
                <a:solidFill>
                  <a:srgbClr val="FF0000"/>
                </a:solidFill>
                <a:latin typeface="Calibri"/>
                <a:cs typeface="Calibri"/>
              </a:rPr>
              <a:t>nterest</a:t>
            </a:r>
            <a:r>
              <a:rPr sz="818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818" b="1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818" b="1" spc="-2" dirty="0">
                <a:solidFill>
                  <a:srgbClr val="FF0000"/>
                </a:solidFill>
                <a:latin typeface="Calibri"/>
                <a:cs typeface="Calibri"/>
              </a:rPr>
              <a:t>isclosure </a:t>
            </a:r>
            <a:r>
              <a:rPr sz="818" b="1" dirty="0">
                <a:solidFill>
                  <a:srgbClr val="FF0000"/>
                </a:solidFill>
                <a:latin typeface="Calibri"/>
                <a:cs typeface="Calibri"/>
              </a:rPr>
              <a:t>Form</a:t>
            </a:r>
          </a:p>
          <a:p>
            <a:pPr>
              <a:spcBef>
                <a:spcPts val="22"/>
              </a:spcBef>
            </a:pPr>
            <a:endParaRPr sz="537" dirty="0">
              <a:latin typeface="Times New Roman"/>
              <a:cs typeface="Times New Roman"/>
            </a:endParaRPr>
          </a:p>
          <a:p>
            <a:pPr marL="6494" marR="22405">
              <a:lnSpc>
                <a:spcPct val="106100"/>
              </a:lnSpc>
            </a:pPr>
            <a:r>
              <a:rPr sz="563" b="1" spc="-5" dirty="0">
                <a:latin typeface="Calibri"/>
                <a:cs typeface="Calibri"/>
              </a:rPr>
              <a:t>Not</a:t>
            </a:r>
            <a:r>
              <a:rPr sz="563" b="1" spc="-2" dirty="0">
                <a:latin typeface="Calibri"/>
                <a:cs typeface="Calibri"/>
              </a:rPr>
              <a:t>e: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5" dirty="0">
                <a:latin typeface="Calibri"/>
                <a:cs typeface="Calibri"/>
              </a:rPr>
              <a:t>ot</a:t>
            </a:r>
            <a:r>
              <a:rPr sz="563" spc="-2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ntia</a:t>
            </a:r>
            <a:r>
              <a:rPr sz="563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 or ac</a:t>
            </a:r>
            <a:r>
              <a:rPr sz="563" spc="-5" dirty="0">
                <a:latin typeface="Calibri"/>
                <a:cs typeface="Calibri"/>
              </a:rPr>
              <a:t>tu</a:t>
            </a:r>
            <a:r>
              <a:rPr sz="563" spc="-2" dirty="0">
                <a:latin typeface="Calibri"/>
                <a:cs typeface="Calibri"/>
              </a:rPr>
              <a:t>a</a:t>
            </a:r>
            <a:r>
              <a:rPr sz="563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fl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t of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te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exi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w</a:t>
            </a:r>
            <a:r>
              <a:rPr sz="563" spc="-8" dirty="0">
                <a:latin typeface="Calibri"/>
                <a:cs typeface="Calibri"/>
              </a:rPr>
              <a:t>he</a:t>
            </a:r>
            <a:r>
              <a:rPr sz="563" spc="-5" dirty="0">
                <a:latin typeface="Calibri"/>
                <a:cs typeface="Calibri"/>
              </a:rPr>
              <a:t>n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5" dirty="0">
                <a:latin typeface="Calibri"/>
                <a:cs typeface="Calibri"/>
              </a:rPr>
              <a:t>m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tme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o</a:t>
            </a:r>
            <a:r>
              <a:rPr sz="563" spc="-5" dirty="0">
                <a:latin typeface="Calibri"/>
                <a:cs typeface="Calibri"/>
              </a:rPr>
              <a:t>bligatio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s are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likel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b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mp</a:t>
            </a:r>
            <a:r>
              <a:rPr sz="563" spc="-2" dirty="0">
                <a:latin typeface="Calibri"/>
                <a:cs typeface="Calibri"/>
              </a:rPr>
              <a:t>ro</a:t>
            </a:r>
            <a:r>
              <a:rPr sz="563" spc="-8" dirty="0">
                <a:latin typeface="Calibri"/>
                <a:cs typeface="Calibri"/>
              </a:rPr>
              <a:t>mi</a:t>
            </a:r>
            <a:r>
              <a:rPr sz="563" spc="-2" dirty="0">
                <a:latin typeface="Calibri"/>
                <a:cs typeface="Calibri"/>
              </a:rPr>
              <a:t>se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the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om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at</a:t>
            </a:r>
            <a:r>
              <a:rPr sz="563" spc="-2" dirty="0">
                <a:latin typeface="Calibri"/>
                <a:cs typeface="Calibri"/>
              </a:rPr>
              <a:t>or</a:t>
            </a:r>
            <a:r>
              <a:rPr sz="563" spc="-5" dirty="0">
                <a:latin typeface="Calibri"/>
                <a:cs typeface="Calibri"/>
              </a:rPr>
              <a:t>(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)</a:t>
            </a:r>
            <a:r>
              <a:rPr sz="563" spc="-2" dirty="0">
                <a:latin typeface="Calibri"/>
                <a:cs typeface="Calibri"/>
              </a:rPr>
              <a:t>’o</a:t>
            </a:r>
            <a:r>
              <a:rPr sz="563" spc="-5" dirty="0">
                <a:latin typeface="Calibri"/>
                <a:cs typeface="Calibri"/>
              </a:rPr>
              <a:t>th</a:t>
            </a:r>
            <a:r>
              <a:rPr sz="563" spc="-2" dirty="0">
                <a:latin typeface="Calibri"/>
                <a:cs typeface="Calibri"/>
              </a:rPr>
              <a:t>er 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5" dirty="0">
                <a:latin typeface="Calibri"/>
                <a:cs typeface="Calibri"/>
              </a:rPr>
              <a:t>ate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5" dirty="0">
                <a:latin typeface="Calibri"/>
                <a:cs typeface="Calibri"/>
              </a:rPr>
              <a:t>ia</a:t>
            </a:r>
            <a:r>
              <a:rPr sz="563" dirty="0">
                <a:latin typeface="Calibri"/>
                <a:cs typeface="Calibri"/>
              </a:rPr>
              <a:t>l </a:t>
            </a:r>
            <a:r>
              <a:rPr sz="563" spc="-5" dirty="0">
                <a:latin typeface="Calibri"/>
                <a:cs typeface="Calibri"/>
              </a:rPr>
              <a:t>in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s, or 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atio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hip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(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8" dirty="0">
                <a:latin typeface="Calibri"/>
                <a:cs typeface="Calibri"/>
              </a:rPr>
              <a:t>pec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all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eco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omic)</a:t>
            </a:r>
            <a:r>
              <a:rPr sz="563" spc="-2" dirty="0">
                <a:latin typeface="Calibri"/>
                <a:cs typeface="Calibri"/>
              </a:rPr>
              <a:t>, 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2" dirty="0">
                <a:latin typeface="Calibri"/>
                <a:cs typeface="Calibri"/>
              </a:rPr>
              <a:t>ar</a:t>
            </a:r>
            <a:r>
              <a:rPr sz="563" spc="-5" dirty="0">
                <a:latin typeface="Calibri"/>
                <a:cs typeface="Calibri"/>
              </a:rPr>
              <a:t>ticul</a:t>
            </a:r>
            <a:r>
              <a:rPr sz="563" spc="-2" dirty="0">
                <a:latin typeface="Calibri"/>
                <a:cs typeface="Calibri"/>
              </a:rPr>
              <a:t>ar</a:t>
            </a:r>
            <a:r>
              <a:rPr sz="563" spc="-5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f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those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nte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s or </a:t>
            </a:r>
            <a:r>
              <a:rPr sz="563" spc="-5" dirty="0">
                <a:latin typeface="Calibri"/>
                <a:cs typeface="Calibri"/>
              </a:rPr>
              <a:t>com</a:t>
            </a:r>
            <a:r>
              <a:rPr sz="563" spc="-8" dirty="0">
                <a:latin typeface="Calibri"/>
                <a:cs typeface="Calibri"/>
              </a:rPr>
              <a:t>mi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-8" dirty="0">
                <a:latin typeface="Calibri"/>
                <a:cs typeface="Calibri"/>
              </a:rPr>
              <a:t>ment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are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ot </a:t>
            </a:r>
            <a:r>
              <a:rPr sz="563" spc="-5" dirty="0">
                <a:latin typeface="Calibri"/>
                <a:cs typeface="Calibri"/>
              </a:rPr>
              <a:t>di</a:t>
            </a:r>
            <a:r>
              <a:rPr sz="563" spc="-2" dirty="0">
                <a:latin typeface="Calibri"/>
                <a:cs typeface="Calibri"/>
              </a:rPr>
              <a:t>sc</a:t>
            </a:r>
            <a:r>
              <a:rPr sz="563" spc="-5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os</a:t>
            </a:r>
            <a:r>
              <a:rPr sz="563" spc="-5" dirty="0">
                <a:latin typeface="Calibri"/>
                <a:cs typeface="Calibri"/>
              </a:rPr>
              <a:t>ed.</a:t>
            </a:r>
            <a:endParaRPr sz="563" dirty="0">
              <a:latin typeface="Calibri"/>
              <a:cs typeface="Calibri"/>
            </a:endParaRPr>
          </a:p>
          <a:p>
            <a:pPr marL="6494" marR="14936">
              <a:lnSpc>
                <a:spcPct val="106100"/>
              </a:lnSpc>
              <a:spcBef>
                <a:spcPts val="304"/>
              </a:spcBef>
            </a:pPr>
            <a:r>
              <a:rPr sz="563" spc="-8" dirty="0">
                <a:latin typeface="Calibri"/>
                <a:cs typeface="Calibri"/>
              </a:rPr>
              <a:t>Th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</a:t>
            </a:r>
            <a:r>
              <a:rPr sz="563" spc="-5" dirty="0">
                <a:latin typeface="Calibri"/>
                <a:cs typeface="Calibri"/>
              </a:rPr>
              <a:t>li</a:t>
            </a:r>
            <a:r>
              <a:rPr sz="563" spc="-2" dirty="0">
                <a:latin typeface="Calibri"/>
                <a:cs typeface="Calibri"/>
              </a:rPr>
              <a:t>ct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of </a:t>
            </a:r>
            <a:r>
              <a:rPr sz="563" spc="-5" dirty="0">
                <a:latin typeface="Calibri"/>
                <a:cs typeface="Calibri"/>
              </a:rPr>
              <a:t>Inte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st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F</a:t>
            </a:r>
            <a:r>
              <a:rPr sz="563" spc="-2" dirty="0">
                <a:latin typeface="Calibri"/>
                <a:cs typeface="Calibri"/>
              </a:rPr>
              <a:t>o</a:t>
            </a:r>
            <a:r>
              <a:rPr sz="563" spc="-5" dirty="0">
                <a:latin typeface="Calibri"/>
                <a:cs typeface="Calibri"/>
              </a:rPr>
              <a:t>rm</a:t>
            </a:r>
            <a:r>
              <a:rPr sz="563" spc="-2" dirty="0">
                <a:latin typeface="Calibri"/>
                <a:cs typeface="Calibri"/>
              </a:rPr>
              <a:t> s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in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cate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w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2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h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 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dirty="0">
                <a:latin typeface="Calibri"/>
                <a:cs typeface="Calibri"/>
              </a:rPr>
              <a:t>in</a:t>
            </a:r>
            <a:r>
              <a:rPr sz="563" spc="-5" dirty="0">
                <a:latin typeface="Calibri"/>
                <a:cs typeface="Calibri"/>
              </a:rPr>
              <a:t>at</a:t>
            </a:r>
            <a:r>
              <a:rPr sz="563" spc="-2" dirty="0">
                <a:latin typeface="Calibri"/>
                <a:cs typeface="Calibri"/>
              </a:rPr>
              <a:t>or</a:t>
            </a:r>
            <a:r>
              <a:rPr sz="563" spc="-5" dirty="0">
                <a:latin typeface="Calibri"/>
                <a:cs typeface="Calibri"/>
              </a:rPr>
              <a:t>(</a:t>
            </a:r>
            <a:r>
              <a:rPr sz="563" spc="-2" dirty="0">
                <a:latin typeface="Calibri"/>
                <a:cs typeface="Calibri"/>
              </a:rPr>
              <a:t>s) 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2" dirty="0">
                <a:latin typeface="Calibri"/>
                <a:cs typeface="Calibri"/>
              </a:rPr>
              <a:t>as a</a:t>
            </a:r>
            <a:r>
              <a:rPr sz="563" spc="-5" dirty="0">
                <a:latin typeface="Calibri"/>
                <a:cs typeface="Calibri"/>
              </a:rPr>
              <a:t>n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eco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c 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st 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, or a</a:t>
            </a:r>
            <a:r>
              <a:rPr sz="563" spc="-5" dirty="0">
                <a:latin typeface="Calibri"/>
                <a:cs typeface="Calibri"/>
              </a:rPr>
              <a:t>ct</a:t>
            </a:r>
            <a:r>
              <a:rPr sz="563" spc="-2" dirty="0">
                <a:latin typeface="Calibri"/>
                <a:cs typeface="Calibri"/>
              </a:rPr>
              <a:t>s as </a:t>
            </a:r>
            <a:r>
              <a:rPr sz="563" spc="-5" dirty="0">
                <a:latin typeface="Calibri"/>
                <a:cs typeface="Calibri"/>
              </a:rPr>
              <a:t>an</a:t>
            </a:r>
            <a:r>
              <a:rPr sz="563" spc="-2" dirty="0">
                <a:latin typeface="Calibri"/>
                <a:cs typeface="Calibri"/>
              </a:rPr>
              <a:t> off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ce</a:t>
            </a:r>
            <a:r>
              <a:rPr sz="563" spc="-2" dirty="0">
                <a:latin typeface="Calibri"/>
                <a:cs typeface="Calibri"/>
              </a:rPr>
              <a:t>r or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ir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c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or of,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y 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2" dirty="0">
                <a:latin typeface="Calibri"/>
                <a:cs typeface="Calibri"/>
              </a:rPr>
              <a:t>u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si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 e</a:t>
            </a:r>
            <a:r>
              <a:rPr sz="563" spc="-5" dirty="0">
                <a:latin typeface="Calibri"/>
                <a:cs typeface="Calibri"/>
              </a:rPr>
              <a:t>nt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y w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ose</a:t>
            </a:r>
            <a:r>
              <a:rPr sz="563" spc="-2" dirty="0">
                <a:latin typeface="Calibri"/>
                <a:cs typeface="Calibri"/>
              </a:rPr>
              <a:t> fi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nc</a:t>
            </a:r>
            <a:r>
              <a:rPr sz="563" spc="-2" dirty="0">
                <a:latin typeface="Calibri"/>
                <a:cs typeface="Calibri"/>
              </a:rPr>
              <a:t>ia</a:t>
            </a:r>
            <a:r>
              <a:rPr sz="563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w</a:t>
            </a:r>
            <a:r>
              <a:rPr sz="563" spc="-2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aso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2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y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ppe</a:t>
            </a:r>
            <a:r>
              <a:rPr sz="563" spc="-2" dirty="0">
                <a:latin typeface="Calibri"/>
                <a:cs typeface="Calibri"/>
              </a:rPr>
              <a:t>ar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aff</a:t>
            </a:r>
            <a:r>
              <a:rPr sz="563" spc="-5" dirty="0">
                <a:latin typeface="Calibri"/>
                <a:cs typeface="Calibri"/>
              </a:rPr>
              <a:t>ec</a:t>
            </a:r>
            <a:r>
              <a:rPr sz="563" spc="-2" dirty="0">
                <a:latin typeface="Calibri"/>
                <a:cs typeface="Calibri"/>
              </a:rPr>
              <a:t>te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the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dd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on</a:t>
            </a:r>
            <a:r>
              <a:rPr sz="563" spc="-2" dirty="0">
                <a:latin typeface="Calibri"/>
                <a:cs typeface="Calibri"/>
              </a:rPr>
              <a:t> of t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min</a:t>
            </a:r>
            <a:r>
              <a:rPr sz="563" spc="-5" dirty="0">
                <a:latin typeface="Calibri"/>
                <a:cs typeface="Calibri"/>
              </a:rPr>
              <a:t>at</a:t>
            </a:r>
            <a:r>
              <a:rPr sz="563" spc="-2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on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ne</a:t>
            </a:r>
            <a:r>
              <a:rPr sz="563" spc="-5" dirty="0">
                <a:latin typeface="Calibri"/>
                <a:cs typeface="Calibri"/>
              </a:rPr>
              <a:t>w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5" dirty="0">
                <a:latin typeface="Calibri"/>
                <a:cs typeface="Calibri"/>
              </a:rPr>
              <a:t>orn</a:t>
            </a:r>
            <a:r>
              <a:rPr sz="563" spc="-2" dirty="0">
                <a:latin typeface="Calibri"/>
                <a:cs typeface="Calibri"/>
              </a:rPr>
              <a:t> s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dirty="0">
                <a:latin typeface="Calibri"/>
                <a:cs typeface="Calibri"/>
              </a:rPr>
              <a:t>re</a:t>
            </a:r>
            <a:r>
              <a:rPr sz="563" spc="-8" dirty="0">
                <a:latin typeface="Calibri"/>
                <a:cs typeface="Calibri"/>
              </a:rPr>
              <a:t>en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g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ne</a:t>
            </a:r>
            <a:r>
              <a:rPr sz="563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.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The</a:t>
            </a:r>
            <a:r>
              <a:rPr sz="563" spc="-5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at</a:t>
            </a:r>
            <a:r>
              <a:rPr sz="563" spc="-2" dirty="0">
                <a:latin typeface="Calibri"/>
                <a:cs typeface="Calibri"/>
              </a:rPr>
              <a:t>or</a:t>
            </a:r>
            <a:r>
              <a:rPr sz="563" spc="-5" dirty="0">
                <a:latin typeface="Calibri"/>
                <a:cs typeface="Calibri"/>
              </a:rPr>
              <a:t>(</a:t>
            </a:r>
            <a:r>
              <a:rPr sz="563" dirty="0">
                <a:latin typeface="Calibri"/>
                <a:cs typeface="Calibri"/>
              </a:rPr>
              <a:t>s</a:t>
            </a:r>
            <a:r>
              <a:rPr sz="563" spc="-2" dirty="0">
                <a:latin typeface="Calibri"/>
                <a:cs typeface="Calibri"/>
              </a:rPr>
              <a:t>)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al</a:t>
            </a:r>
            <a:r>
              <a:rPr sz="563" spc="-2" dirty="0">
                <a:latin typeface="Calibri"/>
                <a:cs typeface="Calibri"/>
              </a:rPr>
              <a:t>so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ose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y 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2" dirty="0">
                <a:latin typeface="Calibri"/>
                <a:cs typeface="Calibri"/>
              </a:rPr>
              <a:t>erso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al</a:t>
            </a:r>
            <a:r>
              <a:rPr sz="563" spc="-2" dirty="0">
                <a:latin typeface="Calibri"/>
                <a:cs typeface="Calibri"/>
              </a:rPr>
              <a:t>, </a:t>
            </a:r>
            <a:r>
              <a:rPr sz="563" spc="-8" dirty="0">
                <a:latin typeface="Calibri"/>
                <a:cs typeface="Calibri"/>
              </a:rPr>
              <a:t>bu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ine</a:t>
            </a:r>
            <a:r>
              <a:rPr sz="563" spc="-2" dirty="0">
                <a:latin typeface="Calibri"/>
                <a:cs typeface="Calibri"/>
              </a:rPr>
              <a:t>ss, or </a:t>
            </a:r>
            <a:r>
              <a:rPr sz="563" spc="-5" dirty="0">
                <a:latin typeface="Calibri"/>
                <a:cs typeface="Calibri"/>
              </a:rPr>
              <a:t>vo</a:t>
            </a:r>
            <a:r>
              <a:rPr sz="563" dirty="0">
                <a:latin typeface="Calibri"/>
                <a:cs typeface="Calibri"/>
              </a:rPr>
              <a:t>l</a:t>
            </a:r>
            <a:r>
              <a:rPr sz="563" spc="-8" dirty="0">
                <a:latin typeface="Calibri"/>
                <a:cs typeface="Calibri"/>
              </a:rPr>
              <a:t>untee</a:t>
            </a:r>
            <a:r>
              <a:rPr sz="563" spc="-2" dirty="0">
                <a:latin typeface="Calibri"/>
                <a:cs typeface="Calibri"/>
              </a:rPr>
              <a:t>r affili</a:t>
            </a:r>
            <a:r>
              <a:rPr sz="563" spc="-5" dirty="0">
                <a:latin typeface="Calibri"/>
                <a:cs typeface="Calibri"/>
              </a:rPr>
              <a:t>at</a:t>
            </a:r>
            <a:r>
              <a:rPr sz="563" spc="-2" dirty="0">
                <a:latin typeface="Calibri"/>
                <a:cs typeface="Calibri"/>
              </a:rPr>
              <a:t>ions </a:t>
            </a:r>
            <a:r>
              <a:rPr sz="563" spc="-5" dirty="0">
                <a:latin typeface="Calibri"/>
                <a:cs typeface="Calibri"/>
              </a:rPr>
              <a:t>th</a:t>
            </a:r>
            <a:r>
              <a:rPr sz="563" spc="-2" dirty="0">
                <a:latin typeface="Calibri"/>
                <a:cs typeface="Calibri"/>
              </a:rPr>
              <a:t>at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5" dirty="0">
                <a:latin typeface="Calibri"/>
                <a:cs typeface="Calibri"/>
              </a:rPr>
              <a:t>ay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g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ve</a:t>
            </a:r>
            <a:r>
              <a:rPr sz="563" spc="-2" dirty="0">
                <a:latin typeface="Calibri"/>
                <a:cs typeface="Calibri"/>
              </a:rPr>
              <a:t> rise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2" dirty="0">
                <a:latin typeface="Calibri"/>
                <a:cs typeface="Calibri"/>
              </a:rPr>
              <a:t> 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 or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pp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en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fl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t of </a:t>
            </a:r>
            <a:r>
              <a:rPr sz="563" spc="-5" dirty="0">
                <a:latin typeface="Calibri"/>
                <a:cs typeface="Calibri"/>
              </a:rPr>
              <a:t>int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.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Re</a:t>
            </a:r>
            <a:r>
              <a:rPr sz="563" spc="2" dirty="0">
                <a:latin typeface="Calibri"/>
                <a:cs typeface="Calibri"/>
              </a:rPr>
              <a:t>l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va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t </a:t>
            </a:r>
            <a:r>
              <a:rPr sz="563" spc="-5" dirty="0">
                <a:latin typeface="Calibri"/>
                <a:cs typeface="Calibri"/>
              </a:rPr>
              <a:t>F</a:t>
            </a:r>
            <a:r>
              <a:rPr sz="563" spc="-2" dirty="0">
                <a:latin typeface="Calibri"/>
                <a:cs typeface="Calibri"/>
              </a:rPr>
              <a:t>e</a:t>
            </a:r>
            <a:r>
              <a:rPr sz="563" spc="-8" dirty="0">
                <a:latin typeface="Calibri"/>
                <a:cs typeface="Calibri"/>
              </a:rPr>
              <a:t>de</a:t>
            </a:r>
            <a:r>
              <a:rPr sz="563" spc="-2" dirty="0">
                <a:latin typeface="Calibri"/>
                <a:cs typeface="Calibri"/>
              </a:rPr>
              <a:t>ra</a:t>
            </a:r>
            <a:r>
              <a:rPr sz="563" spc="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y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or</a:t>
            </a:r>
            <a:r>
              <a:rPr sz="563" spc="-8" dirty="0">
                <a:latin typeface="Calibri"/>
                <a:cs typeface="Calibri"/>
              </a:rPr>
              <a:t>g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zatio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all</a:t>
            </a:r>
            <a:r>
              <a:rPr sz="563" spc="-2" dirty="0">
                <a:latin typeface="Calibri"/>
                <a:cs typeface="Calibri"/>
              </a:rPr>
              <a:t>y 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sta</a:t>
            </a:r>
            <a:r>
              <a:rPr sz="563" spc="-5" dirty="0">
                <a:latin typeface="Calibri"/>
                <a:cs typeface="Calibri"/>
              </a:rPr>
              <a:t>bli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8" dirty="0">
                <a:latin typeface="Calibri"/>
                <a:cs typeface="Calibri"/>
              </a:rPr>
              <a:t>he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re</a:t>
            </a:r>
            <a:r>
              <a:rPr sz="563" spc="-8" dirty="0">
                <a:latin typeface="Calibri"/>
                <a:cs typeface="Calibri"/>
              </a:rPr>
              <a:t>g</a:t>
            </a:r>
            <a:r>
              <a:rPr sz="563" spc="-2" dirty="0">
                <a:latin typeface="Calibri"/>
                <a:cs typeface="Calibri"/>
              </a:rPr>
              <a:t>u</a:t>
            </a:r>
            <a:r>
              <a:rPr sz="563" spc="-5" dirty="0">
                <a:latin typeface="Calibri"/>
                <a:cs typeface="Calibri"/>
              </a:rPr>
              <a:t>latio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nd</a:t>
            </a:r>
            <a:r>
              <a:rPr sz="563" spc="-5" dirty="0">
                <a:latin typeface="Calibri"/>
                <a:cs typeface="Calibri"/>
              </a:rPr>
              <a:t> guide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ne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in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f</a:t>
            </a:r>
            <a:r>
              <a:rPr sz="563" spc="-5" dirty="0">
                <a:latin typeface="Calibri"/>
                <a:cs typeface="Calibri"/>
              </a:rPr>
              <a:t>ina</a:t>
            </a:r>
            <a:r>
              <a:rPr sz="563" spc="-8" dirty="0">
                <a:latin typeface="Calibri"/>
                <a:cs typeface="Calibri"/>
              </a:rPr>
              <a:t>nc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dirty="0">
                <a:latin typeface="Calibri"/>
                <a:cs typeface="Calibri"/>
              </a:rPr>
              <a:t>l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dirty="0">
                <a:latin typeface="Calibri"/>
                <a:cs typeface="Calibri"/>
              </a:rPr>
              <a:t>f</a:t>
            </a:r>
            <a:r>
              <a:rPr sz="563" spc="-5" dirty="0">
                <a:latin typeface="Calibri"/>
                <a:cs typeface="Calibri"/>
              </a:rPr>
              <a:t>lict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mu</a:t>
            </a:r>
            <a:r>
              <a:rPr sz="563" spc="-2" dirty="0">
                <a:latin typeface="Calibri"/>
                <a:cs typeface="Calibri"/>
              </a:rPr>
              <a:t>st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abided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y.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di</a:t>
            </a:r>
            <a:r>
              <a:rPr sz="563" spc="-2" dirty="0">
                <a:latin typeface="Calibri"/>
                <a:cs typeface="Calibri"/>
              </a:rPr>
              <a:t>v</a:t>
            </a:r>
            <a:r>
              <a:rPr sz="563" spc="-5" dirty="0">
                <a:latin typeface="Calibri"/>
                <a:cs typeface="Calibri"/>
              </a:rPr>
              <a:t>idual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wi</a:t>
            </a:r>
            <a:r>
              <a:rPr sz="563" spc="-2" dirty="0">
                <a:latin typeface="Calibri"/>
                <a:cs typeface="Calibri"/>
              </a:rPr>
              <a:t>th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</a:t>
            </a:r>
            <a:r>
              <a:rPr sz="563" spc="-5" dirty="0">
                <a:latin typeface="Calibri"/>
                <a:cs typeface="Calibri"/>
              </a:rPr>
              <a:t>li</a:t>
            </a:r>
            <a:r>
              <a:rPr sz="563" spc="-2" dirty="0">
                <a:latin typeface="Calibri"/>
                <a:cs typeface="Calibri"/>
              </a:rPr>
              <a:t>ct of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inte</a:t>
            </a:r>
            <a:r>
              <a:rPr sz="563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st s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2" dirty="0">
                <a:latin typeface="Calibri"/>
                <a:cs typeface="Calibri"/>
              </a:rPr>
              <a:t>u</a:t>
            </a:r>
            <a:r>
              <a:rPr sz="563" spc="-5" dirty="0">
                <a:latin typeface="Calibri"/>
                <a:cs typeface="Calibri"/>
              </a:rPr>
              <a:t>ld</a:t>
            </a:r>
            <a:r>
              <a:rPr sz="563" spc="-2" dirty="0">
                <a:latin typeface="Calibri"/>
                <a:cs typeface="Calibri"/>
              </a:rPr>
              <a:t> 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fra</a:t>
            </a:r>
            <a:r>
              <a:rPr sz="563" spc="-5" dirty="0">
                <a:latin typeface="Calibri"/>
                <a:cs typeface="Calibri"/>
              </a:rPr>
              <a:t>in from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min</a:t>
            </a:r>
            <a:r>
              <a:rPr sz="563" spc="-2" dirty="0">
                <a:latin typeface="Calibri"/>
                <a:cs typeface="Calibri"/>
              </a:rPr>
              <a:t>a</a:t>
            </a:r>
            <a:r>
              <a:rPr sz="563" spc="-5" dirty="0">
                <a:latin typeface="Calibri"/>
                <a:cs typeface="Calibri"/>
              </a:rPr>
              <a:t>ting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on</a:t>
            </a:r>
            <a:r>
              <a:rPr sz="563" spc="-2" dirty="0">
                <a:latin typeface="Calibri"/>
                <a:cs typeface="Calibri"/>
              </a:rPr>
              <a:t> for s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ee</a:t>
            </a:r>
            <a:r>
              <a:rPr sz="563" spc="-2" dirty="0">
                <a:latin typeface="Calibri"/>
                <a:cs typeface="Calibri"/>
              </a:rPr>
              <a:t>ni</a:t>
            </a:r>
            <a:r>
              <a:rPr sz="563" spc="-5" dirty="0">
                <a:latin typeface="Calibri"/>
                <a:cs typeface="Calibri"/>
              </a:rPr>
              <a:t>ng</a:t>
            </a:r>
            <a:endParaRPr lang="it-IT" sz="563" spc="-5" dirty="0">
              <a:latin typeface="Calibri"/>
              <a:cs typeface="Calibri"/>
            </a:endParaRPr>
          </a:p>
          <a:p>
            <a:pPr marL="6494" marR="14936">
              <a:lnSpc>
                <a:spcPct val="106100"/>
              </a:lnSpc>
              <a:spcBef>
                <a:spcPts val="304"/>
              </a:spcBef>
            </a:pPr>
            <a:r>
              <a:rPr lang="it-IT" sz="563" spc="-2" dirty="0">
                <a:latin typeface="Calibri"/>
                <a:cs typeface="Calibri"/>
              </a:rPr>
              <a:t>10/5/2018 </a:t>
            </a:r>
            <a:r>
              <a:rPr sz="563" spc="-2" dirty="0">
                <a:latin typeface="Calibri"/>
                <a:cs typeface="Calibri"/>
              </a:rPr>
              <a:t> </a:t>
            </a:r>
            <a:endParaRPr lang="it-IT" sz="563" spc="-2" dirty="0">
              <a:latin typeface="Calibri"/>
              <a:cs typeface="Calibri"/>
            </a:endParaRPr>
          </a:p>
          <a:p>
            <a:pPr marL="6494" marR="14936">
              <a:lnSpc>
                <a:spcPct val="106100"/>
              </a:lnSpc>
              <a:spcBef>
                <a:spcPts val="304"/>
              </a:spcBef>
            </a:pP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me:</a:t>
            </a:r>
            <a:r>
              <a:rPr lang="it-IT" sz="563" spc="-8" dirty="0">
                <a:latin typeface="Calibri"/>
                <a:cs typeface="Calibri"/>
              </a:rPr>
              <a:t> Liborio </a:t>
            </a:r>
            <a:r>
              <a:rPr lang="it-IT" sz="563" spc="-8" dirty="0" err="1">
                <a:latin typeface="Calibri"/>
                <a:cs typeface="Calibri"/>
              </a:rPr>
              <a:t>Stuppia</a:t>
            </a:r>
            <a:r>
              <a:rPr lang="it-IT" sz="563" spc="-8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 </a:t>
            </a:r>
            <a:endParaRPr lang="it-IT" sz="563" spc="-5" dirty="0">
              <a:latin typeface="Calibri"/>
              <a:cs typeface="Calibri"/>
            </a:endParaRPr>
          </a:p>
          <a:p>
            <a:pPr marL="6494" marR="14936">
              <a:lnSpc>
                <a:spcPct val="106100"/>
              </a:lnSpc>
              <a:spcBef>
                <a:spcPts val="304"/>
              </a:spcBef>
            </a:pPr>
            <a:r>
              <a:rPr sz="563" spc="-5" dirty="0">
                <a:latin typeface="Calibri"/>
                <a:cs typeface="Calibri"/>
              </a:rPr>
              <a:t>Pos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:</a:t>
            </a:r>
            <a:r>
              <a:rPr lang="it-IT" sz="563" spc="-2" dirty="0">
                <a:latin typeface="Calibri"/>
                <a:cs typeface="Calibri"/>
              </a:rPr>
              <a:t> Speaker</a:t>
            </a:r>
            <a:endParaRPr sz="56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63" dirty="0">
              <a:latin typeface="Times New Roman"/>
              <a:cs typeface="Times New Roman"/>
            </a:endParaRPr>
          </a:p>
          <a:p>
            <a:pPr marL="6494" marR="93191">
              <a:lnSpc>
                <a:spcPct val="117300"/>
              </a:lnSpc>
            </a:pPr>
            <a:endParaRPr lang="it-IT" sz="486" dirty="0">
              <a:latin typeface="Times New Roman"/>
              <a:cs typeface="Times New Roman"/>
            </a:endParaRPr>
          </a:p>
          <a:p>
            <a:pPr marL="6494" marR="93191">
              <a:lnSpc>
                <a:spcPct val="117300"/>
              </a:lnSpc>
            </a:pPr>
            <a:endParaRPr lang="it-IT" sz="486" spc="-5" dirty="0">
              <a:latin typeface="Times New Roman"/>
              <a:cs typeface="Times New Roman"/>
            </a:endParaRPr>
          </a:p>
          <a:p>
            <a:pPr marL="6494" marR="93191">
              <a:lnSpc>
                <a:spcPct val="117300"/>
              </a:lnSpc>
            </a:pPr>
            <a:r>
              <a:rPr sz="563" spc="-5" dirty="0">
                <a:latin typeface="Calibri"/>
                <a:cs typeface="Calibri"/>
              </a:rPr>
              <a:t>Ple</a:t>
            </a:r>
            <a:r>
              <a:rPr sz="563" spc="-2" dirty="0">
                <a:latin typeface="Calibri"/>
                <a:cs typeface="Calibri"/>
              </a:rPr>
              <a:t>ase </a:t>
            </a:r>
            <a:r>
              <a:rPr sz="563" spc="-8" dirty="0">
                <a:latin typeface="Calibri"/>
                <a:cs typeface="Calibri"/>
              </a:rPr>
              <a:t>de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 b</a:t>
            </a:r>
            <a:r>
              <a:rPr sz="563" spc="-5" dirty="0">
                <a:latin typeface="Calibri"/>
                <a:cs typeface="Calibri"/>
              </a:rPr>
              <a:t>elow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5" dirty="0">
                <a:latin typeface="Calibri"/>
                <a:cs typeface="Calibri"/>
              </a:rPr>
              <a:t>elatio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hip</a:t>
            </a:r>
            <a:r>
              <a:rPr sz="563" dirty="0">
                <a:latin typeface="Calibri"/>
                <a:cs typeface="Calibri"/>
              </a:rPr>
              <a:t>s</a:t>
            </a:r>
            <a:r>
              <a:rPr sz="563" spc="-2" dirty="0">
                <a:latin typeface="Calibri"/>
                <a:cs typeface="Calibri"/>
              </a:rPr>
              <a:t>, 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ra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sa</a:t>
            </a:r>
            <a:r>
              <a:rPr sz="563" spc="-5" dirty="0">
                <a:latin typeface="Calibri"/>
                <a:cs typeface="Calibri"/>
              </a:rPr>
              <a:t>ctio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dirty="0">
                <a:latin typeface="Calibri"/>
                <a:cs typeface="Calibri"/>
              </a:rPr>
              <a:t>s</a:t>
            </a:r>
            <a:r>
              <a:rPr sz="563" spc="-2" dirty="0">
                <a:latin typeface="Calibri"/>
                <a:cs typeface="Calibri"/>
              </a:rPr>
              <a:t>, 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2" dirty="0">
                <a:latin typeface="Calibri"/>
                <a:cs typeface="Calibri"/>
              </a:rPr>
              <a:t>os</a:t>
            </a:r>
            <a:r>
              <a:rPr sz="563" spc="-5" dirty="0">
                <a:latin typeface="Calibri"/>
                <a:cs typeface="Calibri"/>
              </a:rPr>
              <a:t>itio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you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old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(volu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tee</a:t>
            </a:r>
            <a:r>
              <a:rPr sz="563" spc="-2" dirty="0">
                <a:latin typeface="Calibri"/>
                <a:cs typeface="Calibri"/>
              </a:rPr>
              <a:t>r or ot</a:t>
            </a:r>
            <a:r>
              <a:rPr sz="563" spc="-8" dirty="0">
                <a:latin typeface="Calibri"/>
                <a:cs typeface="Calibri"/>
              </a:rPr>
              <a:t>he</a:t>
            </a:r>
            <a:r>
              <a:rPr sz="563" dirty="0">
                <a:latin typeface="Calibri"/>
                <a:cs typeface="Calibri"/>
              </a:rPr>
              <a:t>r</a:t>
            </a:r>
            <a:r>
              <a:rPr sz="563" spc="-5" dirty="0">
                <a:latin typeface="Calibri"/>
                <a:cs typeface="Calibri"/>
              </a:rPr>
              <a:t>wi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e)</a:t>
            </a:r>
            <a:r>
              <a:rPr sz="563" spc="-2" dirty="0">
                <a:latin typeface="Calibri"/>
                <a:cs typeface="Calibri"/>
              </a:rPr>
              <a:t>, or </a:t>
            </a:r>
            <a:r>
              <a:rPr sz="563" spc="-5" dirty="0">
                <a:latin typeface="Calibri"/>
                <a:cs typeface="Calibri"/>
              </a:rPr>
              <a:t>ci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u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ta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es </a:t>
            </a:r>
            <a:r>
              <a:rPr sz="563" spc="-5" dirty="0">
                <a:latin typeface="Calibri"/>
                <a:cs typeface="Calibri"/>
              </a:rPr>
              <a:t>th</a:t>
            </a:r>
            <a:r>
              <a:rPr sz="563" spc="-2" dirty="0">
                <a:latin typeface="Calibri"/>
                <a:cs typeface="Calibri"/>
              </a:rPr>
              <a:t>at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you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e</a:t>
            </a:r>
            <a:r>
              <a:rPr sz="563" spc="2" dirty="0">
                <a:latin typeface="Calibri"/>
                <a:cs typeface="Calibri"/>
              </a:rPr>
              <a:t>l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5" dirty="0">
                <a:latin typeface="Calibri"/>
                <a:cs typeface="Calibri"/>
              </a:rPr>
              <a:t>ve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cont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u</a:t>
            </a:r>
            <a:r>
              <a:rPr sz="563" spc="-5" dirty="0">
                <a:latin typeface="Calibri"/>
                <a:cs typeface="Calibri"/>
              </a:rPr>
              <a:t>te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flict of int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t:</a:t>
            </a:r>
            <a:endParaRPr sz="56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63" dirty="0">
              <a:latin typeface="Times New Roman"/>
              <a:cs typeface="Times New Roman"/>
            </a:endParaRPr>
          </a:p>
          <a:p>
            <a:pPr marL="6494">
              <a:spcBef>
                <a:spcPts val="386"/>
              </a:spcBef>
              <a:tabLst>
                <a:tab pos="148391" algn="l"/>
              </a:tabLst>
            </a:pPr>
            <a:r>
              <a:rPr sz="563" u="sng" spc="-8" dirty="0">
                <a:latin typeface="Calibri"/>
                <a:cs typeface="Calibri"/>
              </a:rPr>
              <a:t>_</a:t>
            </a:r>
            <a:r>
              <a:rPr sz="563" u="sng" spc="-2" dirty="0">
                <a:latin typeface="Calibri"/>
                <a:cs typeface="Calibri"/>
              </a:rPr>
              <a:t> </a:t>
            </a:r>
            <a:r>
              <a:rPr sz="563" u="sng" dirty="0">
                <a:latin typeface="Calibri"/>
                <a:cs typeface="Calibri"/>
              </a:rPr>
              <a:t>	</a:t>
            </a:r>
            <a:r>
              <a:rPr sz="563" u="sng" spc="-5" dirty="0">
                <a:latin typeface="Calibri"/>
                <a:cs typeface="Calibri"/>
              </a:rPr>
              <a:t>_</a:t>
            </a:r>
            <a:r>
              <a:rPr sz="563" dirty="0">
                <a:latin typeface="Calibri"/>
                <a:cs typeface="Calibri"/>
              </a:rPr>
              <a:t>  </a:t>
            </a:r>
            <a:r>
              <a:rPr sz="563" spc="59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I 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ave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2" dirty="0">
                <a:latin typeface="Calibri"/>
                <a:cs typeface="Calibri"/>
              </a:rPr>
              <a:t>nfli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t of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rest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re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2" dirty="0">
                <a:latin typeface="Calibri"/>
                <a:cs typeface="Calibri"/>
              </a:rPr>
              <a:t>or</a:t>
            </a:r>
            <a:r>
              <a:rPr sz="563" spc="-5" dirty="0">
                <a:latin typeface="Calibri"/>
                <a:cs typeface="Calibri"/>
              </a:rPr>
              <a:t>t.</a:t>
            </a:r>
            <a:endParaRPr sz="563" dirty="0">
              <a:latin typeface="Calibri"/>
              <a:cs typeface="Calibri"/>
            </a:endParaRPr>
          </a:p>
          <a:p>
            <a:pPr>
              <a:spcBef>
                <a:spcPts val="9"/>
              </a:spcBef>
            </a:pPr>
            <a:endParaRPr sz="793" dirty="0">
              <a:latin typeface="Times New Roman"/>
              <a:cs typeface="Times New Roman"/>
            </a:endParaRPr>
          </a:p>
          <a:p>
            <a:pPr marL="6494" marR="73709">
              <a:lnSpc>
                <a:spcPct val="116900"/>
              </a:lnSpc>
              <a:tabLst>
                <a:tab pos="184434" algn="l"/>
              </a:tabLst>
            </a:pPr>
            <a:r>
              <a:rPr sz="563" u="sng" spc="-8" dirty="0">
                <a:latin typeface="Calibri"/>
                <a:cs typeface="Calibri"/>
              </a:rPr>
              <a:t>_</a:t>
            </a:r>
            <a:r>
              <a:rPr sz="563" u="sng" spc="-2" dirty="0">
                <a:latin typeface="Calibri"/>
                <a:cs typeface="Calibri"/>
              </a:rPr>
              <a:t> </a:t>
            </a:r>
            <a:r>
              <a:rPr sz="563" u="sng" dirty="0">
                <a:latin typeface="Calibri"/>
                <a:cs typeface="Calibri"/>
              </a:rPr>
              <a:t>	</a:t>
            </a:r>
            <a:r>
              <a:rPr sz="563" dirty="0">
                <a:latin typeface="Calibri"/>
                <a:cs typeface="Calibri"/>
              </a:rPr>
              <a:t>  </a:t>
            </a:r>
            <a:r>
              <a:rPr sz="563" spc="-2" dirty="0">
                <a:latin typeface="Calibri"/>
                <a:cs typeface="Calibri"/>
              </a:rPr>
              <a:t>I 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ave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the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fo</a:t>
            </a:r>
            <a:r>
              <a:rPr sz="563" spc="-5" dirty="0">
                <a:latin typeface="Calibri"/>
                <a:cs typeface="Calibri"/>
              </a:rPr>
              <a:t>llowing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fl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ct of </a:t>
            </a:r>
            <a:r>
              <a:rPr sz="563" spc="-5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te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ep</a:t>
            </a:r>
            <a:r>
              <a:rPr sz="563" spc="-2" dirty="0">
                <a:latin typeface="Calibri"/>
                <a:cs typeface="Calibri"/>
              </a:rPr>
              <a:t>ort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(pl</a:t>
            </a:r>
            <a:r>
              <a:rPr sz="563" spc="-2" dirty="0">
                <a:latin typeface="Calibri"/>
                <a:cs typeface="Calibri"/>
              </a:rPr>
              <a:t>ease s</a:t>
            </a:r>
            <a:r>
              <a:rPr sz="563" spc="-5" dirty="0">
                <a:latin typeface="Calibri"/>
                <a:cs typeface="Calibri"/>
              </a:rPr>
              <a:t>peci</a:t>
            </a:r>
            <a:r>
              <a:rPr sz="563" spc="-2" dirty="0">
                <a:latin typeface="Calibri"/>
                <a:cs typeface="Calibri"/>
              </a:rPr>
              <a:t>fy ot</a:t>
            </a:r>
            <a:r>
              <a:rPr sz="563" spc="-8" dirty="0">
                <a:latin typeface="Calibri"/>
                <a:cs typeface="Calibri"/>
              </a:rPr>
              <a:t>he</a:t>
            </a:r>
            <a:r>
              <a:rPr sz="563" spc="-2" dirty="0">
                <a:latin typeface="Calibri"/>
                <a:cs typeface="Calibri"/>
              </a:rPr>
              <a:t>r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2" dirty="0">
                <a:latin typeface="Calibri"/>
                <a:cs typeface="Calibri"/>
              </a:rPr>
              <a:t>n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2" dirty="0">
                <a:latin typeface="Calibri"/>
                <a:cs typeface="Calibri"/>
              </a:rPr>
              <a:t>rof</a:t>
            </a:r>
            <a:r>
              <a:rPr sz="563" spc="-5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for</a:t>
            </a:r>
            <a:r>
              <a:rPr sz="563" spc="-5" dirty="0">
                <a:latin typeface="Calibri"/>
                <a:cs typeface="Calibri"/>
              </a:rPr>
              <a:t>-p</a:t>
            </a:r>
            <a:r>
              <a:rPr sz="563" spc="-2" dirty="0">
                <a:latin typeface="Calibri"/>
                <a:cs typeface="Calibri"/>
              </a:rPr>
              <a:t>rof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t 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oar</a:t>
            </a:r>
            <a:r>
              <a:rPr sz="563" spc="-8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you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(</a:t>
            </a:r>
            <a:r>
              <a:rPr sz="563" spc="-2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yo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2" dirty="0">
                <a:latin typeface="Calibri"/>
                <a:cs typeface="Calibri"/>
              </a:rPr>
              <a:t>r s</a:t>
            </a:r>
            <a:r>
              <a:rPr sz="563" spc="-8" dirty="0">
                <a:latin typeface="Calibri"/>
                <a:cs typeface="Calibri"/>
              </a:rPr>
              <a:t>p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2" dirty="0">
                <a:latin typeface="Calibri"/>
                <a:cs typeface="Calibri"/>
              </a:rPr>
              <a:t>us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) sit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,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2" dirty="0">
                <a:latin typeface="Calibri"/>
                <a:cs typeface="Calibri"/>
              </a:rPr>
              <a:t>ny for</a:t>
            </a:r>
            <a:r>
              <a:rPr sz="563" spc="-5" dirty="0">
                <a:latin typeface="Calibri"/>
                <a:cs typeface="Calibri"/>
              </a:rPr>
              <a:t>-p</a:t>
            </a:r>
            <a:r>
              <a:rPr sz="563" spc="-2" dirty="0">
                <a:latin typeface="Calibri"/>
                <a:cs typeface="Calibri"/>
              </a:rPr>
              <a:t>rof</a:t>
            </a:r>
            <a:r>
              <a:rPr sz="563" spc="-5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t b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spc="-5" dirty="0">
                <a:latin typeface="Calibri"/>
                <a:cs typeface="Calibri"/>
              </a:rPr>
              <a:t>ine</a:t>
            </a:r>
            <a:r>
              <a:rPr sz="563" spc="-2" dirty="0">
                <a:latin typeface="Calibri"/>
                <a:cs typeface="Calibri"/>
              </a:rPr>
              <a:t>ss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 for </a:t>
            </a:r>
            <a:r>
              <a:rPr sz="563" spc="-5" dirty="0">
                <a:latin typeface="Calibri"/>
                <a:cs typeface="Calibri"/>
              </a:rPr>
              <a:t>which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you</a:t>
            </a:r>
            <a:r>
              <a:rPr sz="563" spc="-2" dirty="0">
                <a:latin typeface="Calibri"/>
                <a:cs typeface="Calibri"/>
              </a:rPr>
              <a:t> or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an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m</a:t>
            </a:r>
            <a:r>
              <a:rPr sz="563" spc="-8" dirty="0">
                <a:latin typeface="Calibri"/>
                <a:cs typeface="Calibri"/>
              </a:rPr>
              <a:t>medi</a:t>
            </a:r>
            <a:r>
              <a:rPr sz="563" spc="-2" dirty="0">
                <a:latin typeface="Calibri"/>
                <a:cs typeface="Calibri"/>
              </a:rPr>
              <a:t>ate fa</a:t>
            </a:r>
            <a:r>
              <a:rPr sz="563" spc="-5" dirty="0">
                <a:latin typeface="Calibri"/>
                <a:cs typeface="Calibri"/>
              </a:rPr>
              <a:t>mily </a:t>
            </a:r>
            <a:r>
              <a:rPr sz="563" spc="-8" dirty="0">
                <a:latin typeface="Calibri"/>
                <a:cs typeface="Calibri"/>
              </a:rPr>
              <a:t>mem</a:t>
            </a:r>
            <a:r>
              <a:rPr sz="563" spc="-2" dirty="0">
                <a:latin typeface="Calibri"/>
                <a:cs typeface="Calibri"/>
              </a:rPr>
              <a:t>b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 are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an</a:t>
            </a:r>
            <a:r>
              <a:rPr sz="563" spc="-2" dirty="0">
                <a:latin typeface="Calibri"/>
                <a:cs typeface="Calibri"/>
              </a:rPr>
              <a:t> off</a:t>
            </a:r>
            <a:r>
              <a:rPr sz="563" spc="-5" dirty="0">
                <a:latin typeface="Calibri"/>
                <a:cs typeface="Calibri"/>
              </a:rPr>
              <a:t>ice</a:t>
            </a:r>
            <a:r>
              <a:rPr sz="563" spc="-2" dirty="0">
                <a:latin typeface="Calibri"/>
                <a:cs typeface="Calibri"/>
              </a:rPr>
              <a:t>r or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di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5" dirty="0">
                <a:latin typeface="Calibri"/>
                <a:cs typeface="Calibri"/>
              </a:rPr>
              <a:t>ect</a:t>
            </a:r>
            <a:r>
              <a:rPr sz="563" spc="-2" dirty="0">
                <a:latin typeface="Calibri"/>
                <a:cs typeface="Calibri"/>
              </a:rPr>
              <a:t>or, or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5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2" dirty="0">
                <a:latin typeface="Calibri"/>
                <a:cs typeface="Calibri"/>
              </a:rPr>
              <a:t>ajori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y s</a:t>
            </a:r>
            <a:r>
              <a:rPr sz="563" spc="-8" dirty="0">
                <a:latin typeface="Calibri"/>
                <a:cs typeface="Calibri"/>
              </a:rPr>
              <a:t>h</a:t>
            </a:r>
            <a:r>
              <a:rPr sz="563" spc="-2" dirty="0">
                <a:latin typeface="Calibri"/>
                <a:cs typeface="Calibri"/>
              </a:rPr>
              <a:t>ar</a:t>
            </a:r>
            <a:r>
              <a:rPr sz="563" spc="-8" dirty="0">
                <a:latin typeface="Calibri"/>
                <a:cs typeface="Calibri"/>
              </a:rPr>
              <a:t>eh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8" dirty="0">
                <a:latin typeface="Calibri"/>
                <a:cs typeface="Calibri"/>
              </a:rPr>
              <a:t>de</a:t>
            </a:r>
            <a:r>
              <a:rPr sz="563" spc="-2" dirty="0">
                <a:latin typeface="Calibri"/>
                <a:cs typeface="Calibri"/>
              </a:rPr>
              <a:t>r,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the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of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yo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2" dirty="0">
                <a:latin typeface="Calibri"/>
                <a:cs typeface="Calibri"/>
              </a:rPr>
              <a:t>r </a:t>
            </a:r>
            <a:r>
              <a:rPr sz="563" spc="-8" dirty="0">
                <a:latin typeface="Calibri"/>
                <a:cs typeface="Calibri"/>
              </a:rPr>
              <a:t>emp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o</a:t>
            </a:r>
            <a:r>
              <a:rPr sz="563" dirty="0">
                <a:latin typeface="Calibri"/>
                <a:cs typeface="Calibri"/>
              </a:rPr>
              <a:t>y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spc="-2" dirty="0">
                <a:latin typeface="Calibri"/>
                <a:cs typeface="Calibri"/>
              </a:rPr>
              <a:t> 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y </a:t>
            </a:r>
            <a:r>
              <a:rPr sz="563" spc="-8" dirty="0">
                <a:latin typeface="Calibri"/>
                <a:cs typeface="Calibri"/>
              </a:rPr>
              <a:t>bu</a:t>
            </a:r>
            <a:r>
              <a:rPr sz="563" spc="-2" dirty="0">
                <a:latin typeface="Calibri"/>
                <a:cs typeface="Calibri"/>
              </a:rPr>
              <a:t>s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ne</a:t>
            </a:r>
            <a:r>
              <a:rPr sz="563" spc="-2" dirty="0">
                <a:latin typeface="Calibri"/>
                <a:cs typeface="Calibri"/>
              </a:rPr>
              <a:t>ss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you</a:t>
            </a:r>
            <a:r>
              <a:rPr sz="563" spc="-2" dirty="0">
                <a:latin typeface="Calibri"/>
                <a:cs typeface="Calibri"/>
              </a:rPr>
              <a:t> or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2" dirty="0">
                <a:latin typeface="Calibri"/>
                <a:cs typeface="Calibri"/>
              </a:rPr>
              <a:t> fa</a:t>
            </a:r>
            <a:r>
              <a:rPr sz="563" spc="-8" dirty="0">
                <a:latin typeface="Calibri"/>
                <a:cs typeface="Calibri"/>
              </a:rPr>
              <a:t>mi</a:t>
            </a:r>
            <a:r>
              <a:rPr sz="563" spc="-2" dirty="0">
                <a:latin typeface="Calibri"/>
                <a:cs typeface="Calibri"/>
              </a:rPr>
              <a:t>ly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mem</a:t>
            </a:r>
            <a:r>
              <a:rPr sz="563" spc="-2" dirty="0">
                <a:latin typeface="Calibri"/>
                <a:cs typeface="Calibri"/>
              </a:rPr>
              <a:t>b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r </a:t>
            </a:r>
            <a:r>
              <a:rPr sz="563" spc="-5" dirty="0">
                <a:latin typeface="Calibri"/>
                <a:cs typeface="Calibri"/>
              </a:rPr>
              <a:t>ow</a:t>
            </a:r>
            <a:r>
              <a:rPr sz="563" spc="-2" dirty="0">
                <a:latin typeface="Calibri"/>
                <a:cs typeface="Calibri"/>
              </a:rPr>
              <a:t>n:</a:t>
            </a:r>
            <a:endParaRPr sz="56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63" dirty="0">
              <a:latin typeface="Times New Roman"/>
              <a:cs typeface="Times New Roman"/>
            </a:endParaRPr>
          </a:p>
          <a:p>
            <a:pPr>
              <a:spcBef>
                <a:spcPts val="21"/>
              </a:spcBef>
            </a:pPr>
            <a:endParaRPr sz="588" dirty="0">
              <a:latin typeface="Times New Roman"/>
              <a:cs typeface="Times New Roman"/>
            </a:endParaRPr>
          </a:p>
          <a:p>
            <a:pPr marL="6494">
              <a:tabLst>
                <a:tab pos="3028544" algn="l"/>
              </a:tabLst>
            </a:pPr>
            <a:r>
              <a:rPr sz="563" spc="-2" dirty="0">
                <a:latin typeface="Calibri"/>
                <a:cs typeface="Calibri"/>
              </a:rPr>
              <a:t>1.</a:t>
            </a:r>
            <a:r>
              <a:rPr sz="563" u="sng" spc="-2" dirty="0">
                <a:latin typeface="Calibri"/>
                <a:cs typeface="Calibri"/>
              </a:rPr>
              <a:t> </a:t>
            </a:r>
            <a:r>
              <a:rPr sz="563" u="sng" dirty="0">
                <a:latin typeface="Calibri"/>
                <a:cs typeface="Calibri"/>
              </a:rPr>
              <a:t>	</a:t>
            </a:r>
            <a:endParaRPr sz="563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563" dirty="0">
              <a:latin typeface="Times New Roman"/>
              <a:cs typeface="Times New Roman"/>
            </a:endParaRPr>
          </a:p>
          <a:p>
            <a:pPr>
              <a:spcBef>
                <a:spcPts val="17"/>
              </a:spcBef>
            </a:pPr>
            <a:endParaRPr sz="588" dirty="0">
              <a:latin typeface="Times New Roman"/>
              <a:cs typeface="Times New Roman"/>
            </a:endParaRPr>
          </a:p>
          <a:p>
            <a:pPr marL="6494">
              <a:tabLst>
                <a:tab pos="3012309" algn="l"/>
              </a:tabLst>
            </a:pPr>
            <a:r>
              <a:rPr sz="563" spc="-5" dirty="0">
                <a:latin typeface="Calibri"/>
                <a:cs typeface="Calibri"/>
              </a:rPr>
              <a:t>2</a:t>
            </a:r>
            <a:r>
              <a:rPr sz="563" u="sng" spc="-2" dirty="0">
                <a:latin typeface="Calibri"/>
                <a:cs typeface="Calibri"/>
              </a:rPr>
              <a:t>. 	</a:t>
            </a:r>
            <a:endParaRPr sz="563" dirty="0">
              <a:latin typeface="Calibri"/>
              <a:cs typeface="Calibri"/>
            </a:endParaRPr>
          </a:p>
          <a:p>
            <a:pPr marL="6494" marR="18509">
              <a:lnSpc>
                <a:spcPct val="253600"/>
              </a:lnSpc>
              <a:spcBef>
                <a:spcPts val="304"/>
              </a:spcBef>
              <a:tabLst>
                <a:tab pos="3012309" algn="l"/>
              </a:tabLst>
            </a:pPr>
            <a:r>
              <a:rPr sz="563" spc="-5" dirty="0">
                <a:latin typeface="Calibri"/>
                <a:cs typeface="Calibri"/>
              </a:rPr>
              <a:t>3</a:t>
            </a:r>
            <a:r>
              <a:rPr sz="563" u="sng" spc="-2" dirty="0">
                <a:latin typeface="Calibri"/>
                <a:cs typeface="Calibri"/>
              </a:rPr>
              <a:t>. 	</a:t>
            </a:r>
            <a:r>
              <a:rPr sz="563" spc="-2" dirty="0">
                <a:latin typeface="Calibri"/>
                <a:cs typeface="Calibri"/>
              </a:rPr>
              <a:t> I </a:t>
            </a:r>
            <a:r>
              <a:rPr sz="563" spc="-8" dirty="0">
                <a:latin typeface="Calibri"/>
                <a:cs typeface="Calibri"/>
              </a:rPr>
              <a:t>he</a:t>
            </a:r>
            <a:r>
              <a:rPr sz="563" spc="-2" dirty="0">
                <a:latin typeface="Calibri"/>
                <a:cs typeface="Calibri"/>
              </a:rPr>
              <a:t>re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ce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fy </a:t>
            </a:r>
            <a:r>
              <a:rPr sz="563" spc="-5" dirty="0">
                <a:latin typeface="Calibri"/>
                <a:cs typeface="Calibri"/>
              </a:rPr>
              <a:t>th</a:t>
            </a:r>
            <a:r>
              <a:rPr sz="563" spc="-2" dirty="0">
                <a:latin typeface="Calibri"/>
                <a:cs typeface="Calibri"/>
              </a:rPr>
              <a:t>at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2" dirty="0">
                <a:latin typeface="Calibri"/>
                <a:cs typeface="Calibri"/>
              </a:rPr>
              <a:t>for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5" dirty="0">
                <a:latin typeface="Calibri"/>
                <a:cs typeface="Calibri"/>
              </a:rPr>
              <a:t>at</a:t>
            </a:r>
            <a:r>
              <a:rPr sz="563" dirty="0">
                <a:latin typeface="Calibri"/>
                <a:cs typeface="Calibri"/>
              </a:rPr>
              <a:t>i</a:t>
            </a:r>
            <a:r>
              <a:rPr sz="563" spc="-5" dirty="0">
                <a:latin typeface="Calibri"/>
                <a:cs typeface="Calibri"/>
              </a:rPr>
              <a:t>on</a:t>
            </a:r>
            <a:r>
              <a:rPr sz="563" spc="-2" dirty="0">
                <a:latin typeface="Calibri"/>
                <a:cs typeface="Calibri"/>
              </a:rPr>
              <a:t> s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t</a:t>
            </a:r>
            <a:r>
              <a:rPr sz="563" spc="2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for</a:t>
            </a:r>
            <a:r>
              <a:rPr sz="563" spc="-5" dirty="0">
                <a:latin typeface="Calibri"/>
                <a:cs typeface="Calibri"/>
              </a:rPr>
              <a:t>th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a</a:t>
            </a:r>
            <a:r>
              <a:rPr sz="563" spc="-8" dirty="0">
                <a:latin typeface="Calibri"/>
                <a:cs typeface="Calibri"/>
              </a:rPr>
              <a:t>b</a:t>
            </a:r>
            <a:r>
              <a:rPr sz="563" spc="-5" dirty="0">
                <a:latin typeface="Calibri"/>
                <a:cs typeface="Calibri"/>
              </a:rPr>
              <a:t>ove</a:t>
            </a:r>
            <a:r>
              <a:rPr sz="563" spc="-2" dirty="0">
                <a:latin typeface="Calibri"/>
                <a:cs typeface="Calibri"/>
              </a:rPr>
              <a:t> </a:t>
            </a:r>
            <a:r>
              <a:rPr sz="563" spc="2" dirty="0">
                <a:latin typeface="Calibri"/>
                <a:cs typeface="Calibri"/>
              </a:rPr>
              <a:t>i</a:t>
            </a:r>
            <a:r>
              <a:rPr sz="563" spc="-2" dirty="0">
                <a:latin typeface="Calibri"/>
                <a:cs typeface="Calibri"/>
              </a:rPr>
              <a:t>s 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u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 a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d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c</a:t>
            </a:r>
            <a:r>
              <a:rPr sz="563" spc="-2" dirty="0">
                <a:latin typeface="Calibri"/>
                <a:cs typeface="Calibri"/>
              </a:rPr>
              <a:t>o</a:t>
            </a:r>
            <a:r>
              <a:rPr sz="563" spc="-8" dirty="0">
                <a:latin typeface="Calibri"/>
                <a:cs typeface="Calibri"/>
              </a:rPr>
              <a:t>mp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 dirty="0">
                <a:latin typeface="Calibri"/>
                <a:cs typeface="Calibri"/>
              </a:rPr>
              <a:t>te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to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t</a:t>
            </a:r>
            <a:r>
              <a:rPr sz="563" spc="-2" dirty="0">
                <a:latin typeface="Calibri"/>
                <a:cs typeface="Calibri"/>
              </a:rPr>
              <a:t>h</a:t>
            </a:r>
            <a:r>
              <a:rPr sz="563" spc="-5" dirty="0">
                <a:latin typeface="Calibri"/>
                <a:cs typeface="Calibri"/>
              </a:rPr>
              <a:t>e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8" dirty="0">
                <a:latin typeface="Calibri"/>
                <a:cs typeface="Calibri"/>
              </a:rPr>
              <a:t>be</a:t>
            </a:r>
            <a:r>
              <a:rPr sz="563" spc="-2" dirty="0">
                <a:latin typeface="Calibri"/>
                <a:cs typeface="Calibri"/>
              </a:rPr>
              <a:t>st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of </a:t>
            </a:r>
            <a:r>
              <a:rPr sz="563" spc="-8" dirty="0">
                <a:latin typeface="Calibri"/>
                <a:cs typeface="Calibri"/>
              </a:rPr>
              <a:t>m</a:t>
            </a:r>
            <a:r>
              <a:rPr sz="563" spc="-2" dirty="0">
                <a:latin typeface="Calibri"/>
                <a:cs typeface="Calibri"/>
              </a:rPr>
              <a:t>y</a:t>
            </a:r>
            <a:r>
              <a:rPr sz="563" dirty="0">
                <a:latin typeface="Calibri"/>
                <a:cs typeface="Calibri"/>
              </a:rPr>
              <a:t> </a:t>
            </a:r>
            <a:r>
              <a:rPr sz="563" spc="-2" dirty="0">
                <a:latin typeface="Calibri"/>
                <a:cs typeface="Calibri"/>
              </a:rPr>
              <a:t>k</a:t>
            </a:r>
            <a:r>
              <a:rPr sz="563" spc="-8" dirty="0">
                <a:latin typeface="Calibri"/>
                <a:cs typeface="Calibri"/>
              </a:rPr>
              <a:t>n</a:t>
            </a:r>
            <a:r>
              <a:rPr sz="563" spc="-5" dirty="0">
                <a:latin typeface="Calibri"/>
                <a:cs typeface="Calibri"/>
              </a:rPr>
              <a:t>ow</a:t>
            </a:r>
            <a:r>
              <a:rPr sz="563" spc="-2" dirty="0">
                <a:latin typeface="Calibri"/>
                <a:cs typeface="Calibri"/>
              </a:rPr>
              <a:t>l</a:t>
            </a:r>
            <a:r>
              <a:rPr sz="563" spc="-5" dirty="0">
                <a:latin typeface="Calibri"/>
                <a:cs typeface="Calibri"/>
              </a:rPr>
              <a:t>edge.</a:t>
            </a:r>
            <a:endParaRPr sz="563" dirty="0">
              <a:latin typeface="Calibri"/>
              <a:cs typeface="Calibri"/>
            </a:endParaRPr>
          </a:p>
          <a:p>
            <a:pPr>
              <a:spcBef>
                <a:spcPts val="9"/>
              </a:spcBef>
            </a:pPr>
            <a:endParaRPr sz="614" dirty="0">
              <a:latin typeface="Times New Roman"/>
              <a:cs typeface="Times New Roman"/>
            </a:endParaRPr>
          </a:p>
          <a:p>
            <a:pPr marL="6494" marR="80852">
              <a:lnSpc>
                <a:spcPct val="192700"/>
              </a:lnSpc>
              <a:tabLst>
                <a:tab pos="1637823" algn="l"/>
                <a:tab pos="2949965" algn="l"/>
              </a:tabLst>
            </a:pPr>
            <a:r>
              <a:rPr sz="563" spc="-5" dirty="0">
                <a:latin typeface="Calibri"/>
                <a:cs typeface="Calibri"/>
              </a:rPr>
              <a:t>Signatu</a:t>
            </a:r>
            <a:r>
              <a:rPr sz="563" dirty="0">
                <a:latin typeface="Calibri"/>
                <a:cs typeface="Calibri"/>
              </a:rPr>
              <a:t>r</a:t>
            </a:r>
            <a:r>
              <a:rPr sz="563" spc="-8" dirty="0">
                <a:latin typeface="Calibri"/>
                <a:cs typeface="Calibri"/>
              </a:rPr>
              <a:t>e</a:t>
            </a:r>
            <a:r>
              <a:rPr sz="563" spc="-2">
                <a:latin typeface="Calibri"/>
                <a:cs typeface="Calibri"/>
              </a:rPr>
              <a:t>: </a:t>
            </a:r>
            <a:r>
              <a:rPr sz="563">
                <a:latin typeface="Calibri"/>
                <a:cs typeface="Calibri"/>
              </a:rPr>
              <a:t> </a:t>
            </a:r>
            <a:r>
              <a:rPr sz="563" spc="-5" dirty="0">
                <a:latin typeface="Calibri"/>
                <a:cs typeface="Calibri"/>
              </a:rPr>
              <a:t>Date</a:t>
            </a:r>
            <a:r>
              <a:rPr sz="563" spc="-2" dirty="0">
                <a:latin typeface="Calibri"/>
                <a:cs typeface="Calibri"/>
              </a:rPr>
              <a:t>: </a:t>
            </a:r>
            <a:r>
              <a:rPr sz="563" u="sng" spc="-2" dirty="0">
                <a:latin typeface="Calibri"/>
                <a:cs typeface="Calibri"/>
              </a:rPr>
              <a:t> </a:t>
            </a:r>
            <a:r>
              <a:rPr sz="563" u="sng" dirty="0">
                <a:latin typeface="Calibri"/>
                <a:cs typeface="Calibri"/>
              </a:rPr>
              <a:t>	</a:t>
            </a:r>
            <a:endParaRPr sz="563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2462" y="3418349"/>
            <a:ext cx="116898" cy="86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95"/>
            <a:r>
              <a:rPr sz="563" spc="-8" dirty="0">
                <a:latin typeface="Calibri"/>
                <a:cs typeface="Calibri"/>
              </a:rPr>
              <a:t>___</a:t>
            </a:r>
            <a:endParaRPr sz="563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7767" y="3638968"/>
            <a:ext cx="142550" cy="86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563" spc="-8" dirty="0">
                <a:latin typeface="Calibri"/>
                <a:cs typeface="Calibri"/>
              </a:rPr>
              <a:t>__</a:t>
            </a:r>
            <a:r>
              <a:rPr sz="563" spc="-2" dirty="0">
                <a:latin typeface="Calibri"/>
                <a:cs typeface="Calibri"/>
              </a:rPr>
              <a:t>_</a:t>
            </a:r>
            <a:r>
              <a:rPr sz="563" spc="-5" dirty="0">
                <a:latin typeface="Calibri"/>
                <a:cs typeface="Calibri"/>
              </a:rPr>
              <a:t>_</a:t>
            </a:r>
            <a:endParaRPr sz="563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82462" y="3418349"/>
            <a:ext cx="116898" cy="116898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228600" y="228600"/>
                </a:lnTo>
                <a:lnTo>
                  <a:pt x="2286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it-IT" sz="920" dirty="0"/>
              <a:t> X</a:t>
            </a:r>
            <a:endParaRPr sz="920" dirty="0"/>
          </a:p>
        </p:txBody>
      </p:sp>
      <p:sp>
        <p:nvSpPr>
          <p:cNvPr id="6" name="object 6"/>
          <p:cNvSpPr/>
          <p:nvPr/>
        </p:nvSpPr>
        <p:spPr>
          <a:xfrm>
            <a:off x="3085710" y="3421596"/>
            <a:ext cx="110404" cy="110404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215900"/>
                </a:moveTo>
                <a:lnTo>
                  <a:pt x="215900" y="215900"/>
                </a:lnTo>
                <a:lnTo>
                  <a:pt x="215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sp>
        <p:nvSpPr>
          <p:cNvPr id="7" name="object 7"/>
          <p:cNvSpPr/>
          <p:nvPr/>
        </p:nvSpPr>
        <p:spPr>
          <a:xfrm>
            <a:off x="3089249" y="3638967"/>
            <a:ext cx="116898" cy="116898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0" y="228600"/>
                </a:moveTo>
                <a:lnTo>
                  <a:pt x="228600" y="228600"/>
                </a:lnTo>
                <a:lnTo>
                  <a:pt x="2286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20"/>
          </a:p>
        </p:txBody>
      </p:sp>
      <p:sp>
        <p:nvSpPr>
          <p:cNvPr id="8" name="object 8"/>
          <p:cNvSpPr/>
          <p:nvPr/>
        </p:nvSpPr>
        <p:spPr>
          <a:xfrm>
            <a:off x="3092496" y="3642215"/>
            <a:ext cx="110404" cy="110404"/>
          </a:xfrm>
          <a:custGeom>
            <a:avLst/>
            <a:gdLst/>
            <a:ahLst/>
            <a:cxnLst/>
            <a:rect l="l" t="t" r="r" b="b"/>
            <a:pathLst>
              <a:path w="215900" h="215900">
                <a:moveTo>
                  <a:pt x="0" y="215900"/>
                </a:moveTo>
                <a:lnTo>
                  <a:pt x="215900" y="215900"/>
                </a:lnTo>
                <a:lnTo>
                  <a:pt x="215900" y="0"/>
                </a:lnTo>
                <a:lnTo>
                  <a:pt x="0" y="0"/>
                </a:lnTo>
                <a:lnTo>
                  <a:pt x="0" y="2159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6A200B1-3CFF-0044-A8CB-B6B6DC7F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106409"/>
            <a:ext cx="632732" cy="51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0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BBEF480-542E-D041-8F2D-FA197E5D18EB}"/>
              </a:ext>
            </a:extLst>
          </p:cNvPr>
          <p:cNvSpPr/>
          <p:nvPr/>
        </p:nvSpPr>
        <p:spPr>
          <a:xfrm>
            <a:off x="4404632" y="2997607"/>
            <a:ext cx="4664065" cy="2000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 err="1">
                <a:latin typeface="Verdana" panose="020B0604030504040204" pitchFamily="34" charset="0"/>
              </a:rPr>
              <a:t>Significant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increased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PCa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susceptibility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was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associated</a:t>
            </a:r>
            <a:r>
              <a:rPr lang="it-IT" sz="1200" b="1" dirty="0">
                <a:latin typeface="Verdana" panose="020B0604030504040204" pitchFamily="34" charset="0"/>
              </a:rPr>
              <a:t> with HOXB13 G84E </a:t>
            </a:r>
            <a:r>
              <a:rPr lang="it-IT" sz="1200" b="1" dirty="0" err="1">
                <a:latin typeface="Verdana" panose="020B0604030504040204" pitchFamily="34" charset="0"/>
              </a:rPr>
              <a:t>variant</a:t>
            </a:r>
            <a:r>
              <a:rPr lang="it-IT" sz="1200" b="1" dirty="0">
                <a:latin typeface="Verdana" panose="020B0604030504040204" pitchFamily="34" charset="0"/>
              </a:rPr>
              <a:t>  (OR = 3.38, 95% CI: 2.45–4.66), </a:t>
            </a:r>
            <a:r>
              <a:rPr lang="it-IT" sz="1200" b="1" dirty="0" err="1">
                <a:latin typeface="Verdana" panose="020B0604030504040204" pitchFamily="34" charset="0"/>
              </a:rPr>
              <a:t>which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is</a:t>
            </a:r>
            <a:r>
              <a:rPr lang="it-IT" sz="1200" b="1" dirty="0">
                <a:latin typeface="Verdana" panose="020B0604030504040204" pitchFamily="34" charset="0"/>
              </a:rPr>
              <a:t> </a:t>
            </a:r>
            <a:r>
              <a:rPr lang="it-IT" sz="1200" b="1" dirty="0" err="1">
                <a:latin typeface="Verdana" panose="020B0604030504040204" pitchFamily="34" charset="0"/>
              </a:rPr>
              <a:t>associated</a:t>
            </a:r>
            <a:r>
              <a:rPr lang="it-IT" sz="1200" b="1" dirty="0">
                <a:latin typeface="Verdana" panose="020B0604030504040204" pitchFamily="34" charset="0"/>
              </a:rPr>
              <a:t> with: </a:t>
            </a:r>
          </a:p>
          <a:p>
            <a:pPr>
              <a:lnSpc>
                <a:spcPct val="150000"/>
              </a:lnSpc>
            </a:pPr>
            <a:r>
              <a:rPr lang="it-IT" sz="1200" b="1" u="sng" dirty="0" err="1">
                <a:latin typeface="Verdana" panose="020B0604030504040204" pitchFamily="34" charset="0"/>
              </a:rPr>
              <a:t>early</a:t>
            </a:r>
            <a:r>
              <a:rPr lang="it-IT" sz="1200" b="1" u="sng" dirty="0">
                <a:latin typeface="Verdana" panose="020B0604030504040204" pitchFamily="34" charset="0"/>
              </a:rPr>
              <a:t> </a:t>
            </a:r>
            <a:r>
              <a:rPr lang="it-IT" sz="1200" b="1" u="sng" dirty="0" err="1">
                <a:latin typeface="Verdana" panose="020B0604030504040204" pitchFamily="34" charset="0"/>
              </a:rPr>
              <a:t>onset</a:t>
            </a:r>
            <a:r>
              <a:rPr lang="it-IT" sz="1200" b="1" u="sng" dirty="0">
                <a:latin typeface="Verdana" panose="020B0604030504040204" pitchFamily="34" charset="0"/>
              </a:rPr>
              <a:t> </a:t>
            </a:r>
            <a:r>
              <a:rPr lang="it-IT" sz="1200" b="1" dirty="0">
                <a:latin typeface="Verdana" panose="020B0604030504040204" pitchFamily="34" charset="0"/>
              </a:rPr>
              <a:t>(OR = 2.90, 95% CI: 2.24–3.75);</a:t>
            </a:r>
          </a:p>
          <a:p>
            <a:pPr>
              <a:lnSpc>
                <a:spcPct val="150000"/>
              </a:lnSpc>
            </a:pPr>
            <a:r>
              <a:rPr lang="it-IT" sz="1200" b="1" u="sng" dirty="0" err="1">
                <a:latin typeface="Verdana" panose="020B0604030504040204" pitchFamily="34" charset="0"/>
              </a:rPr>
              <a:t>affected</a:t>
            </a:r>
            <a:r>
              <a:rPr lang="it-IT" sz="1200" b="1" u="sng" dirty="0">
                <a:latin typeface="Verdana" panose="020B0604030504040204" pitchFamily="34" charset="0"/>
              </a:rPr>
              <a:t> </a:t>
            </a:r>
            <a:r>
              <a:rPr lang="it-IT" sz="1200" b="1" u="sng" dirty="0" err="1">
                <a:latin typeface="Verdana" panose="020B0604030504040204" pitchFamily="34" charset="0"/>
              </a:rPr>
              <a:t>relatives</a:t>
            </a:r>
            <a:r>
              <a:rPr lang="it-IT" sz="1200" b="1" u="sng" dirty="0">
                <a:latin typeface="Verdana" panose="020B0604030504040204" pitchFamily="34" charset="0"/>
              </a:rPr>
              <a:t> </a:t>
            </a:r>
            <a:r>
              <a:rPr lang="it-IT" sz="1200" b="1" dirty="0">
                <a:latin typeface="Verdana" panose="020B0604030504040204" pitchFamily="34" charset="0"/>
              </a:rPr>
              <a:t>(OR = 2.60, 95% CI 2.19–3.10)</a:t>
            </a:r>
          </a:p>
          <a:p>
            <a:pPr>
              <a:lnSpc>
                <a:spcPct val="150000"/>
              </a:lnSpc>
            </a:pPr>
            <a:r>
              <a:rPr lang="it-IT" sz="1200" b="1" u="sng" dirty="0" err="1">
                <a:latin typeface="Verdana" panose="020B0604030504040204" pitchFamily="34" charset="0"/>
              </a:rPr>
              <a:t>highly</a:t>
            </a:r>
            <a:r>
              <a:rPr lang="it-IT" sz="1200" b="1" u="sng" dirty="0">
                <a:latin typeface="Verdana" panose="020B0604030504040204" pitchFamily="34" charset="0"/>
              </a:rPr>
              <a:t> aggressive </a:t>
            </a:r>
            <a:r>
              <a:rPr lang="it-IT" sz="1200" b="1" u="sng" dirty="0" err="1">
                <a:latin typeface="Verdana" panose="020B0604030504040204" pitchFamily="34" charset="0"/>
              </a:rPr>
              <a:t>disease</a:t>
            </a:r>
            <a:r>
              <a:rPr lang="it-IT" sz="1200" b="1" u="sng" dirty="0">
                <a:latin typeface="Verdana" panose="020B0604030504040204" pitchFamily="34" charset="0"/>
              </a:rPr>
              <a:t> </a:t>
            </a:r>
            <a:r>
              <a:rPr lang="it-IT" sz="1200" b="1" dirty="0">
                <a:latin typeface="Verdana" panose="020B0604030504040204" pitchFamily="34" charset="0"/>
              </a:rPr>
              <a:t>(OR = 2.38, 95% CI 1.84–3.08). </a:t>
            </a:r>
            <a:endParaRPr lang="it-IT" sz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C5174F-9691-A547-99B4-9DD6ADB69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9" y="1013775"/>
            <a:ext cx="4237263" cy="12579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E3CC5F8-F7C3-974E-B2F7-05921EDAD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02" y="2553854"/>
            <a:ext cx="4405346" cy="331515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39A154F-7ADC-F449-B086-CB0EAB3F02A0}"/>
              </a:ext>
            </a:extLst>
          </p:cNvPr>
          <p:cNvSpPr/>
          <p:nvPr/>
        </p:nvSpPr>
        <p:spPr>
          <a:xfrm>
            <a:off x="3067614" y="1225033"/>
            <a:ext cx="1317990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825" i="1" dirty="0" err="1">
                <a:latin typeface="Verdana" panose="020B0604030504040204" pitchFamily="34" charset="0"/>
              </a:rPr>
              <a:t>September</a:t>
            </a:r>
            <a:r>
              <a:rPr lang="it-IT" sz="825" i="1" dirty="0">
                <a:latin typeface="Verdana" panose="020B0604030504040204" pitchFamily="34" charset="0"/>
              </a:rPr>
              <a:t> 10, 2016 </a:t>
            </a:r>
            <a:endParaRPr lang="it-IT" sz="825" dirty="0"/>
          </a:p>
        </p:txBody>
      </p:sp>
    </p:spTree>
    <p:extLst>
      <p:ext uri="{BB962C8B-B14F-4D97-AF65-F5344CB8AC3E}">
        <p14:creationId xmlns:p14="http://schemas.microsoft.com/office/powerpoint/2010/main" val="171874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13C6741-3C8F-1649-B38D-DB7378176D5F}"/>
              </a:ext>
            </a:extLst>
          </p:cNvPr>
          <p:cNvSpPr/>
          <p:nvPr/>
        </p:nvSpPr>
        <p:spPr>
          <a:xfrm>
            <a:off x="5216577" y="2906041"/>
            <a:ext cx="3710066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Interestingly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,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one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BRCA2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mutation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(5445del4)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was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detected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in a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patient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with  prostate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cancer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.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Interestingly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, an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increased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risk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of prostate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cancer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in male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carriers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of BRCA2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mutations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belonging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</a:p>
          <a:p>
            <a:r>
              <a:rPr lang="it-IT" sz="1350" b="1" i="1" dirty="0">
                <a:solidFill>
                  <a:srgbClr val="000000"/>
                </a:solidFill>
                <a:latin typeface="ff1"/>
              </a:rPr>
              <a:t>to families with multiple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cases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of BC,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have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been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previously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suggested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(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Bratt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et al., 2000; </a:t>
            </a:r>
            <a:r>
              <a:rPr lang="it-IT" sz="1350" b="1" i="1" dirty="0" err="1">
                <a:solidFill>
                  <a:srgbClr val="000000"/>
                </a:solidFill>
                <a:latin typeface="ff1"/>
              </a:rPr>
              <a:t>Osorio</a:t>
            </a:r>
            <a:r>
              <a:rPr lang="it-IT" sz="1350" b="1" i="1" dirty="0">
                <a:solidFill>
                  <a:srgbClr val="000000"/>
                </a:solidFill>
                <a:latin typeface="ff1"/>
              </a:rPr>
              <a:t> et al., 2000).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5055B3-C6B6-B148-B065-C49F46C76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3" y="3427426"/>
            <a:ext cx="4595188" cy="20949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991D0B6-FD23-E647-B069-AB1893754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9" y="1176830"/>
            <a:ext cx="4352691" cy="15022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riangolo 7">
            <a:extLst>
              <a:ext uri="{FF2B5EF4-FFF2-40B4-BE49-F238E27FC236}">
                <a16:creationId xmlns:a16="http://schemas.microsoft.com/office/drawing/2014/main" id="{49D234E5-C5FB-8645-9E39-82B1B08B5827}"/>
              </a:ext>
            </a:extLst>
          </p:cNvPr>
          <p:cNvSpPr/>
          <p:nvPr/>
        </p:nvSpPr>
        <p:spPr>
          <a:xfrm rot="5400000">
            <a:off x="134912" y="4117611"/>
            <a:ext cx="202367" cy="3119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29465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8A1EB3-17B1-C24F-B959-77DE89AAD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3" y="2128486"/>
            <a:ext cx="3971036" cy="2601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AEFBEAA-EE27-AD46-947C-95DA4FF9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6" y="1620326"/>
            <a:ext cx="3971037" cy="154870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D0BE3FEE-5F3A-4444-B030-1A3105C7F779}"/>
              </a:ext>
            </a:extLst>
          </p:cNvPr>
          <p:cNvSpPr/>
          <p:nvPr/>
        </p:nvSpPr>
        <p:spPr>
          <a:xfrm>
            <a:off x="622093" y="3834739"/>
            <a:ext cx="3889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i="1" dirty="0" err="1">
                <a:solidFill>
                  <a:srgbClr val="000000"/>
                </a:solidFill>
                <a:latin typeface="ff2"/>
              </a:rPr>
              <a:t>Apart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from families with multiple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cases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of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breast</a:t>
            </a:r>
            <a:endParaRPr lang="it-IT" sz="1350" i="1" dirty="0">
              <a:solidFill>
                <a:srgbClr val="000000"/>
              </a:solidFill>
              <a:latin typeface="ff2"/>
            </a:endParaRPr>
          </a:p>
          <a:p>
            <a:r>
              <a:rPr lang="it-IT" sz="1350" i="1" dirty="0" err="1">
                <a:solidFill>
                  <a:srgbClr val="000000"/>
                </a:solidFill>
                <a:latin typeface="ff2"/>
              </a:rPr>
              <a:t>cancer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,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germ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-line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mutations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in </a:t>
            </a:r>
            <a:r>
              <a:rPr lang="it-IT" sz="1350" i="1" dirty="0">
                <a:solidFill>
                  <a:srgbClr val="000000"/>
                </a:solidFill>
                <a:latin typeface="ff3"/>
              </a:rPr>
              <a:t>BRCA1 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and </a:t>
            </a:r>
            <a:r>
              <a:rPr lang="it-IT" sz="1350" i="1" dirty="0">
                <a:solidFill>
                  <a:srgbClr val="000000"/>
                </a:solidFill>
                <a:latin typeface="ff3"/>
              </a:rPr>
              <a:t>BRCA2 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are</a:t>
            </a:r>
          </a:p>
          <a:p>
            <a:r>
              <a:rPr lang="it-IT" sz="1350" i="1" dirty="0" err="1">
                <a:solidFill>
                  <a:srgbClr val="000000"/>
                </a:solidFill>
                <a:latin typeface="ff2"/>
              </a:rPr>
              <a:t>not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likely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to be of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signifcant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importance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as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causes</a:t>
            </a:r>
            <a:r>
              <a:rPr lang="it-IT" sz="1350" i="1" dirty="0">
                <a:solidFill>
                  <a:srgbClr val="000000"/>
                </a:solidFill>
                <a:latin typeface="ff2"/>
              </a:rPr>
              <a:t> of</a:t>
            </a:r>
          </a:p>
          <a:p>
            <a:r>
              <a:rPr lang="it-IT" sz="1350" i="1" dirty="0">
                <a:solidFill>
                  <a:srgbClr val="000000"/>
                </a:solidFill>
                <a:latin typeface="ff2"/>
              </a:rPr>
              <a:t>prostate </a:t>
            </a:r>
            <a:r>
              <a:rPr lang="it-IT" sz="1350" i="1" dirty="0" err="1">
                <a:solidFill>
                  <a:srgbClr val="000000"/>
                </a:solidFill>
                <a:latin typeface="ff2"/>
              </a:rPr>
              <a:t>cancer</a:t>
            </a:r>
            <a:endParaRPr lang="it-IT" sz="1350" i="1" dirty="0">
              <a:solidFill>
                <a:srgbClr val="000000"/>
              </a:solidFill>
              <a:latin typeface="ff2"/>
            </a:endParaRPr>
          </a:p>
        </p:txBody>
      </p:sp>
    </p:spTree>
    <p:extLst>
      <p:ext uri="{BB962C8B-B14F-4D97-AF65-F5344CB8AC3E}">
        <p14:creationId xmlns:p14="http://schemas.microsoft.com/office/powerpoint/2010/main" val="3717658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C66275B-500D-9044-83FE-B8C5C4AD398E}"/>
              </a:ext>
            </a:extLst>
          </p:cNvPr>
          <p:cNvSpPr/>
          <p:nvPr/>
        </p:nvSpPr>
        <p:spPr>
          <a:xfrm>
            <a:off x="494675" y="4311368"/>
            <a:ext cx="7644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>
                <a:latin typeface="Arial" panose="020B0604020202020204" pitchFamily="34" charset="0"/>
              </a:rPr>
              <a:t>No </a:t>
            </a:r>
            <a:r>
              <a:rPr lang="it-IT" i="1" dirty="0" err="1">
                <a:latin typeface="Arial" panose="020B0604020202020204" pitchFamily="34" charset="0"/>
              </a:rPr>
              <a:t>evidence</a:t>
            </a:r>
            <a:r>
              <a:rPr lang="it-IT" i="1" dirty="0">
                <a:latin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</a:rPr>
              <a:t>was</a:t>
            </a:r>
            <a:r>
              <a:rPr lang="it-IT" i="1" dirty="0">
                <a:latin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</a:rPr>
              <a:t>found</a:t>
            </a:r>
            <a:r>
              <a:rPr lang="it-IT" i="1" dirty="0">
                <a:latin typeface="Arial" panose="020B0604020202020204" pitchFamily="34" charset="0"/>
              </a:rPr>
              <a:t> in </a:t>
            </a:r>
            <a:r>
              <a:rPr lang="it-IT" i="1" dirty="0" err="1">
                <a:latin typeface="Arial" panose="020B0604020202020204" pitchFamily="34" charset="0"/>
              </a:rPr>
              <a:t>this</a:t>
            </a:r>
            <a:r>
              <a:rPr lang="it-IT" i="1" dirty="0">
                <a:latin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</a:rPr>
              <a:t>study</a:t>
            </a:r>
            <a:r>
              <a:rPr lang="it-IT" i="1" dirty="0">
                <a:latin typeface="Arial" panose="020B0604020202020204" pitchFamily="34" charset="0"/>
              </a:rPr>
              <a:t> for an </a:t>
            </a:r>
            <a:r>
              <a:rPr lang="it-IT" i="1" dirty="0" err="1">
                <a:latin typeface="Arial" panose="020B0604020202020204" pitchFamily="34" charset="0"/>
              </a:rPr>
              <a:t>association</a:t>
            </a:r>
            <a:r>
              <a:rPr lang="it-IT" i="1" dirty="0">
                <a:latin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</a:rPr>
              <a:t>between</a:t>
            </a:r>
            <a:r>
              <a:rPr lang="it-IT" i="1" dirty="0">
                <a:latin typeface="Arial" panose="020B0604020202020204" pitchFamily="34" charset="0"/>
              </a:rPr>
              <a:t> BRCA2 </a:t>
            </a:r>
            <a:r>
              <a:rPr lang="it-IT" i="1" dirty="0" err="1">
                <a:latin typeface="Arial" panose="020B0604020202020204" pitchFamily="34" charset="0"/>
              </a:rPr>
              <a:t>mutations</a:t>
            </a:r>
            <a:r>
              <a:rPr lang="it-IT" i="1" dirty="0">
                <a:latin typeface="Arial" panose="020B0604020202020204" pitchFamily="34" charset="0"/>
              </a:rPr>
              <a:t> and </a:t>
            </a:r>
            <a:r>
              <a:rPr lang="it-IT" i="1" dirty="0" err="1">
                <a:latin typeface="Arial" panose="020B0604020202020204" pitchFamily="34" charset="0"/>
              </a:rPr>
              <a:t>susceptibility</a:t>
            </a:r>
            <a:r>
              <a:rPr lang="it-IT" i="1" dirty="0">
                <a:latin typeface="Arial" panose="020B0604020202020204" pitchFamily="34" charset="0"/>
              </a:rPr>
              <a:t> to HPC in men </a:t>
            </a:r>
            <a:r>
              <a:rPr lang="it-IT" i="1" dirty="0" err="1">
                <a:latin typeface="Arial" panose="020B0604020202020204" pitchFamily="34" charset="0"/>
              </a:rPr>
              <a:t>selected</a:t>
            </a:r>
            <a:r>
              <a:rPr lang="it-IT" i="1" dirty="0">
                <a:latin typeface="Arial" panose="020B0604020202020204" pitchFamily="34" charset="0"/>
              </a:rPr>
              <a:t> from high-</a:t>
            </a:r>
            <a:r>
              <a:rPr lang="it-IT" i="1" dirty="0" err="1">
                <a:latin typeface="Arial" panose="020B0604020202020204" pitchFamily="34" charset="0"/>
              </a:rPr>
              <a:t>risk</a:t>
            </a:r>
            <a:r>
              <a:rPr lang="it-IT" i="1" dirty="0">
                <a:latin typeface="Arial" panose="020B0604020202020204" pitchFamily="34" charset="0"/>
              </a:rPr>
              <a:t> families.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3D55B4-F7D4-7049-888A-86BF0E746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39" y="1135348"/>
            <a:ext cx="5400675" cy="16192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D297FD8-83C5-8142-A196-1DF011E0A714}"/>
              </a:ext>
            </a:extLst>
          </p:cNvPr>
          <p:cNvSpPr/>
          <p:nvPr/>
        </p:nvSpPr>
        <p:spPr>
          <a:xfrm>
            <a:off x="494676" y="3268363"/>
            <a:ext cx="7892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266 </a:t>
            </a:r>
            <a:r>
              <a:rPr lang="it-IT" dirty="0" err="1">
                <a:latin typeface="Arial" panose="020B0604020202020204" pitchFamily="34" charset="0"/>
              </a:rPr>
              <a:t>subjects</a:t>
            </a:r>
            <a:r>
              <a:rPr lang="it-IT" dirty="0">
                <a:latin typeface="Arial" panose="020B0604020202020204" pitchFamily="34" charset="0"/>
              </a:rPr>
              <a:t> from 194 HPC families </a:t>
            </a:r>
            <a:r>
              <a:rPr lang="it-IT" dirty="0" err="1">
                <a:latin typeface="Arial" panose="020B0604020202020204" pitchFamily="34" charset="0"/>
              </a:rPr>
              <a:t>participating</a:t>
            </a:r>
            <a:r>
              <a:rPr lang="it-IT" dirty="0">
                <a:latin typeface="Arial" panose="020B0604020202020204" pitchFamily="34" charset="0"/>
              </a:rPr>
              <a:t> in the Seattle-</a:t>
            </a:r>
            <a:r>
              <a:rPr lang="it-IT" dirty="0" err="1">
                <a:latin typeface="Arial" panose="020B0604020202020204" pitchFamily="34" charset="0"/>
              </a:rPr>
              <a:t>based</a:t>
            </a:r>
            <a:r>
              <a:rPr lang="it-IT" dirty="0">
                <a:latin typeface="Arial" panose="020B0604020202020204" pitchFamily="34" charset="0"/>
              </a:rPr>
              <a:t> Prostate </a:t>
            </a:r>
            <a:r>
              <a:rPr lang="it-IT" dirty="0" err="1">
                <a:latin typeface="Arial" panose="020B0604020202020204" pitchFamily="34" charset="0"/>
              </a:rPr>
              <a:t>Cancer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Genetic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Research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Study</a:t>
            </a:r>
            <a:r>
              <a:rPr lang="it-IT" dirty="0">
                <a:latin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</a:rPr>
              <a:t>screened</a:t>
            </a:r>
            <a:r>
              <a:rPr lang="it-IT" dirty="0">
                <a:latin typeface="Arial" panose="020B0604020202020204" pitchFamily="34" charset="0"/>
              </a:rPr>
              <a:t> for BRCA2 </a:t>
            </a:r>
            <a:r>
              <a:rPr lang="it-IT" dirty="0" err="1">
                <a:latin typeface="Arial" panose="020B0604020202020204" pitchFamily="34" charset="0"/>
              </a:rPr>
              <a:t>mutations</a:t>
            </a:r>
            <a:r>
              <a:rPr lang="it-IT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21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9533CC-16DD-6040-BCAA-B4302438C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8" y="1281659"/>
            <a:ext cx="4377780" cy="21232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C16060E-44B9-6D4B-9850-CED5BA51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09" y="1714064"/>
            <a:ext cx="3968750" cy="109140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4570A1B-B17D-9B49-A8D6-F9DAB3D46DB2}"/>
              </a:ext>
            </a:extLst>
          </p:cNvPr>
          <p:cNvSpPr/>
          <p:nvPr/>
        </p:nvSpPr>
        <p:spPr>
          <a:xfrm>
            <a:off x="5121795" y="3159177"/>
            <a:ext cx="3883547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dirty="0" err="1">
                <a:latin typeface="AdvGillSan"/>
              </a:rPr>
              <a:t>Germline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mutations</a:t>
            </a:r>
            <a:r>
              <a:rPr lang="it-IT" sz="1350" dirty="0">
                <a:latin typeface="AdvGillSan"/>
              </a:rPr>
              <a:t> in</a:t>
            </a:r>
            <a:r>
              <a:rPr lang="it-IT" sz="1350" dirty="0">
                <a:latin typeface="AdvP4C4E46"/>
              </a:rPr>
              <a:t> </a:t>
            </a:r>
            <a:r>
              <a:rPr lang="it-IT" sz="1350" dirty="0">
                <a:latin typeface="AdvGillSan"/>
              </a:rPr>
              <a:t>the BRCA2 gene </a:t>
            </a:r>
            <a:r>
              <a:rPr lang="it-IT" sz="1350" dirty="0" err="1">
                <a:latin typeface="AdvGillSan"/>
              </a:rPr>
              <a:t>confer</a:t>
            </a:r>
            <a:r>
              <a:rPr lang="it-IT" sz="1350" dirty="0">
                <a:latin typeface="AdvGillSan"/>
              </a:rPr>
              <a:t> an 8.6-fold </a:t>
            </a:r>
            <a:r>
              <a:rPr lang="it-IT" sz="1350" dirty="0" err="1">
                <a:latin typeface="AdvGillSan"/>
              </a:rPr>
              <a:t>increased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risk</a:t>
            </a:r>
            <a:r>
              <a:rPr lang="it-IT" sz="1350" dirty="0">
                <a:latin typeface="AdvGillSan"/>
              </a:rPr>
              <a:t> of </a:t>
            </a:r>
            <a:r>
              <a:rPr lang="it-IT" sz="1350" dirty="0" err="1">
                <a:latin typeface="AdvGillSan"/>
              </a:rPr>
              <a:t>PrCa</a:t>
            </a:r>
            <a:r>
              <a:rPr lang="it-IT" sz="1350" dirty="0">
                <a:latin typeface="AdvGillSan"/>
              </a:rPr>
              <a:t> by </a:t>
            </a:r>
            <a:r>
              <a:rPr lang="it-IT" sz="1350" dirty="0" err="1">
                <a:latin typeface="AdvGillSan"/>
              </a:rPr>
              <a:t>age</a:t>
            </a:r>
            <a:r>
              <a:rPr lang="it-IT" sz="1350" dirty="0">
                <a:latin typeface="AdvGillSan"/>
              </a:rPr>
              <a:t> 65, </a:t>
            </a:r>
            <a:r>
              <a:rPr lang="it-IT" sz="1350" dirty="0" err="1">
                <a:latin typeface="AdvGillSan"/>
              </a:rPr>
              <a:t>corresponding</a:t>
            </a:r>
            <a:r>
              <a:rPr lang="it-IT" sz="1350" dirty="0">
                <a:latin typeface="AdvGillSan"/>
              </a:rPr>
              <a:t> to an </a:t>
            </a:r>
            <a:r>
              <a:rPr lang="it-IT" sz="1350" dirty="0" err="1">
                <a:latin typeface="AdvGillSan"/>
              </a:rPr>
              <a:t>absolute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risk</a:t>
            </a:r>
            <a:r>
              <a:rPr lang="it-IT" sz="1350" dirty="0">
                <a:latin typeface="AdvGillSan"/>
              </a:rPr>
              <a:t> of 15% by </a:t>
            </a:r>
            <a:r>
              <a:rPr lang="it-IT" sz="1350" dirty="0" err="1">
                <a:latin typeface="AdvGillSan"/>
              </a:rPr>
              <a:t>age</a:t>
            </a:r>
            <a:r>
              <a:rPr lang="it-IT" sz="1350" dirty="0">
                <a:latin typeface="AdvGillSan"/>
              </a:rPr>
              <a:t> 65. </a:t>
            </a:r>
          </a:p>
          <a:p>
            <a:r>
              <a:rPr lang="it-IT" sz="1350" dirty="0" err="1">
                <a:latin typeface="AdvGillSan"/>
              </a:rPr>
              <a:t>These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/>
              <a:t> </a:t>
            </a:r>
            <a:r>
              <a:rPr lang="it-IT" sz="1350" dirty="0" err="1">
                <a:latin typeface="AdvGillSan"/>
              </a:rPr>
              <a:t>results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suggest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that</a:t>
            </a:r>
            <a:r>
              <a:rPr lang="it-IT" sz="1350" dirty="0">
                <a:latin typeface="AdvGillSan"/>
              </a:rPr>
              <a:t> routine </a:t>
            </a:r>
            <a:r>
              <a:rPr lang="it-IT" sz="1350" dirty="0" err="1">
                <a:latin typeface="AdvGillSan"/>
              </a:rPr>
              <a:t>testing</a:t>
            </a:r>
            <a:r>
              <a:rPr lang="it-IT" sz="1350" dirty="0">
                <a:latin typeface="AdvGillSan"/>
              </a:rPr>
              <a:t> of </a:t>
            </a:r>
            <a:r>
              <a:rPr lang="it-IT" sz="1350" dirty="0" err="1">
                <a:latin typeface="AdvGillSan"/>
              </a:rPr>
              <a:t>early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onset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PrCa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cases</a:t>
            </a:r>
            <a:r>
              <a:rPr lang="it-IT" sz="1350" dirty="0">
                <a:latin typeface="AdvGillSan"/>
              </a:rPr>
              <a:t> for </a:t>
            </a:r>
            <a:r>
              <a:rPr lang="it-IT" sz="1350" dirty="0" err="1">
                <a:latin typeface="AdvGillSan"/>
              </a:rPr>
              <a:t>germline</a:t>
            </a:r>
            <a:r>
              <a:rPr lang="it-IT" sz="1350" dirty="0">
                <a:latin typeface="AdvGillSan"/>
              </a:rPr>
              <a:t> BRCA2 </a:t>
            </a:r>
            <a:r>
              <a:rPr lang="it-IT" sz="1350" dirty="0" err="1">
                <a:latin typeface="AdvGillSan"/>
              </a:rPr>
              <a:t>mutations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will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/>
              <a:t> </a:t>
            </a:r>
            <a:r>
              <a:rPr lang="it-IT" sz="1350" dirty="0" err="1"/>
              <a:t>further</a:t>
            </a:r>
            <a:r>
              <a:rPr lang="it-IT" sz="1350" dirty="0"/>
              <a:t> help to </a:t>
            </a:r>
            <a:r>
              <a:rPr lang="it-IT" sz="1350" dirty="0" err="1"/>
              <a:t>refine</a:t>
            </a:r>
            <a:r>
              <a:rPr lang="it-IT" sz="1350" dirty="0"/>
              <a:t> the </a:t>
            </a:r>
            <a:r>
              <a:rPr lang="it-IT" sz="1350" dirty="0" err="1"/>
              <a:t>prevalence</a:t>
            </a:r>
            <a:r>
              <a:rPr lang="it-IT" sz="1350" dirty="0"/>
              <a:t>  and </a:t>
            </a:r>
            <a:r>
              <a:rPr lang="it-IT" sz="1350" dirty="0" err="1"/>
              <a:t>risk</a:t>
            </a:r>
            <a:r>
              <a:rPr lang="it-IT" sz="1350" dirty="0"/>
              <a:t> </a:t>
            </a:r>
            <a:r>
              <a:rPr lang="it-IT" sz="1350" dirty="0" err="1"/>
              <a:t>associated</a:t>
            </a:r>
            <a:r>
              <a:rPr lang="it-IT" sz="1350" dirty="0"/>
              <a:t> with BRCA2 </a:t>
            </a:r>
            <a:r>
              <a:rPr lang="it-IT" sz="1350" dirty="0" err="1"/>
              <a:t>mutations</a:t>
            </a:r>
            <a:r>
              <a:rPr lang="it-IT" sz="1350" dirty="0"/>
              <a:t> and </a:t>
            </a:r>
            <a:r>
              <a:rPr lang="it-IT" sz="1350" dirty="0" err="1"/>
              <a:t>may</a:t>
            </a:r>
            <a:r>
              <a:rPr lang="it-IT" sz="1350" dirty="0"/>
              <a:t> be </a:t>
            </a:r>
            <a:r>
              <a:rPr lang="it-IT" sz="1350" dirty="0" err="1"/>
              <a:t>useful</a:t>
            </a:r>
            <a:r>
              <a:rPr lang="it-IT" sz="1350" dirty="0"/>
              <a:t> for </a:t>
            </a:r>
            <a:r>
              <a:rPr lang="it-IT" sz="1350" dirty="0" err="1"/>
              <a:t>guiding</a:t>
            </a:r>
            <a:r>
              <a:rPr lang="it-IT" sz="1350" dirty="0"/>
              <a:t> management </a:t>
            </a:r>
            <a:r>
              <a:rPr lang="it-IT" sz="1350" dirty="0" err="1"/>
              <a:t>options</a:t>
            </a:r>
            <a:r>
              <a:rPr lang="it-IT" sz="1350" dirty="0"/>
              <a:t>. </a:t>
            </a:r>
          </a:p>
          <a:p>
            <a:endParaRPr lang="it-IT" sz="135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EA73684-15EE-9C49-A085-5FA4B6AE31D7}"/>
              </a:ext>
            </a:extLst>
          </p:cNvPr>
          <p:cNvSpPr/>
          <p:nvPr/>
        </p:nvSpPr>
        <p:spPr>
          <a:xfrm>
            <a:off x="433949" y="3603701"/>
            <a:ext cx="344286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1350" dirty="0">
                <a:latin typeface="AdvGillSan"/>
              </a:rPr>
              <a:t>1864 men with </a:t>
            </a:r>
            <a:r>
              <a:rPr lang="it-IT" sz="1350" dirty="0" err="1">
                <a:latin typeface="AdvGillSan"/>
              </a:rPr>
              <a:t>PrCa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aged</a:t>
            </a:r>
            <a:r>
              <a:rPr lang="it-IT" sz="1350" dirty="0">
                <a:latin typeface="AdvGillSan"/>
              </a:rPr>
              <a:t> </a:t>
            </a:r>
            <a:r>
              <a:rPr lang="it-IT" sz="1350" dirty="0" err="1">
                <a:latin typeface="AdvGillSan"/>
              </a:rPr>
              <a:t>between</a:t>
            </a:r>
            <a:r>
              <a:rPr lang="it-IT" sz="1350" dirty="0">
                <a:latin typeface="AdvGillSan"/>
              </a:rPr>
              <a:t> 36 and 88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350" dirty="0">
              <a:latin typeface="AdvGillSan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350" dirty="0">
                <a:latin typeface="AdvGillSan"/>
              </a:rPr>
              <a:t> </a:t>
            </a:r>
            <a:endParaRPr lang="it-IT" sz="135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177CB3-8A1F-AD43-9259-A4077F43E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8" y="4150044"/>
            <a:ext cx="4696948" cy="12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9238A4-E211-0143-9EAF-38AC526B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83542"/>
            <a:ext cx="6858000" cy="489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08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.medscape.com/fullsize/migrated/505/347/mgm505347.fig3.gif">
            <a:extLst>
              <a:ext uri="{FF2B5EF4-FFF2-40B4-BE49-F238E27FC236}">
                <a16:creationId xmlns:a16="http://schemas.microsoft.com/office/drawing/2014/main" id="{342BCC82-4F0E-4049-8047-3A49790D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139" y="1339850"/>
            <a:ext cx="5255723" cy="417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469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ECF2B3-E027-9B44-BE34-501B3B0A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4634"/>
            <a:ext cx="6858000" cy="40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47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shot 2017-09-26 06.58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58769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3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94726" y="919580"/>
            <a:ext cx="6425593" cy="994172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From </a:t>
            </a:r>
            <a:r>
              <a:rPr lang="it-IT" b="1" dirty="0" err="1">
                <a:solidFill>
                  <a:srgbClr val="FF0000"/>
                </a:solidFill>
              </a:rPr>
              <a:t>Sanger</a:t>
            </a:r>
            <a:r>
              <a:rPr lang="it-IT" b="1" dirty="0">
                <a:solidFill>
                  <a:srgbClr val="FF0000"/>
                </a:solidFill>
              </a:rPr>
              <a:t> to NGS </a:t>
            </a:r>
            <a:r>
              <a:rPr lang="it-IT" b="1" dirty="0" err="1">
                <a:solidFill>
                  <a:srgbClr val="FF0000"/>
                </a:solidFill>
              </a:rPr>
              <a:t>Sequencing</a:t>
            </a:r>
            <a:r>
              <a:rPr lang="it-IT" b="1" dirty="0">
                <a:solidFill>
                  <a:srgbClr val="FF0000"/>
                </a:solidFill>
              </a:rPr>
              <a:t>: </a:t>
            </a:r>
            <a:r>
              <a:rPr lang="it-IT" b="1" dirty="0" err="1">
                <a:solidFill>
                  <a:srgbClr val="FF0000"/>
                </a:solidFill>
              </a:rPr>
              <a:t>Breast</a:t>
            </a:r>
            <a:r>
              <a:rPr lang="it-IT" b="1" dirty="0">
                <a:solidFill>
                  <a:srgbClr val="FF0000"/>
                </a:solidFill>
              </a:rPr>
              <a:t>/</a:t>
            </a:r>
            <a:r>
              <a:rPr lang="it-IT" b="1" dirty="0" err="1">
                <a:solidFill>
                  <a:srgbClr val="FF0000"/>
                </a:solidFill>
              </a:rPr>
              <a:t>ovarian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cancer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panels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23937" y="2734469"/>
            <a:ext cx="7096125" cy="2533650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1751" t="20037" r="27400" b="26532"/>
          <a:stretch/>
        </p:blipFill>
        <p:spPr>
          <a:xfrm>
            <a:off x="1143000" y="2613647"/>
            <a:ext cx="2752620" cy="1944843"/>
          </a:xfrm>
          <a:prstGeom prst="rect">
            <a:avLst/>
          </a:prstGeom>
        </p:spPr>
      </p:pic>
      <p:pic>
        <p:nvPicPr>
          <p:cNvPr id="4098" name="Picture 2" descr="An external file that holds a picture, illustration, etc.&#10;Object name is cm-88-278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07" y="2488036"/>
            <a:ext cx="3111711" cy="1778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6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2D7AD0-F611-674D-9D6F-BCCAFBDE3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377" y="857250"/>
            <a:ext cx="67012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0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9B8B82E-9D12-D840-87FF-DD526B1DA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67240"/>
            <a:ext cx="6858000" cy="47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90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1853739" y="1092250"/>
            <a:ext cx="5055443" cy="4541533"/>
            <a:chOff x="166253" y="0"/>
            <a:chExt cx="8987454" cy="6055377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253" y="0"/>
              <a:ext cx="8987454" cy="6055377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299258" y="5552902"/>
              <a:ext cx="8329353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cxnSp>
          <p:nvCxnSpPr>
            <p:cNvPr id="9" name="Connettore 4 8"/>
            <p:cNvCxnSpPr/>
            <p:nvPr/>
          </p:nvCxnSpPr>
          <p:spPr>
            <a:xfrm flipV="1">
              <a:off x="4377349" y="5885411"/>
              <a:ext cx="1641066" cy="2550"/>
            </a:xfrm>
            <a:prstGeom prst="bent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e 15"/>
            <p:cNvSpPr/>
            <p:nvPr/>
          </p:nvSpPr>
          <p:spPr>
            <a:xfrm>
              <a:off x="6176357" y="5627717"/>
              <a:ext cx="656705" cy="1704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230194" y="3758928"/>
            <a:ext cx="6490995" cy="1874855"/>
            <a:chOff x="166253" y="4738036"/>
            <a:chExt cx="8987454" cy="1317341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2"/>
            <a:srcRect t="78245"/>
            <a:stretch/>
          </p:blipFill>
          <p:spPr>
            <a:xfrm>
              <a:off x="166253" y="4738036"/>
              <a:ext cx="8987454" cy="1317341"/>
            </a:xfrm>
            <a:prstGeom prst="rect">
              <a:avLst/>
            </a:prstGeom>
          </p:spPr>
        </p:pic>
        <p:sp>
          <p:nvSpPr>
            <p:cNvPr id="20" name="Rettangolo 19"/>
            <p:cNvSpPr/>
            <p:nvPr/>
          </p:nvSpPr>
          <p:spPr>
            <a:xfrm>
              <a:off x="299258" y="5552902"/>
              <a:ext cx="8329353" cy="457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cxnSp>
          <p:nvCxnSpPr>
            <p:cNvPr id="21" name="Connettore 4 20"/>
            <p:cNvCxnSpPr/>
            <p:nvPr/>
          </p:nvCxnSpPr>
          <p:spPr>
            <a:xfrm flipV="1">
              <a:off x="4377349" y="5885411"/>
              <a:ext cx="1641066" cy="2550"/>
            </a:xfrm>
            <a:prstGeom prst="bentConnector3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21"/>
            <p:cNvSpPr/>
            <p:nvPr/>
          </p:nvSpPr>
          <p:spPr>
            <a:xfrm>
              <a:off x="6176357" y="5627717"/>
              <a:ext cx="656705" cy="17041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23" name="Rettangolo 22"/>
          <p:cNvSpPr/>
          <p:nvPr/>
        </p:nvSpPr>
        <p:spPr>
          <a:xfrm>
            <a:off x="1190341" y="5530473"/>
            <a:ext cx="6287519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BRCA1 c.4117 G&gt;T    p.Glu1373Ter  rs80357259</a:t>
            </a:r>
          </a:p>
        </p:txBody>
      </p:sp>
    </p:spTree>
    <p:extLst>
      <p:ext uri="{BB962C8B-B14F-4D97-AF65-F5344CB8AC3E}">
        <p14:creationId xmlns:p14="http://schemas.microsoft.com/office/powerpoint/2010/main" val="280655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51FC4C-5AE4-B141-8111-CADB534F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0" y="1048961"/>
            <a:ext cx="3746160" cy="2276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A830B3-27C8-824D-932A-0A5487397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56" y="1107398"/>
            <a:ext cx="3461772" cy="44352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CE0829B-6EB6-1449-B03F-2FD489D13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2" y="3423379"/>
            <a:ext cx="2876888" cy="211923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7BF7629-F782-5B4C-9B47-80CA2105ECD8}"/>
              </a:ext>
            </a:extLst>
          </p:cNvPr>
          <p:cNvSpPr/>
          <p:nvPr/>
        </p:nvSpPr>
        <p:spPr>
          <a:xfrm>
            <a:off x="427220" y="5516002"/>
            <a:ext cx="82671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dirty="0">
                <a:latin typeface="OTNEJMQuadraat"/>
              </a:rPr>
              <a:t>The </a:t>
            </a:r>
            <a:r>
              <a:rPr lang="it-IT" sz="1350" dirty="0" err="1">
                <a:latin typeface="OTNEJMQuadraat"/>
              </a:rPr>
              <a:t>incidence</a:t>
            </a:r>
            <a:r>
              <a:rPr lang="it-IT" sz="1350" dirty="0">
                <a:latin typeface="OTNEJMQuadraat"/>
              </a:rPr>
              <a:t> of </a:t>
            </a:r>
            <a:r>
              <a:rPr lang="it-IT" sz="1350" dirty="0" err="1">
                <a:latin typeface="OTNEJMQuadraat"/>
              </a:rPr>
              <a:t>germline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mutations</a:t>
            </a:r>
            <a:r>
              <a:rPr lang="it-IT" sz="1350" dirty="0">
                <a:latin typeface="OTNEJMQuadraat"/>
              </a:rPr>
              <a:t> in </a:t>
            </a:r>
            <a:r>
              <a:rPr lang="it-IT" sz="1350" dirty="0" err="1">
                <a:latin typeface="OTNEJMQuadraat"/>
              </a:rPr>
              <a:t>genes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mediating</a:t>
            </a:r>
            <a:r>
              <a:rPr lang="it-IT" sz="1350" dirty="0">
                <a:latin typeface="OTNEJMQuadraat"/>
              </a:rPr>
              <a:t> DNA-</a:t>
            </a:r>
            <a:r>
              <a:rPr lang="it-IT" sz="1350" dirty="0" err="1">
                <a:latin typeface="OTNEJMQuadraat"/>
              </a:rPr>
              <a:t>repair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processes</a:t>
            </a:r>
            <a:r>
              <a:rPr lang="it-IT" sz="1350" dirty="0">
                <a:latin typeface="OTNEJMQuadraat"/>
              </a:rPr>
              <a:t> in men with </a:t>
            </a:r>
            <a:r>
              <a:rPr lang="it-IT" sz="1350" dirty="0" err="1">
                <a:latin typeface="OTNEJMQuadraat"/>
              </a:rPr>
              <a:t>metastatic</a:t>
            </a:r>
            <a:r>
              <a:rPr lang="it-IT" sz="1350" dirty="0">
                <a:latin typeface="OTNEJMQuadraat"/>
              </a:rPr>
              <a:t> prostate </a:t>
            </a:r>
            <a:r>
              <a:rPr lang="it-IT" sz="1350" dirty="0" err="1">
                <a:latin typeface="OTNEJMQuadraat"/>
              </a:rPr>
              <a:t>cancer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was</a:t>
            </a:r>
            <a:r>
              <a:rPr lang="it-IT" sz="1350" dirty="0">
                <a:latin typeface="OTNEJMQuadraat"/>
              </a:rPr>
              <a:t> 11.8%,  </a:t>
            </a:r>
            <a:r>
              <a:rPr lang="it-IT" sz="1350" dirty="0" err="1">
                <a:latin typeface="OTNEJMQuadraat"/>
              </a:rPr>
              <a:t>significantly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higher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than</a:t>
            </a:r>
            <a:r>
              <a:rPr lang="it-IT" sz="1350" dirty="0">
                <a:latin typeface="OTNEJMQuadraat"/>
              </a:rPr>
              <a:t> the </a:t>
            </a:r>
            <a:r>
              <a:rPr lang="it-IT" sz="1350" dirty="0" err="1">
                <a:latin typeface="OTNEJMQuadraat"/>
              </a:rPr>
              <a:t>incidence</a:t>
            </a:r>
            <a:r>
              <a:rPr lang="it-IT" sz="1350" dirty="0">
                <a:latin typeface="OTNEJMQuadraat"/>
              </a:rPr>
              <a:t> </a:t>
            </a:r>
            <a:r>
              <a:rPr lang="it-IT" sz="1350" dirty="0" err="1">
                <a:latin typeface="OTNEJMQuadraat"/>
              </a:rPr>
              <a:t>among</a:t>
            </a:r>
            <a:r>
              <a:rPr lang="it-IT" sz="1350" dirty="0">
                <a:latin typeface="OTNEJMQuadraat"/>
              </a:rPr>
              <a:t> men with </a:t>
            </a:r>
            <a:r>
              <a:rPr lang="it-IT" sz="1350" dirty="0" err="1">
                <a:latin typeface="OTNEJMQuadraat"/>
              </a:rPr>
              <a:t>localized</a:t>
            </a:r>
            <a:r>
              <a:rPr lang="it-IT" sz="1350" dirty="0">
                <a:latin typeface="OTNEJMQuadraat"/>
              </a:rPr>
              <a:t> prostate </a:t>
            </a:r>
            <a:r>
              <a:rPr lang="it-IT" sz="1350" dirty="0" err="1">
                <a:latin typeface="OTNEJMQuadraat"/>
              </a:rPr>
              <a:t>cancer</a:t>
            </a:r>
            <a:r>
              <a:rPr lang="it-IT" sz="1350" dirty="0">
                <a:latin typeface="OTNEJMQuadraat"/>
              </a:rPr>
              <a:t>. </a:t>
            </a:r>
            <a:endParaRPr lang="it-IT" sz="135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7305845-CB2B-AA48-AAA8-8FDB8EB729E4}"/>
              </a:ext>
            </a:extLst>
          </p:cNvPr>
          <p:cNvSpPr/>
          <p:nvPr/>
        </p:nvSpPr>
        <p:spPr>
          <a:xfrm>
            <a:off x="1446006" y="1282740"/>
            <a:ext cx="155844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" dirty="0" err="1">
                <a:latin typeface="OTNEJMScalaSansLFCap"/>
              </a:rPr>
              <a:t>n</a:t>
            </a:r>
            <a:r>
              <a:rPr lang="it-IT" sz="600" dirty="0">
                <a:latin typeface="OTNEJMScalaSansLFCap"/>
              </a:rPr>
              <a:t> </a:t>
            </a:r>
            <a:r>
              <a:rPr lang="it-IT" sz="600" dirty="0" err="1">
                <a:latin typeface="OTNEJMScalaSansLFCap"/>
              </a:rPr>
              <a:t>engl</a:t>
            </a:r>
            <a:r>
              <a:rPr lang="it-IT" sz="600" dirty="0">
                <a:latin typeface="OTNEJMScalaSansLFCap"/>
              </a:rPr>
              <a:t> </a:t>
            </a:r>
            <a:r>
              <a:rPr lang="it-IT" sz="600" dirty="0" err="1">
                <a:latin typeface="OTNEJMScalaSansLFCap"/>
              </a:rPr>
              <a:t>j</a:t>
            </a:r>
            <a:r>
              <a:rPr lang="it-IT" sz="600" dirty="0">
                <a:latin typeface="OTNEJMScalaSansLFCap"/>
              </a:rPr>
              <a:t> </a:t>
            </a:r>
            <a:r>
              <a:rPr lang="it-IT" sz="600" dirty="0" err="1">
                <a:latin typeface="OTNEJMScalaSansLFCap"/>
              </a:rPr>
              <a:t>med</a:t>
            </a:r>
            <a:r>
              <a:rPr lang="it-IT" sz="600" dirty="0">
                <a:latin typeface="OTNEJMScalaSansLFCap"/>
              </a:rPr>
              <a:t> </a:t>
            </a:r>
            <a:r>
              <a:rPr lang="it-IT" sz="600" dirty="0">
                <a:latin typeface="OTNEJMScalaSansOSF"/>
              </a:rPr>
              <a:t>375;5 </a:t>
            </a:r>
            <a:r>
              <a:rPr lang="it-IT" sz="600" dirty="0" err="1">
                <a:latin typeface="OTNEJMScalaSansLFCap"/>
              </a:rPr>
              <a:t>nejm.org</a:t>
            </a:r>
            <a:r>
              <a:rPr lang="it-IT" sz="600" dirty="0">
                <a:latin typeface="OTNEJMScalaSansLFCap"/>
              </a:rPr>
              <a:t> </a:t>
            </a:r>
            <a:r>
              <a:rPr lang="it-IT" sz="600" dirty="0">
                <a:latin typeface="OTNEJMScalaSansLFSmallCap"/>
              </a:rPr>
              <a:t>August 4, 2016 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2988995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2802A6-95A3-F94F-BDC3-DA5219FF7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33" y="1339850"/>
            <a:ext cx="3081496" cy="4178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DDBD59C-F6D9-2D43-89F6-BEC40DBAF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736345"/>
            <a:ext cx="3971037" cy="338530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42E98E-6DDF-FF46-893F-0C80B828971C}"/>
              </a:ext>
            </a:extLst>
          </p:cNvPr>
          <p:cNvSpPr txBox="1"/>
          <p:nvPr/>
        </p:nvSpPr>
        <p:spPr>
          <a:xfrm>
            <a:off x="680882" y="5204699"/>
            <a:ext cx="17872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err="1"/>
              <a:t>Benafif</a:t>
            </a:r>
            <a:r>
              <a:rPr lang="it-IT" sz="1350" dirty="0"/>
              <a:t> and </a:t>
            </a:r>
            <a:r>
              <a:rPr lang="it-IT" sz="1350" dirty="0" err="1"/>
              <a:t>Eeles</a:t>
            </a:r>
            <a:r>
              <a:rPr lang="it-IT" sz="135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139363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81BEBE-46F2-F244-8E07-448D12A3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75" y="1339850"/>
            <a:ext cx="7559850" cy="41783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4221C30-4FE2-DD4D-A42D-8B026F826568}"/>
              </a:ext>
            </a:extLst>
          </p:cNvPr>
          <p:cNvSpPr/>
          <p:nvPr/>
        </p:nvSpPr>
        <p:spPr>
          <a:xfrm>
            <a:off x="6469648" y="1339850"/>
            <a:ext cx="235352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Poly</a:t>
            </a:r>
            <a:r>
              <a:rPr lang="it-IT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(ADP-</a:t>
            </a:r>
            <a:r>
              <a:rPr lang="it-IT" sz="13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ribose</a:t>
            </a:r>
            <a:r>
              <a:rPr lang="it-IT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r>
              <a:rPr lang="it-IT" sz="13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polymerases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2149901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EA7B2D8-7A42-AA40-B348-FF5822C93149}"/>
              </a:ext>
            </a:extLst>
          </p:cNvPr>
          <p:cNvSpPr/>
          <p:nvPr/>
        </p:nvSpPr>
        <p:spPr>
          <a:xfrm>
            <a:off x="2599898" y="5319151"/>
            <a:ext cx="61926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i="1" dirty="0">
                <a:latin typeface="Times" pitchFamily="2" charset="0"/>
              </a:rPr>
              <a:t>Treatment with the PARP </a:t>
            </a:r>
            <a:r>
              <a:rPr lang="it-IT" sz="1350" i="1" dirty="0" err="1">
                <a:latin typeface="Times" pitchFamily="2" charset="0"/>
              </a:rPr>
              <a:t>inhibitor</a:t>
            </a:r>
            <a:r>
              <a:rPr lang="it-IT" sz="1350" i="1" dirty="0">
                <a:latin typeface="Times" pitchFamily="2" charset="0"/>
              </a:rPr>
              <a:t> </a:t>
            </a:r>
            <a:r>
              <a:rPr lang="it-IT" sz="1350" i="1" dirty="0" err="1">
                <a:latin typeface="Times" pitchFamily="2" charset="0"/>
              </a:rPr>
              <a:t>olaparib</a:t>
            </a:r>
            <a:r>
              <a:rPr lang="it-IT" sz="1350" i="1" dirty="0">
                <a:latin typeface="Times" pitchFamily="2" charset="0"/>
              </a:rPr>
              <a:t> in </a:t>
            </a:r>
            <a:r>
              <a:rPr lang="it-IT" sz="1350" i="1" dirty="0" err="1">
                <a:latin typeface="Times" pitchFamily="2" charset="0"/>
              </a:rPr>
              <a:t>patients</a:t>
            </a:r>
            <a:r>
              <a:rPr lang="it-IT" sz="1350" i="1" dirty="0">
                <a:latin typeface="Times" pitchFamily="2" charset="0"/>
              </a:rPr>
              <a:t> no </a:t>
            </a:r>
            <a:r>
              <a:rPr lang="it-IT" sz="1350" i="1" dirty="0" err="1">
                <a:latin typeface="Times" pitchFamily="2" charset="0"/>
              </a:rPr>
              <a:t>longer</a:t>
            </a:r>
            <a:r>
              <a:rPr lang="it-IT" sz="1350" i="1" dirty="0">
                <a:latin typeface="Times" pitchFamily="2" charset="0"/>
              </a:rPr>
              <a:t> </a:t>
            </a:r>
            <a:r>
              <a:rPr lang="it-IT" sz="1350" i="1" dirty="0" err="1">
                <a:latin typeface="Times" pitchFamily="2" charset="0"/>
              </a:rPr>
              <a:t>responding</a:t>
            </a:r>
            <a:r>
              <a:rPr lang="it-IT" sz="1350" i="1" dirty="0">
                <a:latin typeface="Times" pitchFamily="2" charset="0"/>
              </a:rPr>
              <a:t> to standard </a:t>
            </a:r>
            <a:r>
              <a:rPr lang="it-IT" sz="1350" i="1" dirty="0" err="1">
                <a:latin typeface="Times" pitchFamily="2" charset="0"/>
              </a:rPr>
              <a:t>treatments</a:t>
            </a:r>
            <a:r>
              <a:rPr lang="it-IT" sz="1350" i="1" dirty="0">
                <a:latin typeface="Times" pitchFamily="2" charset="0"/>
              </a:rPr>
              <a:t> and with </a:t>
            </a:r>
            <a:r>
              <a:rPr lang="it-IT" sz="1350" i="1" dirty="0" err="1">
                <a:latin typeface="Times" pitchFamily="2" charset="0"/>
              </a:rPr>
              <a:t>defects</a:t>
            </a:r>
            <a:r>
              <a:rPr lang="it-IT" sz="1350" i="1" dirty="0">
                <a:latin typeface="Times" pitchFamily="2" charset="0"/>
              </a:rPr>
              <a:t> in DNA-</a:t>
            </a:r>
            <a:r>
              <a:rPr lang="it-IT" sz="1350" i="1" dirty="0" err="1">
                <a:latin typeface="Times" pitchFamily="2" charset="0"/>
              </a:rPr>
              <a:t>repair</a:t>
            </a:r>
            <a:r>
              <a:rPr lang="it-IT" sz="1350" i="1" dirty="0">
                <a:latin typeface="Times" pitchFamily="2" charset="0"/>
              </a:rPr>
              <a:t> </a:t>
            </a:r>
            <a:r>
              <a:rPr lang="it-IT" sz="1350" i="1" dirty="0" err="1">
                <a:latin typeface="Times" pitchFamily="2" charset="0"/>
              </a:rPr>
              <a:t>genes</a:t>
            </a:r>
            <a:r>
              <a:rPr lang="it-IT" sz="1350" i="1" dirty="0">
                <a:latin typeface="Times" pitchFamily="2" charset="0"/>
              </a:rPr>
              <a:t> led to a high </a:t>
            </a:r>
            <a:r>
              <a:rPr lang="it-IT" sz="1350" i="1" dirty="0" err="1">
                <a:latin typeface="Times" pitchFamily="2" charset="0"/>
              </a:rPr>
              <a:t>response</a:t>
            </a:r>
            <a:r>
              <a:rPr lang="it-IT" sz="1350" i="1" dirty="0">
                <a:latin typeface="Times" pitchFamily="2" charset="0"/>
              </a:rPr>
              <a:t> rate. </a:t>
            </a:r>
            <a:endParaRPr lang="it-IT" sz="1350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93C1E5-0C89-6A4C-B6C5-06323EF80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6" y="1165447"/>
            <a:ext cx="4343399" cy="10482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B44520B-7150-5F47-A1D7-29BB03DFB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15720"/>
            <a:ext cx="4885898" cy="25437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6C0B97C-4983-684F-B8A5-C7873B9E8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47" y="1165447"/>
            <a:ext cx="3297223" cy="39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36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B3D1853-A921-2B4B-B44B-812740E99BD0}"/>
              </a:ext>
            </a:extLst>
          </p:cNvPr>
          <p:cNvSpPr/>
          <p:nvPr/>
        </p:nvSpPr>
        <p:spPr>
          <a:xfrm>
            <a:off x="5508688" y="4061758"/>
            <a:ext cx="353135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it-IT" sz="1350" dirty="0" err="1">
                <a:latin typeface="ApexSans"/>
              </a:rPr>
              <a:t>All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tumor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tissue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somatic</a:t>
            </a:r>
            <a:r>
              <a:rPr lang="it-IT" sz="1350" dirty="0">
                <a:latin typeface="ApexSans"/>
              </a:rPr>
              <a:t> DNA </a:t>
            </a:r>
            <a:r>
              <a:rPr lang="it-IT" sz="1350" dirty="0" err="1">
                <a:latin typeface="ApexSans"/>
              </a:rPr>
              <a:t>mutations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were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detectable</a:t>
            </a:r>
            <a:r>
              <a:rPr lang="it-IT" sz="1350" dirty="0">
                <a:latin typeface="ApexSans"/>
              </a:rPr>
              <a:t> in </a:t>
            </a:r>
            <a:r>
              <a:rPr lang="it-IT" sz="1350" dirty="0" err="1">
                <a:latin typeface="ApexSans"/>
              </a:rPr>
              <a:t>cfDNA</a:t>
            </a:r>
            <a:r>
              <a:rPr lang="it-IT" sz="1350" dirty="0">
                <a:latin typeface="ApexSans"/>
              </a:rPr>
              <a:t>; </a:t>
            </a:r>
          </a:p>
          <a:p>
            <a:pPr marL="214313" indent="-214313">
              <a:buFontTx/>
              <a:buChar char="-"/>
            </a:pPr>
            <a:r>
              <a:rPr lang="it-IT" sz="1350" dirty="0">
                <a:latin typeface="ApexSans"/>
              </a:rPr>
              <a:t>Allele </a:t>
            </a:r>
            <a:r>
              <a:rPr lang="it-IT" sz="1350" dirty="0" err="1">
                <a:latin typeface="ApexSans"/>
              </a:rPr>
              <a:t>frequency</a:t>
            </a:r>
            <a:r>
              <a:rPr lang="it-IT" sz="1350" dirty="0">
                <a:latin typeface="ApexSans"/>
              </a:rPr>
              <a:t> of </a:t>
            </a:r>
            <a:r>
              <a:rPr lang="it-IT" sz="1350" dirty="0" err="1">
                <a:latin typeface="ApexSans"/>
              </a:rPr>
              <a:t>somatic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mutations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decreased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selectively</a:t>
            </a:r>
            <a:r>
              <a:rPr lang="it-IT" sz="1350" dirty="0">
                <a:latin typeface="ApexSans"/>
              </a:rPr>
              <a:t> in </a:t>
            </a:r>
            <a:r>
              <a:rPr lang="it-IT" sz="1350" dirty="0" err="1">
                <a:latin typeface="ApexSans"/>
              </a:rPr>
              <a:t>responding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patients</a:t>
            </a:r>
            <a:endParaRPr lang="it-IT" sz="1350" dirty="0">
              <a:latin typeface="ApexSans"/>
            </a:endParaRPr>
          </a:p>
          <a:p>
            <a:pPr marL="214313" indent="-214313">
              <a:buFontTx/>
              <a:buChar char="-"/>
            </a:pPr>
            <a:r>
              <a:rPr lang="it-IT" sz="1350" dirty="0">
                <a:latin typeface="ApexSans"/>
              </a:rPr>
              <a:t>At </a:t>
            </a:r>
            <a:r>
              <a:rPr lang="it-IT" sz="1350" dirty="0" err="1">
                <a:latin typeface="ApexSans"/>
              </a:rPr>
              <a:t>disease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progression</a:t>
            </a:r>
            <a:r>
              <a:rPr lang="it-IT" sz="1350" dirty="0">
                <a:latin typeface="ApexSans"/>
              </a:rPr>
              <a:t>, </a:t>
            </a:r>
            <a:r>
              <a:rPr lang="it-IT" sz="1350" dirty="0" err="1">
                <a:latin typeface="ApexSans"/>
              </a:rPr>
              <a:t>following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response</a:t>
            </a:r>
            <a:r>
              <a:rPr lang="it-IT" sz="1350" dirty="0">
                <a:latin typeface="ApexSans"/>
              </a:rPr>
              <a:t> to </a:t>
            </a:r>
            <a:r>
              <a:rPr lang="it-IT" sz="1350" dirty="0" err="1">
                <a:latin typeface="ApexSans"/>
              </a:rPr>
              <a:t>olaparib</a:t>
            </a:r>
            <a:r>
              <a:rPr lang="it-IT" sz="1350" dirty="0">
                <a:latin typeface="ApexSans"/>
              </a:rPr>
              <a:t>, multiple </a:t>
            </a:r>
            <a:r>
              <a:rPr lang="it-IT" sz="1350" dirty="0" err="1">
                <a:latin typeface="ApexSans"/>
              </a:rPr>
              <a:t>subclonal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aberrations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reverting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germline</a:t>
            </a:r>
            <a:r>
              <a:rPr lang="it-IT" sz="1350" dirty="0">
                <a:latin typeface="ApexSans"/>
              </a:rPr>
              <a:t> and </a:t>
            </a:r>
            <a:r>
              <a:rPr lang="it-IT" sz="1350" dirty="0" err="1">
                <a:latin typeface="ApexSans"/>
              </a:rPr>
              <a:t>somatic</a:t>
            </a:r>
            <a:r>
              <a:rPr lang="it-IT" sz="1350" dirty="0">
                <a:latin typeface="ApexSans"/>
              </a:rPr>
              <a:t> DNA </a:t>
            </a:r>
            <a:r>
              <a:rPr lang="it-IT" sz="1350" dirty="0" err="1">
                <a:latin typeface="ApexSans"/>
              </a:rPr>
              <a:t>repair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mutations</a:t>
            </a:r>
            <a:r>
              <a:rPr lang="it-IT" sz="1350" dirty="0">
                <a:latin typeface="ApexSans"/>
              </a:rPr>
              <a:t> (</a:t>
            </a:r>
            <a:r>
              <a:rPr lang="it-IT" sz="1350" i="1" dirty="0">
                <a:latin typeface="ApexSans"/>
              </a:rPr>
              <a:t>BRCA2, PALB2</a:t>
            </a:r>
            <a:r>
              <a:rPr lang="it-IT" sz="1350" dirty="0">
                <a:latin typeface="ApexSans"/>
              </a:rPr>
              <a:t>) back in frame </a:t>
            </a:r>
            <a:r>
              <a:rPr lang="it-IT" sz="1350" dirty="0" err="1">
                <a:latin typeface="ApexSans"/>
              </a:rPr>
              <a:t>emerged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as</a:t>
            </a:r>
            <a:r>
              <a:rPr lang="it-IT" sz="1350" dirty="0">
                <a:latin typeface="ApexSans"/>
              </a:rPr>
              <a:t> </a:t>
            </a:r>
            <a:r>
              <a:rPr lang="it-IT" sz="1350" dirty="0" err="1">
                <a:latin typeface="ApexSans"/>
              </a:rPr>
              <a:t>mechanisms</a:t>
            </a:r>
            <a:r>
              <a:rPr lang="it-IT" sz="1350" dirty="0">
                <a:latin typeface="ApexSans"/>
              </a:rPr>
              <a:t> of </a:t>
            </a:r>
            <a:r>
              <a:rPr lang="it-IT" sz="1350" dirty="0" err="1">
                <a:latin typeface="ApexSans"/>
              </a:rPr>
              <a:t>resistance</a:t>
            </a:r>
            <a:r>
              <a:rPr lang="it-IT" sz="1350" dirty="0">
                <a:latin typeface="ApexSans"/>
              </a:rPr>
              <a:t>. </a:t>
            </a:r>
            <a:endParaRPr lang="it-IT" sz="135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9D3A06-0669-9D4B-86C3-0A0D9354E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" y="3433457"/>
            <a:ext cx="5479576" cy="20382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77B8063-E1CF-4040-9AB6-C0F520CA5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68" y="1110748"/>
            <a:ext cx="2958602" cy="28608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ACC833-C841-444E-8439-B9A1209D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" y="1234237"/>
            <a:ext cx="3678072" cy="18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B28E61E-C053-9B49-BFE3-DB831FE27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1" y="857250"/>
            <a:ext cx="90144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14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549FBC-2E68-4E4C-A2A2-383487BB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09" y="857250"/>
            <a:ext cx="4656582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C09245-E9DE-9648-8BA1-A33788B421D4}"/>
              </a:ext>
            </a:extLst>
          </p:cNvPr>
          <p:cNvSpPr txBox="1"/>
          <p:nvPr/>
        </p:nvSpPr>
        <p:spPr>
          <a:xfrm>
            <a:off x="7086601" y="5723751"/>
            <a:ext cx="17872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err="1"/>
              <a:t>Benafif</a:t>
            </a:r>
            <a:r>
              <a:rPr lang="it-IT" sz="1350" dirty="0"/>
              <a:t> and </a:t>
            </a:r>
            <a:r>
              <a:rPr lang="it-IT" sz="1350" dirty="0" err="1"/>
              <a:t>Eales</a:t>
            </a:r>
            <a:r>
              <a:rPr lang="it-IT" sz="1350" dirty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526436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9870B1-A78F-004B-8F32-916697EE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3" y="1651962"/>
            <a:ext cx="3971036" cy="35540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383E6F-C15E-0B42-8C1C-ABE43CF0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391566"/>
            <a:ext cx="3971037" cy="20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1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4D7AEBD-3884-9F4E-BFA2-0AEAF131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559" y="1040187"/>
            <a:ext cx="4984298" cy="496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5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217843F-398C-274B-BCB0-E3C89AB14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17" y="1098550"/>
            <a:ext cx="4040291" cy="45524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54E0CB-0BCB-234A-95E9-C1E16CE15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101935"/>
            <a:ext cx="4070073" cy="102769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C316F95-BEA4-2847-B9C1-D8B2D3438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460" y="925756"/>
            <a:ext cx="2468954" cy="246895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1B4DA54-0162-8E4D-B5CA-FC5E0C410815}"/>
              </a:ext>
            </a:extLst>
          </p:cNvPr>
          <p:cNvSpPr/>
          <p:nvPr/>
        </p:nvSpPr>
        <p:spPr>
          <a:xfrm>
            <a:off x="342901" y="5202672"/>
            <a:ext cx="10999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err="1">
                <a:solidFill>
                  <a:srgbClr val="373737"/>
                </a:solidFill>
                <a:latin typeface="Montserrat"/>
              </a:rPr>
              <a:t>Dec</a:t>
            </a:r>
            <a:r>
              <a:rPr lang="it-IT" sz="1350" dirty="0">
                <a:solidFill>
                  <a:srgbClr val="373737"/>
                </a:solidFill>
                <a:latin typeface="Montserrat"/>
              </a:rPr>
              <a:t> 14, 2017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val="3117701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675E7B1-485C-504A-8A03-293400EE2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" r="1115" b="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A8167BE-B466-644B-9D67-F791B6CC3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2" y="857250"/>
            <a:ext cx="87177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4A8D2AF-ED09-224B-A04F-A690A404E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1652588"/>
            <a:ext cx="64389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4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C817168-12FE-5A4A-9002-6959D65D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1147763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5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C2BA0B-9FA5-734F-8254-107F286F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219200"/>
            <a:ext cx="60388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8CA103-42F4-4345-82A4-6FD6AD42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21594"/>
            <a:ext cx="6858000" cy="481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192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4149</TotalTime>
  <Words>834</Words>
  <Application>Microsoft Office PowerPoint</Application>
  <PresentationFormat>Presentazione su schermo (4:3)</PresentationFormat>
  <Paragraphs>87</Paragraphs>
  <Slides>41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67" baseType="lpstr">
      <vt:lpstr>AdvEls</vt:lpstr>
      <vt:lpstr>AdvGillSan</vt:lpstr>
      <vt:lpstr>AdvOptima</vt:lpstr>
      <vt:lpstr>AdvOT0de51fd2</vt:lpstr>
      <vt:lpstr>AdvOT0de51fd2+20</vt:lpstr>
      <vt:lpstr>AdvP4C4E46</vt:lpstr>
      <vt:lpstr>AdvTq</vt:lpstr>
      <vt:lpstr>ApexSans</vt:lpstr>
      <vt:lpstr>Apple Chancery</vt:lpstr>
      <vt:lpstr>Arial</vt:lpstr>
      <vt:lpstr>Calibri</vt:lpstr>
      <vt:lpstr>Calibri Light</vt:lpstr>
      <vt:lpstr>Edwardian Script ITC</vt:lpstr>
      <vt:lpstr>ff1</vt:lpstr>
      <vt:lpstr>ff2</vt:lpstr>
      <vt:lpstr>ff3</vt:lpstr>
      <vt:lpstr>Montserrat</vt:lpstr>
      <vt:lpstr>museo_sans300</vt:lpstr>
      <vt:lpstr>OTNEJMQuadraat</vt:lpstr>
      <vt:lpstr>OTNEJMScalaSansLFCap</vt:lpstr>
      <vt:lpstr>OTNEJMScalaSansLFSmallCap</vt:lpstr>
      <vt:lpstr>OTNEJMScalaSansOSF</vt:lpstr>
      <vt:lpstr>Times</vt:lpstr>
      <vt:lpstr>Times New Roman</vt:lpstr>
      <vt:lpstr>Verdana</vt:lpstr>
      <vt:lpstr>Tema di Office</vt:lpstr>
      <vt:lpstr> Germline mutations  in prostate cancer:  impact on clinical practice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Clinical applications of GWAS data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From Sanger to NGS Sequencing: Breast/ovarian cancer panels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Germline mutations in prostate cancer:  impact on clinical practice</dc:title>
  <dc:creator>Liborio Stuppia</dc:creator>
  <cp:lastModifiedBy>Fernando De Panfilis</cp:lastModifiedBy>
  <cp:revision>72</cp:revision>
  <dcterms:created xsi:type="dcterms:W3CDTF">2018-04-25T13:37:32Z</dcterms:created>
  <dcterms:modified xsi:type="dcterms:W3CDTF">2018-05-10T11:32:53Z</dcterms:modified>
</cp:coreProperties>
</file>