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4.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5.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9.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20.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1.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2.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66" r:id="rId2"/>
    <p:sldMasterId id="2147484061" r:id="rId3"/>
    <p:sldMasterId id="2147484201" r:id="rId4"/>
    <p:sldMasterId id="2147484368" r:id="rId5"/>
    <p:sldMasterId id="2147484439" r:id="rId6"/>
    <p:sldMasterId id="2147484551" r:id="rId7"/>
    <p:sldMasterId id="2147484603" r:id="rId8"/>
    <p:sldMasterId id="2147484698" r:id="rId9"/>
    <p:sldMasterId id="2147484731" r:id="rId10"/>
    <p:sldMasterId id="2147484752" r:id="rId11"/>
    <p:sldMasterId id="2147485075" r:id="rId12"/>
    <p:sldMasterId id="2147485084" r:id="rId13"/>
    <p:sldMasterId id="2147485092" r:id="rId14"/>
    <p:sldMasterId id="2147485108" r:id="rId15"/>
    <p:sldMasterId id="2147485113" r:id="rId16"/>
    <p:sldMasterId id="2147485132" r:id="rId17"/>
    <p:sldMasterId id="2147485248" r:id="rId18"/>
    <p:sldMasterId id="2147485296" r:id="rId19"/>
    <p:sldMasterId id="2147485316" r:id="rId20"/>
    <p:sldMasterId id="2147485340" r:id="rId21"/>
    <p:sldMasterId id="2147485363" r:id="rId22"/>
    <p:sldMasterId id="2147485369" r:id="rId23"/>
  </p:sldMasterIdLst>
  <p:notesMasterIdLst>
    <p:notesMasterId r:id="rId68"/>
  </p:notesMasterIdLst>
  <p:handoutMasterIdLst>
    <p:handoutMasterId r:id="rId69"/>
  </p:handoutMasterIdLst>
  <p:sldIdLst>
    <p:sldId id="1153" r:id="rId24"/>
    <p:sldId id="1101" r:id="rId25"/>
    <p:sldId id="1685" r:id="rId26"/>
    <p:sldId id="1686" r:id="rId27"/>
    <p:sldId id="1673" r:id="rId28"/>
    <p:sldId id="1777" r:id="rId29"/>
    <p:sldId id="1776" r:id="rId30"/>
    <p:sldId id="1778" r:id="rId31"/>
    <p:sldId id="1674" r:id="rId32"/>
    <p:sldId id="1675" r:id="rId33"/>
    <p:sldId id="1676" r:id="rId34"/>
    <p:sldId id="1677" r:id="rId35"/>
    <p:sldId id="1678" r:id="rId36"/>
    <p:sldId id="1680" r:id="rId37"/>
    <p:sldId id="1681" r:id="rId38"/>
    <p:sldId id="1682" r:id="rId39"/>
    <p:sldId id="1665" r:id="rId40"/>
    <p:sldId id="1683" r:id="rId41"/>
    <p:sldId id="1767" r:id="rId42"/>
    <p:sldId id="1768" r:id="rId43"/>
    <p:sldId id="1769" r:id="rId44"/>
    <p:sldId id="1787" r:id="rId45"/>
    <p:sldId id="1788" r:id="rId46"/>
    <p:sldId id="1789" r:id="rId47"/>
    <p:sldId id="1790" r:id="rId48"/>
    <p:sldId id="1791" r:id="rId49"/>
    <p:sldId id="1793" r:id="rId50"/>
    <p:sldId id="1794" r:id="rId51"/>
    <p:sldId id="1795" r:id="rId52"/>
    <p:sldId id="1797" r:id="rId53"/>
    <p:sldId id="1816" r:id="rId54"/>
    <p:sldId id="1799" r:id="rId55"/>
    <p:sldId id="1817" r:id="rId56"/>
    <p:sldId id="1818" r:id="rId57"/>
    <p:sldId id="1804" r:id="rId58"/>
    <p:sldId id="1806" r:id="rId59"/>
    <p:sldId id="1819" r:id="rId60"/>
    <p:sldId id="1820" r:id="rId61"/>
    <p:sldId id="1810" r:id="rId62"/>
    <p:sldId id="1809" r:id="rId63"/>
    <p:sldId id="1811" r:id="rId64"/>
    <p:sldId id="1760" r:id="rId65"/>
    <p:sldId id="1792" r:id="rId66"/>
    <p:sldId id="1613" r:id="rId67"/>
  </p:sldIdLst>
  <p:sldSz cx="9144000" cy="6858000" type="screen4x3"/>
  <p:notesSz cx="6858000" cy="9144000"/>
  <p:defaultTextStyle>
    <a:defPPr>
      <a:defRPr lang="it-IT"/>
    </a:defPPr>
    <a:lvl1pPr marL="0" algn="l" defTabSz="912559" rtl="0" eaLnBrk="1" latinLnBrk="0" hangingPunct="1">
      <a:defRPr sz="1800" kern="1200">
        <a:solidFill>
          <a:schemeClr val="tx1"/>
        </a:solidFill>
        <a:latin typeface="+mn-lt"/>
        <a:ea typeface="+mn-ea"/>
        <a:cs typeface="+mn-cs"/>
      </a:defRPr>
    </a:lvl1pPr>
    <a:lvl2pPr marL="456279" algn="l" defTabSz="912559" rtl="0" eaLnBrk="1" latinLnBrk="0" hangingPunct="1">
      <a:defRPr sz="1800" kern="1200">
        <a:solidFill>
          <a:schemeClr val="tx1"/>
        </a:solidFill>
        <a:latin typeface="+mn-lt"/>
        <a:ea typeface="+mn-ea"/>
        <a:cs typeface="+mn-cs"/>
      </a:defRPr>
    </a:lvl2pPr>
    <a:lvl3pPr marL="912559" algn="l" defTabSz="912559" rtl="0" eaLnBrk="1" latinLnBrk="0" hangingPunct="1">
      <a:defRPr sz="1800" kern="1200">
        <a:solidFill>
          <a:schemeClr val="tx1"/>
        </a:solidFill>
        <a:latin typeface="+mn-lt"/>
        <a:ea typeface="+mn-ea"/>
        <a:cs typeface="+mn-cs"/>
      </a:defRPr>
    </a:lvl3pPr>
    <a:lvl4pPr marL="1368840" algn="l" defTabSz="912559" rtl="0" eaLnBrk="1" latinLnBrk="0" hangingPunct="1">
      <a:defRPr sz="1800" kern="1200">
        <a:solidFill>
          <a:schemeClr val="tx1"/>
        </a:solidFill>
        <a:latin typeface="+mn-lt"/>
        <a:ea typeface="+mn-ea"/>
        <a:cs typeface="+mn-cs"/>
      </a:defRPr>
    </a:lvl4pPr>
    <a:lvl5pPr marL="1825120" algn="l" defTabSz="912559" rtl="0" eaLnBrk="1" latinLnBrk="0" hangingPunct="1">
      <a:defRPr sz="1800" kern="1200">
        <a:solidFill>
          <a:schemeClr val="tx1"/>
        </a:solidFill>
        <a:latin typeface="+mn-lt"/>
        <a:ea typeface="+mn-ea"/>
        <a:cs typeface="+mn-cs"/>
      </a:defRPr>
    </a:lvl5pPr>
    <a:lvl6pPr marL="2281400" algn="l" defTabSz="912559" rtl="0" eaLnBrk="1" latinLnBrk="0" hangingPunct="1">
      <a:defRPr sz="1800" kern="1200">
        <a:solidFill>
          <a:schemeClr val="tx1"/>
        </a:solidFill>
        <a:latin typeface="+mn-lt"/>
        <a:ea typeface="+mn-ea"/>
        <a:cs typeface="+mn-cs"/>
      </a:defRPr>
    </a:lvl6pPr>
    <a:lvl7pPr marL="2737678" algn="l" defTabSz="912559" rtl="0" eaLnBrk="1" latinLnBrk="0" hangingPunct="1">
      <a:defRPr sz="1800" kern="1200">
        <a:solidFill>
          <a:schemeClr val="tx1"/>
        </a:solidFill>
        <a:latin typeface="+mn-lt"/>
        <a:ea typeface="+mn-ea"/>
        <a:cs typeface="+mn-cs"/>
      </a:defRPr>
    </a:lvl7pPr>
    <a:lvl8pPr marL="3193950" algn="l" defTabSz="912559" rtl="0" eaLnBrk="1" latinLnBrk="0" hangingPunct="1">
      <a:defRPr sz="1800" kern="1200">
        <a:solidFill>
          <a:schemeClr val="tx1"/>
        </a:solidFill>
        <a:latin typeface="+mn-lt"/>
        <a:ea typeface="+mn-ea"/>
        <a:cs typeface="+mn-cs"/>
      </a:defRPr>
    </a:lvl8pPr>
    <a:lvl9pPr marL="3650234" algn="l" defTabSz="9125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viewer 1" initials="Re" lastIdx="7" clrIdx="0"/>
  <p:cmAuthor id="1" name="Jennifer Kelly" initials="JK" lastIdx="1" clrIdx="1"/>
  <p:cmAuthor id="2" name="Tim Perren" initials="TJP" lastIdx="6" clrIdx="2"/>
  <p:cmAuthor id="3" name="Jacobus Pfisterer" initials="JP" lastIdx="5" clrIdx="3"/>
  <p:cmAuthor id="4" name="Z06147" initials="NC" lastIdx="1" clrIdx="4"/>
  <p:cmAuthor id="5" name="gennaro" initials="g"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3CCCC"/>
    <a:srgbClr val="009999"/>
    <a:srgbClr val="CC3300"/>
    <a:srgbClr val="1111D7"/>
    <a:srgbClr val="C646AE"/>
    <a:srgbClr val="66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1" autoAdjust="0"/>
    <p:restoredTop sz="96405" autoAdjust="0"/>
  </p:normalViewPr>
  <p:slideViewPr>
    <p:cSldViewPr>
      <p:cViewPr>
        <p:scale>
          <a:sx n="80" d="100"/>
          <a:sy n="80" d="100"/>
        </p:scale>
        <p:origin x="-2340" y="-264"/>
      </p:cViewPr>
      <p:guideLst>
        <p:guide orient="horz" pos="2160"/>
        <p:guide pos="2881"/>
      </p:guideLst>
    </p:cSldViewPr>
  </p:slideViewPr>
  <p:notesTextViewPr>
    <p:cViewPr>
      <p:scale>
        <a:sx n="100" d="100"/>
        <a:sy n="100" d="100"/>
      </p:scale>
      <p:origin x="0" y="0"/>
    </p:cViewPr>
  </p:notesTextViewPr>
  <p:sorterViewPr>
    <p:cViewPr>
      <p:scale>
        <a:sx n="90" d="100"/>
        <a:sy n="90" d="100"/>
      </p:scale>
      <p:origin x="0" y="-7768"/>
    </p:cViewPr>
  </p:sorterViewPr>
  <p:notesViewPr>
    <p:cSldViewPr>
      <p:cViewPr varScale="1">
        <p:scale>
          <a:sx n="60" d="100"/>
          <a:sy n="60" d="100"/>
        </p:scale>
        <p:origin x="-25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61"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oleObject" Target="file:///\\medc.udcsms.com\shared\Infusion\Projects\Tesaro\Niraparib%20Publications\2017%20ESMO\Presentations\UTSRO4842%20NOVA%20QoL%20-ORAL%20presentation\Sci-Ed-Des\Content\NOVA%20QoL%20data_3Aug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edc.udcsms.com\shared\Infusion\Projects\Tesaro\Niraparib%20Publications\2017%20ESMO\Presentations\UTSRO4842%20NOVA%20QoL%20-ORAL%20presentation\Sci-Ed-Des\Content\NOVA%20QoL%20data_3Aug2017.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1284145037499"/>
          <c:y val="0.15866783318751801"/>
          <c:w val="0.79683654126567405"/>
          <c:h val="0.68999883347915303"/>
        </c:manualLayout>
      </c:layout>
      <c:barChart>
        <c:barDir val="col"/>
        <c:grouping val="clustered"/>
        <c:varyColors val="0"/>
        <c:ser>
          <c:idx val="0"/>
          <c:order val="0"/>
          <c:tx>
            <c:strRef>
              <c:f>Sheet1!$B$1</c:f>
              <c:strCache>
                <c:ptCount val="1"/>
                <c:pt idx="0">
                  <c:v>Niraparib</c:v>
                </c:pt>
              </c:strCache>
            </c:strRef>
          </c:tx>
          <c:spPr>
            <a:solidFill>
              <a:srgbClr val="008EAA"/>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Sheet1!$B$2:$B$6</c:f>
              <c:numCache>
                <c:formatCode>0.0%</c:formatCode>
                <c:ptCount val="5"/>
                <c:pt idx="0">
                  <c:v>0.61900000000000099</c:v>
                </c:pt>
                <c:pt idx="1">
                  <c:v>5.2999999999999999E-2</c:v>
                </c:pt>
                <c:pt idx="2">
                  <c:v>2.70000000000001E-2</c:v>
                </c:pt>
                <c:pt idx="3">
                  <c:v>1.6E-2</c:v>
                </c:pt>
                <c:pt idx="4">
                  <c:v>1.0999999999999999E-2</c:v>
                </c:pt>
              </c:numCache>
            </c:numRef>
          </c:val>
          <c:extLst xmlns:c16r2="http://schemas.microsoft.com/office/drawing/2015/06/chart">
            <c:ext xmlns:c16="http://schemas.microsoft.com/office/drawing/2014/chart" uri="{C3380CC4-5D6E-409C-BE32-E72D297353CC}">
              <c16:uniqueId val="{00000000-F2A0-400F-9617-0B0BCFC32955}"/>
            </c:ext>
          </c:extLst>
        </c:ser>
        <c:ser>
          <c:idx val="1"/>
          <c:order val="1"/>
          <c:tx>
            <c:strRef>
              <c:f>Sheet1!$C$1</c:f>
              <c:strCache>
                <c:ptCount val="1"/>
                <c:pt idx="0">
                  <c:v>Placebo</c:v>
                </c:pt>
              </c:strCache>
            </c:strRef>
          </c:tx>
          <c:spPr>
            <a:solidFill>
              <a:srgbClr val="F28D2A"/>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Sheet1!$C$2:$C$6</c:f>
              <c:numCache>
                <c:formatCode>0.0%</c:formatCode>
                <c:ptCount val="5"/>
                <c:pt idx="0">
                  <c:v>0.20100000000000001</c:v>
                </c:pt>
                <c:pt idx="1">
                  <c:v>2.8000000000000001E-2</c:v>
                </c:pt>
                <c:pt idx="2">
                  <c:v>4.1000000000000002E-2</c:v>
                </c:pt>
                <c:pt idx="3">
                  <c:v>4.0000000000000098E-2</c:v>
                </c:pt>
                <c:pt idx="4">
                  <c:v>8.0000000000000192E-3</c:v>
                </c:pt>
              </c:numCache>
            </c:numRef>
          </c:val>
          <c:extLst xmlns:c16r2="http://schemas.microsoft.com/office/drawing/2015/06/chart">
            <c:ext xmlns:c16="http://schemas.microsoft.com/office/drawing/2014/chart" uri="{C3380CC4-5D6E-409C-BE32-E72D297353CC}">
              <c16:uniqueId val="{00000001-F2A0-400F-9617-0B0BCFC32955}"/>
            </c:ext>
          </c:extLst>
        </c:ser>
        <c:dLbls>
          <c:showLegendKey val="0"/>
          <c:showVal val="1"/>
          <c:showCatName val="0"/>
          <c:showSerName val="0"/>
          <c:showPercent val="0"/>
          <c:showBubbleSize val="0"/>
        </c:dLbls>
        <c:gapWidth val="79"/>
        <c:overlap val="-43"/>
        <c:axId val="98012160"/>
        <c:axId val="98022144"/>
      </c:barChart>
      <c:catAx>
        <c:axId val="98012160"/>
        <c:scaling>
          <c:orientation val="minMax"/>
        </c:scaling>
        <c:delete val="0"/>
        <c:axPos val="b"/>
        <c:numFmt formatCode="General" sourceLinked="0"/>
        <c:majorTickMark val="none"/>
        <c:minorTickMark val="none"/>
        <c:tickLblPos val="nextTo"/>
        <c:txPr>
          <a:bodyPr/>
          <a:lstStyle/>
          <a:p>
            <a:pPr>
              <a:defRPr sz="900"/>
            </a:pPr>
            <a:endParaRPr lang="it-IT"/>
          </a:p>
        </c:txPr>
        <c:crossAx val="98022144"/>
        <c:crosses val="autoZero"/>
        <c:auto val="1"/>
        <c:lblAlgn val="ctr"/>
        <c:lblOffset val="100"/>
        <c:noMultiLvlLbl val="0"/>
      </c:catAx>
      <c:valAx>
        <c:axId val="98022144"/>
        <c:scaling>
          <c:orientation val="minMax"/>
          <c:max val="1"/>
        </c:scaling>
        <c:delete val="0"/>
        <c:axPos val="l"/>
        <c:majorGridlines>
          <c:spPr>
            <a:ln>
              <a:solidFill>
                <a:schemeClr val="bg1">
                  <a:lumMod val="85000"/>
                </a:schemeClr>
              </a:solidFill>
            </a:ln>
          </c:spPr>
        </c:majorGridlines>
        <c:title>
          <c:tx>
            <c:rich>
              <a:bodyPr rot="-5400000" vert="horz"/>
              <a:lstStyle/>
              <a:p>
                <a:pPr>
                  <a:defRPr/>
                </a:pPr>
                <a:r>
                  <a:rPr lang="en-US" dirty="0"/>
                  <a:t>Patients (%)</a:t>
                </a:r>
              </a:p>
            </c:rich>
          </c:tx>
          <c:layout>
            <c:manualLayout>
              <c:xMode val="edge"/>
              <c:yMode val="edge"/>
              <c:x val="2.46912740517281E-2"/>
              <c:y val="0.24056804351970101"/>
            </c:manualLayout>
          </c:layout>
          <c:overlay val="0"/>
        </c:title>
        <c:numFmt formatCode="0%" sourceLinked="0"/>
        <c:majorTickMark val="out"/>
        <c:minorTickMark val="none"/>
        <c:tickLblPos val="nextTo"/>
        <c:spPr>
          <a:ln>
            <a:noFill/>
          </a:ln>
        </c:spPr>
        <c:txPr>
          <a:bodyPr/>
          <a:lstStyle/>
          <a:p>
            <a:pPr>
              <a:defRPr sz="900">
                <a:latin typeface="Arial Narrow" panose="020B0606020202030204" pitchFamily="34" charset="0"/>
              </a:defRPr>
            </a:pPr>
            <a:endParaRPr lang="it-IT"/>
          </a:p>
        </c:txPr>
        <c:crossAx val="98012160"/>
        <c:crosses val="autoZero"/>
        <c:crossBetween val="between"/>
        <c:majorUnit val="0.2"/>
      </c:valAx>
    </c:plotArea>
    <c:plotVisOnly val="1"/>
    <c:dispBlanksAs val="gap"/>
    <c:showDLblsOverMax val="0"/>
  </c:chart>
  <c:txPr>
    <a:bodyPr/>
    <a:lstStyle/>
    <a:p>
      <a:pPr>
        <a:defRPr sz="1000">
          <a:latin typeface="+mn-lt"/>
        </a:defRPr>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631728403161"/>
          <c:y val="7.8550128725157903E-2"/>
          <c:w val="0.79683654126567405"/>
          <c:h val="0.72682610332079001"/>
        </c:manualLayout>
      </c:layout>
      <c:barChart>
        <c:barDir val="col"/>
        <c:grouping val="clustered"/>
        <c:varyColors val="0"/>
        <c:ser>
          <c:idx val="0"/>
          <c:order val="0"/>
          <c:tx>
            <c:strRef>
              <c:f>Sheet1!$B$1</c:f>
              <c:strCache>
                <c:ptCount val="1"/>
                <c:pt idx="0">
                  <c:v>Niraparib</c:v>
                </c:pt>
              </c:strCache>
            </c:strRef>
          </c:tx>
          <c:spPr>
            <a:solidFill>
              <a:srgbClr val="203656"/>
            </a:solidFill>
          </c:spPr>
          <c:invertIfNegative val="0"/>
          <c:dLbls>
            <c:numFmt formatCode="#,##0" sourceLinked="0"/>
            <c:spPr>
              <a:noFill/>
              <a:ln>
                <a:noFill/>
              </a:ln>
              <a:effectLst/>
            </c:spPr>
            <c:txPr>
              <a:bodyPr/>
              <a:lstStyle/>
              <a:p>
                <a:pPr>
                  <a:defRPr sz="800">
                    <a:latin typeface="Arial" panose="020B0604020202020204" pitchFamily="34" charset="0"/>
                    <a:cs typeface="Arial" panose="020B060402020202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Sheet1!$B$2:$B$6</c:f>
              <c:numCache>
                <c:formatCode>General</c:formatCode>
                <c:ptCount val="5"/>
                <c:pt idx="0">
                  <c:v>17.2</c:v>
                </c:pt>
                <c:pt idx="1">
                  <c:v>7.9</c:v>
                </c:pt>
                <c:pt idx="2">
                  <c:v>1.5</c:v>
                </c:pt>
                <c:pt idx="3">
                  <c:v>1</c:v>
                </c:pt>
                <c:pt idx="4">
                  <c:v>1.1000000000000001</c:v>
                </c:pt>
              </c:numCache>
            </c:numRef>
          </c:val>
          <c:extLst xmlns:c16r2="http://schemas.microsoft.com/office/drawing/2015/06/chart">
            <c:ext xmlns:c16="http://schemas.microsoft.com/office/drawing/2014/chart" uri="{C3380CC4-5D6E-409C-BE32-E72D297353CC}">
              <c16:uniqueId val="{00000000-2254-4668-929D-CB6169DB41FE}"/>
            </c:ext>
          </c:extLst>
        </c:ser>
        <c:ser>
          <c:idx val="1"/>
          <c:order val="1"/>
          <c:tx>
            <c:strRef>
              <c:f>Sheet1!$C$1</c:f>
              <c:strCache>
                <c:ptCount val="1"/>
                <c:pt idx="0">
                  <c:v>Placebo</c:v>
                </c:pt>
              </c:strCache>
            </c:strRef>
          </c:tx>
          <c:spPr>
            <a:solidFill>
              <a:sysClr val="windowText" lastClr="000000">
                <a:lumMod val="65000"/>
                <a:lumOff val="35000"/>
              </a:sysClr>
            </a:solidFill>
          </c:spPr>
          <c:invertIfNegative val="0"/>
          <c:dLbls>
            <c:dLbl>
              <c:idx val="0"/>
              <c:layout>
                <c:manualLayout>
                  <c:x val="2.3405349320231299E-2"/>
                  <c:y val="0"/>
                </c:manualLayout>
              </c:layout>
              <c:numFmt formatCode="#,##0" sourceLinked="0"/>
              <c:spPr>
                <a:noFill/>
                <a:ln>
                  <a:noFill/>
                </a:ln>
                <a:effectLst/>
              </c:spPr>
              <c:txPr>
                <a:bodyPr/>
                <a:lstStyle/>
                <a:p>
                  <a:pPr>
                    <a:defRPr sz="800">
                      <a:latin typeface="Arial" panose="020B0604020202020204" pitchFamily="34" charset="0"/>
                      <a:cs typeface="Arial" panose="020B0604020202020204" pitchFamily="34" charset="0"/>
                    </a:defRPr>
                  </a:pPr>
                  <a:endParaRPr lang="it-IT"/>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254-4668-929D-CB6169DB41FE}"/>
                </c:ext>
                <c:ext xmlns:c15="http://schemas.microsoft.com/office/drawing/2012/chart" uri="{CE6537A1-D6FC-4f65-9D91-7224C49458BB}">
                  <c15:layout/>
                </c:ext>
              </c:extLst>
            </c:dLbl>
            <c:dLbl>
              <c:idx val="1"/>
              <c:layout>
                <c:manualLayout>
                  <c:x val="2.3405349320231299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254-4668-929D-CB6169DB41FE}"/>
                </c:ext>
                <c:ext xmlns:c15="http://schemas.microsoft.com/office/drawing/2012/chart" uri="{CE6537A1-D6FC-4f65-9D91-7224C49458BB}">
                  <c15:layout/>
                </c:ext>
              </c:extLst>
            </c:dLbl>
            <c:dLbl>
              <c:idx val="2"/>
              <c:layout>
                <c:manualLayout>
                  <c:x val="2.34237218486518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254-4668-929D-CB6169DB41FE}"/>
                </c:ext>
                <c:ext xmlns:c15="http://schemas.microsoft.com/office/drawing/2012/chart" uri="{CE6537A1-D6FC-4f65-9D91-7224C49458BB}">
                  <c15:layout/>
                </c:ext>
              </c:extLst>
            </c:dLbl>
            <c:dLbl>
              <c:idx val="3"/>
              <c:layout>
                <c:manualLayout>
                  <c:x val="1.87242794561851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254-4668-929D-CB6169DB41FE}"/>
                </c:ext>
                <c:ext xmlns:c15="http://schemas.microsoft.com/office/drawing/2012/chart" uri="{CE6537A1-D6FC-4f65-9D91-7224C49458BB}">
                  <c15:layout/>
                </c:ext>
              </c:extLst>
            </c:dLbl>
            <c:spPr>
              <a:noFill/>
              <a:ln>
                <a:noFill/>
              </a:ln>
              <a:effectLst/>
            </c:spPr>
            <c:txPr>
              <a:bodyPr/>
              <a:lstStyle/>
              <a:p>
                <a:pPr>
                  <a:defRPr sz="800">
                    <a:latin typeface="Arial" panose="020B0604020202020204" pitchFamily="34" charset="0"/>
                    <a:cs typeface="Arial" panose="020B060402020202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Sheet1!$C$2:$C$6</c:f>
              <c:numCache>
                <c:formatCode>General</c:formatCode>
                <c:ptCount val="5"/>
                <c:pt idx="0">
                  <c:v>3.4</c:v>
                </c:pt>
                <c:pt idx="1">
                  <c:v>0</c:v>
                </c:pt>
                <c:pt idx="2">
                  <c:v>0.60000000000000098</c:v>
                </c:pt>
                <c:pt idx="3">
                  <c:v>1.3</c:v>
                </c:pt>
                <c:pt idx="4">
                  <c:v>0.8</c:v>
                </c:pt>
              </c:numCache>
            </c:numRef>
          </c:val>
          <c:extLst xmlns:c16r2="http://schemas.microsoft.com/office/drawing/2015/06/chart">
            <c:ext xmlns:c16="http://schemas.microsoft.com/office/drawing/2014/chart" uri="{C3380CC4-5D6E-409C-BE32-E72D297353CC}">
              <c16:uniqueId val="{00000005-2254-4668-929D-CB6169DB41FE}"/>
            </c:ext>
          </c:extLst>
        </c:ser>
        <c:dLbls>
          <c:showLegendKey val="0"/>
          <c:showVal val="1"/>
          <c:showCatName val="0"/>
          <c:showSerName val="0"/>
          <c:showPercent val="0"/>
          <c:showBubbleSize val="0"/>
        </c:dLbls>
        <c:gapWidth val="150"/>
        <c:axId val="102659968"/>
        <c:axId val="102661504"/>
      </c:barChart>
      <c:catAx>
        <c:axId val="102659968"/>
        <c:scaling>
          <c:orientation val="minMax"/>
        </c:scaling>
        <c:delete val="0"/>
        <c:axPos val="b"/>
        <c:numFmt formatCode="General" sourceLinked="0"/>
        <c:majorTickMark val="none"/>
        <c:minorTickMark val="none"/>
        <c:tickLblPos val="nextTo"/>
        <c:txPr>
          <a:bodyPr/>
          <a:lstStyle/>
          <a:p>
            <a:pPr>
              <a:defRPr sz="900">
                <a:latin typeface="Arial" panose="020B0604020202020204" pitchFamily="34" charset="0"/>
                <a:cs typeface="Arial" panose="020B0604020202020204" pitchFamily="34" charset="0"/>
              </a:defRPr>
            </a:pPr>
            <a:endParaRPr lang="it-IT"/>
          </a:p>
        </c:txPr>
        <c:crossAx val="102661504"/>
        <c:crosses val="autoZero"/>
        <c:auto val="1"/>
        <c:lblAlgn val="ctr"/>
        <c:lblOffset val="100"/>
        <c:noMultiLvlLbl val="0"/>
      </c:catAx>
      <c:valAx>
        <c:axId val="102661504"/>
        <c:scaling>
          <c:orientation val="minMax"/>
          <c:max val="100"/>
        </c:scaling>
        <c:delete val="0"/>
        <c:axPos val="l"/>
        <c:title>
          <c:tx>
            <c:rich>
              <a:bodyPr rot="-5400000" vert="horz"/>
              <a:lstStyle/>
              <a:p>
                <a:pPr>
                  <a:defRPr sz="1000">
                    <a:latin typeface="Arial" panose="020B0604020202020204" pitchFamily="34" charset="0"/>
                    <a:cs typeface="Arial" panose="020B0604020202020204" pitchFamily="34" charset="0"/>
                  </a:defRPr>
                </a:pPr>
                <a:r>
                  <a:rPr lang="en-US" sz="1000" dirty="0">
                    <a:latin typeface="Arial" panose="020B0604020202020204" pitchFamily="34" charset="0"/>
                    <a:cs typeface="Arial" panose="020B0604020202020204" pitchFamily="34" charset="0"/>
                  </a:rPr>
                  <a:t>%</a:t>
                </a:r>
              </a:p>
            </c:rich>
          </c:tx>
          <c:layout>
            <c:manualLayout>
              <c:xMode val="edge"/>
              <c:yMode val="edge"/>
              <c:x val="5.6747505587112796E-3"/>
              <c:y val="0.47740904973060599"/>
            </c:manualLayout>
          </c:layout>
          <c:overlay val="0"/>
        </c:title>
        <c:numFmt formatCode="General" sourceLinked="1"/>
        <c:majorTickMark val="out"/>
        <c:minorTickMark val="none"/>
        <c:tickLblPos val="nextTo"/>
        <c:txPr>
          <a:bodyPr/>
          <a:lstStyle/>
          <a:p>
            <a:pPr>
              <a:defRPr sz="1100"/>
            </a:pPr>
            <a:endParaRPr lang="it-IT"/>
          </a:p>
        </c:txPr>
        <c:crossAx val="102659968"/>
        <c:crosses val="autoZero"/>
        <c:crossBetween val="between"/>
        <c:majorUnit val="25"/>
      </c:valAx>
    </c:plotArea>
    <c:plotVisOnly val="1"/>
    <c:dispBlanksAs val="gap"/>
    <c:showDLblsOverMax val="0"/>
  </c:chart>
  <c:txPr>
    <a:bodyPr/>
    <a:lstStyle/>
    <a:p>
      <a:pPr>
        <a:defRPr sz="1800"/>
      </a:pPr>
      <a:endParaRPr lang="it-IT"/>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04749015747999E-2"/>
          <c:y val="0.18004686392428201"/>
          <c:w val="0.93407961472323697"/>
          <c:h val="0.68911007079785502"/>
        </c:manualLayout>
      </c:layout>
      <c:barChart>
        <c:barDir val="col"/>
        <c:grouping val="clustered"/>
        <c:varyColors val="0"/>
        <c:ser>
          <c:idx val="0"/>
          <c:order val="0"/>
          <c:tx>
            <c:strRef>
              <c:f>Sheet1!$B$1</c:f>
              <c:strCache>
                <c:ptCount val="1"/>
                <c:pt idx="0">
                  <c:v>G3/4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45</c:v>
                </c:pt>
                <c:pt idx="1">
                  <c:v>29</c:v>
                </c:pt>
                <c:pt idx="2">
                  <c:v>16</c:v>
                </c:pt>
              </c:numCache>
            </c:numRef>
          </c:val>
          <c:extLst xmlns:c16r2="http://schemas.microsoft.com/office/drawing/2015/06/chart">
            <c:ext xmlns:c16="http://schemas.microsoft.com/office/drawing/2014/chart" uri="{C3380CC4-5D6E-409C-BE32-E72D297353CC}">
              <c16:uniqueId val="{00000000-D623-4EF9-82B8-007A3CA286A6}"/>
            </c:ext>
          </c:extLst>
        </c:ser>
        <c:dLbls>
          <c:showLegendKey val="0"/>
          <c:showVal val="0"/>
          <c:showCatName val="0"/>
          <c:showSerName val="0"/>
          <c:showPercent val="0"/>
          <c:showBubbleSize val="0"/>
        </c:dLbls>
        <c:gapWidth val="75"/>
        <c:overlap val="-27"/>
        <c:axId val="102464128"/>
        <c:axId val="102474112"/>
      </c:barChart>
      <c:catAx>
        <c:axId val="102464128"/>
        <c:scaling>
          <c:orientation val="minMax"/>
        </c:scaling>
        <c:delete val="0"/>
        <c:axPos val="b"/>
        <c:numFmt formatCode="General" sourceLinked="1"/>
        <c:majorTickMark val="out"/>
        <c:minorTickMark val="none"/>
        <c:tickLblPos val="none"/>
        <c:spPr>
          <a:noFill/>
          <a:ln w="19050" cap="sq" cmpd="sng" algn="ctr">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it-IT"/>
          </a:p>
        </c:txPr>
        <c:crossAx val="102474112"/>
        <c:crosses val="autoZero"/>
        <c:auto val="1"/>
        <c:lblAlgn val="ctr"/>
        <c:lblOffset val="100"/>
        <c:noMultiLvlLbl val="0"/>
      </c:catAx>
      <c:valAx>
        <c:axId val="102474112"/>
        <c:scaling>
          <c:orientation val="minMax"/>
          <c:max val="100"/>
        </c:scaling>
        <c:delete val="0"/>
        <c:axPos val="l"/>
        <c:numFmt formatCode="General" sourceLinked="1"/>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it-IT"/>
          </a:p>
        </c:txPr>
        <c:crossAx val="102464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04749015747999E-2"/>
          <c:y val="0.18004686392428201"/>
          <c:w val="0.93407961472323697"/>
          <c:h val="0.68911007079785502"/>
        </c:manualLayout>
      </c:layout>
      <c:barChart>
        <c:barDir val="col"/>
        <c:grouping val="clustered"/>
        <c:varyColors val="0"/>
        <c:ser>
          <c:idx val="0"/>
          <c:order val="0"/>
          <c:tx>
            <c:strRef>
              <c:f>Sheet1!$B$1</c:f>
              <c:strCache>
                <c:ptCount val="1"/>
                <c:pt idx="0">
                  <c:v>G3/4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Category 1</c:v>
                </c:pt>
                <c:pt idx="1">
                  <c:v>Category 2</c:v>
                </c:pt>
                <c:pt idx="2">
                  <c:v>Category 3</c:v>
                </c:pt>
              </c:strCache>
            </c:strRef>
          </c:cat>
          <c:val>
            <c:numRef>
              <c:f>Sheet1!$B$2:$B$5</c:f>
              <c:numCache>
                <c:formatCode>General</c:formatCode>
                <c:ptCount val="4"/>
                <c:pt idx="0">
                  <c:v>42</c:v>
                </c:pt>
                <c:pt idx="1">
                  <c:v>25</c:v>
                </c:pt>
                <c:pt idx="2">
                  <c:v>31</c:v>
                </c:pt>
                <c:pt idx="3">
                  <c:v>20</c:v>
                </c:pt>
              </c:numCache>
            </c:numRef>
          </c:val>
          <c:extLst xmlns:c16r2="http://schemas.microsoft.com/office/drawing/2015/06/chart">
            <c:ext xmlns:c16="http://schemas.microsoft.com/office/drawing/2014/chart" uri="{C3380CC4-5D6E-409C-BE32-E72D297353CC}">
              <c16:uniqueId val="{00000000-E3E5-4760-B583-54518AFA36D6}"/>
            </c:ext>
          </c:extLst>
        </c:ser>
        <c:dLbls>
          <c:showLegendKey val="0"/>
          <c:showVal val="0"/>
          <c:showCatName val="0"/>
          <c:showSerName val="0"/>
          <c:showPercent val="0"/>
          <c:showBubbleSize val="0"/>
        </c:dLbls>
        <c:gapWidth val="75"/>
        <c:overlap val="-27"/>
        <c:axId val="102621568"/>
        <c:axId val="102623104"/>
      </c:barChart>
      <c:catAx>
        <c:axId val="102621568"/>
        <c:scaling>
          <c:orientation val="minMax"/>
        </c:scaling>
        <c:delete val="0"/>
        <c:axPos val="b"/>
        <c:numFmt formatCode="General" sourceLinked="1"/>
        <c:majorTickMark val="out"/>
        <c:minorTickMark val="none"/>
        <c:tickLblPos val="none"/>
        <c:spPr>
          <a:noFill/>
          <a:ln w="19050" cap="sq" cmpd="sng" algn="ctr">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it-IT"/>
          </a:p>
        </c:txPr>
        <c:crossAx val="102623104"/>
        <c:crosses val="autoZero"/>
        <c:auto val="1"/>
        <c:lblAlgn val="ctr"/>
        <c:lblOffset val="100"/>
        <c:noMultiLvlLbl val="0"/>
      </c:catAx>
      <c:valAx>
        <c:axId val="102623104"/>
        <c:scaling>
          <c:orientation val="minMax"/>
          <c:max val="100"/>
        </c:scaling>
        <c:delete val="0"/>
        <c:axPos val="l"/>
        <c:numFmt formatCode="General" sourceLinked="1"/>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it-IT"/>
          </a:p>
        </c:txPr>
        <c:crossAx val="10262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04749015747999E-2"/>
          <c:y val="0.18004686392428201"/>
          <c:w val="0.93407961472323697"/>
          <c:h val="0.68911007079785502"/>
        </c:manualLayout>
      </c:layout>
      <c:barChart>
        <c:barDir val="col"/>
        <c:grouping val="clustered"/>
        <c:varyColors val="0"/>
        <c:ser>
          <c:idx val="0"/>
          <c:order val="0"/>
          <c:tx>
            <c:strRef>
              <c:f>Sheet1!$B$1</c:f>
              <c:strCache>
                <c:ptCount val="1"/>
                <c:pt idx="0">
                  <c:v>G3/4</c:v>
                </c:pt>
              </c:strCache>
            </c:strRef>
          </c:tx>
          <c:spPr>
            <a:solidFill>
              <a:schemeClr val="accent1"/>
            </a:solidFill>
            <a:ln>
              <a:noFill/>
            </a:ln>
            <a:effectLst/>
          </c:spPr>
          <c:invertIfNegative val="0"/>
          <c:dLbls>
            <c:dLbl>
              <c:idx val="0"/>
              <c:layout/>
              <c:tx>
                <c:rich>
                  <a:bodyPr/>
                  <a:lstStyle/>
                  <a:p>
                    <a:r>
                      <a:rPr lang="en-US"/>
                      <a:t>35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673-40F4-AFAF-BF341E6A04C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35</c:v>
                </c:pt>
                <c:pt idx="1">
                  <c:v>12</c:v>
                </c:pt>
              </c:numCache>
            </c:numRef>
          </c:val>
          <c:extLst xmlns:c16r2="http://schemas.microsoft.com/office/drawing/2015/06/chart">
            <c:ext xmlns:c16="http://schemas.microsoft.com/office/drawing/2014/chart" uri="{C3380CC4-5D6E-409C-BE32-E72D297353CC}">
              <c16:uniqueId val="{00000001-6673-40F4-AFAF-BF341E6A04CA}"/>
            </c:ext>
          </c:extLst>
        </c:ser>
        <c:dLbls>
          <c:showLegendKey val="0"/>
          <c:showVal val="0"/>
          <c:showCatName val="0"/>
          <c:showSerName val="0"/>
          <c:showPercent val="0"/>
          <c:showBubbleSize val="0"/>
        </c:dLbls>
        <c:gapWidth val="125"/>
        <c:overlap val="-27"/>
        <c:axId val="102975744"/>
        <c:axId val="102985728"/>
      </c:barChart>
      <c:catAx>
        <c:axId val="102975744"/>
        <c:scaling>
          <c:orientation val="minMax"/>
        </c:scaling>
        <c:delete val="0"/>
        <c:axPos val="b"/>
        <c:numFmt formatCode="General" sourceLinked="1"/>
        <c:majorTickMark val="out"/>
        <c:minorTickMark val="none"/>
        <c:tickLblPos val="none"/>
        <c:spPr>
          <a:noFill/>
          <a:ln w="19050" cap="sq" cmpd="sng" algn="ctr">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it-IT"/>
          </a:p>
        </c:txPr>
        <c:crossAx val="102985728"/>
        <c:crosses val="autoZero"/>
        <c:auto val="1"/>
        <c:lblAlgn val="ctr"/>
        <c:lblOffset val="100"/>
        <c:noMultiLvlLbl val="0"/>
      </c:catAx>
      <c:valAx>
        <c:axId val="102985728"/>
        <c:scaling>
          <c:orientation val="minMax"/>
          <c:max val="100"/>
        </c:scaling>
        <c:delete val="0"/>
        <c:axPos val="l"/>
        <c:numFmt formatCode="General" sourceLinked="1"/>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it-IT"/>
          </a:p>
        </c:txPr>
        <c:crossAx val="10297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effectLst/>
          </c:spPr>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9D3-43D3-ABB6-B1D14A0E15C9}"/>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2-49D3-43D3-ABB6-B1D14A0E15C9}"/>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49D3-43D3-ABB6-B1D14A0E15C9}"/>
              </c:ext>
            </c:extLst>
          </c:dPt>
          <c:dLbls>
            <c:dLbl>
              <c:idx val="0"/>
              <c:layout>
                <c:manualLayout>
                  <c:x val="-0.14907195167770601"/>
                  <c:y val="0.19943219501080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effectLst/>
                      <a:latin typeface="+mn-lt"/>
                      <a:ea typeface="+mn-ea"/>
                      <a:cs typeface="+mn-cs"/>
                    </a:defRPr>
                  </a:pPr>
                  <a:endParaRPr lang="it-IT"/>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49D3-43D3-ABB6-B1D14A0E15C9}"/>
                </c:ext>
                <c:ext xmlns:c15="http://schemas.microsoft.com/office/drawing/2012/chart" uri="{CE6537A1-D6FC-4f65-9D91-7224C49458BB}">
                  <c15:layout/>
                </c:ext>
              </c:extLst>
            </c:dLbl>
            <c:dLbl>
              <c:idx val="1"/>
              <c:layout>
                <c:manualLayout>
                  <c:x val="0.13448292448656801"/>
                  <c:y val="-0.2047093635945660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it-IT"/>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49D3-43D3-ABB6-B1D14A0E15C9}"/>
                </c:ext>
                <c:ext xmlns:c15="http://schemas.microsoft.com/office/drawing/2012/chart" uri="{CE6537A1-D6FC-4f65-9D91-7224C49458BB}">
                  <c15:layout>
                    <c:manualLayout>
                      <c:w val="0.216454971305987"/>
                      <c:h val="0.201529065674958"/>
                    </c:manualLayout>
                  </c15:layout>
                </c:ext>
              </c:extLst>
            </c:dLbl>
            <c:dLbl>
              <c:idx val="2"/>
              <c:layout>
                <c:manualLayout>
                  <c:x val="0.100785449377943"/>
                  <c:y val="0.15437643171895801"/>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49D3-43D3-ABB6-B1D14A0E15C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it-IT"/>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reversion 15–20%</c:v>
                </c:pt>
                <c:pt idx="1">
                  <c:v>Unknown ~75%</c:v>
                </c:pt>
                <c:pt idx="2">
                  <c:v>TP53BP1 &lt;10%</c:v>
                </c:pt>
              </c:strCache>
            </c:strRef>
          </c:cat>
          <c:val>
            <c:numRef>
              <c:f>Sheet1!$B$2:$B$4</c:f>
              <c:numCache>
                <c:formatCode>General</c:formatCode>
                <c:ptCount val="3"/>
                <c:pt idx="0">
                  <c:v>17.5</c:v>
                </c:pt>
                <c:pt idx="1">
                  <c:v>72.5</c:v>
                </c:pt>
                <c:pt idx="2">
                  <c:v>10</c:v>
                </c:pt>
              </c:numCache>
            </c:numRef>
          </c:val>
          <c:extLst xmlns:c16r2="http://schemas.microsoft.com/office/drawing/2015/06/chart">
            <c:ext xmlns:c16="http://schemas.microsoft.com/office/drawing/2014/chart" uri="{C3380CC4-5D6E-409C-BE32-E72D297353CC}">
              <c16:uniqueId val="{00000000-49D3-43D3-ABB6-B1D14A0E15C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9370078740094E-2"/>
          <c:y val="9.5017636684303297E-2"/>
          <c:w val="0.88498840769903897"/>
          <c:h val="0.70939975095705599"/>
        </c:manualLayout>
      </c:layout>
      <c:lineChart>
        <c:grouping val="standard"/>
        <c:varyColors val="0"/>
        <c:ser>
          <c:idx val="2"/>
          <c:order val="0"/>
          <c:tx>
            <c:strRef>
              <c:f>Sheet1!$B$41</c:f>
              <c:strCache>
                <c:ptCount val="1"/>
                <c:pt idx="0">
                  <c:v>Total</c:v>
                </c:pt>
              </c:strCache>
            </c:strRef>
          </c:tx>
          <c:spPr>
            <a:ln w="12700" cap="rnd">
              <a:solidFill>
                <a:srgbClr val="196B72"/>
              </a:solidFill>
              <a:round/>
            </a:ln>
            <a:effectLst/>
          </c:spPr>
          <c:marker>
            <c:symbol val="circle"/>
            <c:size val="19"/>
            <c:spPr>
              <a:solidFill>
                <a:srgbClr val="008EAA"/>
              </a:solidFill>
              <a:ln w="9525">
                <a:solidFill>
                  <a:srgbClr val="196B72"/>
                </a:solidFill>
              </a:ln>
              <a:effectLst/>
            </c:spPr>
          </c:marker>
          <c:dPt>
            <c:idx val="1"/>
            <c:marker>
              <c:symbol val="circle"/>
              <c:size val="17"/>
            </c:marker>
            <c:bubble3D val="0"/>
            <c:extLst xmlns:c16r2="http://schemas.microsoft.com/office/drawing/2015/06/chart">
              <c:ext xmlns:c16="http://schemas.microsoft.com/office/drawing/2014/chart" uri="{C3380CC4-5D6E-409C-BE32-E72D297353CC}">
                <c16:uniqueId val="{00000000-CD49-4B70-A1AD-8952EF0764A0}"/>
              </c:ext>
            </c:extLst>
          </c:dPt>
          <c:dPt>
            <c:idx val="2"/>
            <c:marker>
              <c:symbol val="circle"/>
              <c:size val="16"/>
            </c:marker>
            <c:bubble3D val="0"/>
            <c:extLst xmlns:c16r2="http://schemas.microsoft.com/office/drawing/2015/06/chart">
              <c:ext xmlns:c16="http://schemas.microsoft.com/office/drawing/2014/chart" uri="{C3380CC4-5D6E-409C-BE32-E72D297353CC}">
                <c16:uniqueId val="{00000001-CD49-4B70-A1AD-8952EF0764A0}"/>
              </c:ext>
            </c:extLst>
          </c:dPt>
          <c:dPt>
            <c:idx val="3"/>
            <c:marker>
              <c:symbol val="circle"/>
              <c:size val="15"/>
            </c:marker>
            <c:bubble3D val="0"/>
            <c:extLst xmlns:c16r2="http://schemas.microsoft.com/office/drawing/2015/06/chart">
              <c:ext xmlns:c16="http://schemas.microsoft.com/office/drawing/2014/chart" uri="{C3380CC4-5D6E-409C-BE32-E72D297353CC}">
                <c16:uniqueId val="{00000002-CD49-4B70-A1AD-8952EF0764A0}"/>
              </c:ext>
            </c:extLst>
          </c:dPt>
          <c:dPt>
            <c:idx val="4"/>
            <c:marker>
              <c:symbol val="circle"/>
              <c:size val="13"/>
            </c:marker>
            <c:bubble3D val="0"/>
            <c:extLst xmlns:c16r2="http://schemas.microsoft.com/office/drawing/2015/06/chart">
              <c:ext xmlns:c16="http://schemas.microsoft.com/office/drawing/2014/chart" uri="{C3380CC4-5D6E-409C-BE32-E72D297353CC}">
                <c16:uniqueId val="{00000003-CD49-4B70-A1AD-8952EF0764A0}"/>
              </c:ext>
            </c:extLst>
          </c:dPt>
          <c:dPt>
            <c:idx val="5"/>
            <c:marker>
              <c:symbol val="circle"/>
              <c:size val="12"/>
            </c:marker>
            <c:bubble3D val="0"/>
            <c:extLst xmlns:c16r2="http://schemas.microsoft.com/office/drawing/2015/06/chart">
              <c:ext xmlns:c16="http://schemas.microsoft.com/office/drawing/2014/chart" uri="{C3380CC4-5D6E-409C-BE32-E72D297353CC}">
                <c16:uniqueId val="{00000004-CD49-4B70-A1AD-8952EF0764A0}"/>
              </c:ext>
            </c:extLst>
          </c:dPt>
          <c:dPt>
            <c:idx val="6"/>
            <c:marker>
              <c:symbol val="circle"/>
              <c:size val="11"/>
            </c:marker>
            <c:bubble3D val="0"/>
            <c:extLst xmlns:c16r2="http://schemas.microsoft.com/office/drawing/2015/06/chart">
              <c:ext xmlns:c16="http://schemas.microsoft.com/office/drawing/2014/chart" uri="{C3380CC4-5D6E-409C-BE32-E72D297353CC}">
                <c16:uniqueId val="{00000005-CD49-4B70-A1AD-8952EF0764A0}"/>
              </c:ext>
            </c:extLst>
          </c:dPt>
          <c:dPt>
            <c:idx val="7"/>
            <c:marker>
              <c:symbol val="circle"/>
              <c:size val="11"/>
            </c:marker>
            <c:bubble3D val="0"/>
            <c:extLst xmlns:c16r2="http://schemas.microsoft.com/office/drawing/2015/06/chart">
              <c:ext xmlns:c16="http://schemas.microsoft.com/office/drawing/2014/chart" uri="{C3380CC4-5D6E-409C-BE32-E72D297353CC}">
                <c16:uniqueId val="{00000006-CD49-4B70-A1AD-8952EF0764A0}"/>
              </c:ext>
            </c:extLst>
          </c:dPt>
          <c:cat>
            <c:strRef>
              <c:f>Sheet1!$C$2:$J$2</c:f>
              <c:strCache>
                <c:ptCount val="8"/>
                <c:pt idx="0">
                  <c:v>Screening</c:v>
                </c:pt>
                <c:pt idx="1">
                  <c:v>Cycle 2</c:v>
                </c:pt>
                <c:pt idx="2">
                  <c:v>Cycle 4 </c:v>
                </c:pt>
                <c:pt idx="3">
                  <c:v>Cycle 6</c:v>
                </c:pt>
                <c:pt idx="4">
                  <c:v>Cycle 8</c:v>
                </c:pt>
                <c:pt idx="5">
                  <c:v>Cycle 10</c:v>
                </c:pt>
                <c:pt idx="6">
                  <c:v>Cycle 12</c:v>
                </c:pt>
                <c:pt idx="7">
                  <c:v>Cycle 14</c:v>
                </c:pt>
              </c:strCache>
            </c:strRef>
          </c:cat>
          <c:val>
            <c:numRef>
              <c:f>Sheet1!$C$41:$J$41</c:f>
              <c:numCache>
                <c:formatCode>0%</c:formatCode>
                <c:ptCount val="8"/>
                <c:pt idx="0">
                  <c:v>6.4000000000000098E-2</c:v>
                </c:pt>
                <c:pt idx="1">
                  <c:v>0.125</c:v>
                </c:pt>
                <c:pt idx="2">
                  <c:v>0.124</c:v>
                </c:pt>
                <c:pt idx="3">
                  <c:v>8.6999999999999994E-2</c:v>
                </c:pt>
                <c:pt idx="4">
                  <c:v>9.0999999999999998E-2</c:v>
                </c:pt>
                <c:pt idx="5">
                  <c:v>6.3E-2</c:v>
                </c:pt>
                <c:pt idx="6">
                  <c:v>5.5E-2</c:v>
                </c:pt>
                <c:pt idx="7">
                  <c:v>5.8000000000000003E-2</c:v>
                </c:pt>
              </c:numCache>
            </c:numRef>
          </c:val>
          <c:smooth val="0"/>
          <c:extLst xmlns:c16r2="http://schemas.microsoft.com/office/drawing/2015/06/chart">
            <c:ext xmlns:c16="http://schemas.microsoft.com/office/drawing/2014/chart" uri="{C3380CC4-5D6E-409C-BE32-E72D297353CC}">
              <c16:uniqueId val="{00000007-CD49-4B70-A1AD-8952EF0764A0}"/>
            </c:ext>
          </c:extLst>
        </c:ser>
        <c:ser>
          <c:idx val="0"/>
          <c:order val="1"/>
          <c:tx>
            <c:strRef>
              <c:f>Sheet1!$B$39</c:f>
              <c:strCache>
                <c:ptCount val="1"/>
                <c:pt idx="0">
                  <c:v>Severe</c:v>
                </c:pt>
              </c:strCache>
            </c:strRef>
          </c:tx>
          <c:spPr>
            <a:ln w="28575" cap="rnd">
              <a:solidFill>
                <a:srgbClr val="008EAA"/>
              </a:solidFill>
              <a:prstDash val="sysDash"/>
              <a:round/>
            </a:ln>
            <a:effectLst/>
          </c:spPr>
          <c:marker>
            <c:symbol val="none"/>
          </c:marker>
          <c:cat>
            <c:strRef>
              <c:f>Sheet1!$C$2:$J$2</c:f>
              <c:strCache>
                <c:ptCount val="8"/>
                <c:pt idx="0">
                  <c:v>Screening</c:v>
                </c:pt>
                <c:pt idx="1">
                  <c:v>Cycle 2</c:v>
                </c:pt>
                <c:pt idx="2">
                  <c:v>Cycle 4 </c:v>
                </c:pt>
                <c:pt idx="3">
                  <c:v>Cycle 6</c:v>
                </c:pt>
                <c:pt idx="4">
                  <c:v>Cycle 8</c:v>
                </c:pt>
                <c:pt idx="5">
                  <c:v>Cycle 10</c:v>
                </c:pt>
                <c:pt idx="6">
                  <c:v>Cycle 12</c:v>
                </c:pt>
                <c:pt idx="7">
                  <c:v>Cycle 14</c:v>
                </c:pt>
              </c:strCache>
            </c:strRef>
          </c:cat>
          <c:val>
            <c:numRef>
              <c:f>Sheet1!$C$39:$J$39</c:f>
              <c:numCache>
                <c:formatCode>0%</c:formatCode>
                <c:ptCount val="8"/>
                <c:pt idx="0">
                  <c:v>0</c:v>
                </c:pt>
                <c:pt idx="1">
                  <c:v>1.7000000000000001E-2</c:v>
                </c:pt>
                <c:pt idx="2">
                  <c:v>1.2E-2</c:v>
                </c:pt>
                <c:pt idx="3">
                  <c:v>8.9999999999999993E-3</c:v>
                </c:pt>
                <c:pt idx="4">
                  <c:v>1.0999999999999999E-2</c:v>
                </c:pt>
                <c:pt idx="5">
                  <c:v>6.0000000000000097E-3</c:v>
                </c:pt>
                <c:pt idx="6">
                  <c:v>1.4E-2</c:v>
                </c:pt>
                <c:pt idx="7">
                  <c:v>8.0000000000000192E-3</c:v>
                </c:pt>
              </c:numCache>
            </c:numRef>
          </c:val>
          <c:smooth val="0"/>
          <c:extLst xmlns:c16r2="http://schemas.microsoft.com/office/drawing/2015/06/chart">
            <c:ext xmlns:c16="http://schemas.microsoft.com/office/drawing/2014/chart" uri="{C3380CC4-5D6E-409C-BE32-E72D297353CC}">
              <c16:uniqueId val="{00000008-CD49-4B70-A1AD-8952EF0764A0}"/>
            </c:ext>
          </c:extLst>
        </c:ser>
        <c:ser>
          <c:idx val="5"/>
          <c:order val="2"/>
          <c:tx>
            <c:strRef>
              <c:f>Sheet1!$B$46</c:f>
              <c:strCache>
                <c:ptCount val="1"/>
                <c:pt idx="0">
                  <c:v>Total</c:v>
                </c:pt>
              </c:strCache>
            </c:strRef>
          </c:tx>
          <c:spPr>
            <a:ln w="12700" cap="rnd">
              <a:solidFill>
                <a:srgbClr val="EC5E21"/>
              </a:solidFill>
              <a:round/>
            </a:ln>
            <a:effectLst/>
          </c:spPr>
          <c:marker>
            <c:symbol val="circle"/>
            <c:size val="13"/>
            <c:spPr>
              <a:solidFill>
                <a:srgbClr val="F28D2A"/>
              </a:solidFill>
              <a:ln w="9525">
                <a:solidFill>
                  <a:srgbClr val="EC5E21"/>
                </a:solidFill>
              </a:ln>
              <a:effectLst/>
            </c:spPr>
          </c:marker>
          <c:dPt>
            <c:idx val="1"/>
            <c:marker>
              <c:symbol val="circle"/>
              <c:size val="12"/>
            </c:marker>
            <c:bubble3D val="0"/>
            <c:extLst xmlns:c16r2="http://schemas.microsoft.com/office/drawing/2015/06/chart">
              <c:ext xmlns:c16="http://schemas.microsoft.com/office/drawing/2014/chart" uri="{C3380CC4-5D6E-409C-BE32-E72D297353CC}">
                <c16:uniqueId val="{00000009-CD49-4B70-A1AD-8952EF0764A0}"/>
              </c:ext>
            </c:extLst>
          </c:dPt>
          <c:dPt>
            <c:idx val="2"/>
            <c:marker>
              <c:symbol val="circle"/>
              <c:size val="11"/>
            </c:marker>
            <c:bubble3D val="0"/>
            <c:extLst xmlns:c16r2="http://schemas.microsoft.com/office/drawing/2015/06/chart">
              <c:ext xmlns:c16="http://schemas.microsoft.com/office/drawing/2014/chart" uri="{C3380CC4-5D6E-409C-BE32-E72D297353CC}">
                <c16:uniqueId val="{0000000A-CD49-4B70-A1AD-8952EF0764A0}"/>
              </c:ext>
            </c:extLst>
          </c:dPt>
          <c:dPt>
            <c:idx val="3"/>
            <c:marker>
              <c:symbol val="circle"/>
              <c:size val="9"/>
            </c:marker>
            <c:bubble3D val="0"/>
            <c:extLst xmlns:c16r2="http://schemas.microsoft.com/office/drawing/2015/06/chart">
              <c:ext xmlns:c16="http://schemas.microsoft.com/office/drawing/2014/chart" uri="{C3380CC4-5D6E-409C-BE32-E72D297353CC}">
                <c16:uniqueId val="{0000000B-CD49-4B70-A1AD-8952EF0764A0}"/>
              </c:ext>
            </c:extLst>
          </c:dPt>
          <c:dPt>
            <c:idx val="4"/>
            <c:marker>
              <c:symbol val="circle"/>
              <c:size val="7"/>
            </c:marker>
            <c:bubble3D val="0"/>
            <c:extLst xmlns:c16r2="http://schemas.microsoft.com/office/drawing/2015/06/chart">
              <c:ext xmlns:c16="http://schemas.microsoft.com/office/drawing/2014/chart" uri="{C3380CC4-5D6E-409C-BE32-E72D297353CC}">
                <c16:uniqueId val="{0000000C-CD49-4B70-A1AD-8952EF0764A0}"/>
              </c:ext>
            </c:extLst>
          </c:dPt>
          <c:dPt>
            <c:idx val="5"/>
            <c:marker>
              <c:symbol val="circle"/>
              <c:size val="6"/>
            </c:marker>
            <c:bubble3D val="0"/>
            <c:extLst xmlns:c16r2="http://schemas.microsoft.com/office/drawing/2015/06/chart">
              <c:ext xmlns:c16="http://schemas.microsoft.com/office/drawing/2014/chart" uri="{C3380CC4-5D6E-409C-BE32-E72D297353CC}">
                <c16:uniqueId val="{0000000D-CD49-4B70-A1AD-8952EF0764A0}"/>
              </c:ext>
            </c:extLst>
          </c:dPt>
          <c:dPt>
            <c:idx val="6"/>
            <c:marker>
              <c:symbol val="circle"/>
              <c:size val="6"/>
            </c:marker>
            <c:bubble3D val="0"/>
            <c:extLst xmlns:c16r2="http://schemas.microsoft.com/office/drawing/2015/06/chart">
              <c:ext xmlns:c16="http://schemas.microsoft.com/office/drawing/2014/chart" uri="{C3380CC4-5D6E-409C-BE32-E72D297353CC}">
                <c16:uniqueId val="{0000000E-CD49-4B70-A1AD-8952EF0764A0}"/>
              </c:ext>
            </c:extLst>
          </c:dPt>
          <c:dPt>
            <c:idx val="7"/>
            <c:marker>
              <c:symbol val="circle"/>
              <c:size val="5"/>
            </c:marker>
            <c:bubble3D val="0"/>
            <c:extLst xmlns:c16r2="http://schemas.microsoft.com/office/drawing/2015/06/chart">
              <c:ext xmlns:c16="http://schemas.microsoft.com/office/drawing/2014/chart" uri="{C3380CC4-5D6E-409C-BE32-E72D297353CC}">
                <c16:uniqueId val="{0000000F-CD49-4B70-A1AD-8952EF0764A0}"/>
              </c:ext>
            </c:extLst>
          </c:dPt>
          <c:cat>
            <c:strRef>
              <c:f>Sheet1!$C$2:$J$2</c:f>
              <c:strCache>
                <c:ptCount val="8"/>
                <c:pt idx="0">
                  <c:v>Screening</c:v>
                </c:pt>
                <c:pt idx="1">
                  <c:v>Cycle 2</c:v>
                </c:pt>
                <c:pt idx="2">
                  <c:v>Cycle 4 </c:v>
                </c:pt>
                <c:pt idx="3">
                  <c:v>Cycle 6</c:v>
                </c:pt>
                <c:pt idx="4">
                  <c:v>Cycle 8</c:v>
                </c:pt>
                <c:pt idx="5">
                  <c:v>Cycle 10</c:v>
                </c:pt>
                <c:pt idx="6">
                  <c:v>Cycle 12</c:v>
                </c:pt>
                <c:pt idx="7">
                  <c:v>Cycle 14</c:v>
                </c:pt>
              </c:strCache>
            </c:strRef>
          </c:cat>
          <c:val>
            <c:numRef>
              <c:f>Sheet1!$C$46:$J$46</c:f>
              <c:numCache>
                <c:formatCode>0%</c:formatCode>
                <c:ptCount val="8"/>
                <c:pt idx="0">
                  <c:v>6.9000000000000006E-2</c:v>
                </c:pt>
                <c:pt idx="1">
                  <c:v>6.6000000000000003E-2</c:v>
                </c:pt>
                <c:pt idx="2">
                  <c:v>0.09</c:v>
                </c:pt>
                <c:pt idx="3">
                  <c:v>7.0000000000000007E-2</c:v>
                </c:pt>
                <c:pt idx="4">
                  <c:v>7.0000000000000007E-2</c:v>
                </c:pt>
                <c:pt idx="5">
                  <c:v>0.05</c:v>
                </c:pt>
                <c:pt idx="6">
                  <c:v>8.3000000000000004E-2</c:v>
                </c:pt>
                <c:pt idx="7">
                  <c:v>7.6999999999999999E-2</c:v>
                </c:pt>
              </c:numCache>
            </c:numRef>
          </c:val>
          <c:smooth val="0"/>
          <c:extLst xmlns:c16r2="http://schemas.microsoft.com/office/drawing/2015/06/chart">
            <c:ext xmlns:c16="http://schemas.microsoft.com/office/drawing/2014/chart" uri="{C3380CC4-5D6E-409C-BE32-E72D297353CC}">
              <c16:uniqueId val="{00000010-CD49-4B70-A1AD-8952EF0764A0}"/>
            </c:ext>
          </c:extLst>
        </c:ser>
        <c:ser>
          <c:idx val="1"/>
          <c:order val="3"/>
          <c:tx>
            <c:strRef>
              <c:f>Sheet1!$B$44</c:f>
              <c:strCache>
                <c:ptCount val="1"/>
                <c:pt idx="0">
                  <c:v>Severe</c:v>
                </c:pt>
              </c:strCache>
            </c:strRef>
          </c:tx>
          <c:spPr>
            <a:ln w="28575" cap="rnd">
              <a:solidFill>
                <a:srgbClr val="EC5E21"/>
              </a:solidFill>
              <a:prstDash val="sysDash"/>
              <a:round/>
            </a:ln>
            <a:effectLst/>
          </c:spPr>
          <c:marker>
            <c:symbol val="none"/>
          </c:marker>
          <c:cat>
            <c:strRef>
              <c:f>Sheet1!$C$2:$J$2</c:f>
              <c:strCache>
                <c:ptCount val="8"/>
                <c:pt idx="0">
                  <c:v>Screening</c:v>
                </c:pt>
                <c:pt idx="1">
                  <c:v>Cycle 2</c:v>
                </c:pt>
                <c:pt idx="2">
                  <c:v>Cycle 4 </c:v>
                </c:pt>
                <c:pt idx="3">
                  <c:v>Cycle 6</c:v>
                </c:pt>
                <c:pt idx="4">
                  <c:v>Cycle 8</c:v>
                </c:pt>
                <c:pt idx="5">
                  <c:v>Cycle 10</c:v>
                </c:pt>
                <c:pt idx="6">
                  <c:v>Cycle 12</c:v>
                </c:pt>
                <c:pt idx="7">
                  <c:v>Cycle 14</c:v>
                </c:pt>
              </c:strCache>
            </c:strRef>
          </c:cat>
          <c:val>
            <c:numRef>
              <c:f>Sheet1!$C$44:$J$44</c:f>
              <c:numCache>
                <c:formatCode>0%</c:formatCode>
                <c:ptCount val="8"/>
                <c:pt idx="0">
                  <c:v>6.0000000000000097E-3</c:v>
                </c:pt>
                <c:pt idx="1">
                  <c:v>0</c:v>
                </c:pt>
                <c:pt idx="2">
                  <c:v>1.6E-2</c:v>
                </c:pt>
                <c:pt idx="3">
                  <c:v>1.2E-2</c:v>
                </c:pt>
                <c:pt idx="4">
                  <c:v>0</c:v>
                </c:pt>
                <c:pt idx="5">
                  <c:v>0</c:v>
                </c:pt>
                <c:pt idx="6">
                  <c:v>0</c:v>
                </c:pt>
                <c:pt idx="7">
                  <c:v>0</c:v>
                </c:pt>
              </c:numCache>
            </c:numRef>
          </c:val>
          <c:smooth val="0"/>
          <c:extLst xmlns:c16r2="http://schemas.microsoft.com/office/drawing/2015/06/chart">
            <c:ext xmlns:c16="http://schemas.microsoft.com/office/drawing/2014/chart" uri="{C3380CC4-5D6E-409C-BE32-E72D297353CC}">
              <c16:uniqueId val="{00000011-CD49-4B70-A1AD-8952EF0764A0}"/>
            </c:ext>
          </c:extLst>
        </c:ser>
        <c:dLbls>
          <c:showLegendKey val="0"/>
          <c:showVal val="0"/>
          <c:showCatName val="0"/>
          <c:showSerName val="0"/>
          <c:showPercent val="0"/>
          <c:showBubbleSize val="0"/>
        </c:dLbls>
        <c:marker val="1"/>
        <c:smooth val="0"/>
        <c:axId val="100333440"/>
        <c:axId val="100334976"/>
      </c:lineChart>
      <c:catAx>
        <c:axId val="10033344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0334976"/>
        <c:crosses val="autoZero"/>
        <c:auto val="1"/>
        <c:lblAlgn val="ctr"/>
        <c:lblOffset val="100"/>
        <c:noMultiLvlLbl val="0"/>
      </c:catAx>
      <c:valAx>
        <c:axId val="100334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it-IT"/>
          </a:p>
        </c:txPr>
        <c:crossAx val="10033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9370078740094E-2"/>
          <c:y val="5.0925925925925902E-2"/>
          <c:w val="0.88498840769903897"/>
          <c:h val="0.80292780973813105"/>
        </c:manualLayout>
      </c:layout>
      <c:lineChart>
        <c:grouping val="standard"/>
        <c:varyColors val="0"/>
        <c:ser>
          <c:idx val="2"/>
          <c:order val="0"/>
          <c:tx>
            <c:strRef>
              <c:f>Sheet1!$B$29</c:f>
              <c:strCache>
                <c:ptCount val="1"/>
                <c:pt idx="0">
                  <c:v>Total</c:v>
                </c:pt>
              </c:strCache>
            </c:strRef>
          </c:tx>
          <c:spPr>
            <a:ln w="12700" cap="rnd">
              <a:solidFill>
                <a:srgbClr val="196B72"/>
              </a:solidFill>
              <a:round/>
            </a:ln>
            <a:effectLst/>
          </c:spPr>
          <c:marker>
            <c:symbol val="circle"/>
            <c:size val="5"/>
            <c:spPr>
              <a:solidFill>
                <a:srgbClr val="008EAA"/>
              </a:solidFill>
              <a:ln w="9525">
                <a:solidFill>
                  <a:srgbClr val="196B72"/>
                </a:solidFill>
              </a:ln>
              <a:effectLst/>
            </c:spPr>
          </c:marker>
          <c:dPt>
            <c:idx val="0"/>
            <c:marker>
              <c:symbol val="circle"/>
              <c:size val="19"/>
            </c:marker>
            <c:bubble3D val="0"/>
            <c:extLst xmlns:c16r2="http://schemas.microsoft.com/office/drawing/2015/06/chart">
              <c:ext xmlns:c16="http://schemas.microsoft.com/office/drawing/2014/chart" uri="{C3380CC4-5D6E-409C-BE32-E72D297353CC}">
                <c16:uniqueId val="{00000000-CB70-4B3E-943E-9D96CDD9632C}"/>
              </c:ext>
            </c:extLst>
          </c:dPt>
          <c:dPt>
            <c:idx val="1"/>
            <c:marker>
              <c:symbol val="circle"/>
              <c:size val="17"/>
            </c:marker>
            <c:bubble3D val="0"/>
            <c:extLst xmlns:c16r2="http://schemas.microsoft.com/office/drawing/2015/06/chart">
              <c:ext xmlns:c16="http://schemas.microsoft.com/office/drawing/2014/chart" uri="{C3380CC4-5D6E-409C-BE32-E72D297353CC}">
                <c16:uniqueId val="{00000001-CB70-4B3E-943E-9D96CDD9632C}"/>
              </c:ext>
            </c:extLst>
          </c:dPt>
          <c:dPt>
            <c:idx val="2"/>
            <c:marker>
              <c:symbol val="circle"/>
              <c:size val="16"/>
            </c:marker>
            <c:bubble3D val="0"/>
            <c:extLst xmlns:c16r2="http://schemas.microsoft.com/office/drawing/2015/06/chart">
              <c:ext xmlns:c16="http://schemas.microsoft.com/office/drawing/2014/chart" uri="{C3380CC4-5D6E-409C-BE32-E72D297353CC}">
                <c16:uniqueId val="{00000002-CB70-4B3E-943E-9D96CDD9632C}"/>
              </c:ext>
            </c:extLst>
          </c:dPt>
          <c:dPt>
            <c:idx val="3"/>
            <c:marker>
              <c:symbol val="circle"/>
              <c:size val="15"/>
            </c:marker>
            <c:bubble3D val="0"/>
            <c:extLst xmlns:c16r2="http://schemas.microsoft.com/office/drawing/2015/06/chart">
              <c:ext xmlns:c16="http://schemas.microsoft.com/office/drawing/2014/chart" uri="{C3380CC4-5D6E-409C-BE32-E72D297353CC}">
                <c16:uniqueId val="{00000003-CB70-4B3E-943E-9D96CDD9632C}"/>
              </c:ext>
            </c:extLst>
          </c:dPt>
          <c:dPt>
            <c:idx val="4"/>
            <c:marker>
              <c:symbol val="circle"/>
              <c:size val="13"/>
            </c:marker>
            <c:bubble3D val="0"/>
            <c:extLst xmlns:c16r2="http://schemas.microsoft.com/office/drawing/2015/06/chart">
              <c:ext xmlns:c16="http://schemas.microsoft.com/office/drawing/2014/chart" uri="{C3380CC4-5D6E-409C-BE32-E72D297353CC}">
                <c16:uniqueId val="{00000004-CB70-4B3E-943E-9D96CDD9632C}"/>
              </c:ext>
            </c:extLst>
          </c:dPt>
          <c:dPt>
            <c:idx val="5"/>
            <c:marker>
              <c:symbol val="circle"/>
              <c:size val="12"/>
            </c:marker>
            <c:bubble3D val="0"/>
            <c:extLst xmlns:c16r2="http://schemas.microsoft.com/office/drawing/2015/06/chart">
              <c:ext xmlns:c16="http://schemas.microsoft.com/office/drawing/2014/chart" uri="{C3380CC4-5D6E-409C-BE32-E72D297353CC}">
                <c16:uniqueId val="{00000005-CB70-4B3E-943E-9D96CDD9632C}"/>
              </c:ext>
            </c:extLst>
          </c:dPt>
          <c:dPt>
            <c:idx val="6"/>
            <c:marker>
              <c:symbol val="circle"/>
              <c:size val="12"/>
            </c:marker>
            <c:bubble3D val="0"/>
            <c:extLst xmlns:c16r2="http://schemas.microsoft.com/office/drawing/2015/06/chart">
              <c:ext xmlns:c16="http://schemas.microsoft.com/office/drawing/2014/chart" uri="{C3380CC4-5D6E-409C-BE32-E72D297353CC}">
                <c16:uniqueId val="{00000006-CB70-4B3E-943E-9D96CDD9632C}"/>
              </c:ext>
            </c:extLst>
          </c:dPt>
          <c:dPt>
            <c:idx val="7"/>
            <c:marker>
              <c:symbol val="circle"/>
              <c:size val="11"/>
            </c:marker>
            <c:bubble3D val="0"/>
            <c:extLst xmlns:c16r2="http://schemas.microsoft.com/office/drawing/2015/06/chart">
              <c:ext xmlns:c16="http://schemas.microsoft.com/office/drawing/2014/chart" uri="{C3380CC4-5D6E-409C-BE32-E72D297353CC}">
                <c16:uniqueId val="{00000007-CB70-4B3E-943E-9D96CDD9632C}"/>
              </c:ext>
            </c:extLst>
          </c:dPt>
          <c:cat>
            <c:strRef>
              <c:f>Sheet1!$C$2:$J$2</c:f>
              <c:strCache>
                <c:ptCount val="8"/>
                <c:pt idx="0">
                  <c:v>Screening</c:v>
                </c:pt>
                <c:pt idx="1">
                  <c:v>Cycle 2</c:v>
                </c:pt>
                <c:pt idx="2">
                  <c:v>Cycle 4 </c:v>
                </c:pt>
                <c:pt idx="3">
                  <c:v>Cycle 6</c:v>
                </c:pt>
                <c:pt idx="4">
                  <c:v>Cycle 8</c:v>
                </c:pt>
                <c:pt idx="5">
                  <c:v>Cycle 10</c:v>
                </c:pt>
                <c:pt idx="6">
                  <c:v>Cycle 12</c:v>
                </c:pt>
                <c:pt idx="7">
                  <c:v>Cycle 14</c:v>
                </c:pt>
              </c:strCache>
            </c:strRef>
          </c:cat>
          <c:val>
            <c:numRef>
              <c:f>Sheet1!$C$29:$J$29</c:f>
              <c:numCache>
                <c:formatCode>0%</c:formatCode>
                <c:ptCount val="8"/>
                <c:pt idx="0">
                  <c:v>0.23200000000000001</c:v>
                </c:pt>
                <c:pt idx="1">
                  <c:v>0.50800000000000001</c:v>
                </c:pt>
                <c:pt idx="2">
                  <c:v>0.38600000000000101</c:v>
                </c:pt>
                <c:pt idx="3">
                  <c:v>0.37</c:v>
                </c:pt>
                <c:pt idx="4">
                  <c:v>0.314000000000001</c:v>
                </c:pt>
                <c:pt idx="5">
                  <c:v>0.26</c:v>
                </c:pt>
                <c:pt idx="6">
                  <c:v>0.252</c:v>
                </c:pt>
                <c:pt idx="7">
                  <c:v>0.217</c:v>
                </c:pt>
              </c:numCache>
            </c:numRef>
          </c:val>
          <c:smooth val="0"/>
          <c:extLst xmlns:c16r2="http://schemas.microsoft.com/office/drawing/2015/06/chart">
            <c:ext xmlns:c16="http://schemas.microsoft.com/office/drawing/2014/chart" uri="{C3380CC4-5D6E-409C-BE32-E72D297353CC}">
              <c16:uniqueId val="{00000008-CB70-4B3E-943E-9D96CDD9632C}"/>
            </c:ext>
          </c:extLst>
        </c:ser>
        <c:ser>
          <c:idx val="0"/>
          <c:order val="1"/>
          <c:tx>
            <c:strRef>
              <c:f>Sheet1!$B$27</c:f>
              <c:strCache>
                <c:ptCount val="1"/>
                <c:pt idx="0">
                  <c:v>Severe</c:v>
                </c:pt>
              </c:strCache>
            </c:strRef>
          </c:tx>
          <c:spPr>
            <a:ln w="28575" cap="rnd">
              <a:solidFill>
                <a:srgbClr val="008EAA"/>
              </a:solidFill>
              <a:prstDash val="sysDash"/>
              <a:round/>
            </a:ln>
            <a:effectLst/>
          </c:spPr>
          <c:marker>
            <c:symbol val="none"/>
          </c:marker>
          <c:cat>
            <c:strRef>
              <c:f>Sheet1!$C$2:$J$2</c:f>
              <c:strCache>
                <c:ptCount val="8"/>
                <c:pt idx="0">
                  <c:v>Screening</c:v>
                </c:pt>
                <c:pt idx="1">
                  <c:v>Cycle 2</c:v>
                </c:pt>
                <c:pt idx="2">
                  <c:v>Cycle 4 </c:v>
                </c:pt>
                <c:pt idx="3">
                  <c:v>Cycle 6</c:v>
                </c:pt>
                <c:pt idx="4">
                  <c:v>Cycle 8</c:v>
                </c:pt>
                <c:pt idx="5">
                  <c:v>Cycle 10</c:v>
                </c:pt>
                <c:pt idx="6">
                  <c:v>Cycle 12</c:v>
                </c:pt>
                <c:pt idx="7">
                  <c:v>Cycle 14</c:v>
                </c:pt>
              </c:strCache>
            </c:strRef>
          </c:cat>
          <c:val>
            <c:numRef>
              <c:f>Sheet1!$C$27:$J$27</c:f>
              <c:numCache>
                <c:formatCode>0%</c:formatCode>
                <c:ptCount val="8"/>
                <c:pt idx="0">
                  <c:v>3.5999999999999997E-2</c:v>
                </c:pt>
                <c:pt idx="1">
                  <c:v>7.3999999999999996E-2</c:v>
                </c:pt>
                <c:pt idx="2">
                  <c:v>0.05</c:v>
                </c:pt>
                <c:pt idx="3">
                  <c:v>2.3E-2</c:v>
                </c:pt>
                <c:pt idx="4">
                  <c:v>2.1999999999999999E-2</c:v>
                </c:pt>
                <c:pt idx="5">
                  <c:v>3.2000000000000001E-2</c:v>
                </c:pt>
                <c:pt idx="6">
                  <c:v>3.4000000000000002E-2</c:v>
                </c:pt>
                <c:pt idx="7">
                  <c:v>1.7000000000000001E-2</c:v>
                </c:pt>
              </c:numCache>
            </c:numRef>
          </c:val>
          <c:smooth val="0"/>
          <c:extLst xmlns:c16r2="http://schemas.microsoft.com/office/drawing/2015/06/chart">
            <c:ext xmlns:c16="http://schemas.microsoft.com/office/drawing/2014/chart" uri="{C3380CC4-5D6E-409C-BE32-E72D297353CC}">
              <c16:uniqueId val="{00000009-CB70-4B3E-943E-9D96CDD9632C}"/>
            </c:ext>
          </c:extLst>
        </c:ser>
        <c:ser>
          <c:idx val="5"/>
          <c:order val="2"/>
          <c:tx>
            <c:strRef>
              <c:f>Sheet1!$B$34</c:f>
              <c:strCache>
                <c:ptCount val="1"/>
                <c:pt idx="0">
                  <c:v>Total</c:v>
                </c:pt>
              </c:strCache>
            </c:strRef>
          </c:tx>
          <c:spPr>
            <a:ln w="12700" cap="rnd">
              <a:solidFill>
                <a:srgbClr val="EC5E21"/>
              </a:solidFill>
              <a:round/>
            </a:ln>
            <a:effectLst/>
          </c:spPr>
          <c:marker>
            <c:symbol val="circle"/>
            <c:size val="5"/>
            <c:spPr>
              <a:solidFill>
                <a:srgbClr val="F28D2A"/>
              </a:solidFill>
              <a:ln w="9525">
                <a:solidFill>
                  <a:srgbClr val="EC5E21"/>
                </a:solidFill>
              </a:ln>
              <a:effectLst/>
            </c:spPr>
          </c:marker>
          <c:dPt>
            <c:idx val="0"/>
            <c:marker>
              <c:symbol val="circle"/>
              <c:size val="13"/>
            </c:marker>
            <c:bubble3D val="0"/>
            <c:extLst xmlns:c16r2="http://schemas.microsoft.com/office/drawing/2015/06/chart">
              <c:ext xmlns:c16="http://schemas.microsoft.com/office/drawing/2014/chart" uri="{C3380CC4-5D6E-409C-BE32-E72D297353CC}">
                <c16:uniqueId val="{0000000A-CB70-4B3E-943E-9D96CDD9632C}"/>
              </c:ext>
            </c:extLst>
          </c:dPt>
          <c:dPt>
            <c:idx val="1"/>
            <c:marker>
              <c:symbol val="circle"/>
              <c:size val="12"/>
            </c:marker>
            <c:bubble3D val="0"/>
            <c:extLst xmlns:c16r2="http://schemas.microsoft.com/office/drawing/2015/06/chart">
              <c:ext xmlns:c16="http://schemas.microsoft.com/office/drawing/2014/chart" uri="{C3380CC4-5D6E-409C-BE32-E72D297353CC}">
                <c16:uniqueId val="{0000000B-CB70-4B3E-943E-9D96CDD9632C}"/>
              </c:ext>
            </c:extLst>
          </c:dPt>
          <c:dPt>
            <c:idx val="2"/>
            <c:marker>
              <c:symbol val="circle"/>
              <c:size val="11"/>
            </c:marker>
            <c:bubble3D val="0"/>
            <c:extLst xmlns:c16r2="http://schemas.microsoft.com/office/drawing/2015/06/chart">
              <c:ext xmlns:c16="http://schemas.microsoft.com/office/drawing/2014/chart" uri="{C3380CC4-5D6E-409C-BE32-E72D297353CC}">
                <c16:uniqueId val="{0000000C-CB70-4B3E-943E-9D96CDD9632C}"/>
              </c:ext>
            </c:extLst>
          </c:dPt>
          <c:dPt>
            <c:idx val="3"/>
            <c:marker>
              <c:symbol val="circle"/>
              <c:size val="9"/>
            </c:marker>
            <c:bubble3D val="0"/>
            <c:extLst xmlns:c16r2="http://schemas.microsoft.com/office/drawing/2015/06/chart">
              <c:ext xmlns:c16="http://schemas.microsoft.com/office/drawing/2014/chart" uri="{C3380CC4-5D6E-409C-BE32-E72D297353CC}">
                <c16:uniqueId val="{0000000D-CB70-4B3E-943E-9D96CDD9632C}"/>
              </c:ext>
            </c:extLst>
          </c:dPt>
          <c:dPt>
            <c:idx val="4"/>
            <c:marker>
              <c:symbol val="circle"/>
              <c:size val="7"/>
            </c:marker>
            <c:bubble3D val="0"/>
            <c:extLst xmlns:c16r2="http://schemas.microsoft.com/office/drawing/2015/06/chart">
              <c:ext xmlns:c16="http://schemas.microsoft.com/office/drawing/2014/chart" uri="{C3380CC4-5D6E-409C-BE32-E72D297353CC}">
                <c16:uniqueId val="{0000000E-CB70-4B3E-943E-9D96CDD9632C}"/>
              </c:ext>
            </c:extLst>
          </c:dPt>
          <c:dPt>
            <c:idx val="5"/>
            <c:marker>
              <c:symbol val="circle"/>
              <c:size val="6"/>
            </c:marker>
            <c:bubble3D val="0"/>
            <c:extLst xmlns:c16r2="http://schemas.microsoft.com/office/drawing/2015/06/chart">
              <c:ext xmlns:c16="http://schemas.microsoft.com/office/drawing/2014/chart" uri="{C3380CC4-5D6E-409C-BE32-E72D297353CC}">
                <c16:uniqueId val="{0000000F-CB70-4B3E-943E-9D96CDD9632C}"/>
              </c:ext>
            </c:extLst>
          </c:dPt>
          <c:dPt>
            <c:idx val="6"/>
            <c:marker>
              <c:symbol val="circle"/>
              <c:size val="6"/>
            </c:marker>
            <c:bubble3D val="0"/>
            <c:extLst xmlns:c16r2="http://schemas.microsoft.com/office/drawing/2015/06/chart">
              <c:ext xmlns:c16="http://schemas.microsoft.com/office/drawing/2014/chart" uri="{C3380CC4-5D6E-409C-BE32-E72D297353CC}">
                <c16:uniqueId val="{00000010-CB70-4B3E-943E-9D96CDD9632C}"/>
              </c:ext>
            </c:extLst>
          </c:dPt>
          <c:cat>
            <c:strRef>
              <c:f>Sheet1!$C$2:$J$2</c:f>
              <c:strCache>
                <c:ptCount val="8"/>
                <c:pt idx="0">
                  <c:v>Screening</c:v>
                </c:pt>
                <c:pt idx="1">
                  <c:v>Cycle 2</c:v>
                </c:pt>
                <c:pt idx="2">
                  <c:v>Cycle 4 </c:v>
                </c:pt>
                <c:pt idx="3">
                  <c:v>Cycle 6</c:v>
                </c:pt>
                <c:pt idx="4">
                  <c:v>Cycle 8</c:v>
                </c:pt>
                <c:pt idx="5">
                  <c:v>Cycle 10</c:v>
                </c:pt>
                <c:pt idx="6">
                  <c:v>Cycle 12</c:v>
                </c:pt>
                <c:pt idx="7">
                  <c:v>Cycle 14</c:v>
                </c:pt>
              </c:strCache>
            </c:strRef>
          </c:cat>
          <c:val>
            <c:numRef>
              <c:f>Sheet1!$C$34:$J$34</c:f>
              <c:numCache>
                <c:formatCode>0%</c:formatCode>
                <c:ptCount val="8"/>
                <c:pt idx="0">
                  <c:v>0.19400000000000001</c:v>
                </c:pt>
                <c:pt idx="1">
                  <c:v>0.2</c:v>
                </c:pt>
                <c:pt idx="2">
                  <c:v>0.17299999999999999</c:v>
                </c:pt>
                <c:pt idx="3">
                  <c:v>0.21</c:v>
                </c:pt>
                <c:pt idx="4">
                  <c:v>0.161</c:v>
                </c:pt>
                <c:pt idx="5">
                  <c:v>0.17499999999999999</c:v>
                </c:pt>
                <c:pt idx="6">
                  <c:v>0.19400000000000001</c:v>
                </c:pt>
                <c:pt idx="7">
                  <c:v>0.308</c:v>
                </c:pt>
              </c:numCache>
            </c:numRef>
          </c:val>
          <c:smooth val="0"/>
          <c:extLst xmlns:c16r2="http://schemas.microsoft.com/office/drawing/2015/06/chart">
            <c:ext xmlns:c16="http://schemas.microsoft.com/office/drawing/2014/chart" uri="{C3380CC4-5D6E-409C-BE32-E72D297353CC}">
              <c16:uniqueId val="{00000011-CB70-4B3E-943E-9D96CDD9632C}"/>
            </c:ext>
          </c:extLst>
        </c:ser>
        <c:ser>
          <c:idx val="1"/>
          <c:order val="3"/>
          <c:tx>
            <c:strRef>
              <c:f>Sheet1!$B$32</c:f>
              <c:strCache>
                <c:ptCount val="1"/>
                <c:pt idx="0">
                  <c:v>Severe</c:v>
                </c:pt>
              </c:strCache>
            </c:strRef>
          </c:tx>
          <c:spPr>
            <a:ln w="28575" cap="rnd">
              <a:solidFill>
                <a:srgbClr val="EC5E21"/>
              </a:solidFill>
              <a:prstDash val="sysDash"/>
              <a:round/>
            </a:ln>
            <a:effectLst/>
          </c:spPr>
          <c:marker>
            <c:symbol val="none"/>
          </c:marker>
          <c:cat>
            <c:strRef>
              <c:f>Sheet1!$C$2:$J$2</c:f>
              <c:strCache>
                <c:ptCount val="8"/>
                <c:pt idx="0">
                  <c:v>Screening</c:v>
                </c:pt>
                <c:pt idx="1">
                  <c:v>Cycle 2</c:v>
                </c:pt>
                <c:pt idx="2">
                  <c:v>Cycle 4 </c:v>
                </c:pt>
                <c:pt idx="3">
                  <c:v>Cycle 6</c:v>
                </c:pt>
                <c:pt idx="4">
                  <c:v>Cycle 8</c:v>
                </c:pt>
                <c:pt idx="5">
                  <c:v>Cycle 10</c:v>
                </c:pt>
                <c:pt idx="6">
                  <c:v>Cycle 12</c:v>
                </c:pt>
                <c:pt idx="7">
                  <c:v>Cycle 14</c:v>
                </c:pt>
              </c:strCache>
            </c:strRef>
          </c:cat>
          <c:val>
            <c:numRef>
              <c:f>Sheet1!$C$32:$J$32</c:f>
              <c:numCache>
                <c:formatCode>0%</c:formatCode>
                <c:ptCount val="8"/>
                <c:pt idx="0">
                  <c:v>1.7000000000000001E-2</c:v>
                </c:pt>
                <c:pt idx="1">
                  <c:v>3.3000000000000002E-2</c:v>
                </c:pt>
                <c:pt idx="2">
                  <c:v>4.1000000000000002E-2</c:v>
                </c:pt>
                <c:pt idx="3">
                  <c:v>4.7E-2</c:v>
                </c:pt>
                <c:pt idx="4">
                  <c:v>3.5999999999999997E-2</c:v>
                </c:pt>
                <c:pt idx="5">
                  <c:v>2.5000000000000001E-2</c:v>
                </c:pt>
                <c:pt idx="6">
                  <c:v>0</c:v>
                </c:pt>
                <c:pt idx="7">
                  <c:v>0</c:v>
                </c:pt>
              </c:numCache>
            </c:numRef>
          </c:val>
          <c:smooth val="0"/>
          <c:extLst xmlns:c16r2="http://schemas.microsoft.com/office/drawing/2015/06/chart">
            <c:ext xmlns:c16="http://schemas.microsoft.com/office/drawing/2014/chart" uri="{C3380CC4-5D6E-409C-BE32-E72D297353CC}">
              <c16:uniqueId val="{00000012-CB70-4B3E-943E-9D96CDD9632C}"/>
            </c:ext>
          </c:extLst>
        </c:ser>
        <c:dLbls>
          <c:showLegendKey val="0"/>
          <c:showVal val="0"/>
          <c:showCatName val="0"/>
          <c:showSerName val="0"/>
          <c:showPercent val="0"/>
          <c:showBubbleSize val="0"/>
        </c:dLbls>
        <c:marker val="1"/>
        <c:smooth val="0"/>
        <c:axId val="101876864"/>
        <c:axId val="101878400"/>
      </c:lineChart>
      <c:catAx>
        <c:axId val="10187686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1878400"/>
        <c:crosses val="autoZero"/>
        <c:auto val="1"/>
        <c:lblAlgn val="ctr"/>
        <c:lblOffset val="100"/>
        <c:noMultiLvlLbl val="0"/>
      </c:catAx>
      <c:valAx>
        <c:axId val="1018784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it-IT"/>
          </a:p>
        </c:txPr>
        <c:crossAx val="101876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87973098119699"/>
          <c:y val="0.16553889667901101"/>
          <c:w val="0.81153752121943801"/>
          <c:h val="0.69205827011349796"/>
        </c:manualLayout>
      </c:layout>
      <c:barChart>
        <c:barDir val="col"/>
        <c:grouping val="clustered"/>
        <c:varyColors val="0"/>
        <c:ser>
          <c:idx val="0"/>
          <c:order val="0"/>
          <c:tx>
            <c:strRef>
              <c:f>Sheet1!$B$1</c:f>
              <c:strCache>
                <c:ptCount val="1"/>
                <c:pt idx="0">
                  <c:v>Niraparib</c:v>
                </c:pt>
              </c:strCache>
            </c:strRef>
          </c:tx>
          <c:spPr>
            <a:solidFill>
              <a:srgbClr val="008EAA"/>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Sheet1!$B$2:$B$6</c:f>
              <c:numCache>
                <c:formatCode>0.0%</c:formatCode>
                <c:ptCount val="5"/>
                <c:pt idx="0">
                  <c:v>0.19600000000000001</c:v>
                </c:pt>
                <c:pt idx="1">
                  <c:v>3.7999999999999999E-2</c:v>
                </c:pt>
                <c:pt idx="2">
                  <c:v>3.4000000000000002E-2</c:v>
                </c:pt>
                <c:pt idx="3">
                  <c:v>0.02</c:v>
                </c:pt>
                <c:pt idx="4">
                  <c:v>2.1000000000000001E-2</c:v>
                </c:pt>
              </c:numCache>
            </c:numRef>
          </c:val>
          <c:extLst xmlns:c16r2="http://schemas.microsoft.com/office/drawing/2015/06/chart">
            <c:ext xmlns:c16="http://schemas.microsoft.com/office/drawing/2014/chart" uri="{C3380CC4-5D6E-409C-BE32-E72D297353CC}">
              <c16:uniqueId val="{00000000-19E0-4E6B-A397-738C807F81C2}"/>
            </c:ext>
          </c:extLst>
        </c:ser>
        <c:ser>
          <c:idx val="1"/>
          <c:order val="1"/>
          <c:tx>
            <c:strRef>
              <c:f>Sheet1!$C$1</c:f>
              <c:strCache>
                <c:ptCount val="1"/>
                <c:pt idx="0">
                  <c:v>Placebo</c:v>
                </c:pt>
              </c:strCache>
            </c:strRef>
          </c:tx>
          <c:spPr>
            <a:solidFill>
              <a:srgbClr val="F28D2A"/>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Sheet1!$C$2:$C$6</c:f>
              <c:numCache>
                <c:formatCode>0.0%</c:formatCode>
                <c:ptCount val="5"/>
                <c:pt idx="0">
                  <c:v>4.4999999999999998E-2</c:v>
                </c:pt>
                <c:pt idx="1">
                  <c:v>1.0999999999999999E-2</c:v>
                </c:pt>
                <c:pt idx="2">
                  <c:v>2.9000000000000001E-2</c:v>
                </c:pt>
                <c:pt idx="3">
                  <c:v>3.3000000000000002E-2</c:v>
                </c:pt>
                <c:pt idx="4">
                  <c:v>2.5000000000000001E-2</c:v>
                </c:pt>
              </c:numCache>
            </c:numRef>
          </c:val>
          <c:extLst xmlns:c16r2="http://schemas.microsoft.com/office/drawing/2015/06/chart">
            <c:ext xmlns:c16="http://schemas.microsoft.com/office/drawing/2014/chart" uri="{C3380CC4-5D6E-409C-BE32-E72D297353CC}">
              <c16:uniqueId val="{00000001-19E0-4E6B-A397-738C807F81C2}"/>
            </c:ext>
          </c:extLst>
        </c:ser>
        <c:dLbls>
          <c:showLegendKey val="0"/>
          <c:showVal val="1"/>
          <c:showCatName val="0"/>
          <c:showSerName val="0"/>
          <c:showPercent val="0"/>
          <c:showBubbleSize val="0"/>
        </c:dLbls>
        <c:gapWidth val="73"/>
        <c:overlap val="-49"/>
        <c:axId val="101733888"/>
        <c:axId val="101735424"/>
      </c:barChart>
      <c:catAx>
        <c:axId val="101733888"/>
        <c:scaling>
          <c:orientation val="minMax"/>
        </c:scaling>
        <c:delete val="0"/>
        <c:axPos val="b"/>
        <c:numFmt formatCode="General" sourceLinked="0"/>
        <c:majorTickMark val="none"/>
        <c:minorTickMark val="none"/>
        <c:tickLblPos val="nextTo"/>
        <c:txPr>
          <a:bodyPr/>
          <a:lstStyle/>
          <a:p>
            <a:pPr>
              <a:defRPr sz="900"/>
            </a:pPr>
            <a:endParaRPr lang="it-IT"/>
          </a:p>
        </c:txPr>
        <c:crossAx val="101735424"/>
        <c:crosses val="autoZero"/>
        <c:auto val="1"/>
        <c:lblAlgn val="ctr"/>
        <c:lblOffset val="100"/>
        <c:noMultiLvlLbl val="0"/>
      </c:catAx>
      <c:valAx>
        <c:axId val="101735424"/>
        <c:scaling>
          <c:orientation val="minMax"/>
          <c:max val="1"/>
        </c:scaling>
        <c:delete val="0"/>
        <c:axPos val="l"/>
        <c:majorGridlines>
          <c:spPr>
            <a:ln>
              <a:solidFill>
                <a:schemeClr val="bg1">
                  <a:lumMod val="85000"/>
                </a:schemeClr>
              </a:solidFill>
            </a:ln>
          </c:spPr>
        </c:majorGridlines>
        <c:title>
          <c:tx>
            <c:rich>
              <a:bodyPr rot="-5400000" vert="horz"/>
              <a:lstStyle/>
              <a:p>
                <a:pPr>
                  <a:defRPr/>
                </a:pPr>
                <a:r>
                  <a:rPr lang="en-US" dirty="0"/>
                  <a:t>Patients (%)</a:t>
                </a:r>
              </a:p>
            </c:rich>
          </c:tx>
          <c:layout>
            <c:manualLayout>
              <c:xMode val="edge"/>
              <c:yMode val="edge"/>
              <c:x val="3.8863801799680201E-3"/>
              <c:y val="0.19840542192499899"/>
            </c:manualLayout>
          </c:layout>
          <c:overlay val="0"/>
        </c:title>
        <c:numFmt formatCode="0%" sourceLinked="0"/>
        <c:majorTickMark val="out"/>
        <c:minorTickMark val="none"/>
        <c:tickLblPos val="nextTo"/>
        <c:spPr>
          <a:ln>
            <a:noFill/>
          </a:ln>
        </c:spPr>
        <c:txPr>
          <a:bodyPr/>
          <a:lstStyle/>
          <a:p>
            <a:pPr>
              <a:defRPr sz="900">
                <a:latin typeface="Arial Narrow" panose="020B0606020202030204" pitchFamily="34" charset="0"/>
              </a:defRPr>
            </a:pPr>
            <a:endParaRPr lang="it-IT"/>
          </a:p>
        </c:txPr>
        <c:crossAx val="101733888"/>
        <c:crosses val="autoZero"/>
        <c:crossBetween val="between"/>
        <c:majorUnit val="0.2"/>
      </c:valAx>
    </c:plotArea>
    <c:plotVisOnly val="1"/>
    <c:dispBlanksAs val="gap"/>
    <c:showDLblsOverMax val="0"/>
  </c:chart>
  <c:txPr>
    <a:bodyPr/>
    <a:lstStyle/>
    <a:p>
      <a:pPr>
        <a:defRPr sz="1000">
          <a:latin typeface="+mn-lt"/>
          <a:cs typeface="Arial" panose="020B0604020202020204" pitchFamily="34" charset="0"/>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24312816785501"/>
          <c:y val="6.9809596168899896E-2"/>
          <c:w val="0.82166938925310096"/>
          <c:h val="0.67545234055398895"/>
        </c:manualLayout>
      </c:layout>
      <c:barChart>
        <c:barDir val="col"/>
        <c:grouping val="clustered"/>
        <c:varyColors val="0"/>
        <c:ser>
          <c:idx val="0"/>
          <c:order val="0"/>
          <c:tx>
            <c:strRef>
              <c:f>Sheet1!$B$1</c:f>
              <c:strCache>
                <c:ptCount val="1"/>
                <c:pt idx="0">
                  <c:v>Niraparib</c:v>
                </c:pt>
              </c:strCache>
            </c:strRef>
          </c:tx>
          <c:spPr>
            <a:solidFill>
              <a:srgbClr val="008EAA"/>
            </a:solidFill>
          </c:spPr>
          <c:invertIfNegative val="0"/>
          <c:dLbls>
            <c:dLbl>
              <c:idx val="2"/>
              <c:layout>
                <c:manualLayout>
                  <c:x val="-1.11037604152398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FA5-4258-966B-E11C9C2600B7}"/>
                </c:ext>
                <c:ext xmlns:c15="http://schemas.microsoft.com/office/drawing/2012/chart" uri="{CE6537A1-D6FC-4f65-9D91-7224C49458BB}">
                  <c15:layout/>
                </c:ext>
              </c:extLst>
            </c:dLbl>
            <c:dLbl>
              <c:idx val="4"/>
              <c:layout>
                <c:manualLayout>
                  <c:x val="-7.4025069434932398E-3"/>
                  <c:y val="-7.9570840050126306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FA5-4258-966B-E11C9C2600B7}"/>
                </c:ext>
                <c:ext xmlns:c15="http://schemas.microsoft.com/office/drawing/2012/chart" uri="{CE6537A1-D6FC-4f65-9D91-7224C49458BB}">
                  <c15:layout/>
                </c:ext>
              </c:extLst>
            </c:dLbl>
            <c:spPr>
              <a:noFill/>
              <a:ln>
                <a:noFill/>
              </a:ln>
              <a:effectLst/>
            </c:spPr>
            <c:txPr>
              <a:bodyPr/>
              <a:lstStyle/>
              <a:p>
                <a:pPr>
                  <a:defRPr sz="900">
                    <a:latin typeface="Arial Narrow" panose="020B0606020202030204" pitchFamily="34" charset="0"/>
                    <a:cs typeface="Arial" panose="020B060402020202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Sheet1!$B$2:$B$6</c:f>
              <c:numCache>
                <c:formatCode>0.0%</c:formatCode>
                <c:ptCount val="5"/>
                <c:pt idx="0">
                  <c:v>0.48499999999999999</c:v>
                </c:pt>
                <c:pt idx="1">
                  <c:v>8.5000000000000006E-2</c:v>
                </c:pt>
                <c:pt idx="2">
                  <c:v>2.70000000000001E-2</c:v>
                </c:pt>
                <c:pt idx="3">
                  <c:v>0.01</c:v>
                </c:pt>
                <c:pt idx="4">
                  <c:v>0</c:v>
                </c:pt>
              </c:numCache>
            </c:numRef>
          </c:val>
          <c:extLst xmlns:c16r2="http://schemas.microsoft.com/office/drawing/2015/06/chart">
            <c:ext xmlns:c16="http://schemas.microsoft.com/office/drawing/2014/chart" uri="{C3380CC4-5D6E-409C-BE32-E72D297353CC}">
              <c16:uniqueId val="{00000000-FC94-4D68-921A-02FCD4DF06C2}"/>
            </c:ext>
          </c:extLst>
        </c:ser>
        <c:ser>
          <c:idx val="1"/>
          <c:order val="1"/>
          <c:tx>
            <c:strRef>
              <c:f>Sheet1!$C$1</c:f>
              <c:strCache>
                <c:ptCount val="1"/>
                <c:pt idx="0">
                  <c:v>Placebo</c:v>
                </c:pt>
              </c:strCache>
            </c:strRef>
          </c:tx>
          <c:spPr>
            <a:solidFill>
              <a:srgbClr val="F28D2A"/>
            </a:solidFill>
          </c:spPr>
          <c:invertIfNegative val="0"/>
          <c:dLbls>
            <c:dLbl>
              <c:idx val="0"/>
              <c:layout>
                <c:manualLayout>
                  <c:x val="2.3405349320231299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4AC-4331-8412-A8EE19C700DA}"/>
                </c:ext>
                <c:ext xmlns:c15="http://schemas.microsoft.com/office/drawing/2012/chart" uri="{CE6537A1-D6FC-4f65-9D91-7224C49458BB}">
                  <c15:layout/>
                </c:ext>
              </c:extLst>
            </c:dLbl>
            <c:dLbl>
              <c:idx val="1"/>
              <c:layout>
                <c:manualLayout>
                  <c:x val="2.3405349320231299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4AC-4331-8412-A8EE19C700DA}"/>
                </c:ext>
                <c:ext xmlns:c15="http://schemas.microsoft.com/office/drawing/2012/chart" uri="{CE6537A1-D6FC-4f65-9D91-7224C49458BB}">
                  <c15:layout/>
                </c:ext>
              </c:extLst>
            </c:dLbl>
            <c:dLbl>
              <c:idx val="2"/>
              <c:layout>
                <c:manualLayout>
                  <c:x val="1.11037604152398E-2"/>
                  <c:y val="1.73611111111111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FA5-4258-966B-E11C9C2600B7}"/>
                </c:ext>
                <c:ext xmlns:c15="http://schemas.microsoft.com/office/drawing/2012/chart" uri="{CE6537A1-D6FC-4f65-9D91-7224C49458BB}">
                  <c15:layout/>
                </c:ext>
              </c:extLst>
            </c:dLbl>
            <c:dLbl>
              <c:idx val="3"/>
              <c:layout>
                <c:manualLayout>
                  <c:x val="1.8724279456185201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C94-4D68-921A-02FCD4DF06C2}"/>
                </c:ext>
                <c:ext xmlns:c15="http://schemas.microsoft.com/office/drawing/2012/chart" uri="{CE6537A1-D6FC-4f65-9D91-7224C49458BB}">
                  <c15:layout/>
                </c:ext>
              </c:extLst>
            </c:dLbl>
            <c:dLbl>
              <c:idx val="4"/>
              <c:layout>
                <c:manualLayout>
                  <c:x val="1.8506267358732901E-2"/>
                  <c:y val="-7.9570840050126306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FA5-4258-966B-E11C9C2600B7}"/>
                </c:ext>
                <c:ext xmlns:c15="http://schemas.microsoft.com/office/drawing/2012/chart" uri="{CE6537A1-D6FC-4f65-9D91-7224C49458BB}">
                  <c15:layout/>
                </c:ext>
              </c:extLst>
            </c:dLbl>
            <c:spPr>
              <a:noFill/>
              <a:ln>
                <a:noFill/>
              </a:ln>
              <a:effectLst/>
            </c:spPr>
            <c:txPr>
              <a:bodyPr anchorCtr="0"/>
              <a:lstStyle/>
              <a:p>
                <a:pPr algn="ctr">
                  <a:defRPr sz="900">
                    <a:latin typeface="Arial Narrow" panose="020B0606020202030204" pitchFamily="34" charset="0"/>
                    <a:cs typeface="Arial" panose="020B060402020202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Month 1</c:v>
                </c:pt>
                <c:pt idx="1">
                  <c:v>Month 2</c:v>
                </c:pt>
                <c:pt idx="2">
                  <c:v>Month 3</c:v>
                </c:pt>
                <c:pt idx="3">
                  <c:v>Month 4</c:v>
                </c:pt>
                <c:pt idx="4">
                  <c:v>Month 5</c:v>
                </c:pt>
              </c:strCache>
            </c:strRef>
          </c:cat>
          <c:val>
            <c:numRef>
              <c:f>Sheet1!$C$2:$C$6</c:f>
              <c:numCache>
                <c:formatCode>0.0%</c:formatCode>
                <c:ptCount val="5"/>
                <c:pt idx="0">
                  <c:v>1.0999999999999999E-2</c:v>
                </c:pt>
                <c:pt idx="1">
                  <c:v>1.7000000000000001E-2</c:v>
                </c:pt>
                <c:pt idx="2">
                  <c:v>0</c:v>
                </c:pt>
                <c:pt idx="3">
                  <c:v>1.2999999999999999E-2</c:v>
                </c:pt>
                <c:pt idx="4">
                  <c:v>0</c:v>
                </c:pt>
              </c:numCache>
            </c:numRef>
          </c:val>
          <c:extLst xmlns:c16r2="http://schemas.microsoft.com/office/drawing/2015/06/chart">
            <c:ext xmlns:c16="http://schemas.microsoft.com/office/drawing/2014/chart" uri="{C3380CC4-5D6E-409C-BE32-E72D297353CC}">
              <c16:uniqueId val="{00000004-FC94-4D68-921A-02FCD4DF06C2}"/>
            </c:ext>
          </c:extLst>
        </c:ser>
        <c:dLbls>
          <c:showLegendKey val="0"/>
          <c:showVal val="1"/>
          <c:showCatName val="0"/>
          <c:showSerName val="0"/>
          <c:showPercent val="0"/>
          <c:showBubbleSize val="0"/>
        </c:dLbls>
        <c:gapWidth val="150"/>
        <c:axId val="101789056"/>
        <c:axId val="101811328"/>
      </c:barChart>
      <c:catAx>
        <c:axId val="101789056"/>
        <c:scaling>
          <c:orientation val="minMax"/>
        </c:scaling>
        <c:delete val="0"/>
        <c:axPos val="b"/>
        <c:numFmt formatCode="General" sourceLinked="0"/>
        <c:majorTickMark val="none"/>
        <c:minorTickMark val="none"/>
        <c:tickLblPos val="nextTo"/>
        <c:txPr>
          <a:bodyPr/>
          <a:lstStyle/>
          <a:p>
            <a:pPr>
              <a:defRPr sz="900">
                <a:latin typeface="Arial Narrow" panose="020B0606020202030204" pitchFamily="34" charset="0"/>
                <a:cs typeface="Arial" panose="020B0604020202020204" pitchFamily="34" charset="0"/>
              </a:defRPr>
            </a:pPr>
            <a:endParaRPr lang="it-IT"/>
          </a:p>
        </c:txPr>
        <c:crossAx val="101811328"/>
        <c:crosses val="autoZero"/>
        <c:auto val="1"/>
        <c:lblAlgn val="ctr"/>
        <c:lblOffset val="100"/>
        <c:noMultiLvlLbl val="0"/>
      </c:catAx>
      <c:valAx>
        <c:axId val="101811328"/>
        <c:scaling>
          <c:orientation val="minMax"/>
          <c:max val="1"/>
        </c:scaling>
        <c:delete val="0"/>
        <c:axPos val="l"/>
        <c:majorGridlines>
          <c:spPr>
            <a:ln>
              <a:solidFill>
                <a:sysClr val="window" lastClr="FFFFFF">
                  <a:lumMod val="85000"/>
                </a:sysClr>
              </a:solidFill>
            </a:ln>
          </c:spPr>
        </c:majorGridlines>
        <c:title>
          <c:tx>
            <c:rich>
              <a:bodyPr rot="-5400000" vert="horz"/>
              <a:lstStyle/>
              <a:p>
                <a:pPr>
                  <a:defRPr sz="1000"/>
                </a:pPr>
                <a:r>
                  <a:rPr lang="en-US" sz="1000" dirty="0"/>
                  <a:t>Patients</a:t>
                </a:r>
                <a:r>
                  <a:rPr lang="en-US" sz="1000" baseline="0" dirty="0"/>
                  <a:t> (%)</a:t>
                </a:r>
                <a:endParaRPr lang="en-US" sz="1000" dirty="0"/>
              </a:p>
            </c:rich>
          </c:tx>
          <c:layout/>
          <c:overlay val="0"/>
        </c:title>
        <c:numFmt formatCode="0%" sourceLinked="0"/>
        <c:majorTickMark val="out"/>
        <c:minorTickMark val="none"/>
        <c:tickLblPos val="nextTo"/>
        <c:spPr>
          <a:ln>
            <a:noFill/>
          </a:ln>
        </c:spPr>
        <c:txPr>
          <a:bodyPr/>
          <a:lstStyle/>
          <a:p>
            <a:pPr>
              <a:defRPr sz="900">
                <a:latin typeface="Arial Narrow" panose="020B0606020202030204" pitchFamily="34" charset="0"/>
              </a:defRPr>
            </a:pPr>
            <a:endParaRPr lang="it-IT"/>
          </a:p>
        </c:txPr>
        <c:crossAx val="101789056"/>
        <c:crosses val="autoZero"/>
        <c:crossBetween val="between"/>
        <c:majorUnit val="0.2"/>
      </c:valAx>
      <c:spPr>
        <a:ln>
          <a:noFill/>
        </a:ln>
      </c:spPr>
    </c:plotArea>
    <c:plotVisOnly val="1"/>
    <c:dispBlanksAs val="gap"/>
    <c:showDLblsOverMax val="0"/>
  </c:chart>
  <c:txPr>
    <a:bodyPr/>
    <a:lstStyle/>
    <a:p>
      <a:pPr>
        <a:defRPr sz="1800"/>
      </a:pPr>
      <a:endParaRPr lang="it-IT"/>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872986464927"/>
          <c:y val="0.15997383725660699"/>
          <c:w val="0.81317643199011902"/>
          <c:h val="0.68053003791192801"/>
        </c:manualLayout>
      </c:layout>
      <c:barChart>
        <c:barDir val="col"/>
        <c:grouping val="clustered"/>
        <c:varyColors val="0"/>
        <c:ser>
          <c:idx val="0"/>
          <c:order val="0"/>
          <c:tx>
            <c:strRef>
              <c:f>Sheet1!$B$1</c:f>
              <c:strCache>
                <c:ptCount val="1"/>
                <c:pt idx="0">
                  <c:v>Niraparib</c:v>
                </c:pt>
              </c:strCache>
            </c:strRef>
          </c:tx>
          <c:spPr>
            <a:solidFill>
              <a:srgbClr val="008EAA"/>
            </a:solidFill>
          </c:spPr>
          <c:invertIfNegative val="0"/>
          <c:dLbls>
            <c:dLbl>
              <c:idx val="0"/>
              <c:layout>
                <c:manualLayout>
                  <c:x val="-1.11037604152399E-2"/>
                  <c:y val="-8.680555555555569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445-498D-A928-A446A2BB713C}"/>
                </c:ext>
                <c:ext xmlns:c15="http://schemas.microsoft.com/office/drawing/2012/chart" uri="{CE6537A1-D6FC-4f65-9D91-7224C49458BB}">
                  <c15:layout/>
                </c:ext>
              </c:extLst>
            </c:dLbl>
            <c:dLbl>
              <c:idx val="4"/>
              <c:layout>
                <c:manualLayout>
                  <c:x val="-3.70125347174676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445-498D-A928-A446A2BB713C}"/>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latin typeface="Arial Narrow" panose="020B060602020203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Month 1</c:v>
                </c:pt>
                <c:pt idx="1">
                  <c:v>Month 2</c:v>
                </c:pt>
                <c:pt idx="2">
                  <c:v>Month 3</c:v>
                </c:pt>
                <c:pt idx="3">
                  <c:v>Month 4</c:v>
                </c:pt>
                <c:pt idx="4">
                  <c:v>Month 5</c:v>
                </c:pt>
              </c:strCache>
            </c:strRef>
          </c:cat>
          <c:val>
            <c:numRef>
              <c:f>Sheet1!$B$2:$B$6</c:f>
              <c:numCache>
                <c:formatCode>0.0%</c:formatCode>
                <c:ptCount val="5"/>
                <c:pt idx="0">
                  <c:v>0.17199999999999999</c:v>
                </c:pt>
                <c:pt idx="1">
                  <c:v>0.13500000000000001</c:v>
                </c:pt>
                <c:pt idx="2">
                  <c:v>0.104</c:v>
                </c:pt>
                <c:pt idx="3">
                  <c:v>5.9000000000000101E-2</c:v>
                </c:pt>
                <c:pt idx="4">
                  <c:v>3.2000000000000001E-2</c:v>
                </c:pt>
              </c:numCache>
            </c:numRef>
          </c:val>
          <c:extLst xmlns:c16r2="http://schemas.microsoft.com/office/drawing/2015/06/chart">
            <c:ext xmlns:c16="http://schemas.microsoft.com/office/drawing/2014/chart" uri="{C3380CC4-5D6E-409C-BE32-E72D297353CC}">
              <c16:uniqueId val="{00000000-9687-408A-BE49-2D4F209B9CDE}"/>
            </c:ext>
          </c:extLst>
        </c:ser>
        <c:ser>
          <c:idx val="1"/>
          <c:order val="1"/>
          <c:tx>
            <c:strRef>
              <c:f>Sheet1!$C$1</c:f>
              <c:strCache>
                <c:ptCount val="1"/>
                <c:pt idx="0">
                  <c:v>Placebo</c:v>
                </c:pt>
              </c:strCache>
            </c:strRef>
          </c:tx>
          <c:spPr>
            <a:solidFill>
              <a:srgbClr val="F28D2A"/>
            </a:solidFill>
          </c:spPr>
          <c:invertIfNegative val="0"/>
          <c:dLbls>
            <c:dLbl>
              <c:idx val="0"/>
              <c:layout>
                <c:manualLayout>
                  <c:x val="1.11037604152398E-2"/>
                  <c:y val="1.73611111111111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445-498D-A928-A446A2BB713C}"/>
                </c:ext>
                <c:ext xmlns:c15="http://schemas.microsoft.com/office/drawing/2012/chart" uri="{CE6537A1-D6FC-4f65-9D91-7224C49458BB}">
                  <c15:layout/>
                </c:ext>
              </c:extLst>
            </c:dLbl>
            <c:dLbl>
              <c:idx val="1"/>
              <c:layout>
                <c:manualLayout>
                  <c:x val="1.11037604152398E-2"/>
                  <c:y val="1.73611111111111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445-498D-A928-A446A2BB713C}"/>
                </c:ext>
                <c:ext xmlns:c15="http://schemas.microsoft.com/office/drawing/2012/chart" uri="{CE6537A1-D6FC-4f65-9D91-7224C49458BB}">
                  <c15:layout/>
                </c:ext>
              </c:extLst>
            </c:dLbl>
            <c:dLbl>
              <c:idx val="2"/>
              <c:layout>
                <c:manualLayout>
                  <c:x val="1.8506267358733001E-2"/>
                  <c:y val="2.6041666666666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445-498D-A928-A446A2BB713C}"/>
                </c:ext>
                <c:ext xmlns:c15="http://schemas.microsoft.com/office/drawing/2012/chart" uri="{CE6537A1-D6FC-4f65-9D91-7224C49458BB}">
                  <c15:layout/>
                </c:ext>
              </c:extLst>
            </c:dLbl>
            <c:dLbl>
              <c:idx val="3"/>
              <c:layout>
                <c:manualLayout>
                  <c:x val="1.48050138869865E-2"/>
                  <c:y val="2.604166666666659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445-498D-A928-A446A2BB713C}"/>
                </c:ext>
                <c:ext xmlns:c15="http://schemas.microsoft.com/office/drawing/2012/chart" uri="{CE6537A1-D6FC-4f65-9D91-7224C49458BB}">
                  <c15:layout/>
                </c:ext>
              </c:extLst>
            </c:dLbl>
            <c:dLbl>
              <c:idx val="4"/>
              <c:layout>
                <c:manualLayout>
                  <c:x val="1.8506267358733099E-2"/>
                  <c:y val="1.73611111111111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445-498D-A928-A446A2BB713C}"/>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latin typeface="Arial Narrow" panose="020B060602020203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Month 1</c:v>
                </c:pt>
                <c:pt idx="1">
                  <c:v>Month 2</c:v>
                </c:pt>
                <c:pt idx="2">
                  <c:v>Month 3</c:v>
                </c:pt>
                <c:pt idx="3">
                  <c:v>Month 4</c:v>
                </c:pt>
                <c:pt idx="4">
                  <c:v>Month 5</c:v>
                </c:pt>
              </c:strCache>
            </c:strRef>
          </c:cat>
          <c:val>
            <c:numRef>
              <c:f>Sheet1!$C$2:$C$6</c:f>
              <c:numCache>
                <c:formatCode>0.0%</c:formatCode>
                <c:ptCount val="5"/>
                <c:pt idx="0">
                  <c:v>4.4999999999999998E-2</c:v>
                </c:pt>
                <c:pt idx="1">
                  <c:v>6.0000000000000097E-3</c:v>
                </c:pt>
                <c:pt idx="2">
                  <c:v>6.0000000000000097E-3</c:v>
                </c:pt>
                <c:pt idx="3">
                  <c:v>7.0000000000000097E-3</c:v>
                </c:pt>
                <c:pt idx="4">
                  <c:v>0</c:v>
                </c:pt>
              </c:numCache>
            </c:numRef>
          </c:val>
          <c:extLst xmlns:c16r2="http://schemas.microsoft.com/office/drawing/2015/06/chart">
            <c:ext xmlns:c16="http://schemas.microsoft.com/office/drawing/2014/chart" uri="{C3380CC4-5D6E-409C-BE32-E72D297353CC}">
              <c16:uniqueId val="{00000005-9687-408A-BE49-2D4F209B9CDE}"/>
            </c:ext>
          </c:extLst>
        </c:ser>
        <c:dLbls>
          <c:showLegendKey val="0"/>
          <c:showVal val="1"/>
          <c:showCatName val="0"/>
          <c:showSerName val="0"/>
          <c:showPercent val="0"/>
          <c:showBubbleSize val="0"/>
        </c:dLbls>
        <c:gapWidth val="150"/>
        <c:axId val="102250752"/>
        <c:axId val="102285312"/>
      </c:barChart>
      <c:catAx>
        <c:axId val="102250752"/>
        <c:scaling>
          <c:orientation val="minMax"/>
        </c:scaling>
        <c:delete val="0"/>
        <c:axPos val="b"/>
        <c:numFmt formatCode="General" sourceLinked="0"/>
        <c:majorTickMark val="none"/>
        <c:minorTickMark val="none"/>
        <c:tickLblPos val="nextTo"/>
        <c:txPr>
          <a:bodyPr/>
          <a:lstStyle/>
          <a:p>
            <a:pPr>
              <a:defRPr sz="900">
                <a:latin typeface="Arial Narrow" panose="020B0606020202030204" pitchFamily="34" charset="0"/>
              </a:defRPr>
            </a:pPr>
            <a:endParaRPr lang="it-IT"/>
          </a:p>
        </c:txPr>
        <c:crossAx val="102285312"/>
        <c:crosses val="autoZero"/>
        <c:auto val="1"/>
        <c:lblAlgn val="ctr"/>
        <c:lblOffset val="100"/>
        <c:noMultiLvlLbl val="0"/>
      </c:catAx>
      <c:valAx>
        <c:axId val="102285312"/>
        <c:scaling>
          <c:orientation val="minMax"/>
          <c:max val="1"/>
        </c:scaling>
        <c:delete val="0"/>
        <c:axPos val="l"/>
        <c:majorGridlines>
          <c:spPr>
            <a:ln>
              <a:solidFill>
                <a:sysClr val="window" lastClr="FFFFFF">
                  <a:lumMod val="85000"/>
                </a:sysClr>
              </a:solidFill>
            </a:ln>
          </c:spPr>
        </c:majorGridlines>
        <c:title>
          <c:tx>
            <c:rich>
              <a:bodyPr rot="-5400000" vert="horz"/>
              <a:lstStyle/>
              <a:p>
                <a:pPr>
                  <a:defRPr sz="1000"/>
                </a:pPr>
                <a:r>
                  <a:rPr lang="en-US" sz="1000"/>
                  <a:t>Patients (%)</a:t>
                </a:r>
              </a:p>
            </c:rich>
          </c:tx>
          <c:layout>
            <c:manualLayout>
              <c:xMode val="edge"/>
              <c:yMode val="edge"/>
              <c:x val="0"/>
              <c:y val="0.22682770122484699"/>
            </c:manualLayout>
          </c:layout>
          <c:overlay val="0"/>
        </c:title>
        <c:numFmt formatCode="0%" sourceLinked="0"/>
        <c:majorTickMark val="out"/>
        <c:minorTickMark val="none"/>
        <c:tickLblPos val="nextTo"/>
        <c:spPr>
          <a:ln>
            <a:noFill/>
          </a:ln>
        </c:spPr>
        <c:txPr>
          <a:bodyPr/>
          <a:lstStyle/>
          <a:p>
            <a:pPr>
              <a:defRPr sz="900">
                <a:latin typeface="Arial Narrow" panose="020B0606020202030204" pitchFamily="34" charset="0"/>
              </a:defRPr>
            </a:pPr>
            <a:endParaRPr lang="it-IT"/>
          </a:p>
        </c:txPr>
        <c:crossAx val="102250752"/>
        <c:crosses val="autoZero"/>
        <c:crossBetween val="between"/>
        <c:majorUnit val="0.2"/>
      </c:valAx>
    </c:plotArea>
    <c:plotVisOnly val="1"/>
    <c:dispBlanksAs val="gap"/>
    <c:showDLblsOverMax val="0"/>
  </c:chart>
  <c:txPr>
    <a:bodyPr/>
    <a:lstStyle/>
    <a:p>
      <a:pPr>
        <a:defRPr sz="800"/>
      </a:pPr>
      <a:endParaRPr lang="it-IT"/>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872986464927"/>
          <c:y val="0.15997383725660699"/>
          <c:w val="0.81317643199011902"/>
          <c:h val="0.68978929717118997"/>
        </c:manualLayout>
      </c:layout>
      <c:barChart>
        <c:barDir val="col"/>
        <c:grouping val="clustered"/>
        <c:varyColors val="0"/>
        <c:ser>
          <c:idx val="0"/>
          <c:order val="0"/>
          <c:tx>
            <c:strRef>
              <c:f>Sheet1!$B$1</c:f>
              <c:strCache>
                <c:ptCount val="1"/>
                <c:pt idx="0">
                  <c:v>Niraparib</c:v>
                </c:pt>
              </c:strCache>
            </c:strRef>
          </c:tx>
          <c:spPr>
            <a:solidFill>
              <a:srgbClr val="008EAA"/>
            </a:solidFill>
          </c:spPr>
          <c:invertIfNegative val="0"/>
          <c:dLbls>
            <c:dLbl>
              <c:idx val="2"/>
              <c:layout>
                <c:manualLayout>
                  <c:x val="-3.7012534717466199E-3"/>
                  <c:y val="7.9570840050126306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53F-4053-A72E-10B414C46AE5}"/>
                </c:ext>
                <c:ext xmlns:c15="http://schemas.microsoft.com/office/drawing/2012/chart" uri="{CE6537A1-D6FC-4f65-9D91-7224C49458BB}">
                  <c15:layout/>
                </c:ext>
              </c:extLst>
            </c:dLbl>
            <c:dLbl>
              <c:idx val="3"/>
              <c:layout>
                <c:manualLayout>
                  <c:x val="-7.4025069434932398E-3"/>
                  <c:y val="-7.9570840050126306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53F-4053-A72E-10B414C46AE5}"/>
                </c:ext>
                <c:ext xmlns:c15="http://schemas.microsoft.com/office/drawing/2012/chart" uri="{CE6537A1-D6FC-4f65-9D91-7224C49458BB}">
                  <c15:layout/>
                </c:ext>
              </c:extLst>
            </c:dLbl>
            <c:dLbl>
              <c:idx val="4"/>
              <c:layout>
                <c:manualLayout>
                  <c:x val="-1.4805013886986599E-2"/>
                  <c:y val="7.9570840050126306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53F-4053-A72E-10B414C46AE5}"/>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latin typeface="Arial Narrow" panose="020B060602020203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Month 1</c:v>
                </c:pt>
                <c:pt idx="1">
                  <c:v>Month 2</c:v>
                </c:pt>
                <c:pt idx="2">
                  <c:v>Month 3</c:v>
                </c:pt>
                <c:pt idx="3">
                  <c:v>Month 4</c:v>
                </c:pt>
                <c:pt idx="4">
                  <c:v>Month 5</c:v>
                </c:pt>
              </c:strCache>
            </c:strRef>
          </c:cat>
          <c:val>
            <c:numRef>
              <c:f>Sheet1!$B$2:$B$6</c:f>
              <c:numCache>
                <c:formatCode>0.0%</c:formatCode>
                <c:ptCount val="5"/>
                <c:pt idx="0">
                  <c:v>0.17199999999999999</c:v>
                </c:pt>
                <c:pt idx="1">
                  <c:v>7.9000000000000195E-2</c:v>
                </c:pt>
                <c:pt idx="2">
                  <c:v>1.4999999999999999E-2</c:v>
                </c:pt>
                <c:pt idx="3">
                  <c:v>0.01</c:v>
                </c:pt>
                <c:pt idx="4">
                  <c:v>1.0999999999999999E-2</c:v>
                </c:pt>
              </c:numCache>
            </c:numRef>
          </c:val>
          <c:extLst xmlns:c16r2="http://schemas.microsoft.com/office/drawing/2015/06/chart">
            <c:ext xmlns:c16="http://schemas.microsoft.com/office/drawing/2014/chart" uri="{C3380CC4-5D6E-409C-BE32-E72D297353CC}">
              <c16:uniqueId val="{00000000-9687-408A-BE49-2D4F209B9CDE}"/>
            </c:ext>
          </c:extLst>
        </c:ser>
        <c:ser>
          <c:idx val="1"/>
          <c:order val="1"/>
          <c:tx>
            <c:strRef>
              <c:f>Sheet1!$C$1</c:f>
              <c:strCache>
                <c:ptCount val="1"/>
                <c:pt idx="0">
                  <c:v>Placebo</c:v>
                </c:pt>
              </c:strCache>
            </c:strRef>
          </c:tx>
          <c:spPr>
            <a:solidFill>
              <a:srgbClr val="F28D2A"/>
            </a:solidFill>
          </c:spPr>
          <c:invertIfNegative val="0"/>
          <c:dLbls>
            <c:dLbl>
              <c:idx val="0"/>
              <c:layout>
                <c:manualLayout>
                  <c:x val="1.48050138869865E-2"/>
                  <c:y val="8.680555555555569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53F-4053-A72E-10B414C46AE5}"/>
                </c:ext>
                <c:ext xmlns:c15="http://schemas.microsoft.com/office/drawing/2012/chart" uri="{CE6537A1-D6FC-4f65-9D91-7224C49458BB}">
                  <c15:layout/>
                </c:ext>
              </c:extLst>
            </c:dLbl>
            <c:dLbl>
              <c:idx val="1"/>
              <c:layout>
                <c:manualLayout>
                  <c:x val="1.8506267358733099E-2"/>
                  <c:y val="2.604166666666659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53F-4053-A72E-10B414C46AE5}"/>
                </c:ext>
                <c:ext xmlns:c15="http://schemas.microsoft.com/office/drawing/2012/chart" uri="{CE6537A1-D6FC-4f65-9D91-7224C49458BB}">
                  <c15:layout/>
                </c:ext>
              </c:extLst>
            </c:dLbl>
            <c:dLbl>
              <c:idx val="2"/>
              <c:layout>
                <c:manualLayout>
                  <c:x val="1.48050138869865E-2"/>
                  <c:y val="2.6041666666666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53F-4053-A72E-10B414C46AE5}"/>
                </c:ext>
                <c:ext xmlns:c15="http://schemas.microsoft.com/office/drawing/2012/chart" uri="{CE6537A1-D6FC-4f65-9D91-7224C49458BB}">
                  <c15:layout/>
                </c:ext>
              </c:extLst>
            </c:dLbl>
            <c:dLbl>
              <c:idx val="3"/>
              <c:layout>
                <c:manualLayout>
                  <c:x val="1.48050138869865E-2"/>
                  <c:y val="-7.9570840050126306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53F-4053-A72E-10B414C46AE5}"/>
                </c:ext>
                <c:ext xmlns:c15="http://schemas.microsoft.com/office/drawing/2012/chart" uri="{CE6537A1-D6FC-4f65-9D91-7224C49458BB}">
                  <c15:layout/>
                </c:ext>
              </c:extLst>
            </c:dLbl>
            <c:dLbl>
              <c:idx val="4"/>
              <c:layout>
                <c:manualLayout>
                  <c:x val="1.8506267358733099E-2"/>
                  <c:y val="8.680555555555569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53F-4053-A72E-10B414C46AE5}"/>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latin typeface="Arial Narrow" panose="020B060602020203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Month 1</c:v>
                </c:pt>
                <c:pt idx="1">
                  <c:v>Month 2</c:v>
                </c:pt>
                <c:pt idx="2">
                  <c:v>Month 3</c:v>
                </c:pt>
                <c:pt idx="3">
                  <c:v>Month 4</c:v>
                </c:pt>
                <c:pt idx="4">
                  <c:v>Month 5</c:v>
                </c:pt>
              </c:strCache>
            </c:strRef>
          </c:cat>
          <c:val>
            <c:numRef>
              <c:f>Sheet1!$C$2:$C$6</c:f>
              <c:numCache>
                <c:formatCode>0.0%</c:formatCode>
                <c:ptCount val="5"/>
                <c:pt idx="0">
                  <c:v>3.4000000000000002E-2</c:v>
                </c:pt>
                <c:pt idx="1">
                  <c:v>0</c:v>
                </c:pt>
                <c:pt idx="2">
                  <c:v>6.0000000000000097E-3</c:v>
                </c:pt>
                <c:pt idx="3">
                  <c:v>1.2999999999999999E-2</c:v>
                </c:pt>
                <c:pt idx="4">
                  <c:v>8.0000000000000192E-3</c:v>
                </c:pt>
              </c:numCache>
            </c:numRef>
          </c:val>
          <c:extLst xmlns:c16r2="http://schemas.microsoft.com/office/drawing/2015/06/chart">
            <c:ext xmlns:c16="http://schemas.microsoft.com/office/drawing/2014/chart" uri="{C3380CC4-5D6E-409C-BE32-E72D297353CC}">
              <c16:uniqueId val="{00000005-9687-408A-BE49-2D4F209B9CDE}"/>
            </c:ext>
          </c:extLst>
        </c:ser>
        <c:dLbls>
          <c:showLegendKey val="0"/>
          <c:showVal val="1"/>
          <c:showCatName val="0"/>
          <c:showSerName val="0"/>
          <c:showPercent val="0"/>
          <c:showBubbleSize val="0"/>
        </c:dLbls>
        <c:gapWidth val="150"/>
        <c:axId val="102086144"/>
        <c:axId val="102087680"/>
      </c:barChart>
      <c:catAx>
        <c:axId val="102086144"/>
        <c:scaling>
          <c:orientation val="minMax"/>
        </c:scaling>
        <c:delete val="0"/>
        <c:axPos val="b"/>
        <c:numFmt formatCode="General" sourceLinked="0"/>
        <c:majorTickMark val="none"/>
        <c:minorTickMark val="none"/>
        <c:tickLblPos val="nextTo"/>
        <c:txPr>
          <a:bodyPr/>
          <a:lstStyle/>
          <a:p>
            <a:pPr>
              <a:defRPr sz="900">
                <a:latin typeface="Arial Narrow" panose="020B0606020202030204" pitchFamily="34" charset="0"/>
                <a:cs typeface="Arial" panose="020B0604020202020204" pitchFamily="34" charset="0"/>
              </a:defRPr>
            </a:pPr>
            <a:endParaRPr lang="it-IT"/>
          </a:p>
        </c:txPr>
        <c:crossAx val="102087680"/>
        <c:crosses val="autoZero"/>
        <c:auto val="1"/>
        <c:lblAlgn val="ctr"/>
        <c:lblOffset val="100"/>
        <c:noMultiLvlLbl val="0"/>
      </c:catAx>
      <c:valAx>
        <c:axId val="102087680"/>
        <c:scaling>
          <c:orientation val="minMax"/>
          <c:max val="1"/>
        </c:scaling>
        <c:delete val="0"/>
        <c:axPos val="l"/>
        <c:majorGridlines>
          <c:spPr>
            <a:ln>
              <a:solidFill>
                <a:sysClr val="window" lastClr="FFFFFF">
                  <a:lumMod val="85000"/>
                </a:sysClr>
              </a:solidFill>
            </a:ln>
          </c:spPr>
        </c:majorGridlines>
        <c:title>
          <c:tx>
            <c:rich>
              <a:bodyPr rot="-5400000" vert="horz"/>
              <a:lstStyle/>
              <a:p>
                <a:pPr>
                  <a:defRPr sz="1000">
                    <a:latin typeface="Arial" panose="020B0604020202020204" pitchFamily="34" charset="0"/>
                    <a:cs typeface="Arial" panose="020B0604020202020204" pitchFamily="34" charset="0"/>
                  </a:defRPr>
                </a:pPr>
                <a:r>
                  <a:rPr lang="en-US" sz="1000" dirty="0">
                    <a:latin typeface="Arial" panose="020B0604020202020204" pitchFamily="34" charset="0"/>
                    <a:cs typeface="Arial" panose="020B0604020202020204" pitchFamily="34" charset="0"/>
                  </a:rPr>
                  <a:t>Patients</a:t>
                </a:r>
                <a:r>
                  <a:rPr lang="en-US" sz="1000" baseline="0"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c:rich>
          </c:tx>
          <c:layout>
            <c:manualLayout>
              <c:xMode val="edge"/>
              <c:yMode val="edge"/>
              <c:x val="0"/>
              <c:y val="0.20078603455818"/>
            </c:manualLayout>
          </c:layout>
          <c:overlay val="0"/>
        </c:title>
        <c:numFmt formatCode="0%" sourceLinked="0"/>
        <c:majorTickMark val="out"/>
        <c:minorTickMark val="none"/>
        <c:tickLblPos val="nextTo"/>
        <c:spPr>
          <a:ln>
            <a:noFill/>
          </a:ln>
        </c:spPr>
        <c:txPr>
          <a:bodyPr/>
          <a:lstStyle/>
          <a:p>
            <a:pPr>
              <a:defRPr sz="900">
                <a:latin typeface="Arial Narrow" panose="020B0606020202030204" pitchFamily="34" charset="0"/>
              </a:defRPr>
            </a:pPr>
            <a:endParaRPr lang="it-IT"/>
          </a:p>
        </c:txPr>
        <c:crossAx val="102086144"/>
        <c:crosses val="autoZero"/>
        <c:crossBetween val="between"/>
        <c:majorUnit val="0.2"/>
      </c:valAx>
    </c:plotArea>
    <c:plotVisOnly val="1"/>
    <c:dispBlanksAs val="gap"/>
    <c:showDLblsOverMax val="0"/>
  </c:chart>
  <c:txPr>
    <a:bodyPr/>
    <a:lstStyle/>
    <a:p>
      <a:pPr>
        <a:defRPr sz="1800"/>
      </a:pPr>
      <a:endParaRPr lang="it-IT"/>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75094316458"/>
          <c:y val="6.9809257420716503E-2"/>
          <c:w val="0.82250011511718901"/>
          <c:h val="0.67545234055398795"/>
        </c:manualLayout>
      </c:layout>
      <c:barChart>
        <c:barDir val="col"/>
        <c:grouping val="clustered"/>
        <c:varyColors val="0"/>
        <c:ser>
          <c:idx val="0"/>
          <c:order val="0"/>
          <c:tx>
            <c:strRef>
              <c:f>Sheet1!$B$1</c:f>
              <c:strCache>
                <c:ptCount val="1"/>
                <c:pt idx="0">
                  <c:v>Niraparib</c:v>
                </c:pt>
              </c:strCache>
            </c:strRef>
          </c:tx>
          <c:spPr>
            <a:solidFill>
              <a:srgbClr val="203656"/>
            </a:solidFill>
          </c:spPr>
          <c:invertIfNegative val="0"/>
          <c:dLbls>
            <c:spPr>
              <a:noFill/>
              <a:ln>
                <a:noFill/>
              </a:ln>
              <a:effectLst/>
            </c:spPr>
            <c:txPr>
              <a:bodyPr/>
              <a:lstStyle/>
              <a:p>
                <a:pPr>
                  <a:defRPr sz="800">
                    <a:latin typeface="Arial" panose="020B0604020202020204" pitchFamily="34" charset="0"/>
                    <a:cs typeface="Arial" panose="020B060402020202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Sheet1!$B$2:$B$6</c:f>
              <c:numCache>
                <c:formatCode>General</c:formatCode>
                <c:ptCount val="5"/>
                <c:pt idx="0">
                  <c:v>48.5</c:v>
                </c:pt>
                <c:pt idx="1">
                  <c:v>8.5</c:v>
                </c:pt>
                <c:pt idx="2">
                  <c:v>2.7</c:v>
                </c:pt>
                <c:pt idx="3">
                  <c:v>1</c:v>
                </c:pt>
                <c:pt idx="4">
                  <c:v>0</c:v>
                </c:pt>
              </c:numCache>
            </c:numRef>
          </c:val>
          <c:extLst xmlns:c16r2="http://schemas.microsoft.com/office/drawing/2015/06/chart">
            <c:ext xmlns:c16="http://schemas.microsoft.com/office/drawing/2014/chart" uri="{C3380CC4-5D6E-409C-BE32-E72D297353CC}">
              <c16:uniqueId val="{00000000-E301-468E-8319-81281953ADF6}"/>
            </c:ext>
          </c:extLst>
        </c:ser>
        <c:ser>
          <c:idx val="1"/>
          <c:order val="1"/>
          <c:tx>
            <c:strRef>
              <c:f>Sheet1!$C$1</c:f>
              <c:strCache>
                <c:ptCount val="1"/>
                <c:pt idx="0">
                  <c:v>Placebo</c:v>
                </c:pt>
              </c:strCache>
            </c:strRef>
          </c:tx>
          <c:spPr>
            <a:solidFill>
              <a:sysClr val="windowText" lastClr="000000">
                <a:lumMod val="65000"/>
                <a:lumOff val="35000"/>
              </a:sysClr>
            </a:solidFill>
          </c:spPr>
          <c:invertIfNegative val="0"/>
          <c:dLbls>
            <c:dLbl>
              <c:idx val="0"/>
              <c:layout>
                <c:manualLayout>
                  <c:x val="2.3405349320231299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301-468E-8319-81281953ADF6}"/>
                </c:ext>
                <c:ext xmlns:c15="http://schemas.microsoft.com/office/drawing/2012/chart" uri="{CE6537A1-D6FC-4f65-9D91-7224C49458BB}">
                  <c15:layout/>
                </c:ext>
              </c:extLst>
            </c:dLbl>
            <c:dLbl>
              <c:idx val="1"/>
              <c:layout>
                <c:manualLayout>
                  <c:x val="2.3405349320231299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301-468E-8319-81281953ADF6}"/>
                </c:ext>
                <c:ext xmlns:c15="http://schemas.microsoft.com/office/drawing/2012/chart" uri="{CE6537A1-D6FC-4f65-9D91-7224C49458BB}">
                  <c15:layout/>
                </c:ext>
              </c:extLst>
            </c:dLbl>
            <c:dLbl>
              <c:idx val="3"/>
              <c:layout>
                <c:manualLayout>
                  <c:x val="1.87242794561851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301-468E-8319-81281953ADF6}"/>
                </c:ext>
                <c:ext xmlns:c15="http://schemas.microsoft.com/office/drawing/2012/chart" uri="{CE6537A1-D6FC-4f65-9D91-7224C49458BB}">
                  <c15:layout/>
                </c:ext>
              </c:extLst>
            </c:dLbl>
            <c:spPr>
              <a:noFill/>
              <a:ln>
                <a:noFill/>
              </a:ln>
              <a:effectLst/>
            </c:spPr>
            <c:txPr>
              <a:bodyPr/>
              <a:lstStyle/>
              <a:p>
                <a:pPr>
                  <a:defRPr sz="800">
                    <a:latin typeface="Arial" panose="020B0604020202020204" pitchFamily="34" charset="0"/>
                    <a:cs typeface="Arial" panose="020B060402020202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Sheet1!$C$2:$C$6</c:f>
              <c:numCache>
                <c:formatCode>General</c:formatCode>
                <c:ptCount val="5"/>
                <c:pt idx="0">
                  <c:v>1.1000000000000001</c:v>
                </c:pt>
                <c:pt idx="1">
                  <c:v>1.7</c:v>
                </c:pt>
                <c:pt idx="2">
                  <c:v>0</c:v>
                </c:pt>
                <c:pt idx="3">
                  <c:v>1.3</c:v>
                </c:pt>
                <c:pt idx="4">
                  <c:v>0</c:v>
                </c:pt>
              </c:numCache>
            </c:numRef>
          </c:val>
          <c:extLst xmlns:c16r2="http://schemas.microsoft.com/office/drawing/2015/06/chart">
            <c:ext xmlns:c16="http://schemas.microsoft.com/office/drawing/2014/chart" uri="{C3380CC4-5D6E-409C-BE32-E72D297353CC}">
              <c16:uniqueId val="{00000004-E301-468E-8319-81281953ADF6}"/>
            </c:ext>
          </c:extLst>
        </c:ser>
        <c:dLbls>
          <c:showLegendKey val="0"/>
          <c:showVal val="1"/>
          <c:showCatName val="0"/>
          <c:showSerName val="0"/>
          <c:showPercent val="0"/>
          <c:showBubbleSize val="0"/>
        </c:dLbls>
        <c:gapWidth val="150"/>
        <c:axId val="102774272"/>
        <c:axId val="102775808"/>
      </c:barChart>
      <c:catAx>
        <c:axId val="102774272"/>
        <c:scaling>
          <c:orientation val="minMax"/>
        </c:scaling>
        <c:delete val="0"/>
        <c:axPos val="b"/>
        <c:numFmt formatCode="General" sourceLinked="0"/>
        <c:majorTickMark val="none"/>
        <c:minorTickMark val="none"/>
        <c:tickLblPos val="nextTo"/>
        <c:txPr>
          <a:bodyPr/>
          <a:lstStyle/>
          <a:p>
            <a:pPr>
              <a:defRPr sz="900">
                <a:latin typeface="Arial" panose="020B0604020202020204" pitchFamily="34" charset="0"/>
                <a:cs typeface="Arial" panose="020B0604020202020204" pitchFamily="34" charset="0"/>
              </a:defRPr>
            </a:pPr>
            <a:endParaRPr lang="it-IT"/>
          </a:p>
        </c:txPr>
        <c:crossAx val="102775808"/>
        <c:crosses val="autoZero"/>
        <c:auto val="1"/>
        <c:lblAlgn val="ctr"/>
        <c:lblOffset val="100"/>
        <c:noMultiLvlLbl val="0"/>
      </c:catAx>
      <c:valAx>
        <c:axId val="102775808"/>
        <c:scaling>
          <c:orientation val="minMax"/>
          <c:max val="100"/>
        </c:scaling>
        <c:delete val="0"/>
        <c:axPos val="l"/>
        <c:title>
          <c:tx>
            <c:rich>
              <a:bodyPr rot="-5400000" vert="horz"/>
              <a:lstStyle/>
              <a:p>
                <a:pPr>
                  <a:defRPr sz="1000"/>
                </a:pPr>
                <a:r>
                  <a:rPr lang="en-US" sz="1000" dirty="0"/>
                  <a:t>%</a:t>
                </a:r>
              </a:p>
            </c:rich>
          </c:tx>
          <c:layout>
            <c:manualLayout>
              <c:xMode val="edge"/>
              <c:yMode val="edge"/>
              <c:x val="0"/>
              <c:y val="0.34409772195496602"/>
            </c:manualLayout>
          </c:layout>
          <c:overlay val="0"/>
        </c:title>
        <c:numFmt formatCode="General" sourceLinked="1"/>
        <c:majorTickMark val="out"/>
        <c:minorTickMark val="none"/>
        <c:tickLblPos val="nextTo"/>
        <c:txPr>
          <a:bodyPr/>
          <a:lstStyle/>
          <a:p>
            <a:pPr>
              <a:defRPr sz="1100"/>
            </a:pPr>
            <a:endParaRPr lang="it-IT"/>
          </a:p>
        </c:txPr>
        <c:crossAx val="102774272"/>
        <c:crosses val="autoZero"/>
        <c:crossBetween val="between"/>
        <c:majorUnit val="25"/>
      </c:valAx>
    </c:plotArea>
    <c:plotVisOnly val="1"/>
    <c:dispBlanksAs val="gap"/>
    <c:showDLblsOverMax val="0"/>
  </c:chart>
  <c:txPr>
    <a:bodyPr/>
    <a:lstStyle/>
    <a:p>
      <a:pPr>
        <a:defRPr sz="1800"/>
      </a:pPr>
      <a:endParaRPr lang="it-IT"/>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60296805269001"/>
          <c:y val="0.125213600745196"/>
          <c:w val="0.79683654126567405"/>
          <c:h val="0.72682610332079001"/>
        </c:manualLayout>
      </c:layout>
      <c:barChart>
        <c:barDir val="col"/>
        <c:grouping val="clustered"/>
        <c:varyColors val="0"/>
        <c:ser>
          <c:idx val="0"/>
          <c:order val="0"/>
          <c:tx>
            <c:strRef>
              <c:f>Sheet1!$B$1</c:f>
              <c:strCache>
                <c:ptCount val="1"/>
                <c:pt idx="0">
                  <c:v>Niraparib</c:v>
                </c:pt>
              </c:strCache>
            </c:strRef>
          </c:tx>
          <c:spPr>
            <a:solidFill>
              <a:srgbClr val="203656"/>
            </a:solidFill>
          </c:spPr>
          <c:invertIfNegative val="0"/>
          <c:dLbls>
            <c:spPr>
              <a:noFill/>
              <a:ln>
                <a:noFill/>
              </a:ln>
              <a:effectLst/>
            </c:spPr>
            <c:txPr>
              <a:bodyPr/>
              <a:lstStyle/>
              <a:p>
                <a:pPr>
                  <a:defRPr sz="800">
                    <a:latin typeface="Arial" panose="020B0604020202020204" pitchFamily="34" charset="0"/>
                    <a:cs typeface="Arial" panose="020B060402020202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Sheet1!$B$2:$B$6</c:f>
              <c:numCache>
                <c:formatCode>General</c:formatCode>
                <c:ptCount val="5"/>
                <c:pt idx="0">
                  <c:v>17.2</c:v>
                </c:pt>
                <c:pt idx="1">
                  <c:v>13.5</c:v>
                </c:pt>
                <c:pt idx="2">
                  <c:v>10.4</c:v>
                </c:pt>
                <c:pt idx="3">
                  <c:v>5.9</c:v>
                </c:pt>
                <c:pt idx="4">
                  <c:v>3.2</c:v>
                </c:pt>
              </c:numCache>
            </c:numRef>
          </c:val>
          <c:extLst xmlns:c16r2="http://schemas.microsoft.com/office/drawing/2015/06/chart">
            <c:ext xmlns:c16="http://schemas.microsoft.com/office/drawing/2014/chart" uri="{C3380CC4-5D6E-409C-BE32-E72D297353CC}">
              <c16:uniqueId val="{00000000-E56E-4687-BDFF-28A39F596276}"/>
            </c:ext>
          </c:extLst>
        </c:ser>
        <c:ser>
          <c:idx val="1"/>
          <c:order val="1"/>
          <c:tx>
            <c:strRef>
              <c:f>Sheet1!$C$1</c:f>
              <c:strCache>
                <c:ptCount val="1"/>
                <c:pt idx="0">
                  <c:v>Placebo</c:v>
                </c:pt>
              </c:strCache>
            </c:strRef>
          </c:tx>
          <c:spPr>
            <a:solidFill>
              <a:sysClr val="windowText" lastClr="000000">
                <a:lumMod val="65000"/>
                <a:lumOff val="35000"/>
              </a:sysClr>
            </a:solidFill>
          </c:spPr>
          <c:invertIfNegative val="0"/>
          <c:dLbls>
            <c:dLbl>
              <c:idx val="0"/>
              <c:layout>
                <c:manualLayout>
                  <c:x val="2.3405349320231299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56E-4687-BDFF-28A39F596276}"/>
                </c:ext>
                <c:ext xmlns:c15="http://schemas.microsoft.com/office/drawing/2012/chart" uri="{CE6537A1-D6FC-4f65-9D91-7224C49458BB}">
                  <c15:layout/>
                </c:ext>
              </c:extLst>
            </c:dLbl>
            <c:dLbl>
              <c:idx val="1"/>
              <c:layout>
                <c:manualLayout>
                  <c:x val="2.3405349320231299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56E-4687-BDFF-28A39F596276}"/>
                </c:ext>
                <c:ext xmlns:c15="http://schemas.microsoft.com/office/drawing/2012/chart" uri="{CE6537A1-D6FC-4f65-9D91-7224C49458BB}">
                  <c15:layout/>
                </c:ext>
              </c:extLst>
            </c:dLbl>
            <c:dLbl>
              <c:idx val="2"/>
              <c:layout>
                <c:manualLayout>
                  <c:x val="2.34237218486518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56E-4687-BDFF-28A39F596276}"/>
                </c:ext>
                <c:ext xmlns:c15="http://schemas.microsoft.com/office/drawing/2012/chart" uri="{CE6537A1-D6FC-4f65-9D91-7224C49458BB}">
                  <c15:layout/>
                </c:ext>
              </c:extLst>
            </c:dLbl>
            <c:dLbl>
              <c:idx val="3"/>
              <c:layout>
                <c:manualLayout>
                  <c:x val="1.87242794561851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56E-4687-BDFF-28A39F596276}"/>
                </c:ext>
                <c:ext xmlns:c15="http://schemas.microsoft.com/office/drawing/2012/chart" uri="{CE6537A1-D6FC-4f65-9D91-7224C49458BB}">
                  <c15:layout/>
                </c:ext>
              </c:extLst>
            </c:dLbl>
            <c:spPr>
              <a:noFill/>
              <a:ln>
                <a:noFill/>
              </a:ln>
              <a:effectLst/>
            </c:spPr>
            <c:txPr>
              <a:bodyPr/>
              <a:lstStyle/>
              <a:p>
                <a:pPr>
                  <a:defRPr sz="800">
                    <a:latin typeface="Arial" panose="020B0604020202020204" pitchFamily="34" charset="0"/>
                    <a:cs typeface="Arial" panose="020B0604020202020204" pitchFamily="34" charset="0"/>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Month 1</c:v>
                </c:pt>
                <c:pt idx="1">
                  <c:v>Month 2</c:v>
                </c:pt>
                <c:pt idx="2">
                  <c:v>Month 3</c:v>
                </c:pt>
                <c:pt idx="3">
                  <c:v>Month 4</c:v>
                </c:pt>
                <c:pt idx="4">
                  <c:v>Month 5</c:v>
                </c:pt>
              </c:strCache>
            </c:strRef>
          </c:cat>
          <c:val>
            <c:numRef>
              <c:f>Sheet1!$C$2:$C$6</c:f>
              <c:numCache>
                <c:formatCode>General</c:formatCode>
                <c:ptCount val="5"/>
                <c:pt idx="0">
                  <c:v>4.5</c:v>
                </c:pt>
                <c:pt idx="1">
                  <c:v>0.60000000000000098</c:v>
                </c:pt>
                <c:pt idx="2">
                  <c:v>0.60000000000000098</c:v>
                </c:pt>
                <c:pt idx="3">
                  <c:v>0.70000000000000095</c:v>
                </c:pt>
                <c:pt idx="4">
                  <c:v>0</c:v>
                </c:pt>
              </c:numCache>
            </c:numRef>
          </c:val>
          <c:extLst xmlns:c16r2="http://schemas.microsoft.com/office/drawing/2015/06/chart">
            <c:ext xmlns:c16="http://schemas.microsoft.com/office/drawing/2014/chart" uri="{C3380CC4-5D6E-409C-BE32-E72D297353CC}">
              <c16:uniqueId val="{00000005-E56E-4687-BDFF-28A39F596276}"/>
            </c:ext>
          </c:extLst>
        </c:ser>
        <c:dLbls>
          <c:showLegendKey val="0"/>
          <c:showVal val="1"/>
          <c:showCatName val="0"/>
          <c:showSerName val="0"/>
          <c:showPercent val="0"/>
          <c:showBubbleSize val="0"/>
        </c:dLbls>
        <c:gapWidth val="150"/>
        <c:axId val="102866304"/>
        <c:axId val="102634624"/>
      </c:barChart>
      <c:catAx>
        <c:axId val="102866304"/>
        <c:scaling>
          <c:orientation val="minMax"/>
        </c:scaling>
        <c:delete val="0"/>
        <c:axPos val="b"/>
        <c:numFmt formatCode="General" sourceLinked="0"/>
        <c:majorTickMark val="none"/>
        <c:minorTickMark val="none"/>
        <c:tickLblPos val="nextTo"/>
        <c:txPr>
          <a:bodyPr/>
          <a:lstStyle/>
          <a:p>
            <a:pPr>
              <a:defRPr sz="900">
                <a:latin typeface="Arial" panose="020B0604020202020204" pitchFamily="34" charset="0"/>
                <a:cs typeface="Arial" panose="020B0604020202020204" pitchFamily="34" charset="0"/>
              </a:defRPr>
            </a:pPr>
            <a:endParaRPr lang="it-IT"/>
          </a:p>
        </c:txPr>
        <c:crossAx val="102634624"/>
        <c:crosses val="autoZero"/>
        <c:auto val="1"/>
        <c:lblAlgn val="ctr"/>
        <c:lblOffset val="100"/>
        <c:noMultiLvlLbl val="0"/>
      </c:catAx>
      <c:valAx>
        <c:axId val="102634624"/>
        <c:scaling>
          <c:orientation val="minMax"/>
          <c:max val="100"/>
        </c:scaling>
        <c:delete val="0"/>
        <c:axPos val="l"/>
        <c:title>
          <c:tx>
            <c:rich>
              <a:bodyPr rot="-5400000" vert="horz"/>
              <a:lstStyle/>
              <a:p>
                <a:pPr>
                  <a:defRPr sz="1000">
                    <a:latin typeface="Arial" panose="020B0604020202020204" pitchFamily="34" charset="0"/>
                    <a:cs typeface="Arial" panose="020B0604020202020204" pitchFamily="34" charset="0"/>
                  </a:defRPr>
                </a:pPr>
                <a:r>
                  <a:rPr lang="en-US" sz="1000" dirty="0">
                    <a:latin typeface="Arial" panose="020B0604020202020204" pitchFamily="34" charset="0"/>
                    <a:cs typeface="Arial" panose="020B0604020202020204" pitchFamily="34" charset="0"/>
                  </a:rPr>
                  <a:t>%</a:t>
                </a:r>
              </a:p>
            </c:rich>
          </c:tx>
          <c:layout>
            <c:manualLayout>
              <c:xMode val="edge"/>
              <c:yMode val="edge"/>
              <c:x val="0"/>
              <c:y val="0.43363515342487102"/>
            </c:manualLayout>
          </c:layout>
          <c:overlay val="0"/>
        </c:title>
        <c:numFmt formatCode="General" sourceLinked="1"/>
        <c:majorTickMark val="out"/>
        <c:minorTickMark val="none"/>
        <c:tickLblPos val="nextTo"/>
        <c:txPr>
          <a:bodyPr/>
          <a:lstStyle/>
          <a:p>
            <a:pPr>
              <a:defRPr sz="1100"/>
            </a:pPr>
            <a:endParaRPr lang="it-IT"/>
          </a:p>
        </c:txPr>
        <c:crossAx val="102866304"/>
        <c:crosses val="autoZero"/>
        <c:crossBetween val="between"/>
        <c:majorUnit val="25"/>
      </c:valAx>
    </c:plotArea>
    <c:plotVisOnly val="1"/>
    <c:dispBlanksAs val="gap"/>
    <c:showDLblsOverMax val="0"/>
  </c:chart>
  <c:txPr>
    <a:bodyPr/>
    <a:lstStyle/>
    <a:p>
      <a:pPr>
        <a:defRPr sz="1800"/>
      </a:pPr>
      <a:endParaRPr lang="it-IT"/>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287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F23B4-0649-44EE-8404-2B79A522DF30}" type="datetimeFigureOut">
              <a:rPr lang="it-IT" smtClean="0"/>
              <a:pPr/>
              <a:t>26/06/2018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F24C0-64B0-455B-95A7-B5959A5A2898}" type="slidenum">
              <a:rPr lang="it-IT" smtClean="0"/>
              <a:pPr/>
              <a:t>‹N›</a:t>
            </a:fld>
            <a:endParaRPr lang="it-IT"/>
          </a:p>
        </p:txBody>
      </p:sp>
    </p:spTree>
    <p:extLst>
      <p:ext uri="{BB962C8B-B14F-4D97-AF65-F5344CB8AC3E}">
        <p14:creationId xmlns:p14="http://schemas.microsoft.com/office/powerpoint/2010/main" val="2622768490"/>
      </p:ext>
    </p:extLst>
  </p:cSld>
  <p:clrMap bg1="lt1" tx1="dk1" bg2="lt2" tx2="dk2" accent1="accent1" accent2="accent2" accent3="accent3" accent4="accent4" accent5="accent5" accent6="accent6" hlink="hlink" folHlink="folHlink"/>
  <p:notesStyle>
    <a:lvl1pPr marL="0" algn="l" defTabSz="912559" rtl="0" eaLnBrk="1" latinLnBrk="0" hangingPunct="1">
      <a:defRPr sz="1200" kern="1200">
        <a:solidFill>
          <a:schemeClr val="tx1"/>
        </a:solidFill>
        <a:latin typeface="+mn-lt"/>
        <a:ea typeface="+mn-ea"/>
        <a:cs typeface="+mn-cs"/>
      </a:defRPr>
    </a:lvl1pPr>
    <a:lvl2pPr marL="456279" algn="l" defTabSz="912559" rtl="0" eaLnBrk="1" latinLnBrk="0" hangingPunct="1">
      <a:defRPr sz="1200" kern="1200">
        <a:solidFill>
          <a:schemeClr val="tx1"/>
        </a:solidFill>
        <a:latin typeface="+mn-lt"/>
        <a:ea typeface="+mn-ea"/>
        <a:cs typeface="+mn-cs"/>
      </a:defRPr>
    </a:lvl2pPr>
    <a:lvl3pPr marL="912559" algn="l" defTabSz="912559" rtl="0" eaLnBrk="1" latinLnBrk="0" hangingPunct="1">
      <a:defRPr sz="1200" kern="1200">
        <a:solidFill>
          <a:schemeClr val="tx1"/>
        </a:solidFill>
        <a:latin typeface="+mn-lt"/>
        <a:ea typeface="+mn-ea"/>
        <a:cs typeface="+mn-cs"/>
      </a:defRPr>
    </a:lvl3pPr>
    <a:lvl4pPr marL="1368840" algn="l" defTabSz="912559" rtl="0" eaLnBrk="1" latinLnBrk="0" hangingPunct="1">
      <a:defRPr sz="1200" kern="1200">
        <a:solidFill>
          <a:schemeClr val="tx1"/>
        </a:solidFill>
        <a:latin typeface="+mn-lt"/>
        <a:ea typeface="+mn-ea"/>
        <a:cs typeface="+mn-cs"/>
      </a:defRPr>
    </a:lvl4pPr>
    <a:lvl5pPr marL="1825120" algn="l" defTabSz="912559" rtl="0" eaLnBrk="1" latinLnBrk="0" hangingPunct="1">
      <a:defRPr sz="1200" kern="1200">
        <a:solidFill>
          <a:schemeClr val="tx1"/>
        </a:solidFill>
        <a:latin typeface="+mn-lt"/>
        <a:ea typeface="+mn-ea"/>
        <a:cs typeface="+mn-cs"/>
      </a:defRPr>
    </a:lvl5pPr>
    <a:lvl6pPr marL="2281400" algn="l" defTabSz="912559" rtl="0" eaLnBrk="1" latinLnBrk="0" hangingPunct="1">
      <a:defRPr sz="1200" kern="1200">
        <a:solidFill>
          <a:schemeClr val="tx1"/>
        </a:solidFill>
        <a:latin typeface="+mn-lt"/>
        <a:ea typeface="+mn-ea"/>
        <a:cs typeface="+mn-cs"/>
      </a:defRPr>
    </a:lvl6pPr>
    <a:lvl7pPr marL="2737678" algn="l" defTabSz="912559" rtl="0" eaLnBrk="1" latinLnBrk="0" hangingPunct="1">
      <a:defRPr sz="1200" kern="1200">
        <a:solidFill>
          <a:schemeClr val="tx1"/>
        </a:solidFill>
        <a:latin typeface="+mn-lt"/>
        <a:ea typeface="+mn-ea"/>
        <a:cs typeface="+mn-cs"/>
      </a:defRPr>
    </a:lvl7pPr>
    <a:lvl8pPr marL="3193950" algn="l" defTabSz="912559" rtl="0" eaLnBrk="1" latinLnBrk="0" hangingPunct="1">
      <a:defRPr sz="1200" kern="1200">
        <a:solidFill>
          <a:schemeClr val="tx1"/>
        </a:solidFill>
        <a:latin typeface="+mn-lt"/>
        <a:ea typeface="+mn-ea"/>
        <a:cs typeface="+mn-cs"/>
      </a:defRPr>
    </a:lvl8pPr>
    <a:lvl9pPr marL="3650234" algn="l" defTabSz="9125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141413" y="682625"/>
            <a:ext cx="4575175" cy="343058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1293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648698">
              <a:defRPr/>
            </a:pPr>
            <a:r>
              <a:rPr lang="en-US" dirty="0" smtClean="0"/>
              <a:t>T-</a:t>
            </a:r>
            <a:r>
              <a:rPr lang="en-US" dirty="0" err="1" smtClean="0"/>
              <a:t>dm</a:t>
            </a:r>
            <a:r>
              <a:rPr lang="en-US" dirty="0" smtClean="0"/>
              <a:t>-</a:t>
            </a:r>
            <a:r>
              <a:rPr lang="en-US" dirty="0" err="1" smtClean="0"/>
              <a:t>itt</a:t>
            </a:r>
            <a:r>
              <a:rPr lang="en-US" baseline="0" dirty="0" smtClean="0"/>
              <a:t> (</a:t>
            </a:r>
            <a:r>
              <a:rPr lang="en-US" baseline="0" dirty="0" err="1" smtClean="0"/>
              <a:t>rcd</a:t>
            </a:r>
            <a:r>
              <a:rPr lang="en-US" baseline="0" dirty="0" smtClean="0"/>
              <a:t> 062117), t-</a:t>
            </a:r>
            <a:r>
              <a:rPr lang="en-US" baseline="0" dirty="0" err="1" smtClean="0"/>
              <a:t>brca</a:t>
            </a:r>
            <a:r>
              <a:rPr lang="en-US" baseline="0" dirty="0" smtClean="0"/>
              <a:t>-</a:t>
            </a:r>
            <a:r>
              <a:rPr lang="en-US" baseline="0" dirty="0" err="1" smtClean="0"/>
              <a:t>itt</a:t>
            </a:r>
            <a:r>
              <a:rPr lang="en-US" baseline="0" dirty="0" smtClean="0"/>
              <a:t> (</a:t>
            </a:r>
            <a:r>
              <a:rPr lang="en-US" baseline="0" dirty="0" err="1" smtClean="0"/>
              <a:t>rcd</a:t>
            </a:r>
            <a:r>
              <a:rPr lang="en-US" baseline="0" dirty="0" smtClean="0"/>
              <a:t> 062117) </a:t>
            </a:r>
            <a:r>
              <a:rPr lang="en-US" baseline="0" dirty="0" err="1" smtClean="0"/>
              <a:t>qcd</a:t>
            </a:r>
            <a:endParaRPr lang="en-US" dirty="0" smtClean="0"/>
          </a:p>
          <a:p>
            <a:endParaRPr lang="en-US" dirty="0"/>
          </a:p>
        </p:txBody>
      </p:sp>
      <p:sp>
        <p:nvSpPr>
          <p:cNvPr id="4" name="Slide Number Placeholder 3"/>
          <p:cNvSpPr>
            <a:spLocks noGrp="1"/>
          </p:cNvSpPr>
          <p:nvPr>
            <p:ph type="sldNum" sz="quarter" idx="10"/>
          </p:nvPr>
        </p:nvSpPr>
        <p:spPr/>
        <p:txBody>
          <a:bodyPr/>
          <a:lstStyle/>
          <a:p>
            <a:fld id="{962069BF-6E27-4C15-9C19-390D152B581A}"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10407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dirty="0"/>
              <a:t>Data sources: F-pfs-tbrca (rcd 062117); f-pfs-hrd (rcd 062117); f-pfs-itt (rcd 062117); t-pfs (rcd 062117)</a:t>
            </a:r>
            <a:r>
              <a:rPr lang="en-US" sz="1000" baseline="0" dirty="0"/>
              <a:t> qcd</a:t>
            </a:r>
            <a:endParaRPr lang="en-US" dirty="0"/>
          </a:p>
        </p:txBody>
      </p:sp>
      <p:sp>
        <p:nvSpPr>
          <p:cNvPr id="4" name="Slide Number Placeholder 3"/>
          <p:cNvSpPr>
            <a:spLocks noGrp="1"/>
          </p:cNvSpPr>
          <p:nvPr>
            <p:ph type="sldNum" sz="quarter" idx="10"/>
          </p:nvPr>
        </p:nvSpPr>
        <p:spPr/>
        <p:txBody>
          <a:bodyPr/>
          <a:lstStyle/>
          <a:p>
            <a:fld id="{962069BF-6E27-4C15-9C19-390D152B581A}"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654662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Data sources: </a:t>
            </a:r>
            <a:r>
              <a:rPr lang="en-US" sz="1000" dirty="0"/>
              <a:t>F-pfs-non-plus (rcd 062117); f-pfs-nonneg (rcd 062117); t-pfs-gene (rcd 062117) qcd</a:t>
            </a:r>
            <a:endParaRPr lang="en-US" dirty="0"/>
          </a:p>
        </p:txBody>
      </p:sp>
      <p:sp>
        <p:nvSpPr>
          <p:cNvPr id="4" name="Slide Number Placeholder 3"/>
          <p:cNvSpPr>
            <a:spLocks noGrp="1"/>
          </p:cNvSpPr>
          <p:nvPr>
            <p:ph type="sldNum" sz="quarter" idx="10"/>
          </p:nvPr>
        </p:nvSpPr>
        <p:spPr/>
        <p:txBody>
          <a:bodyPr/>
          <a:lstStyle/>
          <a:p>
            <a:fld id="{962069BF-6E27-4C15-9C19-390D152B581A}"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27444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685800">
              <a:defRPr/>
            </a:pPr>
            <a:fld id="{962069BF-6E27-4C15-9C19-390D152B581A}" type="slidenum">
              <a:rPr lang="en-GB" smtClean="0">
                <a:solidFill>
                  <a:prstClr val="black"/>
                </a:solidFill>
              </a:rPr>
              <a:pPr defTabSz="685800">
                <a:defRPr/>
              </a:pPr>
              <a:t>20</a:t>
            </a:fld>
            <a:endParaRPr lang="en-GB">
              <a:solidFill>
                <a:prstClr val="black"/>
              </a:solidFill>
            </a:endParaRPr>
          </a:p>
        </p:txBody>
      </p:sp>
    </p:spTree>
    <p:extLst>
      <p:ext uri="{BB962C8B-B14F-4D97-AF65-F5344CB8AC3E}">
        <p14:creationId xmlns:p14="http://schemas.microsoft.com/office/powerpoint/2010/main" val="42715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685800">
              <a:defRPr/>
            </a:pPr>
            <a:fld id="{962069BF-6E27-4C15-9C19-390D152B581A}" type="slidenum">
              <a:rPr lang="en-GB" smtClean="0">
                <a:solidFill>
                  <a:prstClr val="black"/>
                </a:solidFill>
              </a:rPr>
              <a:pPr defTabSz="685800">
                <a:defRPr/>
              </a:pPr>
              <a:t>21</a:t>
            </a:fld>
            <a:endParaRPr lang="en-GB">
              <a:solidFill>
                <a:prstClr val="black"/>
              </a:solidFill>
            </a:endParaRPr>
          </a:p>
        </p:txBody>
      </p:sp>
    </p:spTree>
    <p:extLst>
      <p:ext uri="{BB962C8B-B14F-4D97-AF65-F5344CB8AC3E}">
        <p14:creationId xmlns:p14="http://schemas.microsoft.com/office/powerpoint/2010/main" val="336528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186"/>
              </a:spcAft>
            </a:pPr>
            <a:endParaRPr lang="en-US" dirty="0"/>
          </a:p>
        </p:txBody>
      </p:sp>
      <p:sp>
        <p:nvSpPr>
          <p:cNvPr id="4" name="Slide Number Placeholder 3"/>
          <p:cNvSpPr>
            <a:spLocks noGrp="1"/>
          </p:cNvSpPr>
          <p:nvPr>
            <p:ph type="sldNum" sz="quarter" idx="10"/>
          </p:nvPr>
        </p:nvSpPr>
        <p:spPr/>
        <p:txBody>
          <a:bodyPr/>
          <a:lstStyle/>
          <a:p>
            <a:pPr>
              <a:defRPr/>
            </a:pPr>
            <a:fld id="{CDA60A19-8976-4DFB-999A-FAC98F5A464D}" type="slidenum">
              <a:rPr lang="en-US" altLang="en-US" smtClean="0">
                <a:solidFill>
                  <a:prstClr val="black"/>
                </a:solidFill>
              </a:rPr>
              <a:pPr>
                <a:defRPr/>
              </a:pPr>
              <a:t>22</a:t>
            </a:fld>
            <a:endParaRPr lang="en-US" altLang="en-US">
              <a:solidFill>
                <a:prstClr val="black"/>
              </a:solidFill>
            </a:endParaRPr>
          </a:p>
        </p:txBody>
      </p:sp>
    </p:spTree>
    <p:extLst>
      <p:ext uri="{BB962C8B-B14F-4D97-AF65-F5344CB8AC3E}">
        <p14:creationId xmlns:p14="http://schemas.microsoft.com/office/powerpoint/2010/main" val="176048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CDA60A19-8976-4DFB-999A-FAC98F5A464D}" type="slidenum">
              <a:rPr lang="en-US" altLang="en-US" smtClean="0">
                <a:solidFill>
                  <a:prstClr val="black"/>
                </a:solidFill>
              </a:rPr>
              <a:pPr>
                <a:defRPr/>
              </a:pPr>
              <a:t>23</a:t>
            </a:fld>
            <a:endParaRPr lang="en-US" altLang="en-US">
              <a:solidFill>
                <a:prstClr val="black"/>
              </a:solidFill>
            </a:endParaRPr>
          </a:p>
        </p:txBody>
      </p:sp>
    </p:spTree>
    <p:extLst>
      <p:ext uri="{BB962C8B-B14F-4D97-AF65-F5344CB8AC3E}">
        <p14:creationId xmlns:p14="http://schemas.microsoft.com/office/powerpoint/2010/main" val="255379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60A19-8976-4DFB-999A-FAC98F5A464D}" type="slidenum">
              <a:rPr lang="en-US" altLang="en-US" smtClean="0">
                <a:solidFill>
                  <a:prstClr val="black"/>
                </a:solidFill>
              </a:rPr>
              <a:pPr>
                <a:defRPr/>
              </a:pPr>
              <a:t>24</a:t>
            </a:fld>
            <a:endParaRPr lang="en-US" altLang="en-US">
              <a:solidFill>
                <a:prstClr val="black"/>
              </a:solidFill>
            </a:endParaRPr>
          </a:p>
        </p:txBody>
      </p:sp>
    </p:spTree>
    <p:extLst>
      <p:ext uri="{BB962C8B-B14F-4D97-AF65-F5344CB8AC3E}">
        <p14:creationId xmlns:p14="http://schemas.microsoft.com/office/powerpoint/2010/main" val="1440886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Analysis done by quartiles </a:t>
            </a:r>
          </a:p>
        </p:txBody>
      </p:sp>
      <p:sp>
        <p:nvSpPr>
          <p:cNvPr id="4" name="Slide Number Placeholder 3"/>
          <p:cNvSpPr>
            <a:spLocks noGrp="1"/>
          </p:cNvSpPr>
          <p:nvPr>
            <p:ph type="sldNum" sz="quarter" idx="10"/>
          </p:nvPr>
        </p:nvSpPr>
        <p:spPr/>
        <p:txBody>
          <a:bodyPr/>
          <a:lstStyle/>
          <a:p>
            <a:pPr>
              <a:defRPr/>
            </a:pPr>
            <a:fld id="{CDA60A19-8976-4DFB-999A-FAC98F5A464D}" type="slidenum">
              <a:rPr lang="en-US" altLang="en-US" smtClean="0">
                <a:solidFill>
                  <a:prstClr val="black"/>
                </a:solidFill>
              </a:rPr>
              <a:pPr>
                <a:defRPr/>
              </a:pPr>
              <a:t>25</a:t>
            </a:fld>
            <a:endParaRPr lang="en-US" altLang="en-US">
              <a:solidFill>
                <a:prstClr val="black"/>
              </a:solidFill>
            </a:endParaRPr>
          </a:p>
        </p:txBody>
      </p:sp>
    </p:spTree>
    <p:extLst>
      <p:ext uri="{BB962C8B-B14F-4D97-AF65-F5344CB8AC3E}">
        <p14:creationId xmlns:p14="http://schemas.microsoft.com/office/powerpoint/2010/main" val="336864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03976"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CDA60A19-8976-4DFB-999A-FAC98F5A464D}" type="slidenum">
              <a:rPr lang="en-US" altLang="en-US" smtClean="0">
                <a:solidFill>
                  <a:prstClr val="black"/>
                </a:solidFill>
              </a:rPr>
              <a:pPr>
                <a:defRPr/>
              </a:pPr>
              <a:t>26</a:t>
            </a:fld>
            <a:endParaRPr lang="en-US" altLang="en-US">
              <a:solidFill>
                <a:prstClr val="black"/>
              </a:solidFill>
            </a:endParaRPr>
          </a:p>
        </p:txBody>
      </p:sp>
    </p:spTree>
    <p:extLst>
      <p:ext uri="{BB962C8B-B14F-4D97-AF65-F5344CB8AC3E}">
        <p14:creationId xmlns:p14="http://schemas.microsoft.com/office/powerpoint/2010/main" val="354537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 mutazione </a:t>
            </a:r>
            <a:r>
              <a:rPr lang="it-IT" baseline="0" dirty="0" err="1" smtClean="0"/>
              <a:t>germline</a:t>
            </a:r>
            <a:r>
              <a:rPr lang="it-IT" baseline="0" dirty="0" smtClean="0"/>
              <a:t> di BRCA e’ solo uno dei meccanismi che controlla HR, ve ne sono molti altri che passano attraverso mutazioni somatiche del BRCA, o </a:t>
            </a:r>
            <a:r>
              <a:rPr lang="it-IT" baseline="0" dirty="0" err="1" smtClean="0"/>
              <a:t>silenziamenti</a:t>
            </a:r>
            <a:r>
              <a:rPr lang="it-IT" baseline="0" dirty="0" smtClean="0"/>
              <a:t> epigenetici con perdita di omozigosi e metilazioni del promotore di BRCA o che coinvolgono geni completamente diversi (FANCD, ATM, ATR, RAD 51) che controllano ugualmente HR.</a:t>
            </a:r>
            <a:endParaRPr lang="it-IT" dirty="0" smtClean="0"/>
          </a:p>
          <a:p>
            <a:endParaRPr lang="it-IT" dirty="0"/>
          </a:p>
        </p:txBody>
      </p:sp>
      <p:sp>
        <p:nvSpPr>
          <p:cNvPr id="4" name="Segnaposto numero diapositiva 3"/>
          <p:cNvSpPr>
            <a:spLocks noGrp="1"/>
          </p:cNvSpPr>
          <p:nvPr>
            <p:ph type="sldNum" sz="quarter" idx="10"/>
          </p:nvPr>
        </p:nvSpPr>
        <p:spPr/>
        <p:txBody>
          <a:bodyPr/>
          <a:lstStyle/>
          <a:p>
            <a:fld id="{CF4C1A67-40F6-3A4F-921F-49F045E455F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6644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27</a:t>
            </a:fld>
            <a:endParaRPr lang="en-GB" dirty="0">
              <a:solidFill>
                <a:prstClr val="black"/>
              </a:solidFill>
            </a:endParaRPr>
          </a:p>
        </p:txBody>
      </p:sp>
      <p:sp>
        <p:nvSpPr>
          <p:cNvPr id="5" name="Header Placeholder 1">
            <a:extLst>
              <a:ext uri="{FF2B5EF4-FFF2-40B4-BE49-F238E27FC236}">
                <a16:creationId xmlns="" xmlns:a16="http://schemas.microsoft.com/office/drawing/2014/main" id="{5489FD5A-2DF1-4567-9887-C847432B3796}"/>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134851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28</a:t>
            </a:fld>
            <a:endParaRPr lang="en-GB" dirty="0">
              <a:solidFill>
                <a:prstClr val="black"/>
              </a:solidFill>
            </a:endParaRPr>
          </a:p>
        </p:txBody>
      </p:sp>
      <p:sp>
        <p:nvSpPr>
          <p:cNvPr id="5" name="Header Placeholder 1">
            <a:extLst>
              <a:ext uri="{FF2B5EF4-FFF2-40B4-BE49-F238E27FC236}">
                <a16:creationId xmlns="" xmlns:a16="http://schemas.microsoft.com/office/drawing/2014/main" id="{B627AB52-4B9B-4137-A8B7-B989A6A7C41B}"/>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2085643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35992" indent="-335992" defTabSz="455073" eaLnBrk="0" hangingPunct="0">
              <a:lnSpc>
                <a:spcPct val="100000"/>
              </a:lnSpc>
              <a:spcBef>
                <a:spcPts val="0"/>
              </a:spcBef>
              <a:spcAft>
                <a:spcPts val="600"/>
              </a:spcAft>
              <a:defRPr/>
            </a:pPr>
            <a:r>
              <a:rPr lang="en-GB" sz="1600" noProof="0" dirty="0"/>
              <a:t>Current long-term PARP inhibitor treatment is associated with emergence of resistance which could potentially</a:t>
            </a:r>
            <a:r>
              <a:rPr lang="en-GB" sz="1600" baseline="0" noProof="0" dirty="0"/>
              <a:t> </a:t>
            </a:r>
            <a:r>
              <a:rPr lang="en-GB" sz="1600" noProof="0" dirty="0"/>
              <a:t>limit their subsequent therapeutic benefit </a:t>
            </a:r>
          </a:p>
          <a:p>
            <a:pPr marL="335992" indent="-335992" defTabSz="455073" eaLnBrk="0" hangingPunct="0">
              <a:lnSpc>
                <a:spcPct val="100000"/>
              </a:lnSpc>
              <a:spcBef>
                <a:spcPts val="0"/>
              </a:spcBef>
              <a:spcAft>
                <a:spcPts val="600"/>
              </a:spcAft>
              <a:defRPr/>
            </a:pPr>
            <a:r>
              <a:rPr lang="en-GB" sz="1600" dirty="0"/>
              <a:t>With increased use comes increased resistance</a:t>
            </a:r>
            <a:endParaRPr lang="en-GB" sz="1600" noProof="0" dirty="0"/>
          </a:p>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29</a:t>
            </a:fld>
            <a:endParaRPr lang="en-GB" dirty="0">
              <a:solidFill>
                <a:prstClr val="black"/>
              </a:solidFill>
            </a:endParaRPr>
          </a:p>
        </p:txBody>
      </p:sp>
      <p:sp>
        <p:nvSpPr>
          <p:cNvPr id="5" name="Header Placeholder 1">
            <a:extLst>
              <a:ext uri="{FF2B5EF4-FFF2-40B4-BE49-F238E27FC236}">
                <a16:creationId xmlns="" xmlns:a16="http://schemas.microsoft.com/office/drawing/2014/main" id="{D032D513-70B5-4044-9CD5-52DA4AA1BC27}"/>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3678840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30</a:t>
            </a:fld>
            <a:endParaRPr lang="en-GB" dirty="0">
              <a:solidFill>
                <a:prstClr val="black"/>
              </a:solidFill>
            </a:endParaRPr>
          </a:p>
        </p:txBody>
      </p:sp>
      <p:sp>
        <p:nvSpPr>
          <p:cNvPr id="5" name="Header Placeholder 1">
            <a:extLst>
              <a:ext uri="{FF2B5EF4-FFF2-40B4-BE49-F238E27FC236}">
                <a16:creationId xmlns="" xmlns:a16="http://schemas.microsoft.com/office/drawing/2014/main" id="{B8F51589-6D70-4EE3-A190-D2F6E12BCD21}"/>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937660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31</a:t>
            </a:fld>
            <a:endParaRPr lang="en-GB" dirty="0">
              <a:solidFill>
                <a:prstClr val="black"/>
              </a:solidFill>
            </a:endParaRPr>
          </a:p>
        </p:txBody>
      </p:sp>
      <p:sp>
        <p:nvSpPr>
          <p:cNvPr id="5" name="Header Placeholder 1">
            <a:extLst>
              <a:ext uri="{FF2B5EF4-FFF2-40B4-BE49-F238E27FC236}">
                <a16:creationId xmlns="" xmlns:a16="http://schemas.microsoft.com/office/drawing/2014/main" id="{73C187FE-CAC6-4F7E-8CDD-CFFF16370EEA}"/>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4195463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32</a:t>
            </a:fld>
            <a:endParaRPr lang="en-GB" dirty="0">
              <a:solidFill>
                <a:prstClr val="black"/>
              </a:solidFill>
            </a:endParaRPr>
          </a:p>
        </p:txBody>
      </p:sp>
      <p:sp>
        <p:nvSpPr>
          <p:cNvPr id="5" name="Header Placeholder 1">
            <a:extLst>
              <a:ext uri="{FF2B5EF4-FFF2-40B4-BE49-F238E27FC236}">
                <a16:creationId xmlns="" xmlns:a16="http://schemas.microsoft.com/office/drawing/2014/main" id="{8F81286D-461B-4122-8E38-76F394E2088B}"/>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2072074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xfrm>
            <a:off x="1143000" y="685800"/>
            <a:ext cx="4572000" cy="3429000"/>
          </a:xfrm>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GB" dirty="0">
              <a:latin typeface="Calibri" charset="0"/>
              <a:ea typeface="ＭＳ Ｐゴシック" charset="0"/>
              <a:cs typeface="ＭＳ Ｐゴシック" charset="0"/>
            </a:endParaRPr>
          </a:p>
        </p:txBody>
      </p:sp>
      <p:sp>
        <p:nvSpPr>
          <p:cNvPr id="195588" name="Slide Number Placeholder 3"/>
          <p:cNvSpPr>
            <a:spLocks noGrp="1"/>
          </p:cNvSpPr>
          <p:nvPr>
            <p:ph type="sldNum" sz="quarter" idx="5"/>
          </p:nvPr>
        </p:nvSpPr>
        <p:spPr>
          <a:xfrm>
            <a:off x="3884614" y="8685214"/>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117151E-9C2D-E049-81E0-3C727FE1C0AF}" type="slidenum">
              <a:rPr lang="en-US">
                <a:solidFill>
                  <a:srgbClr val="000000"/>
                </a:solidFill>
                <a:latin typeface="Arial" charset="0"/>
              </a:rPr>
              <a:pPr/>
              <a:t>33</a:t>
            </a:fld>
            <a:endParaRPr lang="en-US" dirty="0">
              <a:solidFill>
                <a:srgbClr val="000000"/>
              </a:solidFill>
              <a:latin typeface="Arial" charset="0"/>
            </a:endParaRPr>
          </a:p>
        </p:txBody>
      </p:sp>
      <p:sp>
        <p:nvSpPr>
          <p:cNvPr id="5" name="Header Placeholder 1">
            <a:extLst>
              <a:ext uri="{FF2B5EF4-FFF2-40B4-BE49-F238E27FC236}">
                <a16:creationId xmlns="" xmlns:a16="http://schemas.microsoft.com/office/drawing/2014/main" id="{5699BBD3-776A-4D32-8579-0B0B0BA1B3E1}"/>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2252778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579563" y="628650"/>
            <a:ext cx="3859212" cy="2894013"/>
          </a:xfrm>
        </p:spPr>
      </p:sp>
      <p:sp>
        <p:nvSpPr>
          <p:cNvPr id="5" name="Notes Placeholder 4"/>
          <p:cNvSpPr>
            <a:spLocks noGrp="1"/>
          </p:cNvSpPr>
          <p:nvPr>
            <p:ph type="body" idx="1"/>
          </p:nvPr>
        </p:nvSpPr>
        <p:spPr/>
        <p:txBody>
          <a:bodyPr>
            <a:normAutofit/>
          </a:bodyPr>
          <a:lstStyle/>
          <a:p>
            <a:endParaRPr lang="en-US" dirty="0"/>
          </a:p>
        </p:txBody>
      </p:sp>
      <p:sp>
        <p:nvSpPr>
          <p:cNvPr id="6" name="Header Placeholder 1">
            <a:extLst>
              <a:ext uri="{FF2B5EF4-FFF2-40B4-BE49-F238E27FC236}">
                <a16:creationId xmlns="" xmlns:a16="http://schemas.microsoft.com/office/drawing/2014/main" id="{255AFBFB-7E18-4F7B-A50A-B37000A3352B}"/>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3896427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Combination with other agents: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When adding chemotherapy, may induce SSBs in any cancerous cells without DNA repair defects, thereby making them susceptible to PARP inhibitors</a:t>
            </a:r>
          </a:p>
          <a:p>
            <a:pPr marL="285750" indent="-285750">
              <a:buFont typeface="Arial" panose="020B0604020202020204" pitchFamily="34" charset="0"/>
              <a:buChar char="•"/>
            </a:pPr>
            <a:r>
              <a:rPr lang="en-GB" dirty="0"/>
              <a:t>Of particular interest to overcome resistance is combinations with anti-angiogenic and immuno-oncology agents.</a:t>
            </a:r>
          </a:p>
          <a:p>
            <a:pPr marL="895335" lvl="1" indent="-285750">
              <a:buFont typeface="Arial" panose="020B0604020202020204" pitchFamily="34" charset="0"/>
              <a:buChar char="•"/>
            </a:pPr>
            <a:r>
              <a:rPr lang="en-GB" dirty="0"/>
              <a:t>Hypothesis: any</a:t>
            </a:r>
            <a:r>
              <a:rPr lang="en-GB" baseline="0" dirty="0"/>
              <a:t> PARP inhibitor resistant cells are affected by the other agent. This optimises efficacy of treatment and also avoids survival of PARPi resistant cells thereby reducing perpetuation of the mechanism of resistance</a:t>
            </a:r>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35</a:t>
            </a:fld>
            <a:endParaRPr lang="en-GB" dirty="0">
              <a:solidFill>
                <a:prstClr val="black"/>
              </a:solidFill>
            </a:endParaRPr>
          </a:p>
        </p:txBody>
      </p:sp>
      <p:sp>
        <p:nvSpPr>
          <p:cNvPr id="5" name="Header Placeholder 1">
            <a:extLst>
              <a:ext uri="{FF2B5EF4-FFF2-40B4-BE49-F238E27FC236}">
                <a16:creationId xmlns="" xmlns:a16="http://schemas.microsoft.com/office/drawing/2014/main" id="{E5970E8D-555C-46B1-AB39-A4C200C8BD23}"/>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1354700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Preclinical work demonstrated</a:t>
            </a:r>
            <a:r>
              <a:rPr lang="en-GB" sz="1600" kern="1200" baseline="0" dirty="0">
                <a:solidFill>
                  <a:schemeClr val="tx1"/>
                </a:solidFill>
                <a:effectLst/>
                <a:latin typeface="+mn-lt"/>
                <a:ea typeface="+mn-ea"/>
                <a:cs typeface="+mn-cs"/>
              </a:rPr>
              <a:t> h</a:t>
            </a:r>
            <a:r>
              <a:rPr lang="en-GB" sz="1600" kern="1200" dirty="0">
                <a:solidFill>
                  <a:schemeClr val="tx1"/>
                </a:solidFill>
                <a:effectLst/>
                <a:latin typeface="+mn-lt"/>
                <a:ea typeface="+mn-ea"/>
                <a:cs typeface="+mn-cs"/>
              </a:rPr>
              <a:t>ypoxia</a:t>
            </a:r>
            <a:r>
              <a:rPr lang="en-GB" sz="1600" kern="1200" baseline="0" dirty="0">
                <a:solidFill>
                  <a:schemeClr val="tx1"/>
                </a:solidFill>
                <a:effectLst/>
                <a:latin typeface="+mn-lt"/>
                <a:ea typeface="+mn-ea"/>
                <a:cs typeface="+mn-cs"/>
              </a:rPr>
              <a:t> supresses HR and increases sensitivity to PARP inhibitors. Led to the hypothesis that PARP inhibitors and antiangiogenic agents have synergistic effects. To investigate further, Phase I and II studies combining olaparib and cediranib were conducted and support the theory.</a:t>
            </a:r>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36</a:t>
            </a:fld>
            <a:endParaRPr lang="en-GB" dirty="0">
              <a:solidFill>
                <a:prstClr val="black"/>
              </a:solidFill>
            </a:endParaRPr>
          </a:p>
        </p:txBody>
      </p:sp>
      <p:sp>
        <p:nvSpPr>
          <p:cNvPr id="5" name="Header Placeholder 1">
            <a:extLst>
              <a:ext uri="{FF2B5EF4-FFF2-40B4-BE49-F238E27FC236}">
                <a16:creationId xmlns="" xmlns:a16="http://schemas.microsoft.com/office/drawing/2014/main" id="{CBB4E6D4-4A9C-4EF9-9BFE-50EA851113BF}"/>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56697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r>
              <a:rPr lang="it-IT" dirty="0" smtClean="0"/>
              <a:t>Per cui noi oggi abbiamo 3 popolazioni</a:t>
            </a:r>
            <a:r>
              <a:rPr lang="it-IT" baseline="0" dirty="0" smtClean="0"/>
              <a:t> di </a:t>
            </a:r>
            <a:r>
              <a:rPr lang="it-IT" baseline="0" dirty="0" err="1" smtClean="0"/>
              <a:t>ca</a:t>
            </a:r>
            <a:r>
              <a:rPr lang="it-IT" baseline="0" dirty="0" smtClean="0"/>
              <a:t> ovaio: le BRCA mutate, le pazienti negative per deficit di HR e le BRCA </a:t>
            </a:r>
            <a:r>
              <a:rPr lang="it-IT" baseline="0" dirty="0" err="1" smtClean="0"/>
              <a:t>like</a:t>
            </a:r>
            <a:r>
              <a:rPr lang="it-IT" baseline="0" dirty="0" smtClean="0"/>
              <a:t> che comprendono tutte le altre che per vari motivi hanno un deficit di HR</a:t>
            </a:r>
            <a:endParaRPr lang="it-IT" dirty="0"/>
          </a:p>
        </p:txBody>
      </p:sp>
      <p:sp>
        <p:nvSpPr>
          <p:cNvPr id="4" name="Segnaposto numero diapositiva 3"/>
          <p:cNvSpPr>
            <a:spLocks noGrp="1"/>
          </p:cNvSpPr>
          <p:nvPr>
            <p:ph type="sldNum" sz="quarter" idx="10"/>
          </p:nvPr>
        </p:nvSpPr>
        <p:spPr/>
        <p:txBody>
          <a:bodyPr/>
          <a:lstStyle/>
          <a:p>
            <a:fld id="{CF4C1A67-40F6-3A4F-921F-49F045E455F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87756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37</a:t>
            </a:fld>
            <a:endParaRPr lang="en-GB" dirty="0">
              <a:solidFill>
                <a:prstClr val="black"/>
              </a:solidFill>
            </a:endParaRPr>
          </a:p>
        </p:txBody>
      </p:sp>
      <p:sp>
        <p:nvSpPr>
          <p:cNvPr id="5" name="Header Placeholder 1">
            <a:extLst>
              <a:ext uri="{FF2B5EF4-FFF2-40B4-BE49-F238E27FC236}">
                <a16:creationId xmlns="" xmlns:a16="http://schemas.microsoft.com/office/drawing/2014/main" id="{DDB3AF91-81A4-4B15-A5D0-54BE73C1899C}"/>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963464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38</a:t>
            </a:fld>
            <a:endParaRPr lang="en-GB" dirty="0">
              <a:solidFill>
                <a:prstClr val="black"/>
              </a:solidFill>
            </a:endParaRPr>
          </a:p>
        </p:txBody>
      </p:sp>
      <p:sp>
        <p:nvSpPr>
          <p:cNvPr id="5" name="Header Placeholder 1">
            <a:extLst>
              <a:ext uri="{FF2B5EF4-FFF2-40B4-BE49-F238E27FC236}">
                <a16:creationId xmlns="" xmlns:a16="http://schemas.microsoft.com/office/drawing/2014/main" id="{612A499C-62D3-415F-9345-E26E32527095}"/>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2630689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Study sponsor:</a:t>
            </a:r>
            <a:r>
              <a:rPr lang="en-US" baseline="0" dirty="0"/>
              <a:t> </a:t>
            </a:r>
            <a:r>
              <a:rPr lang="en-US" dirty="0"/>
              <a:t>Nordic Society for Gynaecologic Oncology</a:t>
            </a:r>
          </a:p>
          <a:p>
            <a:r>
              <a:rPr lang="en-US" dirty="0"/>
              <a:t/>
            </a:r>
            <a:br>
              <a:rPr lang="en-US" dirty="0"/>
            </a:br>
            <a:r>
              <a:rPr lang="en-US" dirty="0"/>
              <a:t>	</a:t>
            </a:r>
          </a:p>
          <a:p>
            <a:endParaRPr lang="en-US" dirty="0"/>
          </a:p>
        </p:txBody>
      </p:sp>
      <p:sp>
        <p:nvSpPr>
          <p:cNvPr id="4" name="Header Placeholder 1">
            <a:extLst>
              <a:ext uri="{FF2B5EF4-FFF2-40B4-BE49-F238E27FC236}">
                <a16:creationId xmlns="" xmlns:a16="http://schemas.microsoft.com/office/drawing/2014/main" id="{E78BDD34-C41A-47ED-B2F7-41046A6DE581}"/>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1288235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41</a:t>
            </a:fld>
            <a:endParaRPr lang="en-GB" dirty="0">
              <a:solidFill>
                <a:prstClr val="black"/>
              </a:solidFill>
            </a:endParaRPr>
          </a:p>
        </p:txBody>
      </p:sp>
      <p:sp>
        <p:nvSpPr>
          <p:cNvPr id="5" name="Header Placeholder 1">
            <a:extLst>
              <a:ext uri="{FF2B5EF4-FFF2-40B4-BE49-F238E27FC236}">
                <a16:creationId xmlns="" xmlns:a16="http://schemas.microsoft.com/office/drawing/2014/main" id="{820CEB93-5614-4D69-88D9-AA08D4882E14}"/>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3791349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42</a:t>
            </a:fld>
            <a:endParaRPr lang="en-GB" dirty="0">
              <a:solidFill>
                <a:prstClr val="black"/>
              </a:solidFill>
            </a:endParaRPr>
          </a:p>
        </p:txBody>
      </p:sp>
      <p:sp>
        <p:nvSpPr>
          <p:cNvPr id="5" name="Header Placeholder 1">
            <a:extLst>
              <a:ext uri="{FF2B5EF4-FFF2-40B4-BE49-F238E27FC236}">
                <a16:creationId xmlns="" xmlns:a16="http://schemas.microsoft.com/office/drawing/2014/main" id="{3D298D75-6F67-4990-BD72-B54F5B9AA3DB}"/>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1662604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dsholder til diasbillede 1"/>
          <p:cNvSpPr>
            <a:spLocks noGrp="1" noRot="1" noChangeAspect="1" noTextEdit="1"/>
          </p:cNvSpPr>
          <p:nvPr>
            <p:ph type="sldImg"/>
          </p:nvPr>
        </p:nvSpPr>
        <p:spPr bwMode="auto">
          <a:xfrm>
            <a:off x="1112838" y="550863"/>
            <a:ext cx="4443412" cy="3332162"/>
          </a:xfrm>
          <a:noFill/>
          <a:ln>
            <a:solidFill>
              <a:srgbClr val="000000"/>
            </a:solidFill>
            <a:miter lim="800000"/>
            <a:headEnd/>
            <a:tailEnd/>
          </a:ln>
        </p:spPr>
      </p:sp>
      <p:sp>
        <p:nvSpPr>
          <p:cNvPr id="90115"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da-DK" sz="1200" dirty="0"/>
          </a:p>
        </p:txBody>
      </p:sp>
      <p:sp>
        <p:nvSpPr>
          <p:cNvPr id="90116" name="Pladsholder til diasnummer 3"/>
          <p:cNvSpPr>
            <a:spLocks noGrp="1"/>
          </p:cNvSpPr>
          <p:nvPr>
            <p:ph type="sldNum" sz="quarter" idx="5"/>
          </p:nvPr>
        </p:nvSpPr>
        <p:spPr bwMode="auto">
          <a:xfrm>
            <a:off x="3778251" y="9377364"/>
            <a:ext cx="2889250" cy="493712"/>
          </a:xfrm>
          <a:noFill/>
          <a:ln>
            <a:miter lim="800000"/>
            <a:headEnd/>
            <a:tailEnd/>
          </a:ln>
        </p:spPr>
        <p:txBody>
          <a:bodyPr/>
          <a:lstStyle/>
          <a:p>
            <a:fld id="{687F6DB1-69F6-46E5-A969-63E272090C60}" type="slidenum">
              <a:rPr lang="en-US">
                <a:solidFill>
                  <a:srgbClr val="000000"/>
                </a:solidFill>
                <a:ea typeface="MS PGothic" pitchFamily="34" charset="-128"/>
              </a:rPr>
              <a:pPr/>
              <a:t>43</a:t>
            </a:fld>
            <a:endParaRPr lang="en-US" dirty="0">
              <a:solidFill>
                <a:srgbClr val="000000"/>
              </a:solidFill>
              <a:ea typeface="MS PGothic" pitchFamily="34" charset="-128"/>
            </a:endParaRPr>
          </a:p>
        </p:txBody>
      </p:sp>
      <p:sp>
        <p:nvSpPr>
          <p:cNvPr id="5" name="Header Placeholder 1">
            <a:extLst>
              <a:ext uri="{FF2B5EF4-FFF2-40B4-BE49-F238E27FC236}">
                <a16:creationId xmlns="" xmlns:a16="http://schemas.microsoft.com/office/drawing/2014/main" id="{E0ED2BF7-2C9C-4F34-A2B8-CA0ABD3C646F}"/>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173007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92CF6C-796E-DB41-B01E-6E0DB075B099}" type="slidenum">
              <a:rPr lang="en-GB" smtClean="0">
                <a:solidFill>
                  <a:prstClr val="black"/>
                </a:solidFill>
              </a:rPr>
              <a:pPr/>
              <a:t>5</a:t>
            </a:fld>
            <a:endParaRPr lang="en-GB" dirty="0">
              <a:solidFill>
                <a:prstClr val="black"/>
              </a:solidFill>
            </a:endParaRPr>
          </a:p>
        </p:txBody>
      </p:sp>
      <p:sp>
        <p:nvSpPr>
          <p:cNvPr id="5" name="Header Placeholder 1">
            <a:extLst>
              <a:ext uri="{FF2B5EF4-FFF2-40B4-BE49-F238E27FC236}">
                <a16:creationId xmlns="" xmlns:a16="http://schemas.microsoft.com/office/drawing/2014/main" id="{3A27AB46-1A87-451C-9C29-72A33B9EF049}"/>
              </a:ext>
            </a:extLst>
          </p:cNvPr>
          <p:cNvSpPr>
            <a:spLocks noGrp="1"/>
          </p:cNvSpPr>
          <p:nvPr>
            <p:ph type="hdr" sz="quarter"/>
          </p:nvPr>
        </p:nvSpPr>
        <p:spPr>
          <a:xfrm>
            <a:off x="0" y="0"/>
            <a:ext cx="2998173" cy="422549"/>
          </a:xfrm>
          <a:prstGeom prst="rect">
            <a:avLst/>
          </a:prstGeom>
        </p:spPr>
        <p:txBody>
          <a:bodyPr vert="horz" lIns="91440" tIns="45720" rIns="91440" bIns="45720" rtlCol="0"/>
          <a:lstStyle>
            <a:lvl1pPr algn="l">
              <a:defRPr sz="1200"/>
            </a:lvl1pPr>
          </a:lstStyle>
          <a:p>
            <a:r>
              <a:rPr lang="en-GB" dirty="0">
                <a:solidFill>
                  <a:prstClr val="black"/>
                </a:solidFill>
              </a:rPr>
              <a:t>NP-RUCA-ES-0029</a:t>
            </a:r>
          </a:p>
          <a:p>
            <a:r>
              <a:rPr lang="en-GB" dirty="0">
                <a:solidFill>
                  <a:prstClr val="black"/>
                </a:solidFill>
              </a:rPr>
              <a:t>September 2017</a:t>
            </a:r>
          </a:p>
        </p:txBody>
      </p:sp>
    </p:spTree>
    <p:extLst>
      <p:ext uri="{BB962C8B-B14F-4D97-AF65-F5344CB8AC3E}">
        <p14:creationId xmlns:p14="http://schemas.microsoft.com/office/powerpoint/2010/main" val="371274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918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r>
              <a:rPr lang="it-IT" dirty="0" smtClean="0"/>
              <a:t>High </a:t>
            </a:r>
            <a:r>
              <a:rPr lang="it-IT" dirty="0" err="1" smtClean="0"/>
              <a:t>bioavailability</a:t>
            </a:r>
            <a:endParaRPr lang="it-IT" dirty="0" smtClean="0"/>
          </a:p>
          <a:p>
            <a:r>
              <a:rPr lang="it-IT" dirty="0" err="1" smtClean="0"/>
              <a:t>Extensive</a:t>
            </a:r>
            <a:r>
              <a:rPr lang="it-IT" dirty="0" smtClean="0"/>
              <a:t> volume of </a:t>
            </a:r>
            <a:r>
              <a:rPr lang="it-IT" dirty="0" err="1" smtClean="0"/>
              <a:t>distribution</a:t>
            </a:r>
            <a:r>
              <a:rPr lang="it-IT" dirty="0" smtClean="0"/>
              <a:t> (in </a:t>
            </a:r>
            <a:r>
              <a:rPr lang="it-IT" dirty="0" err="1" smtClean="0"/>
              <a:t>monkey</a:t>
            </a:r>
            <a:r>
              <a:rPr lang="it-IT" dirty="0" smtClean="0"/>
              <a:t> in </a:t>
            </a:r>
            <a:r>
              <a:rPr lang="it-IT" dirty="0" err="1" smtClean="0"/>
              <a:t>brain</a:t>
            </a:r>
            <a:r>
              <a:rPr lang="it-IT" dirty="0" smtClean="0"/>
              <a:t> and </a:t>
            </a:r>
            <a:r>
              <a:rPr lang="it-IT" dirty="0" err="1" smtClean="0"/>
              <a:t>cerebrovascular</a:t>
            </a:r>
            <a:r>
              <a:rPr lang="it-IT" dirty="0" smtClean="0"/>
              <a:t> </a:t>
            </a:r>
            <a:r>
              <a:rPr lang="it-IT" dirty="0" err="1" smtClean="0"/>
              <a:t>fluids</a:t>
            </a:r>
            <a:r>
              <a:rPr lang="it-IT" dirty="0" smtClean="0"/>
              <a:t>)</a:t>
            </a:r>
          </a:p>
          <a:p>
            <a:r>
              <a:rPr lang="it-IT" dirty="0" smtClean="0"/>
              <a:t>Long terminal </a:t>
            </a:r>
            <a:r>
              <a:rPr lang="it-IT" dirty="0" err="1" smtClean="0"/>
              <a:t>half</a:t>
            </a:r>
            <a:r>
              <a:rPr lang="it-IT" dirty="0" smtClean="0"/>
              <a:t> life</a:t>
            </a:r>
          </a:p>
          <a:p>
            <a:r>
              <a:rPr lang="it-IT" dirty="0" err="1" smtClean="0"/>
              <a:t>Epatic</a:t>
            </a:r>
            <a:r>
              <a:rPr lang="it-IT" dirty="0" smtClean="0"/>
              <a:t> </a:t>
            </a:r>
            <a:r>
              <a:rPr lang="it-IT" dirty="0" err="1" smtClean="0"/>
              <a:t>metabolism</a:t>
            </a:r>
            <a:r>
              <a:rPr lang="it-IT" dirty="0" smtClean="0"/>
              <a:t> </a:t>
            </a:r>
            <a:r>
              <a:rPr lang="it-IT" dirty="0" err="1" smtClean="0"/>
              <a:t>quite</a:t>
            </a:r>
            <a:r>
              <a:rPr lang="it-IT" dirty="0" smtClean="0"/>
              <a:t> </a:t>
            </a:r>
            <a:r>
              <a:rPr lang="it-IT" dirty="0" err="1" smtClean="0"/>
              <a:t>indepemndent</a:t>
            </a:r>
            <a:r>
              <a:rPr lang="it-IT" dirty="0" smtClean="0"/>
              <a:t> </a:t>
            </a:r>
            <a:r>
              <a:rPr lang="it-IT" dirty="0" err="1" smtClean="0"/>
              <a:t>by</a:t>
            </a:r>
            <a:r>
              <a:rPr lang="it-IT" dirty="0" smtClean="0"/>
              <a:t> </a:t>
            </a:r>
            <a:r>
              <a:rPr lang="it-IT" dirty="0" err="1" smtClean="0"/>
              <a:t>cytocrome</a:t>
            </a:r>
            <a:r>
              <a:rPr lang="it-IT" dirty="0" smtClean="0"/>
              <a:t> p 450</a:t>
            </a:r>
            <a:endParaRPr lang="it-IT" dirty="0"/>
          </a:p>
        </p:txBody>
      </p:sp>
      <p:sp>
        <p:nvSpPr>
          <p:cNvPr id="4" name="Segnaposto numero diapositiva 3"/>
          <p:cNvSpPr>
            <a:spLocks noGrp="1"/>
          </p:cNvSpPr>
          <p:nvPr>
            <p:ph type="sldNum" sz="quarter" idx="10"/>
          </p:nvPr>
        </p:nvSpPr>
        <p:spPr/>
        <p:txBody>
          <a:bodyPr/>
          <a:lstStyle/>
          <a:p>
            <a:fld id="{AC49FC8B-2146-4622-8EB2-33C4305B144B}" type="slidenum">
              <a:rPr lang="it-IT" smtClean="0">
                <a:solidFill>
                  <a:prstClr val="black"/>
                </a:solidFill>
              </a:rPr>
              <a:pPr/>
              <a:t>7</a:t>
            </a:fld>
            <a:endParaRPr lang="it-IT">
              <a:solidFill>
                <a:prstClr val="black"/>
              </a:solidFill>
            </a:endParaRPr>
          </a:p>
        </p:txBody>
      </p:sp>
    </p:spTree>
    <p:extLst>
      <p:ext uri="{BB962C8B-B14F-4D97-AF65-F5344CB8AC3E}">
        <p14:creationId xmlns:p14="http://schemas.microsoft.com/office/powerpoint/2010/main" val="8662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A92CF6C-796E-DB41-B01E-6E0DB075B09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10145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371600" y="320675"/>
            <a:ext cx="4114800" cy="3086100"/>
          </a:xfrm>
        </p:spPr>
      </p:sp>
      <p:sp>
        <p:nvSpPr>
          <p:cNvPr id="5" name="Notes Placeholder 4"/>
          <p:cNvSpPr>
            <a:spLocks noGrp="1"/>
          </p:cNvSpPr>
          <p:nvPr>
            <p:ph type="body" idx="1"/>
          </p:nvPr>
        </p:nvSpPr>
        <p:spPr/>
        <p:txBody>
          <a:bodyPr/>
          <a:lstStyle/>
          <a:p>
            <a:r>
              <a:rPr lang="en-US" sz="1400" dirty="0" smtClean="0"/>
              <a:t>Script here needs to spell out the HRD test application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Point out that 100</a:t>
            </a:r>
            <a:r>
              <a:rPr lang="en-US" sz="1400" baseline="0" dirty="0" smtClean="0"/>
              <a:t> events were needed for 90% </a:t>
            </a:r>
            <a:r>
              <a:rPr lang="en-US" sz="1400" dirty="0" smtClean="0"/>
              <a:t>power to detect a HR of 05</a:t>
            </a:r>
            <a:r>
              <a:rPr lang="en-US" sz="1400" baseline="0" dirty="0" smtClean="0"/>
              <a:t> (4.8 </a:t>
            </a:r>
            <a:r>
              <a:rPr lang="en-US" sz="1400" baseline="0" dirty="0" err="1" smtClean="0"/>
              <a:t>vs</a:t>
            </a:r>
            <a:r>
              <a:rPr lang="en-US" sz="1400" baseline="0" dirty="0" smtClean="0"/>
              <a:t> 9.6 months).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aseline="0" dirty="0" smtClean="0"/>
              <a:t>Mention that PFS was by central read.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aseline="0" dirty="0" smtClean="0"/>
              <a:t>Make sure it is understood that there are 3 predefined efficacy populations:  specifically state these</a:t>
            </a:r>
            <a:endParaRPr lang="en-US" sz="1400" dirty="0" smtClean="0"/>
          </a:p>
          <a:p>
            <a:endParaRPr lang="en-US" sz="1400" dirty="0" smtClean="0"/>
          </a:p>
        </p:txBody>
      </p:sp>
    </p:spTree>
    <p:extLst>
      <p:ext uri="{BB962C8B-B14F-4D97-AF65-F5344CB8AC3E}">
        <p14:creationId xmlns:p14="http://schemas.microsoft.com/office/powerpoint/2010/main" val="208519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Now that we have talked about primary populations, we move to exploratory analysis of the non-gBRCA cohort subgroups.</a:t>
            </a:r>
          </a:p>
          <a:p>
            <a:endParaRPr lang="en-US" sz="1400" dirty="0" smtClean="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anose="020B0604020202020204" pitchFamily="34" charset="0"/>
                <a:cs typeface="Arial" panose="020B0604020202020204" pitchFamily="34" charset="0"/>
              </a:rPr>
              <a:t>Somatic: </a:t>
            </a:r>
            <a:r>
              <a:rPr lang="en-US" sz="1200" kern="1200" dirty="0" smtClean="0">
                <a:solidFill>
                  <a:schemeClr val="tx1"/>
                </a:solidFill>
                <a:effectLst/>
                <a:latin typeface="+mn-lt"/>
                <a:ea typeface="+mn-ea"/>
                <a:cs typeface="+mn-cs"/>
              </a:rPr>
              <a:t>In this subgroup, a significant treatment effect similar to that in the g</a:t>
            </a:r>
            <a:r>
              <a:rPr lang="en-US" sz="1200" i="1" kern="1200" dirty="0" smtClean="0">
                <a:solidFill>
                  <a:schemeClr val="tx1"/>
                </a:solidFill>
                <a:effectLst/>
                <a:latin typeface="+mn-lt"/>
                <a:ea typeface="+mn-ea"/>
                <a:cs typeface="+mn-cs"/>
              </a:rPr>
              <a:t>BRCA</a:t>
            </a:r>
            <a:r>
              <a:rPr lang="en-US" sz="1200" kern="1200" dirty="0" smtClean="0">
                <a:solidFill>
                  <a:schemeClr val="tx1"/>
                </a:solidFill>
                <a:effectLst/>
                <a:latin typeface="+mn-lt"/>
                <a:ea typeface="+mn-ea"/>
                <a:cs typeface="+mn-cs"/>
              </a:rPr>
              <a:t>mut cohort was observed with niraparib compared to placebo. Of note, the HR observed in the g</a:t>
            </a:r>
            <a:r>
              <a:rPr lang="en-US" sz="1200" i="1" kern="1200" dirty="0" smtClean="0">
                <a:solidFill>
                  <a:schemeClr val="tx1"/>
                </a:solidFill>
                <a:effectLst/>
                <a:latin typeface="+mn-lt"/>
                <a:ea typeface="+mn-ea"/>
                <a:cs typeface="+mn-cs"/>
              </a:rPr>
              <a:t>BRCA</a:t>
            </a:r>
            <a:r>
              <a:rPr lang="en-US" sz="1200" kern="1200" dirty="0" smtClean="0">
                <a:solidFill>
                  <a:schemeClr val="tx1"/>
                </a:solidFill>
                <a:effectLst/>
                <a:latin typeface="+mn-lt"/>
                <a:ea typeface="+mn-ea"/>
                <a:cs typeface="+mn-cs"/>
              </a:rPr>
              <a:t>mut cohort (0.27) was identical to the HR observed in this </a:t>
            </a:r>
            <a:r>
              <a:rPr lang="en-US" sz="1200" kern="1200" dirty="0" err="1" smtClean="0">
                <a:solidFill>
                  <a:schemeClr val="tx1"/>
                </a:solidFill>
                <a:effectLst/>
                <a:latin typeface="+mn-lt"/>
                <a:ea typeface="+mn-ea"/>
                <a:cs typeface="+mn-cs"/>
              </a:rPr>
              <a:t>HRDpos</a:t>
            </a:r>
            <a:r>
              <a:rPr lang="en-US" sz="1200" kern="1200" dirty="0" smtClean="0">
                <a:solidFill>
                  <a:schemeClr val="tx1"/>
                </a:solidFill>
                <a:effectLst/>
                <a:latin typeface="+mn-lt"/>
                <a:ea typeface="+mn-ea"/>
                <a:cs typeface="+mn-cs"/>
              </a:rPr>
              <a:t>/s</a:t>
            </a:r>
            <a:r>
              <a:rPr lang="en-US" sz="1200" i="1" kern="1200" dirty="0" smtClean="0">
                <a:solidFill>
                  <a:schemeClr val="tx1"/>
                </a:solidFill>
                <a:effectLst/>
                <a:latin typeface="+mn-lt"/>
                <a:ea typeface="+mn-ea"/>
                <a:cs typeface="+mn-cs"/>
              </a:rPr>
              <a:t>BRCA</a:t>
            </a:r>
            <a:r>
              <a:rPr lang="en-US" sz="1200" kern="1200" dirty="0" smtClean="0">
                <a:solidFill>
                  <a:schemeClr val="tx1"/>
                </a:solidFill>
                <a:effectLst/>
                <a:latin typeface="+mn-lt"/>
                <a:ea typeface="+mn-ea"/>
                <a:cs typeface="+mn-cs"/>
              </a:rPr>
              <a:t>mut subgroup demonstrating the consistency of the niraparib treatment effect across cohorts and in 2 independent patient populations with similar underlying tumor biology</a:t>
            </a:r>
          </a:p>
          <a:p>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53C4279-0E90-45C7-936D-21AD6824232C}"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1116550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8.xml"/><Relationship Id="rId4" Type="http://schemas.openxmlformats.org/officeDocument/2006/relationships/image" Target="../media/image20.jpe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Master" Target="../slideMasters/slideMaster18.xml"/><Relationship Id="rId4" Type="http://schemas.openxmlformats.org/officeDocument/2006/relationships/image" Target="../media/image19.jpe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8.xml"/><Relationship Id="rId4" Type="http://schemas.openxmlformats.org/officeDocument/2006/relationships/image" Target="../media/image20.jpeg"/></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1.xml"/><Relationship Id="rId4" Type="http://schemas.openxmlformats.org/officeDocument/2006/relationships/image" Target="../media/image32.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GYN 2013_PPT_1.0.jpg"/>
          <p:cNvPicPr>
            <a:picLocks noChangeAspect="1"/>
          </p:cNvPicPr>
          <p:nvPr userDrawn="1"/>
        </p:nvPicPr>
        <p:blipFill>
          <a:blip r:embed="rId2" cstate="print"/>
          <a:srcRect/>
          <a:stretch>
            <a:fillRect/>
          </a:stretch>
        </p:blipFill>
        <p:spPr bwMode="auto">
          <a:xfrm>
            <a:off x="3"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9"/>
            <a:ext cx="8229600" cy="1143000"/>
          </a:xfrm>
          <a:prstGeom prst="rect">
            <a:avLst/>
          </a:prstGeom>
        </p:spPr>
        <p:txBody>
          <a:bodyPr lIns="91248" tIns="45626" rIns="91248" bIns="45626"/>
          <a:lstStyle/>
          <a:p>
            <a:r>
              <a:rPr lang="en-US" smtClean="0"/>
              <a:t>Click to edit Master title style</a:t>
            </a:r>
            <a:endParaRPr lang="en-US"/>
          </a:p>
        </p:txBody>
      </p:sp>
      <p:sp>
        <p:nvSpPr>
          <p:cNvPr id="3" name="Vertical Text Placeholder 2"/>
          <p:cNvSpPr>
            <a:spLocks noGrp="1"/>
          </p:cNvSpPr>
          <p:nvPr>
            <p:ph type="body" orient="vert" idx="1"/>
          </p:nvPr>
        </p:nvSpPr>
        <p:spPr>
          <a:xfrm>
            <a:off x="457203" y="1600209"/>
            <a:ext cx="8229600" cy="4525963"/>
          </a:xfrm>
          <a:prstGeom prst="rect">
            <a:avLst/>
          </a:prstGeom>
        </p:spPr>
        <p:txBody>
          <a:bodyPr vert="eaVert" lIns="91248" tIns="45626" rIns="91248" bIns="456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AE6B14DC-4582-4423-A37C-69C942419AF9}" type="datetimeFigureOut">
              <a:rPr lang="en-US"/>
              <a:pPr>
                <a:defRPr/>
              </a:pPr>
              <a:t>6/26/2018</a:t>
            </a:fld>
            <a:endParaRPr lang="en-US"/>
          </a:p>
        </p:txBody>
      </p:sp>
      <p:sp>
        <p:nvSpPr>
          <p:cNvPr id="5" name="Footer Placeholder 4"/>
          <p:cNvSpPr>
            <a:spLocks noGrp="1"/>
          </p:cNvSpPr>
          <p:nvPr>
            <p:ph type="ftr" sz="quarter" idx="11"/>
          </p:nvPr>
        </p:nvSpPr>
        <p:spPr>
          <a:xfrm>
            <a:off x="3124201" y="6356372"/>
            <a:ext cx="2895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endParaRPr lang="en-US"/>
          </a:p>
        </p:txBody>
      </p:sp>
      <p:sp>
        <p:nvSpPr>
          <p:cNvPr id="6" name="Slide Number Placeholder 5"/>
          <p:cNvSpPr>
            <a:spLocks noGrp="1"/>
          </p:cNvSpPr>
          <p:nvPr>
            <p:ph type="sldNum" sz="quarter" idx="12"/>
          </p:nvPr>
        </p:nvSpPr>
        <p:spPr>
          <a:xfrm>
            <a:off x="6553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F81FA533-B05A-4FDE-9773-5FAF4EBEFE39}" type="slidenum">
              <a:rPr lang="en-US"/>
              <a:pPr>
                <a:defRPr/>
              </a:pPr>
              <a:t>‹N›</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30053109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60"/>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60"/>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34948344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sldNum" idx="10"/>
          </p:nvPr>
        </p:nvSpPr>
        <p:spPr>
          <a:ln/>
        </p:spPr>
        <p:txBody>
          <a:bodyPr/>
          <a:lstStyle>
            <a:lvl1pPr>
              <a:defRPr/>
            </a:lvl1pPr>
          </a:lstStyle>
          <a:p>
            <a:pPr>
              <a:defRPr/>
            </a:pPr>
            <a:fld id="{F40AB9FD-6916-443E-BB2F-EA9D1959A6D6}" type="slidenum">
              <a:rPr lang="en-GB">
                <a:solidFill>
                  <a:prstClr val="black">
                    <a:tint val="75000"/>
                  </a:prstClr>
                </a:solidFill>
              </a:rPr>
              <a:pPr>
                <a:defRPr/>
              </a:pPr>
              <a:t>‹N›</a:t>
            </a:fld>
            <a:endParaRPr lang="en-GB">
              <a:solidFill>
                <a:prstClr val="black">
                  <a:tint val="75000"/>
                </a:prstClr>
              </a:solidFill>
            </a:endParaRPr>
          </a:p>
        </p:txBody>
      </p:sp>
      <p:sp>
        <p:nvSpPr>
          <p:cNvPr id="4" name="Rectangle 4"/>
          <p:cNvSpPr>
            <a:spLocks noGrp="1" noChangeArrowheads="1"/>
          </p:cNvSpPr>
          <p:nvPr>
            <p:ph type="ftr" idx="11"/>
          </p:nvPr>
        </p:nvSpPr>
        <p:spPr>
          <a:ln/>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345508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Text Placeholder 7"/>
          <p:cNvSpPr>
            <a:spLocks noGrp="1"/>
          </p:cNvSpPr>
          <p:nvPr>
            <p:ph type="body" sz="quarter" idx="11"/>
          </p:nvPr>
        </p:nvSpPr>
        <p:spPr bwMode="white">
          <a:xfrm>
            <a:off x="384189" y="6251399"/>
            <a:ext cx="4115817" cy="506412"/>
          </a:xfrm>
        </p:spPr>
        <p:txBody>
          <a:bodyPr tIns="0" bIns="0" anchor="b">
            <a:normAutofit/>
          </a:bodyPr>
          <a:lstStyle>
            <a:lvl1pPr marL="0" indent="0">
              <a:buNone/>
              <a:defRPr sz="1200">
                <a:solidFill>
                  <a:schemeClr val="bg1"/>
                </a:solidFill>
              </a:defRPr>
            </a:lvl1pPr>
          </a:lstStyle>
          <a:p>
            <a:pPr lvl="0"/>
            <a:r>
              <a:rPr lang="en-US" dirty="0" smtClean="0"/>
              <a:t>Click to edit Master text styles</a:t>
            </a:r>
            <a:endParaRPr lang="en-GB" dirty="0"/>
          </a:p>
        </p:txBody>
      </p:sp>
      <p:sp>
        <p:nvSpPr>
          <p:cNvPr id="8" name="Text Placeholder 7"/>
          <p:cNvSpPr>
            <a:spLocks noGrp="1"/>
          </p:cNvSpPr>
          <p:nvPr>
            <p:ph type="body" sz="quarter" idx="12"/>
          </p:nvPr>
        </p:nvSpPr>
        <p:spPr bwMode="white">
          <a:xfrm>
            <a:off x="4634493" y="6251399"/>
            <a:ext cx="4115817" cy="506412"/>
          </a:xfrm>
        </p:spPr>
        <p:txBody>
          <a:bodyPr tIns="0" bIns="0" anchor="b">
            <a:normAutofit/>
          </a:bodyPr>
          <a:lstStyle>
            <a:lvl1pPr marL="0" indent="0" algn="r">
              <a:buNone/>
              <a:defRPr sz="1200">
                <a:solidFill>
                  <a:schemeClr val="bg1"/>
                </a:solidFill>
              </a:defRPr>
            </a:lvl1pPr>
          </a:lstStyle>
          <a:p>
            <a:pPr lvl="0"/>
            <a:r>
              <a:rPr lang="en-US" dirty="0" smtClean="0"/>
              <a:t>Click to edit Master text styles</a:t>
            </a:r>
            <a:endParaRPr lang="en-GB" dirty="0"/>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830254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6" name="Text Placeholder 7"/>
          <p:cNvSpPr>
            <a:spLocks noGrp="1"/>
          </p:cNvSpPr>
          <p:nvPr>
            <p:ph type="body" sz="quarter" idx="11"/>
          </p:nvPr>
        </p:nvSpPr>
        <p:spPr bwMode="white">
          <a:xfrm>
            <a:off x="384189" y="6251399"/>
            <a:ext cx="4115817" cy="506412"/>
          </a:xfrm>
        </p:spPr>
        <p:txBody>
          <a:bodyPr tIns="0" bIns="0" anchor="b">
            <a:normAutofit/>
          </a:bodyPr>
          <a:lstStyle>
            <a:lvl1pPr marL="0" indent="0">
              <a:buNone/>
              <a:defRPr sz="1200">
                <a:solidFill>
                  <a:schemeClr val="bg1"/>
                </a:solidFill>
              </a:defRPr>
            </a:lvl1pPr>
          </a:lstStyle>
          <a:p>
            <a:pPr lvl="0"/>
            <a:r>
              <a:rPr lang="en-US" dirty="0" smtClean="0"/>
              <a:t>Click to edit Master text styles</a:t>
            </a:r>
            <a:endParaRPr lang="en-GB" dirty="0"/>
          </a:p>
        </p:txBody>
      </p:sp>
      <p:sp>
        <p:nvSpPr>
          <p:cNvPr id="8" name="Text Placeholder 7"/>
          <p:cNvSpPr>
            <a:spLocks noGrp="1"/>
          </p:cNvSpPr>
          <p:nvPr>
            <p:ph type="body" sz="quarter" idx="12"/>
          </p:nvPr>
        </p:nvSpPr>
        <p:spPr bwMode="white">
          <a:xfrm>
            <a:off x="4634493" y="6251399"/>
            <a:ext cx="4115817" cy="506412"/>
          </a:xfrm>
        </p:spPr>
        <p:txBody>
          <a:bodyPr tIns="0" bIns="0" anchor="b">
            <a:normAutofit/>
          </a:bodyPr>
          <a:lstStyle>
            <a:lvl1pPr marL="0" indent="0" algn="r">
              <a:buNone/>
              <a:defRPr sz="1200">
                <a:solidFill>
                  <a:schemeClr val="bg1"/>
                </a:solidFill>
              </a:defRPr>
            </a:lvl1pPr>
          </a:lstStyle>
          <a:p>
            <a:pPr lvl="0"/>
            <a:r>
              <a:rPr lang="en-US" dirty="0" smtClean="0"/>
              <a:t>Click to edit Master text styles</a:t>
            </a:r>
            <a:endParaRPr lang="en-GB" dirty="0"/>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250991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483772" y="274639"/>
            <a:ext cx="4392488" cy="1143000"/>
          </a:xfrm>
          <a:prstGeom prst="rect">
            <a:avLst/>
          </a:prstGeom>
        </p:spPr>
        <p:txBody>
          <a:bodyPr anchor="ctr"/>
          <a:lstStyle>
            <a:lvl1pPr>
              <a:defRPr sz="3600"/>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solidFill>
                <a:prstClr val="black">
                  <a:tint val="75000"/>
                </a:prstClr>
              </a:solidFill>
            </a:endParaRP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fld id="{DA34BAAA-83C7-3340-835D-12069F620E91}" type="slidenum">
              <a:rPr lang="en-GB">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8063026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4"/>
          <p:cNvSpPr>
            <a:spLocks noGrp="1"/>
          </p:cNvSpPr>
          <p:nvPr>
            <p:ph type="body" sz="quarter" idx="10"/>
          </p:nvPr>
        </p:nvSpPr>
        <p:spPr>
          <a:xfrm>
            <a:off x="457200" y="6210789"/>
            <a:ext cx="4116388" cy="447993"/>
          </a:xfrm>
        </p:spPr>
        <p:txBody>
          <a:bodyPr anchor="b"/>
          <a:lstStyle>
            <a:lvl1pPr marL="0" indent="0">
              <a:spcAft>
                <a:spcPts val="0"/>
              </a:spcAft>
              <a:buNone/>
              <a:defRPr sz="1200"/>
            </a:lvl1pPr>
            <a:lvl2pPr marL="375887" indent="0">
              <a:buNone/>
              <a:defRPr/>
            </a:lvl2pPr>
            <a:lvl3pPr marL="721639" indent="0">
              <a:buNone/>
              <a:defRPr/>
            </a:lvl3pPr>
            <a:lvl4pPr marL="994435" indent="0">
              <a:buNone/>
              <a:defRPr/>
            </a:lvl4pPr>
            <a:lvl5pPr marL="1394110" indent="0">
              <a:buFont typeface="Arial" pitchFamily="34" charset="0"/>
              <a:buNone/>
              <a:defRPr/>
            </a:lvl5pPr>
          </a:lstStyle>
          <a:p>
            <a:pPr lvl="0"/>
            <a:r>
              <a:rPr lang="en-US" dirty="0" smtClean="0"/>
              <a:t>Click to edit Master text styles</a:t>
            </a:r>
            <a:endParaRPr lang="en-GB" dirty="0"/>
          </a:p>
        </p:txBody>
      </p:sp>
      <p:sp>
        <p:nvSpPr>
          <p:cNvPr id="4" name="Text Placeholder 4"/>
          <p:cNvSpPr>
            <a:spLocks noGrp="1"/>
          </p:cNvSpPr>
          <p:nvPr>
            <p:ph type="body" sz="quarter" idx="11"/>
          </p:nvPr>
        </p:nvSpPr>
        <p:spPr>
          <a:xfrm>
            <a:off x="4573588" y="6210789"/>
            <a:ext cx="4116388" cy="447993"/>
          </a:xfrm>
        </p:spPr>
        <p:txBody>
          <a:bodyPr anchor="b"/>
          <a:lstStyle>
            <a:lvl1pPr marL="0" indent="0" algn="r">
              <a:spcAft>
                <a:spcPts val="0"/>
              </a:spcAft>
              <a:buNone/>
              <a:defRPr sz="1200"/>
            </a:lvl1pPr>
            <a:lvl2pPr marL="375887" indent="0">
              <a:buNone/>
              <a:defRPr/>
            </a:lvl2pPr>
            <a:lvl3pPr marL="721639" indent="0">
              <a:buNone/>
              <a:defRPr/>
            </a:lvl3pPr>
            <a:lvl4pPr marL="994435" indent="0">
              <a:buNone/>
              <a:defRPr/>
            </a:lvl4pPr>
            <a:lvl5pPr marL="1394110" indent="0">
              <a:buFont typeface="Arial" pitchFamily="34" charset="0"/>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2997209056"/>
      </p:ext>
    </p:extLst>
  </p:cSld>
  <p:clrMapOvr>
    <a:masterClrMapping/>
  </p:clrMapOvr>
  <p:transition spd="slow">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5746663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cs typeface="ＭＳ Ｐゴシック" charset="0"/>
              </a:defRPr>
            </a:lvl1pPr>
          </a:lstStyle>
          <a:p>
            <a:pPr>
              <a:defRPr/>
            </a:pPr>
            <a:fld id="{FB1124B5-0C48-5D4F-BE38-F585A0708E3B}" type="datetimeFigureOut">
              <a:rPr lang="it-IT">
                <a:solidFill>
                  <a:prstClr val="black">
                    <a:tint val="75000"/>
                  </a:prstClr>
                </a:solidFill>
              </a:rPr>
              <a:pPr>
                <a:defRPr/>
              </a:pPr>
              <a:t>26/06/2018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ea typeface="ＭＳ Ｐゴシック"/>
                <a:cs typeface="ＭＳ Ｐゴシック"/>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cs typeface="ＭＳ Ｐゴシック" charset="0"/>
              </a:defRPr>
            </a:lvl1pPr>
          </a:lstStyle>
          <a:p>
            <a:pPr>
              <a:defRPr/>
            </a:pPr>
            <a:fld id="{13ED4BE2-2817-244F-BCEB-A1010313976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750304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srcRect/>
          <a:stretch>
            <a:fillRect/>
          </a:stretch>
        </p:blipFill>
        <p:spPr bwMode="auto">
          <a:xfrm>
            <a:off x="3360" y="-15114"/>
            <a:ext cx="9144000" cy="4533939"/>
          </a:xfrm>
          <a:prstGeom prst="rect">
            <a:avLst/>
          </a:prstGeom>
          <a:noFill/>
          <a:ln w="9525">
            <a:noFill/>
            <a:miter lim="800000"/>
            <a:headEnd/>
            <a:tailEnd/>
          </a:ln>
        </p:spPr>
      </p:pic>
      <p:pic>
        <p:nvPicPr>
          <p:cNvPr id="4" name="Picture 12" descr="CCO_ONC_RGB.jpg"/>
          <p:cNvPicPr>
            <a:picLocks noChangeAspect="1"/>
          </p:cNvPicPr>
          <p:nvPr userDrawn="1"/>
        </p:nvPicPr>
        <p:blipFill>
          <a:blip r:embed="rId3" cstate="print"/>
          <a:srcRect t="44931"/>
          <a:stretch>
            <a:fillRect/>
          </a:stretch>
        </p:blipFill>
        <p:spPr bwMode="auto">
          <a:xfrm>
            <a:off x="5263307" y="5877329"/>
            <a:ext cx="3670703" cy="717035"/>
          </a:xfrm>
          <a:prstGeom prst="rect">
            <a:avLst/>
          </a:prstGeom>
          <a:noFill/>
          <a:ln w="9525">
            <a:noFill/>
            <a:miter lim="800000"/>
            <a:headEnd/>
            <a:tailEnd/>
          </a:ln>
        </p:spPr>
      </p:pic>
      <p:cxnSp>
        <p:nvCxnSpPr>
          <p:cNvPr id="5" name="Straight Connector 5"/>
          <p:cNvCxnSpPr/>
          <p:nvPr userDrawn="1"/>
        </p:nvCxnSpPr>
        <p:spPr bwMode="auto">
          <a:xfrm>
            <a:off x="-11760" y="4528900"/>
            <a:ext cx="9155760"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8" name="Rectangle 57"/>
          <p:cNvSpPr>
            <a:spLocks noGrp="1" noChangeArrowheads="1"/>
          </p:cNvSpPr>
          <p:nvPr>
            <p:ph type="ctrTitle"/>
          </p:nvPr>
        </p:nvSpPr>
        <p:spPr bwMode="invGray">
          <a:xfrm>
            <a:off x="457206" y="420625"/>
            <a:ext cx="8318373" cy="2822307"/>
          </a:xfrm>
          <a:prstGeom prst="rect">
            <a:avLst/>
          </a:prstGeom>
        </p:spPr>
        <p:txBody>
          <a:bodyPr>
            <a:normAutofit/>
          </a:bodyPr>
          <a:lstStyle>
            <a:lvl1pPr>
              <a:defRPr sz="4000">
                <a:solidFill>
                  <a:schemeClr val="tx2"/>
                </a:solidFill>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60"/>
            <a:ext cx="2057400" cy="5851525"/>
          </a:xfrm>
          <a:prstGeom prst="rect">
            <a:avLst/>
          </a:prstGeom>
        </p:spPr>
        <p:txBody>
          <a:bodyPr vert="eaVert" lIns="91248" tIns="45626" rIns="91248" bIns="45626"/>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0"/>
            <a:ext cx="6019800" cy="5851525"/>
          </a:xfrm>
          <a:prstGeom prst="rect">
            <a:avLst/>
          </a:prstGeom>
        </p:spPr>
        <p:txBody>
          <a:bodyPr vert="eaVert" lIns="91248" tIns="45626" rIns="91248" bIns="456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C0B5EF45-5884-4D4F-979E-A72E3999271D}" type="datetimeFigureOut">
              <a:rPr lang="en-US"/>
              <a:pPr>
                <a:defRPr/>
              </a:pPr>
              <a:t>6/26/2018</a:t>
            </a:fld>
            <a:endParaRPr lang="en-US"/>
          </a:p>
        </p:txBody>
      </p:sp>
      <p:sp>
        <p:nvSpPr>
          <p:cNvPr id="5" name="Footer Placeholder 4"/>
          <p:cNvSpPr>
            <a:spLocks noGrp="1"/>
          </p:cNvSpPr>
          <p:nvPr>
            <p:ph type="ftr" sz="quarter" idx="11"/>
          </p:nvPr>
        </p:nvSpPr>
        <p:spPr>
          <a:xfrm>
            <a:off x="3124201" y="6356372"/>
            <a:ext cx="2895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endParaRPr lang="en-US"/>
          </a:p>
        </p:txBody>
      </p:sp>
      <p:sp>
        <p:nvSpPr>
          <p:cNvPr id="6" name="Slide Number Placeholder 5"/>
          <p:cNvSpPr>
            <a:spLocks noGrp="1"/>
          </p:cNvSpPr>
          <p:nvPr>
            <p:ph type="sldNum" sz="quarter" idx="12"/>
          </p:nvPr>
        </p:nvSpPr>
        <p:spPr>
          <a:xfrm>
            <a:off x="6553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C149ACAC-A55F-4D9F-B2A1-A90B24200CAC}" type="slidenum">
              <a:rPr lang="en-US"/>
              <a:pPr>
                <a:defRPr/>
              </a:pPr>
              <a:t>‹N›</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304" y="238131"/>
            <a:ext cx="8442961" cy="1103311"/>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5" y="1513055"/>
            <a:ext cx="8455026" cy="46506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srcRect/>
          <a:stretch>
            <a:fillRect/>
          </a:stretch>
        </p:blipFill>
        <p:spPr bwMode="auto">
          <a:xfrm>
            <a:off x="3360" y="0"/>
            <a:ext cx="9144000" cy="6858000"/>
          </a:xfrm>
          <a:prstGeom prst="rect">
            <a:avLst/>
          </a:prstGeom>
          <a:noFill/>
          <a:ln w="9525">
            <a:noFill/>
            <a:miter lim="800000"/>
            <a:headEnd/>
            <a:tailEnd/>
          </a:ln>
        </p:spPr>
      </p:pic>
      <p:sp>
        <p:nvSpPr>
          <p:cNvPr id="5" name="Title 1"/>
          <p:cNvSpPr>
            <a:spLocks noGrp="1"/>
          </p:cNvSpPr>
          <p:nvPr>
            <p:ph type="title"/>
          </p:nvPr>
        </p:nvSpPr>
        <p:spPr>
          <a:xfrm>
            <a:off x="385764" y="330201"/>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304" y="238131"/>
            <a:ext cx="8442961" cy="1103311"/>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2"/>
            <a:ext cx="4151312" cy="4678739"/>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89" y="1510735"/>
            <a:ext cx="4151313" cy="4679463"/>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89" y="1510735"/>
            <a:ext cx="4151313" cy="4665745"/>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304" y="238131"/>
            <a:ext cx="8442961" cy="1103311"/>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2"/>
            <a:ext cx="4151312" cy="4678739"/>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304" y="238131"/>
            <a:ext cx="8442961" cy="1103311"/>
          </a:xfrm>
          <a:prstGeom prst="rect">
            <a:avLst/>
          </a:prstGeom>
        </p:spPr>
        <p:txBody>
          <a:bodyPr/>
          <a:lstStyle/>
          <a:p>
            <a:r>
              <a:rPr lang="en-US"/>
              <a:t>Click to edit Master title style</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srcRect/>
          <a:stretch>
            <a:fillRect/>
          </a:stretch>
        </p:blipFill>
        <p:spPr bwMode="auto">
          <a:xfrm>
            <a:off x="3360" y="-15114"/>
            <a:ext cx="9144000" cy="4533939"/>
          </a:xfrm>
          <a:prstGeom prst="rect">
            <a:avLst/>
          </a:prstGeom>
          <a:noFill/>
          <a:ln w="9525">
            <a:noFill/>
            <a:miter lim="800000"/>
            <a:headEnd/>
            <a:tailEnd/>
          </a:ln>
        </p:spPr>
      </p:pic>
      <p:cxnSp>
        <p:nvCxnSpPr>
          <p:cNvPr id="6" name="Straight Connector 4"/>
          <p:cNvCxnSpPr/>
          <p:nvPr userDrawn="1"/>
        </p:nvCxnSpPr>
        <p:spPr bwMode="auto">
          <a:xfrm>
            <a:off x="-11760" y="4528900"/>
            <a:ext cx="9155760"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userDrawn="1"/>
        </p:nvPicPr>
        <p:blipFill>
          <a:blip r:embed="rId3" cstate="print"/>
          <a:srcRect t="44931"/>
          <a:stretch>
            <a:fillRect/>
          </a:stretch>
        </p:blipFill>
        <p:spPr bwMode="auto">
          <a:xfrm>
            <a:off x="5263307" y="5877329"/>
            <a:ext cx="3670703" cy="717035"/>
          </a:xfrm>
          <a:prstGeom prst="rect">
            <a:avLst/>
          </a:prstGeom>
          <a:noFill/>
          <a:ln w="9525">
            <a:noFill/>
            <a:miter lim="800000"/>
            <a:headEnd/>
            <a:tailEnd/>
          </a:ln>
        </p:spPr>
      </p:pic>
      <p:sp>
        <p:nvSpPr>
          <p:cNvPr id="2" name="Title 1"/>
          <p:cNvSpPr>
            <a:spLocks noGrp="1"/>
          </p:cNvSpPr>
          <p:nvPr>
            <p:ph type="title"/>
          </p:nvPr>
        </p:nvSpPr>
        <p:spPr>
          <a:xfrm>
            <a:off x="382588" y="239720"/>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4" y="1914528"/>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4" y="4856673"/>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9545" y="116841"/>
            <a:ext cx="6858000" cy="1590459"/>
          </a:xfrm>
        </p:spPr>
        <p:txBody>
          <a:bodyPr anchor="b">
            <a:noAutofit/>
          </a:bodyPr>
          <a:lstStyle>
            <a:lvl1pPr algn="l">
              <a:defRPr sz="3000" b="1">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299545" y="1854241"/>
            <a:ext cx="6858000" cy="649923"/>
          </a:xfrm>
        </p:spPr>
        <p:txBody>
          <a:bodyPr>
            <a:noAutofit/>
          </a:bodyPr>
          <a:lstStyle>
            <a:lvl1pPr marL="0" indent="0" algn="l">
              <a:spcBef>
                <a:spcPts val="0"/>
              </a:spcBef>
              <a:buNone/>
              <a:defRPr sz="18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cxnSp>
        <p:nvCxnSpPr>
          <p:cNvPr id="9" name="Straight Connector 8"/>
          <p:cNvCxnSpPr/>
          <p:nvPr/>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2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840">
          <p15:clr>
            <a:srgbClr val="FBAE40"/>
          </p15:clr>
        </p15:guide>
        <p15:guide id="2" orient="horz" pos="2160">
          <p15:clr>
            <a:srgbClr val="FBAE40"/>
          </p15:clr>
        </p15:guide>
        <p15:guide id="3" pos="257">
          <p15:clr>
            <a:srgbClr val="FBAE40"/>
          </p15:clr>
        </p15:guide>
        <p15:guide id="4" pos="7423">
          <p15:clr>
            <a:srgbClr val="FBAE40"/>
          </p15:clr>
        </p15:guide>
        <p15:guide id="5" orient="horz" pos="278">
          <p15:clr>
            <a:srgbClr val="FBAE40"/>
          </p15:clr>
        </p15:guide>
        <p15:guide id="6" orient="horz" pos="4042">
          <p15:clr>
            <a:srgbClr val="FBAE40"/>
          </p15:clr>
        </p15:guide>
        <p15:guide id="7" pos="5120" userDrawn="1">
          <p15:clr>
            <a:srgbClr val="FBAE40"/>
          </p15:clr>
        </p15:guide>
        <p15:guide id="8" orient="horz" pos="2880" userDrawn="1">
          <p15:clr>
            <a:srgbClr val="FBAE40"/>
          </p15:clr>
        </p15:guide>
        <p15:guide id="9" pos="343" userDrawn="1">
          <p15:clr>
            <a:srgbClr val="FBAE40"/>
          </p15:clr>
        </p15:guide>
        <p15:guide id="10" pos="9897" userDrawn="1">
          <p15:clr>
            <a:srgbClr val="FBAE40"/>
          </p15:clr>
        </p15:guide>
        <p15:guide id="11" orient="horz" pos="371" userDrawn="1">
          <p15:clr>
            <a:srgbClr val="FBAE40"/>
          </p15:clr>
        </p15:guide>
        <p15:guide id="12" orient="horz" pos="5389"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2"/>
            <a:ext cx="9144000" cy="6858003"/>
            <a:chOff x="0" y="-1"/>
            <a:chExt cx="9144000" cy="5143502"/>
          </a:xfrm>
        </p:grpSpPr>
        <p:sp>
          <p:nvSpPr>
            <p:cNvPr id="15" name="Rectangle 14"/>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dirty="0">
                <a:solidFill>
                  <a:prstClr val="white"/>
                </a:solidFill>
              </a:endParaRPr>
            </a:p>
          </p:txBody>
        </p:sp>
        <p:sp>
          <p:nvSpPr>
            <p:cNvPr id="16" name="Rectangle 15"/>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dirty="0">
                <a:solidFill>
                  <a:prstClr val="white"/>
                </a:solidFill>
              </a:endParaRPr>
            </a:p>
          </p:txBody>
        </p:sp>
      </p:grpSp>
      <p:sp>
        <p:nvSpPr>
          <p:cNvPr id="2" name="Title 1"/>
          <p:cNvSpPr>
            <a:spLocks noGrp="1"/>
          </p:cNvSpPr>
          <p:nvPr>
            <p:ph type="title" hasCustomPrompt="1"/>
          </p:nvPr>
        </p:nvSpPr>
        <p:spPr>
          <a:xfrm>
            <a:off x="305872" y="20797"/>
            <a:ext cx="8532019" cy="1074792"/>
          </a:xfrm>
        </p:spPr>
        <p:txBody>
          <a:bodyPr tIns="0" bIns="0" anchor="b">
            <a:noAutofit/>
          </a:bodyPr>
          <a:lstStyle>
            <a:lvl1pPr>
              <a:defRPr sz="2700" b="1">
                <a:solidFill>
                  <a:schemeClr val="bg1"/>
                </a:solidFill>
                <a:latin typeface="+mn-lt"/>
              </a:defRPr>
            </a:lvl1pPr>
          </a:lstStyle>
          <a:p>
            <a:r>
              <a:rPr lang="en-US" dirty="0"/>
              <a:t/>
            </a:r>
            <a:br>
              <a:rPr lang="en-US" dirty="0"/>
            </a:br>
            <a:r>
              <a:rPr lang="en-US" dirty="0"/>
              <a:t>Click to edit Master title style</a:t>
            </a:r>
            <a:endParaRPr lang="en-GB" dirty="0"/>
          </a:p>
        </p:txBody>
      </p:sp>
      <p:sp>
        <p:nvSpPr>
          <p:cNvPr id="3" name="Content Placeholder 2"/>
          <p:cNvSpPr>
            <a:spLocks noGrp="1"/>
          </p:cNvSpPr>
          <p:nvPr>
            <p:ph idx="1"/>
          </p:nvPr>
        </p:nvSpPr>
        <p:spPr>
          <a:xfrm>
            <a:off x="305996" y="1256044"/>
            <a:ext cx="8532019" cy="4793064"/>
          </a:xfrm>
        </p:spPr>
        <p:txBody>
          <a:bodyPr>
            <a:noAutofit/>
          </a:bodyPr>
          <a:lstStyle>
            <a:lvl1pPr marL="189000" indent="-189000">
              <a:buClr>
                <a:schemeClr val="accent1"/>
              </a:buClr>
              <a:defRPr>
                <a:solidFill>
                  <a:schemeClr val="tx1"/>
                </a:solidFill>
              </a:defRPr>
            </a:lvl1pPr>
            <a:lvl2pPr marL="378000" indent="-189000">
              <a:buClr>
                <a:schemeClr val="accent1"/>
              </a:buClr>
              <a:defRPr>
                <a:solidFill>
                  <a:schemeClr val="tx1"/>
                </a:solidFill>
              </a:defRPr>
            </a:lvl2pPr>
            <a:lvl3pPr marL="567000" indent="-189000">
              <a:buClr>
                <a:schemeClr val="accent1"/>
              </a:buClr>
              <a:defRPr>
                <a:solidFill>
                  <a:schemeClr val="tx1"/>
                </a:solidFill>
              </a:defRPr>
            </a:lvl3pPr>
            <a:lvl4pPr marL="756000" indent="-189000">
              <a:buClr>
                <a:schemeClr val="accent1"/>
              </a:buClr>
              <a:defRPr>
                <a:solidFill>
                  <a:schemeClr val="tx1"/>
                </a:solidFill>
              </a:defRPr>
            </a:lvl4pPr>
            <a:lvl5pPr marL="945000" indent="-189000">
              <a:buClr>
                <a:schemeClr val="accent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4354251" y="6390704"/>
            <a:ext cx="435523" cy="365125"/>
          </a:xfrm>
        </p:spPr>
        <p:txBody>
          <a:bodyPr/>
          <a:lstStyle>
            <a:lvl1pPr>
              <a:defRPr sz="80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8" name="Text Placeholder 7"/>
          <p:cNvSpPr>
            <a:spLocks noGrp="1"/>
          </p:cNvSpPr>
          <p:nvPr>
            <p:ph type="body" sz="quarter" idx="13"/>
          </p:nvPr>
        </p:nvSpPr>
        <p:spPr>
          <a:xfrm>
            <a:off x="305997" y="6307825"/>
            <a:ext cx="4048125" cy="530883"/>
          </a:xfrm>
        </p:spPr>
        <p:txBody>
          <a:bodyPr lIns="0" tIns="0" rIns="0" bIns="54000" anchor="b">
            <a:normAutofit/>
          </a:bodyPr>
          <a:lstStyle>
            <a:lvl1pPr marL="0" indent="0">
              <a:lnSpc>
                <a:spcPct val="100000"/>
              </a:lnSpc>
              <a:spcBef>
                <a:spcPts val="0"/>
              </a:spcBef>
              <a:buNone/>
              <a:defRPr sz="700">
                <a:solidFill>
                  <a:schemeClr val="bg1"/>
                </a:solidFill>
              </a:defRPr>
            </a:lvl1pPr>
          </a:lstStyle>
          <a:p>
            <a:pPr lvl="0"/>
            <a:r>
              <a:rPr lang="en-US"/>
              <a:t>Edit Master text styles</a:t>
            </a:r>
          </a:p>
        </p:txBody>
      </p:sp>
      <p:sp>
        <p:nvSpPr>
          <p:cNvPr id="9" name="Text Placeholder 7"/>
          <p:cNvSpPr>
            <a:spLocks noGrp="1"/>
          </p:cNvSpPr>
          <p:nvPr>
            <p:ph type="body" sz="quarter" idx="14"/>
          </p:nvPr>
        </p:nvSpPr>
        <p:spPr>
          <a:xfrm>
            <a:off x="4789771" y="6307825"/>
            <a:ext cx="4048125" cy="530883"/>
          </a:xfrm>
        </p:spPr>
        <p:txBody>
          <a:bodyPr lIns="0" tIns="0" rIns="0" bIns="54000" anchor="b">
            <a:normAutofit/>
          </a:bodyPr>
          <a:lstStyle>
            <a:lvl1pPr marL="0" indent="0" algn="r">
              <a:lnSpc>
                <a:spcPct val="100000"/>
              </a:lnSpc>
              <a:spcBef>
                <a:spcPts val="0"/>
              </a:spcBef>
              <a:buNone/>
              <a:defRPr sz="700">
                <a:solidFill>
                  <a:schemeClr val="bg1"/>
                </a:solidFill>
              </a:defRPr>
            </a:lvl1pPr>
          </a:lstStyle>
          <a:p>
            <a:pPr lvl="0"/>
            <a:r>
              <a:rPr lang="en-US"/>
              <a:t>Edit Master text styles</a:t>
            </a:r>
          </a:p>
        </p:txBody>
      </p:sp>
    </p:spTree>
    <p:extLst>
      <p:ext uri="{BB962C8B-B14F-4D97-AF65-F5344CB8AC3E}">
        <p14:creationId xmlns:p14="http://schemas.microsoft.com/office/powerpoint/2010/main" val="2248425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gradFill flip="none" rotWithShape="1">
            <a:gsLst>
              <a:gs pos="0">
                <a:schemeClr val="tx2">
                  <a:alpha val="12000"/>
                </a:schemeClr>
              </a:gs>
              <a:gs pos="100000">
                <a:schemeClr val="tx2">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GB" sz="1400" dirty="0">
              <a:solidFill>
                <a:prstClr val="white"/>
              </a:solidFill>
            </a:endParaRPr>
          </a:p>
        </p:txBody>
      </p:sp>
      <p:sp>
        <p:nvSpPr>
          <p:cNvPr id="18" name="Title 1"/>
          <p:cNvSpPr>
            <a:spLocks noGrp="1"/>
          </p:cNvSpPr>
          <p:nvPr>
            <p:ph type="ctrTitle"/>
          </p:nvPr>
        </p:nvSpPr>
        <p:spPr>
          <a:xfrm>
            <a:off x="299545" y="116841"/>
            <a:ext cx="6858000" cy="1590459"/>
          </a:xfrm>
        </p:spPr>
        <p:txBody>
          <a:bodyPr anchor="b">
            <a:noAutofit/>
          </a:bodyPr>
          <a:lstStyle>
            <a:lvl1pPr algn="l">
              <a:defRPr sz="3000" b="1">
                <a:solidFill>
                  <a:schemeClr val="bg1"/>
                </a:solidFill>
                <a:latin typeface="+mn-lt"/>
              </a:defRPr>
            </a:lvl1pPr>
          </a:lstStyle>
          <a:p>
            <a:r>
              <a:rPr lang="en-US"/>
              <a:t>Click to edit Master title style</a:t>
            </a:r>
            <a:endParaRPr lang="en-GB" dirty="0"/>
          </a:p>
        </p:txBody>
      </p:sp>
      <p:sp>
        <p:nvSpPr>
          <p:cNvPr id="19" name="Subtitle 2"/>
          <p:cNvSpPr>
            <a:spLocks noGrp="1"/>
          </p:cNvSpPr>
          <p:nvPr>
            <p:ph type="subTitle" idx="1"/>
          </p:nvPr>
        </p:nvSpPr>
        <p:spPr>
          <a:xfrm>
            <a:off x="299545" y="1854241"/>
            <a:ext cx="6858000" cy="649923"/>
          </a:xfrm>
        </p:spPr>
        <p:txBody>
          <a:bodyPr>
            <a:noAutofit/>
          </a:bodyPr>
          <a:lstStyle>
            <a:lvl1pPr marL="0" indent="0" algn="l">
              <a:spcBef>
                <a:spcPts val="0"/>
              </a:spcBef>
              <a:buNone/>
              <a:defRPr sz="18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cxnSp>
        <p:nvCxnSpPr>
          <p:cNvPr id="20" name="Straight Connector 19"/>
          <p:cNvCxnSpPr/>
          <p:nvPr/>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0"/>
            <a:ext cx="9144000" cy="6858000"/>
          </a:xfrm>
          <a:prstGeom prst="rect">
            <a:avLst/>
          </a:prstGeom>
          <a:gradFill flip="none" rotWithShape="1">
            <a:gsLst>
              <a:gs pos="0">
                <a:schemeClr val="tx2">
                  <a:alpha val="12000"/>
                </a:schemeClr>
              </a:gs>
              <a:gs pos="100000">
                <a:schemeClr val="tx2">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GB" sz="1400" dirty="0">
              <a:solidFill>
                <a:prstClr val="white"/>
              </a:solidFill>
            </a:endParaRPr>
          </a:p>
        </p:txBody>
      </p:sp>
      <p:cxnSp>
        <p:nvCxnSpPr>
          <p:cNvPr id="7" name="Straight Connector 6"/>
          <p:cNvCxnSpPr/>
          <p:nvPr userDrawn="1"/>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hidden">
          <a:xfrm>
            <a:off x="3" y="0"/>
            <a:ext cx="9144000" cy="5867400"/>
          </a:xfrm>
          <a:prstGeom prst="rect">
            <a:avLst/>
          </a:prstGeom>
          <a:gradFill rotWithShape="1">
            <a:gsLst>
              <a:gs pos="0">
                <a:schemeClr val="bg1">
                  <a:gamma/>
                  <a:shade val="46275"/>
                  <a:invGamma/>
                </a:schemeClr>
              </a:gs>
              <a:gs pos="100000">
                <a:schemeClr val="bg1"/>
              </a:gs>
            </a:gsLst>
            <a:lin ang="5400000" scaled="1"/>
          </a:gradFill>
          <a:ln w="9525">
            <a:noFill/>
            <a:miter lim="800000"/>
            <a:headEnd/>
            <a:tailEnd/>
          </a:ln>
          <a:effectLst/>
        </p:spPr>
        <p:txBody>
          <a:bodyPr wrap="none" lIns="91248" tIns="45626" rIns="91248" bIns="45626" anchor="ctr"/>
          <a:lstStyle/>
          <a:p>
            <a:pPr fontAlgn="base">
              <a:spcBef>
                <a:spcPct val="0"/>
              </a:spcBef>
              <a:spcAft>
                <a:spcPct val="0"/>
              </a:spcAft>
              <a:defRPr/>
            </a:pPr>
            <a:endParaRPr lang="en-US">
              <a:solidFill>
                <a:srgbClr val="FFFFFF"/>
              </a:solidFill>
            </a:endParaRPr>
          </a:p>
        </p:txBody>
      </p:sp>
      <p:grpSp>
        <p:nvGrpSpPr>
          <p:cNvPr id="2" name="Group 2"/>
          <p:cNvGrpSpPr>
            <a:grpSpLocks/>
          </p:cNvGrpSpPr>
          <p:nvPr userDrawn="1"/>
        </p:nvGrpSpPr>
        <p:grpSpPr bwMode="auto">
          <a:xfrm>
            <a:off x="68278" y="6223004"/>
            <a:ext cx="7843837" cy="339725"/>
            <a:chOff x="43" y="3920"/>
            <a:chExt cx="4941" cy="214"/>
          </a:xfrm>
        </p:grpSpPr>
        <p:sp>
          <p:nvSpPr>
            <p:cNvPr id="6" name="Rectangle 3"/>
            <p:cNvSpPr>
              <a:spLocks noChangeArrowheads="1"/>
            </p:cNvSpPr>
            <p:nvPr userDrawn="1"/>
          </p:nvSpPr>
          <p:spPr bwMode="auto">
            <a:xfrm>
              <a:off x="43" y="3946"/>
              <a:ext cx="4831" cy="165"/>
            </a:xfrm>
            <a:prstGeom prst="rect">
              <a:avLst/>
            </a:prstGeom>
            <a:gradFill rotWithShape="1">
              <a:gsLst>
                <a:gs pos="0">
                  <a:schemeClr val="bg1"/>
                </a:gs>
                <a:gs pos="100000">
                  <a:schemeClr val="tx2"/>
                </a:gs>
              </a:gsLst>
              <a:lin ang="0" scaled="1"/>
            </a:gradFill>
            <a:ln>
              <a:noFill/>
            </a:ln>
            <a:extLst/>
          </p:spPr>
          <p:txBody>
            <a:bodyPr wrap="none" anchor="ctr"/>
            <a:lstStyle/>
            <a:p>
              <a:pPr fontAlgn="base">
                <a:spcBef>
                  <a:spcPct val="0"/>
                </a:spcBef>
                <a:spcAft>
                  <a:spcPct val="0"/>
                </a:spcAft>
                <a:defRPr/>
              </a:pPr>
              <a:endParaRPr lang="en-US">
                <a:solidFill>
                  <a:srgbClr val="FFFFFF"/>
                </a:solidFill>
              </a:endParaRPr>
            </a:p>
          </p:txBody>
        </p:sp>
        <p:sp>
          <p:nvSpPr>
            <p:cNvPr id="7" name="Oval 4"/>
            <p:cNvSpPr>
              <a:spLocks noChangeArrowheads="1"/>
            </p:cNvSpPr>
            <p:nvPr userDrawn="1"/>
          </p:nvSpPr>
          <p:spPr bwMode="white">
            <a:xfrm>
              <a:off x="4840" y="3920"/>
              <a:ext cx="144" cy="214"/>
            </a:xfrm>
            <a:prstGeom prst="ellipse">
              <a:avLst/>
            </a:prstGeom>
            <a:solidFill>
              <a:schemeClr val="bg1"/>
            </a:solidFill>
            <a:ln>
              <a:noFill/>
            </a:ln>
            <a:extLst/>
          </p:spPr>
          <p:txBody>
            <a:bodyPr wrap="none" anchor="ctr"/>
            <a:lstStyle/>
            <a:p>
              <a:pPr fontAlgn="base">
                <a:spcBef>
                  <a:spcPct val="0"/>
                </a:spcBef>
                <a:spcAft>
                  <a:spcPct val="0"/>
                </a:spcAft>
                <a:defRPr/>
              </a:pPr>
              <a:endParaRPr lang="en-US">
                <a:solidFill>
                  <a:srgbClr val="FFFFFF"/>
                </a:solidFill>
              </a:endParaRPr>
            </a:p>
          </p:txBody>
        </p:sp>
      </p:grpSp>
      <p:pic>
        <p:nvPicPr>
          <p:cNvPr id="8" name="Picture 9" descr="prime band white onc"/>
          <p:cNvPicPr>
            <a:picLocks noChangeAspect="1" noChangeArrowheads="1"/>
          </p:cNvPicPr>
          <p:nvPr userDrawn="1"/>
        </p:nvPicPr>
        <p:blipFill>
          <a:blip r:embed="rId2" cstate="print"/>
          <a:srcRect/>
          <a:stretch>
            <a:fillRect/>
          </a:stretch>
        </p:blipFill>
        <p:spPr bwMode="auto">
          <a:xfrm>
            <a:off x="7848603" y="5980113"/>
            <a:ext cx="1157288" cy="696912"/>
          </a:xfrm>
          <a:prstGeom prst="rect">
            <a:avLst/>
          </a:prstGeom>
          <a:noFill/>
          <a:ln w="9525">
            <a:noFill/>
            <a:miter lim="800000"/>
            <a:headEnd/>
            <a:tailEnd/>
          </a:ln>
        </p:spPr>
      </p:pic>
      <p:sp>
        <p:nvSpPr>
          <p:cNvPr id="19462" name="Rectangle 2"/>
          <p:cNvSpPr>
            <a:spLocks noGrp="1" noChangeArrowheads="1"/>
          </p:cNvSpPr>
          <p:nvPr>
            <p:ph type="ctrTitle"/>
          </p:nvPr>
        </p:nvSpPr>
        <p:spPr>
          <a:xfrm>
            <a:off x="331800" y="1638316"/>
            <a:ext cx="8480425" cy="1470025"/>
          </a:xfrm>
        </p:spPr>
        <p:txBody>
          <a:bodyPr anchor="b"/>
          <a:lstStyle>
            <a:lvl1pPr>
              <a:defRPr sz="4400" smtClean="0"/>
            </a:lvl1pPr>
          </a:lstStyle>
          <a:p>
            <a:r>
              <a:rPr lang="en-US" smtClean="0"/>
              <a:t>Click to edit Master title style</a:t>
            </a:r>
          </a:p>
        </p:txBody>
      </p:sp>
      <p:sp>
        <p:nvSpPr>
          <p:cNvPr id="19463" name="Rectangle 3"/>
          <p:cNvSpPr>
            <a:spLocks noGrp="1" noChangeArrowheads="1"/>
          </p:cNvSpPr>
          <p:nvPr>
            <p:ph type="subTitle" idx="1"/>
          </p:nvPr>
        </p:nvSpPr>
        <p:spPr>
          <a:xfrm>
            <a:off x="328625" y="4343421"/>
            <a:ext cx="8486775" cy="1870075"/>
          </a:xfrm>
        </p:spPr>
        <p:txBody>
          <a:bodyPr/>
          <a:lstStyle>
            <a:lvl1pPr marL="0" indent="0" algn="ctr">
              <a:buFontTx/>
              <a:buNone/>
              <a:defRPr sz="2800" smtClean="0"/>
            </a:lvl1pPr>
          </a:lstStyle>
          <a:p>
            <a:r>
              <a:rPr lang="en-US" smtClean="0"/>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7"/>
          <p:cNvGrpSpPr/>
          <p:nvPr/>
        </p:nvGrpSpPr>
        <p:grpSpPr>
          <a:xfrm>
            <a:off x="0" y="-2"/>
            <a:ext cx="9144000" cy="6858003"/>
            <a:chOff x="0" y="-1"/>
            <a:chExt cx="9144000" cy="5143502"/>
          </a:xfrm>
        </p:grpSpPr>
        <p:sp>
          <p:nvSpPr>
            <p:cNvPr id="9" name="Rectangle 8"/>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dirty="0">
                <a:solidFill>
                  <a:prstClr val="white"/>
                </a:solidFill>
              </a:endParaRPr>
            </a:p>
          </p:txBody>
        </p:sp>
        <p:sp>
          <p:nvSpPr>
            <p:cNvPr id="10" name="Rectangle 9"/>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dirty="0">
                <a:solidFill>
                  <a:prstClr val="white"/>
                </a:solidFill>
              </a:endParaRPr>
            </a:p>
          </p:txBody>
        </p:sp>
      </p:grpSp>
      <p:sp>
        <p:nvSpPr>
          <p:cNvPr id="3" name="Content Placeholder 2"/>
          <p:cNvSpPr>
            <a:spLocks noGrp="1"/>
          </p:cNvSpPr>
          <p:nvPr>
            <p:ph sz="half" idx="1"/>
          </p:nvPr>
        </p:nvSpPr>
        <p:spPr>
          <a:xfrm>
            <a:off x="305996" y="1256044"/>
            <a:ext cx="4208859" cy="4793064"/>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256044"/>
            <a:ext cx="4208860" cy="4793064"/>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1"/>
          <p:cNvSpPr>
            <a:spLocks noGrp="1"/>
          </p:cNvSpPr>
          <p:nvPr>
            <p:ph type="title" hasCustomPrompt="1"/>
          </p:nvPr>
        </p:nvSpPr>
        <p:spPr>
          <a:xfrm>
            <a:off x="305872" y="20797"/>
            <a:ext cx="8532019" cy="1074792"/>
          </a:xfrm>
        </p:spPr>
        <p:txBody>
          <a:bodyPr tIns="0" bIns="0" anchor="b">
            <a:noAutofit/>
          </a:bodyPr>
          <a:lstStyle>
            <a:lvl1pPr>
              <a:defRPr sz="2700" b="1">
                <a:solidFill>
                  <a:schemeClr val="bg1"/>
                </a:solidFill>
                <a:latin typeface="+mn-lt"/>
              </a:defRPr>
            </a:lvl1pPr>
          </a:lstStyle>
          <a:p>
            <a:r>
              <a:rPr lang="en-US" dirty="0"/>
              <a:t/>
            </a:r>
            <a:br>
              <a:rPr lang="en-US" dirty="0"/>
            </a:br>
            <a:r>
              <a:rPr lang="en-US" dirty="0"/>
              <a:t>Click to edit Master title style</a:t>
            </a:r>
            <a:endParaRPr lang="en-GB" dirty="0"/>
          </a:p>
        </p:txBody>
      </p:sp>
      <p:sp>
        <p:nvSpPr>
          <p:cNvPr id="17" name="Slide Number Placeholder 5"/>
          <p:cNvSpPr>
            <a:spLocks noGrp="1"/>
          </p:cNvSpPr>
          <p:nvPr>
            <p:ph type="sldNum" sz="quarter" idx="12"/>
          </p:nvPr>
        </p:nvSpPr>
        <p:spPr>
          <a:xfrm>
            <a:off x="4354251" y="6390704"/>
            <a:ext cx="435523" cy="365125"/>
          </a:xfrm>
        </p:spPr>
        <p:txBody>
          <a:bodyPr/>
          <a:lstStyle>
            <a:lvl1pPr>
              <a:defRPr sz="80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18" name="Text Placeholder 7"/>
          <p:cNvSpPr>
            <a:spLocks noGrp="1"/>
          </p:cNvSpPr>
          <p:nvPr>
            <p:ph type="body" sz="quarter" idx="13"/>
          </p:nvPr>
        </p:nvSpPr>
        <p:spPr>
          <a:xfrm>
            <a:off x="305997" y="6307825"/>
            <a:ext cx="4048125" cy="530883"/>
          </a:xfrm>
        </p:spPr>
        <p:txBody>
          <a:bodyPr lIns="0" tIns="0" rIns="0" bIns="54000" anchor="b">
            <a:normAutofit/>
          </a:bodyPr>
          <a:lstStyle>
            <a:lvl1pPr marL="0" indent="0">
              <a:lnSpc>
                <a:spcPct val="100000"/>
              </a:lnSpc>
              <a:spcBef>
                <a:spcPts val="0"/>
              </a:spcBef>
              <a:buNone/>
              <a:defRPr sz="700">
                <a:solidFill>
                  <a:schemeClr val="bg1"/>
                </a:solidFill>
              </a:defRPr>
            </a:lvl1pPr>
          </a:lstStyle>
          <a:p>
            <a:pPr lvl="0"/>
            <a:r>
              <a:rPr lang="en-US"/>
              <a:t>Edit Master text styles</a:t>
            </a:r>
          </a:p>
        </p:txBody>
      </p:sp>
      <p:sp>
        <p:nvSpPr>
          <p:cNvPr id="19" name="Text Placeholder 7"/>
          <p:cNvSpPr>
            <a:spLocks noGrp="1"/>
          </p:cNvSpPr>
          <p:nvPr>
            <p:ph type="body" sz="quarter" idx="14"/>
          </p:nvPr>
        </p:nvSpPr>
        <p:spPr>
          <a:xfrm>
            <a:off x="4789771" y="6307825"/>
            <a:ext cx="4048125" cy="530883"/>
          </a:xfrm>
        </p:spPr>
        <p:txBody>
          <a:bodyPr lIns="0" tIns="0" rIns="0" bIns="54000" anchor="b">
            <a:normAutofit/>
          </a:bodyPr>
          <a:lstStyle>
            <a:lvl1pPr marL="0" indent="0" algn="r">
              <a:lnSpc>
                <a:spcPct val="100000"/>
              </a:lnSpc>
              <a:spcBef>
                <a:spcPts val="0"/>
              </a:spcBef>
              <a:buNone/>
              <a:defRPr sz="700">
                <a:solidFill>
                  <a:schemeClr val="bg1"/>
                </a:solidFill>
              </a:defRPr>
            </a:lvl1pPr>
          </a:lstStyle>
          <a:p>
            <a:pPr lvl="0"/>
            <a:r>
              <a:rPr lang="en-US"/>
              <a:t>Edit Master text styles</a:t>
            </a:r>
          </a:p>
        </p:txBody>
      </p:sp>
    </p:spTree>
    <p:extLst>
      <p:ext uri="{BB962C8B-B14F-4D97-AF65-F5344CB8AC3E}">
        <p14:creationId xmlns:p14="http://schemas.microsoft.com/office/powerpoint/2010/main" val="594662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5"/>
          <p:cNvGrpSpPr/>
          <p:nvPr/>
        </p:nvGrpSpPr>
        <p:grpSpPr>
          <a:xfrm>
            <a:off x="0" y="-2"/>
            <a:ext cx="9144000" cy="6858003"/>
            <a:chOff x="0" y="-1"/>
            <a:chExt cx="9144000" cy="5143502"/>
          </a:xfrm>
        </p:grpSpPr>
        <p:sp>
          <p:nvSpPr>
            <p:cNvPr id="9" name="Rectangle 8"/>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dirty="0">
                <a:solidFill>
                  <a:prstClr val="white"/>
                </a:solidFill>
              </a:endParaRPr>
            </a:p>
          </p:txBody>
        </p:sp>
        <p:sp>
          <p:nvSpPr>
            <p:cNvPr id="10" name="Rectangle 9"/>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dirty="0">
                <a:solidFill>
                  <a:prstClr val="white"/>
                </a:solidFill>
              </a:endParaRPr>
            </a:p>
          </p:txBody>
        </p:sp>
      </p:grpSp>
      <p:sp>
        <p:nvSpPr>
          <p:cNvPr id="7" name="Title 1"/>
          <p:cNvSpPr>
            <a:spLocks noGrp="1"/>
          </p:cNvSpPr>
          <p:nvPr>
            <p:ph type="title" hasCustomPrompt="1"/>
          </p:nvPr>
        </p:nvSpPr>
        <p:spPr>
          <a:xfrm>
            <a:off x="305872" y="20797"/>
            <a:ext cx="8532019" cy="1074792"/>
          </a:xfrm>
        </p:spPr>
        <p:txBody>
          <a:bodyPr tIns="0" bIns="0" anchor="b">
            <a:noAutofit/>
          </a:bodyPr>
          <a:lstStyle>
            <a:lvl1pPr>
              <a:defRPr sz="2700" b="1">
                <a:solidFill>
                  <a:schemeClr val="bg1"/>
                </a:solidFill>
                <a:latin typeface="+mn-lt"/>
              </a:defRPr>
            </a:lvl1pPr>
          </a:lstStyle>
          <a:p>
            <a:r>
              <a:rPr lang="en-US" dirty="0"/>
              <a:t/>
            </a:r>
            <a:br>
              <a:rPr lang="en-US" dirty="0"/>
            </a:br>
            <a:r>
              <a:rPr lang="en-US" dirty="0"/>
              <a:t>Click to edit Master title style</a:t>
            </a:r>
            <a:endParaRPr lang="en-GB" dirty="0"/>
          </a:p>
        </p:txBody>
      </p:sp>
      <p:sp>
        <p:nvSpPr>
          <p:cNvPr id="8" name="Slide Number Placeholder 5"/>
          <p:cNvSpPr>
            <a:spLocks noGrp="1"/>
          </p:cNvSpPr>
          <p:nvPr>
            <p:ph type="sldNum" sz="quarter" idx="12"/>
          </p:nvPr>
        </p:nvSpPr>
        <p:spPr>
          <a:xfrm>
            <a:off x="4354251" y="6390704"/>
            <a:ext cx="435523" cy="365125"/>
          </a:xfrm>
        </p:spPr>
        <p:txBody>
          <a:bodyPr/>
          <a:lstStyle>
            <a:lvl1pPr>
              <a:defRPr sz="80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12" name="Text Placeholder 7"/>
          <p:cNvSpPr>
            <a:spLocks noGrp="1"/>
          </p:cNvSpPr>
          <p:nvPr>
            <p:ph type="body" sz="quarter" idx="13"/>
          </p:nvPr>
        </p:nvSpPr>
        <p:spPr>
          <a:xfrm>
            <a:off x="305997" y="6307825"/>
            <a:ext cx="4048125" cy="530883"/>
          </a:xfrm>
        </p:spPr>
        <p:txBody>
          <a:bodyPr lIns="0" tIns="0" rIns="0" bIns="54000" anchor="b">
            <a:normAutofit/>
          </a:bodyPr>
          <a:lstStyle>
            <a:lvl1pPr marL="0" indent="0">
              <a:lnSpc>
                <a:spcPct val="100000"/>
              </a:lnSpc>
              <a:spcBef>
                <a:spcPts val="0"/>
              </a:spcBef>
              <a:buNone/>
              <a:defRPr sz="700">
                <a:solidFill>
                  <a:schemeClr val="bg1"/>
                </a:solidFill>
              </a:defRPr>
            </a:lvl1pPr>
          </a:lstStyle>
          <a:p>
            <a:pPr lvl="0"/>
            <a:r>
              <a:rPr lang="en-US"/>
              <a:t>Edit Master text styles</a:t>
            </a:r>
          </a:p>
        </p:txBody>
      </p:sp>
      <p:sp>
        <p:nvSpPr>
          <p:cNvPr id="13" name="Text Placeholder 7"/>
          <p:cNvSpPr>
            <a:spLocks noGrp="1"/>
          </p:cNvSpPr>
          <p:nvPr>
            <p:ph type="body" sz="quarter" idx="14"/>
          </p:nvPr>
        </p:nvSpPr>
        <p:spPr>
          <a:xfrm>
            <a:off x="4789771" y="6307825"/>
            <a:ext cx="4048125" cy="530883"/>
          </a:xfrm>
        </p:spPr>
        <p:txBody>
          <a:bodyPr lIns="0" tIns="0" rIns="0" bIns="54000" anchor="b">
            <a:normAutofit/>
          </a:bodyPr>
          <a:lstStyle>
            <a:lvl1pPr marL="0" indent="0" algn="r">
              <a:lnSpc>
                <a:spcPct val="100000"/>
              </a:lnSpc>
              <a:spcBef>
                <a:spcPts val="0"/>
              </a:spcBef>
              <a:buNone/>
              <a:defRPr sz="700">
                <a:solidFill>
                  <a:schemeClr val="bg1"/>
                </a:solidFill>
              </a:defRPr>
            </a:lvl1pPr>
          </a:lstStyle>
          <a:p>
            <a:pPr lvl="0"/>
            <a:r>
              <a:rPr lang="en-US"/>
              <a:t>Edit Master text styles</a:t>
            </a:r>
          </a:p>
        </p:txBody>
      </p:sp>
    </p:spTree>
    <p:extLst>
      <p:ext uri="{BB962C8B-B14F-4D97-AF65-F5344CB8AC3E}">
        <p14:creationId xmlns:p14="http://schemas.microsoft.com/office/powerpoint/2010/main" val="832935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3"/>
          <p:cNvGrpSpPr/>
          <p:nvPr/>
        </p:nvGrpSpPr>
        <p:grpSpPr>
          <a:xfrm>
            <a:off x="0" y="-2"/>
            <a:ext cx="9144000" cy="6858003"/>
            <a:chOff x="0" y="-1"/>
            <a:chExt cx="9144000" cy="5143502"/>
          </a:xfrm>
        </p:grpSpPr>
        <p:sp>
          <p:nvSpPr>
            <p:cNvPr id="5" name="Rectangle 4"/>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dirty="0">
                <a:solidFill>
                  <a:prstClr val="white"/>
                </a:solidFill>
              </a:endParaRPr>
            </a:p>
          </p:txBody>
        </p:sp>
        <p:sp>
          <p:nvSpPr>
            <p:cNvPr id="6" name="Rectangle 5"/>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dirty="0">
                <a:solidFill>
                  <a:prstClr val="white"/>
                </a:solidFill>
              </a:endParaRPr>
            </a:p>
          </p:txBody>
        </p:sp>
      </p:grpSp>
      <p:sp>
        <p:nvSpPr>
          <p:cNvPr id="3" name="Slide Number Placeholder 5"/>
          <p:cNvSpPr>
            <a:spLocks noGrp="1"/>
          </p:cNvSpPr>
          <p:nvPr>
            <p:ph type="sldNum" sz="quarter" idx="12"/>
          </p:nvPr>
        </p:nvSpPr>
        <p:spPr>
          <a:xfrm>
            <a:off x="4354251" y="6390704"/>
            <a:ext cx="435523" cy="365125"/>
          </a:xfrm>
        </p:spPr>
        <p:txBody>
          <a:bodyPr/>
          <a:lstStyle>
            <a:lvl1pPr>
              <a:defRPr sz="80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7" name="Rectangle 6"/>
          <p:cNvSpPr/>
          <p:nvPr userDrawn="1"/>
        </p:nvSpPr>
        <p:spPr>
          <a:xfrm>
            <a:off x="0" y="-1"/>
            <a:ext cx="9144000" cy="1114833"/>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GB" sz="2400" dirty="0">
              <a:solidFill>
                <a:prstClr val="white"/>
              </a:solidFill>
            </a:endParaRPr>
          </a:p>
        </p:txBody>
      </p:sp>
      <p:sp>
        <p:nvSpPr>
          <p:cNvPr id="8" name="Rectangle 7"/>
          <p:cNvSpPr/>
          <p:nvPr userDrawn="1"/>
        </p:nvSpPr>
        <p:spPr>
          <a:xfrm>
            <a:off x="0" y="6280580"/>
            <a:ext cx="9144000" cy="577421"/>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GB" sz="2400" dirty="0">
              <a:solidFill>
                <a:prstClr val="white"/>
              </a:solidFill>
            </a:endParaRPr>
          </a:p>
        </p:txBody>
      </p:sp>
    </p:spTree>
    <p:extLst>
      <p:ext uri="{BB962C8B-B14F-4D97-AF65-F5344CB8AC3E}">
        <p14:creationId xmlns:p14="http://schemas.microsoft.com/office/powerpoint/2010/main" val="29014277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p:cNvSpPr/>
          <p:nvPr userDrawn="1"/>
        </p:nvSpPr>
        <p:spPr>
          <a:xfrm>
            <a:off x="0" y="0"/>
            <a:ext cx="9144000" cy="6858000"/>
          </a:xfrm>
          <a:prstGeom prst="rect">
            <a:avLst/>
          </a:prstGeom>
          <a:gradFill flip="none" rotWithShape="1">
            <a:gsLst>
              <a:gs pos="0">
                <a:schemeClr val="tx2">
                  <a:alpha val="12000"/>
                </a:schemeClr>
              </a:gs>
              <a:gs pos="100000">
                <a:schemeClr val="tx2">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GB" sz="1400" dirty="0">
              <a:solidFill>
                <a:prstClr val="white"/>
              </a:solidFill>
            </a:endParaRPr>
          </a:p>
        </p:txBody>
      </p:sp>
      <p:sp>
        <p:nvSpPr>
          <p:cNvPr id="18" name="Title 1"/>
          <p:cNvSpPr>
            <a:spLocks noGrp="1"/>
          </p:cNvSpPr>
          <p:nvPr>
            <p:ph type="ctrTitle"/>
          </p:nvPr>
        </p:nvSpPr>
        <p:spPr>
          <a:xfrm>
            <a:off x="299545" y="116841"/>
            <a:ext cx="6858000" cy="1590459"/>
          </a:xfrm>
        </p:spPr>
        <p:txBody>
          <a:bodyPr anchor="b">
            <a:noAutofit/>
          </a:bodyPr>
          <a:lstStyle>
            <a:lvl1pPr algn="l">
              <a:defRPr sz="3000" b="1">
                <a:solidFill>
                  <a:schemeClr val="bg1"/>
                </a:solidFill>
                <a:latin typeface="+mn-lt"/>
              </a:defRPr>
            </a:lvl1pPr>
          </a:lstStyle>
          <a:p>
            <a:r>
              <a:rPr lang="en-US" dirty="0"/>
              <a:t>Click to edit Master title style</a:t>
            </a:r>
            <a:endParaRPr lang="en-GB" dirty="0"/>
          </a:p>
        </p:txBody>
      </p:sp>
      <p:sp>
        <p:nvSpPr>
          <p:cNvPr id="19" name="Subtitle 2"/>
          <p:cNvSpPr>
            <a:spLocks noGrp="1"/>
          </p:cNvSpPr>
          <p:nvPr>
            <p:ph type="subTitle" idx="1"/>
          </p:nvPr>
        </p:nvSpPr>
        <p:spPr>
          <a:xfrm>
            <a:off x="299545" y="1854241"/>
            <a:ext cx="6858000" cy="649923"/>
          </a:xfrm>
        </p:spPr>
        <p:txBody>
          <a:bodyPr>
            <a:noAutofit/>
          </a:bodyPr>
          <a:lstStyle>
            <a:lvl1pPr marL="0" indent="0" algn="l">
              <a:spcBef>
                <a:spcPts val="0"/>
              </a:spcBef>
              <a:buNone/>
              <a:defRPr sz="1800">
                <a:solidFill>
                  <a:schemeClr val="bg1"/>
                </a:solidFill>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cxnSp>
        <p:nvCxnSpPr>
          <p:cNvPr id="20" name="Straight Connector 19"/>
          <p:cNvCxnSpPr/>
          <p:nvPr userDrawn="1"/>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12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a:prstGeom prst="rect">
            <a:avLst/>
          </a:prstGeom>
        </p:spPr>
        <p:txBody>
          <a:bodyPr lIns="91438" tIns="45719" rIns="91438" bIns="45719"/>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lIns="91438" tIns="45719" rIns="91438" bIns="45719"/>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13205822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lIns="91438" tIns="45719" rIns="91438" bIns="45719"/>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18163692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438" tIns="45719" rIns="91438" bIns="45719"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lIns="91438" tIns="45719" rIns="91438" bIns="45719"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30594594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lIns="91438" tIns="45719" rIns="91438" bIns="45719"/>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37758120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lIns="91438" tIns="45719" rIns="91438" bIns="45719"/>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a:prstGeom prst="rect">
            <a:avLst/>
          </a:prstGeom>
        </p:spPr>
        <p:txBody>
          <a:bodyPr lIns="91438" tIns="45719" rIns="91438" bIns="45719"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535113"/>
            <a:ext cx="4041775" cy="639763"/>
          </a:xfrm>
          <a:prstGeom prst="rect">
            <a:avLst/>
          </a:prstGeom>
        </p:spPr>
        <p:txBody>
          <a:bodyPr lIns="91438" tIns="45719" rIns="91438" bIns="45719"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11830465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lIns="91438" tIns="45719" rIns="91438" bIns="45719"/>
          <a:lstStyle/>
          <a:p>
            <a:r>
              <a:rPr lang="en-US"/>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383624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3" y="2130440"/>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1" y="3886201"/>
            <a:ext cx="6400800" cy="1752600"/>
          </a:xfrm>
        </p:spPr>
        <p:txBody>
          <a:bodyPr/>
          <a:lstStyle>
            <a:lvl1pPr marL="0" indent="0" algn="ctr">
              <a:buNone/>
              <a:defRPr/>
            </a:lvl1pPr>
            <a:lvl2pPr marL="456279" indent="0" algn="ctr">
              <a:buNone/>
              <a:defRPr/>
            </a:lvl2pPr>
            <a:lvl3pPr marL="912559" indent="0" algn="ctr">
              <a:buNone/>
              <a:defRPr/>
            </a:lvl3pPr>
            <a:lvl4pPr marL="1368840" indent="0" algn="ctr">
              <a:buNone/>
              <a:defRPr/>
            </a:lvl4pPr>
            <a:lvl5pPr marL="1825120" indent="0" algn="ctr">
              <a:buNone/>
              <a:defRPr/>
            </a:lvl5pPr>
            <a:lvl6pPr marL="2281400" indent="0" algn="ctr">
              <a:buNone/>
              <a:defRPr/>
            </a:lvl6pPr>
            <a:lvl7pPr marL="2737678" indent="0" algn="ctr">
              <a:buNone/>
              <a:defRPr/>
            </a:lvl7pPr>
            <a:lvl8pPr marL="3193950" indent="0" algn="ctr">
              <a:buNone/>
              <a:defRPr/>
            </a:lvl8pPr>
            <a:lvl9pPr marL="3650234" indent="0" algn="ctr">
              <a:buNone/>
              <a:defRPr/>
            </a:lvl9pPr>
          </a:lstStyle>
          <a:p>
            <a:r>
              <a:rPr lang="nl-NL" smtClean="0"/>
              <a:t>Klik om het opmaakprofiel van de modelondertitel te bewerken</a:t>
            </a:r>
            <a:endParaRPr lang="nl-NL"/>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11958863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a:prstGeom prst="rect">
            <a:avLst/>
          </a:prstGeom>
        </p:spPr>
        <p:txBody>
          <a:bodyPr lIns="91438" tIns="45719" rIns="91438" bIns="45719"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9"/>
            <a:ext cx="5111750" cy="5853113"/>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2" y="1435104"/>
            <a:ext cx="3008313" cy="4691063"/>
          </a:xfrm>
          <a:prstGeom prst="rect">
            <a:avLst/>
          </a:prstGeom>
        </p:spPr>
        <p:txBody>
          <a:bodyPr lIns="91438" tIns="45719" rIns="91438" bIns="45719"/>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22746527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lIns="91438" tIns="45719" rIns="91438" bIns="45719"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lIns="91438" tIns="45719" rIns="91438" bIns="45719"/>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5367355"/>
            <a:ext cx="5486400" cy="804863"/>
          </a:xfrm>
          <a:prstGeom prst="rect">
            <a:avLst/>
          </a:prstGeom>
        </p:spPr>
        <p:txBody>
          <a:bodyPr lIns="91438" tIns="45719" rIns="91438" bIns="45719"/>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27172006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lIns="91438" tIns="45719" rIns="91438" bIns="45719"/>
          <a:lstStyle/>
          <a:p>
            <a:r>
              <a:rPr lang="en-US"/>
              <a:t>Click to edit Master title style</a:t>
            </a:r>
            <a:endParaRPr lang="en-GB"/>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23868318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lIns="91438" tIns="45719" rIns="91438" bIns="45719"/>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lIns="91438" tIns="45719" rIns="91438" bIns="45719"/>
          <a:lstStyle>
            <a:lvl1pPr defTabSz="685783">
              <a:defRPr/>
            </a:lvl1pPr>
          </a:lstStyle>
          <a:p>
            <a:fld id="{D1428C70-A2EE-4F8C-871C-5A2DA212409E}" type="datetimeFigureOut">
              <a:rPr lang="en-GB" sz="1400" smtClean="0">
                <a:solidFill>
                  <a:prstClr val="black">
                    <a:tint val="75000"/>
                  </a:prstClr>
                </a:solidFill>
              </a:rPr>
              <a:pPr/>
              <a:t>26/06/2018</a:t>
            </a:fld>
            <a:endParaRPr lang="en-GB" sz="1400"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38" tIns="45719" rIns="91438" bIns="45719"/>
          <a:lstStyle>
            <a:lvl1pPr defTabSz="685783">
              <a:defRPr/>
            </a:lvl1pPr>
          </a:lstStyle>
          <a:p>
            <a:endParaRPr lang="en-GB" sz="1400" dirty="0">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38" tIns="45719" rIns="91438" bIns="45719"/>
          <a:lstStyle>
            <a:lvl1pPr defTabSz="685783">
              <a:defRPr/>
            </a:lvl1pPr>
          </a:lstStyle>
          <a:p>
            <a:fld id="{06B5E68D-A0A3-45F1-AFEF-0F23A0E719F4}" type="slidenum">
              <a:rPr lang="en-GB" sz="1400" smtClean="0">
                <a:solidFill>
                  <a:prstClr val="black">
                    <a:tint val="75000"/>
                  </a:prstClr>
                </a:solidFill>
              </a:rPr>
              <a:pPr/>
              <a:t>‹N›</a:t>
            </a:fld>
            <a:endParaRPr lang="en-GB" sz="1400" dirty="0">
              <a:solidFill>
                <a:prstClr val="black">
                  <a:tint val="75000"/>
                </a:prstClr>
              </a:solidFill>
            </a:endParaRPr>
          </a:p>
        </p:txBody>
      </p:sp>
    </p:spTree>
    <p:extLst>
      <p:ext uri="{BB962C8B-B14F-4D97-AF65-F5344CB8AC3E}">
        <p14:creationId xmlns:p14="http://schemas.microsoft.com/office/powerpoint/2010/main" val="41147656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p:nvPr>
        </p:nvSpPr>
        <p:spPr>
          <a:xfrm>
            <a:off x="679604" y="2145600"/>
            <a:ext cx="4982739" cy="1219200"/>
          </a:xfrm>
          <a:prstGeom prst="rect">
            <a:avLst/>
          </a:prstGeom>
        </p:spPr>
        <p:txBody>
          <a:bodyPr lIns="91438" tIns="45719" rIns="91438" bIns="45719" anchor="b">
            <a:noAutofit/>
          </a:bodyPr>
          <a:lstStyle>
            <a:lvl1pPr algn="l">
              <a:lnSpc>
                <a:spcPct val="80000"/>
              </a:lnSpc>
              <a:defRPr sz="3200" b="1" i="0" cap="all">
                <a:solidFill>
                  <a:schemeClr val="tx1"/>
                </a:solidFill>
                <a:latin typeface="Arial Narrow"/>
                <a:cs typeface="Arial Narrow"/>
              </a:defRPr>
            </a:lvl1pPr>
          </a:lstStyle>
          <a:p>
            <a:r>
              <a:rPr lang="en-US"/>
              <a:t>Click to edit Master title style</a:t>
            </a:r>
            <a:endParaRPr lang="en-US" dirty="0"/>
          </a:p>
        </p:txBody>
      </p:sp>
      <p:sp>
        <p:nvSpPr>
          <p:cNvPr id="3" name="Subtitle 2"/>
          <p:cNvSpPr>
            <a:spLocks noGrp="1"/>
          </p:cNvSpPr>
          <p:nvPr>
            <p:ph type="subTitle" idx="1"/>
          </p:nvPr>
        </p:nvSpPr>
        <p:spPr>
          <a:xfrm>
            <a:off x="679604" y="3370145"/>
            <a:ext cx="4982739" cy="600000"/>
          </a:xfrm>
          <a:prstGeom prst="rect">
            <a:avLst/>
          </a:prstGeom>
        </p:spPr>
        <p:txBody>
          <a:bodyPr lIns="91438" tIns="45719" rIns="91438" bIns="45719">
            <a:noAutofit/>
          </a:bodyPr>
          <a:lstStyle>
            <a:lvl1pPr marL="0" indent="0" algn="l">
              <a:buNone/>
              <a:defRPr sz="2400">
                <a:solidFill>
                  <a:schemeClr val="tx1"/>
                </a:solidFill>
                <a:latin typeface="Arial Narrow"/>
                <a:cs typeface="Arial Narrow"/>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0"/>
          </p:nvPr>
        </p:nvSpPr>
        <p:spPr>
          <a:xfrm>
            <a:off x="679621" y="4579200"/>
            <a:ext cx="4425177" cy="307200"/>
          </a:xfrm>
          <a:prstGeom prst="rect">
            <a:avLst/>
          </a:prstGeom>
        </p:spPr>
        <p:txBody>
          <a:bodyPr lIns="91438" tIns="46799" rIns="91438" bIns="233994">
            <a:noAutofit/>
          </a:bodyPr>
          <a:lstStyle>
            <a:lvl1pPr marL="0" indent="0">
              <a:buFontTx/>
              <a:buNone/>
              <a:defRPr sz="1200" b="1">
                <a:solidFill>
                  <a:schemeClr val="tx1"/>
                </a:solidFill>
              </a:defRPr>
            </a:lvl1pPr>
          </a:lstStyle>
          <a:p>
            <a:pPr lvl="0"/>
            <a:r>
              <a:rPr lang="en-US"/>
              <a:t>Click to edit Master text styles</a:t>
            </a:r>
          </a:p>
        </p:txBody>
      </p:sp>
      <p:sp>
        <p:nvSpPr>
          <p:cNvPr id="20" name="Text Placeholder 18"/>
          <p:cNvSpPr>
            <a:spLocks noGrp="1"/>
          </p:cNvSpPr>
          <p:nvPr>
            <p:ph type="body" sz="quarter" idx="11"/>
          </p:nvPr>
        </p:nvSpPr>
        <p:spPr>
          <a:xfrm>
            <a:off x="679621" y="4894301"/>
            <a:ext cx="4425177" cy="307200"/>
          </a:xfrm>
          <a:prstGeom prst="rect">
            <a:avLst/>
          </a:prstGeom>
        </p:spPr>
        <p:txBody>
          <a:bodyPr lIns="91438" tIns="46799" rIns="91438" bIns="233994">
            <a:noAutofit/>
          </a:bodyPr>
          <a:lstStyle>
            <a:lvl1pPr marL="0" indent="0">
              <a:buFontTx/>
              <a:buNone/>
              <a:defRPr sz="1200" b="0">
                <a:solidFill>
                  <a:schemeClr val="tx1"/>
                </a:solidFill>
              </a:defRPr>
            </a:lvl1pPr>
          </a:lstStyle>
          <a:p>
            <a:pPr lvl="0"/>
            <a:r>
              <a:rPr lang="en-US"/>
              <a:t>Click to edit Master text styles</a:t>
            </a:r>
          </a:p>
        </p:txBody>
      </p:sp>
      <p:sp>
        <p:nvSpPr>
          <p:cNvPr id="21" name="Text Placeholder 18"/>
          <p:cNvSpPr>
            <a:spLocks noGrp="1"/>
          </p:cNvSpPr>
          <p:nvPr>
            <p:ph type="body" sz="quarter" idx="12"/>
          </p:nvPr>
        </p:nvSpPr>
        <p:spPr>
          <a:xfrm>
            <a:off x="679606" y="5966076"/>
            <a:ext cx="3984758" cy="307777"/>
          </a:xfrm>
          <a:prstGeom prst="rect">
            <a:avLst/>
          </a:prstGeom>
        </p:spPr>
        <p:txBody>
          <a:bodyPr lIns="91438" tIns="45719" rIns="91438" bIns="233994">
            <a:noAutofit/>
          </a:bodyPr>
          <a:lstStyle>
            <a:lvl1pPr marL="0" indent="0">
              <a:buFontTx/>
              <a:buNone/>
              <a:defRPr sz="1200" b="0">
                <a:solidFill>
                  <a:schemeClr val="tx1"/>
                </a:solidFill>
              </a:defRPr>
            </a:lvl1pPr>
          </a:lstStyle>
          <a:p>
            <a:pPr lvl="0"/>
            <a:r>
              <a:rPr lang="en-US"/>
              <a:t>Click to edit Master text styles</a:t>
            </a:r>
          </a:p>
        </p:txBody>
      </p:sp>
      <p:sp>
        <p:nvSpPr>
          <p:cNvPr id="17" name="TextBox 16"/>
          <p:cNvSpPr txBox="1"/>
          <p:nvPr userDrawn="1"/>
        </p:nvSpPr>
        <p:spPr>
          <a:xfrm>
            <a:off x="7028179" y="5856000"/>
            <a:ext cx="1658775" cy="338552"/>
          </a:xfrm>
          <a:prstGeom prst="rect">
            <a:avLst/>
          </a:prstGeom>
          <a:noFill/>
        </p:spPr>
        <p:txBody>
          <a:bodyPr wrap="square" lIns="91438" tIns="45719" rIns="91438" bIns="45719" rtlCol="0">
            <a:spAutoFit/>
          </a:bodyPr>
          <a:lstStyle/>
          <a:p>
            <a:pPr algn="r" defTabSz="457189"/>
            <a:r>
              <a:rPr lang="it-IT" sz="1600" dirty="0">
                <a:solidFill>
                  <a:prstClr val="black"/>
                </a:solidFill>
                <a:latin typeface="Arial Narrow"/>
                <a:cs typeface="Arial Narrow"/>
              </a:rPr>
              <a:t>esmo</a:t>
            </a:r>
            <a:r>
              <a:rPr lang="en-US" sz="1600" dirty="0">
                <a:solidFill>
                  <a:prstClr val="black"/>
                </a:solidFill>
                <a:latin typeface="Arial Narrow"/>
                <a:cs typeface="Arial Narrow"/>
              </a:rPr>
              <a:t>.org</a:t>
            </a:r>
          </a:p>
        </p:txBody>
      </p:sp>
      <p:pic>
        <p:nvPicPr>
          <p:cNvPr id="5" name="Picture 4"/>
          <p:cNvPicPr>
            <a:picLocks noChangeAspect="1"/>
          </p:cNvPicPr>
          <p:nvPr userDrawn="1"/>
        </p:nvPicPr>
        <p:blipFill>
          <a:blip r:embed="rId2" cstate="print"/>
          <a:stretch>
            <a:fillRect/>
          </a:stretch>
        </p:blipFill>
        <p:spPr>
          <a:xfrm>
            <a:off x="679605" y="515304"/>
            <a:ext cx="1914538" cy="528149"/>
          </a:xfrm>
          <a:prstGeom prst="rect">
            <a:avLst/>
          </a:prstGeom>
        </p:spPr>
      </p:pic>
    </p:spTree>
    <p:extLst>
      <p:ext uri="{BB962C8B-B14F-4D97-AF65-F5344CB8AC3E}">
        <p14:creationId xmlns:p14="http://schemas.microsoft.com/office/powerpoint/2010/main" val="39816149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3" y="274639"/>
            <a:ext cx="8229600" cy="1143000"/>
          </a:xfrm>
          <a:prstGeom prst="rect">
            <a:avLst/>
          </a:prstGeom>
        </p:spPr>
        <p:txBody>
          <a:bodyPr/>
          <a:lstStyle/>
          <a:p>
            <a:r>
              <a:rPr lang="it-IT" smtClean="0"/>
              <a:t>Fare clic per modificare lo stile del titolo</a:t>
            </a:r>
            <a:endParaRPr lang="it-IT"/>
          </a:p>
        </p:txBody>
      </p:sp>
      <p:sp>
        <p:nvSpPr>
          <p:cNvPr id="3" name="Rectangle 3"/>
          <p:cNvSpPr>
            <a:spLocks noGrp="1" noChangeArrowheads="1"/>
          </p:cNvSpPr>
          <p:nvPr>
            <p:ph type="sldNum" idx="10"/>
          </p:nvPr>
        </p:nvSpPr>
        <p:spPr>
          <a:xfrm>
            <a:off x="6553200" y="6356372"/>
            <a:ext cx="2133600" cy="365125"/>
          </a:xfrm>
          <a:prstGeom prst="rect">
            <a:avLst/>
          </a:prstGeom>
          <a:ln/>
        </p:spPr>
        <p:txBody>
          <a:bodyPr/>
          <a:lstStyle>
            <a:lvl1pPr>
              <a:defRPr/>
            </a:lvl1pPr>
          </a:lstStyle>
          <a:p>
            <a:pPr defTabSz="914378">
              <a:defRPr/>
            </a:pPr>
            <a:fld id="{F40AB9FD-6916-443E-BB2F-EA9D1959A6D6}" type="slidenum">
              <a:rPr lang="en-GB">
                <a:solidFill>
                  <a:prstClr val="black">
                    <a:tint val="75000"/>
                  </a:prstClr>
                </a:solidFill>
              </a:rPr>
              <a:pPr defTabSz="914378">
                <a:defRPr/>
              </a:pPr>
              <a:t>‹N›</a:t>
            </a:fld>
            <a:endParaRPr lang="en-GB">
              <a:solidFill>
                <a:prstClr val="black">
                  <a:tint val="75000"/>
                </a:prstClr>
              </a:solidFill>
            </a:endParaRPr>
          </a:p>
        </p:txBody>
      </p:sp>
      <p:sp>
        <p:nvSpPr>
          <p:cNvPr id="4" name="Rectangle 4"/>
          <p:cNvSpPr>
            <a:spLocks noGrp="1" noChangeArrowheads="1"/>
          </p:cNvSpPr>
          <p:nvPr>
            <p:ph type="ftr" idx="11"/>
          </p:nvPr>
        </p:nvSpPr>
        <p:spPr>
          <a:xfrm>
            <a:off x="3124201" y="6356372"/>
            <a:ext cx="2895600" cy="365125"/>
          </a:xfrm>
          <a:prstGeom prst="rect">
            <a:avLst/>
          </a:prstGeom>
          <a:ln/>
        </p:spPr>
        <p:txBody>
          <a:bodyPr/>
          <a:lstStyle>
            <a:lvl1pPr>
              <a:defRPr/>
            </a:lvl1pPr>
          </a:lstStyle>
          <a:p>
            <a:pPr defTabSz="914378">
              <a:defRPr/>
            </a:pPr>
            <a:endParaRPr lang="en-GB">
              <a:solidFill>
                <a:prstClr val="black">
                  <a:tint val="75000"/>
                </a:prstClr>
              </a:solidFill>
            </a:endParaRPr>
          </a:p>
        </p:txBody>
      </p:sp>
    </p:spTree>
    <p:extLst>
      <p:ext uri="{BB962C8B-B14F-4D97-AF65-F5344CB8AC3E}">
        <p14:creationId xmlns:p14="http://schemas.microsoft.com/office/powerpoint/2010/main" val="13455080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230581" y="1545336"/>
            <a:ext cx="8570529" cy="4572000"/>
          </a:xfrm>
          <a:prstGeom prst="rect">
            <a:avLst/>
          </a:prstGeom>
        </p:spPr>
        <p:txBody>
          <a:bodyPr lIns="91438" tIns="45719" rIns="91438" bIns="45719"/>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a:xfrm>
            <a:off x="457200" y="274639"/>
            <a:ext cx="8229600" cy="1143000"/>
          </a:xfrm>
          <a:prstGeom prst="rect">
            <a:avLst/>
          </a:prstGeom>
        </p:spPr>
        <p:txBody>
          <a:bodyPr lIns="91438" tIns="45719" rIns="91438" bIns="45719"/>
          <a:lstStyle/>
          <a:p>
            <a:r>
              <a:rPr lang="en-US" smtClean="0"/>
              <a:t>Click to edit Master title style</a:t>
            </a:r>
            <a:endParaRPr lang="en-US"/>
          </a:p>
        </p:txBody>
      </p:sp>
      <p:sp>
        <p:nvSpPr>
          <p:cNvPr id="3" name="Text Placeholder 2"/>
          <p:cNvSpPr>
            <a:spLocks noGrp="1"/>
          </p:cNvSpPr>
          <p:nvPr>
            <p:ph type="body" sz="quarter" idx="12" hasCustomPrompt="1"/>
          </p:nvPr>
        </p:nvSpPr>
        <p:spPr>
          <a:xfrm>
            <a:off x="225030" y="6518276"/>
            <a:ext cx="8584406" cy="339725"/>
          </a:xfrm>
          <a:prstGeom prst="rect">
            <a:avLst/>
          </a:prstGeom>
        </p:spPr>
        <p:txBody>
          <a:bodyPr lIns="91438" tIns="45719" rIns="91438" bIns="45719" anchor="b" anchorCtr="0"/>
          <a:lstStyle>
            <a:lvl1pPr marL="0" indent="0">
              <a:lnSpc>
                <a:spcPct val="100000"/>
              </a:lnSpc>
              <a:spcBef>
                <a:spcPts val="0"/>
              </a:spcBef>
              <a:buFont typeface="Arial" panose="020B0604020202020204" pitchFamily="34" charset="0"/>
              <a:buNone/>
              <a:defRPr sz="700"/>
            </a:lvl1pPr>
          </a:lstStyle>
          <a:p>
            <a:pPr lvl="0"/>
            <a:r>
              <a:rPr lang="en-US" dirty="0" smtClean="0"/>
              <a:t>ref</a:t>
            </a:r>
            <a:endParaRPr lang="en-GB" dirty="0"/>
          </a:p>
        </p:txBody>
      </p:sp>
    </p:spTree>
    <p:extLst>
      <p:ext uri="{BB962C8B-B14F-4D97-AF65-F5344CB8AC3E}">
        <p14:creationId xmlns:p14="http://schemas.microsoft.com/office/powerpoint/2010/main" val="116988743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230581" y="1545336"/>
            <a:ext cx="8570529" cy="4572000"/>
          </a:xfrm>
          <a:prstGeom prst="rect">
            <a:avLst/>
          </a:prstGeom>
        </p:spPr>
        <p:txBody>
          <a:bodyPr lIns="91438" tIns="45719" rIns="91438" bIns="45719"/>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a:xfrm>
            <a:off x="457200" y="274639"/>
            <a:ext cx="8229600" cy="1143000"/>
          </a:xfrm>
          <a:prstGeom prst="rect">
            <a:avLst/>
          </a:prstGeom>
        </p:spPr>
        <p:txBody>
          <a:bodyPr lIns="91438" tIns="45719" rIns="91438" bIns="45719"/>
          <a:lstStyle/>
          <a:p>
            <a:r>
              <a:rPr lang="en-US" smtClean="0"/>
              <a:t>Click to edit Master title style</a:t>
            </a:r>
            <a:endParaRPr lang="en-US"/>
          </a:p>
        </p:txBody>
      </p:sp>
      <p:sp>
        <p:nvSpPr>
          <p:cNvPr id="3" name="Text Placeholder 2"/>
          <p:cNvSpPr>
            <a:spLocks noGrp="1"/>
          </p:cNvSpPr>
          <p:nvPr>
            <p:ph type="body" sz="quarter" idx="12" hasCustomPrompt="1"/>
          </p:nvPr>
        </p:nvSpPr>
        <p:spPr>
          <a:xfrm>
            <a:off x="225030" y="6518276"/>
            <a:ext cx="8584406" cy="339725"/>
          </a:xfrm>
          <a:prstGeom prst="rect">
            <a:avLst/>
          </a:prstGeom>
        </p:spPr>
        <p:txBody>
          <a:bodyPr lIns="91438" tIns="45719" rIns="91438" bIns="45719" anchor="b" anchorCtr="0"/>
          <a:lstStyle>
            <a:lvl1pPr marL="0" indent="0">
              <a:lnSpc>
                <a:spcPct val="100000"/>
              </a:lnSpc>
              <a:spcBef>
                <a:spcPts val="0"/>
              </a:spcBef>
              <a:buFont typeface="Arial" panose="020B0604020202020204" pitchFamily="34" charset="0"/>
              <a:buNone/>
              <a:defRPr sz="700"/>
            </a:lvl1pPr>
          </a:lstStyle>
          <a:p>
            <a:pPr lvl="0"/>
            <a:r>
              <a:rPr lang="en-US" dirty="0" smtClean="0"/>
              <a:t>ref</a:t>
            </a:r>
            <a:endParaRPr lang="en-GB" dirty="0"/>
          </a:p>
        </p:txBody>
      </p:sp>
    </p:spTree>
    <p:extLst>
      <p:ext uri="{BB962C8B-B14F-4D97-AF65-F5344CB8AC3E}">
        <p14:creationId xmlns:p14="http://schemas.microsoft.com/office/powerpoint/2010/main" val="166276673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7E65ABA9-FDBC-404A-8885-A9833F77867B}" type="slidenum">
              <a:rPr lang="en-GB" smtClean="0">
                <a:solidFill>
                  <a:prstClr val="white"/>
                </a:solidFill>
              </a:rPr>
              <a:pPr/>
              <a:t>‹N›</a:t>
            </a:fld>
            <a:endParaRPr lang="en-GB" dirty="0">
              <a:solidFill>
                <a:prstClr val="white"/>
              </a:solidFill>
            </a:endParaRPr>
          </a:p>
        </p:txBody>
      </p:sp>
      <p:sp>
        <p:nvSpPr>
          <p:cNvPr id="2" name="Title 1"/>
          <p:cNvSpPr>
            <a:spLocks noGrp="1"/>
          </p:cNvSpPr>
          <p:nvPr>
            <p:ph type="title" hasCustomPrompt="1"/>
          </p:nvPr>
        </p:nvSpPr>
        <p:spPr/>
        <p:txBody>
          <a:bodyPr/>
          <a:lstStyle/>
          <a:p>
            <a:r>
              <a:rPr lang="en-US"/>
              <a:t>Click To </a:t>
            </a:r>
            <a:r>
              <a:rPr lang="en-US" dirty="0"/>
              <a:t>Edit Master Title Style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990604"/>
            <a:ext cx="4308474" cy="4851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6926" y="990604"/>
            <a:ext cx="4308474" cy="4851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7E65ABA9-FDBC-404A-8885-A9833F77867B}" type="slidenum">
              <a:rPr lang="en-GB" smtClean="0">
                <a:solidFill>
                  <a:prstClr val="white"/>
                </a:solidFill>
              </a:rPr>
              <a:pPr/>
              <a:t>‹N›</a:t>
            </a:fld>
            <a:endParaRPr lang="en-GB" dirty="0">
              <a:solidFill>
                <a:prstClr val="white"/>
              </a:solidFill>
            </a:endParaRPr>
          </a:p>
        </p:txBody>
      </p:sp>
      <p:sp>
        <p:nvSpPr>
          <p:cNvPr id="2" name="Title 1"/>
          <p:cNvSpPr>
            <a:spLocks noGrp="1"/>
          </p:cNvSpPr>
          <p:nvPr>
            <p:ph type="title" hasCustomPrompt="1"/>
          </p:nvPr>
        </p:nvSpPr>
        <p:spPr/>
        <p:txBody>
          <a:bodyPr/>
          <a:lstStyle/>
          <a:p>
            <a:r>
              <a:rPr lang="en-US" dirty="0"/>
              <a:t>Click To Edit Master Title Style</a:t>
            </a: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solidFill>
                <a:prstClr val="black"/>
              </a:solidFill>
            </a:endParaRPr>
          </a:p>
        </p:txBody>
      </p:sp>
      <p:sp>
        <p:nvSpPr>
          <p:cNvPr id="5" name="Slide Number Placeholder 4"/>
          <p:cNvSpPr>
            <a:spLocks noGrp="1"/>
          </p:cNvSpPr>
          <p:nvPr>
            <p:ph type="sldNum" sz="quarter" idx="12"/>
          </p:nvPr>
        </p:nvSpPr>
        <p:spPr/>
        <p:txBody>
          <a:bodyPr/>
          <a:lstStyle/>
          <a:p>
            <a:fld id="{7E65ABA9-FDBC-404A-8885-A9833F77867B}" type="slidenum">
              <a:rPr lang="en-GB" smtClean="0">
                <a:solidFill>
                  <a:prstClr val="white"/>
                </a:solidFill>
              </a:rPr>
              <a:pPr/>
              <a:t>‹N›</a:t>
            </a:fld>
            <a:endParaRPr lang="en-GB" dirty="0">
              <a:solidFill>
                <a:prstClr val="white"/>
              </a:solidFill>
            </a:endParaRPr>
          </a:p>
        </p:txBody>
      </p:sp>
      <p:sp>
        <p:nvSpPr>
          <p:cNvPr id="2" name="Title 1"/>
          <p:cNvSpPr>
            <a:spLocks noGrp="1"/>
          </p:cNvSpPr>
          <p:nvPr>
            <p:ph type="title" hasCustomPrompt="1"/>
          </p:nvPr>
        </p:nvSpPr>
        <p:spPr/>
        <p:txBody>
          <a:bodyPr/>
          <a:lstStyle/>
          <a:p>
            <a:r>
              <a:rPr lang="en-US" dirty="0"/>
              <a:t>Click To Edit Master Title Style</a:t>
            </a: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7E65ABA9-FDBC-404A-8885-A9833F77867B}" type="slidenum">
              <a:rPr lang="en-GB" smtClean="0">
                <a:solidFill>
                  <a:prstClr val="white"/>
                </a:solidFill>
              </a:rPr>
              <a:pPr/>
              <a:t>‹N›</a:t>
            </a:fld>
            <a:endParaRPr lang="en-GB" dirty="0">
              <a:solidFill>
                <a:prstClr val="white"/>
              </a:solidFill>
            </a:endParaRP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7E65ABA9-FDBC-404A-8885-A9833F77867B}" type="slidenum">
              <a:rPr lang="en-GB" smtClean="0">
                <a:solidFill>
                  <a:prstClr val="white"/>
                </a:solidFill>
              </a:rPr>
              <a:pPr/>
              <a:t>‹N›</a:t>
            </a:fld>
            <a:endParaRPr lang="en-GB" dirty="0">
              <a:solidFill>
                <a:prstClr val="white"/>
              </a:solidFill>
            </a:endParaRPr>
          </a:p>
        </p:txBody>
      </p:sp>
      <p:sp>
        <p:nvSpPr>
          <p:cNvPr id="2" name="Title 1"/>
          <p:cNvSpPr>
            <a:spLocks noGrp="1"/>
          </p:cNvSpPr>
          <p:nvPr>
            <p:ph type="title" hasCustomPrompt="1"/>
          </p:nvPr>
        </p:nvSpPr>
        <p:spPr/>
        <p:txBody>
          <a:bodyPr/>
          <a:lstStyle/>
          <a:p>
            <a:r>
              <a:rPr lang="en-US"/>
              <a:t>Click To </a:t>
            </a:r>
            <a:r>
              <a:rPr lang="en-US" dirty="0"/>
              <a:t>Edit Master Title Style</a:t>
            </a:r>
          </a:p>
        </p:txBody>
      </p:sp>
    </p:spTree>
    <p:extLst>
      <p:ext uri="{BB962C8B-B14F-4D97-AF65-F5344CB8AC3E}">
        <p14:creationId xmlns:p14="http://schemas.microsoft.com/office/powerpoint/2010/main" val="8813166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990604"/>
            <a:ext cx="4308474" cy="4851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6926" y="990604"/>
            <a:ext cx="4308474" cy="4851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7E65ABA9-FDBC-404A-8885-A9833F77867B}" type="slidenum">
              <a:rPr lang="en-GB" smtClean="0">
                <a:solidFill>
                  <a:prstClr val="white"/>
                </a:solidFill>
              </a:rPr>
              <a:pPr/>
              <a:t>‹N›</a:t>
            </a:fld>
            <a:endParaRPr lang="en-GB" dirty="0">
              <a:solidFill>
                <a:prstClr val="white"/>
              </a:solidFill>
            </a:endParaRP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558605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solidFill>
                <a:prstClr val="black"/>
              </a:solidFill>
            </a:endParaRPr>
          </a:p>
        </p:txBody>
      </p:sp>
      <p:sp>
        <p:nvSpPr>
          <p:cNvPr id="5" name="Slide Number Placeholder 4"/>
          <p:cNvSpPr>
            <a:spLocks noGrp="1"/>
          </p:cNvSpPr>
          <p:nvPr>
            <p:ph type="sldNum" sz="quarter" idx="12"/>
          </p:nvPr>
        </p:nvSpPr>
        <p:spPr/>
        <p:txBody>
          <a:bodyPr/>
          <a:lstStyle/>
          <a:p>
            <a:fld id="{7E65ABA9-FDBC-404A-8885-A9833F77867B}" type="slidenum">
              <a:rPr lang="en-GB" smtClean="0">
                <a:solidFill>
                  <a:prstClr val="white"/>
                </a:solidFill>
              </a:rPr>
              <a:pPr/>
              <a:t>‹N›</a:t>
            </a:fld>
            <a:endParaRPr lang="en-GB" dirty="0">
              <a:solidFill>
                <a:prstClr val="white"/>
              </a:solidFill>
            </a:endParaRP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586008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7E65ABA9-FDBC-404A-8885-A9833F77867B}" type="slidenum">
              <a:rPr lang="en-GB" smtClean="0">
                <a:solidFill>
                  <a:prstClr val="white"/>
                </a:solidFill>
              </a:rPr>
              <a:pPr/>
              <a:t>‹N›</a:t>
            </a:fld>
            <a:endParaRPr lang="en-GB" dirty="0">
              <a:solidFill>
                <a:prstClr val="white"/>
              </a:solidFill>
            </a:endParaRPr>
          </a:p>
        </p:txBody>
      </p:sp>
    </p:spTree>
    <p:extLst>
      <p:ext uri="{BB962C8B-B14F-4D97-AF65-F5344CB8AC3E}">
        <p14:creationId xmlns:p14="http://schemas.microsoft.com/office/powerpoint/2010/main" val="29425939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5" y="1905006"/>
            <a:ext cx="7681913" cy="1523495"/>
          </a:xfrm>
        </p:spPr>
        <p:txBody>
          <a:bodyPr>
            <a:noAutofit/>
          </a:bodyPr>
          <a:lstStyle>
            <a:lvl1pPr>
              <a:lnSpc>
                <a:spcPct val="90000"/>
              </a:lnSpc>
              <a:defRPr sz="5400">
                <a:latin typeface="+mj-lt"/>
              </a:defRPr>
            </a:lvl1pPr>
          </a:lstStyle>
          <a:p>
            <a:r>
              <a:rPr lang="es-ES_tradnl" smtClean="0"/>
              <a:t>Click to edit Master title style</a:t>
            </a:r>
            <a:endParaRPr lang="en-US" dirty="0"/>
          </a:p>
        </p:txBody>
      </p:sp>
      <p:sp>
        <p:nvSpPr>
          <p:cNvPr id="3" name="Subtitle 2"/>
          <p:cNvSpPr>
            <a:spLocks noGrp="1"/>
          </p:cNvSpPr>
          <p:nvPr>
            <p:ph type="subTitle" idx="1"/>
          </p:nvPr>
        </p:nvSpPr>
        <p:spPr>
          <a:xfrm>
            <a:off x="730255" y="434499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_tradnl" smtClean="0"/>
              <a:t>Click to edit Master subtitle style</a:t>
            </a:r>
            <a:endParaRPr lang="en-US" dirty="0"/>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10"/>
            <a:ext cx="7043208" cy="1523495"/>
          </a:xfrm>
        </p:spPr>
        <p:txBody>
          <a:bodyPr anchor="ctr" anchorCtr="0">
            <a:noAutofit/>
          </a:bodyPr>
          <a:lstStyle>
            <a:lvl1pPr>
              <a:lnSpc>
                <a:spcPct val="90000"/>
              </a:lnSpc>
              <a:defRPr sz="5400"/>
            </a:lvl1pPr>
          </a:lstStyle>
          <a:p>
            <a:r>
              <a:rPr lang="es-ES_tradnl" smtClean="0"/>
              <a:t>Click to edit Master title style</a:t>
            </a:r>
            <a:endParaRPr lang="en-US" dirty="0"/>
          </a:p>
        </p:txBody>
      </p:sp>
      <p:sp>
        <p:nvSpPr>
          <p:cNvPr id="3" name="Subtitle 2"/>
          <p:cNvSpPr>
            <a:spLocks noGrp="1"/>
          </p:cNvSpPr>
          <p:nvPr>
            <p:ph type="subTitle" idx="1"/>
          </p:nvPr>
        </p:nvSpPr>
        <p:spPr>
          <a:xfrm>
            <a:off x="1368955" y="4344993"/>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_tradnl" smtClean="0"/>
              <a:t>Click to edit Master subtitle style</a:t>
            </a:r>
            <a:endParaRPr lang="en-US" dirty="0"/>
          </a:p>
        </p:txBody>
      </p:sp>
      <p:sp>
        <p:nvSpPr>
          <p:cNvPr id="7" name="Text Placeholder 6"/>
          <p:cNvSpPr>
            <a:spLocks noGrp="1"/>
          </p:cNvSpPr>
          <p:nvPr>
            <p:ph type="body" sz="quarter" idx="10" hasCustomPrompt="1"/>
          </p:nvPr>
        </p:nvSpPr>
        <p:spPr>
          <a:xfrm>
            <a:off x="768086"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dirty="0"/>
          </a:p>
        </p:txBody>
      </p:sp>
      <p:sp>
        <p:nvSpPr>
          <p:cNvPr id="6" name="Text Placeholder 5"/>
          <p:cNvSpPr>
            <a:spLocks noGrp="1"/>
          </p:cNvSpPr>
          <p:nvPr>
            <p:ph type="body" sz="quarter" idx="10"/>
          </p:nvPr>
        </p:nvSpPr>
        <p:spPr>
          <a:xfrm>
            <a:off x="381000" y="1411554"/>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4" y="4406925"/>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4" y="2906722"/>
            <a:ext cx="7772400" cy="1500187"/>
          </a:xfrm>
        </p:spPr>
        <p:txBody>
          <a:bodyPr anchor="b"/>
          <a:lstStyle>
            <a:lvl1pPr marL="0" indent="0">
              <a:buNone/>
              <a:defRPr sz="2000"/>
            </a:lvl1pPr>
            <a:lvl2pPr marL="456279" indent="0">
              <a:buNone/>
              <a:defRPr sz="1800"/>
            </a:lvl2pPr>
            <a:lvl3pPr marL="912559" indent="0">
              <a:buNone/>
              <a:defRPr sz="1600"/>
            </a:lvl3pPr>
            <a:lvl4pPr marL="1368840" indent="0">
              <a:buNone/>
              <a:defRPr sz="1400"/>
            </a:lvl4pPr>
            <a:lvl5pPr marL="1825120" indent="0">
              <a:buNone/>
              <a:defRPr sz="1400"/>
            </a:lvl5pPr>
            <a:lvl6pPr marL="2281400" indent="0">
              <a:buNone/>
              <a:defRPr sz="1400"/>
            </a:lvl6pPr>
            <a:lvl7pPr marL="2737678" indent="0">
              <a:buNone/>
              <a:defRPr sz="1400"/>
            </a:lvl7pPr>
            <a:lvl8pPr marL="3193950" indent="0">
              <a:buNone/>
              <a:defRPr sz="1400"/>
            </a:lvl8pPr>
            <a:lvl9pPr marL="3650234" indent="0">
              <a:buNone/>
              <a:defRPr sz="1400"/>
            </a:lvl9pPr>
          </a:lstStyle>
          <a:p>
            <a:pPr lvl="0"/>
            <a:r>
              <a:rPr lang="nl-NL" smtClean="0"/>
              <a:t>Klik om de modelstijlen te bewerken</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a:xfrm>
            <a:off x="381000" y="1412878"/>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dirty="0"/>
          </a:p>
        </p:txBody>
      </p:sp>
      <p:sp>
        <p:nvSpPr>
          <p:cNvPr id="3" name="Text Placeholder 2"/>
          <p:cNvSpPr>
            <a:spLocks noGrp="1"/>
          </p:cNvSpPr>
          <p:nvPr>
            <p:ph type="body" idx="1"/>
          </p:nvPr>
        </p:nvSpPr>
        <p:spPr>
          <a:xfrm>
            <a:off x="381000" y="1757808"/>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Text Placeholder 4"/>
          <p:cNvSpPr>
            <a:spLocks noGrp="1"/>
          </p:cNvSpPr>
          <p:nvPr>
            <p:ph type="body" sz="quarter" idx="3"/>
          </p:nvPr>
        </p:nvSpPr>
        <p:spPr>
          <a:xfrm>
            <a:off x="4645988" y="1757808"/>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dirty="0"/>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_tradnl" smtClean="0"/>
              <a:t>Click to edit Master title style</a:t>
            </a:r>
            <a:endParaRPr lang="en-US" dirty="0"/>
          </a:p>
        </p:txBody>
      </p:sp>
      <p:sp>
        <p:nvSpPr>
          <p:cNvPr id="6" name="Text Placeholder 5"/>
          <p:cNvSpPr>
            <a:spLocks noGrp="1"/>
          </p:cNvSpPr>
          <p:nvPr>
            <p:ph type="body" sz="quarter" idx="10"/>
          </p:nvPr>
        </p:nvSpPr>
        <p:spPr bwMode="white">
          <a:xfrm>
            <a:off x="381000" y="1411558"/>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_tradnl" smtClean="0"/>
              <a:t>Click to edit Master title style</a:t>
            </a:r>
            <a:endParaRPr lang="en-US" dirty="0"/>
          </a:p>
        </p:txBody>
      </p:sp>
      <p:sp>
        <p:nvSpPr>
          <p:cNvPr id="6" name="Text Placeholder 5"/>
          <p:cNvSpPr>
            <a:spLocks noGrp="1"/>
          </p:cNvSpPr>
          <p:nvPr>
            <p:ph type="body" sz="quarter" idx="10"/>
          </p:nvPr>
        </p:nvSpPr>
        <p:spPr bwMode="white">
          <a:xfrm>
            <a:off x="381000" y="1411558"/>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Text Placeholder 6"/>
          <p:cNvSpPr>
            <a:spLocks noGrp="1"/>
          </p:cNvSpPr>
          <p:nvPr>
            <p:ph type="body" sz="quarter" idx="11"/>
          </p:nvPr>
        </p:nvSpPr>
        <p:spPr>
          <a:xfrm>
            <a:off x="3"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_tradnl" smtClean="0"/>
              <a:t>Click to edit Master text styles</a:t>
            </a: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10"/>
            <a:ext cx="7043208" cy="1523495"/>
          </a:xfrm>
        </p:spPr>
        <p:txBody>
          <a:bodyPr anchor="ctr" anchorCtr="0">
            <a:noAutofit/>
          </a:bodyPr>
          <a:lstStyle>
            <a:lvl1pPr>
              <a:lnSpc>
                <a:spcPct val="90000"/>
              </a:lnSpc>
              <a:defRPr sz="5400"/>
            </a:lvl1pPr>
          </a:lstStyle>
          <a:p>
            <a:r>
              <a:rPr lang="es-ES_tradnl" smtClean="0"/>
              <a:t>Click to edit Master title style</a:t>
            </a:r>
            <a:endParaRPr lang="en-US" dirty="0"/>
          </a:p>
        </p:txBody>
      </p:sp>
      <p:sp>
        <p:nvSpPr>
          <p:cNvPr id="3" name="Subtitle 2"/>
          <p:cNvSpPr>
            <a:spLocks noGrp="1"/>
          </p:cNvSpPr>
          <p:nvPr>
            <p:ph type="subTitle" idx="1"/>
          </p:nvPr>
        </p:nvSpPr>
        <p:spPr>
          <a:xfrm>
            <a:off x="1368955" y="4344993"/>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_tradnl" smtClean="0"/>
              <a:t>Click to edit Master subtitle style</a:t>
            </a:r>
            <a:endParaRPr lang="en-US" dirty="0"/>
          </a:p>
        </p:txBody>
      </p:sp>
      <p:sp>
        <p:nvSpPr>
          <p:cNvPr id="7" name="Text Placeholder 6"/>
          <p:cNvSpPr>
            <a:spLocks noGrp="1"/>
          </p:cNvSpPr>
          <p:nvPr>
            <p:ph type="body" sz="quarter" idx="10" hasCustomPrompt="1"/>
          </p:nvPr>
        </p:nvSpPr>
        <p:spPr>
          <a:xfrm>
            <a:off x="768086"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38"/>
            <a:ext cx="8229600" cy="257916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3" name="Marcador de fecha 2"/>
          <p:cNvSpPr>
            <a:spLocks noGrp="1"/>
          </p:cNvSpPr>
          <p:nvPr>
            <p:ph type="dt" sz="half" idx="10"/>
          </p:nvPr>
        </p:nvSpPr>
        <p:spPr>
          <a:xfrm>
            <a:off x="457200" y="6245225"/>
            <a:ext cx="2133600" cy="476251"/>
          </a:xfrm>
          <a:prstGeom prst="rect">
            <a:avLst/>
          </a:prstGeom>
        </p:spPr>
        <p:txBody>
          <a:bodyPr/>
          <a:lstStyle>
            <a:lvl1pPr>
              <a:defRPr/>
            </a:lvl1pPr>
          </a:lstStyle>
          <a:p>
            <a:pPr defTabSz="914400"/>
            <a:endParaRPr lang="es-ES">
              <a:solidFill>
                <a:srgbClr val="FFFFFF"/>
              </a:solidFill>
            </a:endParaRPr>
          </a:p>
        </p:txBody>
      </p:sp>
      <p:sp>
        <p:nvSpPr>
          <p:cNvPr id="4" name="Marcador de pie de página 3"/>
          <p:cNvSpPr>
            <a:spLocks noGrp="1"/>
          </p:cNvSpPr>
          <p:nvPr>
            <p:ph type="ftr" sz="quarter" idx="11"/>
          </p:nvPr>
        </p:nvSpPr>
        <p:spPr>
          <a:xfrm>
            <a:off x="3124200" y="6245225"/>
            <a:ext cx="2895600" cy="476251"/>
          </a:xfrm>
          <a:prstGeom prst="rect">
            <a:avLst/>
          </a:prstGeom>
        </p:spPr>
        <p:txBody>
          <a:bodyPr/>
          <a:lstStyle>
            <a:lvl1pPr>
              <a:defRPr/>
            </a:lvl1pPr>
          </a:lstStyle>
          <a:p>
            <a:pPr defTabSz="914400"/>
            <a:endParaRPr lang="es-ES">
              <a:solidFill>
                <a:srgbClr val="FFFFFF"/>
              </a:solidFill>
            </a:endParaRPr>
          </a:p>
        </p:txBody>
      </p:sp>
      <p:sp>
        <p:nvSpPr>
          <p:cNvPr id="5" name="Marcador de número de diapositiva 4"/>
          <p:cNvSpPr>
            <a:spLocks noGrp="1"/>
          </p:cNvSpPr>
          <p:nvPr>
            <p:ph type="sldNum" sz="quarter" idx="12"/>
          </p:nvPr>
        </p:nvSpPr>
        <p:spPr>
          <a:xfrm>
            <a:off x="6553200" y="6245225"/>
            <a:ext cx="2133600" cy="476251"/>
          </a:xfrm>
          <a:prstGeom prst="rect">
            <a:avLst/>
          </a:prstGeom>
        </p:spPr>
        <p:txBody>
          <a:bodyPr/>
          <a:lstStyle>
            <a:lvl1pPr>
              <a:defRPr smtClean="0"/>
            </a:lvl1pPr>
          </a:lstStyle>
          <a:p>
            <a:pPr defTabSz="914400"/>
            <a:fld id="{D331F9DC-80BF-BE4B-9B4A-75969A1AA812}" type="slidenum">
              <a:rPr lang="es-ES">
                <a:solidFill>
                  <a:srgbClr val="FFFFFF"/>
                </a:solidFill>
              </a:rPr>
              <a:pPr defTabSz="914400"/>
              <a:t>‹N›</a:t>
            </a:fld>
            <a:endParaRPr lang="es-ES">
              <a:solidFill>
                <a:srgbClr val="FFFFFF"/>
              </a:solidFill>
            </a:endParaRPr>
          </a:p>
        </p:txBody>
      </p:sp>
    </p:spTree>
    <p:extLst>
      <p:ext uri="{BB962C8B-B14F-4D97-AF65-F5344CB8AC3E}">
        <p14:creationId xmlns:p14="http://schemas.microsoft.com/office/powerpoint/2010/main" val="41192274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0"/>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6F9B8CD-342D-4579-98EC-A8FD6B7370E1}" type="datetimeFigureOut">
              <a:rPr lang="en-US" smtClean="0">
                <a:solidFill>
                  <a:prstClr val="black">
                    <a:tint val="75000"/>
                  </a:prstClr>
                </a:solidFill>
              </a:rPr>
              <a:pPr/>
              <a:t>6/26/2018</a:t>
            </a:fld>
            <a:endParaRPr lang="en-US"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3"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lgn="r"/>
            <a:fld id="{E6F9B8CD-342D-4579-98EC-A8FD6B7370E1}" type="datetimeFigureOut">
              <a:rPr lang="en-US" smtClean="0">
                <a:solidFill>
                  <a:prstClr val="black">
                    <a:tint val="75000"/>
                  </a:prstClr>
                </a:solidFill>
              </a:rPr>
              <a:pPr algn="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6F9B8CD-342D-4579-98EC-A8FD6B7370E1}" type="datetimeFigureOut">
              <a:rPr lang="en-US" smtClean="0">
                <a:solidFill>
                  <a:prstClr val="black">
                    <a:tint val="75000"/>
                  </a:prstClr>
                </a:solidFill>
              </a:rPr>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6F9B8CD-342D-4579-98EC-A8FD6B7370E1}" type="datetimeFigureOut">
              <a:rPr lang="en-US" smtClean="0">
                <a:solidFill>
                  <a:prstClr val="black">
                    <a:tint val="75000"/>
                  </a:prstClr>
                </a:solidFill>
              </a:rPr>
              <a:pPr/>
              <a:t>6/26/2018</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6F9B8CD-342D-4579-98EC-A8FD6B7370E1}" type="datetimeFigureOut">
              <a:rPr lang="en-US" smtClean="0">
                <a:solidFill>
                  <a:prstClr val="black">
                    <a:tint val="75000"/>
                  </a:prstClr>
                </a:solidFill>
              </a:rPr>
              <a:pPr/>
              <a:t>6/26/2018</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lgn="r"/>
            <a:fld id="{E6F9B8CD-342D-4579-98EC-A8FD6B7370E1}" type="datetimeFigureOut">
              <a:rPr lang="en-US" smtClean="0">
                <a:solidFill>
                  <a:prstClr val="black">
                    <a:tint val="75000"/>
                  </a:prstClr>
                </a:solidFill>
              </a:rPr>
              <a:pPr algn="r"/>
              <a:t>6/26/2018</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6F9B8CD-342D-4579-98EC-A8FD6B7370E1}" type="datetimeFigureOut">
              <a:rPr lang="en-US" smtClean="0">
                <a:solidFill>
                  <a:prstClr val="black">
                    <a:tint val="75000"/>
                  </a:prstClr>
                </a:solidFill>
              </a:rPr>
              <a:pPr/>
              <a:t>6/26/2018</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lgn="r"/>
            <a:fld id="{E6F9B8CD-342D-4579-98EC-A8FD6B7370E1}" type="datetimeFigureOut">
              <a:rPr lang="en-US" smtClean="0">
                <a:solidFill>
                  <a:prstClr val="black">
                    <a:tint val="75000"/>
                  </a:prstClr>
                </a:solidFill>
              </a:rPr>
              <a:pPr algn="r"/>
              <a:t>6/26/2018</a:t>
            </a:fld>
            <a:endParaRPr lang="en-US"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lgn="r"/>
            <a:fld id="{E6F9B8CD-342D-4579-98EC-A8FD6B7370E1}" type="datetimeFigureOut">
              <a:rPr lang="en-US" smtClean="0">
                <a:solidFill>
                  <a:prstClr val="black">
                    <a:tint val="75000"/>
                  </a:prstClr>
                </a:solidFill>
              </a:rPr>
              <a:pPr algn="r"/>
              <a:t>6/26/2018</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6F9B8CD-342D-4579-98EC-A8FD6B7370E1}" type="datetimeFigureOut">
              <a:rPr lang="en-US" smtClean="0">
                <a:solidFill>
                  <a:prstClr val="black">
                    <a:tint val="75000"/>
                  </a:prstClr>
                </a:solidFill>
              </a:rPr>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6376"/>
            <a:ext cx="2057400" cy="4387851"/>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06376"/>
            <a:ext cx="6019800" cy="438785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6F9B8CD-342D-4579-98EC-A8FD6B7370E1}" type="datetimeFigureOut">
              <a:rPr lang="en-US" smtClean="0">
                <a:solidFill>
                  <a:prstClr val="black">
                    <a:tint val="75000"/>
                  </a:prstClr>
                </a:solidFill>
              </a:rPr>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dirty="0">
              <a:solidFill>
                <a:prstClr val="black">
                  <a:tint val="75000"/>
                </a:prstClr>
              </a:solidFill>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7"/>
            <a:ext cx="4040188" cy="639763"/>
          </a:xfrm>
        </p:spPr>
        <p:txBody>
          <a:bodyPr anchor="b"/>
          <a:lstStyle>
            <a:lvl1pPr marL="0" indent="0">
              <a:buNone/>
              <a:defRPr sz="2400" b="1"/>
            </a:lvl1pPr>
            <a:lvl2pPr marL="456279" indent="0">
              <a:buNone/>
              <a:defRPr sz="2000" b="1"/>
            </a:lvl2pPr>
            <a:lvl3pPr marL="912559" indent="0">
              <a:buNone/>
              <a:defRPr sz="1800" b="1"/>
            </a:lvl3pPr>
            <a:lvl4pPr marL="1368840" indent="0">
              <a:buNone/>
              <a:defRPr sz="1600" b="1"/>
            </a:lvl4pPr>
            <a:lvl5pPr marL="1825120" indent="0">
              <a:buNone/>
              <a:defRPr sz="1600" b="1"/>
            </a:lvl5pPr>
            <a:lvl6pPr marL="2281400" indent="0">
              <a:buNone/>
              <a:defRPr sz="1600" b="1"/>
            </a:lvl6pPr>
            <a:lvl7pPr marL="2737678" indent="0">
              <a:buNone/>
              <a:defRPr sz="1600" b="1"/>
            </a:lvl7pPr>
            <a:lvl8pPr marL="3193950" indent="0">
              <a:buNone/>
              <a:defRPr sz="1600" b="1"/>
            </a:lvl8pPr>
            <a:lvl9pPr marL="3650234"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47" y="1535117"/>
            <a:ext cx="4041775" cy="639763"/>
          </a:xfrm>
        </p:spPr>
        <p:txBody>
          <a:bodyPr anchor="b"/>
          <a:lstStyle>
            <a:lvl1pPr marL="0" indent="0">
              <a:buNone/>
              <a:defRPr sz="2400" b="1"/>
            </a:lvl1pPr>
            <a:lvl2pPr marL="456279" indent="0">
              <a:buNone/>
              <a:defRPr sz="2000" b="1"/>
            </a:lvl2pPr>
            <a:lvl3pPr marL="912559" indent="0">
              <a:buNone/>
              <a:defRPr sz="1800" b="1"/>
            </a:lvl3pPr>
            <a:lvl4pPr marL="1368840" indent="0">
              <a:buNone/>
              <a:defRPr sz="1600" b="1"/>
            </a:lvl4pPr>
            <a:lvl5pPr marL="1825120" indent="0">
              <a:buNone/>
              <a:defRPr sz="1600" b="1"/>
            </a:lvl5pPr>
            <a:lvl6pPr marL="2281400" indent="0">
              <a:buNone/>
              <a:defRPr sz="1600" b="1"/>
            </a:lvl6pPr>
            <a:lvl7pPr marL="2737678" indent="0">
              <a:buNone/>
              <a:defRPr sz="1600" b="1"/>
            </a:lvl7pPr>
            <a:lvl8pPr marL="3193950" indent="0">
              <a:buNone/>
              <a:defRPr sz="1600" b="1"/>
            </a:lvl8pPr>
            <a:lvl9pPr marL="3650234"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51200" y="398353"/>
            <a:ext cx="7455788" cy="1273433"/>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with partner logos">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161949" y="6308525"/>
            <a:ext cx="8729640" cy="549475"/>
          </a:xfrm>
        </p:spPr>
        <p:txBody>
          <a:bodyPr>
            <a:normAutofit/>
          </a:bodyPr>
          <a:lstStyle>
            <a:lvl1pPr>
              <a:defRPr sz="1600"/>
            </a:lvl1pPr>
          </a:lstStyle>
          <a:p>
            <a:pPr lvl="0"/>
            <a:r>
              <a:rPr lang="en-US" smtClean="0"/>
              <a:t>Click to edit Master text styles</a:t>
            </a:r>
          </a:p>
        </p:txBody>
      </p:sp>
      <p:sp>
        <p:nvSpPr>
          <p:cNvPr id="2" name="Title 1"/>
          <p:cNvSpPr>
            <a:spLocks noGrp="1"/>
          </p:cNvSpPr>
          <p:nvPr>
            <p:ph type="ctrTitle"/>
          </p:nvPr>
        </p:nvSpPr>
        <p:spPr>
          <a:xfrm>
            <a:off x="113026" y="1473868"/>
            <a:ext cx="8778562" cy="4388752"/>
          </a:xfrm>
          <a:prstGeom prst="rect">
            <a:avLst/>
          </a:prstGeom>
        </p:spPr>
        <p:txBody>
          <a:bodyPr anchor="b" anchorCtr="0">
            <a:normAutofit/>
          </a:bodyPr>
          <a:lstStyle>
            <a:lvl1pPr algn="l">
              <a:lnSpc>
                <a:spcPct val="80000"/>
              </a:lnSpc>
              <a:defRPr sz="8000"/>
            </a:lvl1pPr>
          </a:lstStyle>
          <a:p>
            <a:r>
              <a:rPr lang="en-US" smtClean="0"/>
              <a:t>Click to edit Master title style</a:t>
            </a:r>
            <a:endParaRPr lang="en-GB" dirty="0"/>
          </a:p>
        </p:txBody>
      </p:sp>
      <p:sp>
        <p:nvSpPr>
          <p:cNvPr id="3" name="Subtitle 2"/>
          <p:cNvSpPr>
            <a:spLocks noGrp="1"/>
          </p:cNvSpPr>
          <p:nvPr>
            <p:ph type="subTitle" idx="1"/>
          </p:nvPr>
        </p:nvSpPr>
        <p:spPr>
          <a:xfrm>
            <a:off x="161949" y="5753346"/>
            <a:ext cx="8729640" cy="440023"/>
          </a:xfrm>
        </p:spPr>
        <p:txBody>
          <a:bodyPr>
            <a:normAutofit/>
          </a:bodyPr>
          <a:lstStyle>
            <a:lvl1pPr marL="0" indent="0" algn="l">
              <a:buNone/>
              <a:defRPr sz="19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Rounded Rectangle 7"/>
          <p:cNvSpPr/>
          <p:nvPr userDrawn="1"/>
        </p:nvSpPr>
        <p:spPr>
          <a:xfrm>
            <a:off x="250824" y="6172200"/>
            <a:ext cx="8640764"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2" name="Rectangle 11"/>
          <p:cNvSpPr/>
          <p:nvPr userDrawn="1"/>
        </p:nvSpPr>
        <p:spPr>
          <a:xfrm>
            <a:off x="0" y="4"/>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9" name="TextBox 8"/>
          <p:cNvSpPr txBox="1"/>
          <p:nvPr userDrawn="1"/>
        </p:nvSpPr>
        <p:spPr>
          <a:xfrm>
            <a:off x="7575551" y="168894"/>
            <a:ext cx="1369862" cy="276999"/>
          </a:xfrm>
          <a:prstGeom prst="rect">
            <a:avLst/>
          </a:prstGeom>
          <a:noFill/>
        </p:spPr>
        <p:txBody>
          <a:bodyPr wrap="none" rtlCol="0">
            <a:spAutoFit/>
          </a:bodyPr>
          <a:lstStyle/>
          <a:p>
            <a:pPr defTabSz="457200"/>
            <a:r>
              <a:rPr lang="en-GB" sz="1200" dirty="0" smtClean="0">
                <a:solidFill>
                  <a:srgbClr val="1F497D"/>
                </a:solidFill>
              </a:rPr>
              <a:t>in partnership with</a:t>
            </a:r>
            <a:endParaRPr lang="en-GB" sz="1200" dirty="0">
              <a:solidFill>
                <a:srgbClr val="1F497D"/>
              </a:solidFill>
            </a:endParaRPr>
          </a:p>
        </p:txBody>
      </p:sp>
      <p:pic>
        <p:nvPicPr>
          <p:cNvPr id="13" name="Picture 12" descr="CRUK_Pos_RGB_150.jpg"/>
          <p:cNvPicPr>
            <a:picLocks noChangeAspect="1"/>
          </p:cNvPicPr>
          <p:nvPr userDrawn="1"/>
        </p:nvPicPr>
        <p:blipFill>
          <a:blip r:embed="rId2" cstate="print"/>
          <a:stretch>
            <a:fillRect/>
          </a:stretch>
        </p:blipFill>
        <p:spPr>
          <a:xfrm>
            <a:off x="4654667" y="445764"/>
            <a:ext cx="1731264" cy="670560"/>
          </a:xfrm>
          <a:prstGeom prst="rect">
            <a:avLst/>
          </a:prstGeom>
        </p:spPr>
      </p:pic>
      <p:pic>
        <p:nvPicPr>
          <p:cNvPr id="10" name="Picture 9" descr="The Royal Marsden logo_RGB_300.jpg"/>
          <p:cNvPicPr>
            <a:picLocks noChangeAspect="1"/>
          </p:cNvPicPr>
          <p:nvPr userDrawn="1"/>
        </p:nvPicPr>
        <p:blipFill>
          <a:blip r:embed="rId3" cstate="print"/>
          <a:stretch>
            <a:fillRect/>
          </a:stretch>
        </p:blipFill>
        <p:spPr>
          <a:xfrm>
            <a:off x="6627046" y="515321"/>
            <a:ext cx="2264542" cy="381183"/>
          </a:xfrm>
          <a:prstGeom prst="rect">
            <a:avLst/>
          </a:prstGeom>
        </p:spPr>
      </p:pic>
      <p:pic>
        <p:nvPicPr>
          <p:cNvPr id="11" name="Picture 10" descr="ICR logo.jpg"/>
          <p:cNvPicPr>
            <a:picLocks noChangeAspect="1"/>
          </p:cNvPicPr>
          <p:nvPr userDrawn="1"/>
        </p:nvPicPr>
        <p:blipFill>
          <a:blip r:embed="rId4" cstate="print"/>
          <a:stretch>
            <a:fillRect/>
          </a:stretch>
        </p:blipFill>
        <p:spPr>
          <a:xfrm>
            <a:off x="254000" y="521665"/>
            <a:ext cx="2596896" cy="502920"/>
          </a:xfrm>
          <a:prstGeom prst="rect">
            <a:avLst/>
          </a:prstGeom>
        </p:spPr>
      </p:pic>
    </p:spTree>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Partners/Details">
    <p:spTree>
      <p:nvGrpSpPr>
        <p:cNvPr id="1" name=""/>
        <p:cNvGrpSpPr/>
        <p:nvPr/>
      </p:nvGrpSpPr>
      <p:grpSpPr>
        <a:xfrm>
          <a:off x="0" y="0"/>
          <a:ext cx="0" cy="0"/>
          <a:chOff x="0" y="0"/>
          <a:chExt cx="0" cy="0"/>
        </a:xfrm>
      </p:grpSpPr>
      <p:sp>
        <p:nvSpPr>
          <p:cNvPr id="7" name="Rounded Rectangle 6"/>
          <p:cNvSpPr/>
          <p:nvPr userDrawn="1"/>
        </p:nvSpPr>
        <p:spPr>
          <a:xfrm>
            <a:off x="250824" y="6172203"/>
            <a:ext cx="8640764" cy="342900"/>
          </a:xfrm>
          <a:prstGeom prst="roundRect">
            <a:avLst>
              <a:gd name="adj" fmla="val 926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8" name="Rectangle 7"/>
          <p:cNvSpPr/>
          <p:nvPr userDrawn="1"/>
        </p:nvSpPr>
        <p:spPr>
          <a:xfrm>
            <a:off x="0" y="4"/>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9" name="TextBox 8"/>
          <p:cNvSpPr txBox="1"/>
          <p:nvPr userDrawn="1"/>
        </p:nvSpPr>
        <p:spPr>
          <a:xfrm>
            <a:off x="3054351" y="541751"/>
            <a:ext cx="1369862" cy="276999"/>
          </a:xfrm>
          <a:prstGeom prst="rect">
            <a:avLst/>
          </a:prstGeom>
          <a:noFill/>
        </p:spPr>
        <p:txBody>
          <a:bodyPr wrap="none" rtlCol="0">
            <a:spAutoFit/>
          </a:bodyPr>
          <a:lstStyle/>
          <a:p>
            <a:pPr defTabSz="457200"/>
            <a:r>
              <a:rPr lang="en-GB" sz="1200" dirty="0" smtClean="0">
                <a:solidFill>
                  <a:srgbClr val="1F497D"/>
                </a:solidFill>
              </a:rPr>
              <a:t>in partnership with</a:t>
            </a:r>
            <a:endParaRPr lang="en-GB" sz="1200" dirty="0">
              <a:solidFill>
                <a:srgbClr val="1F497D"/>
              </a:solidFill>
            </a:endParaRPr>
          </a:p>
        </p:txBody>
      </p:sp>
      <p:pic>
        <p:nvPicPr>
          <p:cNvPr id="10" name="Picture 9" descr="CRUK_Pos_RGB_150.jpg"/>
          <p:cNvPicPr>
            <a:picLocks noChangeAspect="1"/>
          </p:cNvPicPr>
          <p:nvPr userDrawn="1"/>
        </p:nvPicPr>
        <p:blipFill>
          <a:blip r:embed="rId2" cstate="print"/>
          <a:stretch>
            <a:fillRect/>
          </a:stretch>
        </p:blipFill>
        <p:spPr>
          <a:xfrm>
            <a:off x="5844286" y="436587"/>
            <a:ext cx="1731264" cy="670560"/>
          </a:xfrm>
          <a:prstGeom prst="rect">
            <a:avLst/>
          </a:prstGeom>
        </p:spPr>
      </p:pic>
      <p:pic>
        <p:nvPicPr>
          <p:cNvPr id="13" name="Picture 12" descr="ICR logo.jpg"/>
          <p:cNvPicPr>
            <a:picLocks noChangeAspect="1"/>
          </p:cNvPicPr>
          <p:nvPr userDrawn="1"/>
        </p:nvPicPr>
        <p:blipFill>
          <a:blip r:embed="rId3" cstate="print"/>
          <a:stretch>
            <a:fillRect/>
          </a:stretch>
        </p:blipFill>
        <p:spPr>
          <a:xfrm>
            <a:off x="254000" y="521665"/>
            <a:ext cx="2596896" cy="502920"/>
          </a:xfrm>
          <a:prstGeom prst="rect">
            <a:avLst/>
          </a:prstGeom>
        </p:spPr>
      </p:pic>
      <p:sp>
        <p:nvSpPr>
          <p:cNvPr id="14" name="Text Placeholder 13"/>
          <p:cNvSpPr>
            <a:spLocks noGrp="1"/>
          </p:cNvSpPr>
          <p:nvPr>
            <p:ph type="body" sz="quarter" idx="10"/>
          </p:nvPr>
        </p:nvSpPr>
        <p:spPr>
          <a:xfrm>
            <a:off x="155843" y="1498242"/>
            <a:ext cx="8853219" cy="4443119"/>
          </a:xfrm>
        </p:spPr>
        <p:txBody>
          <a:bodyPr anchor="b" anchorCtr="0"/>
          <a:lstStyle>
            <a:lvl1pPr>
              <a:lnSpc>
                <a:spcPct val="80000"/>
              </a:lnSpc>
              <a:defRPr sz="3600">
                <a:solidFill>
                  <a:srgbClr val="616365"/>
                </a:solidFill>
              </a:defRPr>
            </a:lvl1pPr>
            <a:lvl2pPr marL="0" indent="0">
              <a:lnSpc>
                <a:spcPct val="90000"/>
              </a:lnSpc>
              <a:spcBef>
                <a:spcPts val="1900"/>
              </a:spcBef>
              <a:buNone/>
              <a:defRPr>
                <a:solidFill>
                  <a:srgbClr val="616365"/>
                </a:solidFill>
              </a:defRPr>
            </a:lvl2pPr>
            <a:lvl3pPr marL="0" indent="0">
              <a:lnSpc>
                <a:spcPct val="90000"/>
              </a:lnSpc>
              <a:spcBef>
                <a:spcPts val="0"/>
              </a:spcBef>
              <a:buNone/>
              <a:defRPr>
                <a:solidFill>
                  <a:srgbClr val="A0A1A3"/>
                </a:solidFill>
              </a:defRPr>
            </a:lvl3pPr>
            <a:lvl4pPr marL="0" indent="0">
              <a:lnSpc>
                <a:spcPct val="90000"/>
              </a:lnSpc>
              <a:spcBef>
                <a:spcPts val="1300"/>
              </a:spcBef>
              <a:buNone/>
              <a:defRPr sz="1300">
                <a:solidFill>
                  <a:srgbClr val="616365"/>
                </a:solidFill>
              </a:defRPr>
            </a:lvl4pPr>
            <a:lvl5pPr marL="0" indent="0">
              <a:lnSpc>
                <a:spcPct val="90000"/>
              </a:lnSpc>
              <a:spcBef>
                <a:spcPts val="0"/>
              </a:spcBef>
              <a:buNone/>
              <a:defRPr sz="1300">
                <a:solidFill>
                  <a:srgbClr val="A0A1A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ubtitle 2"/>
          <p:cNvSpPr txBox="1">
            <a:spLocks/>
          </p:cNvSpPr>
          <p:nvPr userDrawn="1"/>
        </p:nvSpPr>
        <p:spPr>
          <a:xfrm>
            <a:off x="228624" y="6162475"/>
            <a:ext cx="8662964" cy="338554"/>
          </a:xfrm>
          <a:prstGeom prst="rect">
            <a:avLst/>
          </a:prstGeom>
        </p:spPr>
        <p:txBody>
          <a:bodyPr vert="horz" lIns="91440" tIns="45720" rIns="91440" bIns="45720" rtlCol="0">
            <a:spAutoFit/>
          </a:bodyPr>
          <a:lstStyle/>
          <a:p>
            <a:pPr defTabSz="457200">
              <a:spcBef>
                <a:spcPts val="500"/>
              </a:spcBef>
              <a:defRPr/>
            </a:pPr>
            <a:r>
              <a:rPr lang="en-US" sz="1600" dirty="0" smtClean="0">
                <a:solidFill>
                  <a:prstClr val="white"/>
                </a:solidFill>
              </a:rPr>
              <a:t>Making the discoveries that defeat cancer</a:t>
            </a:r>
            <a:endParaRPr lang="en-GB" sz="1600" dirty="0">
              <a:solidFill>
                <a:prstClr val="white"/>
              </a:solidFill>
            </a:endParaRPr>
          </a:p>
        </p:txBody>
      </p:sp>
    </p:spTree>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uthor with partner logos">
    <p:spTree>
      <p:nvGrpSpPr>
        <p:cNvPr id="1" name=""/>
        <p:cNvGrpSpPr/>
        <p:nvPr/>
      </p:nvGrpSpPr>
      <p:grpSpPr>
        <a:xfrm>
          <a:off x="0" y="0"/>
          <a:ext cx="0" cy="0"/>
          <a:chOff x="0" y="0"/>
          <a:chExt cx="0" cy="0"/>
        </a:xfrm>
      </p:grpSpPr>
      <p:sp>
        <p:nvSpPr>
          <p:cNvPr id="8" name="Rounded Rectangle 7"/>
          <p:cNvSpPr/>
          <p:nvPr userDrawn="1"/>
        </p:nvSpPr>
        <p:spPr>
          <a:xfrm>
            <a:off x="250824" y="6172200"/>
            <a:ext cx="8640764"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2" name="Rectangle 11"/>
          <p:cNvSpPr/>
          <p:nvPr userDrawn="1"/>
        </p:nvSpPr>
        <p:spPr>
          <a:xfrm>
            <a:off x="0" y="4"/>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9" name="TextBox 8"/>
          <p:cNvSpPr txBox="1"/>
          <p:nvPr userDrawn="1"/>
        </p:nvSpPr>
        <p:spPr>
          <a:xfrm>
            <a:off x="7575551" y="168894"/>
            <a:ext cx="1369862" cy="276999"/>
          </a:xfrm>
          <a:prstGeom prst="rect">
            <a:avLst/>
          </a:prstGeom>
          <a:noFill/>
        </p:spPr>
        <p:txBody>
          <a:bodyPr wrap="none" rtlCol="0">
            <a:spAutoFit/>
          </a:bodyPr>
          <a:lstStyle/>
          <a:p>
            <a:pPr defTabSz="457200"/>
            <a:r>
              <a:rPr lang="en-GB" sz="1200" dirty="0" smtClean="0">
                <a:solidFill>
                  <a:srgbClr val="1F497D"/>
                </a:solidFill>
              </a:rPr>
              <a:t>in partnership with</a:t>
            </a:r>
            <a:endParaRPr lang="en-GB" sz="1200" dirty="0">
              <a:solidFill>
                <a:srgbClr val="1F497D"/>
              </a:solidFill>
            </a:endParaRPr>
          </a:p>
        </p:txBody>
      </p:sp>
      <p:pic>
        <p:nvPicPr>
          <p:cNvPr id="11" name="Picture 10" descr="ICR logo.jpg"/>
          <p:cNvPicPr>
            <a:picLocks noChangeAspect="1"/>
          </p:cNvPicPr>
          <p:nvPr userDrawn="1"/>
        </p:nvPicPr>
        <p:blipFill>
          <a:blip r:embed="rId2" cstate="print"/>
          <a:stretch>
            <a:fillRect/>
          </a:stretch>
        </p:blipFill>
        <p:spPr>
          <a:xfrm>
            <a:off x="254000" y="521665"/>
            <a:ext cx="2596896" cy="502920"/>
          </a:xfrm>
          <a:prstGeom prst="rect">
            <a:avLst/>
          </a:prstGeom>
        </p:spPr>
      </p:pic>
      <p:sp>
        <p:nvSpPr>
          <p:cNvPr id="16" name="Text Placeholder 15"/>
          <p:cNvSpPr>
            <a:spLocks noGrp="1"/>
          </p:cNvSpPr>
          <p:nvPr>
            <p:ph type="body" sz="quarter" idx="10"/>
          </p:nvPr>
        </p:nvSpPr>
        <p:spPr>
          <a:xfrm>
            <a:off x="149232" y="1591203"/>
            <a:ext cx="8859829" cy="4549236"/>
          </a:xfrm>
        </p:spPr>
        <p:txBody>
          <a:bodyPr anchor="b" anchorCtr="0">
            <a:normAutofit/>
          </a:bodyPr>
          <a:lstStyle>
            <a:lvl1pPr marL="0" indent="0">
              <a:lnSpc>
                <a:spcPct val="80000"/>
              </a:lnSpc>
              <a:buFontTx/>
              <a:buNone/>
              <a:defRPr sz="1900">
                <a:solidFill>
                  <a:srgbClr val="616365"/>
                </a:solidFill>
              </a:defRPr>
            </a:lvl1pPr>
            <a:lvl2pPr marL="0" indent="0">
              <a:spcBef>
                <a:spcPts val="0"/>
              </a:spcBef>
              <a:buFontTx/>
              <a:buNone/>
              <a:defRPr sz="1900">
                <a:solidFill>
                  <a:srgbClr val="A0A1A3"/>
                </a:solidFill>
              </a:defRPr>
            </a:lvl2pPr>
            <a:lvl3pPr marL="0" indent="0">
              <a:buFontTx/>
              <a:buNone/>
              <a:defRPr sz="1600">
                <a:solidFill>
                  <a:schemeClr val="tx2"/>
                </a:solidFill>
              </a:defRPr>
            </a:lvl3pPr>
            <a:lvl4pPr marL="0" indent="0">
              <a:buFontTx/>
              <a:buNone/>
              <a:defRPr sz="1600">
                <a:solidFill>
                  <a:schemeClr val="tx2"/>
                </a:solidFill>
              </a:defRPr>
            </a:lvl4pPr>
            <a:lvl5pPr marL="0" indent="0">
              <a:buFontTx/>
              <a:buNone/>
              <a:defRPr sz="1600">
                <a:solidFill>
                  <a:schemeClr val="tx2"/>
                </a:solidFill>
              </a:defRPr>
            </a:lvl5pPr>
          </a:lstStyle>
          <a:p>
            <a:pPr lvl="0"/>
            <a:r>
              <a:rPr lang="en-US" smtClean="0"/>
              <a:t>Click to edit Master text styles</a:t>
            </a:r>
          </a:p>
          <a:p>
            <a:pPr lvl="1"/>
            <a:r>
              <a:rPr lang="en-US" smtClean="0"/>
              <a:t>Second level</a:t>
            </a:r>
          </a:p>
        </p:txBody>
      </p:sp>
      <p:pic>
        <p:nvPicPr>
          <p:cNvPr id="14" name="Picture 13" descr="CRUK_Pos_RGB_150.jpg"/>
          <p:cNvPicPr>
            <a:picLocks noChangeAspect="1"/>
          </p:cNvPicPr>
          <p:nvPr userDrawn="1"/>
        </p:nvPicPr>
        <p:blipFill>
          <a:blip r:embed="rId3" cstate="print"/>
          <a:stretch>
            <a:fillRect/>
          </a:stretch>
        </p:blipFill>
        <p:spPr>
          <a:xfrm>
            <a:off x="4654667" y="445764"/>
            <a:ext cx="1731264" cy="670560"/>
          </a:xfrm>
          <a:prstGeom prst="rect">
            <a:avLst/>
          </a:prstGeom>
        </p:spPr>
      </p:pic>
      <p:pic>
        <p:nvPicPr>
          <p:cNvPr id="15" name="Picture 14" descr="The Royal Marsden logo_RGB_300.jpg"/>
          <p:cNvPicPr>
            <a:picLocks noChangeAspect="1"/>
          </p:cNvPicPr>
          <p:nvPr userDrawn="1"/>
        </p:nvPicPr>
        <p:blipFill>
          <a:blip r:embed="rId4" cstate="print"/>
          <a:stretch>
            <a:fillRect/>
          </a:stretch>
        </p:blipFill>
        <p:spPr>
          <a:xfrm>
            <a:off x="6627046" y="515321"/>
            <a:ext cx="2264542" cy="381183"/>
          </a:xfrm>
          <a:prstGeom prst="rect">
            <a:avLst/>
          </a:prstGeom>
        </p:spPr>
      </p:pic>
    </p:spTree>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49949" y="397054"/>
            <a:ext cx="7455788" cy="1631719"/>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3" name="Content Placeholder 2"/>
          <p:cNvSpPr>
            <a:spLocks noGrp="1"/>
          </p:cNvSpPr>
          <p:nvPr>
            <p:ph idx="1"/>
          </p:nvPr>
        </p:nvSpPr>
        <p:spPr>
          <a:xfrm>
            <a:off x="163269" y="2134236"/>
            <a:ext cx="7442468" cy="4733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a:solidFill>
                <a:prstClr val="black">
                  <a:tint val="75000"/>
                </a:prstClr>
              </a:solidFill>
            </a:endParaRPr>
          </a:p>
        </p:txBody>
      </p:sp>
      <p:sp>
        <p:nvSpPr>
          <p:cNvPr id="11" name="Rounded Rectangle 10"/>
          <p:cNvSpPr/>
          <p:nvPr userDrawn="1"/>
        </p:nvSpPr>
        <p:spPr>
          <a:xfrm>
            <a:off x="260373" y="1563628"/>
            <a:ext cx="7345364"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Tree>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7" name="Picture 6" descr="Mission statement.jpg"/>
          <p:cNvPicPr>
            <a:picLocks noChangeAspect="1"/>
          </p:cNvPicPr>
          <p:nvPr userDrawn="1"/>
        </p:nvPicPr>
        <p:blipFill>
          <a:blip r:embed="rId2" cstate="print"/>
          <a:stretch>
            <a:fillRect/>
          </a:stretch>
        </p:blipFill>
        <p:spPr>
          <a:xfrm>
            <a:off x="138277" y="2215583"/>
            <a:ext cx="7498080" cy="3794760"/>
          </a:xfrm>
          <a:prstGeom prst="rect">
            <a:avLst/>
          </a:prstGeom>
        </p:spPr>
      </p:pic>
      <p:sp>
        <p:nvSpPr>
          <p:cNvPr id="5" name="Rectangle 4"/>
          <p:cNvSpPr/>
          <p:nvPr userDrawn="1"/>
        </p:nvSpPr>
        <p:spPr>
          <a:xfrm>
            <a:off x="0" y="0"/>
            <a:ext cx="7824076" cy="1252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a:solidFill>
                <a:prstClr val="black">
                  <a:tint val="75000"/>
                </a:prstClr>
              </a:solidFill>
            </a:endParaRPr>
          </a:p>
        </p:txBody>
      </p:sp>
      <p:pic>
        <p:nvPicPr>
          <p:cNvPr id="8" name="Picture 7" descr="ICR logo_Title slide.jpg"/>
          <p:cNvPicPr>
            <a:picLocks noChangeAspect="1"/>
          </p:cNvPicPr>
          <p:nvPr userDrawn="1"/>
        </p:nvPicPr>
        <p:blipFill>
          <a:blip r:embed="rId3" cstate="print"/>
          <a:stretch>
            <a:fillRect/>
          </a:stretch>
        </p:blipFill>
        <p:spPr>
          <a:xfrm>
            <a:off x="209548" y="600781"/>
            <a:ext cx="4410000" cy="910531"/>
          </a:xfrm>
          <a:prstGeom prst="rect">
            <a:avLst/>
          </a:prstGeom>
        </p:spPr>
      </p:pic>
    </p:spTree>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ositioning statement">
    <p:spTree>
      <p:nvGrpSpPr>
        <p:cNvPr id="1" name=""/>
        <p:cNvGrpSpPr/>
        <p:nvPr/>
      </p:nvGrpSpPr>
      <p:grpSpPr>
        <a:xfrm>
          <a:off x="0" y="0"/>
          <a:ext cx="0" cy="0"/>
          <a:chOff x="0" y="0"/>
          <a:chExt cx="0" cy="0"/>
        </a:xfrm>
      </p:grpSpPr>
      <p:pic>
        <p:nvPicPr>
          <p:cNvPr id="7" name="Picture 6" descr="Mission statement bars_2.jpg"/>
          <p:cNvPicPr>
            <a:picLocks noChangeAspect="1"/>
          </p:cNvPicPr>
          <p:nvPr userDrawn="1"/>
        </p:nvPicPr>
        <p:blipFill>
          <a:blip r:embed="rId2" cstate="print"/>
          <a:stretch>
            <a:fillRect/>
          </a:stretch>
        </p:blipFill>
        <p:spPr>
          <a:xfrm>
            <a:off x="149123" y="1907791"/>
            <a:ext cx="7537704" cy="4608576"/>
          </a:xfrm>
          <a:prstGeom prst="rect">
            <a:avLst/>
          </a:prstGeom>
        </p:spPr>
      </p:pic>
      <p:sp>
        <p:nvSpPr>
          <p:cNvPr id="12" name="Rectangle 11"/>
          <p:cNvSpPr/>
          <p:nvPr userDrawn="1"/>
        </p:nvSpPr>
        <p:spPr>
          <a:xfrm>
            <a:off x="0" y="0"/>
            <a:ext cx="7824076" cy="1252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a:solidFill>
                <a:prstClr val="black">
                  <a:tint val="75000"/>
                </a:prstClr>
              </a:solidFill>
            </a:endParaRPr>
          </a:p>
        </p:txBody>
      </p:sp>
      <p:pic>
        <p:nvPicPr>
          <p:cNvPr id="5" name="Picture 4" descr="Mission statement bars_1.jpg"/>
          <p:cNvPicPr>
            <a:picLocks noChangeAspect="1"/>
          </p:cNvPicPr>
          <p:nvPr userDrawn="1"/>
        </p:nvPicPr>
        <p:blipFill>
          <a:blip r:embed="rId3" cstate="print"/>
          <a:stretch>
            <a:fillRect/>
          </a:stretch>
        </p:blipFill>
        <p:spPr>
          <a:xfrm>
            <a:off x="149123" y="402749"/>
            <a:ext cx="7537704" cy="1359408"/>
          </a:xfrm>
          <a:prstGeom prst="rect">
            <a:avLst/>
          </a:prstGeom>
        </p:spPr>
      </p:pic>
    </p:spTree>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1 Image with caption">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2846389" y="1572176"/>
            <a:ext cx="6048000" cy="5004485"/>
          </a:xfrm>
        </p:spPr>
        <p:txBody>
          <a:bodyPr/>
          <a:lstStyle/>
          <a:p>
            <a:r>
              <a:rPr lang="en-US" smtClean="0"/>
              <a:t>Click icon to add picture</a:t>
            </a:r>
            <a:endParaRPr lang="en-GB"/>
          </a:p>
        </p:txBody>
      </p:sp>
      <p:sp>
        <p:nvSpPr>
          <p:cNvPr id="10" name="Text Placeholder 9"/>
          <p:cNvSpPr>
            <a:spLocks noGrp="1"/>
          </p:cNvSpPr>
          <p:nvPr>
            <p:ph type="body" sz="quarter" idx="13"/>
          </p:nvPr>
        </p:nvSpPr>
        <p:spPr>
          <a:xfrm>
            <a:off x="151200" y="398348"/>
            <a:ext cx="7455788" cy="1159864"/>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a:solidFill>
                <a:prstClr val="black">
                  <a:tint val="75000"/>
                </a:prstClr>
              </a:solidFill>
            </a:endParaRPr>
          </a:p>
        </p:txBody>
      </p:sp>
      <p:sp>
        <p:nvSpPr>
          <p:cNvPr id="8" name="Rounded Rectangle 7"/>
          <p:cNvSpPr/>
          <p:nvPr userDrawn="1"/>
        </p:nvSpPr>
        <p:spPr>
          <a:xfrm>
            <a:off x="250827" y="1572175"/>
            <a:ext cx="2163763"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9" name="Content Placeholder 2"/>
          <p:cNvSpPr>
            <a:spLocks noGrp="1"/>
          </p:cNvSpPr>
          <p:nvPr userDrawn="1">
            <p:ph idx="1"/>
          </p:nvPr>
        </p:nvSpPr>
        <p:spPr>
          <a:xfrm>
            <a:off x="162006" y="1690748"/>
            <a:ext cx="2340729" cy="5176800"/>
          </a:xfrm>
        </p:spPr>
        <p:txBody>
          <a:body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2 Image with caption">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4572000" y="1572176"/>
            <a:ext cx="4319588" cy="5004485"/>
          </a:xfrm>
        </p:spPr>
        <p:txBody>
          <a:bodyPr/>
          <a:lstStyle/>
          <a:p>
            <a:r>
              <a:rPr lang="en-US" smtClean="0"/>
              <a:t>Click icon to add picture</a:t>
            </a:r>
            <a:endParaRPr lang="en-GB"/>
          </a:p>
        </p:txBody>
      </p:sp>
      <p:sp>
        <p:nvSpPr>
          <p:cNvPr id="10" name="Text Placeholder 9"/>
          <p:cNvSpPr>
            <a:spLocks noGrp="1"/>
          </p:cNvSpPr>
          <p:nvPr>
            <p:ph type="body" sz="quarter" idx="13"/>
          </p:nvPr>
        </p:nvSpPr>
        <p:spPr>
          <a:xfrm>
            <a:off x="151200" y="398348"/>
            <a:ext cx="7455788" cy="1159864"/>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a:solidFill>
                <a:prstClr val="black">
                  <a:tint val="75000"/>
                </a:prstClr>
              </a:solidFill>
            </a:endParaRPr>
          </a:p>
        </p:txBody>
      </p:sp>
      <p:sp>
        <p:nvSpPr>
          <p:cNvPr id="8" name="Rounded Rectangle 7"/>
          <p:cNvSpPr/>
          <p:nvPr userDrawn="1"/>
        </p:nvSpPr>
        <p:spPr>
          <a:xfrm>
            <a:off x="250830" y="1572175"/>
            <a:ext cx="3889375"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9" name="Content Placeholder 2"/>
          <p:cNvSpPr>
            <a:spLocks noGrp="1"/>
          </p:cNvSpPr>
          <p:nvPr userDrawn="1">
            <p:ph idx="1"/>
          </p:nvPr>
        </p:nvSpPr>
        <p:spPr>
          <a:xfrm>
            <a:off x="159045" y="1690748"/>
            <a:ext cx="4077141" cy="5176800"/>
          </a:xfrm>
        </p:spPr>
        <p:txBody>
          <a:body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250825" y="1572176"/>
            <a:ext cx="8640000" cy="5004485"/>
          </a:xfrm>
        </p:spPr>
        <p:txBody>
          <a:bodyPr/>
          <a:lstStyle/>
          <a:p>
            <a:r>
              <a:rPr lang="en-US" smtClean="0"/>
              <a:t>Click icon to add picture</a:t>
            </a:r>
            <a:endParaRPr lang="en-GB"/>
          </a:p>
        </p:txBody>
      </p:sp>
      <p:sp>
        <p:nvSpPr>
          <p:cNvPr id="10" name="Text Placeholder 9"/>
          <p:cNvSpPr>
            <a:spLocks noGrp="1"/>
          </p:cNvSpPr>
          <p:nvPr>
            <p:ph type="body" sz="quarter" idx="13"/>
          </p:nvPr>
        </p:nvSpPr>
        <p:spPr>
          <a:xfrm>
            <a:off x="151200" y="398348"/>
            <a:ext cx="7455788" cy="1159864"/>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solidFill>
                  <a:prstClr val="black">
                    <a:tint val="75000"/>
                  </a:prstClr>
                </a:solidFill>
              </a:rPr>
              <a:pPr/>
              <a:t>‹N›</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1 Image with caption: Dark b/ground">
    <p:bg>
      <p:bgPr>
        <a:solidFill>
          <a:schemeClr val="tx2"/>
        </a:solidFill>
        <a:effectLst/>
      </p:bgPr>
    </p:bg>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2846389" y="1572176"/>
            <a:ext cx="6048000" cy="5004485"/>
          </a:xfrm>
        </p:spPr>
        <p:txBody>
          <a:bodyPr/>
          <a:lstStyle/>
          <a:p>
            <a:r>
              <a:rPr lang="en-US" smtClean="0"/>
              <a:t>Click icon to add picture</a:t>
            </a:r>
            <a:endParaRPr lang="en-GB"/>
          </a:p>
        </p:txBody>
      </p:sp>
      <p:sp>
        <p:nvSpPr>
          <p:cNvPr id="10" name="Text Placeholder 9"/>
          <p:cNvSpPr>
            <a:spLocks noGrp="1"/>
          </p:cNvSpPr>
          <p:nvPr>
            <p:ph type="body" sz="quarter" idx="13"/>
          </p:nvPr>
        </p:nvSpPr>
        <p:spPr>
          <a:xfrm>
            <a:off x="151200" y="398348"/>
            <a:ext cx="7455788" cy="1159864"/>
          </a:xfrm>
        </p:spPr>
        <p:txBody>
          <a:bodyPr>
            <a:noAutofit/>
          </a:bodyPr>
          <a:lstStyle>
            <a:lvl1pPr marL="0" indent="0">
              <a:lnSpc>
                <a:spcPct val="85000"/>
              </a:lnSpc>
              <a:buFontTx/>
              <a:buNone/>
              <a:defRPr sz="3400">
                <a:solidFill>
                  <a:schemeClr val="bg1"/>
                </a:solidFill>
              </a:defRPr>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9B2A88A-9ECB-DF45-A377-2575079D0564}" type="slidenum">
              <a:rPr lang="en-GB" smtClean="0"/>
              <a:pPr/>
              <a:t>‹N›</a:t>
            </a:fld>
            <a:endParaRPr lang="en-GB" dirty="0"/>
          </a:p>
        </p:txBody>
      </p:sp>
      <p:sp>
        <p:nvSpPr>
          <p:cNvPr id="8" name="Rounded Rectangle 7"/>
          <p:cNvSpPr/>
          <p:nvPr userDrawn="1"/>
        </p:nvSpPr>
        <p:spPr>
          <a:xfrm>
            <a:off x="250827" y="1572175"/>
            <a:ext cx="2163763"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9" name="Content Placeholder 2"/>
          <p:cNvSpPr>
            <a:spLocks noGrp="1"/>
          </p:cNvSpPr>
          <p:nvPr userDrawn="1">
            <p:ph idx="1"/>
          </p:nvPr>
        </p:nvSpPr>
        <p:spPr>
          <a:xfrm>
            <a:off x="162006" y="1690748"/>
            <a:ext cx="2340729" cy="5176800"/>
          </a:xfrm>
        </p:spPr>
        <p:txBody>
          <a:bodyPr/>
          <a:lstStyle>
            <a:lvl1pPr>
              <a:defRPr>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9" name="Rounded Rectangle 8"/>
          <p:cNvSpPr/>
          <p:nvPr userDrawn="1"/>
        </p:nvSpPr>
        <p:spPr>
          <a:xfrm>
            <a:off x="8024820" y="252000"/>
            <a:ext cx="866775" cy="1260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Tree>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2 Image with caption: Dark b/ground">
    <p:bg>
      <p:bgPr>
        <a:solidFill>
          <a:schemeClr val="tx2"/>
        </a:solidFill>
        <a:effectLst/>
      </p:bgPr>
    </p:bg>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4572008" y="1572176"/>
            <a:ext cx="4319587" cy="5004485"/>
          </a:xfrm>
        </p:spPr>
        <p:txBody>
          <a:bodyPr/>
          <a:lstStyle/>
          <a:p>
            <a:r>
              <a:rPr lang="en-US" smtClean="0"/>
              <a:t>Click icon to add picture</a:t>
            </a:r>
            <a:endParaRPr lang="en-GB" dirty="0"/>
          </a:p>
        </p:txBody>
      </p:sp>
      <p:sp>
        <p:nvSpPr>
          <p:cNvPr id="10" name="Text Placeholder 9"/>
          <p:cNvSpPr>
            <a:spLocks noGrp="1"/>
          </p:cNvSpPr>
          <p:nvPr>
            <p:ph type="body" sz="quarter" idx="13"/>
          </p:nvPr>
        </p:nvSpPr>
        <p:spPr>
          <a:xfrm>
            <a:off x="151200" y="398348"/>
            <a:ext cx="7455788" cy="1159864"/>
          </a:xfrm>
        </p:spPr>
        <p:txBody>
          <a:bodyPr>
            <a:noAutofit/>
          </a:bodyPr>
          <a:lstStyle>
            <a:lvl1pPr marL="0" indent="0">
              <a:lnSpc>
                <a:spcPct val="85000"/>
              </a:lnSpc>
              <a:buFontTx/>
              <a:buNone/>
              <a:defRPr sz="3400">
                <a:solidFill>
                  <a:schemeClr val="bg1"/>
                </a:solidFill>
              </a:defRPr>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9B2A88A-9ECB-DF45-A377-2575079D0564}" type="slidenum">
              <a:rPr lang="en-GB" smtClean="0"/>
              <a:pPr/>
              <a:t>‹N›</a:t>
            </a:fld>
            <a:endParaRPr lang="en-GB" dirty="0"/>
          </a:p>
        </p:txBody>
      </p:sp>
      <p:sp>
        <p:nvSpPr>
          <p:cNvPr id="8" name="Rounded Rectangle 7"/>
          <p:cNvSpPr/>
          <p:nvPr userDrawn="1"/>
        </p:nvSpPr>
        <p:spPr>
          <a:xfrm>
            <a:off x="250826" y="1572175"/>
            <a:ext cx="3889374"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9" name="Content Placeholder 2"/>
          <p:cNvSpPr>
            <a:spLocks noGrp="1"/>
          </p:cNvSpPr>
          <p:nvPr userDrawn="1">
            <p:ph idx="1"/>
          </p:nvPr>
        </p:nvSpPr>
        <p:spPr>
          <a:xfrm>
            <a:off x="159041" y="1690748"/>
            <a:ext cx="4077140" cy="5176800"/>
          </a:xfrm>
        </p:spPr>
        <p:txBody>
          <a:bodyPr/>
          <a:lstStyle>
            <a:lvl1pPr>
              <a:defRPr>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9" name="Rounded Rectangle 8"/>
          <p:cNvSpPr/>
          <p:nvPr userDrawn="1"/>
        </p:nvSpPr>
        <p:spPr>
          <a:xfrm>
            <a:off x="8024820" y="252000"/>
            <a:ext cx="866775" cy="1260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Tree>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mage: Dark background">
    <p:bg>
      <p:bgPr>
        <a:solidFill>
          <a:schemeClr val="tx2"/>
        </a:solidFill>
        <a:effectLst/>
      </p:bgPr>
    </p:bg>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250825" y="1572176"/>
            <a:ext cx="8640000" cy="5004485"/>
          </a:xfrm>
        </p:spPr>
        <p:txBody>
          <a:bodyPr/>
          <a:lstStyle/>
          <a:p>
            <a:r>
              <a:rPr lang="en-US" smtClean="0"/>
              <a:t>Click icon to add picture</a:t>
            </a:r>
            <a:endParaRPr lang="en-GB"/>
          </a:p>
        </p:txBody>
      </p:sp>
      <p:sp>
        <p:nvSpPr>
          <p:cNvPr id="10" name="Text Placeholder 9"/>
          <p:cNvSpPr>
            <a:spLocks noGrp="1"/>
          </p:cNvSpPr>
          <p:nvPr>
            <p:ph type="body" sz="quarter" idx="13"/>
          </p:nvPr>
        </p:nvSpPr>
        <p:spPr>
          <a:xfrm>
            <a:off x="151200" y="398348"/>
            <a:ext cx="7455788" cy="1159864"/>
          </a:xfrm>
        </p:spPr>
        <p:txBody>
          <a:bodyPr>
            <a:noAutofit/>
          </a:bodyPr>
          <a:lstStyle>
            <a:lvl1pPr marL="0" indent="0">
              <a:lnSpc>
                <a:spcPct val="85000"/>
              </a:lnSpc>
              <a:buFontTx/>
              <a:buNone/>
              <a:defRPr sz="3400">
                <a:solidFill>
                  <a:schemeClr val="bg1"/>
                </a:solidFill>
              </a:defRPr>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9B2A88A-9ECB-DF45-A377-2575079D0564}" type="slidenum">
              <a:rPr lang="en-GB" smtClean="0">
                <a:solidFill>
                  <a:prstClr val="white"/>
                </a:solidFill>
              </a:rPr>
              <a:pPr/>
              <a:t>‹N›</a:t>
            </a:fld>
            <a:endParaRPr lang="en-GB" dirty="0">
              <a:solidFill>
                <a:prstClr val="white"/>
              </a:solidFill>
            </a:endParaRPr>
          </a:p>
        </p:txBody>
      </p:sp>
      <p:sp>
        <p:nvSpPr>
          <p:cNvPr id="5" name="Rounded Rectangle 4"/>
          <p:cNvSpPr/>
          <p:nvPr userDrawn="1"/>
        </p:nvSpPr>
        <p:spPr>
          <a:xfrm>
            <a:off x="8024820" y="252000"/>
            <a:ext cx="866775" cy="1260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Tree>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8" name="Rectangle 7"/>
          <p:cNvSpPr/>
          <p:nvPr userDrawn="1"/>
        </p:nvSpPr>
        <p:spPr>
          <a:xfrm>
            <a:off x="0" y="4"/>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9" name="TextBox 8"/>
          <p:cNvSpPr txBox="1"/>
          <p:nvPr userDrawn="1"/>
        </p:nvSpPr>
        <p:spPr>
          <a:xfrm>
            <a:off x="7575551" y="168894"/>
            <a:ext cx="1369862" cy="276999"/>
          </a:xfrm>
          <a:prstGeom prst="rect">
            <a:avLst/>
          </a:prstGeom>
          <a:noFill/>
        </p:spPr>
        <p:txBody>
          <a:bodyPr wrap="none" rtlCol="0">
            <a:spAutoFit/>
          </a:bodyPr>
          <a:lstStyle/>
          <a:p>
            <a:pPr defTabSz="457200"/>
            <a:r>
              <a:rPr lang="en-GB" sz="1200" dirty="0" smtClean="0">
                <a:solidFill>
                  <a:srgbClr val="1F497D"/>
                </a:solidFill>
              </a:rPr>
              <a:t>in partnership with</a:t>
            </a:r>
            <a:endParaRPr lang="en-GB" sz="1200" dirty="0">
              <a:solidFill>
                <a:srgbClr val="1F497D"/>
              </a:solidFill>
            </a:endParaRPr>
          </a:p>
        </p:txBody>
      </p:sp>
      <p:pic>
        <p:nvPicPr>
          <p:cNvPr id="10" name="Picture 9" descr="CRUK_Pos_RGB_150.jpg"/>
          <p:cNvPicPr>
            <a:picLocks noChangeAspect="1"/>
          </p:cNvPicPr>
          <p:nvPr userDrawn="1"/>
        </p:nvPicPr>
        <p:blipFill>
          <a:blip r:embed="rId2" cstate="print"/>
          <a:stretch>
            <a:fillRect/>
          </a:stretch>
        </p:blipFill>
        <p:spPr>
          <a:xfrm>
            <a:off x="4654667" y="445764"/>
            <a:ext cx="1731264" cy="670560"/>
          </a:xfrm>
          <a:prstGeom prst="rect">
            <a:avLst/>
          </a:prstGeom>
        </p:spPr>
      </p:pic>
      <p:pic>
        <p:nvPicPr>
          <p:cNvPr id="11" name="Picture 10" descr="The Royal Marsden logo_RGB_300.jpg"/>
          <p:cNvPicPr>
            <a:picLocks noChangeAspect="1"/>
          </p:cNvPicPr>
          <p:nvPr userDrawn="1"/>
        </p:nvPicPr>
        <p:blipFill>
          <a:blip r:embed="rId3" cstate="print"/>
          <a:stretch>
            <a:fillRect/>
          </a:stretch>
        </p:blipFill>
        <p:spPr>
          <a:xfrm>
            <a:off x="6627046" y="515321"/>
            <a:ext cx="2264542" cy="381183"/>
          </a:xfrm>
          <a:prstGeom prst="rect">
            <a:avLst/>
          </a:prstGeom>
        </p:spPr>
      </p:pic>
      <p:pic>
        <p:nvPicPr>
          <p:cNvPr id="13" name="Picture 12" descr="ICR logo.jpg"/>
          <p:cNvPicPr>
            <a:picLocks noChangeAspect="1"/>
          </p:cNvPicPr>
          <p:nvPr userDrawn="1"/>
        </p:nvPicPr>
        <p:blipFill>
          <a:blip r:embed="rId4" cstate="print"/>
          <a:stretch>
            <a:fillRect/>
          </a:stretch>
        </p:blipFill>
        <p:spPr>
          <a:xfrm>
            <a:off x="254000" y="521665"/>
            <a:ext cx="2596896" cy="502920"/>
          </a:xfrm>
          <a:prstGeom prst="rect">
            <a:avLst/>
          </a:prstGeom>
        </p:spPr>
      </p:pic>
      <p:sp>
        <p:nvSpPr>
          <p:cNvPr id="15" name="Rounded Rectangle 14"/>
          <p:cNvSpPr/>
          <p:nvPr userDrawn="1"/>
        </p:nvSpPr>
        <p:spPr>
          <a:xfrm>
            <a:off x="250824" y="6172200"/>
            <a:ext cx="8640764"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6" name="Content Placeholder 2"/>
          <p:cNvSpPr>
            <a:spLocks noGrp="1"/>
          </p:cNvSpPr>
          <p:nvPr>
            <p:ph idx="1"/>
          </p:nvPr>
        </p:nvSpPr>
        <p:spPr>
          <a:xfrm>
            <a:off x="162000" y="1641266"/>
            <a:ext cx="2880000" cy="4481452"/>
          </a:xfrm>
        </p:spPr>
        <p:txBody>
          <a:bodyPr anchor="b" anchorCtr="0">
            <a:normAutofit/>
          </a:bodyPr>
          <a:lstStyle>
            <a:lvl1pPr marL="0" indent="0">
              <a:spcBef>
                <a:spcPts val="0"/>
              </a:spcBef>
              <a:defRPr sz="1600">
                <a:solidFill>
                  <a:schemeClr val="tx2"/>
                </a:solidFill>
              </a:defRPr>
            </a:lvl1pPr>
            <a:lvl2pPr marL="0" indent="0">
              <a:spcBef>
                <a:spcPts val="0"/>
              </a:spcBef>
              <a:defRPr sz="1600">
                <a:solidFill>
                  <a:schemeClr val="tx2"/>
                </a:solidFill>
              </a:defRPr>
            </a:lvl2pPr>
          </a:lstStyle>
          <a:p>
            <a:pPr lvl="0"/>
            <a:r>
              <a:rPr lang="en-US" smtClean="0"/>
              <a:t>Click to edit Master text styles</a:t>
            </a:r>
          </a:p>
        </p:txBody>
      </p:sp>
      <p:sp>
        <p:nvSpPr>
          <p:cNvPr id="23" name="Content Placeholder 2"/>
          <p:cNvSpPr>
            <a:spLocks noGrp="1"/>
          </p:cNvSpPr>
          <p:nvPr>
            <p:ph idx="10"/>
          </p:nvPr>
        </p:nvSpPr>
        <p:spPr>
          <a:xfrm>
            <a:off x="6121079" y="1641266"/>
            <a:ext cx="2880000" cy="4481452"/>
          </a:xfrm>
        </p:spPr>
        <p:txBody>
          <a:bodyPr anchor="b" anchorCtr="0">
            <a:normAutofit/>
          </a:bodyPr>
          <a:lstStyle>
            <a:lvl1pPr marL="0" indent="0">
              <a:spcBef>
                <a:spcPts val="0"/>
              </a:spcBef>
              <a:defRPr sz="1600">
                <a:solidFill>
                  <a:schemeClr val="tx2"/>
                </a:solidFill>
              </a:defRPr>
            </a:lvl1pPr>
            <a:lvl2pPr marL="0" indent="0">
              <a:spcBef>
                <a:spcPts val="0"/>
              </a:spcBef>
              <a:defRPr sz="1600">
                <a:solidFill>
                  <a:schemeClr val="tx2"/>
                </a:solidFill>
              </a:defRPr>
            </a:lvl2pPr>
          </a:lstStyle>
          <a:p>
            <a:pPr lvl="0"/>
            <a:r>
              <a:rPr lang="en-US" smtClean="0"/>
              <a:t>Click to edit Master text styles</a:t>
            </a:r>
          </a:p>
        </p:txBody>
      </p:sp>
      <p:sp>
        <p:nvSpPr>
          <p:cNvPr id="24" name="Content Placeholder 2"/>
          <p:cNvSpPr>
            <a:spLocks noGrp="1"/>
          </p:cNvSpPr>
          <p:nvPr>
            <p:ph idx="11"/>
          </p:nvPr>
        </p:nvSpPr>
        <p:spPr>
          <a:xfrm>
            <a:off x="3141540" y="1641266"/>
            <a:ext cx="2880000" cy="4481452"/>
          </a:xfrm>
        </p:spPr>
        <p:txBody>
          <a:bodyPr anchor="b" anchorCtr="0">
            <a:normAutofit/>
          </a:bodyPr>
          <a:lstStyle>
            <a:lvl1pPr marL="0" indent="0">
              <a:spcBef>
                <a:spcPts val="0"/>
              </a:spcBef>
              <a:defRPr sz="1600">
                <a:solidFill>
                  <a:schemeClr val="tx2"/>
                </a:solidFill>
              </a:defRPr>
            </a:lvl1pPr>
            <a:lvl2pPr marL="0" indent="0">
              <a:spcBef>
                <a:spcPts val="0"/>
              </a:spcBef>
              <a:defRPr sz="1600">
                <a:solidFill>
                  <a:schemeClr val="tx2"/>
                </a:solidFill>
              </a:defRPr>
            </a:lvl2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4" name="Rectangle 3"/>
          <p:cNvSpPr/>
          <p:nvPr userDrawn="1"/>
        </p:nvSpPr>
        <p:spPr>
          <a:xfrm>
            <a:off x="0" y="4"/>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pic>
        <p:nvPicPr>
          <p:cNvPr id="5" name="Picture 4" descr="ICR logo_12cm.jpg"/>
          <p:cNvPicPr>
            <a:picLocks noChangeAspect="1"/>
          </p:cNvPicPr>
          <p:nvPr userDrawn="1"/>
        </p:nvPicPr>
        <p:blipFill>
          <a:blip r:embed="rId2" cstate="print"/>
          <a:stretch>
            <a:fillRect/>
          </a:stretch>
        </p:blipFill>
        <p:spPr>
          <a:xfrm>
            <a:off x="2412492" y="1905000"/>
            <a:ext cx="4319016" cy="2630424"/>
          </a:xfrm>
          <a:prstGeom prst="rect">
            <a:avLst/>
          </a:prstGeom>
        </p:spPr>
      </p:pic>
    </p:spTree>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hoto end slide">
    <p:spTree>
      <p:nvGrpSpPr>
        <p:cNvPr id="1" name=""/>
        <p:cNvGrpSpPr/>
        <p:nvPr/>
      </p:nvGrpSpPr>
      <p:grpSpPr>
        <a:xfrm>
          <a:off x="0" y="0"/>
          <a:ext cx="0" cy="0"/>
          <a:chOff x="0" y="0"/>
          <a:chExt cx="0" cy="0"/>
        </a:xfrm>
      </p:grpSpPr>
      <p:sp>
        <p:nvSpPr>
          <p:cNvPr id="4" name="Rectangle 3"/>
          <p:cNvSpPr/>
          <p:nvPr userDrawn="1"/>
        </p:nvSpPr>
        <p:spPr>
          <a:xfrm>
            <a:off x="0" y="4"/>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pic>
        <p:nvPicPr>
          <p:cNvPr id="6" name="Picture 5" descr="End photo slide.jpg"/>
          <p:cNvPicPr>
            <a:picLocks noChangeAspect="1"/>
          </p:cNvPicPr>
          <p:nvPr userDrawn="1"/>
        </p:nvPicPr>
        <p:blipFill>
          <a:blip r:embed="rId2" cstate="print"/>
          <a:stretch>
            <a:fillRect/>
          </a:stretch>
        </p:blipFill>
        <p:spPr>
          <a:xfrm>
            <a:off x="251624" y="240608"/>
            <a:ext cx="8640763" cy="6376784"/>
          </a:xfrm>
          <a:prstGeom prst="rect">
            <a:avLst/>
          </a:prstGeom>
        </p:spPr>
      </p:pic>
    </p:spTree>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sldNum" idx="10"/>
          </p:nvPr>
        </p:nvSpPr>
        <p:spPr>
          <a:ln/>
        </p:spPr>
        <p:txBody>
          <a:bodyPr/>
          <a:lstStyle>
            <a:lvl1pPr>
              <a:defRPr/>
            </a:lvl1pPr>
          </a:lstStyle>
          <a:p>
            <a:pPr>
              <a:defRPr/>
            </a:pPr>
            <a:fld id="{F40AB9FD-6916-443E-BB2F-EA9D1959A6D6}" type="slidenum">
              <a:rPr lang="en-GB">
                <a:solidFill>
                  <a:prstClr val="black">
                    <a:tint val="75000"/>
                  </a:prstClr>
                </a:solidFill>
              </a:rPr>
              <a:pPr>
                <a:defRPr/>
              </a:pPr>
              <a:t>‹N›</a:t>
            </a:fld>
            <a:endParaRPr lang="en-GB">
              <a:solidFill>
                <a:prstClr val="black">
                  <a:tint val="75000"/>
                </a:prstClr>
              </a:solidFill>
            </a:endParaRPr>
          </a:p>
        </p:txBody>
      </p:sp>
      <p:sp>
        <p:nvSpPr>
          <p:cNvPr id="4" name="Rectangle 4"/>
          <p:cNvSpPr>
            <a:spLocks noGrp="1" noChangeArrowheads="1"/>
          </p:cNvSpPr>
          <p:nvPr>
            <p:ph type="ftr" idx="11"/>
          </p:nvPr>
        </p:nvSpPr>
        <p:spPr>
          <a:ln/>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3455080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9545" y="116841"/>
            <a:ext cx="6858000" cy="1590459"/>
          </a:xfrm>
        </p:spPr>
        <p:txBody>
          <a:bodyPr anchor="b">
            <a:noAutofit/>
          </a:bodyPr>
          <a:lstStyle>
            <a:lvl1pPr algn="l">
              <a:defRPr sz="4000" b="1">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299545" y="1854239"/>
            <a:ext cx="6858000" cy="649923"/>
          </a:xfrm>
        </p:spPr>
        <p:txBody>
          <a:bodyPr>
            <a:noAutofit/>
          </a:bodyPr>
          <a:lstStyle>
            <a:lvl1pPr marL="0" indent="0" algn="l">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9" name="Straight Connector 8"/>
          <p:cNvCxnSpPr/>
          <p:nvPr/>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2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840">
          <p15:clr>
            <a:srgbClr val="FBAE40"/>
          </p15:clr>
        </p15:guide>
        <p15:guide id="2" orient="horz" pos="2160">
          <p15:clr>
            <a:srgbClr val="FBAE40"/>
          </p15:clr>
        </p15:guide>
        <p15:guide id="3" pos="257">
          <p15:clr>
            <a:srgbClr val="FBAE40"/>
          </p15:clr>
        </p15:guide>
        <p15:guide id="4" pos="7423">
          <p15:clr>
            <a:srgbClr val="FBAE40"/>
          </p15:clr>
        </p15:guide>
        <p15:guide id="5" orient="horz" pos="278">
          <p15:clr>
            <a:srgbClr val="FBAE40"/>
          </p15:clr>
        </p15:guide>
        <p15:guide id="6" orient="horz" pos="4042">
          <p15:clr>
            <a:srgbClr val="FBAE40"/>
          </p15:clr>
        </p15:guide>
        <p15:guide id="7" pos="5120" userDrawn="1">
          <p15:clr>
            <a:srgbClr val="FBAE40"/>
          </p15:clr>
        </p15:guide>
        <p15:guide id="8" orient="horz" pos="2880" userDrawn="1">
          <p15:clr>
            <a:srgbClr val="FBAE40"/>
          </p15:clr>
        </p15:guide>
        <p15:guide id="9" pos="343" userDrawn="1">
          <p15:clr>
            <a:srgbClr val="FBAE40"/>
          </p15:clr>
        </p15:guide>
        <p15:guide id="10" pos="9897" userDrawn="1">
          <p15:clr>
            <a:srgbClr val="FBAE40"/>
          </p15:clr>
        </p15:guide>
        <p15:guide id="11" orient="horz" pos="371" userDrawn="1">
          <p15:clr>
            <a:srgbClr val="FBAE40"/>
          </p15:clr>
        </p15:guide>
        <p15:guide id="12" orient="horz" pos="5389"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2"/>
            <a:ext cx="9144000" cy="6858003"/>
            <a:chOff x="0" y="-1"/>
            <a:chExt cx="9144000" cy="5143502"/>
          </a:xfrm>
        </p:grpSpPr>
        <p:sp>
          <p:nvSpPr>
            <p:cNvPr id="15" name="Rectangle 14"/>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6" name="Rectangle 15"/>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pSp>
      <p:sp>
        <p:nvSpPr>
          <p:cNvPr id="2" name="Title 1"/>
          <p:cNvSpPr>
            <a:spLocks noGrp="1"/>
          </p:cNvSpPr>
          <p:nvPr>
            <p:ph type="title" hasCustomPrompt="1"/>
          </p:nvPr>
        </p:nvSpPr>
        <p:spPr>
          <a:xfrm>
            <a:off x="305867" y="20797"/>
            <a:ext cx="8532019" cy="1074792"/>
          </a:xfrm>
        </p:spPr>
        <p:txBody>
          <a:bodyPr tIns="0" bIns="0" anchor="b">
            <a:noAutofit/>
          </a:bodyPr>
          <a:lstStyle>
            <a:lvl1pPr>
              <a:defRPr sz="3600" b="1">
                <a:solidFill>
                  <a:schemeClr val="bg1"/>
                </a:solidFill>
                <a:latin typeface="+mn-lt"/>
              </a:defRPr>
            </a:lvl1pPr>
          </a:lstStyle>
          <a:p>
            <a:r>
              <a:rPr lang="en-US" dirty="0"/>
              <a:t/>
            </a:r>
            <a:br>
              <a:rPr lang="en-US" dirty="0"/>
            </a:br>
            <a:r>
              <a:rPr lang="en-US" dirty="0"/>
              <a:t>Click to edit Master title style</a:t>
            </a:r>
            <a:endParaRPr lang="en-GB" dirty="0"/>
          </a:p>
        </p:txBody>
      </p:sp>
      <p:sp>
        <p:nvSpPr>
          <p:cNvPr id="3" name="Content Placeholder 2"/>
          <p:cNvSpPr>
            <a:spLocks noGrp="1"/>
          </p:cNvSpPr>
          <p:nvPr>
            <p:ph idx="1"/>
          </p:nvPr>
        </p:nvSpPr>
        <p:spPr>
          <a:xfrm>
            <a:off x="305994" y="1256044"/>
            <a:ext cx="8532019" cy="4793064"/>
          </a:xfrm>
        </p:spPr>
        <p:txBody>
          <a:bodyPr>
            <a:noAutofit/>
          </a:bodyPr>
          <a:lstStyle>
            <a:lvl1pPr marL="252000" indent="-252000">
              <a:buClr>
                <a:schemeClr val="accent1"/>
              </a:buClr>
              <a:defRPr>
                <a:solidFill>
                  <a:schemeClr val="tx1"/>
                </a:solidFill>
              </a:defRPr>
            </a:lvl1pPr>
            <a:lvl2pPr marL="504000" indent="-252000">
              <a:buClr>
                <a:schemeClr val="accent1"/>
              </a:buClr>
              <a:defRPr>
                <a:solidFill>
                  <a:schemeClr val="tx1"/>
                </a:solidFill>
              </a:defRPr>
            </a:lvl2pPr>
            <a:lvl3pPr marL="756000" indent="-252000">
              <a:buClr>
                <a:schemeClr val="accent1"/>
              </a:buClr>
              <a:defRPr>
                <a:solidFill>
                  <a:schemeClr val="tx1"/>
                </a:solidFill>
              </a:defRPr>
            </a:lvl3pPr>
            <a:lvl4pPr marL="1008000" indent="-252000">
              <a:buClr>
                <a:schemeClr val="accent1"/>
              </a:buClr>
              <a:defRPr>
                <a:solidFill>
                  <a:schemeClr val="tx1"/>
                </a:solidFill>
              </a:defRPr>
            </a:lvl4pPr>
            <a:lvl5pPr marL="1260000" indent="-252000">
              <a:buClr>
                <a:schemeClr val="accent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4354243" y="6390708"/>
            <a:ext cx="435523" cy="365125"/>
          </a:xfrm>
        </p:spPr>
        <p:txBody>
          <a:bodyPr/>
          <a:lstStyle>
            <a:lvl1pPr>
              <a:defRPr sz="105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8" name="Text Placeholder 7"/>
          <p:cNvSpPr>
            <a:spLocks noGrp="1"/>
          </p:cNvSpPr>
          <p:nvPr>
            <p:ph type="body" sz="quarter" idx="13"/>
          </p:nvPr>
        </p:nvSpPr>
        <p:spPr>
          <a:xfrm>
            <a:off x="305992" y="6307824"/>
            <a:ext cx="4048125" cy="530883"/>
          </a:xfrm>
        </p:spPr>
        <p:txBody>
          <a:bodyPr lIns="0" tIns="0" rIns="0" bIns="72000" anchor="b">
            <a:normAutofit/>
          </a:bodyPr>
          <a:lstStyle>
            <a:lvl1pPr marL="0" indent="0">
              <a:lnSpc>
                <a:spcPct val="100000"/>
              </a:lnSpc>
              <a:spcBef>
                <a:spcPts val="0"/>
              </a:spcBef>
              <a:buNone/>
              <a:defRPr sz="900">
                <a:solidFill>
                  <a:schemeClr val="bg1"/>
                </a:solidFill>
              </a:defRPr>
            </a:lvl1pPr>
          </a:lstStyle>
          <a:p>
            <a:pPr lvl="0"/>
            <a:r>
              <a:rPr lang="en-US"/>
              <a:t>Edit Master text styles</a:t>
            </a:r>
          </a:p>
        </p:txBody>
      </p:sp>
      <p:sp>
        <p:nvSpPr>
          <p:cNvPr id="9" name="Text Placeholder 7"/>
          <p:cNvSpPr>
            <a:spLocks noGrp="1"/>
          </p:cNvSpPr>
          <p:nvPr>
            <p:ph type="body" sz="quarter" idx="14"/>
          </p:nvPr>
        </p:nvSpPr>
        <p:spPr>
          <a:xfrm>
            <a:off x="4789765" y="6307824"/>
            <a:ext cx="4048125" cy="530883"/>
          </a:xfrm>
        </p:spPr>
        <p:txBody>
          <a:bodyPr lIns="0" tIns="0" rIns="0" bIns="72000" anchor="b">
            <a:normAutofit/>
          </a:bodyPr>
          <a:lstStyle>
            <a:lvl1pPr marL="0" indent="0" algn="r">
              <a:lnSpc>
                <a:spcPct val="100000"/>
              </a:lnSpc>
              <a:spcBef>
                <a:spcPts val="0"/>
              </a:spcBef>
              <a:buNone/>
              <a:defRPr sz="900">
                <a:solidFill>
                  <a:schemeClr val="bg1"/>
                </a:solidFill>
              </a:defRPr>
            </a:lvl1pPr>
          </a:lstStyle>
          <a:p>
            <a:pPr lvl="0"/>
            <a:r>
              <a:rPr lang="en-US"/>
              <a:t>Edit Master text styles</a:t>
            </a:r>
          </a:p>
        </p:txBody>
      </p:sp>
    </p:spTree>
    <p:extLst>
      <p:ext uri="{BB962C8B-B14F-4D97-AF65-F5344CB8AC3E}">
        <p14:creationId xmlns:p14="http://schemas.microsoft.com/office/powerpoint/2010/main" val="22484258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gradFill flip="none" rotWithShape="1">
            <a:gsLst>
              <a:gs pos="0">
                <a:schemeClr val="tx2">
                  <a:alpha val="12000"/>
                </a:schemeClr>
              </a:gs>
              <a:gs pos="100000">
                <a:schemeClr val="tx2">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8" name="Title 1"/>
          <p:cNvSpPr>
            <a:spLocks noGrp="1"/>
          </p:cNvSpPr>
          <p:nvPr>
            <p:ph type="ctrTitle"/>
          </p:nvPr>
        </p:nvSpPr>
        <p:spPr>
          <a:xfrm>
            <a:off x="299545" y="116841"/>
            <a:ext cx="6858000" cy="1590459"/>
          </a:xfrm>
        </p:spPr>
        <p:txBody>
          <a:bodyPr anchor="b">
            <a:noAutofit/>
          </a:bodyPr>
          <a:lstStyle>
            <a:lvl1pPr algn="l">
              <a:defRPr sz="4000" b="1">
                <a:solidFill>
                  <a:schemeClr val="bg1"/>
                </a:solidFill>
                <a:latin typeface="+mn-lt"/>
              </a:defRPr>
            </a:lvl1pPr>
          </a:lstStyle>
          <a:p>
            <a:r>
              <a:rPr lang="en-US"/>
              <a:t>Click to edit Master title style</a:t>
            </a:r>
            <a:endParaRPr lang="en-GB" dirty="0"/>
          </a:p>
        </p:txBody>
      </p:sp>
      <p:sp>
        <p:nvSpPr>
          <p:cNvPr id="19" name="Subtitle 2"/>
          <p:cNvSpPr>
            <a:spLocks noGrp="1"/>
          </p:cNvSpPr>
          <p:nvPr>
            <p:ph type="subTitle" idx="1"/>
          </p:nvPr>
        </p:nvSpPr>
        <p:spPr>
          <a:xfrm>
            <a:off x="299545" y="1854239"/>
            <a:ext cx="6858000" cy="649923"/>
          </a:xfrm>
        </p:spPr>
        <p:txBody>
          <a:bodyPr>
            <a:noAutofit/>
          </a:bodyPr>
          <a:lstStyle>
            <a:lvl1pPr marL="0" indent="0" algn="l">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20" name="Straight Connector 19"/>
          <p:cNvCxnSpPr/>
          <p:nvPr/>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0"/>
            <a:ext cx="9144000" cy="6858000"/>
          </a:xfrm>
          <a:prstGeom prst="rect">
            <a:avLst/>
          </a:prstGeom>
          <a:gradFill flip="none" rotWithShape="1">
            <a:gsLst>
              <a:gs pos="0">
                <a:schemeClr val="tx2">
                  <a:alpha val="12000"/>
                </a:schemeClr>
              </a:gs>
              <a:gs pos="100000">
                <a:schemeClr val="tx2">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cxnSp>
        <p:nvCxnSpPr>
          <p:cNvPr id="7" name="Straight Connector 6"/>
          <p:cNvCxnSpPr/>
          <p:nvPr userDrawn="1"/>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7"/>
          <p:cNvGrpSpPr/>
          <p:nvPr/>
        </p:nvGrpSpPr>
        <p:grpSpPr>
          <a:xfrm>
            <a:off x="0" y="-2"/>
            <a:ext cx="9144000" cy="6858003"/>
            <a:chOff x="0" y="-1"/>
            <a:chExt cx="9144000" cy="5143502"/>
          </a:xfrm>
        </p:grpSpPr>
        <p:sp>
          <p:nvSpPr>
            <p:cNvPr id="9" name="Rectangle 8"/>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 name="Rectangle 9"/>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pSp>
      <p:sp>
        <p:nvSpPr>
          <p:cNvPr id="3" name="Content Placeholder 2"/>
          <p:cNvSpPr>
            <a:spLocks noGrp="1"/>
          </p:cNvSpPr>
          <p:nvPr>
            <p:ph sz="half" idx="1"/>
          </p:nvPr>
        </p:nvSpPr>
        <p:spPr>
          <a:xfrm>
            <a:off x="305994" y="1256044"/>
            <a:ext cx="4208859" cy="4793064"/>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256044"/>
            <a:ext cx="4208860" cy="4793064"/>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1"/>
          <p:cNvSpPr>
            <a:spLocks noGrp="1"/>
          </p:cNvSpPr>
          <p:nvPr>
            <p:ph type="title" hasCustomPrompt="1"/>
          </p:nvPr>
        </p:nvSpPr>
        <p:spPr>
          <a:xfrm>
            <a:off x="305867" y="20797"/>
            <a:ext cx="8532019" cy="1074792"/>
          </a:xfrm>
        </p:spPr>
        <p:txBody>
          <a:bodyPr tIns="0" bIns="0" anchor="b">
            <a:noAutofit/>
          </a:bodyPr>
          <a:lstStyle>
            <a:lvl1pPr>
              <a:defRPr sz="3600" b="1">
                <a:solidFill>
                  <a:schemeClr val="bg1"/>
                </a:solidFill>
                <a:latin typeface="+mn-lt"/>
              </a:defRPr>
            </a:lvl1pPr>
          </a:lstStyle>
          <a:p>
            <a:r>
              <a:rPr lang="en-US" dirty="0"/>
              <a:t/>
            </a:r>
            <a:br>
              <a:rPr lang="en-US" dirty="0"/>
            </a:br>
            <a:r>
              <a:rPr lang="en-US" dirty="0"/>
              <a:t>Click to edit Master title style</a:t>
            </a:r>
            <a:endParaRPr lang="en-GB" dirty="0"/>
          </a:p>
        </p:txBody>
      </p:sp>
      <p:sp>
        <p:nvSpPr>
          <p:cNvPr id="17" name="Slide Number Placeholder 5"/>
          <p:cNvSpPr>
            <a:spLocks noGrp="1"/>
          </p:cNvSpPr>
          <p:nvPr>
            <p:ph type="sldNum" sz="quarter" idx="12"/>
          </p:nvPr>
        </p:nvSpPr>
        <p:spPr>
          <a:xfrm>
            <a:off x="4354243" y="6390708"/>
            <a:ext cx="435523" cy="365125"/>
          </a:xfrm>
        </p:spPr>
        <p:txBody>
          <a:bodyPr/>
          <a:lstStyle>
            <a:lvl1pPr>
              <a:defRPr sz="105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18" name="Text Placeholder 7"/>
          <p:cNvSpPr>
            <a:spLocks noGrp="1"/>
          </p:cNvSpPr>
          <p:nvPr>
            <p:ph type="body" sz="quarter" idx="13"/>
          </p:nvPr>
        </p:nvSpPr>
        <p:spPr>
          <a:xfrm>
            <a:off x="305992" y="6307824"/>
            <a:ext cx="4048125" cy="530883"/>
          </a:xfrm>
        </p:spPr>
        <p:txBody>
          <a:bodyPr lIns="0" tIns="0" rIns="0" bIns="72000" anchor="b">
            <a:normAutofit/>
          </a:bodyPr>
          <a:lstStyle>
            <a:lvl1pPr marL="0" indent="0">
              <a:lnSpc>
                <a:spcPct val="100000"/>
              </a:lnSpc>
              <a:spcBef>
                <a:spcPts val="0"/>
              </a:spcBef>
              <a:buNone/>
              <a:defRPr sz="900">
                <a:solidFill>
                  <a:schemeClr val="bg1"/>
                </a:solidFill>
              </a:defRPr>
            </a:lvl1pPr>
          </a:lstStyle>
          <a:p>
            <a:pPr lvl="0"/>
            <a:r>
              <a:rPr lang="en-US"/>
              <a:t>Edit Master text styles</a:t>
            </a:r>
          </a:p>
        </p:txBody>
      </p:sp>
      <p:sp>
        <p:nvSpPr>
          <p:cNvPr id="19" name="Text Placeholder 7"/>
          <p:cNvSpPr>
            <a:spLocks noGrp="1"/>
          </p:cNvSpPr>
          <p:nvPr>
            <p:ph type="body" sz="quarter" idx="14"/>
          </p:nvPr>
        </p:nvSpPr>
        <p:spPr>
          <a:xfrm>
            <a:off x="4789765" y="6307824"/>
            <a:ext cx="4048125" cy="530883"/>
          </a:xfrm>
        </p:spPr>
        <p:txBody>
          <a:bodyPr lIns="0" tIns="0" rIns="0" bIns="72000" anchor="b">
            <a:normAutofit/>
          </a:bodyPr>
          <a:lstStyle>
            <a:lvl1pPr marL="0" indent="0" algn="r">
              <a:lnSpc>
                <a:spcPct val="100000"/>
              </a:lnSpc>
              <a:spcBef>
                <a:spcPts val="0"/>
              </a:spcBef>
              <a:buNone/>
              <a:defRPr sz="900">
                <a:solidFill>
                  <a:schemeClr val="bg1"/>
                </a:solidFill>
              </a:defRPr>
            </a:lvl1pPr>
          </a:lstStyle>
          <a:p>
            <a:pPr lvl="0"/>
            <a:r>
              <a:rPr lang="en-US"/>
              <a:t>Edit Master text styles</a:t>
            </a:r>
          </a:p>
        </p:txBody>
      </p:sp>
    </p:spTree>
    <p:extLst>
      <p:ext uri="{BB962C8B-B14F-4D97-AF65-F5344CB8AC3E}">
        <p14:creationId xmlns:p14="http://schemas.microsoft.com/office/powerpoint/2010/main" val="594662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5"/>
          <p:cNvGrpSpPr/>
          <p:nvPr/>
        </p:nvGrpSpPr>
        <p:grpSpPr>
          <a:xfrm>
            <a:off x="0" y="-2"/>
            <a:ext cx="9144000" cy="6858003"/>
            <a:chOff x="0" y="-1"/>
            <a:chExt cx="9144000" cy="5143502"/>
          </a:xfrm>
        </p:grpSpPr>
        <p:sp>
          <p:nvSpPr>
            <p:cNvPr id="9" name="Rectangle 8"/>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 name="Rectangle 9"/>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pSp>
      <p:sp>
        <p:nvSpPr>
          <p:cNvPr id="7" name="Title 1"/>
          <p:cNvSpPr>
            <a:spLocks noGrp="1"/>
          </p:cNvSpPr>
          <p:nvPr>
            <p:ph type="title" hasCustomPrompt="1"/>
          </p:nvPr>
        </p:nvSpPr>
        <p:spPr>
          <a:xfrm>
            <a:off x="305867" y="20797"/>
            <a:ext cx="8532019" cy="1074792"/>
          </a:xfrm>
        </p:spPr>
        <p:txBody>
          <a:bodyPr tIns="0" bIns="0" anchor="b">
            <a:noAutofit/>
          </a:bodyPr>
          <a:lstStyle>
            <a:lvl1pPr>
              <a:defRPr sz="3600" b="1">
                <a:solidFill>
                  <a:schemeClr val="bg1"/>
                </a:solidFill>
                <a:latin typeface="+mn-lt"/>
              </a:defRPr>
            </a:lvl1pPr>
          </a:lstStyle>
          <a:p>
            <a:r>
              <a:rPr lang="en-US" dirty="0"/>
              <a:t/>
            </a:r>
            <a:br>
              <a:rPr lang="en-US" dirty="0"/>
            </a:br>
            <a:r>
              <a:rPr lang="en-US" dirty="0"/>
              <a:t>Click to edit Master title style</a:t>
            </a:r>
            <a:endParaRPr lang="en-GB" dirty="0"/>
          </a:p>
        </p:txBody>
      </p:sp>
      <p:sp>
        <p:nvSpPr>
          <p:cNvPr id="8" name="Slide Number Placeholder 5"/>
          <p:cNvSpPr>
            <a:spLocks noGrp="1"/>
          </p:cNvSpPr>
          <p:nvPr>
            <p:ph type="sldNum" sz="quarter" idx="12"/>
          </p:nvPr>
        </p:nvSpPr>
        <p:spPr>
          <a:xfrm>
            <a:off x="4354243" y="6390708"/>
            <a:ext cx="435523" cy="365125"/>
          </a:xfrm>
        </p:spPr>
        <p:txBody>
          <a:bodyPr/>
          <a:lstStyle>
            <a:lvl1pPr>
              <a:defRPr sz="105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12" name="Text Placeholder 7"/>
          <p:cNvSpPr>
            <a:spLocks noGrp="1"/>
          </p:cNvSpPr>
          <p:nvPr>
            <p:ph type="body" sz="quarter" idx="13"/>
          </p:nvPr>
        </p:nvSpPr>
        <p:spPr>
          <a:xfrm>
            <a:off x="305992" y="6307824"/>
            <a:ext cx="4048125" cy="530883"/>
          </a:xfrm>
        </p:spPr>
        <p:txBody>
          <a:bodyPr lIns="0" tIns="0" rIns="0" bIns="72000" anchor="b">
            <a:normAutofit/>
          </a:bodyPr>
          <a:lstStyle>
            <a:lvl1pPr marL="0" indent="0">
              <a:lnSpc>
                <a:spcPct val="100000"/>
              </a:lnSpc>
              <a:spcBef>
                <a:spcPts val="0"/>
              </a:spcBef>
              <a:buNone/>
              <a:defRPr sz="900">
                <a:solidFill>
                  <a:schemeClr val="bg1"/>
                </a:solidFill>
              </a:defRPr>
            </a:lvl1pPr>
          </a:lstStyle>
          <a:p>
            <a:pPr lvl="0"/>
            <a:r>
              <a:rPr lang="en-US"/>
              <a:t>Edit Master text styles</a:t>
            </a:r>
          </a:p>
        </p:txBody>
      </p:sp>
      <p:sp>
        <p:nvSpPr>
          <p:cNvPr id="13" name="Text Placeholder 7"/>
          <p:cNvSpPr>
            <a:spLocks noGrp="1"/>
          </p:cNvSpPr>
          <p:nvPr>
            <p:ph type="body" sz="quarter" idx="14"/>
          </p:nvPr>
        </p:nvSpPr>
        <p:spPr>
          <a:xfrm>
            <a:off x="4789765" y="6307824"/>
            <a:ext cx="4048125" cy="530883"/>
          </a:xfrm>
        </p:spPr>
        <p:txBody>
          <a:bodyPr lIns="0" tIns="0" rIns="0" bIns="72000" anchor="b">
            <a:normAutofit/>
          </a:bodyPr>
          <a:lstStyle>
            <a:lvl1pPr marL="0" indent="0" algn="r">
              <a:lnSpc>
                <a:spcPct val="100000"/>
              </a:lnSpc>
              <a:spcBef>
                <a:spcPts val="0"/>
              </a:spcBef>
              <a:buNone/>
              <a:defRPr sz="900">
                <a:solidFill>
                  <a:schemeClr val="bg1"/>
                </a:solidFill>
              </a:defRPr>
            </a:lvl1pPr>
          </a:lstStyle>
          <a:p>
            <a:pPr lvl="0"/>
            <a:r>
              <a:rPr lang="en-US"/>
              <a:t>Edit Master text styles</a:t>
            </a:r>
          </a:p>
        </p:txBody>
      </p:sp>
    </p:spTree>
    <p:extLst>
      <p:ext uri="{BB962C8B-B14F-4D97-AF65-F5344CB8AC3E}">
        <p14:creationId xmlns:p14="http://schemas.microsoft.com/office/powerpoint/2010/main" val="8329354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3"/>
          <p:cNvGrpSpPr/>
          <p:nvPr/>
        </p:nvGrpSpPr>
        <p:grpSpPr>
          <a:xfrm>
            <a:off x="0" y="-2"/>
            <a:ext cx="9144000" cy="6858003"/>
            <a:chOff x="0" y="-1"/>
            <a:chExt cx="9144000" cy="5143502"/>
          </a:xfrm>
        </p:grpSpPr>
        <p:sp>
          <p:nvSpPr>
            <p:cNvPr id="5" name="Rectangle 4"/>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 name="Rectangle 5"/>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pSp>
      <p:sp>
        <p:nvSpPr>
          <p:cNvPr id="3" name="Slide Number Placeholder 5"/>
          <p:cNvSpPr>
            <a:spLocks noGrp="1"/>
          </p:cNvSpPr>
          <p:nvPr>
            <p:ph type="sldNum" sz="quarter" idx="12"/>
          </p:nvPr>
        </p:nvSpPr>
        <p:spPr>
          <a:xfrm>
            <a:off x="4354243" y="6390708"/>
            <a:ext cx="435523" cy="365125"/>
          </a:xfrm>
        </p:spPr>
        <p:txBody>
          <a:bodyPr/>
          <a:lstStyle>
            <a:lvl1pPr>
              <a:defRPr sz="105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7" name="Rectangle 6"/>
          <p:cNvSpPr/>
          <p:nvPr userDrawn="1"/>
        </p:nvSpPr>
        <p:spPr>
          <a:xfrm>
            <a:off x="0" y="-1"/>
            <a:ext cx="9144000" cy="1114833"/>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3200" dirty="0">
              <a:solidFill>
                <a:prstClr val="white"/>
              </a:solidFill>
            </a:endParaRPr>
          </a:p>
        </p:txBody>
      </p:sp>
      <p:sp>
        <p:nvSpPr>
          <p:cNvPr id="8" name="Rectangle 7"/>
          <p:cNvSpPr/>
          <p:nvPr userDrawn="1"/>
        </p:nvSpPr>
        <p:spPr>
          <a:xfrm>
            <a:off x="0" y="6280586"/>
            <a:ext cx="9144000" cy="577421"/>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3200" dirty="0">
              <a:solidFill>
                <a:prstClr val="white"/>
              </a:solidFill>
            </a:endParaRPr>
          </a:p>
        </p:txBody>
      </p:sp>
    </p:spTree>
    <p:extLst>
      <p:ext uri="{BB962C8B-B14F-4D97-AF65-F5344CB8AC3E}">
        <p14:creationId xmlns:p14="http://schemas.microsoft.com/office/powerpoint/2010/main" val="29014277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p:cNvSpPr/>
          <p:nvPr userDrawn="1"/>
        </p:nvSpPr>
        <p:spPr>
          <a:xfrm>
            <a:off x="0" y="0"/>
            <a:ext cx="9144000" cy="6858000"/>
          </a:xfrm>
          <a:prstGeom prst="rect">
            <a:avLst/>
          </a:prstGeom>
          <a:gradFill flip="none" rotWithShape="1">
            <a:gsLst>
              <a:gs pos="0">
                <a:schemeClr val="tx2">
                  <a:alpha val="12000"/>
                </a:schemeClr>
              </a:gs>
              <a:gs pos="100000">
                <a:schemeClr val="tx2">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8" name="Title 1"/>
          <p:cNvSpPr>
            <a:spLocks noGrp="1"/>
          </p:cNvSpPr>
          <p:nvPr>
            <p:ph type="ctrTitle"/>
          </p:nvPr>
        </p:nvSpPr>
        <p:spPr>
          <a:xfrm>
            <a:off x="299545" y="116841"/>
            <a:ext cx="6858000" cy="1590459"/>
          </a:xfrm>
        </p:spPr>
        <p:txBody>
          <a:bodyPr anchor="b">
            <a:noAutofit/>
          </a:bodyPr>
          <a:lstStyle>
            <a:lvl1pPr algn="l">
              <a:defRPr sz="4000" b="1">
                <a:solidFill>
                  <a:schemeClr val="bg1"/>
                </a:solidFill>
                <a:latin typeface="+mn-lt"/>
              </a:defRPr>
            </a:lvl1pPr>
          </a:lstStyle>
          <a:p>
            <a:r>
              <a:rPr lang="en-US" dirty="0"/>
              <a:t>Click to edit Master title style</a:t>
            </a:r>
            <a:endParaRPr lang="en-GB" dirty="0"/>
          </a:p>
        </p:txBody>
      </p:sp>
      <p:sp>
        <p:nvSpPr>
          <p:cNvPr id="19" name="Subtitle 2"/>
          <p:cNvSpPr>
            <a:spLocks noGrp="1"/>
          </p:cNvSpPr>
          <p:nvPr>
            <p:ph type="subTitle" idx="1"/>
          </p:nvPr>
        </p:nvSpPr>
        <p:spPr>
          <a:xfrm>
            <a:off x="299545" y="1854241"/>
            <a:ext cx="6858000" cy="649923"/>
          </a:xfrm>
        </p:spPr>
        <p:txBody>
          <a:bodyPr>
            <a:noAutofit/>
          </a:bodyPr>
          <a:lstStyle>
            <a:lvl1pPr marL="0" indent="0" algn="l">
              <a:spcBef>
                <a:spcPts val="0"/>
              </a:spcBef>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cxnSp>
        <p:nvCxnSpPr>
          <p:cNvPr id="20" name="Straight Connector 19"/>
          <p:cNvCxnSpPr/>
          <p:nvPr userDrawn="1"/>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12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914377"/>
            <a:fld id="{ADE4D094-0D94-4536-828D-F92BB7712015}" type="datetime1">
              <a:rPr lang="en-GB" smtClean="0">
                <a:solidFill>
                  <a:prstClr val="black">
                    <a:tint val="75000"/>
                  </a:prstClr>
                </a:solidFill>
              </a:rPr>
              <a:pPr defTabSz="914377"/>
              <a:t>26/06/2018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7E65ABA9-FDBC-404A-8885-A9833F77867B}" type="slidenum">
              <a:rPr lang="en-GB" smtClean="0">
                <a:solidFill>
                  <a:prstClr val="white"/>
                </a:solidFill>
              </a:rPr>
              <a:pPr defTabSz="914377"/>
              <a:t>‹N›</a:t>
            </a:fld>
            <a:endParaRPr lang="en-GB">
              <a:solidFill>
                <a:prstClr val="white"/>
              </a:solidFill>
            </a:endParaRPr>
          </a:p>
        </p:txBody>
      </p:sp>
      <p:sp>
        <p:nvSpPr>
          <p:cNvPr id="8" name="Text Placeholder 7"/>
          <p:cNvSpPr>
            <a:spLocks noGrp="1"/>
          </p:cNvSpPr>
          <p:nvPr>
            <p:ph type="body" sz="quarter" idx="13" hasCustomPrompt="1"/>
          </p:nvPr>
        </p:nvSpPr>
        <p:spPr>
          <a:xfrm>
            <a:off x="250827" y="6070198"/>
            <a:ext cx="8642350" cy="276935"/>
          </a:xfrm>
        </p:spPr>
        <p:txBody>
          <a:bodyPr anchor="b">
            <a:spAutoFit/>
          </a:bodyPr>
          <a:lstStyle>
            <a:lvl1pPr marL="0" indent="0">
              <a:spcBef>
                <a:spcPts val="0"/>
              </a:spcBef>
              <a:buNone/>
              <a:defRPr sz="1333"/>
            </a:lvl1pPr>
            <a:lvl2pPr marL="457189" indent="0">
              <a:buNone/>
              <a:defRPr sz="1400"/>
            </a:lvl2pPr>
            <a:lvl3pPr marL="914377" indent="0">
              <a:buNone/>
              <a:defRPr sz="1333"/>
            </a:lvl3pPr>
            <a:lvl4pPr marL="1371566" indent="0">
              <a:buNone/>
              <a:defRPr sz="1333"/>
            </a:lvl4pPr>
            <a:lvl5pPr marL="1828754" indent="0">
              <a:buNone/>
              <a:defRPr sz="1333"/>
            </a:lvl5pPr>
          </a:lstStyle>
          <a:p>
            <a:pPr lvl="0"/>
            <a:r>
              <a:rPr lang="en-US" dirty="0"/>
              <a:t>Click to add reference</a:t>
            </a:r>
          </a:p>
        </p:txBody>
      </p:sp>
      <p:pic>
        <p:nvPicPr>
          <p:cNvPr id="10" name="Picture 9"/>
          <p:cNvPicPr>
            <a:picLocks noChangeAspect="1"/>
          </p:cNvPicPr>
          <p:nvPr userDrawn="1"/>
        </p:nvPicPr>
        <p:blipFill>
          <a:blip r:embed="rId2" cstate="print"/>
          <a:stretch>
            <a:fillRect/>
          </a:stretch>
        </p:blipFill>
        <p:spPr>
          <a:xfrm>
            <a:off x="7656098" y="36878"/>
            <a:ext cx="1487905" cy="410457"/>
          </a:xfrm>
          <a:prstGeom prst="rect">
            <a:avLst/>
          </a:prstGeom>
        </p:spPr>
      </p:pic>
    </p:spTree>
    <p:extLst>
      <p:ext uri="{BB962C8B-B14F-4D97-AF65-F5344CB8AC3E}">
        <p14:creationId xmlns:p14="http://schemas.microsoft.com/office/powerpoint/2010/main" val="22380242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3"/>
            <a:ext cx="7886700" cy="2852737"/>
          </a:xfrm>
        </p:spPr>
        <p:txBody>
          <a:bodyPr anchor="b">
            <a:noAutofit/>
          </a:bodyPr>
          <a:lstStyle>
            <a:lvl1pPr>
              <a:defRPr sz="4800" baseline="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Autofit/>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defTabSz="914377"/>
            <a:fld id="{C9A8FF39-2CA5-4A99-8627-D71AA18B7360}" type="datetime1">
              <a:rPr lang="en-GB" smtClean="0">
                <a:solidFill>
                  <a:prstClr val="black">
                    <a:tint val="75000"/>
                  </a:prstClr>
                </a:solidFill>
              </a:rPr>
              <a:pPr defTabSz="914377"/>
              <a:t>26/06/2018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7E65ABA9-FDBC-404A-8885-A9833F77867B}" type="slidenum">
              <a:rPr lang="en-GB" smtClean="0">
                <a:solidFill>
                  <a:prstClr val="white"/>
                </a:solidFill>
              </a:rPr>
              <a:pPr defTabSz="914377"/>
              <a:t>‹N›</a:t>
            </a:fld>
            <a:endParaRPr lang="en-GB">
              <a:solidFill>
                <a:prstClr val="white"/>
              </a:solidFill>
            </a:endParaRPr>
          </a:p>
        </p:txBody>
      </p:sp>
      <p:pic>
        <p:nvPicPr>
          <p:cNvPr id="8" name="Picture 7"/>
          <p:cNvPicPr>
            <a:picLocks noChangeAspect="1"/>
          </p:cNvPicPr>
          <p:nvPr userDrawn="1"/>
        </p:nvPicPr>
        <p:blipFill>
          <a:blip r:embed="rId2" cstate="print"/>
          <a:stretch>
            <a:fillRect/>
          </a:stretch>
        </p:blipFill>
        <p:spPr>
          <a:xfrm>
            <a:off x="7656098" y="36878"/>
            <a:ext cx="1487905" cy="410457"/>
          </a:xfrm>
          <a:prstGeom prst="rect">
            <a:avLst/>
          </a:prstGeom>
        </p:spPr>
      </p:pic>
    </p:spTree>
    <p:extLst>
      <p:ext uri="{BB962C8B-B14F-4D97-AF65-F5344CB8AC3E}">
        <p14:creationId xmlns:p14="http://schemas.microsoft.com/office/powerpoint/2010/main" val="25026304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7" y="1296000"/>
            <a:ext cx="4264025" cy="4737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4" y="1296000"/>
            <a:ext cx="4264025" cy="4737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defTabSz="914377"/>
            <a:fld id="{CB63EF26-C149-47A7-B61A-25D47B275C9C}" type="datetime1">
              <a:rPr lang="en-GB" smtClean="0">
                <a:solidFill>
                  <a:prstClr val="black">
                    <a:tint val="75000"/>
                  </a:prstClr>
                </a:solidFill>
              </a:rPr>
              <a:pPr defTabSz="914377"/>
              <a:t>26/06/2018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7E65ABA9-FDBC-404A-8885-A9833F77867B}" type="slidenum">
              <a:rPr lang="en-GB" smtClean="0">
                <a:solidFill>
                  <a:prstClr val="white"/>
                </a:solidFill>
              </a:rPr>
              <a:pPr defTabSz="914377"/>
              <a:t>‹N›</a:t>
            </a:fld>
            <a:endParaRPr lang="en-GB">
              <a:solidFill>
                <a:prstClr val="white"/>
              </a:solidFill>
            </a:endParaRPr>
          </a:p>
        </p:txBody>
      </p:sp>
      <p:sp>
        <p:nvSpPr>
          <p:cNvPr id="8" name="Text Placeholder 7"/>
          <p:cNvSpPr>
            <a:spLocks noGrp="1"/>
          </p:cNvSpPr>
          <p:nvPr>
            <p:ph type="body" sz="quarter" idx="13" hasCustomPrompt="1"/>
          </p:nvPr>
        </p:nvSpPr>
        <p:spPr>
          <a:xfrm>
            <a:off x="250827" y="6070198"/>
            <a:ext cx="8642350" cy="276935"/>
          </a:xfrm>
        </p:spPr>
        <p:txBody>
          <a:bodyPr anchor="b">
            <a:spAutoFit/>
          </a:bodyPr>
          <a:lstStyle>
            <a:lvl1pPr marL="0" indent="0">
              <a:spcBef>
                <a:spcPts val="0"/>
              </a:spcBef>
              <a:buNone/>
              <a:defRPr sz="1333"/>
            </a:lvl1pPr>
            <a:lvl2pPr marL="457189" indent="0">
              <a:buNone/>
              <a:defRPr sz="1400"/>
            </a:lvl2pPr>
            <a:lvl3pPr marL="914377" indent="0">
              <a:buNone/>
              <a:defRPr sz="1333"/>
            </a:lvl3pPr>
            <a:lvl4pPr marL="1371566" indent="0">
              <a:buNone/>
              <a:defRPr sz="1333"/>
            </a:lvl4pPr>
            <a:lvl5pPr marL="1828754" indent="0">
              <a:buNone/>
              <a:defRPr sz="1333"/>
            </a:lvl5pPr>
          </a:lstStyle>
          <a:p>
            <a:pPr lvl="0"/>
            <a:r>
              <a:rPr lang="en-US" dirty="0"/>
              <a:t>Click to add reference</a:t>
            </a:r>
          </a:p>
        </p:txBody>
      </p:sp>
      <p:pic>
        <p:nvPicPr>
          <p:cNvPr id="10" name="Picture 9"/>
          <p:cNvPicPr>
            <a:picLocks noChangeAspect="1"/>
          </p:cNvPicPr>
          <p:nvPr userDrawn="1"/>
        </p:nvPicPr>
        <p:blipFill>
          <a:blip r:embed="rId2" cstate="print"/>
          <a:stretch>
            <a:fillRect/>
          </a:stretch>
        </p:blipFill>
        <p:spPr>
          <a:xfrm>
            <a:off x="7656098" y="36878"/>
            <a:ext cx="1487905" cy="410457"/>
          </a:xfrm>
          <a:prstGeom prst="rect">
            <a:avLst/>
          </a:prstGeom>
        </p:spPr>
      </p:pic>
    </p:spTree>
    <p:extLst>
      <p:ext uri="{BB962C8B-B14F-4D97-AF65-F5344CB8AC3E}">
        <p14:creationId xmlns:p14="http://schemas.microsoft.com/office/powerpoint/2010/main" val="31491184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914377"/>
            <a:fld id="{342A6E55-09E9-4920-8F87-410E26985236}" type="datetime1">
              <a:rPr lang="en-GB" smtClean="0">
                <a:solidFill>
                  <a:prstClr val="black">
                    <a:tint val="75000"/>
                  </a:prstClr>
                </a:solidFill>
              </a:rPr>
              <a:pPr defTabSz="914377"/>
              <a:t>26/06/2018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7E65ABA9-FDBC-404A-8885-A9833F77867B}" type="slidenum">
              <a:rPr lang="en-GB" smtClean="0">
                <a:solidFill>
                  <a:prstClr val="white"/>
                </a:solidFill>
              </a:rPr>
              <a:pPr defTabSz="914377"/>
              <a:t>‹N›</a:t>
            </a:fld>
            <a:endParaRPr lang="en-GB">
              <a:solidFill>
                <a:prstClr val="white"/>
              </a:solidFill>
            </a:endParaRPr>
          </a:p>
        </p:txBody>
      </p:sp>
      <p:sp>
        <p:nvSpPr>
          <p:cNvPr id="6" name="Text Placeholder 7"/>
          <p:cNvSpPr>
            <a:spLocks noGrp="1"/>
          </p:cNvSpPr>
          <p:nvPr>
            <p:ph type="body" sz="quarter" idx="13" hasCustomPrompt="1"/>
          </p:nvPr>
        </p:nvSpPr>
        <p:spPr>
          <a:xfrm>
            <a:off x="250827" y="6070198"/>
            <a:ext cx="8642350" cy="276935"/>
          </a:xfrm>
        </p:spPr>
        <p:txBody>
          <a:bodyPr anchor="b">
            <a:spAutoFit/>
          </a:bodyPr>
          <a:lstStyle>
            <a:lvl1pPr marL="0" indent="0">
              <a:spcBef>
                <a:spcPts val="0"/>
              </a:spcBef>
              <a:buNone/>
              <a:defRPr sz="1333"/>
            </a:lvl1pPr>
            <a:lvl2pPr marL="457189" indent="0">
              <a:buNone/>
              <a:defRPr sz="1400"/>
            </a:lvl2pPr>
            <a:lvl3pPr marL="914377" indent="0">
              <a:buNone/>
              <a:defRPr sz="1333"/>
            </a:lvl3pPr>
            <a:lvl4pPr marL="1371566" indent="0">
              <a:buNone/>
              <a:defRPr sz="1333"/>
            </a:lvl4pPr>
            <a:lvl5pPr marL="1828754" indent="0">
              <a:buNone/>
              <a:defRPr sz="1333"/>
            </a:lvl5pPr>
          </a:lstStyle>
          <a:p>
            <a:pPr lvl="0"/>
            <a:r>
              <a:rPr lang="en-US" dirty="0"/>
              <a:t>Click to add reference</a:t>
            </a:r>
          </a:p>
        </p:txBody>
      </p:sp>
      <p:pic>
        <p:nvPicPr>
          <p:cNvPr id="8" name="Picture 7"/>
          <p:cNvPicPr>
            <a:picLocks noChangeAspect="1"/>
          </p:cNvPicPr>
          <p:nvPr userDrawn="1"/>
        </p:nvPicPr>
        <p:blipFill>
          <a:blip r:embed="rId2" cstate="print"/>
          <a:stretch>
            <a:fillRect/>
          </a:stretch>
        </p:blipFill>
        <p:spPr>
          <a:xfrm>
            <a:off x="7656098" y="36878"/>
            <a:ext cx="1487905" cy="410457"/>
          </a:xfrm>
          <a:prstGeom prst="rect">
            <a:avLst/>
          </a:prstGeom>
        </p:spPr>
      </p:pic>
    </p:spTree>
    <p:extLst>
      <p:ext uri="{BB962C8B-B14F-4D97-AF65-F5344CB8AC3E}">
        <p14:creationId xmlns:p14="http://schemas.microsoft.com/office/powerpoint/2010/main" val="14551275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19038A1-5A08-47EF-B9C7-1EA59D1314CA}" type="datetime1">
              <a:rPr lang="en-GB" smtClean="0">
                <a:solidFill>
                  <a:prstClr val="black">
                    <a:tint val="75000"/>
                  </a:prstClr>
                </a:solidFill>
              </a:rPr>
              <a:pPr defTabSz="914377"/>
              <a:t>26/06/2018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7E65ABA9-FDBC-404A-8885-A9833F77867B}" type="slidenum">
              <a:rPr lang="en-GB" smtClean="0">
                <a:solidFill>
                  <a:prstClr val="white"/>
                </a:solidFill>
              </a:rPr>
              <a:pPr defTabSz="914377"/>
              <a:t>‹N›</a:t>
            </a:fld>
            <a:endParaRPr lang="en-GB">
              <a:solidFill>
                <a:prstClr val="white"/>
              </a:solidFill>
            </a:endParaRPr>
          </a:p>
        </p:txBody>
      </p:sp>
      <p:pic>
        <p:nvPicPr>
          <p:cNvPr id="6" name="Picture 5"/>
          <p:cNvPicPr>
            <a:picLocks noChangeAspect="1"/>
          </p:cNvPicPr>
          <p:nvPr userDrawn="1"/>
        </p:nvPicPr>
        <p:blipFill>
          <a:blip r:embed="rId2" cstate="print"/>
          <a:stretch>
            <a:fillRect/>
          </a:stretch>
        </p:blipFill>
        <p:spPr>
          <a:xfrm>
            <a:off x="7656098" y="36878"/>
            <a:ext cx="1487905" cy="410457"/>
          </a:xfrm>
          <a:prstGeom prst="rect">
            <a:avLst/>
          </a:prstGeom>
        </p:spPr>
      </p:pic>
    </p:spTree>
    <p:extLst>
      <p:ext uri="{BB962C8B-B14F-4D97-AF65-F5344CB8AC3E}">
        <p14:creationId xmlns:p14="http://schemas.microsoft.com/office/powerpoint/2010/main" val="25164374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Text Placeholder 9"/>
          <p:cNvSpPr>
            <a:spLocks noGrp="1"/>
          </p:cNvSpPr>
          <p:nvPr>
            <p:ph type="body" sz="quarter" idx="15" hasCustomPrompt="1"/>
          </p:nvPr>
        </p:nvSpPr>
        <p:spPr bwMode="gray">
          <a:xfrm>
            <a:off x="356618" y="1064029"/>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933"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933"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933"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933"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933"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4" name="Title Placeholder 1"/>
          <p:cNvSpPr>
            <a:spLocks noGrp="1"/>
          </p:cNvSpPr>
          <p:nvPr>
            <p:ph type="title"/>
          </p:nvPr>
        </p:nvSpPr>
        <p:spPr bwMode="auto">
          <a:xfrm>
            <a:off x="190197" y="106883"/>
            <a:ext cx="8406605" cy="90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70191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2" y="273057"/>
            <a:ext cx="3008312" cy="1162051"/>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12" y="1435104"/>
            <a:ext cx="3008312" cy="4691063"/>
          </a:xfrm>
        </p:spPr>
        <p:txBody>
          <a:bodyPr/>
          <a:lstStyle>
            <a:lvl1pPr marL="0" indent="0">
              <a:buNone/>
              <a:defRPr sz="1400"/>
            </a:lvl1pPr>
            <a:lvl2pPr marL="456279" indent="0">
              <a:buNone/>
              <a:defRPr sz="1200"/>
            </a:lvl2pPr>
            <a:lvl3pPr marL="912559" indent="0">
              <a:buNone/>
              <a:defRPr sz="1000"/>
            </a:lvl3pPr>
            <a:lvl4pPr marL="1368840" indent="0">
              <a:buNone/>
              <a:defRPr sz="1000"/>
            </a:lvl4pPr>
            <a:lvl5pPr marL="1825120" indent="0">
              <a:buNone/>
              <a:defRPr sz="1000"/>
            </a:lvl5pPr>
            <a:lvl6pPr marL="2281400" indent="0">
              <a:buNone/>
              <a:defRPr sz="1000"/>
            </a:lvl6pPr>
            <a:lvl7pPr marL="2737678" indent="0">
              <a:buNone/>
              <a:defRPr sz="1000"/>
            </a:lvl7pPr>
            <a:lvl8pPr marL="3193950" indent="0">
              <a:buNone/>
              <a:defRPr sz="1000"/>
            </a:lvl8pPr>
            <a:lvl9pPr marL="3650234" indent="0">
              <a:buNone/>
              <a:defRPr sz="1000"/>
            </a:lvl9pPr>
          </a:lstStyle>
          <a:p>
            <a:pPr lvl="0"/>
            <a:r>
              <a:rPr lang="nl-NL" smtClean="0"/>
              <a:t>Klik om de modelstijlen te bewerken</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1" y="2130427"/>
            <a:ext cx="7772400" cy="147002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4" indent="0" algn="ctr">
              <a:buNone/>
              <a:defRPr>
                <a:solidFill>
                  <a:schemeClr val="tx1">
                    <a:tint val="75000"/>
                  </a:schemeClr>
                </a:solidFill>
              </a:defRPr>
            </a:lvl4pPr>
            <a:lvl5pPr marL="1828646" indent="0" algn="ctr">
              <a:buNone/>
              <a:defRPr>
                <a:solidFill>
                  <a:schemeClr val="tx1">
                    <a:tint val="75000"/>
                  </a:schemeClr>
                </a:solidFill>
              </a:defRPr>
            </a:lvl5pPr>
            <a:lvl6pPr marL="2285808" indent="0" algn="ctr">
              <a:buNone/>
              <a:defRPr>
                <a:solidFill>
                  <a:schemeClr val="tx1">
                    <a:tint val="75000"/>
                  </a:schemeClr>
                </a:solidFill>
              </a:defRPr>
            </a:lvl6pPr>
            <a:lvl7pPr marL="2742969" indent="0" algn="ctr">
              <a:buNone/>
              <a:defRPr>
                <a:solidFill>
                  <a:schemeClr val="tx1">
                    <a:tint val="75000"/>
                  </a:schemeClr>
                </a:solidFill>
              </a:defRPr>
            </a:lvl7pPr>
            <a:lvl8pPr marL="3200130" indent="0" algn="ctr">
              <a:buNone/>
              <a:defRPr>
                <a:solidFill>
                  <a:schemeClr val="tx1">
                    <a:tint val="75000"/>
                  </a:schemeClr>
                </a:solidFill>
              </a:defRPr>
            </a:lvl8pPr>
            <a:lvl9pPr marL="3657292"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AF7C3F2-89D4-43B0-ABD9-87B7B21508FF}" type="datetimeFigureOut">
              <a:rPr lang="it-IT">
                <a:solidFill>
                  <a:prstClr val="black">
                    <a:tint val="75000"/>
                  </a:prstClr>
                </a:solidFill>
              </a:rPr>
              <a:pPr>
                <a:defRPr/>
              </a:pPr>
              <a:t>26/06/2018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A134EBF-B57E-4176-A637-304C5C9E7D1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217579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C54B3D2-A87E-4DF9-A8F5-0B768671ED68}" type="datetimeFigureOut">
              <a:rPr lang="it-IT">
                <a:solidFill>
                  <a:prstClr val="black">
                    <a:tint val="75000"/>
                  </a:prstClr>
                </a:solidFill>
              </a:rPr>
              <a:pPr>
                <a:defRPr/>
              </a:pPr>
              <a:t>26/06/2018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9460D72-B57D-4323-B4DE-7D261E3A7F5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365359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4" y="4406905"/>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4" y="2906721"/>
            <a:ext cx="7772400" cy="1500187"/>
          </a:xfrm>
        </p:spPr>
        <p:txBody>
          <a:bodyPr anchor="b"/>
          <a:lstStyle>
            <a:lvl1pPr marL="0" indent="0">
              <a:buNone/>
              <a:defRPr sz="2000">
                <a:solidFill>
                  <a:schemeClr val="tx1">
                    <a:tint val="75000"/>
                  </a:schemeClr>
                </a:solidFill>
              </a:defRPr>
            </a:lvl1pPr>
            <a:lvl2pPr marL="457162" indent="0">
              <a:buNone/>
              <a:defRPr sz="1800">
                <a:solidFill>
                  <a:schemeClr val="tx1">
                    <a:tint val="75000"/>
                  </a:schemeClr>
                </a:solidFill>
              </a:defRPr>
            </a:lvl2pPr>
            <a:lvl3pPr marL="914323" indent="0">
              <a:buNone/>
              <a:defRPr sz="1600">
                <a:solidFill>
                  <a:schemeClr val="tx1">
                    <a:tint val="75000"/>
                  </a:schemeClr>
                </a:solidFill>
              </a:defRPr>
            </a:lvl3pPr>
            <a:lvl4pPr marL="1371484" indent="0">
              <a:buNone/>
              <a:defRPr sz="1400">
                <a:solidFill>
                  <a:schemeClr val="tx1">
                    <a:tint val="75000"/>
                  </a:schemeClr>
                </a:solidFill>
              </a:defRPr>
            </a:lvl4pPr>
            <a:lvl5pPr marL="1828646" indent="0">
              <a:buNone/>
              <a:defRPr sz="1400">
                <a:solidFill>
                  <a:schemeClr val="tx1">
                    <a:tint val="75000"/>
                  </a:schemeClr>
                </a:solidFill>
              </a:defRPr>
            </a:lvl5pPr>
            <a:lvl6pPr marL="2285808" indent="0">
              <a:buNone/>
              <a:defRPr sz="1400">
                <a:solidFill>
                  <a:schemeClr val="tx1">
                    <a:tint val="75000"/>
                  </a:schemeClr>
                </a:solidFill>
              </a:defRPr>
            </a:lvl6pPr>
            <a:lvl7pPr marL="2742969" indent="0">
              <a:buNone/>
              <a:defRPr sz="1400">
                <a:solidFill>
                  <a:schemeClr val="tx1">
                    <a:tint val="75000"/>
                  </a:schemeClr>
                </a:solidFill>
              </a:defRPr>
            </a:lvl7pPr>
            <a:lvl8pPr marL="3200130" indent="0">
              <a:buNone/>
              <a:defRPr sz="1400">
                <a:solidFill>
                  <a:schemeClr val="tx1">
                    <a:tint val="75000"/>
                  </a:schemeClr>
                </a:solidFill>
              </a:defRPr>
            </a:lvl8pPr>
            <a:lvl9pPr marL="3657292"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7BE8A70-810C-4CE0-8313-32EB3486984E}" type="datetimeFigureOut">
              <a:rPr lang="it-IT">
                <a:solidFill>
                  <a:prstClr val="black">
                    <a:tint val="75000"/>
                  </a:prstClr>
                </a:solidFill>
              </a:rPr>
              <a:pPr>
                <a:defRPr/>
              </a:pPr>
              <a:t>26/06/2018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0E01899-8497-43C3-A1A1-963DA91A543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616935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1"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1F981B5-371A-4D1F-A446-87BFBF851935}" type="datetimeFigureOut">
              <a:rPr lang="it-IT">
                <a:solidFill>
                  <a:prstClr val="black">
                    <a:tint val="75000"/>
                  </a:prstClr>
                </a:solidFill>
              </a:rPr>
              <a:pPr>
                <a:defRPr/>
              </a:pPr>
              <a:t>26/06/2018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466C9BDB-DFDF-4B7A-9D93-1FCDBF93356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7592552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7"/>
            <a:ext cx="4040188" cy="639763"/>
          </a:xfrm>
        </p:spPr>
        <p:txBody>
          <a:bodyPr anchor="b"/>
          <a:lstStyle>
            <a:lvl1pPr marL="0" indent="0">
              <a:buNone/>
              <a:defRPr sz="2400" b="1"/>
            </a:lvl1pPr>
            <a:lvl2pPr marL="457162" indent="0">
              <a:buNone/>
              <a:defRPr sz="2000" b="1"/>
            </a:lvl2pPr>
            <a:lvl3pPr marL="914323" indent="0">
              <a:buNone/>
              <a:defRPr sz="1800" b="1"/>
            </a:lvl3pPr>
            <a:lvl4pPr marL="1371484" indent="0">
              <a:buNone/>
              <a:defRPr sz="1600" b="1"/>
            </a:lvl4pPr>
            <a:lvl5pPr marL="1828646" indent="0">
              <a:buNone/>
              <a:defRPr sz="1600" b="1"/>
            </a:lvl5pPr>
            <a:lvl6pPr marL="2285808" indent="0">
              <a:buNone/>
              <a:defRPr sz="1600" b="1"/>
            </a:lvl6pPr>
            <a:lvl7pPr marL="2742969" indent="0">
              <a:buNone/>
              <a:defRPr sz="1600" b="1"/>
            </a:lvl7pPr>
            <a:lvl8pPr marL="3200130" indent="0">
              <a:buNone/>
              <a:defRPr sz="1600" b="1"/>
            </a:lvl8pPr>
            <a:lvl9pPr marL="3657292"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3" y="1535117"/>
            <a:ext cx="4041775" cy="639763"/>
          </a:xfrm>
        </p:spPr>
        <p:txBody>
          <a:bodyPr anchor="b"/>
          <a:lstStyle>
            <a:lvl1pPr marL="0" indent="0">
              <a:buNone/>
              <a:defRPr sz="2400" b="1"/>
            </a:lvl1pPr>
            <a:lvl2pPr marL="457162" indent="0">
              <a:buNone/>
              <a:defRPr sz="2000" b="1"/>
            </a:lvl2pPr>
            <a:lvl3pPr marL="914323" indent="0">
              <a:buNone/>
              <a:defRPr sz="1800" b="1"/>
            </a:lvl3pPr>
            <a:lvl4pPr marL="1371484" indent="0">
              <a:buNone/>
              <a:defRPr sz="1600" b="1"/>
            </a:lvl4pPr>
            <a:lvl5pPr marL="1828646" indent="0">
              <a:buNone/>
              <a:defRPr sz="1600" b="1"/>
            </a:lvl5pPr>
            <a:lvl6pPr marL="2285808" indent="0">
              <a:buNone/>
              <a:defRPr sz="1600" b="1"/>
            </a:lvl6pPr>
            <a:lvl7pPr marL="2742969" indent="0">
              <a:buNone/>
              <a:defRPr sz="1600" b="1"/>
            </a:lvl7pPr>
            <a:lvl8pPr marL="3200130" indent="0">
              <a:buNone/>
              <a:defRPr sz="1600" b="1"/>
            </a:lvl8pPr>
            <a:lvl9pPr marL="3657292"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61796DD-59BB-474B-8901-A7513EC96329}" type="datetimeFigureOut">
              <a:rPr lang="it-IT">
                <a:solidFill>
                  <a:prstClr val="black">
                    <a:tint val="75000"/>
                  </a:prstClr>
                </a:solidFill>
              </a:rPr>
              <a:pPr>
                <a:defRPr/>
              </a:pPr>
              <a:t>26/06/2018</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44C7720C-0295-453A-81F6-6BD449D404D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313305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1A8A5BC-A86C-416B-9C0A-FF476BACF7E0}" type="datetimeFigureOut">
              <a:rPr lang="it-IT">
                <a:solidFill>
                  <a:prstClr val="black">
                    <a:tint val="75000"/>
                  </a:prstClr>
                </a:solidFill>
              </a:rPr>
              <a:pPr>
                <a:defRPr/>
              </a:pPr>
              <a:t>26/06/2018</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E6EA1F1-E606-4F01-A851-031350EFA06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791669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5003891-8314-4D44-8111-EFFB58B6FB4D}" type="datetimeFigureOut">
              <a:rPr lang="it-IT">
                <a:solidFill>
                  <a:prstClr val="black">
                    <a:tint val="75000"/>
                  </a:prstClr>
                </a:solidFill>
              </a:rPr>
              <a:pPr>
                <a:defRPr/>
              </a:pPr>
              <a:t>26/06/2018</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7C021172-17DA-47F5-8A86-1BD2EE78CB4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540771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2"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0"/>
            <a:ext cx="3008312" cy="4691064"/>
          </a:xfrm>
        </p:spPr>
        <p:txBody>
          <a:bodyPr/>
          <a:lstStyle>
            <a:lvl1pPr marL="0" indent="0">
              <a:buNone/>
              <a:defRPr sz="1400"/>
            </a:lvl1pPr>
            <a:lvl2pPr marL="457162" indent="0">
              <a:buNone/>
              <a:defRPr sz="1200"/>
            </a:lvl2pPr>
            <a:lvl3pPr marL="914323" indent="0">
              <a:buNone/>
              <a:defRPr sz="1000"/>
            </a:lvl3pPr>
            <a:lvl4pPr marL="1371484" indent="0">
              <a:buNone/>
              <a:defRPr sz="1000"/>
            </a:lvl4pPr>
            <a:lvl5pPr marL="1828646" indent="0">
              <a:buNone/>
              <a:defRPr sz="1000"/>
            </a:lvl5pPr>
            <a:lvl6pPr marL="2285808" indent="0">
              <a:buNone/>
              <a:defRPr sz="1000"/>
            </a:lvl6pPr>
            <a:lvl7pPr marL="2742969" indent="0">
              <a:buNone/>
              <a:defRPr sz="1000"/>
            </a:lvl7pPr>
            <a:lvl8pPr marL="3200130" indent="0">
              <a:buNone/>
              <a:defRPr sz="1000"/>
            </a:lvl8pPr>
            <a:lvl9pPr marL="3657292"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419617C-138B-4FEE-B305-4A12498A7DC7}" type="datetimeFigureOut">
              <a:rPr lang="it-IT">
                <a:solidFill>
                  <a:prstClr val="black">
                    <a:tint val="75000"/>
                  </a:prstClr>
                </a:solidFill>
              </a:rPr>
              <a:pPr>
                <a:defRPr/>
              </a:pPr>
              <a:t>26/06/2018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26A98E5-F197-4A8C-A7EC-8436BE93321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550764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5"/>
            <a:ext cx="5486400" cy="56673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80"/>
            <a:ext cx="5486400" cy="4114800"/>
          </a:xfrm>
        </p:spPr>
        <p:txBody>
          <a:bodyPr rtlCol="0">
            <a:normAutofit/>
          </a:bodyPr>
          <a:lstStyle>
            <a:lvl1pPr marL="0" indent="0">
              <a:buNone/>
              <a:defRPr sz="3200"/>
            </a:lvl1pPr>
            <a:lvl2pPr marL="457162" indent="0">
              <a:buNone/>
              <a:defRPr sz="2800"/>
            </a:lvl2pPr>
            <a:lvl3pPr marL="914323" indent="0">
              <a:buNone/>
              <a:defRPr sz="2400"/>
            </a:lvl3pPr>
            <a:lvl4pPr marL="1371484" indent="0">
              <a:buNone/>
              <a:defRPr sz="2000"/>
            </a:lvl4pPr>
            <a:lvl5pPr marL="1828646" indent="0">
              <a:buNone/>
              <a:defRPr sz="2000"/>
            </a:lvl5pPr>
            <a:lvl6pPr marL="2285808" indent="0">
              <a:buNone/>
              <a:defRPr sz="2000"/>
            </a:lvl6pPr>
            <a:lvl7pPr marL="2742969" indent="0">
              <a:buNone/>
              <a:defRPr sz="2000"/>
            </a:lvl7pPr>
            <a:lvl8pPr marL="3200130" indent="0">
              <a:buNone/>
              <a:defRPr sz="2000"/>
            </a:lvl8pPr>
            <a:lvl9pPr marL="3657292" indent="0">
              <a:buNone/>
              <a:defRPr sz="2000"/>
            </a:lvl9pPr>
          </a:lstStyle>
          <a:p>
            <a:pPr lvl="0"/>
            <a:endParaRPr lang="it-IT" noProof="0" smtClean="0"/>
          </a:p>
        </p:txBody>
      </p:sp>
      <p:sp>
        <p:nvSpPr>
          <p:cNvPr id="4" name="Segnaposto testo 3"/>
          <p:cNvSpPr>
            <a:spLocks noGrp="1"/>
          </p:cNvSpPr>
          <p:nvPr>
            <p:ph type="body" sz="half" idx="2"/>
          </p:nvPr>
        </p:nvSpPr>
        <p:spPr>
          <a:xfrm>
            <a:off x="1792288" y="5367343"/>
            <a:ext cx="5486400" cy="804863"/>
          </a:xfrm>
        </p:spPr>
        <p:txBody>
          <a:bodyPr/>
          <a:lstStyle>
            <a:lvl1pPr marL="0" indent="0">
              <a:buNone/>
              <a:defRPr sz="1400"/>
            </a:lvl1pPr>
            <a:lvl2pPr marL="457162" indent="0">
              <a:buNone/>
              <a:defRPr sz="1200"/>
            </a:lvl2pPr>
            <a:lvl3pPr marL="914323" indent="0">
              <a:buNone/>
              <a:defRPr sz="1000"/>
            </a:lvl3pPr>
            <a:lvl4pPr marL="1371484" indent="0">
              <a:buNone/>
              <a:defRPr sz="1000"/>
            </a:lvl4pPr>
            <a:lvl5pPr marL="1828646" indent="0">
              <a:buNone/>
              <a:defRPr sz="1000"/>
            </a:lvl5pPr>
            <a:lvl6pPr marL="2285808" indent="0">
              <a:buNone/>
              <a:defRPr sz="1000"/>
            </a:lvl6pPr>
            <a:lvl7pPr marL="2742969" indent="0">
              <a:buNone/>
              <a:defRPr sz="1000"/>
            </a:lvl7pPr>
            <a:lvl8pPr marL="3200130" indent="0">
              <a:buNone/>
              <a:defRPr sz="1000"/>
            </a:lvl8pPr>
            <a:lvl9pPr marL="3657292"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80C9E41-DAAD-4131-8500-E3BF819DF07E}" type="datetimeFigureOut">
              <a:rPr lang="it-IT">
                <a:solidFill>
                  <a:prstClr val="black">
                    <a:tint val="75000"/>
                  </a:prstClr>
                </a:solidFill>
              </a:rPr>
              <a:pPr>
                <a:defRPr/>
              </a:pPr>
              <a:t>26/06/2018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9E7EAAD-F5D3-4418-AD56-5D49E2C9E41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2732908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8D695BA-F611-4C4B-82E9-0508F661762B}" type="datetimeFigureOut">
              <a:rPr lang="it-IT">
                <a:solidFill>
                  <a:prstClr val="black">
                    <a:tint val="75000"/>
                  </a:prstClr>
                </a:solidFill>
              </a:rPr>
              <a:pPr>
                <a:defRPr/>
              </a:pPr>
              <a:t>26/06/2018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109BA3F-149B-46B8-B138-420AB5DC059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64500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13"/>
            <a:ext cx="5486400" cy="566739"/>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nchorCtr="0"/>
          <a:lstStyle>
            <a:lvl1pPr marL="0" indent="0">
              <a:buNone/>
              <a:defRPr sz="3200"/>
            </a:lvl1pPr>
            <a:lvl2pPr marL="456279" indent="0">
              <a:buNone/>
              <a:defRPr sz="2800"/>
            </a:lvl2pPr>
            <a:lvl3pPr marL="912559" indent="0">
              <a:buNone/>
              <a:defRPr sz="2400"/>
            </a:lvl3pPr>
            <a:lvl4pPr marL="1368840" indent="0">
              <a:buNone/>
              <a:defRPr sz="2000"/>
            </a:lvl4pPr>
            <a:lvl5pPr marL="1825120" indent="0">
              <a:buNone/>
              <a:defRPr sz="2000"/>
            </a:lvl5pPr>
            <a:lvl6pPr marL="2281400" indent="0">
              <a:buNone/>
              <a:defRPr sz="2000"/>
            </a:lvl6pPr>
            <a:lvl7pPr marL="2737678" indent="0">
              <a:buNone/>
              <a:defRPr sz="2000"/>
            </a:lvl7pPr>
            <a:lvl8pPr marL="3193950" indent="0">
              <a:buNone/>
              <a:defRPr sz="2000"/>
            </a:lvl8pPr>
            <a:lvl9pPr marL="3650234"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47"/>
            <a:ext cx="5486400" cy="804863"/>
          </a:xfrm>
        </p:spPr>
        <p:txBody>
          <a:bodyPr/>
          <a:lstStyle>
            <a:lvl1pPr marL="0" indent="0">
              <a:buNone/>
              <a:defRPr sz="1400"/>
            </a:lvl1pPr>
            <a:lvl2pPr marL="456279" indent="0">
              <a:buNone/>
              <a:defRPr sz="1200"/>
            </a:lvl2pPr>
            <a:lvl3pPr marL="912559" indent="0">
              <a:buNone/>
              <a:defRPr sz="1000"/>
            </a:lvl3pPr>
            <a:lvl4pPr marL="1368840" indent="0">
              <a:buNone/>
              <a:defRPr sz="1000"/>
            </a:lvl4pPr>
            <a:lvl5pPr marL="1825120" indent="0">
              <a:buNone/>
              <a:defRPr sz="1000"/>
            </a:lvl5pPr>
            <a:lvl6pPr marL="2281400" indent="0">
              <a:buNone/>
              <a:defRPr sz="1000"/>
            </a:lvl6pPr>
            <a:lvl7pPr marL="2737678" indent="0">
              <a:buNone/>
              <a:defRPr sz="1000"/>
            </a:lvl7pPr>
            <a:lvl8pPr marL="3193950" indent="0">
              <a:buNone/>
              <a:defRPr sz="1000"/>
            </a:lvl8pPr>
            <a:lvl9pPr marL="3650234" indent="0">
              <a:buNone/>
              <a:defRPr sz="1000"/>
            </a:lvl9pPr>
          </a:lstStyle>
          <a:p>
            <a:pPr lvl="0"/>
            <a:r>
              <a:rPr lang="nl-NL" smtClean="0"/>
              <a:t>Klik om de modelstijlen te bewerken</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303D9D0-2A39-4431-AD46-88AFE3463805}" type="datetimeFigureOut">
              <a:rPr lang="it-IT">
                <a:solidFill>
                  <a:prstClr val="black">
                    <a:tint val="75000"/>
                  </a:prstClr>
                </a:solidFill>
              </a:rPr>
              <a:pPr>
                <a:defRPr/>
              </a:pPr>
              <a:t>26/06/2018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780D1E9-B94C-4540-9DD1-EDE9F924E9F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142990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Footer Placeholder 4"/>
          <p:cNvSpPr txBox="1">
            <a:spLocks/>
          </p:cNvSpPr>
          <p:nvPr userDrawn="1"/>
        </p:nvSpPr>
        <p:spPr>
          <a:xfrm>
            <a:off x="1114425" y="6292856"/>
            <a:ext cx="6027738" cy="365125"/>
          </a:xfrm>
          <a:prstGeom prst="rect">
            <a:avLst/>
          </a:prstGeom>
        </p:spPr>
        <p:txBody>
          <a:bodyPr lIns="91432" tIns="45716" rIns="91432" bIns="45716" anchor="b"/>
          <a:lstStyle>
            <a:defPPr>
              <a:defRPr lang="en-US"/>
            </a:defPPr>
            <a:lvl1pPr marL="0" algn="l" defTabSz="914400" rtl="0" eaLnBrk="1" latinLnBrk="0" hangingPunct="1">
              <a:defRPr sz="9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929196"/>
                </a:solidFill>
              </a:rPr>
              <a:t>Amgen Confidential – Do Not Distribute.</a:t>
            </a:r>
            <a:endParaRPr lang="en-US" sz="1000" dirty="0">
              <a:solidFill>
                <a:srgbClr val="929196"/>
              </a:solidFill>
            </a:endParaRPr>
          </a:p>
        </p:txBody>
      </p:sp>
      <p:sp>
        <p:nvSpPr>
          <p:cNvPr id="3" name="Title 2"/>
          <p:cNvSpPr>
            <a:spLocks noGrp="1"/>
          </p:cNvSpPr>
          <p:nvPr>
            <p:ph type="title"/>
          </p:nvPr>
        </p:nvSpPr>
        <p:spPr>
          <a:xfrm>
            <a:off x="457201" y="274637"/>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a:xfrm>
            <a:off x="6553200" y="6356356"/>
            <a:ext cx="2133600" cy="365125"/>
          </a:xfrm>
          <a:prstGeom prst="rect">
            <a:avLst/>
          </a:prstGeom>
        </p:spPr>
        <p:txBody>
          <a:bodyPr/>
          <a:lstStyle>
            <a:lvl1pPr>
              <a:defRPr/>
            </a:lvl1pPr>
          </a:lstStyle>
          <a:p>
            <a:pPr>
              <a:defRPr/>
            </a:pPr>
            <a:fld id="{F6B2EF89-BCC2-4731-A81A-DBDF13266F51}"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130223978"/>
      </p:ext>
    </p:extLst>
  </p:cSld>
  <p:clrMapOvr>
    <a:masterClrMapping/>
  </p:clrMapOvr>
  <p:transition spd="med">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0" y="6116719"/>
            <a:ext cx="7146524" cy="741287"/>
          </a:xfrm>
          <a:prstGeom prst="rect">
            <a:avLst/>
          </a:prstGeom>
        </p:spPr>
        <p:txBody>
          <a:bodyPr anchor="b">
            <a:normAutofit/>
          </a:bodyPr>
          <a:lstStyle>
            <a:lvl1pPr marL="0" indent="0">
              <a:buNone/>
              <a:defRPr sz="1200"/>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pic>
        <p:nvPicPr>
          <p:cNvPr id="7" name="Picture 9" descr="3 logos"/>
          <p:cNvPicPr>
            <a:picLocks noChangeAspect="1" noChangeArrowheads="1"/>
          </p:cNvPicPr>
          <p:nvPr userDrawn="1"/>
        </p:nvPicPr>
        <p:blipFill>
          <a:blip r:embed="rId2" cstate="print"/>
          <a:srcRect/>
          <a:stretch>
            <a:fillRect/>
          </a:stretch>
        </p:blipFill>
        <p:spPr bwMode="auto">
          <a:xfrm>
            <a:off x="7391415" y="1"/>
            <a:ext cx="1600201" cy="396875"/>
          </a:xfrm>
          <a:prstGeom prst="rect">
            <a:avLst/>
          </a:prstGeom>
          <a:noFill/>
          <a:ln w="9525">
            <a:noFill/>
            <a:miter lim="800000"/>
            <a:headEnd/>
            <a:tailEnd/>
          </a:ln>
        </p:spPr>
      </p:pic>
      <p:pic>
        <p:nvPicPr>
          <p:cNvPr id="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72" t="465" r="45188" b="818"/>
          <a:stretch/>
        </p:blipFill>
        <p:spPr bwMode="auto">
          <a:xfrm>
            <a:off x="6862113" y="43900"/>
            <a:ext cx="444307" cy="39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flipH="1">
            <a:off x="467544" y="1412776"/>
            <a:ext cx="8280920" cy="0"/>
          </a:xfrm>
          <a:prstGeom prst="line">
            <a:avLst/>
          </a:prstGeom>
          <a:ln w="41275" cmpd="sng">
            <a:solidFill>
              <a:srgbClr val="007C85"/>
            </a:solidFill>
          </a:ln>
          <a:effectLst/>
        </p:spPr>
        <p:style>
          <a:lnRef idx="2">
            <a:schemeClr val="accent1"/>
          </a:lnRef>
          <a:fillRef idx="0">
            <a:schemeClr val="accent1"/>
          </a:fillRef>
          <a:effectRef idx="1">
            <a:schemeClr val="accent1"/>
          </a:effectRef>
          <a:fontRef idx="minor">
            <a:schemeClr val="tx1"/>
          </a:fontRef>
        </p:style>
      </p:cxnSp>
      <p:pic>
        <p:nvPicPr>
          <p:cNvPr id="10" name="Picture 2" descr="ASCO AM 12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02011" y="6220173"/>
            <a:ext cx="2543175" cy="6286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a:spLocks noGrp="1" noChangeArrowheads="1"/>
          </p:cNvSpPr>
          <p:nvPr>
            <p:ph type="title"/>
          </p:nvPr>
        </p:nvSpPr>
        <p:spPr bwMode="auto">
          <a:xfrm>
            <a:off x="468315" y="490544"/>
            <a:ext cx="8280151" cy="92223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22517464"/>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1" y="2130427"/>
            <a:ext cx="7772400" cy="1470024"/>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1" y="3886200"/>
            <a:ext cx="6400800" cy="1752600"/>
          </a:xfrm>
          <a:prstGeom prst="rect">
            <a:avLst/>
          </a:prstGeom>
        </p:spPr>
        <p:txBody>
          <a:bodyPr/>
          <a:lstStyle>
            <a:lvl1pPr marL="0" indent="0" algn="ctr">
              <a:buNone/>
              <a:defRPr/>
            </a:lvl1pPr>
            <a:lvl2pPr marL="457162" indent="0" algn="ctr">
              <a:buNone/>
              <a:defRPr/>
            </a:lvl2pPr>
            <a:lvl3pPr marL="914323" indent="0" algn="ctr">
              <a:buNone/>
              <a:defRPr/>
            </a:lvl3pPr>
            <a:lvl4pPr marL="1371484" indent="0" algn="ctr">
              <a:buNone/>
              <a:defRPr/>
            </a:lvl4pPr>
            <a:lvl5pPr marL="1828646" indent="0" algn="ctr">
              <a:buNone/>
              <a:defRPr/>
            </a:lvl5pPr>
            <a:lvl6pPr marL="2285808" indent="0" algn="ctr">
              <a:buNone/>
              <a:defRPr/>
            </a:lvl6pPr>
            <a:lvl7pPr marL="2742969" indent="0" algn="ctr">
              <a:buNone/>
              <a:defRPr/>
            </a:lvl7pPr>
            <a:lvl8pPr marL="3200130" indent="0" algn="ctr">
              <a:buNone/>
              <a:defRPr/>
            </a:lvl8pPr>
            <a:lvl9pPr marL="3657292" indent="0" algn="ctr">
              <a:buNone/>
              <a:defRPr/>
            </a:lvl9pPr>
          </a:lstStyle>
          <a:p>
            <a:r>
              <a:rPr lang="it-IT" smtClean="0"/>
              <a:t>Fare clic per modificare lo stile del sottotitolo dello schema</a:t>
            </a:r>
            <a:endParaRPr lang="it-IT"/>
          </a:p>
        </p:txBody>
      </p:sp>
      <p:sp>
        <p:nvSpPr>
          <p:cNvPr id="5" name="Segnaposto contenuto 4"/>
          <p:cNvSpPr>
            <a:spLocks noGrp="1"/>
          </p:cNvSpPr>
          <p:nvPr>
            <p:ph sz="quarter" idx="10"/>
          </p:nvPr>
        </p:nvSpPr>
        <p:spPr>
          <a:xfrm>
            <a:off x="541338" y="6437313"/>
            <a:ext cx="914400" cy="91440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5513804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422" y="458443"/>
            <a:ext cx="7769796" cy="1442463"/>
          </a:xfrm>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en-GB">
              <a:solidFill>
                <a:prstClr val="black">
                  <a:tint val="75000"/>
                </a:prstClr>
              </a:solidFill>
            </a:endParaRPr>
          </a:p>
        </p:txBody>
      </p:sp>
      <p:sp>
        <p:nvSpPr>
          <p:cNvPr id="4" name="Rectangle 4"/>
          <p:cNvSpPr>
            <a:spLocks noGrp="1" noChangeArrowheads="1"/>
          </p:cNvSpPr>
          <p:nvPr>
            <p:ph type="ftr" idx="11"/>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sldNum" idx="12"/>
          </p:nvPr>
        </p:nvSpPr>
        <p:spPr>
          <a:ln/>
        </p:spPr>
        <p:txBody>
          <a:bodyPr/>
          <a:lstStyle>
            <a:lvl1pPr>
              <a:defRPr/>
            </a:lvl1pPr>
          </a:lstStyle>
          <a:p>
            <a:pPr>
              <a:defRPr/>
            </a:pPr>
            <a:fld id="{49B85D74-F049-45FB-9428-E51FDD58B163}"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199873232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342900" y="1545336"/>
            <a:ext cx="84582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hasCustomPrompt="1"/>
          </p:nvPr>
        </p:nvSpPr>
        <p:spPr>
          <a:xfrm>
            <a:off x="243682" y="1021717"/>
            <a:ext cx="8656639" cy="349251"/>
          </a:xfrm>
        </p:spPr>
        <p:txBody>
          <a:bodyPr/>
          <a:lstStyle>
            <a:lvl1pPr marL="0" indent="0">
              <a:spcBef>
                <a:spcPts val="400"/>
              </a:spcBef>
              <a:buFontTx/>
              <a:buNone/>
              <a:defRPr sz="2000" b="1">
                <a:solidFill>
                  <a:schemeClr val="accent1"/>
                </a:solidFill>
              </a:defRPr>
            </a:lvl1pPr>
          </a:lstStyle>
          <a:p>
            <a:pPr lvl="0"/>
            <a:r>
              <a:rPr lang="en-US" dirty="0"/>
              <a:t>Click to Add Slide Subtitle</a:t>
            </a:r>
          </a:p>
        </p:txBody>
      </p:sp>
      <p:sp>
        <p:nvSpPr>
          <p:cNvPr id="17" name="Title 1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40110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43682" y="1021717"/>
            <a:ext cx="8656639" cy="349251"/>
          </a:xfrm>
        </p:spPr>
        <p:txBody>
          <a:bodyPr/>
          <a:lstStyle>
            <a:lvl1pPr marL="0" indent="0">
              <a:spcBef>
                <a:spcPts val="400"/>
              </a:spcBef>
              <a:buFontTx/>
              <a:buNone/>
              <a:defRPr sz="2000" b="1">
                <a:solidFill>
                  <a:schemeClr val="accent1"/>
                </a:solidFill>
              </a:defRPr>
            </a:lvl1pPr>
          </a:lstStyle>
          <a:p>
            <a:pPr lvl="0"/>
            <a:r>
              <a:rPr lang="en-US" dirty="0"/>
              <a:t>Click to Add Slide Subtitle</a:t>
            </a:r>
          </a:p>
        </p:txBody>
      </p: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49258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190198" y="32675"/>
            <a:ext cx="8406605" cy="90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b"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8419663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190198" y="32675"/>
            <a:ext cx="8406605" cy="90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b"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8419663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232229" y="1066800"/>
            <a:ext cx="8458200" cy="50505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2" hasCustomPrompt="1"/>
          </p:nvPr>
        </p:nvSpPr>
        <p:spPr>
          <a:xfrm>
            <a:off x="232229" y="6309367"/>
            <a:ext cx="8458200" cy="502284"/>
          </a:xfrm>
        </p:spPr>
        <p:txBody>
          <a:bodyPr anchor="b" anchorCtr="0"/>
          <a:lstStyle>
            <a:lvl1pPr marL="0" indent="0">
              <a:spcBef>
                <a:spcPts val="300"/>
              </a:spcBef>
              <a:buFontTx/>
              <a:buNone/>
              <a:defRPr sz="900" baseline="0"/>
            </a:lvl1pPr>
          </a:lstStyle>
          <a:p>
            <a:pPr lvl="0"/>
            <a:r>
              <a:rPr lang="en-US" dirty="0"/>
              <a:t>Click to add source or footnotes</a:t>
            </a:r>
          </a:p>
        </p:txBody>
      </p:sp>
      <p:sp>
        <p:nvSpPr>
          <p:cNvPr id="17" name="Title 16"/>
          <p:cNvSpPr>
            <a:spLocks noGrp="1"/>
          </p:cNvSpPr>
          <p:nvPr>
            <p:ph type="title"/>
          </p:nvPr>
        </p:nvSpPr>
        <p:spPr>
          <a:xfrm>
            <a:off x="232232" y="54672"/>
            <a:ext cx="8462191" cy="883919"/>
          </a:xfrm>
        </p:spPr>
        <p:txBody>
          <a:bodyPr/>
          <a:lstStyle/>
          <a:p>
            <a:r>
              <a:rPr lang="en-US"/>
              <a:t>Click to edit Master title style</a:t>
            </a:r>
          </a:p>
        </p:txBody>
      </p:sp>
    </p:spTree>
    <p:extLst>
      <p:ext uri="{BB962C8B-B14F-4D97-AF65-F5344CB8AC3E}">
        <p14:creationId xmlns:p14="http://schemas.microsoft.com/office/powerpoint/2010/main" val="2430253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36576"/>
            <a:ext cx="7296912" cy="950976"/>
          </a:xfrm>
        </p:spPr>
        <p:txBody>
          <a:bodyPr/>
          <a:lstStyle>
            <a:lvl1pPr>
              <a:defRPr>
                <a:solidFill>
                  <a:schemeClr val="accent1"/>
                </a:solidFill>
              </a:defRPr>
            </a:lvl1pPr>
          </a:lstStyle>
          <a:p>
            <a:r>
              <a:rPr lang="en-US" dirty="0"/>
              <a:t>Click to edit Master title style</a:t>
            </a:r>
          </a:p>
        </p:txBody>
      </p:sp>
      <p:sp>
        <p:nvSpPr>
          <p:cNvPr id="8" name="Text Placeholder 9"/>
          <p:cNvSpPr>
            <a:spLocks noGrp="1"/>
          </p:cNvSpPr>
          <p:nvPr>
            <p:ph type="body" sz="quarter" idx="15" hasCustomPrompt="1"/>
          </p:nvPr>
        </p:nvSpPr>
        <p:spPr bwMode="gray">
          <a:xfrm>
            <a:off x="356618" y="1064025"/>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356620" y="6288997"/>
            <a:ext cx="7304659" cy="415019"/>
          </a:xfrm>
          <a:prstGeom prst="rect">
            <a:avLst/>
          </a:prstGeom>
        </p:spPr>
        <p:txBody>
          <a:bodyPr lIns="9144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7381306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One Left Two Right Content">
    <p:spTree>
      <p:nvGrpSpPr>
        <p:cNvPr id="1" name=""/>
        <p:cNvGrpSpPr/>
        <p:nvPr/>
      </p:nvGrpSpPr>
      <p:grpSpPr>
        <a:xfrm>
          <a:off x="0" y="0"/>
          <a:ext cx="0" cy="0"/>
          <a:chOff x="0" y="0"/>
          <a:chExt cx="0" cy="0"/>
        </a:xfrm>
      </p:grpSpPr>
      <p:sp>
        <p:nvSpPr>
          <p:cNvPr id="17" name="Text Placeholder 11"/>
          <p:cNvSpPr>
            <a:spLocks noGrp="1"/>
          </p:cNvSpPr>
          <p:nvPr>
            <p:ph type="body" sz="quarter" idx="11" hasCustomPrompt="1"/>
          </p:nvPr>
        </p:nvSpPr>
        <p:spPr>
          <a:xfrm>
            <a:off x="243681" y="1021717"/>
            <a:ext cx="8656638" cy="349251"/>
          </a:xfrm>
        </p:spPr>
        <p:txBody>
          <a:bodyPr/>
          <a:lstStyle>
            <a:lvl1pPr marL="0" indent="0">
              <a:spcBef>
                <a:spcPts val="400"/>
              </a:spcBef>
              <a:buFontTx/>
              <a:buNone/>
              <a:defRPr sz="2000" b="1">
                <a:solidFill>
                  <a:schemeClr val="accent1"/>
                </a:solidFill>
              </a:defRPr>
            </a:lvl1pPr>
          </a:lstStyle>
          <a:p>
            <a:pPr lvl="0"/>
            <a:r>
              <a:rPr lang="en-US" dirty="0" smtClean="0"/>
              <a:t>Click to Add Slide Subtitle</a:t>
            </a:r>
            <a:endParaRPr lang="en-US" dirty="0"/>
          </a:p>
        </p:txBody>
      </p:sp>
      <p:sp>
        <p:nvSpPr>
          <p:cNvPr id="18" name="Text Placeholder 13"/>
          <p:cNvSpPr>
            <a:spLocks noGrp="1"/>
          </p:cNvSpPr>
          <p:nvPr>
            <p:ph type="body" sz="quarter" idx="12" hasCustomPrompt="1"/>
          </p:nvPr>
        </p:nvSpPr>
        <p:spPr>
          <a:xfrm>
            <a:off x="2057401" y="6309363"/>
            <a:ext cx="6652260" cy="502284"/>
          </a:xfrm>
        </p:spPr>
        <p:txBody>
          <a:bodyPr anchor="b" anchorCtr="0"/>
          <a:lstStyle>
            <a:lvl1pPr marL="0" indent="0">
              <a:spcBef>
                <a:spcPts val="300"/>
              </a:spcBef>
              <a:buFontTx/>
              <a:buNone/>
              <a:defRPr sz="900" baseline="0"/>
            </a:lvl1pPr>
          </a:lstStyle>
          <a:p>
            <a:pPr lvl="0"/>
            <a:r>
              <a:rPr lang="en-US" dirty="0" smtClean="0"/>
              <a:t>Click to add source or footnotes</a:t>
            </a:r>
            <a:endParaRPr lang="en-US" dirty="0"/>
          </a:p>
        </p:txBody>
      </p:sp>
      <p:sp>
        <p:nvSpPr>
          <p:cNvPr id="23" name="Title 22"/>
          <p:cNvSpPr>
            <a:spLocks noGrp="1"/>
          </p:cNvSpPr>
          <p:nvPr>
            <p:ph type="title"/>
          </p:nvPr>
        </p:nvSpPr>
        <p:spPr/>
        <p:txBody>
          <a:bodyPr/>
          <a:lstStyle/>
          <a:p>
            <a:r>
              <a:rPr lang="en-US" smtClean="0"/>
              <a:t>Click to edit Master title style</a:t>
            </a:r>
            <a:endParaRPr lang="en-US"/>
          </a:p>
        </p:txBody>
      </p:sp>
      <p:sp>
        <p:nvSpPr>
          <p:cNvPr id="40" name="Content Placeholder 7"/>
          <p:cNvSpPr>
            <a:spLocks noGrp="1"/>
          </p:cNvSpPr>
          <p:nvPr>
            <p:ph sz="quarter" idx="10"/>
          </p:nvPr>
        </p:nvSpPr>
        <p:spPr>
          <a:xfrm>
            <a:off x="342902" y="2171703"/>
            <a:ext cx="4086225" cy="3945636"/>
          </a:xfrm>
        </p:spPr>
        <p:txBody>
          <a:bodyPr/>
          <a:lstStyle>
            <a:lvl1pPr marL="160338" indent="-160338">
              <a:spcBef>
                <a:spcPts val="800"/>
              </a:spcBef>
              <a:defRPr sz="1600">
                <a:solidFill>
                  <a:schemeClr val="tx1"/>
                </a:solidFill>
              </a:defRPr>
            </a:lvl1pPr>
            <a:lvl2pPr marL="365125" indent="-155575">
              <a:spcBef>
                <a:spcPts val="400"/>
              </a:spcBef>
              <a:defRPr sz="1400">
                <a:solidFill>
                  <a:schemeClr val="tx1"/>
                </a:solidFill>
              </a:defRPr>
            </a:lvl2pPr>
            <a:lvl3pPr marL="631825" indent="-166688">
              <a:spcBef>
                <a:spcPts val="200"/>
              </a:spcBef>
              <a:defRPr sz="1200">
                <a:solidFill>
                  <a:schemeClr val="tx1"/>
                </a:solidFill>
              </a:defRPr>
            </a:lvl3pPr>
            <a:lvl4pPr marL="846138" indent="-128588">
              <a:spcBef>
                <a:spcPts val="100"/>
              </a:spcBef>
              <a:defRPr sz="1100">
                <a:solidFill>
                  <a:schemeClr val="tx1"/>
                </a:solidFill>
              </a:defRPr>
            </a:lvl4pPr>
            <a:lvl5pPr marL="1012825" indent="-123825">
              <a:spcBef>
                <a:spcPts val="100"/>
              </a:spcBef>
              <a:tabLst/>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Text Placeholder 15"/>
          <p:cNvSpPr>
            <a:spLocks noGrp="1"/>
          </p:cNvSpPr>
          <p:nvPr>
            <p:ph type="body" sz="quarter" idx="13"/>
          </p:nvPr>
        </p:nvSpPr>
        <p:spPr>
          <a:xfrm>
            <a:off x="297183" y="1440180"/>
            <a:ext cx="4168519" cy="640080"/>
          </a:xfrm>
          <a:gradFill>
            <a:gsLst>
              <a:gs pos="0">
                <a:schemeClr val="accent3"/>
              </a:gs>
              <a:gs pos="50000">
                <a:schemeClr val="accent1"/>
              </a:gs>
              <a:gs pos="100000">
                <a:schemeClr val="tx2"/>
              </a:gs>
            </a:gsLst>
            <a:lin ang="5400000" scaled="0"/>
          </a:gradFill>
          <a:ln w="28575" cap="sq">
            <a:solidFill>
              <a:schemeClr val="accent1">
                <a:lumMod val="40000"/>
                <a:lumOff val="60000"/>
              </a:schemeClr>
            </a:solidFill>
            <a:miter lim="800000"/>
          </a:ln>
        </p:spPr>
        <p:txBody>
          <a:bodyPr bIns="64008" anchor="ctr" anchorCtr="0"/>
          <a:lstStyle>
            <a:lvl1pPr algn="ctr">
              <a:spcBef>
                <a:spcPts val="200"/>
              </a:spcBef>
              <a:buFontTx/>
              <a:buNone/>
              <a:defRPr sz="1800" b="1">
                <a:solidFill>
                  <a:schemeClr val="bg1"/>
                </a:solidFill>
              </a:defRPr>
            </a:lvl1pPr>
          </a:lstStyle>
          <a:p>
            <a:pPr lvl="0"/>
            <a:r>
              <a:rPr lang="en-US" smtClean="0"/>
              <a:t>Click to edit Master text styles</a:t>
            </a:r>
          </a:p>
        </p:txBody>
      </p:sp>
      <p:sp>
        <p:nvSpPr>
          <p:cNvPr id="43" name="Content Placeholder 7"/>
          <p:cNvSpPr>
            <a:spLocks noGrp="1"/>
          </p:cNvSpPr>
          <p:nvPr>
            <p:ph sz="quarter" idx="15"/>
          </p:nvPr>
        </p:nvSpPr>
        <p:spPr>
          <a:xfrm>
            <a:off x="4726214" y="2171700"/>
            <a:ext cx="4086225" cy="1572768"/>
          </a:xfrm>
        </p:spPr>
        <p:txBody>
          <a:bodyPr/>
          <a:lstStyle>
            <a:lvl1pPr marL="160338" indent="-160338">
              <a:spcBef>
                <a:spcPts val="800"/>
              </a:spcBef>
              <a:defRPr sz="1600">
                <a:solidFill>
                  <a:schemeClr val="tx1"/>
                </a:solidFill>
              </a:defRPr>
            </a:lvl1pPr>
            <a:lvl2pPr marL="365125" indent="-155575">
              <a:spcBef>
                <a:spcPts val="400"/>
              </a:spcBef>
              <a:defRPr sz="1400">
                <a:solidFill>
                  <a:schemeClr val="tx1"/>
                </a:solidFill>
              </a:defRPr>
            </a:lvl2pPr>
            <a:lvl3pPr marL="631825" indent="-166688">
              <a:spcBef>
                <a:spcPts val="200"/>
              </a:spcBef>
              <a:defRPr sz="1200">
                <a:solidFill>
                  <a:schemeClr val="tx1"/>
                </a:solidFill>
              </a:defRPr>
            </a:lvl3pPr>
            <a:lvl4pPr marL="846138" indent="-128588">
              <a:spcBef>
                <a:spcPts val="100"/>
              </a:spcBef>
              <a:defRPr sz="1100">
                <a:solidFill>
                  <a:schemeClr val="tx1"/>
                </a:solidFill>
              </a:defRPr>
            </a:lvl4pPr>
            <a:lvl5pPr marL="1012825" indent="-123825">
              <a:spcBef>
                <a:spcPts val="100"/>
              </a:spcBef>
              <a:tabLst/>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Text Placeholder 15"/>
          <p:cNvSpPr>
            <a:spLocks noGrp="1"/>
          </p:cNvSpPr>
          <p:nvPr>
            <p:ph type="body" sz="quarter" idx="16"/>
          </p:nvPr>
        </p:nvSpPr>
        <p:spPr>
          <a:xfrm>
            <a:off x="4680500" y="1440180"/>
            <a:ext cx="4168519" cy="640080"/>
          </a:xfrm>
          <a:gradFill>
            <a:gsLst>
              <a:gs pos="0">
                <a:schemeClr val="accent3"/>
              </a:gs>
              <a:gs pos="50000">
                <a:schemeClr val="accent1"/>
              </a:gs>
              <a:gs pos="100000">
                <a:schemeClr val="tx2"/>
              </a:gs>
            </a:gsLst>
            <a:lin ang="5400000" scaled="0"/>
          </a:gradFill>
          <a:ln w="28575" cap="sq">
            <a:solidFill>
              <a:schemeClr val="accent1">
                <a:lumMod val="40000"/>
                <a:lumOff val="60000"/>
              </a:schemeClr>
            </a:solidFill>
            <a:miter lim="800000"/>
          </a:ln>
        </p:spPr>
        <p:txBody>
          <a:bodyPr bIns="64008" anchor="ctr" anchorCtr="0"/>
          <a:lstStyle>
            <a:lvl1pPr algn="ctr">
              <a:spcBef>
                <a:spcPts val="200"/>
              </a:spcBef>
              <a:buFontTx/>
              <a:buNone/>
              <a:defRPr sz="1800" b="1">
                <a:solidFill>
                  <a:schemeClr val="bg1"/>
                </a:solidFill>
              </a:defRPr>
            </a:lvl1pPr>
          </a:lstStyle>
          <a:p>
            <a:pPr lvl="0"/>
            <a:r>
              <a:rPr lang="en-US" smtClean="0"/>
              <a:t>Click to edit Master text styles</a:t>
            </a:r>
          </a:p>
        </p:txBody>
      </p:sp>
      <p:sp>
        <p:nvSpPr>
          <p:cNvPr id="46" name="Content Placeholder 7"/>
          <p:cNvSpPr>
            <a:spLocks noGrp="1"/>
          </p:cNvSpPr>
          <p:nvPr>
            <p:ph sz="quarter" idx="17"/>
          </p:nvPr>
        </p:nvSpPr>
        <p:spPr>
          <a:xfrm>
            <a:off x="4726214" y="4544785"/>
            <a:ext cx="4086225" cy="1572768"/>
          </a:xfrm>
        </p:spPr>
        <p:txBody>
          <a:bodyPr/>
          <a:lstStyle>
            <a:lvl1pPr marL="160338" indent="-160338">
              <a:spcBef>
                <a:spcPts val="800"/>
              </a:spcBef>
              <a:defRPr sz="1600">
                <a:solidFill>
                  <a:schemeClr val="tx1"/>
                </a:solidFill>
              </a:defRPr>
            </a:lvl1pPr>
            <a:lvl2pPr marL="365125" indent="-155575">
              <a:spcBef>
                <a:spcPts val="400"/>
              </a:spcBef>
              <a:defRPr sz="1400">
                <a:solidFill>
                  <a:schemeClr val="tx1"/>
                </a:solidFill>
              </a:defRPr>
            </a:lvl2pPr>
            <a:lvl3pPr marL="631825" indent="-166688">
              <a:spcBef>
                <a:spcPts val="200"/>
              </a:spcBef>
              <a:defRPr sz="1200">
                <a:solidFill>
                  <a:schemeClr val="tx1"/>
                </a:solidFill>
              </a:defRPr>
            </a:lvl3pPr>
            <a:lvl4pPr marL="846138" indent="-128588">
              <a:spcBef>
                <a:spcPts val="100"/>
              </a:spcBef>
              <a:defRPr sz="1100">
                <a:solidFill>
                  <a:schemeClr val="tx1"/>
                </a:solidFill>
              </a:defRPr>
            </a:lvl4pPr>
            <a:lvl5pPr marL="1012825" indent="-123825">
              <a:spcBef>
                <a:spcPts val="100"/>
              </a:spcBef>
              <a:tabLst/>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7" name="Text Placeholder 15"/>
          <p:cNvSpPr>
            <a:spLocks noGrp="1"/>
          </p:cNvSpPr>
          <p:nvPr>
            <p:ph type="body" sz="quarter" idx="18"/>
          </p:nvPr>
        </p:nvSpPr>
        <p:spPr>
          <a:xfrm>
            <a:off x="4680500" y="3813265"/>
            <a:ext cx="4168519" cy="640080"/>
          </a:xfrm>
          <a:gradFill>
            <a:gsLst>
              <a:gs pos="0">
                <a:schemeClr val="accent3"/>
              </a:gs>
              <a:gs pos="50000">
                <a:schemeClr val="accent1"/>
              </a:gs>
              <a:gs pos="100000">
                <a:schemeClr val="tx2"/>
              </a:gs>
            </a:gsLst>
            <a:lin ang="5400000" scaled="0"/>
          </a:gradFill>
          <a:ln w="28575" cap="sq">
            <a:solidFill>
              <a:schemeClr val="accent1">
                <a:lumMod val="40000"/>
                <a:lumOff val="60000"/>
              </a:schemeClr>
            </a:solidFill>
            <a:miter lim="800000"/>
          </a:ln>
        </p:spPr>
        <p:txBody>
          <a:bodyPr bIns="64008" anchor="ctr" anchorCtr="0"/>
          <a:lstStyle>
            <a:lvl1pPr algn="ctr">
              <a:spcBef>
                <a:spcPts val="200"/>
              </a:spcBef>
              <a:buFontTx/>
              <a:buNone/>
              <a:defRPr sz="18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817520252"/>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6256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5662131"/>
            <a:ext cx="2209800" cy="1195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prstClr val="white"/>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1" y="50049"/>
            <a:ext cx="1950917" cy="980637"/>
          </a:xfrm>
          <a:prstGeom prst="rect">
            <a:avLst/>
          </a:prstGeom>
        </p:spPr>
      </p:pic>
    </p:spTree>
    <p:extLst>
      <p:ext uri="{BB962C8B-B14F-4D97-AF65-F5344CB8AC3E}">
        <p14:creationId xmlns:p14="http://schemas.microsoft.com/office/powerpoint/2010/main" val="256627972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357613"/>
            <a:ext cx="2209800" cy="150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1" y="50049"/>
            <a:ext cx="1950917" cy="980637"/>
          </a:xfrm>
          <a:prstGeom prst="rect">
            <a:avLst/>
          </a:prstGeom>
        </p:spPr>
      </p:pic>
    </p:spTree>
    <p:extLst>
      <p:ext uri="{BB962C8B-B14F-4D97-AF65-F5344CB8AC3E}">
        <p14:creationId xmlns:p14="http://schemas.microsoft.com/office/powerpoint/2010/main" val="1492050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11" y="0"/>
            <a:ext cx="7090611" cy="1141943"/>
          </a:xfrm>
        </p:spPr>
        <p:txBody>
          <a:bodyPr/>
          <a:lstStyle>
            <a:lvl1pPr algn="l">
              <a:defRPr>
                <a:solidFill>
                  <a:srgbClr val="963C60"/>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1" y="50049"/>
            <a:ext cx="1950917" cy="980637"/>
          </a:xfrm>
          <a:prstGeom prst="rect">
            <a:avLst/>
          </a:prstGeom>
        </p:spPr>
      </p:pic>
      <p:sp>
        <p:nvSpPr>
          <p:cNvPr id="3" name="Rectangle 2"/>
          <p:cNvSpPr/>
          <p:nvPr userDrawn="1"/>
        </p:nvSpPr>
        <p:spPr>
          <a:xfrm>
            <a:off x="0" y="5357613"/>
            <a:ext cx="2209800" cy="150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prstClr val="white"/>
              </a:solidFill>
            </a:endParaRPr>
          </a:p>
        </p:txBody>
      </p:sp>
      <p:sp>
        <p:nvSpPr>
          <p:cNvPr id="6" name="Text Placeholder 5"/>
          <p:cNvSpPr>
            <a:spLocks noGrp="1"/>
          </p:cNvSpPr>
          <p:nvPr>
            <p:ph type="body" sz="quarter" idx="10"/>
          </p:nvPr>
        </p:nvSpPr>
        <p:spPr>
          <a:xfrm>
            <a:off x="457200" y="1600835"/>
            <a:ext cx="8229600" cy="4364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70964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10" y="1"/>
            <a:ext cx="7090611" cy="1141943"/>
          </a:xfrm>
        </p:spPr>
        <p:txBody>
          <a:bodyPr/>
          <a:lstStyle>
            <a:lvl1pPr algn="l">
              <a:defRPr>
                <a:solidFill>
                  <a:srgbClr val="963C60"/>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2" y="50050"/>
            <a:ext cx="1950917" cy="980637"/>
          </a:xfrm>
          <a:prstGeom prst="rect">
            <a:avLst/>
          </a:prstGeom>
        </p:spPr>
      </p:pic>
      <p:sp>
        <p:nvSpPr>
          <p:cNvPr id="3" name="Rectangle 2"/>
          <p:cNvSpPr/>
          <p:nvPr userDrawn="1"/>
        </p:nvSpPr>
        <p:spPr>
          <a:xfrm>
            <a:off x="0" y="5357613"/>
            <a:ext cx="2209800" cy="150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799">
              <a:solidFill>
                <a:prstClr val="white"/>
              </a:solidFill>
            </a:endParaRPr>
          </a:p>
        </p:txBody>
      </p:sp>
      <p:sp>
        <p:nvSpPr>
          <p:cNvPr id="6" name="Text Placeholder 5"/>
          <p:cNvSpPr>
            <a:spLocks noGrp="1"/>
          </p:cNvSpPr>
          <p:nvPr>
            <p:ph type="body" sz="quarter" idx="10"/>
          </p:nvPr>
        </p:nvSpPr>
        <p:spPr>
          <a:xfrm>
            <a:off x="457200" y="1600835"/>
            <a:ext cx="8229600" cy="4364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46956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9545" y="116841"/>
            <a:ext cx="6858000" cy="1590459"/>
          </a:xfrm>
        </p:spPr>
        <p:txBody>
          <a:bodyPr anchor="b">
            <a:noAutofit/>
          </a:bodyPr>
          <a:lstStyle>
            <a:lvl1pPr algn="l">
              <a:defRPr sz="4000" b="1">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299545" y="1854239"/>
            <a:ext cx="6858000" cy="649922"/>
          </a:xfrm>
        </p:spPr>
        <p:txBody>
          <a:bodyPr>
            <a:noAutofit/>
          </a:bodyPr>
          <a:lstStyle>
            <a:lvl1pPr marL="0" indent="0" algn="l">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9" name="Straight Connector 8"/>
          <p:cNvCxnSpPr/>
          <p:nvPr/>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2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840">
          <p15:clr>
            <a:srgbClr val="FBAE40"/>
          </p15:clr>
        </p15:guide>
        <p15:guide id="2" orient="horz" pos="2160">
          <p15:clr>
            <a:srgbClr val="FBAE40"/>
          </p15:clr>
        </p15:guide>
        <p15:guide id="3" pos="257">
          <p15:clr>
            <a:srgbClr val="FBAE40"/>
          </p15:clr>
        </p15:guide>
        <p15:guide id="4" pos="7423">
          <p15:clr>
            <a:srgbClr val="FBAE40"/>
          </p15:clr>
        </p15:guide>
        <p15:guide id="5" orient="horz" pos="278">
          <p15:clr>
            <a:srgbClr val="FBAE40"/>
          </p15:clr>
        </p15:guide>
        <p15:guide id="6" orient="horz" pos="4042">
          <p15:clr>
            <a:srgbClr val="FBAE40"/>
          </p15:clr>
        </p15:guide>
        <p15:guide id="7" pos="5120" userDrawn="1">
          <p15:clr>
            <a:srgbClr val="FBAE40"/>
          </p15:clr>
        </p15:guide>
        <p15:guide id="8" orient="horz" pos="2880" userDrawn="1">
          <p15:clr>
            <a:srgbClr val="FBAE40"/>
          </p15:clr>
        </p15:guide>
        <p15:guide id="9" pos="343" userDrawn="1">
          <p15:clr>
            <a:srgbClr val="FBAE40"/>
          </p15:clr>
        </p15:guide>
        <p15:guide id="10" pos="9897" userDrawn="1">
          <p15:clr>
            <a:srgbClr val="FBAE40"/>
          </p15:clr>
        </p15:guide>
        <p15:guide id="11" orient="horz" pos="371" userDrawn="1">
          <p15:clr>
            <a:srgbClr val="FBAE40"/>
          </p15:clr>
        </p15:guide>
        <p15:guide id="12" orient="horz" pos="5389" userDrawn="1">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2"/>
            <a:ext cx="9144000" cy="6858003"/>
            <a:chOff x="0" y="-1"/>
            <a:chExt cx="9144000" cy="5143502"/>
          </a:xfrm>
        </p:grpSpPr>
        <p:sp>
          <p:nvSpPr>
            <p:cNvPr id="15" name="Rectangle 14"/>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6" name="Rectangle 15"/>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pSp>
      <p:sp>
        <p:nvSpPr>
          <p:cNvPr id="2" name="Title 1"/>
          <p:cNvSpPr>
            <a:spLocks noGrp="1"/>
          </p:cNvSpPr>
          <p:nvPr>
            <p:ph type="title" hasCustomPrompt="1"/>
          </p:nvPr>
        </p:nvSpPr>
        <p:spPr>
          <a:xfrm>
            <a:off x="305867" y="20797"/>
            <a:ext cx="8532019" cy="1074792"/>
          </a:xfrm>
        </p:spPr>
        <p:txBody>
          <a:bodyPr tIns="0" bIns="0" anchor="b">
            <a:noAutofit/>
          </a:bodyPr>
          <a:lstStyle>
            <a:lvl1pPr>
              <a:defRPr sz="3600" b="1">
                <a:solidFill>
                  <a:schemeClr val="bg1"/>
                </a:solidFill>
                <a:latin typeface="+mn-lt"/>
              </a:defRPr>
            </a:lvl1pPr>
          </a:lstStyle>
          <a:p>
            <a:r>
              <a:rPr lang="en-US" dirty="0"/>
              <a:t/>
            </a:r>
            <a:br>
              <a:rPr lang="en-US" dirty="0"/>
            </a:br>
            <a:r>
              <a:rPr lang="en-US" dirty="0"/>
              <a:t>Click to edit Master title style</a:t>
            </a:r>
            <a:endParaRPr lang="en-GB" dirty="0"/>
          </a:p>
        </p:txBody>
      </p:sp>
      <p:sp>
        <p:nvSpPr>
          <p:cNvPr id="3" name="Content Placeholder 2"/>
          <p:cNvSpPr>
            <a:spLocks noGrp="1"/>
          </p:cNvSpPr>
          <p:nvPr>
            <p:ph idx="1"/>
          </p:nvPr>
        </p:nvSpPr>
        <p:spPr>
          <a:xfrm>
            <a:off x="305991" y="1256044"/>
            <a:ext cx="8532019" cy="4793064"/>
          </a:xfrm>
        </p:spPr>
        <p:txBody>
          <a:bodyPr>
            <a:noAutofit/>
          </a:bodyPr>
          <a:lstStyle>
            <a:lvl1pPr marL="252000" indent="-252000">
              <a:buClr>
                <a:schemeClr val="accent1"/>
              </a:buClr>
              <a:defRPr>
                <a:solidFill>
                  <a:schemeClr val="tx1"/>
                </a:solidFill>
              </a:defRPr>
            </a:lvl1pPr>
            <a:lvl2pPr marL="504000" indent="-252000">
              <a:buClr>
                <a:schemeClr val="accent1"/>
              </a:buClr>
              <a:defRPr>
                <a:solidFill>
                  <a:schemeClr val="tx1"/>
                </a:solidFill>
              </a:defRPr>
            </a:lvl2pPr>
            <a:lvl3pPr marL="756000" indent="-252000">
              <a:buClr>
                <a:schemeClr val="accent1"/>
              </a:buClr>
              <a:defRPr>
                <a:solidFill>
                  <a:schemeClr val="tx1"/>
                </a:solidFill>
              </a:defRPr>
            </a:lvl3pPr>
            <a:lvl4pPr marL="1008000" indent="-252000">
              <a:buClr>
                <a:schemeClr val="accent1"/>
              </a:buClr>
              <a:defRPr>
                <a:solidFill>
                  <a:schemeClr val="tx1"/>
                </a:solidFill>
              </a:defRPr>
            </a:lvl4pPr>
            <a:lvl5pPr marL="1260000" indent="-252000">
              <a:buClr>
                <a:schemeClr val="accent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4354239" y="6390703"/>
            <a:ext cx="435523" cy="365125"/>
          </a:xfrm>
        </p:spPr>
        <p:txBody>
          <a:bodyPr/>
          <a:lstStyle>
            <a:lvl1pPr>
              <a:defRPr sz="105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8" name="Text Placeholder 7"/>
          <p:cNvSpPr>
            <a:spLocks noGrp="1"/>
          </p:cNvSpPr>
          <p:nvPr>
            <p:ph type="body" sz="quarter" idx="13"/>
          </p:nvPr>
        </p:nvSpPr>
        <p:spPr>
          <a:xfrm>
            <a:off x="305991" y="6307824"/>
            <a:ext cx="4048125" cy="530882"/>
          </a:xfrm>
        </p:spPr>
        <p:txBody>
          <a:bodyPr lIns="0" tIns="0" rIns="0" bIns="72000" anchor="b">
            <a:normAutofit/>
          </a:bodyPr>
          <a:lstStyle>
            <a:lvl1pPr marL="0" indent="0">
              <a:lnSpc>
                <a:spcPct val="100000"/>
              </a:lnSpc>
              <a:spcBef>
                <a:spcPts val="0"/>
              </a:spcBef>
              <a:buNone/>
              <a:defRPr sz="900">
                <a:solidFill>
                  <a:schemeClr val="bg1"/>
                </a:solidFill>
              </a:defRPr>
            </a:lvl1pPr>
          </a:lstStyle>
          <a:p>
            <a:pPr lvl="0"/>
            <a:r>
              <a:rPr lang="en-US"/>
              <a:t>Edit Master text styles</a:t>
            </a:r>
          </a:p>
        </p:txBody>
      </p:sp>
      <p:sp>
        <p:nvSpPr>
          <p:cNvPr id="9" name="Text Placeholder 7"/>
          <p:cNvSpPr>
            <a:spLocks noGrp="1"/>
          </p:cNvSpPr>
          <p:nvPr>
            <p:ph type="body" sz="quarter" idx="14"/>
          </p:nvPr>
        </p:nvSpPr>
        <p:spPr>
          <a:xfrm>
            <a:off x="4789761" y="6307824"/>
            <a:ext cx="4048125" cy="530882"/>
          </a:xfrm>
        </p:spPr>
        <p:txBody>
          <a:bodyPr lIns="0" tIns="0" rIns="0" bIns="72000" anchor="b">
            <a:normAutofit/>
          </a:bodyPr>
          <a:lstStyle>
            <a:lvl1pPr marL="0" indent="0" algn="r">
              <a:lnSpc>
                <a:spcPct val="100000"/>
              </a:lnSpc>
              <a:spcBef>
                <a:spcPts val="0"/>
              </a:spcBef>
              <a:buNone/>
              <a:defRPr sz="900">
                <a:solidFill>
                  <a:schemeClr val="bg1"/>
                </a:solidFill>
              </a:defRPr>
            </a:lvl1pPr>
          </a:lstStyle>
          <a:p>
            <a:pPr lvl="0"/>
            <a:r>
              <a:rPr lang="en-US"/>
              <a:t>Edit Master text styles</a:t>
            </a:r>
          </a:p>
        </p:txBody>
      </p:sp>
    </p:spTree>
    <p:extLst>
      <p:ext uri="{BB962C8B-B14F-4D97-AF65-F5344CB8AC3E}">
        <p14:creationId xmlns:p14="http://schemas.microsoft.com/office/powerpoint/2010/main" val="22484258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gradFill flip="none" rotWithShape="1">
            <a:gsLst>
              <a:gs pos="0">
                <a:schemeClr val="tx2">
                  <a:alpha val="12000"/>
                </a:schemeClr>
              </a:gs>
              <a:gs pos="100000">
                <a:schemeClr val="tx2">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8" name="Title 1"/>
          <p:cNvSpPr>
            <a:spLocks noGrp="1"/>
          </p:cNvSpPr>
          <p:nvPr>
            <p:ph type="ctrTitle"/>
          </p:nvPr>
        </p:nvSpPr>
        <p:spPr>
          <a:xfrm>
            <a:off x="299545" y="116841"/>
            <a:ext cx="6858000" cy="1590459"/>
          </a:xfrm>
        </p:spPr>
        <p:txBody>
          <a:bodyPr anchor="b">
            <a:noAutofit/>
          </a:bodyPr>
          <a:lstStyle>
            <a:lvl1pPr algn="l">
              <a:defRPr sz="4000" b="1">
                <a:solidFill>
                  <a:schemeClr val="bg1"/>
                </a:solidFill>
                <a:latin typeface="+mn-lt"/>
              </a:defRPr>
            </a:lvl1pPr>
          </a:lstStyle>
          <a:p>
            <a:r>
              <a:rPr lang="en-US"/>
              <a:t>Click to edit Master title style</a:t>
            </a:r>
            <a:endParaRPr lang="en-GB" dirty="0"/>
          </a:p>
        </p:txBody>
      </p:sp>
      <p:sp>
        <p:nvSpPr>
          <p:cNvPr id="19" name="Subtitle 2"/>
          <p:cNvSpPr>
            <a:spLocks noGrp="1"/>
          </p:cNvSpPr>
          <p:nvPr>
            <p:ph type="subTitle" idx="1"/>
          </p:nvPr>
        </p:nvSpPr>
        <p:spPr>
          <a:xfrm>
            <a:off x="299545" y="1854239"/>
            <a:ext cx="6858000" cy="649922"/>
          </a:xfrm>
        </p:spPr>
        <p:txBody>
          <a:bodyPr>
            <a:noAutofit/>
          </a:bodyPr>
          <a:lstStyle>
            <a:lvl1pPr marL="0" indent="0" algn="l">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20" name="Straight Connector 19"/>
          <p:cNvCxnSpPr/>
          <p:nvPr/>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0"/>
            <a:ext cx="9144000" cy="6858000"/>
          </a:xfrm>
          <a:prstGeom prst="rect">
            <a:avLst/>
          </a:prstGeom>
          <a:gradFill flip="none" rotWithShape="1">
            <a:gsLst>
              <a:gs pos="0">
                <a:schemeClr val="tx2">
                  <a:alpha val="12000"/>
                </a:schemeClr>
              </a:gs>
              <a:gs pos="100000">
                <a:schemeClr val="tx2">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cxnSp>
        <p:nvCxnSpPr>
          <p:cNvPr id="7" name="Straight Connector 6"/>
          <p:cNvCxnSpPr/>
          <p:nvPr userDrawn="1"/>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1" y="274660"/>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60"/>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7"/>
          <p:cNvGrpSpPr/>
          <p:nvPr/>
        </p:nvGrpSpPr>
        <p:grpSpPr>
          <a:xfrm>
            <a:off x="0" y="-2"/>
            <a:ext cx="9144000" cy="6858003"/>
            <a:chOff x="0" y="-1"/>
            <a:chExt cx="9144000" cy="5143502"/>
          </a:xfrm>
        </p:grpSpPr>
        <p:sp>
          <p:nvSpPr>
            <p:cNvPr id="9" name="Rectangle 8"/>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 name="Rectangle 9"/>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pSp>
      <p:sp>
        <p:nvSpPr>
          <p:cNvPr id="3" name="Content Placeholder 2"/>
          <p:cNvSpPr>
            <a:spLocks noGrp="1"/>
          </p:cNvSpPr>
          <p:nvPr>
            <p:ph sz="half" idx="1"/>
          </p:nvPr>
        </p:nvSpPr>
        <p:spPr>
          <a:xfrm>
            <a:off x="305991" y="1256044"/>
            <a:ext cx="4208859" cy="4793064"/>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256044"/>
            <a:ext cx="4208860" cy="4793064"/>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1"/>
          <p:cNvSpPr>
            <a:spLocks noGrp="1"/>
          </p:cNvSpPr>
          <p:nvPr>
            <p:ph type="title" hasCustomPrompt="1"/>
          </p:nvPr>
        </p:nvSpPr>
        <p:spPr>
          <a:xfrm>
            <a:off x="305867" y="20797"/>
            <a:ext cx="8532019" cy="1074792"/>
          </a:xfrm>
        </p:spPr>
        <p:txBody>
          <a:bodyPr tIns="0" bIns="0" anchor="b">
            <a:noAutofit/>
          </a:bodyPr>
          <a:lstStyle>
            <a:lvl1pPr>
              <a:defRPr sz="3600" b="1">
                <a:solidFill>
                  <a:schemeClr val="bg1"/>
                </a:solidFill>
                <a:latin typeface="+mn-lt"/>
              </a:defRPr>
            </a:lvl1pPr>
          </a:lstStyle>
          <a:p>
            <a:r>
              <a:rPr lang="en-US" dirty="0"/>
              <a:t/>
            </a:r>
            <a:br>
              <a:rPr lang="en-US" dirty="0"/>
            </a:br>
            <a:r>
              <a:rPr lang="en-US" dirty="0"/>
              <a:t>Click to edit Master title style</a:t>
            </a:r>
            <a:endParaRPr lang="en-GB" dirty="0"/>
          </a:p>
        </p:txBody>
      </p:sp>
      <p:sp>
        <p:nvSpPr>
          <p:cNvPr id="17" name="Slide Number Placeholder 5"/>
          <p:cNvSpPr>
            <a:spLocks noGrp="1"/>
          </p:cNvSpPr>
          <p:nvPr>
            <p:ph type="sldNum" sz="quarter" idx="12"/>
          </p:nvPr>
        </p:nvSpPr>
        <p:spPr>
          <a:xfrm>
            <a:off x="4354239" y="6390703"/>
            <a:ext cx="435523" cy="365125"/>
          </a:xfrm>
        </p:spPr>
        <p:txBody>
          <a:bodyPr/>
          <a:lstStyle>
            <a:lvl1pPr>
              <a:defRPr sz="105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18" name="Text Placeholder 7"/>
          <p:cNvSpPr>
            <a:spLocks noGrp="1"/>
          </p:cNvSpPr>
          <p:nvPr>
            <p:ph type="body" sz="quarter" idx="13"/>
          </p:nvPr>
        </p:nvSpPr>
        <p:spPr>
          <a:xfrm>
            <a:off x="305991" y="6307824"/>
            <a:ext cx="4048125" cy="530882"/>
          </a:xfrm>
        </p:spPr>
        <p:txBody>
          <a:bodyPr lIns="0" tIns="0" rIns="0" bIns="72000" anchor="b">
            <a:normAutofit/>
          </a:bodyPr>
          <a:lstStyle>
            <a:lvl1pPr marL="0" indent="0">
              <a:lnSpc>
                <a:spcPct val="100000"/>
              </a:lnSpc>
              <a:spcBef>
                <a:spcPts val="0"/>
              </a:spcBef>
              <a:buNone/>
              <a:defRPr sz="900">
                <a:solidFill>
                  <a:schemeClr val="bg1"/>
                </a:solidFill>
              </a:defRPr>
            </a:lvl1pPr>
          </a:lstStyle>
          <a:p>
            <a:pPr lvl="0"/>
            <a:r>
              <a:rPr lang="en-US"/>
              <a:t>Edit Master text styles</a:t>
            </a:r>
          </a:p>
        </p:txBody>
      </p:sp>
      <p:sp>
        <p:nvSpPr>
          <p:cNvPr id="19" name="Text Placeholder 7"/>
          <p:cNvSpPr>
            <a:spLocks noGrp="1"/>
          </p:cNvSpPr>
          <p:nvPr>
            <p:ph type="body" sz="quarter" idx="14"/>
          </p:nvPr>
        </p:nvSpPr>
        <p:spPr>
          <a:xfrm>
            <a:off x="4789761" y="6307824"/>
            <a:ext cx="4048125" cy="530882"/>
          </a:xfrm>
        </p:spPr>
        <p:txBody>
          <a:bodyPr lIns="0" tIns="0" rIns="0" bIns="72000" anchor="b">
            <a:normAutofit/>
          </a:bodyPr>
          <a:lstStyle>
            <a:lvl1pPr marL="0" indent="0" algn="r">
              <a:lnSpc>
                <a:spcPct val="100000"/>
              </a:lnSpc>
              <a:spcBef>
                <a:spcPts val="0"/>
              </a:spcBef>
              <a:buNone/>
              <a:defRPr sz="900">
                <a:solidFill>
                  <a:schemeClr val="bg1"/>
                </a:solidFill>
              </a:defRPr>
            </a:lvl1pPr>
          </a:lstStyle>
          <a:p>
            <a:pPr lvl="0"/>
            <a:r>
              <a:rPr lang="en-US"/>
              <a:t>Edit Master text styles</a:t>
            </a:r>
          </a:p>
        </p:txBody>
      </p:sp>
    </p:spTree>
    <p:extLst>
      <p:ext uri="{BB962C8B-B14F-4D97-AF65-F5344CB8AC3E}">
        <p14:creationId xmlns:p14="http://schemas.microsoft.com/office/powerpoint/2010/main" val="594662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5"/>
          <p:cNvGrpSpPr/>
          <p:nvPr/>
        </p:nvGrpSpPr>
        <p:grpSpPr>
          <a:xfrm>
            <a:off x="0" y="-2"/>
            <a:ext cx="9144000" cy="6858003"/>
            <a:chOff x="0" y="-1"/>
            <a:chExt cx="9144000" cy="5143502"/>
          </a:xfrm>
        </p:grpSpPr>
        <p:sp>
          <p:nvSpPr>
            <p:cNvPr id="9" name="Rectangle 8"/>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 name="Rectangle 9"/>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pSp>
      <p:sp>
        <p:nvSpPr>
          <p:cNvPr id="7" name="Title 1"/>
          <p:cNvSpPr>
            <a:spLocks noGrp="1"/>
          </p:cNvSpPr>
          <p:nvPr>
            <p:ph type="title" hasCustomPrompt="1"/>
          </p:nvPr>
        </p:nvSpPr>
        <p:spPr>
          <a:xfrm>
            <a:off x="305867" y="20797"/>
            <a:ext cx="8532019" cy="1074792"/>
          </a:xfrm>
        </p:spPr>
        <p:txBody>
          <a:bodyPr tIns="0" bIns="0" anchor="b">
            <a:noAutofit/>
          </a:bodyPr>
          <a:lstStyle>
            <a:lvl1pPr>
              <a:defRPr sz="3600" b="1">
                <a:solidFill>
                  <a:schemeClr val="bg1"/>
                </a:solidFill>
                <a:latin typeface="+mn-lt"/>
              </a:defRPr>
            </a:lvl1pPr>
          </a:lstStyle>
          <a:p>
            <a:r>
              <a:rPr lang="en-US" dirty="0"/>
              <a:t/>
            </a:r>
            <a:br>
              <a:rPr lang="en-US" dirty="0"/>
            </a:br>
            <a:r>
              <a:rPr lang="en-US" dirty="0"/>
              <a:t>Click to edit Master title style</a:t>
            </a:r>
            <a:endParaRPr lang="en-GB" dirty="0"/>
          </a:p>
        </p:txBody>
      </p:sp>
      <p:sp>
        <p:nvSpPr>
          <p:cNvPr id="8" name="Slide Number Placeholder 5"/>
          <p:cNvSpPr>
            <a:spLocks noGrp="1"/>
          </p:cNvSpPr>
          <p:nvPr>
            <p:ph type="sldNum" sz="quarter" idx="12"/>
          </p:nvPr>
        </p:nvSpPr>
        <p:spPr>
          <a:xfrm>
            <a:off x="4354239" y="6390703"/>
            <a:ext cx="435523" cy="365125"/>
          </a:xfrm>
        </p:spPr>
        <p:txBody>
          <a:bodyPr/>
          <a:lstStyle>
            <a:lvl1pPr>
              <a:defRPr sz="105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12" name="Text Placeholder 7"/>
          <p:cNvSpPr>
            <a:spLocks noGrp="1"/>
          </p:cNvSpPr>
          <p:nvPr>
            <p:ph type="body" sz="quarter" idx="13"/>
          </p:nvPr>
        </p:nvSpPr>
        <p:spPr>
          <a:xfrm>
            <a:off x="305991" y="6307824"/>
            <a:ext cx="4048125" cy="530882"/>
          </a:xfrm>
        </p:spPr>
        <p:txBody>
          <a:bodyPr lIns="0" tIns="0" rIns="0" bIns="72000" anchor="b">
            <a:normAutofit/>
          </a:bodyPr>
          <a:lstStyle>
            <a:lvl1pPr marL="0" indent="0">
              <a:lnSpc>
                <a:spcPct val="100000"/>
              </a:lnSpc>
              <a:spcBef>
                <a:spcPts val="0"/>
              </a:spcBef>
              <a:buNone/>
              <a:defRPr sz="900">
                <a:solidFill>
                  <a:schemeClr val="bg1"/>
                </a:solidFill>
              </a:defRPr>
            </a:lvl1pPr>
          </a:lstStyle>
          <a:p>
            <a:pPr lvl="0"/>
            <a:r>
              <a:rPr lang="en-US"/>
              <a:t>Edit Master text styles</a:t>
            </a:r>
          </a:p>
        </p:txBody>
      </p:sp>
      <p:sp>
        <p:nvSpPr>
          <p:cNvPr id="13" name="Text Placeholder 7"/>
          <p:cNvSpPr>
            <a:spLocks noGrp="1"/>
          </p:cNvSpPr>
          <p:nvPr>
            <p:ph type="body" sz="quarter" idx="14"/>
          </p:nvPr>
        </p:nvSpPr>
        <p:spPr>
          <a:xfrm>
            <a:off x="4789761" y="6307824"/>
            <a:ext cx="4048125" cy="530882"/>
          </a:xfrm>
        </p:spPr>
        <p:txBody>
          <a:bodyPr lIns="0" tIns="0" rIns="0" bIns="72000" anchor="b">
            <a:normAutofit/>
          </a:bodyPr>
          <a:lstStyle>
            <a:lvl1pPr marL="0" indent="0" algn="r">
              <a:lnSpc>
                <a:spcPct val="100000"/>
              </a:lnSpc>
              <a:spcBef>
                <a:spcPts val="0"/>
              </a:spcBef>
              <a:buNone/>
              <a:defRPr sz="900">
                <a:solidFill>
                  <a:schemeClr val="bg1"/>
                </a:solidFill>
              </a:defRPr>
            </a:lvl1pPr>
          </a:lstStyle>
          <a:p>
            <a:pPr lvl="0"/>
            <a:r>
              <a:rPr lang="en-US"/>
              <a:t>Edit Master text styles</a:t>
            </a:r>
          </a:p>
        </p:txBody>
      </p:sp>
    </p:spTree>
    <p:extLst>
      <p:ext uri="{BB962C8B-B14F-4D97-AF65-F5344CB8AC3E}">
        <p14:creationId xmlns:p14="http://schemas.microsoft.com/office/powerpoint/2010/main" val="832935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3"/>
          <p:cNvGrpSpPr/>
          <p:nvPr/>
        </p:nvGrpSpPr>
        <p:grpSpPr>
          <a:xfrm>
            <a:off x="0" y="-2"/>
            <a:ext cx="9144000" cy="6858003"/>
            <a:chOff x="0" y="-1"/>
            <a:chExt cx="9144000" cy="5143502"/>
          </a:xfrm>
        </p:grpSpPr>
        <p:sp>
          <p:nvSpPr>
            <p:cNvPr id="5" name="Rectangle 4"/>
            <p:cNvSpPr/>
            <p:nvPr userDrawn="1"/>
          </p:nvSpPr>
          <p:spPr>
            <a:xfrm>
              <a:off x="0" y="-1"/>
              <a:ext cx="9144000" cy="836125"/>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 name="Rectangle 5"/>
            <p:cNvSpPr/>
            <p:nvPr userDrawn="1"/>
          </p:nvSpPr>
          <p:spPr>
            <a:xfrm>
              <a:off x="0" y="4710435"/>
              <a:ext cx="9144000" cy="433066"/>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pSp>
      <p:sp>
        <p:nvSpPr>
          <p:cNvPr id="3" name="Slide Number Placeholder 5"/>
          <p:cNvSpPr>
            <a:spLocks noGrp="1"/>
          </p:cNvSpPr>
          <p:nvPr>
            <p:ph type="sldNum" sz="quarter" idx="12"/>
          </p:nvPr>
        </p:nvSpPr>
        <p:spPr>
          <a:xfrm>
            <a:off x="4354239" y="6390703"/>
            <a:ext cx="435523" cy="365125"/>
          </a:xfrm>
        </p:spPr>
        <p:txBody>
          <a:bodyPr/>
          <a:lstStyle>
            <a:lvl1pPr>
              <a:defRPr sz="1050" b="1">
                <a:solidFill>
                  <a:schemeClr val="bg1"/>
                </a:solidFill>
              </a:defRPr>
            </a:lvl1pPr>
          </a:lstStyle>
          <a:p>
            <a:fld id="{22FECE5C-DD57-47A2-911B-1F9302B6CF22}" type="slidenum">
              <a:rPr lang="en-GB" smtClean="0">
                <a:solidFill>
                  <a:prstClr val="white"/>
                </a:solidFill>
              </a:rPr>
              <a:pPr/>
              <a:t>‹N›</a:t>
            </a:fld>
            <a:endParaRPr lang="en-GB" dirty="0">
              <a:solidFill>
                <a:prstClr val="white"/>
              </a:solidFill>
            </a:endParaRPr>
          </a:p>
        </p:txBody>
      </p:sp>
      <p:sp>
        <p:nvSpPr>
          <p:cNvPr id="7" name="Rectangle 6"/>
          <p:cNvSpPr/>
          <p:nvPr userDrawn="1"/>
        </p:nvSpPr>
        <p:spPr>
          <a:xfrm>
            <a:off x="0" y="-1"/>
            <a:ext cx="9144000" cy="1114833"/>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3200" dirty="0">
              <a:solidFill>
                <a:prstClr val="white"/>
              </a:solidFill>
            </a:endParaRPr>
          </a:p>
        </p:txBody>
      </p:sp>
      <p:sp>
        <p:nvSpPr>
          <p:cNvPr id="8" name="Rectangle 7"/>
          <p:cNvSpPr/>
          <p:nvPr userDrawn="1"/>
        </p:nvSpPr>
        <p:spPr>
          <a:xfrm>
            <a:off x="0" y="6280581"/>
            <a:ext cx="9144000" cy="577421"/>
          </a:xfrm>
          <a:prstGeom prst="rect">
            <a:avLst/>
          </a:prstGeom>
          <a:solidFill>
            <a:srgbClr val="3F2C59">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3200" dirty="0">
              <a:solidFill>
                <a:prstClr val="white"/>
              </a:solidFill>
            </a:endParaRPr>
          </a:p>
        </p:txBody>
      </p:sp>
    </p:spTree>
    <p:extLst>
      <p:ext uri="{BB962C8B-B14F-4D97-AF65-F5344CB8AC3E}">
        <p14:creationId xmlns:p14="http://schemas.microsoft.com/office/powerpoint/2010/main" val="290142774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p:cNvSpPr/>
          <p:nvPr userDrawn="1"/>
        </p:nvSpPr>
        <p:spPr>
          <a:xfrm>
            <a:off x="0" y="0"/>
            <a:ext cx="9144000" cy="6858000"/>
          </a:xfrm>
          <a:prstGeom prst="rect">
            <a:avLst/>
          </a:prstGeom>
          <a:gradFill flip="none" rotWithShape="1">
            <a:gsLst>
              <a:gs pos="0">
                <a:schemeClr val="tx2">
                  <a:alpha val="12000"/>
                </a:schemeClr>
              </a:gs>
              <a:gs pos="100000">
                <a:schemeClr val="tx2">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8" name="Title 1"/>
          <p:cNvSpPr>
            <a:spLocks noGrp="1"/>
          </p:cNvSpPr>
          <p:nvPr>
            <p:ph type="ctrTitle"/>
          </p:nvPr>
        </p:nvSpPr>
        <p:spPr>
          <a:xfrm>
            <a:off x="299545" y="116841"/>
            <a:ext cx="6858000" cy="1590459"/>
          </a:xfrm>
        </p:spPr>
        <p:txBody>
          <a:bodyPr anchor="b">
            <a:noAutofit/>
          </a:bodyPr>
          <a:lstStyle>
            <a:lvl1pPr algn="l">
              <a:defRPr sz="4000" b="1">
                <a:solidFill>
                  <a:schemeClr val="bg1"/>
                </a:solidFill>
                <a:latin typeface="+mn-lt"/>
              </a:defRPr>
            </a:lvl1pPr>
          </a:lstStyle>
          <a:p>
            <a:r>
              <a:rPr lang="en-US" dirty="0"/>
              <a:t>Click to edit Master title style</a:t>
            </a:r>
            <a:endParaRPr lang="en-GB" dirty="0"/>
          </a:p>
        </p:txBody>
      </p:sp>
      <p:sp>
        <p:nvSpPr>
          <p:cNvPr id="19" name="Subtitle 2"/>
          <p:cNvSpPr>
            <a:spLocks noGrp="1"/>
          </p:cNvSpPr>
          <p:nvPr>
            <p:ph type="subTitle" idx="1"/>
          </p:nvPr>
        </p:nvSpPr>
        <p:spPr>
          <a:xfrm>
            <a:off x="299545" y="1854240"/>
            <a:ext cx="6858000" cy="649923"/>
          </a:xfrm>
        </p:spPr>
        <p:txBody>
          <a:bodyPr>
            <a:noAutofit/>
          </a:bodyPr>
          <a:lstStyle>
            <a:lvl1pPr marL="0" indent="0" algn="l">
              <a:spcBef>
                <a:spcPts val="0"/>
              </a:spcBef>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cxnSp>
        <p:nvCxnSpPr>
          <p:cNvPr id="20" name="Straight Connector 19"/>
          <p:cNvCxnSpPr/>
          <p:nvPr userDrawn="1"/>
        </p:nvCxnSpPr>
        <p:spPr>
          <a:xfrm>
            <a:off x="307427" y="1777267"/>
            <a:ext cx="8537028" cy="0"/>
          </a:xfrm>
          <a:prstGeom prst="line">
            <a:avLst/>
          </a:prstGeom>
          <a:ln w="2857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12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38590" b="42417"/>
          <a:stretch/>
        </p:blipFill>
        <p:spPr>
          <a:xfrm>
            <a:off x="3" y="24"/>
            <a:ext cx="9144000" cy="1302589"/>
          </a:xfrm>
          <a:prstGeom prst="rect">
            <a:avLst/>
          </a:prstGeom>
        </p:spPr>
      </p:pic>
      <p:sp>
        <p:nvSpPr>
          <p:cNvPr id="2" name="Title 1"/>
          <p:cNvSpPr>
            <a:spLocks noGrp="1"/>
          </p:cNvSpPr>
          <p:nvPr>
            <p:ph type="title"/>
          </p:nvPr>
        </p:nvSpPr>
        <p:spPr>
          <a:xfrm>
            <a:off x="251521" y="44627"/>
            <a:ext cx="8712968" cy="1224136"/>
          </a:xfrm>
        </p:spPr>
        <p:txBody>
          <a:bodyPr anchor="b" anchorCtr="0">
            <a:noAutofit/>
          </a:bodyPr>
          <a:lstStyle>
            <a:lvl1pPr algn="l">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GB"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57583" b="41750"/>
          <a:stretch/>
        </p:blipFill>
        <p:spPr>
          <a:xfrm>
            <a:off x="3" y="6237343"/>
            <a:ext cx="9144000" cy="45719"/>
          </a:xfrm>
          <a:prstGeom prst="rect">
            <a:avLst/>
          </a:prstGeom>
        </p:spPr>
      </p:pic>
      <p:sp>
        <p:nvSpPr>
          <p:cNvPr id="8" name="Content Placeholder 7"/>
          <p:cNvSpPr>
            <a:spLocks noGrp="1"/>
          </p:cNvSpPr>
          <p:nvPr>
            <p:ph sz="quarter" idx="10"/>
          </p:nvPr>
        </p:nvSpPr>
        <p:spPr>
          <a:xfrm>
            <a:off x="265967" y="6296020"/>
            <a:ext cx="8705508" cy="548680"/>
          </a:xfrm>
        </p:spPr>
        <p:txBody>
          <a:bodyPr anchor="b" anchorCtr="0">
            <a:noAutofit/>
          </a:bodyPr>
          <a:lstStyle>
            <a:lvl1pPr marL="0" indent="0" algn="r">
              <a:buFontTx/>
              <a:buNone/>
              <a:defRPr sz="1100">
                <a:solidFill>
                  <a:schemeClr val="accent1">
                    <a:lumMod val="75000"/>
                  </a:schemeClr>
                </a:solidFill>
                <a:latin typeface="Arial" pitchFamily="34" charset="0"/>
                <a:cs typeface="Arial" pitchFamily="34" charset="0"/>
              </a:defRPr>
            </a:lvl1pPr>
            <a:lvl2pPr marL="456279" indent="0">
              <a:buFontTx/>
              <a:buNone/>
              <a:defRPr sz="800">
                <a:solidFill>
                  <a:srgbClr val="0079BC"/>
                </a:solidFill>
                <a:latin typeface="Arial" pitchFamily="34" charset="0"/>
                <a:cs typeface="Arial" pitchFamily="34" charset="0"/>
              </a:defRPr>
            </a:lvl2pPr>
            <a:lvl3pPr marL="912559" indent="0">
              <a:buFontTx/>
              <a:buNone/>
              <a:defRPr sz="800">
                <a:solidFill>
                  <a:srgbClr val="0079BC"/>
                </a:solidFill>
                <a:latin typeface="Arial" pitchFamily="34" charset="0"/>
                <a:cs typeface="Arial" pitchFamily="34" charset="0"/>
              </a:defRPr>
            </a:lvl3pPr>
            <a:lvl4pPr marL="1368840" indent="0">
              <a:buFontTx/>
              <a:buNone/>
              <a:defRPr sz="800">
                <a:solidFill>
                  <a:srgbClr val="0079BC"/>
                </a:solidFill>
                <a:latin typeface="Arial" pitchFamily="34" charset="0"/>
                <a:cs typeface="Arial" pitchFamily="34" charset="0"/>
              </a:defRPr>
            </a:lvl4pPr>
            <a:lvl5pPr marL="1825120" indent="0">
              <a:buFontTx/>
              <a:buNone/>
              <a:defRPr sz="800">
                <a:solidFill>
                  <a:srgbClr val="0079BC"/>
                </a:solidFill>
                <a:latin typeface="Arial" pitchFamily="34" charset="0"/>
                <a:cs typeface="Arial" pitchFamily="34" charset="0"/>
              </a:defRPr>
            </a:lvl5pPr>
          </a:lstStyle>
          <a:p>
            <a:pPr lvl="0"/>
            <a:r>
              <a:rPr lang="en-US" dirty="0" smtClean="0"/>
              <a:t>Click to edit Master text styles</a:t>
            </a:r>
            <a:endParaRPr lang="en-GB" dirty="0"/>
          </a:p>
        </p:txBody>
      </p:sp>
      <p:sp>
        <p:nvSpPr>
          <p:cNvPr id="6" name="Content Placeholder 7"/>
          <p:cNvSpPr>
            <a:spLocks noGrp="1"/>
          </p:cNvSpPr>
          <p:nvPr>
            <p:ph sz="quarter" idx="11"/>
          </p:nvPr>
        </p:nvSpPr>
        <p:spPr>
          <a:xfrm>
            <a:off x="247821" y="5612432"/>
            <a:ext cx="8705508" cy="548680"/>
          </a:xfrm>
        </p:spPr>
        <p:txBody>
          <a:bodyPr anchor="b" anchorCtr="0">
            <a:noAutofit/>
          </a:bodyPr>
          <a:lstStyle>
            <a:lvl1pPr marL="0" indent="0" algn="l">
              <a:buFontTx/>
              <a:buNone/>
              <a:defRPr sz="1100">
                <a:solidFill>
                  <a:schemeClr val="accent1">
                    <a:lumMod val="75000"/>
                  </a:schemeClr>
                </a:solidFill>
                <a:latin typeface="Arial" pitchFamily="34" charset="0"/>
                <a:cs typeface="Arial" pitchFamily="34" charset="0"/>
              </a:defRPr>
            </a:lvl1pPr>
            <a:lvl2pPr marL="456279" indent="0">
              <a:buFontTx/>
              <a:buNone/>
              <a:defRPr sz="800">
                <a:solidFill>
                  <a:srgbClr val="0079BC"/>
                </a:solidFill>
                <a:latin typeface="Arial" pitchFamily="34" charset="0"/>
                <a:cs typeface="Arial" pitchFamily="34" charset="0"/>
              </a:defRPr>
            </a:lvl2pPr>
            <a:lvl3pPr marL="912559" indent="0">
              <a:buFontTx/>
              <a:buNone/>
              <a:defRPr sz="800">
                <a:solidFill>
                  <a:srgbClr val="0079BC"/>
                </a:solidFill>
                <a:latin typeface="Arial" pitchFamily="34" charset="0"/>
                <a:cs typeface="Arial" pitchFamily="34" charset="0"/>
              </a:defRPr>
            </a:lvl3pPr>
            <a:lvl4pPr marL="1368840" indent="0">
              <a:buFontTx/>
              <a:buNone/>
              <a:defRPr sz="800">
                <a:solidFill>
                  <a:srgbClr val="0079BC"/>
                </a:solidFill>
                <a:latin typeface="Arial" pitchFamily="34" charset="0"/>
                <a:cs typeface="Arial" pitchFamily="34" charset="0"/>
              </a:defRPr>
            </a:lvl4pPr>
            <a:lvl5pPr marL="1825120" indent="0">
              <a:buFontTx/>
              <a:buNone/>
              <a:defRPr sz="800">
                <a:solidFill>
                  <a:srgbClr val="0079BC"/>
                </a:solidFill>
                <a:latin typeface="Arial" pitchFamily="34" charset="0"/>
                <a:cs typeface="Arial" pitchFamily="34" charset="0"/>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673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38590" b="42417"/>
          <a:stretch/>
        </p:blipFill>
        <p:spPr>
          <a:xfrm>
            <a:off x="3" y="24"/>
            <a:ext cx="9144000" cy="1302589"/>
          </a:xfrm>
          <a:prstGeom prst="rect">
            <a:avLst/>
          </a:prstGeom>
        </p:spPr>
      </p:pic>
      <p:sp>
        <p:nvSpPr>
          <p:cNvPr id="2" name="Title 1"/>
          <p:cNvSpPr>
            <a:spLocks noGrp="1"/>
          </p:cNvSpPr>
          <p:nvPr>
            <p:ph type="title"/>
          </p:nvPr>
        </p:nvSpPr>
        <p:spPr>
          <a:xfrm>
            <a:off x="251521" y="44627"/>
            <a:ext cx="8712968" cy="1224136"/>
          </a:xfrm>
        </p:spPr>
        <p:txBody>
          <a:bodyPr anchor="b" anchorCtr="0">
            <a:noAutofit/>
          </a:bodyPr>
          <a:lstStyle>
            <a:lvl1pPr algn="l">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1" y="1412803"/>
            <a:ext cx="8712968" cy="4752527"/>
          </a:xfrm>
        </p:spPr>
        <p:txBody>
          <a:bodyPr/>
          <a:lstStyle>
            <a:lvl1pPr marL="223389" indent="-223389" algn="l">
              <a:defRPr sz="2800">
                <a:solidFill>
                  <a:schemeClr val="accent1">
                    <a:lumMod val="75000"/>
                  </a:schemeClr>
                </a:solidFill>
                <a:latin typeface="Arial" pitchFamily="34" charset="0"/>
                <a:cs typeface="Arial" pitchFamily="34" charset="0"/>
              </a:defRPr>
            </a:lvl1pPr>
            <a:lvl2pPr marL="774726" indent="-318446" algn="l">
              <a:defRPr sz="2400">
                <a:solidFill>
                  <a:schemeClr val="accent1">
                    <a:lumMod val="75000"/>
                  </a:schemeClr>
                </a:solidFill>
                <a:latin typeface="Arial" pitchFamily="34" charset="0"/>
                <a:cs typeface="Arial" pitchFamily="34" charset="0"/>
              </a:defRPr>
            </a:lvl2pPr>
            <a:lvl3pPr marL="1102676" indent="-190116" algn="l">
              <a:defRPr sz="2000">
                <a:solidFill>
                  <a:schemeClr val="accent1">
                    <a:lumMod val="75000"/>
                  </a:schemeClr>
                </a:solidFill>
                <a:latin typeface="Arial" pitchFamily="34" charset="0"/>
                <a:cs typeface="Arial" pitchFamily="34" charset="0"/>
              </a:defRPr>
            </a:lvl3pPr>
            <a:lvl4pPr algn="l">
              <a:defRPr>
                <a:solidFill>
                  <a:srgbClr val="01598B"/>
                </a:solidFill>
                <a:latin typeface="Arial" pitchFamily="34" charset="0"/>
                <a:cs typeface="Arial" pitchFamily="34" charset="0"/>
              </a:defRPr>
            </a:lvl4pPr>
            <a:lvl5pPr algn="l">
              <a:defRPr>
                <a:solidFill>
                  <a:srgbClr val="01598B"/>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57583" b="41750"/>
          <a:stretch/>
        </p:blipFill>
        <p:spPr>
          <a:xfrm>
            <a:off x="3" y="6237343"/>
            <a:ext cx="9144000" cy="45719"/>
          </a:xfrm>
          <a:prstGeom prst="rect">
            <a:avLst/>
          </a:prstGeom>
        </p:spPr>
      </p:pic>
      <p:sp>
        <p:nvSpPr>
          <p:cNvPr id="8" name="Content Placeholder 7"/>
          <p:cNvSpPr>
            <a:spLocks noGrp="1"/>
          </p:cNvSpPr>
          <p:nvPr>
            <p:ph sz="quarter" idx="10"/>
          </p:nvPr>
        </p:nvSpPr>
        <p:spPr>
          <a:xfrm>
            <a:off x="265967" y="6296020"/>
            <a:ext cx="8705508" cy="548680"/>
          </a:xfrm>
        </p:spPr>
        <p:txBody>
          <a:bodyPr anchor="b" anchorCtr="0">
            <a:noAutofit/>
          </a:bodyPr>
          <a:lstStyle>
            <a:lvl1pPr marL="0" indent="0" algn="r">
              <a:buFontTx/>
              <a:buNone/>
              <a:defRPr sz="1100">
                <a:solidFill>
                  <a:schemeClr val="accent1">
                    <a:lumMod val="75000"/>
                  </a:schemeClr>
                </a:solidFill>
                <a:latin typeface="Arial" pitchFamily="34" charset="0"/>
                <a:cs typeface="Arial" pitchFamily="34" charset="0"/>
              </a:defRPr>
            </a:lvl1pPr>
            <a:lvl2pPr marL="456279" indent="0">
              <a:buFontTx/>
              <a:buNone/>
              <a:defRPr sz="800">
                <a:solidFill>
                  <a:srgbClr val="0079BC"/>
                </a:solidFill>
                <a:latin typeface="Arial" pitchFamily="34" charset="0"/>
                <a:cs typeface="Arial" pitchFamily="34" charset="0"/>
              </a:defRPr>
            </a:lvl2pPr>
            <a:lvl3pPr marL="912559" indent="0">
              <a:buFontTx/>
              <a:buNone/>
              <a:defRPr sz="800">
                <a:solidFill>
                  <a:srgbClr val="0079BC"/>
                </a:solidFill>
                <a:latin typeface="Arial" pitchFamily="34" charset="0"/>
                <a:cs typeface="Arial" pitchFamily="34" charset="0"/>
              </a:defRPr>
            </a:lvl3pPr>
            <a:lvl4pPr marL="1368840" indent="0">
              <a:buFontTx/>
              <a:buNone/>
              <a:defRPr sz="800">
                <a:solidFill>
                  <a:srgbClr val="0079BC"/>
                </a:solidFill>
                <a:latin typeface="Arial" pitchFamily="34" charset="0"/>
                <a:cs typeface="Arial" pitchFamily="34" charset="0"/>
              </a:defRPr>
            </a:lvl4pPr>
            <a:lvl5pPr marL="1825120" indent="0">
              <a:buFontTx/>
              <a:buNone/>
              <a:defRPr sz="800">
                <a:solidFill>
                  <a:srgbClr val="0079BC"/>
                </a:solidFill>
                <a:latin typeface="Arial" pitchFamily="34" charset="0"/>
                <a:cs typeface="Arial" pitchFamily="34" charset="0"/>
              </a:defRPr>
            </a:lvl5pPr>
          </a:lstStyle>
          <a:p>
            <a:pPr lvl="0"/>
            <a:r>
              <a:rPr lang="en-US" dirty="0" smtClean="0"/>
              <a:t>Click to edit Master text styles</a:t>
            </a:r>
            <a:endParaRPr lang="en-GB" dirty="0"/>
          </a:p>
        </p:txBody>
      </p:sp>
      <p:sp>
        <p:nvSpPr>
          <p:cNvPr id="7" name="Content Placeholder 7"/>
          <p:cNvSpPr>
            <a:spLocks noGrp="1"/>
          </p:cNvSpPr>
          <p:nvPr>
            <p:ph sz="quarter" idx="11"/>
          </p:nvPr>
        </p:nvSpPr>
        <p:spPr>
          <a:xfrm>
            <a:off x="247821" y="5612432"/>
            <a:ext cx="8705508" cy="548680"/>
          </a:xfrm>
        </p:spPr>
        <p:txBody>
          <a:bodyPr anchor="b" anchorCtr="0">
            <a:noAutofit/>
          </a:bodyPr>
          <a:lstStyle>
            <a:lvl1pPr marL="0" indent="0" algn="l">
              <a:buFontTx/>
              <a:buNone/>
              <a:defRPr sz="1100">
                <a:solidFill>
                  <a:schemeClr val="accent1">
                    <a:lumMod val="75000"/>
                  </a:schemeClr>
                </a:solidFill>
                <a:latin typeface="Arial" pitchFamily="34" charset="0"/>
                <a:cs typeface="Arial" pitchFamily="34" charset="0"/>
              </a:defRPr>
            </a:lvl1pPr>
            <a:lvl2pPr marL="456279" indent="0">
              <a:buFontTx/>
              <a:buNone/>
              <a:defRPr sz="800">
                <a:solidFill>
                  <a:srgbClr val="0079BC"/>
                </a:solidFill>
                <a:latin typeface="Arial" pitchFamily="34" charset="0"/>
                <a:cs typeface="Arial" pitchFamily="34" charset="0"/>
              </a:defRPr>
            </a:lvl2pPr>
            <a:lvl3pPr marL="912559" indent="0">
              <a:buFontTx/>
              <a:buNone/>
              <a:defRPr sz="800">
                <a:solidFill>
                  <a:srgbClr val="0079BC"/>
                </a:solidFill>
                <a:latin typeface="Arial" pitchFamily="34" charset="0"/>
                <a:cs typeface="Arial" pitchFamily="34" charset="0"/>
              </a:defRPr>
            </a:lvl3pPr>
            <a:lvl4pPr marL="1368840" indent="0">
              <a:buFontTx/>
              <a:buNone/>
              <a:defRPr sz="800">
                <a:solidFill>
                  <a:srgbClr val="0079BC"/>
                </a:solidFill>
                <a:latin typeface="Arial" pitchFamily="34" charset="0"/>
                <a:cs typeface="Arial" pitchFamily="34" charset="0"/>
              </a:defRPr>
            </a:lvl4pPr>
            <a:lvl5pPr marL="1825120" indent="0">
              <a:buFontTx/>
              <a:buNone/>
              <a:defRPr sz="800">
                <a:solidFill>
                  <a:srgbClr val="0079BC"/>
                </a:solidFill>
                <a:latin typeface="Arial" pitchFamily="34" charset="0"/>
                <a:cs typeface="Arial" pitchFamily="34" charset="0"/>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658099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9941" name="Rectangle 2"/>
          <p:cNvSpPr>
            <a:spLocks noGrp="1" noChangeArrowheads="1"/>
          </p:cNvSpPr>
          <p:nvPr>
            <p:ph type="subTitle" idx="1"/>
          </p:nvPr>
        </p:nvSpPr>
        <p:spPr>
          <a:xfrm>
            <a:off x="461963" y="3608393"/>
            <a:ext cx="8223250" cy="1752600"/>
          </a:xfrm>
        </p:spPr>
        <p:txBody>
          <a:bodyPr/>
          <a:lstStyle>
            <a:lvl1pPr marL="0" indent="0" algn="ctr">
              <a:buFont typeface="Wingdings" pitchFamily="2" charset="2"/>
              <a:buNone/>
              <a:defRPr smtClean="0">
                <a:solidFill>
                  <a:schemeClr val="accent2"/>
                </a:solidFill>
                <a:latin typeface="Arial" charset="0"/>
                <a:cs typeface="Arial" charset="0"/>
              </a:defRPr>
            </a:lvl1pPr>
          </a:lstStyle>
          <a:p>
            <a:r>
              <a:rPr lang="en-GB" dirty="0" smtClean="0"/>
              <a:t>Click to edit Master subtitle style</a:t>
            </a:r>
          </a:p>
        </p:txBody>
      </p:sp>
      <p:sp>
        <p:nvSpPr>
          <p:cNvPr id="39942" name="Rectangle 4"/>
          <p:cNvSpPr>
            <a:spLocks noGrp="1" noChangeArrowheads="1"/>
          </p:cNvSpPr>
          <p:nvPr>
            <p:ph type="ctrTitle"/>
          </p:nvPr>
        </p:nvSpPr>
        <p:spPr>
          <a:xfrm>
            <a:off x="461963" y="2044712"/>
            <a:ext cx="8223250" cy="1470025"/>
          </a:xfrm>
        </p:spPr>
        <p:txBody>
          <a:bodyPr/>
          <a:lstStyle>
            <a:lvl1pPr algn="ctr">
              <a:defRPr smtClean="0">
                <a:latin typeface="Arial" charset="0"/>
                <a:cs typeface="Arial" charset="0"/>
              </a:defRPr>
            </a:lvl1pPr>
          </a:lstStyle>
          <a:p>
            <a:r>
              <a:rPr lang="en-GB" smtClean="0"/>
              <a:t>Click to edit Master title style</a:t>
            </a:r>
          </a:p>
        </p:txBody>
      </p:sp>
    </p:spTree>
    <p:extLst>
      <p:ext uri="{BB962C8B-B14F-4D97-AF65-F5344CB8AC3E}">
        <p14:creationId xmlns:p14="http://schemas.microsoft.com/office/powerpoint/2010/main" val="686572037"/>
      </p:ext>
    </p:extLst>
  </p:cSld>
  <p:clrMapOvr>
    <a:overrideClrMapping bg1="lt1" tx1="dk1" bg2="lt2" tx2="dk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4" name="Line 3"/>
          <p:cNvSpPr>
            <a:spLocks noChangeShapeType="1"/>
          </p:cNvSpPr>
          <p:nvPr/>
        </p:nvSpPr>
        <p:spPr bwMode="auto">
          <a:xfrm>
            <a:off x="457200" y="1052513"/>
            <a:ext cx="8686800" cy="0"/>
          </a:xfrm>
          <a:prstGeom prst="line">
            <a:avLst/>
          </a:prstGeom>
          <a:noFill/>
          <a:ln w="25400">
            <a:solidFill>
              <a:srgbClr val="3333CC"/>
            </a:solidFill>
            <a:round/>
            <a:headEnd type="none" w="sm" len="sm"/>
            <a:tailEnd type="none" w="sm" len="sm"/>
          </a:ln>
          <a:extLst>
            <a:ext uri="{909E8E84-426E-40DD-AFC4-6F175D3DCCD1}">
              <a14:hiddenFill xmlns:a14="http://schemas.microsoft.com/office/drawing/2010/main">
                <a:noFill/>
              </a14:hiddenFill>
            </a:ext>
          </a:extLst>
        </p:spPr>
        <p:txBody>
          <a:bodyPr wrap="none" lIns="91248" tIns="45626" rIns="91248" bIns="45626" anchor="ctr"/>
          <a:lstStyle/>
          <a:p>
            <a:pPr fontAlgn="base">
              <a:spcBef>
                <a:spcPct val="0"/>
              </a:spcBef>
              <a:spcAft>
                <a:spcPct val="0"/>
              </a:spcAft>
            </a:pPr>
            <a:endParaRPr lang="it-IT" smtClean="0">
              <a:solidFill>
                <a:srgbClr val="000000"/>
              </a:solidFill>
              <a:latin typeface="Arial" charset="0"/>
              <a:ea typeface="ＭＳ Ｐゴシック" charset="0"/>
              <a:cs typeface="Arial" charset="0"/>
            </a:endParaRPr>
          </a:p>
        </p:txBody>
      </p:sp>
      <p:sp>
        <p:nvSpPr>
          <p:cNvPr id="2" name="Title 1"/>
          <p:cNvSpPr>
            <a:spLocks noGrp="1"/>
          </p:cNvSpPr>
          <p:nvPr>
            <p:ph type="title"/>
          </p:nvPr>
        </p:nvSpPr>
        <p:spPr/>
        <p:txBody>
          <a:bodyPr/>
          <a:lstStyle>
            <a:lvl1pPr algn="ctr">
              <a:defRPr>
                <a:solidFill>
                  <a:srgbClr val="3333CC"/>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209" indent="-342209">
              <a:buSzPct val="110000"/>
              <a:buFont typeface="Wingdings" pitchFamily="2" charset="2"/>
              <a:buChar char=""/>
              <a:defRPr/>
            </a:lvl1pPr>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20242232"/>
      </p:ext>
    </p:extLst>
  </p:cSld>
  <p:clrMapOvr>
    <a:overrideClrMapping bg1="lt1" tx1="dk1" bg2="lt2" tx2="dk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4"/>
          <p:cNvSpPr>
            <a:spLocks noGrp="1"/>
          </p:cNvSpPr>
          <p:nvPr>
            <p:ph type="body" sz="quarter" idx="10"/>
          </p:nvPr>
        </p:nvSpPr>
        <p:spPr>
          <a:xfrm>
            <a:off x="457200" y="6210792"/>
            <a:ext cx="4116388" cy="447993"/>
          </a:xfrm>
        </p:spPr>
        <p:txBody>
          <a:bodyPr anchor="b"/>
          <a:lstStyle>
            <a:lvl1pPr marL="0" indent="0">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
        <p:nvSpPr>
          <p:cNvPr id="5" name="Text Placeholder 4"/>
          <p:cNvSpPr>
            <a:spLocks noGrp="1"/>
          </p:cNvSpPr>
          <p:nvPr>
            <p:ph type="body" sz="quarter" idx="11"/>
          </p:nvPr>
        </p:nvSpPr>
        <p:spPr>
          <a:xfrm>
            <a:off x="4573588" y="6210792"/>
            <a:ext cx="4116388" cy="447993"/>
          </a:xfrm>
        </p:spPr>
        <p:txBody>
          <a:bodyPr anchor="b"/>
          <a:lstStyle>
            <a:lvl1pPr marL="0" indent="0" algn="r">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24937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Placeholder 4"/>
          <p:cNvSpPr>
            <a:spLocks noGrp="1"/>
          </p:cNvSpPr>
          <p:nvPr>
            <p:ph type="body" sz="quarter" idx="10"/>
          </p:nvPr>
        </p:nvSpPr>
        <p:spPr>
          <a:xfrm>
            <a:off x="457200" y="6210792"/>
            <a:ext cx="4116388" cy="447993"/>
          </a:xfrm>
        </p:spPr>
        <p:txBody>
          <a:bodyPr anchor="b"/>
          <a:lstStyle>
            <a:lvl1pPr marL="0" indent="0">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
        <p:nvSpPr>
          <p:cNvPr id="3" name="Text Placeholder 4"/>
          <p:cNvSpPr>
            <a:spLocks noGrp="1"/>
          </p:cNvSpPr>
          <p:nvPr>
            <p:ph type="body" sz="quarter" idx="11"/>
          </p:nvPr>
        </p:nvSpPr>
        <p:spPr>
          <a:xfrm>
            <a:off x="4573588" y="6210792"/>
            <a:ext cx="4116388" cy="447993"/>
          </a:xfrm>
        </p:spPr>
        <p:txBody>
          <a:bodyPr anchor="b"/>
          <a:lstStyle>
            <a:lvl1pPr marL="0" indent="0" algn="r">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304460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3" y="2130440"/>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1" y="3886201"/>
            <a:ext cx="6400800" cy="1752600"/>
          </a:xfrm>
        </p:spPr>
        <p:txBody>
          <a:bodyPr/>
          <a:lstStyle>
            <a:lvl1pPr marL="0" indent="0" algn="ctr">
              <a:buNone/>
              <a:defRPr>
                <a:solidFill>
                  <a:schemeClr val="tx1">
                    <a:tint val="75000"/>
                  </a:schemeClr>
                </a:solidFill>
              </a:defRPr>
            </a:lvl1pPr>
            <a:lvl2pPr marL="456279" indent="0" algn="ctr">
              <a:buNone/>
              <a:defRPr>
                <a:solidFill>
                  <a:schemeClr val="tx1">
                    <a:tint val="75000"/>
                  </a:schemeClr>
                </a:solidFill>
              </a:defRPr>
            </a:lvl2pPr>
            <a:lvl3pPr marL="912559" indent="0" algn="ctr">
              <a:buNone/>
              <a:defRPr>
                <a:solidFill>
                  <a:schemeClr val="tx1">
                    <a:tint val="75000"/>
                  </a:schemeClr>
                </a:solidFill>
              </a:defRPr>
            </a:lvl3pPr>
            <a:lvl4pPr marL="1368840" indent="0" algn="ctr">
              <a:buNone/>
              <a:defRPr>
                <a:solidFill>
                  <a:schemeClr val="tx1">
                    <a:tint val="75000"/>
                  </a:schemeClr>
                </a:solidFill>
              </a:defRPr>
            </a:lvl4pPr>
            <a:lvl5pPr marL="1825120" indent="0" algn="ctr">
              <a:buNone/>
              <a:defRPr>
                <a:solidFill>
                  <a:schemeClr val="tx1">
                    <a:tint val="75000"/>
                  </a:schemeClr>
                </a:solidFill>
              </a:defRPr>
            </a:lvl5pPr>
            <a:lvl6pPr marL="2281400" indent="0" algn="ctr">
              <a:buNone/>
              <a:defRPr>
                <a:solidFill>
                  <a:schemeClr val="tx1">
                    <a:tint val="75000"/>
                  </a:schemeClr>
                </a:solidFill>
              </a:defRPr>
            </a:lvl6pPr>
            <a:lvl7pPr marL="2737678" indent="0" algn="ctr">
              <a:buNone/>
              <a:defRPr>
                <a:solidFill>
                  <a:schemeClr val="tx1">
                    <a:tint val="75000"/>
                  </a:schemeClr>
                </a:solidFill>
              </a:defRPr>
            </a:lvl7pPr>
            <a:lvl8pPr marL="3193950" indent="0" algn="ctr">
              <a:buNone/>
              <a:defRPr>
                <a:solidFill>
                  <a:schemeClr val="tx1">
                    <a:tint val="75000"/>
                  </a:schemeClr>
                </a:solidFill>
              </a:defRPr>
            </a:lvl8pPr>
            <a:lvl9pPr marL="3650234"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60148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dirty="0" smtClean="0"/>
              <a:t>Fare </a:t>
            </a:r>
            <a:r>
              <a:rPr lang="en-US" dirty="0" err="1" smtClean="0"/>
              <a:t>clic</a:t>
            </a:r>
            <a:r>
              <a:rPr lang="en-US" dirty="0" smtClean="0"/>
              <a:t> per </a:t>
            </a:r>
            <a:r>
              <a:rPr lang="en-US" dirty="0" err="1" smtClean="0"/>
              <a:t>modificare</a:t>
            </a:r>
            <a:r>
              <a:rPr lang="en-US" dirty="0" smtClean="0"/>
              <a:t> </a:t>
            </a:r>
            <a:r>
              <a:rPr lang="en-US" dirty="0" err="1" smtClean="0"/>
              <a:t>gli</a:t>
            </a:r>
            <a:r>
              <a:rPr lang="en-US" dirty="0" smtClean="0"/>
              <a:t> </a:t>
            </a:r>
            <a:r>
              <a:rPr lang="en-US" dirty="0" err="1" smtClean="0"/>
              <a:t>stili</a:t>
            </a:r>
            <a:r>
              <a:rPr lang="en-US" dirty="0" smtClean="0"/>
              <a:t> del </a:t>
            </a:r>
            <a:r>
              <a:rPr lang="en-US" dirty="0" err="1" smtClean="0"/>
              <a:t>testo</a:t>
            </a:r>
            <a:r>
              <a:rPr lang="en-US" dirty="0" smtClean="0"/>
              <a:t> </a:t>
            </a:r>
            <a:r>
              <a:rPr lang="en-US" dirty="0" err="1" smtClean="0"/>
              <a:t>dello</a:t>
            </a:r>
            <a:r>
              <a:rPr lang="en-US" dirty="0" smtClean="0"/>
              <a:t> schema</a:t>
            </a:r>
          </a:p>
          <a:p>
            <a:pPr lvl="1"/>
            <a:r>
              <a:rPr lang="en-US" dirty="0" err="1" smtClean="0"/>
              <a:t>Secondo</a:t>
            </a:r>
            <a:r>
              <a:rPr lang="en-US" dirty="0" smtClean="0"/>
              <a:t> </a:t>
            </a:r>
            <a:r>
              <a:rPr lang="en-US" dirty="0" err="1" smtClean="0"/>
              <a:t>livello</a:t>
            </a:r>
            <a:endParaRPr lang="en-US" dirty="0" smtClean="0"/>
          </a:p>
          <a:p>
            <a:pPr lvl="2"/>
            <a:r>
              <a:rPr lang="en-US" dirty="0" err="1" smtClean="0"/>
              <a:t>Terzo</a:t>
            </a:r>
            <a:r>
              <a:rPr lang="en-US" dirty="0" smtClean="0"/>
              <a:t> </a:t>
            </a:r>
            <a:r>
              <a:rPr lang="en-US" dirty="0" err="1" smtClean="0"/>
              <a:t>livello</a:t>
            </a:r>
            <a:endParaRPr lang="en-US" dirty="0" smtClean="0"/>
          </a:p>
          <a:p>
            <a:pPr lvl="3"/>
            <a:r>
              <a:rPr lang="en-US" dirty="0" smtClean="0"/>
              <a:t>Quarto </a:t>
            </a:r>
            <a:r>
              <a:rPr lang="en-US" dirty="0" err="1" smtClean="0"/>
              <a:t>livello</a:t>
            </a:r>
            <a:endParaRPr lang="en-US" dirty="0" smtClean="0"/>
          </a:p>
          <a:p>
            <a:pPr lvl="4"/>
            <a:r>
              <a:rPr lang="en-US" dirty="0" err="1" smtClean="0"/>
              <a:t>Quinto</a:t>
            </a:r>
            <a:r>
              <a:rPr lang="en-US" dirty="0" smtClean="0"/>
              <a:t> </a:t>
            </a:r>
            <a:r>
              <a:rPr lang="en-US" dirty="0" err="1" smtClean="0"/>
              <a:t>livello</a:t>
            </a:r>
            <a:endParaRPr lang="it-IT" dirty="0"/>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dirty="0">
              <a:solidFill>
                <a:prstClr val="black">
                  <a:tint val="75000"/>
                </a:prstClr>
              </a:solidFill>
            </a:endParaRPr>
          </a:p>
        </p:txBody>
      </p:sp>
      <p:sp>
        <p:nvSpPr>
          <p:cNvPr id="9" name="Rectangle 3"/>
          <p:cNvSpPr>
            <a:spLocks/>
          </p:cNvSpPr>
          <p:nvPr userDrawn="1"/>
        </p:nvSpPr>
        <p:spPr bwMode="auto">
          <a:xfrm>
            <a:off x="7092008" y="6552701"/>
            <a:ext cx="1517760" cy="243387"/>
          </a:xfrm>
          <a:prstGeom prst="rect">
            <a:avLst/>
          </a:prstGeom>
          <a:noFill/>
          <a:ln w="12700">
            <a:noFill/>
            <a:miter lim="0"/>
            <a:headEnd/>
            <a:tailEnd/>
          </a:ln>
        </p:spPr>
        <p:txBody>
          <a:bodyPr lIns="88711" tIns="50697" rIns="88711" bIns="50697"/>
          <a:lstStyle/>
          <a:p>
            <a:pPr algn="r" defTabSz="455568"/>
            <a:r>
              <a:rPr lang="it-IT" sz="1000" dirty="0">
                <a:solidFill>
                  <a:prstClr val="black"/>
                </a:solidFill>
                <a:latin typeface="Arial" pitchFamily="34" charset="0"/>
                <a:cs typeface="Arial" pitchFamily="34" charset="0"/>
                <a:sym typeface="Arial" pitchFamily="34" charset="0"/>
              </a:rPr>
              <a:t>© Colombo,  IEO </a:t>
            </a:r>
            <a:r>
              <a:rPr lang="it-IT" sz="1000" dirty="0" smtClean="0">
                <a:solidFill>
                  <a:prstClr val="black"/>
                </a:solidFill>
                <a:latin typeface="Arial" pitchFamily="34" charset="0"/>
                <a:cs typeface="Arial" pitchFamily="34" charset="0"/>
                <a:sym typeface="Arial" pitchFamily="34" charset="0"/>
              </a:rPr>
              <a:t>2015</a:t>
            </a:r>
            <a:endParaRPr lang="it-IT" dirty="0">
              <a:solidFill>
                <a:prstClr val="black"/>
              </a:solidFill>
            </a:endParaRPr>
          </a:p>
        </p:txBody>
      </p:sp>
    </p:spTree>
    <p:extLst>
      <p:ext uri="{BB962C8B-B14F-4D97-AF65-F5344CB8AC3E}">
        <p14:creationId xmlns:p14="http://schemas.microsoft.com/office/powerpoint/2010/main" val="2920295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4" y="4406921"/>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6279" indent="0">
              <a:buNone/>
              <a:defRPr sz="1800">
                <a:solidFill>
                  <a:schemeClr val="tx1">
                    <a:tint val="75000"/>
                  </a:schemeClr>
                </a:solidFill>
              </a:defRPr>
            </a:lvl2pPr>
            <a:lvl3pPr marL="912559" indent="0">
              <a:buNone/>
              <a:defRPr sz="1600">
                <a:solidFill>
                  <a:schemeClr val="tx1">
                    <a:tint val="75000"/>
                  </a:schemeClr>
                </a:solidFill>
              </a:defRPr>
            </a:lvl3pPr>
            <a:lvl4pPr marL="1368840" indent="0">
              <a:buNone/>
              <a:defRPr sz="1400">
                <a:solidFill>
                  <a:schemeClr val="tx1">
                    <a:tint val="75000"/>
                  </a:schemeClr>
                </a:solidFill>
              </a:defRPr>
            </a:lvl4pPr>
            <a:lvl5pPr marL="1825120" indent="0">
              <a:buNone/>
              <a:defRPr sz="1400">
                <a:solidFill>
                  <a:schemeClr val="tx1">
                    <a:tint val="75000"/>
                  </a:schemeClr>
                </a:solidFill>
              </a:defRPr>
            </a:lvl5pPr>
            <a:lvl6pPr marL="2281400" indent="0">
              <a:buNone/>
              <a:defRPr sz="1400">
                <a:solidFill>
                  <a:schemeClr val="tx1">
                    <a:tint val="75000"/>
                  </a:schemeClr>
                </a:solidFill>
              </a:defRPr>
            </a:lvl6pPr>
            <a:lvl7pPr marL="2737678" indent="0">
              <a:buNone/>
              <a:defRPr sz="1400">
                <a:solidFill>
                  <a:schemeClr val="tx1">
                    <a:tint val="75000"/>
                  </a:schemeClr>
                </a:solidFill>
              </a:defRPr>
            </a:lvl7pPr>
            <a:lvl8pPr marL="3193950" indent="0">
              <a:buNone/>
              <a:defRPr sz="1400">
                <a:solidFill>
                  <a:schemeClr val="tx1">
                    <a:tint val="75000"/>
                  </a:schemeClr>
                </a:solidFill>
              </a:defRPr>
            </a:lvl8pPr>
            <a:lvl9pPr marL="3650234"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2181900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3"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1927310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7"/>
            <a:ext cx="4040188" cy="639763"/>
          </a:xfrm>
        </p:spPr>
        <p:txBody>
          <a:bodyPr anchor="b"/>
          <a:lstStyle>
            <a:lvl1pPr marL="0" indent="0">
              <a:buNone/>
              <a:defRPr sz="2400" b="1"/>
            </a:lvl1pPr>
            <a:lvl2pPr marL="456279" indent="0">
              <a:buNone/>
              <a:defRPr sz="2000" b="1"/>
            </a:lvl2pPr>
            <a:lvl3pPr marL="912559" indent="0">
              <a:buNone/>
              <a:defRPr sz="1800" b="1"/>
            </a:lvl3pPr>
            <a:lvl4pPr marL="1368840" indent="0">
              <a:buNone/>
              <a:defRPr sz="1600" b="1"/>
            </a:lvl4pPr>
            <a:lvl5pPr marL="1825120" indent="0">
              <a:buNone/>
              <a:defRPr sz="1600" b="1"/>
            </a:lvl5pPr>
            <a:lvl6pPr marL="2281400" indent="0">
              <a:buNone/>
              <a:defRPr sz="1600" b="1"/>
            </a:lvl6pPr>
            <a:lvl7pPr marL="2737678" indent="0">
              <a:buNone/>
              <a:defRPr sz="1600" b="1"/>
            </a:lvl7pPr>
            <a:lvl8pPr marL="3193950" indent="0">
              <a:buNone/>
              <a:defRPr sz="1600" b="1"/>
            </a:lvl8pPr>
            <a:lvl9pPr marL="3650234"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47" y="1535117"/>
            <a:ext cx="4041775" cy="639763"/>
          </a:xfrm>
        </p:spPr>
        <p:txBody>
          <a:bodyPr anchor="b"/>
          <a:lstStyle>
            <a:lvl1pPr marL="0" indent="0">
              <a:buNone/>
              <a:defRPr sz="2400" b="1"/>
            </a:lvl1pPr>
            <a:lvl2pPr marL="456279" indent="0">
              <a:buNone/>
              <a:defRPr sz="2000" b="1"/>
            </a:lvl2pPr>
            <a:lvl3pPr marL="912559" indent="0">
              <a:buNone/>
              <a:defRPr sz="1800" b="1"/>
            </a:lvl3pPr>
            <a:lvl4pPr marL="1368840" indent="0">
              <a:buNone/>
              <a:defRPr sz="1600" b="1"/>
            </a:lvl4pPr>
            <a:lvl5pPr marL="1825120" indent="0">
              <a:buNone/>
              <a:defRPr sz="1600" b="1"/>
            </a:lvl5pPr>
            <a:lvl6pPr marL="2281400" indent="0">
              <a:buNone/>
              <a:defRPr sz="1600" b="1"/>
            </a:lvl6pPr>
            <a:lvl7pPr marL="2737678" indent="0">
              <a:buNone/>
              <a:defRPr sz="1600" b="1"/>
            </a:lvl7pPr>
            <a:lvl8pPr marL="3193950" indent="0">
              <a:buNone/>
              <a:defRPr sz="1600" b="1"/>
            </a:lvl8pPr>
            <a:lvl9pPr marL="3650234"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3290952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606799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1375128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12" y="273057"/>
            <a:ext cx="3008312" cy="1162051"/>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12" y="1435104"/>
            <a:ext cx="3008312" cy="4691063"/>
          </a:xfrm>
        </p:spPr>
        <p:txBody>
          <a:bodyPr/>
          <a:lstStyle>
            <a:lvl1pPr marL="0" indent="0">
              <a:buNone/>
              <a:defRPr sz="1400"/>
            </a:lvl1pPr>
            <a:lvl2pPr marL="456279" indent="0">
              <a:buNone/>
              <a:defRPr sz="1200"/>
            </a:lvl2pPr>
            <a:lvl3pPr marL="912559" indent="0">
              <a:buNone/>
              <a:defRPr sz="1000"/>
            </a:lvl3pPr>
            <a:lvl4pPr marL="1368840" indent="0">
              <a:buNone/>
              <a:defRPr sz="1000"/>
            </a:lvl4pPr>
            <a:lvl5pPr marL="1825120" indent="0">
              <a:buNone/>
              <a:defRPr sz="1000"/>
            </a:lvl5pPr>
            <a:lvl6pPr marL="2281400" indent="0">
              <a:buNone/>
              <a:defRPr sz="1000"/>
            </a:lvl6pPr>
            <a:lvl7pPr marL="2737678" indent="0">
              <a:buNone/>
              <a:defRPr sz="1000"/>
            </a:lvl7pPr>
            <a:lvl8pPr marL="3193950" indent="0">
              <a:buNone/>
              <a:defRPr sz="1000"/>
            </a:lvl8pPr>
            <a:lvl9pPr marL="3650234" indent="0">
              <a:buNone/>
              <a:defRPr sz="10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524223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13"/>
            <a:ext cx="5486400" cy="566739"/>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279" indent="0">
              <a:buNone/>
              <a:defRPr sz="2800"/>
            </a:lvl2pPr>
            <a:lvl3pPr marL="912559" indent="0">
              <a:buNone/>
              <a:defRPr sz="2400"/>
            </a:lvl3pPr>
            <a:lvl4pPr marL="1368840" indent="0">
              <a:buNone/>
              <a:defRPr sz="2000"/>
            </a:lvl4pPr>
            <a:lvl5pPr marL="1825120" indent="0">
              <a:buNone/>
              <a:defRPr sz="2000"/>
            </a:lvl5pPr>
            <a:lvl6pPr marL="2281400" indent="0">
              <a:buNone/>
              <a:defRPr sz="2000"/>
            </a:lvl6pPr>
            <a:lvl7pPr marL="2737678" indent="0">
              <a:buNone/>
              <a:defRPr sz="2000"/>
            </a:lvl7pPr>
            <a:lvl8pPr marL="3193950" indent="0">
              <a:buNone/>
              <a:defRPr sz="2000"/>
            </a:lvl8pPr>
            <a:lvl9pPr marL="3650234" indent="0">
              <a:buNone/>
              <a:defRPr sz="2000"/>
            </a:lvl9pPr>
          </a:lstStyle>
          <a:p>
            <a:endParaRPr lang="it-IT"/>
          </a:p>
        </p:txBody>
      </p:sp>
      <p:sp>
        <p:nvSpPr>
          <p:cNvPr id="4" name="Segnaposto testo 3"/>
          <p:cNvSpPr>
            <a:spLocks noGrp="1"/>
          </p:cNvSpPr>
          <p:nvPr>
            <p:ph type="body" sz="half" idx="2"/>
          </p:nvPr>
        </p:nvSpPr>
        <p:spPr>
          <a:xfrm>
            <a:off x="1792288" y="5367347"/>
            <a:ext cx="5486400" cy="804863"/>
          </a:xfrm>
        </p:spPr>
        <p:txBody>
          <a:bodyPr/>
          <a:lstStyle>
            <a:lvl1pPr marL="0" indent="0">
              <a:buNone/>
              <a:defRPr sz="1400"/>
            </a:lvl1pPr>
            <a:lvl2pPr marL="456279" indent="0">
              <a:buNone/>
              <a:defRPr sz="1200"/>
            </a:lvl2pPr>
            <a:lvl3pPr marL="912559" indent="0">
              <a:buNone/>
              <a:defRPr sz="1000"/>
            </a:lvl3pPr>
            <a:lvl4pPr marL="1368840" indent="0">
              <a:buNone/>
              <a:defRPr sz="1000"/>
            </a:lvl4pPr>
            <a:lvl5pPr marL="1825120" indent="0">
              <a:buNone/>
              <a:defRPr sz="1000"/>
            </a:lvl5pPr>
            <a:lvl6pPr marL="2281400" indent="0">
              <a:buNone/>
              <a:defRPr sz="1000"/>
            </a:lvl6pPr>
            <a:lvl7pPr marL="2737678" indent="0">
              <a:buNone/>
              <a:defRPr sz="1000"/>
            </a:lvl7pPr>
            <a:lvl8pPr marL="3193950" indent="0">
              <a:buNone/>
              <a:defRPr sz="1000"/>
            </a:lvl8pPr>
            <a:lvl9pPr marL="3650234" indent="0">
              <a:buNone/>
              <a:defRPr sz="10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137392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9"/>
            <a:ext cx="8229600" cy="1143000"/>
          </a:xfrm>
          <a:prstGeom prst="rect">
            <a:avLst/>
          </a:prstGeom>
        </p:spPr>
        <p:txBody>
          <a:bodyPr lIns="91248" tIns="45626" rIns="91248" bIns="45626"/>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a:prstGeom prst="rect">
            <a:avLst/>
          </a:prstGeom>
        </p:spPr>
        <p:txBody>
          <a:bodyPr lIns="91248" tIns="45626" rIns="91248" bIns="4562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3" y="1600209"/>
            <a:ext cx="4038600" cy="4525963"/>
          </a:xfrm>
          <a:prstGeom prst="rect">
            <a:avLst/>
          </a:prstGeom>
        </p:spPr>
        <p:txBody>
          <a:bodyPr lIns="91248" tIns="45626" rIns="91248" bIns="4562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B9AE6ED7-9064-4110-A5D9-8FA1981DE8CD}" type="datetimeFigureOut">
              <a:rPr lang="en-US"/>
              <a:pPr>
                <a:defRPr/>
              </a:pPr>
              <a:t>6/26/2018</a:t>
            </a:fld>
            <a:endParaRPr lang="en-US"/>
          </a:p>
        </p:txBody>
      </p:sp>
      <p:sp>
        <p:nvSpPr>
          <p:cNvPr id="6" name="Footer Placeholder 5"/>
          <p:cNvSpPr>
            <a:spLocks noGrp="1"/>
          </p:cNvSpPr>
          <p:nvPr>
            <p:ph type="ftr" sz="quarter" idx="11"/>
          </p:nvPr>
        </p:nvSpPr>
        <p:spPr>
          <a:xfrm>
            <a:off x="3124201" y="6356372"/>
            <a:ext cx="2895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endParaRPr lang="en-US"/>
          </a:p>
        </p:txBody>
      </p:sp>
      <p:sp>
        <p:nvSpPr>
          <p:cNvPr id="7" name="Slide Number Placeholder 6"/>
          <p:cNvSpPr>
            <a:spLocks noGrp="1"/>
          </p:cNvSpPr>
          <p:nvPr>
            <p:ph type="sldNum" sz="quarter" idx="12"/>
          </p:nvPr>
        </p:nvSpPr>
        <p:spPr>
          <a:xfrm>
            <a:off x="6553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7B615593-EBD9-43A5-88F7-7289AD5D9F46}" type="slidenum">
              <a:rPr lang="en-US"/>
              <a:pPr>
                <a:defRPr/>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3005310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60"/>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60"/>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3494834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sldNum" idx="10"/>
          </p:nvPr>
        </p:nvSpPr>
        <p:spPr>
          <a:ln/>
        </p:spPr>
        <p:txBody>
          <a:bodyPr/>
          <a:lstStyle>
            <a:lvl1pPr>
              <a:defRPr/>
            </a:lvl1pPr>
          </a:lstStyle>
          <a:p>
            <a:pPr>
              <a:defRPr/>
            </a:pPr>
            <a:fld id="{F40AB9FD-6916-443E-BB2F-EA9D1959A6D6}" type="slidenum">
              <a:rPr lang="en-GB">
                <a:solidFill>
                  <a:prstClr val="black">
                    <a:tint val="75000"/>
                  </a:prstClr>
                </a:solidFill>
              </a:rPr>
              <a:pPr>
                <a:defRPr/>
              </a:pPr>
              <a:t>‹N›</a:t>
            </a:fld>
            <a:endParaRPr lang="en-GB">
              <a:solidFill>
                <a:prstClr val="black">
                  <a:tint val="75000"/>
                </a:prstClr>
              </a:solidFill>
            </a:endParaRPr>
          </a:p>
        </p:txBody>
      </p:sp>
      <p:sp>
        <p:nvSpPr>
          <p:cNvPr id="4" name="Rectangle 4"/>
          <p:cNvSpPr>
            <a:spLocks noGrp="1" noChangeArrowheads="1"/>
          </p:cNvSpPr>
          <p:nvPr>
            <p:ph type="ftr" idx="11"/>
          </p:nvPr>
        </p:nvSpPr>
        <p:spPr>
          <a:ln/>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345508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Text Placeholder 7"/>
          <p:cNvSpPr>
            <a:spLocks noGrp="1"/>
          </p:cNvSpPr>
          <p:nvPr>
            <p:ph type="body" sz="quarter" idx="11"/>
          </p:nvPr>
        </p:nvSpPr>
        <p:spPr bwMode="white">
          <a:xfrm>
            <a:off x="384189" y="6251399"/>
            <a:ext cx="4115817" cy="506412"/>
          </a:xfrm>
        </p:spPr>
        <p:txBody>
          <a:bodyPr tIns="0" bIns="0" anchor="b">
            <a:normAutofit/>
          </a:bodyPr>
          <a:lstStyle>
            <a:lvl1pPr marL="0" indent="0">
              <a:buNone/>
              <a:defRPr sz="1200">
                <a:solidFill>
                  <a:schemeClr val="bg1"/>
                </a:solidFill>
              </a:defRPr>
            </a:lvl1pPr>
          </a:lstStyle>
          <a:p>
            <a:pPr lvl="0"/>
            <a:r>
              <a:rPr lang="en-US" dirty="0" smtClean="0"/>
              <a:t>Click to edit Master text styles</a:t>
            </a:r>
            <a:endParaRPr lang="en-GB" dirty="0"/>
          </a:p>
        </p:txBody>
      </p:sp>
      <p:sp>
        <p:nvSpPr>
          <p:cNvPr id="8" name="Text Placeholder 7"/>
          <p:cNvSpPr>
            <a:spLocks noGrp="1"/>
          </p:cNvSpPr>
          <p:nvPr>
            <p:ph type="body" sz="quarter" idx="12"/>
          </p:nvPr>
        </p:nvSpPr>
        <p:spPr bwMode="white">
          <a:xfrm>
            <a:off x="4634500" y="6251399"/>
            <a:ext cx="4115817" cy="506412"/>
          </a:xfrm>
        </p:spPr>
        <p:txBody>
          <a:bodyPr tIns="0" bIns="0" anchor="b">
            <a:normAutofit/>
          </a:bodyPr>
          <a:lstStyle>
            <a:lvl1pPr marL="0" indent="0" algn="r">
              <a:buNone/>
              <a:defRPr sz="1200">
                <a:solidFill>
                  <a:schemeClr val="bg1"/>
                </a:solidFill>
              </a:defRPr>
            </a:lvl1pPr>
          </a:lstStyle>
          <a:p>
            <a:pPr lvl="0"/>
            <a:r>
              <a:rPr lang="en-US" dirty="0" smtClean="0"/>
              <a:t>Click to edit Master text styles</a:t>
            </a:r>
            <a:endParaRPr lang="en-GB" dirty="0"/>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83025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cs typeface="ＭＳ Ｐゴシック" charset="0"/>
              </a:defRPr>
            </a:lvl1pPr>
          </a:lstStyle>
          <a:p>
            <a:pPr>
              <a:defRPr/>
            </a:pPr>
            <a:fld id="{FB1124B5-0C48-5D4F-BE38-F585A0708E3B}" type="datetimeFigureOut">
              <a:rPr lang="it-IT">
                <a:solidFill>
                  <a:prstClr val="black">
                    <a:tint val="75000"/>
                  </a:prstClr>
                </a:solidFill>
              </a:rPr>
              <a:pPr>
                <a:defRPr/>
              </a:pPr>
              <a:t>26/06/2018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ea typeface="ＭＳ Ｐゴシック"/>
                <a:cs typeface="ＭＳ Ｐゴシック"/>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cs typeface="ＭＳ Ｐゴシック" charset="0"/>
              </a:defRPr>
            </a:lvl1pPr>
          </a:lstStyle>
          <a:p>
            <a:pPr>
              <a:defRPr/>
            </a:pPr>
            <a:fld id="{13ED4BE2-2817-244F-BCEB-A1010313976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75030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483772" y="274639"/>
            <a:ext cx="4392488" cy="1143000"/>
          </a:xfrm>
          <a:prstGeom prst="rect">
            <a:avLst/>
          </a:prstGeom>
        </p:spPr>
        <p:txBody>
          <a:bodyPr anchor="ctr"/>
          <a:lstStyle>
            <a:lvl1pPr>
              <a:defRPr sz="3600"/>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solidFill>
                <a:prstClr val="black">
                  <a:tint val="75000"/>
                </a:prstClr>
              </a:solidFill>
            </a:endParaRP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fld id="{DA34BAAA-83C7-3340-835D-12069F620E91}" type="slidenum">
              <a:rPr lang="en-GB">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806302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4"/>
          <p:cNvSpPr>
            <a:spLocks noGrp="1"/>
          </p:cNvSpPr>
          <p:nvPr>
            <p:ph type="body" sz="quarter" idx="10"/>
          </p:nvPr>
        </p:nvSpPr>
        <p:spPr>
          <a:xfrm>
            <a:off x="457200" y="6210792"/>
            <a:ext cx="4116388" cy="447993"/>
          </a:xfrm>
        </p:spPr>
        <p:txBody>
          <a:bodyPr anchor="b"/>
          <a:lstStyle>
            <a:lvl1pPr marL="0" indent="0">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
        <p:nvSpPr>
          <p:cNvPr id="5" name="Text Placeholder 4"/>
          <p:cNvSpPr>
            <a:spLocks noGrp="1"/>
          </p:cNvSpPr>
          <p:nvPr>
            <p:ph type="body" sz="quarter" idx="11"/>
          </p:nvPr>
        </p:nvSpPr>
        <p:spPr>
          <a:xfrm>
            <a:off x="4573588" y="6210792"/>
            <a:ext cx="4116388" cy="447993"/>
          </a:xfrm>
        </p:spPr>
        <p:txBody>
          <a:bodyPr anchor="b"/>
          <a:lstStyle>
            <a:lvl1pPr marL="0" indent="0" algn="r">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249197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5746663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4"/>
          <p:cNvSpPr>
            <a:spLocks noGrp="1"/>
          </p:cNvSpPr>
          <p:nvPr>
            <p:ph type="body" sz="quarter" idx="10"/>
          </p:nvPr>
        </p:nvSpPr>
        <p:spPr>
          <a:xfrm>
            <a:off x="457200" y="6210792"/>
            <a:ext cx="4116388" cy="447993"/>
          </a:xfrm>
        </p:spPr>
        <p:txBody>
          <a:bodyPr anchor="b"/>
          <a:lstStyle>
            <a:lvl1pPr marL="0" indent="0">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
        <p:nvSpPr>
          <p:cNvPr id="5" name="Text Placeholder 4"/>
          <p:cNvSpPr>
            <a:spLocks noGrp="1"/>
          </p:cNvSpPr>
          <p:nvPr>
            <p:ph type="body" sz="quarter" idx="11"/>
          </p:nvPr>
        </p:nvSpPr>
        <p:spPr>
          <a:xfrm>
            <a:off x="4573588" y="6210792"/>
            <a:ext cx="4116388" cy="447993"/>
          </a:xfrm>
        </p:spPr>
        <p:txBody>
          <a:bodyPr anchor="b"/>
          <a:lstStyle>
            <a:lvl1pPr marL="0" indent="0" algn="r">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60397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Placeholder 4"/>
          <p:cNvSpPr>
            <a:spLocks noGrp="1"/>
          </p:cNvSpPr>
          <p:nvPr>
            <p:ph type="body" sz="quarter" idx="10"/>
          </p:nvPr>
        </p:nvSpPr>
        <p:spPr>
          <a:xfrm>
            <a:off x="457200" y="6210792"/>
            <a:ext cx="4116388" cy="447993"/>
          </a:xfrm>
        </p:spPr>
        <p:txBody>
          <a:bodyPr anchor="b"/>
          <a:lstStyle>
            <a:lvl1pPr marL="0" indent="0">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
        <p:nvSpPr>
          <p:cNvPr id="3" name="Text Placeholder 4"/>
          <p:cNvSpPr>
            <a:spLocks noGrp="1"/>
          </p:cNvSpPr>
          <p:nvPr>
            <p:ph type="body" sz="quarter" idx="11"/>
          </p:nvPr>
        </p:nvSpPr>
        <p:spPr>
          <a:xfrm>
            <a:off x="4573588" y="6210792"/>
            <a:ext cx="4116388" cy="447993"/>
          </a:xfrm>
        </p:spPr>
        <p:txBody>
          <a:bodyPr anchor="b"/>
          <a:lstStyle>
            <a:lvl1pPr marL="0" indent="0" algn="r">
              <a:spcAft>
                <a:spcPts val="0"/>
              </a:spcAft>
              <a:buNone/>
              <a:defRPr sz="1200"/>
            </a:lvl1pPr>
            <a:lvl2pPr marL="375793" indent="0">
              <a:buNone/>
              <a:defRPr/>
            </a:lvl2pPr>
            <a:lvl3pPr marL="721457" indent="0">
              <a:buNone/>
              <a:defRPr/>
            </a:lvl3pPr>
            <a:lvl4pPr marL="994185" indent="0">
              <a:buNone/>
              <a:defRPr/>
            </a:lvl4pPr>
            <a:lvl5pPr marL="1393757" indent="0">
              <a:buFont typeface="Arial" pitchFamily="34" charset="0"/>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55323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9"/>
            <a:ext cx="8229600" cy="1143000"/>
          </a:xfrm>
          <a:prstGeom prst="rect">
            <a:avLst/>
          </a:prstGeom>
        </p:spPr>
        <p:txBody>
          <a:bodyPr lIns="91248" tIns="45626" rIns="91248" bIns="4562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a:prstGeom prst="rect">
            <a:avLst/>
          </a:prstGeom>
        </p:spPr>
        <p:txBody>
          <a:bodyPr lIns="91248" tIns="45626" rIns="91248" bIns="45626" anchor="b"/>
          <a:lstStyle>
            <a:lvl1pPr marL="0" indent="0">
              <a:buNone/>
              <a:defRPr sz="2400" b="1"/>
            </a:lvl1pPr>
            <a:lvl2pPr marL="456279" indent="0">
              <a:buNone/>
              <a:defRPr sz="2000" b="1"/>
            </a:lvl2pPr>
            <a:lvl3pPr marL="912559" indent="0">
              <a:buNone/>
              <a:defRPr sz="1800" b="1"/>
            </a:lvl3pPr>
            <a:lvl4pPr marL="1368840" indent="0">
              <a:buNone/>
              <a:defRPr sz="1600" b="1"/>
            </a:lvl4pPr>
            <a:lvl5pPr marL="1825120" indent="0">
              <a:buNone/>
              <a:defRPr sz="1600" b="1"/>
            </a:lvl5pPr>
            <a:lvl6pPr marL="2281400" indent="0">
              <a:buNone/>
              <a:defRPr sz="1600" b="1"/>
            </a:lvl6pPr>
            <a:lvl7pPr marL="2737678" indent="0">
              <a:buNone/>
              <a:defRPr sz="1600" b="1"/>
            </a:lvl7pPr>
            <a:lvl8pPr marL="3193950" indent="0">
              <a:buNone/>
              <a:defRPr sz="1600" b="1"/>
            </a:lvl8pPr>
            <a:lvl9pPr marL="3650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248" tIns="45626" rIns="91248" bIns="4562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7"/>
            <a:ext cx="4041775" cy="639763"/>
          </a:xfrm>
          <a:prstGeom prst="rect">
            <a:avLst/>
          </a:prstGeom>
        </p:spPr>
        <p:txBody>
          <a:bodyPr lIns="91248" tIns="45626" rIns="91248" bIns="45626" anchor="b"/>
          <a:lstStyle>
            <a:lvl1pPr marL="0" indent="0">
              <a:buNone/>
              <a:defRPr sz="2400" b="1"/>
            </a:lvl1pPr>
            <a:lvl2pPr marL="456279" indent="0">
              <a:buNone/>
              <a:defRPr sz="2000" b="1"/>
            </a:lvl2pPr>
            <a:lvl3pPr marL="912559" indent="0">
              <a:buNone/>
              <a:defRPr sz="1800" b="1"/>
            </a:lvl3pPr>
            <a:lvl4pPr marL="1368840" indent="0">
              <a:buNone/>
              <a:defRPr sz="1600" b="1"/>
            </a:lvl4pPr>
            <a:lvl5pPr marL="1825120" indent="0">
              <a:buNone/>
              <a:defRPr sz="1600" b="1"/>
            </a:lvl5pPr>
            <a:lvl6pPr marL="2281400" indent="0">
              <a:buNone/>
              <a:defRPr sz="1600" b="1"/>
            </a:lvl6pPr>
            <a:lvl7pPr marL="2737678" indent="0">
              <a:buNone/>
              <a:defRPr sz="1600" b="1"/>
            </a:lvl7pPr>
            <a:lvl8pPr marL="3193950" indent="0">
              <a:buNone/>
              <a:defRPr sz="1600" b="1"/>
            </a:lvl8pPr>
            <a:lvl9pPr marL="3650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a:prstGeom prst="rect">
            <a:avLst/>
          </a:prstGeom>
        </p:spPr>
        <p:txBody>
          <a:bodyPr lIns="91248" tIns="45626" rIns="91248" bIns="4562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E22CA693-A840-4675-AE3C-8E4EB8E9AD47}" type="datetimeFigureOut">
              <a:rPr lang="en-US"/>
              <a:pPr>
                <a:defRPr/>
              </a:pPr>
              <a:t>6/26/2018</a:t>
            </a:fld>
            <a:endParaRPr lang="en-US"/>
          </a:p>
        </p:txBody>
      </p:sp>
      <p:sp>
        <p:nvSpPr>
          <p:cNvPr id="8" name="Footer Placeholder 7"/>
          <p:cNvSpPr>
            <a:spLocks noGrp="1"/>
          </p:cNvSpPr>
          <p:nvPr>
            <p:ph type="ftr" sz="quarter" idx="11"/>
          </p:nvPr>
        </p:nvSpPr>
        <p:spPr>
          <a:xfrm>
            <a:off x="3124201" y="6356372"/>
            <a:ext cx="2895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endParaRPr lang="en-US"/>
          </a:p>
        </p:txBody>
      </p:sp>
      <p:sp>
        <p:nvSpPr>
          <p:cNvPr id="9" name="Slide Number Placeholder 8"/>
          <p:cNvSpPr>
            <a:spLocks noGrp="1"/>
          </p:cNvSpPr>
          <p:nvPr>
            <p:ph type="sldNum" sz="quarter" idx="12"/>
          </p:nvPr>
        </p:nvSpPr>
        <p:spPr>
          <a:xfrm>
            <a:off x="6553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12B70034-9410-47E9-BD78-A5A886F85B80}" type="slidenum">
              <a:rPr lang="en-US"/>
              <a:pPr>
                <a:defRPr/>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941" name="Rectangle 2"/>
          <p:cNvSpPr>
            <a:spLocks noGrp="1" noChangeArrowheads="1"/>
          </p:cNvSpPr>
          <p:nvPr>
            <p:ph type="subTitle" idx="1"/>
          </p:nvPr>
        </p:nvSpPr>
        <p:spPr>
          <a:xfrm>
            <a:off x="461963" y="3608388"/>
            <a:ext cx="8223250" cy="1752600"/>
          </a:xfrm>
        </p:spPr>
        <p:txBody>
          <a:bodyPr/>
          <a:lstStyle>
            <a:lvl1pPr marL="0" indent="0">
              <a:buFont typeface="Wingdings" pitchFamily="2" charset="2"/>
              <a:buNone/>
              <a:defRPr smtClean="0">
                <a:solidFill>
                  <a:schemeClr val="hlink"/>
                </a:solidFill>
                <a:latin typeface="Arial" pitchFamily="34" charset="0"/>
                <a:cs typeface="Arial" pitchFamily="34" charset="0"/>
              </a:defRPr>
            </a:lvl1pPr>
          </a:lstStyle>
          <a:p>
            <a:r>
              <a:rPr lang="en-GB" dirty="0" smtClean="0"/>
              <a:t>Click to edit Master subtitle style</a:t>
            </a:r>
          </a:p>
        </p:txBody>
      </p:sp>
      <p:sp>
        <p:nvSpPr>
          <p:cNvPr id="39942" name="Rectangle 4"/>
          <p:cNvSpPr>
            <a:spLocks noGrp="1" noChangeArrowheads="1"/>
          </p:cNvSpPr>
          <p:nvPr>
            <p:ph type="ctrTitle"/>
          </p:nvPr>
        </p:nvSpPr>
        <p:spPr>
          <a:xfrm>
            <a:off x="461963" y="2044706"/>
            <a:ext cx="8223250" cy="1470025"/>
          </a:xfrm>
        </p:spPr>
        <p:txBody>
          <a:bodyPr/>
          <a:lstStyle>
            <a:lvl1pPr>
              <a:defRPr smtClean="0">
                <a:latin typeface="Arial" pitchFamily="34" charset="0"/>
                <a:cs typeface="Arial" pitchFamily="34" charset="0"/>
              </a:defRPr>
            </a:lvl1pPr>
          </a:lstStyle>
          <a:p>
            <a:r>
              <a:rPr lang="en-GB" dirty="0" smtClean="0"/>
              <a:t>Click to edit Master title style</a:t>
            </a:r>
          </a:p>
        </p:txBody>
      </p:sp>
      <p:sp>
        <p:nvSpPr>
          <p:cNvPr id="5" name="Segnaposto piè di pagina 1"/>
          <p:cNvSpPr>
            <a:spLocks noGrp="1"/>
          </p:cNvSpPr>
          <p:nvPr>
            <p:ph type="ftr" sz="quarter" idx="3"/>
          </p:nvPr>
        </p:nvSpPr>
        <p:spPr>
          <a:xfrm>
            <a:off x="3131840" y="6521452"/>
            <a:ext cx="2895600" cy="365125"/>
          </a:xfrm>
          <a:prstGeom prst="rect">
            <a:avLst/>
          </a:prstGeom>
        </p:spPr>
        <p:txBody>
          <a:bodyPr vert="horz" lIns="91416" tIns="45708" rIns="91416" bIns="45708" rtlCol="0" anchor="ctr"/>
          <a:lstStyle>
            <a:lvl1pPr algn="ctr">
              <a:defRPr sz="800" i="1">
                <a:solidFill>
                  <a:schemeClr val="tx1">
                    <a:tint val="75000"/>
                  </a:schemeClr>
                </a:solidFill>
              </a:defRPr>
            </a:lvl1pPr>
          </a:lstStyle>
          <a:p>
            <a:r>
              <a:rPr lang="it-IT" dirty="0" err="1" smtClean="0">
                <a:solidFill>
                  <a:srgbClr val="FFFFFF">
                    <a:tint val="75000"/>
                  </a:srgbClr>
                </a:solidFill>
              </a:rPr>
              <a:t>Confidential</a:t>
            </a:r>
            <a:r>
              <a:rPr lang="it-IT" dirty="0" smtClean="0">
                <a:solidFill>
                  <a:srgbClr val="FFFFFF">
                    <a:tint val="75000"/>
                  </a:srgbClr>
                </a:solidFill>
              </a:rPr>
              <a:t> – For </a:t>
            </a:r>
            <a:r>
              <a:rPr lang="it-IT" dirty="0" err="1" smtClean="0">
                <a:solidFill>
                  <a:srgbClr val="FFFFFF">
                    <a:tint val="75000"/>
                  </a:srgbClr>
                </a:solidFill>
              </a:rPr>
              <a:t>internal</a:t>
            </a:r>
            <a:r>
              <a:rPr lang="it-IT" dirty="0" smtClean="0">
                <a:solidFill>
                  <a:srgbClr val="FFFFFF">
                    <a:tint val="75000"/>
                  </a:srgbClr>
                </a:solidFill>
              </a:rPr>
              <a:t> use </a:t>
            </a:r>
            <a:r>
              <a:rPr lang="it-IT" dirty="0" err="1" smtClean="0">
                <a:solidFill>
                  <a:srgbClr val="FFFFFF">
                    <a:tint val="75000"/>
                  </a:srgbClr>
                </a:solidFill>
              </a:rPr>
              <a:t>only</a:t>
            </a:r>
            <a:endParaRPr lang="it-IT" dirty="0">
              <a:solidFill>
                <a:srgbClr val="FFFFFF">
                  <a:tint val="75000"/>
                </a:srgbClr>
              </a:solidFill>
            </a:endParaRPr>
          </a:p>
        </p:txBody>
      </p:sp>
    </p:spTree>
    <p:extLst>
      <p:ext uri="{BB962C8B-B14F-4D97-AF65-F5344CB8AC3E}">
        <p14:creationId xmlns:p14="http://schemas.microsoft.com/office/powerpoint/2010/main" val="49579768"/>
      </p:ext>
    </p:extLst>
  </p:cSld>
  <p:clrMapOvr>
    <a:masterClrMapping/>
  </p:clrMapOvr>
  <p:transition>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4" name="Segnaposto piè di pagina 1"/>
          <p:cNvSpPr>
            <a:spLocks noGrp="1"/>
          </p:cNvSpPr>
          <p:nvPr>
            <p:ph type="ftr" sz="quarter" idx="3"/>
          </p:nvPr>
        </p:nvSpPr>
        <p:spPr>
          <a:xfrm>
            <a:off x="3131840" y="6521452"/>
            <a:ext cx="2895600" cy="365125"/>
          </a:xfrm>
          <a:prstGeom prst="rect">
            <a:avLst/>
          </a:prstGeom>
        </p:spPr>
        <p:txBody>
          <a:bodyPr vert="horz" lIns="91416" tIns="45708" rIns="91416" bIns="45708" rtlCol="0" anchor="ctr"/>
          <a:lstStyle>
            <a:lvl1pPr algn="ctr">
              <a:defRPr sz="800" i="1">
                <a:solidFill>
                  <a:schemeClr val="tx1">
                    <a:tint val="75000"/>
                  </a:schemeClr>
                </a:solidFill>
              </a:defRPr>
            </a:lvl1pPr>
          </a:lstStyle>
          <a:p>
            <a:r>
              <a:rPr lang="it-IT" dirty="0" err="1" smtClean="0">
                <a:solidFill>
                  <a:srgbClr val="FFFFFF">
                    <a:tint val="75000"/>
                  </a:srgbClr>
                </a:solidFill>
              </a:rPr>
              <a:t>Confidential</a:t>
            </a:r>
            <a:r>
              <a:rPr lang="it-IT" dirty="0" smtClean="0">
                <a:solidFill>
                  <a:srgbClr val="FFFFFF">
                    <a:tint val="75000"/>
                  </a:srgbClr>
                </a:solidFill>
              </a:rPr>
              <a:t> – For </a:t>
            </a:r>
            <a:r>
              <a:rPr lang="it-IT" dirty="0" err="1" smtClean="0">
                <a:solidFill>
                  <a:srgbClr val="FFFFFF">
                    <a:tint val="75000"/>
                  </a:srgbClr>
                </a:solidFill>
              </a:rPr>
              <a:t>internal</a:t>
            </a:r>
            <a:r>
              <a:rPr lang="it-IT" dirty="0" smtClean="0">
                <a:solidFill>
                  <a:srgbClr val="FFFFFF">
                    <a:tint val="75000"/>
                  </a:srgbClr>
                </a:solidFill>
              </a:rPr>
              <a:t> use </a:t>
            </a:r>
            <a:r>
              <a:rPr lang="it-IT" dirty="0" err="1" smtClean="0">
                <a:solidFill>
                  <a:srgbClr val="FFFFFF">
                    <a:tint val="75000"/>
                  </a:srgbClr>
                </a:solidFill>
              </a:rPr>
              <a:t>only</a:t>
            </a:r>
            <a:endParaRPr lang="it-IT" dirty="0">
              <a:solidFill>
                <a:srgbClr val="FFFFFF">
                  <a:tint val="75000"/>
                </a:srgbClr>
              </a:solidFill>
            </a:endParaRPr>
          </a:p>
        </p:txBody>
      </p:sp>
    </p:spTree>
    <p:extLst>
      <p:ext uri="{BB962C8B-B14F-4D97-AF65-F5344CB8AC3E}">
        <p14:creationId xmlns:p14="http://schemas.microsoft.com/office/powerpoint/2010/main" val="3696286412"/>
      </p:ext>
    </p:extLst>
  </p:cSld>
  <p:clrMapOvr>
    <a:masterClrMapping/>
  </p:clrMapOvr>
  <p:transition>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
          <p:cNvSpPr>
            <a:spLocks noChangeShapeType="1"/>
          </p:cNvSpPr>
          <p:nvPr userDrawn="1"/>
        </p:nvSpPr>
        <p:spPr bwMode="auto">
          <a:xfrm>
            <a:off x="457200" y="1052513"/>
            <a:ext cx="8686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16" tIns="45708" rIns="91416" bIns="45708" anchor="ctr"/>
          <a:lstStyle/>
          <a:p>
            <a:pPr defTabSz="914169" fontAlgn="base">
              <a:spcBef>
                <a:spcPct val="0"/>
              </a:spcBef>
              <a:spcAft>
                <a:spcPct val="0"/>
              </a:spcAft>
            </a:pPr>
            <a:endParaRPr lang="it-IT" sz="1200" b="1" dirty="0">
              <a:solidFill>
                <a:srgbClr val="FFFFFF"/>
              </a:solidFill>
              <a:cs typeface="Arial"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egnaposto piè di pagina 1"/>
          <p:cNvSpPr>
            <a:spLocks noGrp="1"/>
          </p:cNvSpPr>
          <p:nvPr>
            <p:ph type="ftr" sz="quarter" idx="3"/>
          </p:nvPr>
        </p:nvSpPr>
        <p:spPr>
          <a:xfrm>
            <a:off x="3131840" y="6521452"/>
            <a:ext cx="2895600" cy="365125"/>
          </a:xfrm>
          <a:prstGeom prst="rect">
            <a:avLst/>
          </a:prstGeom>
        </p:spPr>
        <p:txBody>
          <a:bodyPr vert="horz" lIns="91416" tIns="45708" rIns="91416" bIns="45708" rtlCol="0" anchor="ctr"/>
          <a:lstStyle>
            <a:lvl1pPr algn="ctr">
              <a:defRPr sz="800" i="1">
                <a:solidFill>
                  <a:schemeClr val="tx1">
                    <a:tint val="75000"/>
                  </a:schemeClr>
                </a:solidFill>
              </a:defRPr>
            </a:lvl1pPr>
          </a:lstStyle>
          <a:p>
            <a:r>
              <a:rPr lang="it-IT" dirty="0" err="1" smtClean="0">
                <a:solidFill>
                  <a:srgbClr val="FFFFFF">
                    <a:tint val="75000"/>
                  </a:srgbClr>
                </a:solidFill>
              </a:rPr>
              <a:t>Confidential</a:t>
            </a:r>
            <a:r>
              <a:rPr lang="it-IT" dirty="0" smtClean="0">
                <a:solidFill>
                  <a:srgbClr val="FFFFFF">
                    <a:tint val="75000"/>
                  </a:srgbClr>
                </a:solidFill>
              </a:rPr>
              <a:t> – For </a:t>
            </a:r>
            <a:r>
              <a:rPr lang="it-IT" dirty="0" err="1" smtClean="0">
                <a:solidFill>
                  <a:srgbClr val="FFFFFF">
                    <a:tint val="75000"/>
                  </a:srgbClr>
                </a:solidFill>
              </a:rPr>
              <a:t>internal</a:t>
            </a:r>
            <a:r>
              <a:rPr lang="it-IT" dirty="0" smtClean="0">
                <a:solidFill>
                  <a:srgbClr val="FFFFFF">
                    <a:tint val="75000"/>
                  </a:srgbClr>
                </a:solidFill>
              </a:rPr>
              <a:t> use </a:t>
            </a:r>
            <a:r>
              <a:rPr lang="it-IT" dirty="0" err="1" smtClean="0">
                <a:solidFill>
                  <a:srgbClr val="FFFFFF">
                    <a:tint val="75000"/>
                  </a:srgbClr>
                </a:solidFill>
              </a:rPr>
              <a:t>only</a:t>
            </a:r>
            <a:endParaRPr lang="it-IT" dirty="0">
              <a:solidFill>
                <a:srgbClr val="FFFFFF">
                  <a:tint val="75000"/>
                </a:srgbClr>
              </a:solidFill>
            </a:endParaRPr>
          </a:p>
        </p:txBody>
      </p:sp>
    </p:spTree>
    <p:extLst>
      <p:ext uri="{BB962C8B-B14F-4D97-AF65-F5344CB8AC3E}">
        <p14:creationId xmlns:p14="http://schemas.microsoft.com/office/powerpoint/2010/main" val="4056069611"/>
      </p:ext>
    </p:extLst>
  </p:cSld>
  <p:clrMapOvr>
    <a:masterClrMapping/>
  </p:clrMapOvr>
  <p:transition>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3" y="115889"/>
            <a:ext cx="8229600" cy="868363"/>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3" y="1268415"/>
            <a:ext cx="8229600" cy="5256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egnaposto piè di pagina 1"/>
          <p:cNvSpPr>
            <a:spLocks noGrp="1"/>
          </p:cNvSpPr>
          <p:nvPr>
            <p:ph type="ftr" sz="quarter" idx="3"/>
          </p:nvPr>
        </p:nvSpPr>
        <p:spPr>
          <a:xfrm>
            <a:off x="3131840" y="6521452"/>
            <a:ext cx="2895600" cy="365125"/>
          </a:xfrm>
          <a:prstGeom prst="rect">
            <a:avLst/>
          </a:prstGeom>
        </p:spPr>
        <p:txBody>
          <a:bodyPr vert="horz" lIns="91416" tIns="45708" rIns="91416" bIns="45708" rtlCol="0" anchor="ctr"/>
          <a:lstStyle>
            <a:lvl1pPr algn="ctr">
              <a:defRPr sz="800" i="1">
                <a:solidFill>
                  <a:schemeClr val="tx1">
                    <a:tint val="75000"/>
                  </a:schemeClr>
                </a:solidFill>
              </a:defRPr>
            </a:lvl1pPr>
          </a:lstStyle>
          <a:p>
            <a:r>
              <a:rPr lang="it-IT" dirty="0" err="1" smtClean="0">
                <a:solidFill>
                  <a:srgbClr val="FFFFFF">
                    <a:tint val="75000"/>
                  </a:srgbClr>
                </a:solidFill>
              </a:rPr>
              <a:t>Confidential</a:t>
            </a:r>
            <a:r>
              <a:rPr lang="it-IT" dirty="0" smtClean="0">
                <a:solidFill>
                  <a:srgbClr val="FFFFFF">
                    <a:tint val="75000"/>
                  </a:srgbClr>
                </a:solidFill>
              </a:rPr>
              <a:t> – For </a:t>
            </a:r>
            <a:r>
              <a:rPr lang="it-IT" dirty="0" err="1" smtClean="0">
                <a:solidFill>
                  <a:srgbClr val="FFFFFF">
                    <a:tint val="75000"/>
                  </a:srgbClr>
                </a:solidFill>
              </a:rPr>
              <a:t>internal</a:t>
            </a:r>
            <a:r>
              <a:rPr lang="it-IT" dirty="0" smtClean="0">
                <a:solidFill>
                  <a:srgbClr val="FFFFFF">
                    <a:tint val="75000"/>
                  </a:srgbClr>
                </a:solidFill>
              </a:rPr>
              <a:t> use </a:t>
            </a:r>
            <a:r>
              <a:rPr lang="it-IT" dirty="0" err="1" smtClean="0">
                <a:solidFill>
                  <a:srgbClr val="FFFFFF">
                    <a:tint val="75000"/>
                  </a:srgbClr>
                </a:solidFill>
              </a:rPr>
              <a:t>only</a:t>
            </a:r>
            <a:endParaRPr lang="it-IT" dirty="0">
              <a:solidFill>
                <a:srgbClr val="FFFFFF">
                  <a:tint val="75000"/>
                </a:srgbClr>
              </a:solidFill>
            </a:endParaRPr>
          </a:p>
        </p:txBody>
      </p:sp>
    </p:spTree>
    <p:extLst>
      <p:ext uri="{BB962C8B-B14F-4D97-AF65-F5344CB8AC3E}">
        <p14:creationId xmlns:p14="http://schemas.microsoft.com/office/powerpoint/2010/main" val="95226187"/>
      </p:ext>
    </p:extLst>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1653" y="1370017"/>
            <a:ext cx="3927474" cy="4649787"/>
          </a:xfrm>
        </p:spPr>
        <p:txBody>
          <a:bodyPr/>
          <a:lstStyle>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2"/>
          <p:cNvSpPr>
            <a:spLocks noGrp="1"/>
          </p:cNvSpPr>
          <p:nvPr>
            <p:ph idx="10"/>
          </p:nvPr>
        </p:nvSpPr>
        <p:spPr>
          <a:xfrm>
            <a:off x="4695229" y="1370017"/>
            <a:ext cx="3927474" cy="4649787"/>
          </a:xfrm>
        </p:spPr>
        <p:txBody>
          <a:bodyPr/>
          <a:lstStyle>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4415817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990601" y="1752600"/>
            <a:ext cx="7162800" cy="3352800"/>
          </a:xfrm>
          <a:prstGeom prst="rect">
            <a:avLst/>
          </a:prstGeom>
        </p:spPr>
        <p:txBody>
          <a:bodyPr anchor="ctr"/>
          <a:lstStyle>
            <a:lvl1pPr algn="ctr">
              <a:defRPr sz="3600"/>
            </a:lvl1pPr>
          </a:lstStyle>
          <a:p>
            <a:r>
              <a:rPr lang="en-US" dirty="0" smtClean="0"/>
              <a:t>Click to edit Master title style</a:t>
            </a:r>
            <a:endParaRPr lang="en-GB" dirty="0"/>
          </a:p>
        </p:txBody>
      </p:sp>
      <p:sp>
        <p:nvSpPr>
          <p:cNvPr id="7" name="Footer Placeholder 4"/>
          <p:cNvSpPr>
            <a:spLocks noGrp="1"/>
          </p:cNvSpPr>
          <p:nvPr>
            <p:ph type="ftr" sz="quarter" idx="14"/>
          </p:nvPr>
        </p:nvSpPr>
        <p:spPr>
          <a:xfrm>
            <a:off x="292109" y="6294441"/>
            <a:ext cx="8570913" cy="320675"/>
          </a:xfrm>
        </p:spPr>
        <p:txBody>
          <a:bodyPr/>
          <a:lstStyle>
            <a:lvl1pPr>
              <a:defRPr/>
            </a:lvl1pPr>
          </a:lstStyle>
          <a:p>
            <a:pPr>
              <a:defRPr/>
            </a:pPr>
            <a:endParaRPr lang="it-IT"/>
          </a:p>
        </p:txBody>
      </p:sp>
      <p:sp>
        <p:nvSpPr>
          <p:cNvPr id="8" name="Segnaposto testo 9"/>
          <p:cNvSpPr>
            <a:spLocks noGrp="1"/>
          </p:cNvSpPr>
          <p:nvPr>
            <p:ph type="body" sz="quarter" idx="13"/>
          </p:nvPr>
        </p:nvSpPr>
        <p:spPr>
          <a:xfrm>
            <a:off x="6215074" y="0"/>
            <a:ext cx="2928926" cy="508000"/>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1497377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990601" y="2133600"/>
            <a:ext cx="7162800" cy="1676400"/>
          </a:xfrm>
          <a:prstGeom prst="rect">
            <a:avLst/>
          </a:prstGeom>
        </p:spPr>
        <p:txBody>
          <a:bodyPr anchor="ctr"/>
          <a:lstStyle>
            <a:lvl1pPr algn="ctr">
              <a:defRPr sz="3600"/>
            </a:lvl1pPr>
          </a:lstStyle>
          <a:p>
            <a:r>
              <a:rPr lang="en-US" dirty="0" smtClean="0"/>
              <a:t>Click to edit Master title style</a:t>
            </a:r>
            <a:endParaRPr lang="en-GB" dirty="0"/>
          </a:p>
        </p:txBody>
      </p:sp>
      <p:sp>
        <p:nvSpPr>
          <p:cNvPr id="5" name="Segnaposto contenuto 2"/>
          <p:cNvSpPr>
            <a:spLocks noGrp="1"/>
          </p:cNvSpPr>
          <p:nvPr>
            <p:ph idx="1"/>
          </p:nvPr>
        </p:nvSpPr>
        <p:spPr>
          <a:xfrm>
            <a:off x="990601" y="3962403"/>
            <a:ext cx="7162800" cy="2438400"/>
          </a:xfrm>
        </p:spPr>
        <p:txBody>
          <a:bodyPr/>
          <a:lstStyle>
            <a:lvl1pPr>
              <a:defRPr sz="2000"/>
            </a:lvl1pPr>
            <a:lvl2pPr>
              <a:defRPr sz="1600"/>
            </a:lvl2pPr>
            <a:lvl3pPr>
              <a:defRPr sz="1200"/>
            </a:lvl3pPr>
            <a:lvl4pPr>
              <a:defRPr sz="1100"/>
            </a:lvl4pPr>
            <a:lvl5pPr>
              <a:defRPr sz="1100"/>
            </a:lvl5pPr>
          </a:lstStyle>
          <a:p>
            <a:pPr lvl="0"/>
            <a:r>
              <a:rPr lang="en-US" dirty="0" smtClean="0"/>
              <a:t>Fare </a:t>
            </a:r>
            <a:r>
              <a:rPr lang="en-US" dirty="0" err="1" smtClean="0"/>
              <a:t>clic</a:t>
            </a:r>
            <a:r>
              <a:rPr lang="en-US" dirty="0" smtClean="0"/>
              <a:t> per </a:t>
            </a:r>
            <a:r>
              <a:rPr lang="en-US" dirty="0" err="1" smtClean="0"/>
              <a:t>modificare</a:t>
            </a:r>
            <a:r>
              <a:rPr lang="en-US" dirty="0" smtClean="0"/>
              <a:t> </a:t>
            </a:r>
            <a:r>
              <a:rPr lang="en-US" dirty="0" err="1" smtClean="0"/>
              <a:t>gli</a:t>
            </a:r>
            <a:r>
              <a:rPr lang="en-US" dirty="0" smtClean="0"/>
              <a:t> </a:t>
            </a:r>
            <a:r>
              <a:rPr lang="en-US" dirty="0" err="1" smtClean="0"/>
              <a:t>stili</a:t>
            </a:r>
            <a:r>
              <a:rPr lang="en-US" dirty="0" smtClean="0"/>
              <a:t> del </a:t>
            </a:r>
            <a:r>
              <a:rPr lang="en-US" dirty="0" err="1" smtClean="0"/>
              <a:t>testo</a:t>
            </a:r>
            <a:r>
              <a:rPr lang="en-US" dirty="0" smtClean="0"/>
              <a:t> </a:t>
            </a:r>
            <a:r>
              <a:rPr lang="en-US" dirty="0" err="1" smtClean="0"/>
              <a:t>dello</a:t>
            </a:r>
            <a:r>
              <a:rPr lang="en-US" dirty="0" smtClean="0"/>
              <a:t> schema</a:t>
            </a:r>
          </a:p>
          <a:p>
            <a:pPr lvl="1"/>
            <a:r>
              <a:rPr lang="en-US" dirty="0" err="1" smtClean="0"/>
              <a:t>Secondo</a:t>
            </a:r>
            <a:r>
              <a:rPr lang="en-US" dirty="0" smtClean="0"/>
              <a:t> </a:t>
            </a:r>
            <a:r>
              <a:rPr lang="en-US" dirty="0" err="1" smtClean="0"/>
              <a:t>livello</a:t>
            </a:r>
            <a:endParaRPr lang="en-US" dirty="0" smtClean="0"/>
          </a:p>
          <a:p>
            <a:pPr lvl="2"/>
            <a:r>
              <a:rPr lang="en-US" dirty="0" err="1" smtClean="0"/>
              <a:t>Terzo</a:t>
            </a:r>
            <a:r>
              <a:rPr lang="en-US" dirty="0" smtClean="0"/>
              <a:t> </a:t>
            </a:r>
            <a:r>
              <a:rPr lang="en-US" dirty="0" err="1" smtClean="0"/>
              <a:t>livello</a:t>
            </a:r>
            <a:endParaRPr lang="en-US" dirty="0" smtClean="0"/>
          </a:p>
          <a:p>
            <a:pPr lvl="3"/>
            <a:r>
              <a:rPr lang="en-US" dirty="0" smtClean="0"/>
              <a:t>Quarto </a:t>
            </a:r>
            <a:r>
              <a:rPr lang="en-US" dirty="0" err="1" smtClean="0"/>
              <a:t>livello</a:t>
            </a:r>
            <a:endParaRPr lang="en-US" dirty="0" smtClean="0"/>
          </a:p>
          <a:p>
            <a:pPr lvl="4"/>
            <a:r>
              <a:rPr lang="en-US" dirty="0" err="1" smtClean="0"/>
              <a:t>Quinto</a:t>
            </a:r>
            <a:r>
              <a:rPr lang="en-US" dirty="0" smtClean="0"/>
              <a:t> </a:t>
            </a:r>
            <a:r>
              <a:rPr lang="en-US" dirty="0" err="1" smtClean="0"/>
              <a:t>livello</a:t>
            </a:r>
            <a:endParaRPr lang="it-IT" dirty="0"/>
          </a:p>
        </p:txBody>
      </p:sp>
      <p:sp>
        <p:nvSpPr>
          <p:cNvPr id="8" name="Segnaposto testo 9"/>
          <p:cNvSpPr>
            <a:spLocks noGrp="1"/>
          </p:cNvSpPr>
          <p:nvPr>
            <p:ph type="body" sz="quarter" idx="13"/>
          </p:nvPr>
        </p:nvSpPr>
        <p:spPr>
          <a:xfrm>
            <a:off x="6215074" y="0"/>
            <a:ext cx="2928926" cy="508000"/>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3739366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990601" y="2057403"/>
            <a:ext cx="7162800" cy="1676400"/>
          </a:xfrm>
          <a:prstGeom prst="rect">
            <a:avLst/>
          </a:prstGeom>
        </p:spPr>
        <p:txBody>
          <a:bodyPr anchor="ctr"/>
          <a:lstStyle>
            <a:lvl1pPr algn="ctr">
              <a:defRPr sz="3600"/>
            </a:lvl1pPr>
          </a:lstStyle>
          <a:p>
            <a:r>
              <a:rPr lang="en-US" dirty="0" smtClean="0"/>
              <a:t>Click to edit Master title style</a:t>
            </a:r>
            <a:endParaRPr lang="en-GB" dirty="0"/>
          </a:p>
        </p:txBody>
      </p:sp>
      <p:sp>
        <p:nvSpPr>
          <p:cNvPr id="5" name="Segnaposto contenuto 2"/>
          <p:cNvSpPr>
            <a:spLocks noGrp="1"/>
          </p:cNvSpPr>
          <p:nvPr>
            <p:ph idx="1"/>
          </p:nvPr>
        </p:nvSpPr>
        <p:spPr>
          <a:xfrm>
            <a:off x="990601" y="3962403"/>
            <a:ext cx="7162800" cy="2438400"/>
          </a:xfrm>
        </p:spPr>
        <p:txBody>
          <a:bodyPr/>
          <a:lstStyle>
            <a:lvl1pPr>
              <a:defRPr sz="2000"/>
            </a:lvl1pPr>
            <a:lvl2pPr>
              <a:defRPr sz="1600"/>
            </a:lvl2pPr>
            <a:lvl3pPr>
              <a:defRPr sz="1200"/>
            </a:lvl3pPr>
            <a:lvl4pPr>
              <a:defRPr sz="1100"/>
            </a:lvl4pPr>
            <a:lvl5pPr>
              <a:defRPr sz="1100"/>
            </a:lvl5pPr>
          </a:lstStyle>
          <a:p>
            <a:pPr lvl="0"/>
            <a:r>
              <a:rPr lang="en-US" dirty="0" smtClean="0"/>
              <a:t>Fare </a:t>
            </a:r>
            <a:r>
              <a:rPr lang="en-US" dirty="0" err="1" smtClean="0"/>
              <a:t>clic</a:t>
            </a:r>
            <a:r>
              <a:rPr lang="en-US" dirty="0" smtClean="0"/>
              <a:t> per </a:t>
            </a:r>
            <a:r>
              <a:rPr lang="en-US" dirty="0" err="1" smtClean="0"/>
              <a:t>modificare</a:t>
            </a:r>
            <a:r>
              <a:rPr lang="en-US" dirty="0" smtClean="0"/>
              <a:t> </a:t>
            </a:r>
            <a:r>
              <a:rPr lang="en-US" dirty="0" err="1" smtClean="0"/>
              <a:t>gli</a:t>
            </a:r>
            <a:r>
              <a:rPr lang="en-US" dirty="0" smtClean="0"/>
              <a:t> </a:t>
            </a:r>
            <a:r>
              <a:rPr lang="en-US" dirty="0" err="1" smtClean="0"/>
              <a:t>stili</a:t>
            </a:r>
            <a:r>
              <a:rPr lang="en-US" dirty="0" smtClean="0"/>
              <a:t> del </a:t>
            </a:r>
            <a:r>
              <a:rPr lang="en-US" dirty="0" err="1" smtClean="0"/>
              <a:t>testo</a:t>
            </a:r>
            <a:r>
              <a:rPr lang="en-US" dirty="0" smtClean="0"/>
              <a:t> </a:t>
            </a:r>
            <a:r>
              <a:rPr lang="en-US" dirty="0" err="1" smtClean="0"/>
              <a:t>dello</a:t>
            </a:r>
            <a:r>
              <a:rPr lang="en-US" dirty="0" smtClean="0"/>
              <a:t> schema</a:t>
            </a:r>
          </a:p>
          <a:p>
            <a:pPr lvl="1"/>
            <a:r>
              <a:rPr lang="en-US" dirty="0" err="1" smtClean="0"/>
              <a:t>Secondo</a:t>
            </a:r>
            <a:r>
              <a:rPr lang="en-US" dirty="0" smtClean="0"/>
              <a:t> </a:t>
            </a:r>
            <a:r>
              <a:rPr lang="en-US" dirty="0" err="1" smtClean="0"/>
              <a:t>livello</a:t>
            </a:r>
            <a:endParaRPr lang="en-US" dirty="0" smtClean="0"/>
          </a:p>
          <a:p>
            <a:pPr lvl="2"/>
            <a:r>
              <a:rPr lang="en-US" dirty="0" err="1" smtClean="0"/>
              <a:t>Terzo</a:t>
            </a:r>
            <a:r>
              <a:rPr lang="en-US" dirty="0" smtClean="0"/>
              <a:t> </a:t>
            </a:r>
            <a:r>
              <a:rPr lang="en-US" dirty="0" err="1" smtClean="0"/>
              <a:t>livello</a:t>
            </a:r>
            <a:endParaRPr lang="en-US" dirty="0" smtClean="0"/>
          </a:p>
          <a:p>
            <a:pPr lvl="3"/>
            <a:r>
              <a:rPr lang="en-US" dirty="0" smtClean="0"/>
              <a:t>Quarto </a:t>
            </a:r>
            <a:r>
              <a:rPr lang="en-US" dirty="0" err="1" smtClean="0"/>
              <a:t>livello</a:t>
            </a:r>
            <a:endParaRPr lang="en-US" dirty="0" smtClean="0"/>
          </a:p>
          <a:p>
            <a:pPr lvl="4"/>
            <a:r>
              <a:rPr lang="en-US" dirty="0" err="1" smtClean="0"/>
              <a:t>Quinto</a:t>
            </a:r>
            <a:r>
              <a:rPr lang="en-US" dirty="0" smtClean="0"/>
              <a:t> </a:t>
            </a:r>
            <a:r>
              <a:rPr lang="en-US" dirty="0" err="1" smtClean="0"/>
              <a:t>livello</a:t>
            </a:r>
            <a:endParaRPr lang="it-IT" dirty="0"/>
          </a:p>
        </p:txBody>
      </p:sp>
      <p:sp>
        <p:nvSpPr>
          <p:cNvPr id="8" name="Segnaposto testo 9"/>
          <p:cNvSpPr>
            <a:spLocks noGrp="1"/>
          </p:cNvSpPr>
          <p:nvPr>
            <p:ph type="body" sz="quarter" idx="13"/>
          </p:nvPr>
        </p:nvSpPr>
        <p:spPr>
          <a:xfrm>
            <a:off x="6215074" y="0"/>
            <a:ext cx="2928926" cy="508000"/>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23984558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KS Title Subtitle Content">
    <p:spTree>
      <p:nvGrpSpPr>
        <p:cNvPr id="1" name=""/>
        <p:cNvGrpSpPr/>
        <p:nvPr/>
      </p:nvGrpSpPr>
      <p:grpSpPr>
        <a:xfrm>
          <a:off x="0" y="0"/>
          <a:ext cx="0" cy="0"/>
          <a:chOff x="0" y="0"/>
          <a:chExt cx="0" cy="0"/>
        </a:xfrm>
      </p:grpSpPr>
      <p:sp>
        <p:nvSpPr>
          <p:cNvPr id="4" name="Rettangolo 20"/>
          <p:cNvSpPr>
            <a:spLocks noChangeArrowheads="1"/>
          </p:cNvSpPr>
          <p:nvPr userDrawn="1"/>
        </p:nvSpPr>
        <p:spPr bwMode="auto">
          <a:xfrm>
            <a:off x="3" y="1814519"/>
            <a:ext cx="9144000" cy="3022599"/>
          </a:xfrm>
          <a:prstGeom prst="rect">
            <a:avLst/>
          </a:prstGeom>
          <a:solidFill>
            <a:schemeClr val="accent6">
              <a:lumMod val="90000"/>
              <a:alpha val="25000"/>
            </a:schemeClr>
          </a:solidFill>
          <a:ln>
            <a:noFill/>
          </a:ln>
          <a:effectLst>
            <a:outerShdw dist="23000" dir="5400000" rotWithShape="0">
              <a:srgbClr val="808080">
                <a:alpha val="34998"/>
              </a:srgbClr>
            </a:outerShdw>
          </a:effectLst>
          <a:extLst/>
        </p:spPr>
        <p:txBody>
          <a:bodyPr lIns="91416" tIns="45708" rIns="91416" bIns="4570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1800" dirty="0" smtClean="0">
              <a:solidFill>
                <a:srgbClr val="FFFFFF"/>
              </a:solidFill>
              <a:cs typeface="ＭＳ Ｐゴシック" pitchFamily="-111" charset="-128"/>
            </a:endParaRPr>
          </a:p>
        </p:txBody>
      </p:sp>
      <p:sp>
        <p:nvSpPr>
          <p:cNvPr id="6" name="Segnaposto testo 9"/>
          <p:cNvSpPr>
            <a:spLocks noGrp="1"/>
          </p:cNvSpPr>
          <p:nvPr>
            <p:ph type="body" sz="quarter" idx="13"/>
          </p:nvPr>
        </p:nvSpPr>
        <p:spPr>
          <a:xfrm>
            <a:off x="6215074" y="0"/>
            <a:ext cx="2928926" cy="508000"/>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
        <p:nvSpPr>
          <p:cNvPr id="5" name="Footer Placeholder 4"/>
          <p:cNvSpPr>
            <a:spLocks noGrp="1"/>
          </p:cNvSpPr>
          <p:nvPr>
            <p:ph type="ftr" sz="quarter" idx="14"/>
          </p:nvPr>
        </p:nvSpPr>
        <p:spPr>
          <a:xfrm>
            <a:off x="228606" y="4451353"/>
            <a:ext cx="8686799" cy="320675"/>
          </a:xfrm>
        </p:spPr>
        <p:txBody>
          <a:bodyPr/>
          <a:lstStyle>
            <a:lvl1pPr algn="l">
              <a:defRPr/>
            </a:lvl1pPr>
          </a:lstStyle>
          <a:p>
            <a:pPr>
              <a:defRPr/>
            </a:pPr>
            <a:endParaRPr lang="it-IT"/>
          </a:p>
        </p:txBody>
      </p:sp>
      <p:sp>
        <p:nvSpPr>
          <p:cNvPr id="8" name="Content Placeholder 2"/>
          <p:cNvSpPr>
            <a:spLocks noGrp="1"/>
          </p:cNvSpPr>
          <p:nvPr>
            <p:ph idx="1"/>
          </p:nvPr>
        </p:nvSpPr>
        <p:spPr>
          <a:xfrm>
            <a:off x="228606" y="2015301"/>
            <a:ext cx="8686799" cy="2328099"/>
          </a:xfrm>
          <a:prstGeom prst="rect">
            <a:avLst/>
          </a:prstGeom>
        </p:spPr>
        <p:txBody>
          <a:bodyPr anchor="ctr"/>
          <a:lstStyle>
            <a:lvl1pPr marL="0" indent="0">
              <a:buClr>
                <a:schemeClr val="accent1"/>
              </a:buClr>
              <a:buNone/>
              <a:defRPr/>
            </a:lvl1pPr>
            <a:lvl2pPr>
              <a:buClr>
                <a:schemeClr val="accent1"/>
              </a:buClr>
              <a:buNone/>
              <a:defRPr/>
            </a:lvl2pPr>
            <a:lvl3pPr>
              <a:buClr>
                <a:schemeClr val="accent1"/>
              </a:buClr>
              <a:buNone/>
              <a:defRPr/>
            </a:lvl3pPr>
            <a:lvl4pPr>
              <a:buClr>
                <a:schemeClr val="accent1"/>
              </a:buClr>
              <a:buNone/>
              <a:defRPr/>
            </a:lvl4pPr>
            <a:lvl5pPr>
              <a:buClr>
                <a:schemeClr val="accent1"/>
              </a:buClr>
              <a:buNone/>
              <a:defRPr/>
            </a:lvl5pPr>
          </a:lstStyle>
          <a:p>
            <a:pPr lvl="0"/>
            <a:r>
              <a:rPr lang="it-IT" smtClean="0"/>
              <a:t>Fare clic per modificare gli stili del testo dello schema</a:t>
            </a:r>
          </a:p>
        </p:txBody>
      </p:sp>
    </p:spTree>
    <p:extLst>
      <p:ext uri="{BB962C8B-B14F-4D97-AF65-F5344CB8AC3E}">
        <p14:creationId xmlns:p14="http://schemas.microsoft.com/office/powerpoint/2010/main" val="27445523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KS Title Subtitle Content">
    <p:spTree>
      <p:nvGrpSpPr>
        <p:cNvPr id="1" name=""/>
        <p:cNvGrpSpPr/>
        <p:nvPr/>
      </p:nvGrpSpPr>
      <p:grpSpPr>
        <a:xfrm>
          <a:off x="0" y="0"/>
          <a:ext cx="0" cy="0"/>
          <a:chOff x="0" y="0"/>
          <a:chExt cx="0" cy="0"/>
        </a:xfrm>
      </p:grpSpPr>
      <p:sp>
        <p:nvSpPr>
          <p:cNvPr id="4" name="Rettangolo 20"/>
          <p:cNvSpPr>
            <a:spLocks noChangeArrowheads="1"/>
          </p:cNvSpPr>
          <p:nvPr userDrawn="1"/>
        </p:nvSpPr>
        <p:spPr bwMode="auto">
          <a:xfrm>
            <a:off x="3" y="1814512"/>
            <a:ext cx="9144000" cy="3443288"/>
          </a:xfrm>
          <a:prstGeom prst="rect">
            <a:avLst/>
          </a:prstGeom>
          <a:solidFill>
            <a:schemeClr val="accent6">
              <a:lumMod val="90000"/>
              <a:alpha val="25000"/>
            </a:schemeClr>
          </a:solidFill>
          <a:ln>
            <a:noFill/>
          </a:ln>
          <a:effectLst>
            <a:outerShdw dist="23000" dir="5400000" rotWithShape="0">
              <a:srgbClr val="808080">
                <a:alpha val="34998"/>
              </a:srgbClr>
            </a:outerShdw>
          </a:effectLst>
          <a:extLst/>
        </p:spPr>
        <p:txBody>
          <a:bodyPr lIns="91416" tIns="45708" rIns="91416" bIns="4570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1800" dirty="0" smtClean="0">
              <a:solidFill>
                <a:srgbClr val="FFFFFF"/>
              </a:solidFill>
              <a:cs typeface="ＭＳ Ｐゴシック" pitchFamily="-111" charset="-128"/>
            </a:endParaRPr>
          </a:p>
        </p:txBody>
      </p:sp>
      <p:sp>
        <p:nvSpPr>
          <p:cNvPr id="3" name="Content Placeholder 2"/>
          <p:cNvSpPr>
            <a:spLocks noGrp="1"/>
          </p:cNvSpPr>
          <p:nvPr>
            <p:ph idx="1"/>
          </p:nvPr>
        </p:nvSpPr>
        <p:spPr>
          <a:xfrm>
            <a:off x="228606" y="2015305"/>
            <a:ext cx="8686799" cy="1642299"/>
          </a:xfrm>
          <a:prstGeom prst="rect">
            <a:avLst/>
          </a:prstGeom>
        </p:spPr>
        <p:txBody>
          <a:bodyPr anchor="ctr"/>
          <a:lstStyle>
            <a:lvl1pPr marL="0" indent="0">
              <a:buClr>
                <a:schemeClr val="accent1"/>
              </a:buClr>
              <a:buNone/>
              <a:defRPr/>
            </a:lvl1pPr>
            <a:lvl2pPr>
              <a:buClr>
                <a:schemeClr val="accent1"/>
              </a:buClr>
              <a:buNone/>
              <a:defRPr/>
            </a:lvl2pPr>
            <a:lvl3pPr>
              <a:buClr>
                <a:schemeClr val="accent1"/>
              </a:buClr>
              <a:buNone/>
              <a:defRPr/>
            </a:lvl3pPr>
            <a:lvl4pPr>
              <a:buClr>
                <a:schemeClr val="accent1"/>
              </a:buClr>
              <a:buNone/>
              <a:defRPr/>
            </a:lvl4pPr>
            <a:lvl5pPr>
              <a:buClr>
                <a:schemeClr val="accent1"/>
              </a:buClr>
              <a:buNone/>
              <a:defRPr/>
            </a:lvl5pPr>
          </a:lstStyle>
          <a:p>
            <a:pPr lvl="0"/>
            <a:r>
              <a:rPr lang="it-IT" smtClean="0"/>
              <a:t>Fare clic per modificare gli stili del testo dello schema</a:t>
            </a:r>
          </a:p>
        </p:txBody>
      </p:sp>
      <p:sp>
        <p:nvSpPr>
          <p:cNvPr id="6" name="Segnaposto testo 9"/>
          <p:cNvSpPr>
            <a:spLocks noGrp="1"/>
          </p:cNvSpPr>
          <p:nvPr>
            <p:ph type="body" sz="quarter" idx="13"/>
          </p:nvPr>
        </p:nvSpPr>
        <p:spPr>
          <a:xfrm>
            <a:off x="6215074" y="0"/>
            <a:ext cx="2928926" cy="508000"/>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
        <p:nvSpPr>
          <p:cNvPr id="7" name="Segnaposto contenuto 2"/>
          <p:cNvSpPr>
            <a:spLocks noGrp="1"/>
          </p:cNvSpPr>
          <p:nvPr>
            <p:ph idx="14"/>
          </p:nvPr>
        </p:nvSpPr>
        <p:spPr>
          <a:xfrm>
            <a:off x="228603" y="3657605"/>
            <a:ext cx="8686800" cy="2530475"/>
          </a:xfrm>
        </p:spPr>
        <p:txBody>
          <a:bodyPr/>
          <a:lstStyle>
            <a:lvl1pPr>
              <a:defRPr sz="2000"/>
            </a:lvl1pPr>
            <a:lvl2pPr>
              <a:defRPr sz="1600"/>
            </a:lvl2pPr>
            <a:lvl3pPr>
              <a:defRPr sz="1200"/>
            </a:lvl3pPr>
            <a:lvl4pPr>
              <a:defRPr sz="1100"/>
            </a:lvl4pPr>
            <a:lvl5pPr>
              <a:defRPr sz="1100"/>
            </a:lvl5pPr>
          </a:lstStyle>
          <a:p>
            <a:pPr lvl="0"/>
            <a:r>
              <a:rPr lang="en-US" dirty="0" smtClean="0"/>
              <a:t>Fare </a:t>
            </a:r>
            <a:r>
              <a:rPr lang="en-US" dirty="0" err="1" smtClean="0"/>
              <a:t>clic</a:t>
            </a:r>
            <a:r>
              <a:rPr lang="en-US" dirty="0" smtClean="0"/>
              <a:t> per </a:t>
            </a:r>
            <a:r>
              <a:rPr lang="en-US" dirty="0" err="1" smtClean="0"/>
              <a:t>modificare</a:t>
            </a:r>
            <a:r>
              <a:rPr lang="en-US" dirty="0" smtClean="0"/>
              <a:t> </a:t>
            </a:r>
            <a:r>
              <a:rPr lang="en-US" dirty="0" err="1" smtClean="0"/>
              <a:t>gli</a:t>
            </a:r>
            <a:r>
              <a:rPr lang="en-US" dirty="0" smtClean="0"/>
              <a:t> </a:t>
            </a:r>
            <a:r>
              <a:rPr lang="en-US" dirty="0" err="1" smtClean="0"/>
              <a:t>stili</a:t>
            </a:r>
            <a:r>
              <a:rPr lang="en-US" dirty="0" smtClean="0"/>
              <a:t> del </a:t>
            </a:r>
            <a:r>
              <a:rPr lang="en-US" dirty="0" err="1" smtClean="0"/>
              <a:t>testo</a:t>
            </a:r>
            <a:r>
              <a:rPr lang="en-US" dirty="0" smtClean="0"/>
              <a:t> </a:t>
            </a:r>
            <a:r>
              <a:rPr lang="en-US" dirty="0" err="1" smtClean="0"/>
              <a:t>dello</a:t>
            </a:r>
            <a:r>
              <a:rPr lang="en-US" dirty="0" smtClean="0"/>
              <a:t> schema</a:t>
            </a:r>
          </a:p>
          <a:p>
            <a:pPr lvl="1"/>
            <a:r>
              <a:rPr lang="en-US" dirty="0" err="1" smtClean="0"/>
              <a:t>Secondo</a:t>
            </a:r>
            <a:r>
              <a:rPr lang="en-US" dirty="0" smtClean="0"/>
              <a:t> </a:t>
            </a:r>
            <a:r>
              <a:rPr lang="en-US" dirty="0" err="1" smtClean="0"/>
              <a:t>livello</a:t>
            </a:r>
            <a:endParaRPr lang="en-US" dirty="0" smtClean="0"/>
          </a:p>
          <a:p>
            <a:pPr lvl="2"/>
            <a:r>
              <a:rPr lang="en-US" dirty="0" err="1" smtClean="0"/>
              <a:t>Terzo</a:t>
            </a:r>
            <a:r>
              <a:rPr lang="en-US" dirty="0" smtClean="0"/>
              <a:t> </a:t>
            </a:r>
            <a:r>
              <a:rPr lang="en-US" dirty="0" err="1" smtClean="0"/>
              <a:t>livello</a:t>
            </a:r>
            <a:endParaRPr lang="en-US" dirty="0" smtClean="0"/>
          </a:p>
          <a:p>
            <a:pPr lvl="3"/>
            <a:r>
              <a:rPr lang="en-US" dirty="0" smtClean="0"/>
              <a:t>Quarto </a:t>
            </a:r>
            <a:r>
              <a:rPr lang="en-US" dirty="0" err="1" smtClean="0"/>
              <a:t>livello</a:t>
            </a:r>
            <a:endParaRPr lang="en-US" dirty="0" smtClean="0"/>
          </a:p>
          <a:p>
            <a:pPr lvl="4"/>
            <a:r>
              <a:rPr lang="en-US" dirty="0" err="1" smtClean="0"/>
              <a:t>Quinto</a:t>
            </a:r>
            <a:r>
              <a:rPr lang="en-US" dirty="0" smtClean="0"/>
              <a:t> </a:t>
            </a:r>
            <a:r>
              <a:rPr lang="en-US" dirty="0" err="1" smtClean="0"/>
              <a:t>livello</a:t>
            </a:r>
            <a:endParaRPr lang="it-IT" dirty="0"/>
          </a:p>
        </p:txBody>
      </p:sp>
    </p:spTree>
    <p:extLst>
      <p:ext uri="{BB962C8B-B14F-4D97-AF65-F5344CB8AC3E}">
        <p14:creationId xmlns:p14="http://schemas.microsoft.com/office/powerpoint/2010/main" val="29517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9"/>
            <a:ext cx="8229600" cy="1143000"/>
          </a:xfrm>
          <a:prstGeom prst="rect">
            <a:avLst/>
          </a:prstGeom>
        </p:spPr>
        <p:txBody>
          <a:bodyPr lIns="91248" tIns="45626" rIns="91248" bIns="45626"/>
          <a:lstStyle/>
          <a:p>
            <a:r>
              <a:rPr lang="en-US" smtClean="0"/>
              <a:t>Click to edit Master title style</a:t>
            </a:r>
            <a:endParaRPr lang="en-US"/>
          </a:p>
        </p:txBody>
      </p:sp>
      <p:sp>
        <p:nvSpPr>
          <p:cNvPr id="3" name="Date Placeholder 2"/>
          <p:cNvSpPr>
            <a:spLocks noGrp="1"/>
          </p:cNvSpPr>
          <p:nvPr>
            <p:ph type="dt" sz="half" idx="10"/>
          </p:nvPr>
        </p:nvSpPr>
        <p:spPr>
          <a:xfrm>
            <a:off x="457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0DA9BA12-F825-4F09-820A-136F70C7AD08}" type="datetimeFigureOut">
              <a:rPr lang="en-US"/>
              <a:pPr>
                <a:defRPr/>
              </a:pPr>
              <a:t>6/26/2018</a:t>
            </a:fld>
            <a:endParaRPr lang="en-US"/>
          </a:p>
        </p:txBody>
      </p:sp>
      <p:sp>
        <p:nvSpPr>
          <p:cNvPr id="4" name="Footer Placeholder 3"/>
          <p:cNvSpPr>
            <a:spLocks noGrp="1"/>
          </p:cNvSpPr>
          <p:nvPr>
            <p:ph type="ftr" sz="quarter" idx="11"/>
          </p:nvPr>
        </p:nvSpPr>
        <p:spPr>
          <a:xfrm>
            <a:off x="3124201" y="6356372"/>
            <a:ext cx="2895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endParaRPr lang="en-US"/>
          </a:p>
        </p:txBody>
      </p:sp>
      <p:sp>
        <p:nvSpPr>
          <p:cNvPr id="5" name="Slide Number Placeholder 4"/>
          <p:cNvSpPr>
            <a:spLocks noGrp="1"/>
          </p:cNvSpPr>
          <p:nvPr>
            <p:ph type="sldNum" sz="quarter" idx="12"/>
          </p:nvPr>
        </p:nvSpPr>
        <p:spPr>
          <a:xfrm>
            <a:off x="6553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0BD0CFBB-DD43-4F28-A355-7514BBEDA8DA}" type="slidenum">
              <a:rPr lang="en-US"/>
              <a:pPr>
                <a:defRPr/>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4" name="Segnaposto testo 9"/>
          <p:cNvSpPr>
            <a:spLocks noGrp="1"/>
          </p:cNvSpPr>
          <p:nvPr>
            <p:ph type="body" sz="quarter" idx="13"/>
          </p:nvPr>
        </p:nvSpPr>
        <p:spPr>
          <a:xfrm>
            <a:off x="6045200" y="-12701"/>
            <a:ext cx="3327400" cy="495300"/>
          </a:xfrm>
        </p:spPr>
        <p:txBody>
          <a:bodyPr anchor="ctr">
            <a:noAutofit/>
          </a:bodyPr>
          <a:lstStyle>
            <a:lvl1pPr marL="0" indent="0" algn="ctr">
              <a:buFontTx/>
              <a:buNone/>
              <a:defRPr sz="1400"/>
            </a:lvl1pPr>
            <a:lvl2pPr>
              <a:buFontTx/>
              <a:buNone/>
              <a:defRPr/>
            </a:lvl2pPr>
            <a:lvl3pPr>
              <a:buFontTx/>
              <a:buNone/>
              <a:defRPr/>
            </a:lvl3pPr>
            <a:lvl4pPr>
              <a:buFontTx/>
              <a:buNone/>
              <a:defRPr/>
            </a:lvl4pPr>
            <a:lvl5pPr>
              <a:buFontTx/>
              <a:buNone/>
              <a:defRPr/>
            </a:lvl5pPr>
          </a:lstStyle>
          <a:p>
            <a:pPr lvl="0"/>
            <a:r>
              <a:rPr lang="it-IT" dirty="0" smtClean="0"/>
              <a:t>Fare clic per modificare gli stili del testo dello schema</a:t>
            </a:r>
          </a:p>
        </p:txBody>
      </p:sp>
      <p:sp>
        <p:nvSpPr>
          <p:cNvPr id="7" name="Titolo 1"/>
          <p:cNvSpPr>
            <a:spLocks noGrp="1"/>
          </p:cNvSpPr>
          <p:nvPr>
            <p:ph type="title"/>
          </p:nvPr>
        </p:nvSpPr>
        <p:spPr>
          <a:xfrm>
            <a:off x="3" y="506413"/>
            <a:ext cx="9144000" cy="422275"/>
          </a:xfrm>
        </p:spPr>
        <p:txBody>
          <a:bodyPr/>
          <a:lstStyle/>
          <a:p>
            <a:r>
              <a:rPr lang="en-US" smtClean="0"/>
              <a:t>Fare clic per modificare stile</a:t>
            </a:r>
            <a:endParaRPr lang="it-IT"/>
          </a:p>
        </p:txBody>
      </p:sp>
      <p:sp>
        <p:nvSpPr>
          <p:cNvPr id="8" name="Segnaposto contenuto 2"/>
          <p:cNvSpPr>
            <a:spLocks noGrp="1"/>
          </p:cNvSpPr>
          <p:nvPr>
            <p:ph idx="1"/>
          </p:nvPr>
        </p:nvSpPr>
        <p:spPr>
          <a:xfrm>
            <a:off x="295284" y="1323975"/>
            <a:ext cx="8543925" cy="4864100"/>
          </a:xfrm>
        </p:spPr>
        <p:txBody>
          <a:bodyPr/>
          <a:lstStyle/>
          <a:p>
            <a:pPr lvl="0"/>
            <a:r>
              <a:rPr lang="en-US" dirty="0" smtClean="0"/>
              <a:t>Fare </a:t>
            </a:r>
            <a:r>
              <a:rPr lang="en-US" dirty="0" err="1" smtClean="0"/>
              <a:t>clic</a:t>
            </a:r>
            <a:r>
              <a:rPr lang="en-US" dirty="0" smtClean="0"/>
              <a:t> per </a:t>
            </a:r>
            <a:r>
              <a:rPr lang="en-US" dirty="0" err="1" smtClean="0"/>
              <a:t>modificare</a:t>
            </a:r>
            <a:r>
              <a:rPr lang="en-US" dirty="0" smtClean="0"/>
              <a:t> </a:t>
            </a:r>
            <a:r>
              <a:rPr lang="en-US" dirty="0" err="1" smtClean="0"/>
              <a:t>gli</a:t>
            </a:r>
            <a:r>
              <a:rPr lang="en-US" dirty="0" smtClean="0"/>
              <a:t> </a:t>
            </a:r>
            <a:r>
              <a:rPr lang="en-US" dirty="0" err="1" smtClean="0"/>
              <a:t>stili</a:t>
            </a:r>
            <a:r>
              <a:rPr lang="en-US" dirty="0" smtClean="0"/>
              <a:t> del </a:t>
            </a:r>
            <a:r>
              <a:rPr lang="en-US" dirty="0" err="1" smtClean="0"/>
              <a:t>testo</a:t>
            </a:r>
            <a:r>
              <a:rPr lang="en-US" dirty="0" smtClean="0"/>
              <a:t> </a:t>
            </a:r>
            <a:r>
              <a:rPr lang="en-US" dirty="0" err="1" smtClean="0"/>
              <a:t>dello</a:t>
            </a:r>
            <a:r>
              <a:rPr lang="en-US" dirty="0" smtClean="0"/>
              <a:t> schema</a:t>
            </a:r>
          </a:p>
          <a:p>
            <a:pPr lvl="1"/>
            <a:r>
              <a:rPr lang="en-US" dirty="0" err="1" smtClean="0"/>
              <a:t>Secondo</a:t>
            </a:r>
            <a:r>
              <a:rPr lang="en-US" dirty="0" smtClean="0"/>
              <a:t> </a:t>
            </a:r>
            <a:r>
              <a:rPr lang="en-US" dirty="0" err="1" smtClean="0"/>
              <a:t>livello</a:t>
            </a:r>
            <a:endParaRPr lang="en-US" dirty="0" smtClean="0"/>
          </a:p>
          <a:p>
            <a:pPr lvl="2"/>
            <a:r>
              <a:rPr lang="en-US" dirty="0" err="1" smtClean="0"/>
              <a:t>Terzo</a:t>
            </a:r>
            <a:r>
              <a:rPr lang="en-US" dirty="0" smtClean="0"/>
              <a:t> </a:t>
            </a:r>
            <a:r>
              <a:rPr lang="en-US" dirty="0" err="1" smtClean="0"/>
              <a:t>livello</a:t>
            </a:r>
            <a:endParaRPr lang="en-US" dirty="0" smtClean="0"/>
          </a:p>
          <a:p>
            <a:pPr lvl="3"/>
            <a:r>
              <a:rPr lang="en-US" dirty="0" smtClean="0"/>
              <a:t>Quarto </a:t>
            </a:r>
            <a:r>
              <a:rPr lang="en-US" dirty="0" err="1" smtClean="0"/>
              <a:t>livello</a:t>
            </a:r>
            <a:endParaRPr lang="en-US" dirty="0" smtClean="0"/>
          </a:p>
          <a:p>
            <a:pPr lvl="4"/>
            <a:r>
              <a:rPr lang="en-US" dirty="0" err="1" smtClean="0"/>
              <a:t>Quinto</a:t>
            </a:r>
            <a:r>
              <a:rPr lang="en-US" dirty="0" smtClean="0"/>
              <a:t> </a:t>
            </a:r>
            <a:r>
              <a:rPr lang="en-US" dirty="0" err="1" smtClean="0"/>
              <a:t>livello</a:t>
            </a:r>
            <a:endParaRPr lang="it-IT" dirty="0"/>
          </a:p>
        </p:txBody>
      </p:sp>
      <p:sp>
        <p:nvSpPr>
          <p:cNvPr id="9" name="Footer Placeholder 4"/>
          <p:cNvSpPr>
            <a:spLocks noGrp="1"/>
          </p:cNvSpPr>
          <p:nvPr>
            <p:ph type="ftr" sz="quarter" idx="14"/>
          </p:nvPr>
        </p:nvSpPr>
        <p:spPr>
          <a:xfrm>
            <a:off x="292109" y="6294441"/>
            <a:ext cx="8570913" cy="320675"/>
          </a:xfrm>
        </p:spPr>
        <p:txBody>
          <a:bodyPr/>
          <a:lstStyle>
            <a:lvl1pPr>
              <a:defRPr/>
            </a:lvl1pPr>
          </a:lstStyle>
          <a:p>
            <a:pPr>
              <a:defRPr/>
            </a:pPr>
            <a:endParaRPr lang="it-IT"/>
          </a:p>
        </p:txBody>
      </p:sp>
    </p:spTree>
    <p:extLst>
      <p:ext uri="{BB962C8B-B14F-4D97-AF65-F5344CB8AC3E}">
        <p14:creationId xmlns:p14="http://schemas.microsoft.com/office/powerpoint/2010/main" val="1553530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7" name="Titolo 1"/>
          <p:cNvSpPr>
            <a:spLocks noGrp="1"/>
          </p:cNvSpPr>
          <p:nvPr>
            <p:ph type="title"/>
          </p:nvPr>
        </p:nvSpPr>
        <p:spPr>
          <a:xfrm>
            <a:off x="3" y="506413"/>
            <a:ext cx="9144000" cy="422275"/>
          </a:xfrm>
        </p:spPr>
        <p:txBody>
          <a:bodyPr/>
          <a:lstStyle/>
          <a:p>
            <a:r>
              <a:rPr lang="en-US" smtClean="0"/>
              <a:t>Fare clic per modificare stile</a:t>
            </a:r>
            <a:endParaRPr lang="it-IT"/>
          </a:p>
        </p:txBody>
      </p:sp>
      <p:sp>
        <p:nvSpPr>
          <p:cNvPr id="8" name="Segnaposto contenuto 2"/>
          <p:cNvSpPr>
            <a:spLocks noGrp="1"/>
          </p:cNvSpPr>
          <p:nvPr>
            <p:ph idx="1"/>
          </p:nvPr>
        </p:nvSpPr>
        <p:spPr>
          <a:xfrm>
            <a:off x="295284" y="1323975"/>
            <a:ext cx="8543925" cy="4864100"/>
          </a:xfrm>
        </p:spPr>
        <p:txBody>
          <a:bodyPr/>
          <a:lstStyle/>
          <a:p>
            <a:pPr lvl="0"/>
            <a:r>
              <a:rPr lang="en-US" dirty="0" smtClean="0"/>
              <a:t>Fare </a:t>
            </a:r>
            <a:r>
              <a:rPr lang="en-US" dirty="0" err="1" smtClean="0"/>
              <a:t>clic</a:t>
            </a:r>
            <a:r>
              <a:rPr lang="en-US" dirty="0" smtClean="0"/>
              <a:t> per </a:t>
            </a:r>
            <a:r>
              <a:rPr lang="en-US" dirty="0" err="1" smtClean="0"/>
              <a:t>modificare</a:t>
            </a:r>
            <a:r>
              <a:rPr lang="en-US" dirty="0" smtClean="0"/>
              <a:t> </a:t>
            </a:r>
            <a:r>
              <a:rPr lang="en-US" dirty="0" err="1" smtClean="0"/>
              <a:t>gli</a:t>
            </a:r>
            <a:r>
              <a:rPr lang="en-US" dirty="0" smtClean="0"/>
              <a:t> </a:t>
            </a:r>
            <a:r>
              <a:rPr lang="en-US" dirty="0" err="1" smtClean="0"/>
              <a:t>stili</a:t>
            </a:r>
            <a:r>
              <a:rPr lang="en-US" dirty="0" smtClean="0"/>
              <a:t> del </a:t>
            </a:r>
            <a:r>
              <a:rPr lang="en-US" dirty="0" err="1" smtClean="0"/>
              <a:t>testo</a:t>
            </a:r>
            <a:r>
              <a:rPr lang="en-US" dirty="0" smtClean="0"/>
              <a:t> </a:t>
            </a:r>
            <a:r>
              <a:rPr lang="en-US" dirty="0" err="1" smtClean="0"/>
              <a:t>dello</a:t>
            </a:r>
            <a:r>
              <a:rPr lang="en-US" dirty="0" smtClean="0"/>
              <a:t> schema</a:t>
            </a:r>
          </a:p>
          <a:p>
            <a:pPr lvl="1"/>
            <a:r>
              <a:rPr lang="en-US" dirty="0" err="1" smtClean="0"/>
              <a:t>Secondo</a:t>
            </a:r>
            <a:r>
              <a:rPr lang="en-US" dirty="0" smtClean="0"/>
              <a:t> </a:t>
            </a:r>
            <a:r>
              <a:rPr lang="en-US" dirty="0" err="1" smtClean="0"/>
              <a:t>livello</a:t>
            </a:r>
            <a:endParaRPr lang="en-US" dirty="0" smtClean="0"/>
          </a:p>
          <a:p>
            <a:pPr lvl="2"/>
            <a:r>
              <a:rPr lang="en-US" dirty="0" err="1" smtClean="0"/>
              <a:t>Terzo</a:t>
            </a:r>
            <a:r>
              <a:rPr lang="en-US" dirty="0" smtClean="0"/>
              <a:t> </a:t>
            </a:r>
            <a:r>
              <a:rPr lang="en-US" dirty="0" err="1" smtClean="0"/>
              <a:t>livello</a:t>
            </a:r>
            <a:endParaRPr lang="en-US" dirty="0" smtClean="0"/>
          </a:p>
          <a:p>
            <a:pPr lvl="3"/>
            <a:r>
              <a:rPr lang="en-US" dirty="0" smtClean="0"/>
              <a:t>Quarto </a:t>
            </a:r>
            <a:r>
              <a:rPr lang="en-US" dirty="0" err="1" smtClean="0"/>
              <a:t>livello</a:t>
            </a:r>
            <a:endParaRPr lang="en-US" dirty="0" smtClean="0"/>
          </a:p>
          <a:p>
            <a:pPr lvl="4"/>
            <a:r>
              <a:rPr lang="en-US" dirty="0" err="1" smtClean="0"/>
              <a:t>Quinto</a:t>
            </a:r>
            <a:r>
              <a:rPr lang="en-US" dirty="0" smtClean="0"/>
              <a:t> </a:t>
            </a:r>
            <a:r>
              <a:rPr lang="en-US" dirty="0" err="1" smtClean="0"/>
              <a:t>livello</a:t>
            </a:r>
            <a:endParaRPr lang="it-IT" dirty="0"/>
          </a:p>
        </p:txBody>
      </p:sp>
      <p:sp>
        <p:nvSpPr>
          <p:cNvPr id="9" name="Footer Placeholder 4"/>
          <p:cNvSpPr>
            <a:spLocks noGrp="1"/>
          </p:cNvSpPr>
          <p:nvPr>
            <p:ph type="ftr" sz="quarter" idx="14"/>
          </p:nvPr>
        </p:nvSpPr>
        <p:spPr>
          <a:xfrm>
            <a:off x="292109" y="6294441"/>
            <a:ext cx="8570913" cy="320675"/>
          </a:xfrm>
        </p:spPr>
        <p:txBody>
          <a:bodyPr/>
          <a:lstStyle>
            <a:lvl1pPr>
              <a:defRPr/>
            </a:lvl1pPr>
          </a:lstStyle>
          <a:p>
            <a:pPr>
              <a:defRPr/>
            </a:pPr>
            <a:endParaRPr lang="it-IT"/>
          </a:p>
        </p:txBody>
      </p:sp>
    </p:spTree>
    <p:extLst>
      <p:ext uri="{BB962C8B-B14F-4D97-AF65-F5344CB8AC3E}">
        <p14:creationId xmlns:p14="http://schemas.microsoft.com/office/powerpoint/2010/main" val="2364222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S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800601"/>
            <a:ext cx="8551454" cy="566739"/>
          </a:xfrm>
        </p:spPr>
        <p:txBody>
          <a:bodyPr anchor="b"/>
          <a:lstStyle>
            <a:lvl1pPr algn="l">
              <a:defRPr sz="2000" b="1"/>
            </a:lvl1pPr>
          </a:lstStyle>
          <a:p>
            <a:r>
              <a:rPr lang="it-IT"/>
              <a:t>Click to edit Master title style</a:t>
            </a:r>
          </a:p>
        </p:txBody>
      </p:sp>
      <p:sp>
        <p:nvSpPr>
          <p:cNvPr id="4" name="Text Placeholder 3"/>
          <p:cNvSpPr>
            <a:spLocks noGrp="1"/>
          </p:cNvSpPr>
          <p:nvPr>
            <p:ph type="body" sz="half" idx="2"/>
          </p:nvPr>
        </p:nvSpPr>
        <p:spPr>
          <a:xfrm>
            <a:off x="304800" y="5367343"/>
            <a:ext cx="8551454" cy="804863"/>
          </a:xfrm>
          <a:prstGeom prst="rect">
            <a:avLst/>
          </a:prstGeom>
        </p:spPr>
        <p:txBody>
          <a:bodyPr/>
          <a:lstStyle>
            <a:lvl1pPr marL="0" indent="0">
              <a:buNone/>
              <a:defRPr sz="1400"/>
            </a:lvl1pPr>
            <a:lvl2pPr marL="457086" indent="0">
              <a:buNone/>
              <a:defRPr sz="1200"/>
            </a:lvl2pPr>
            <a:lvl3pPr marL="914169" indent="0">
              <a:buNone/>
              <a:defRPr sz="1000"/>
            </a:lvl3pPr>
            <a:lvl4pPr marL="1371254" indent="0">
              <a:buNone/>
              <a:defRPr sz="1000"/>
            </a:lvl4pPr>
            <a:lvl5pPr marL="1828338" indent="0">
              <a:buNone/>
              <a:defRPr sz="1000"/>
            </a:lvl5pPr>
            <a:lvl6pPr marL="2285423" indent="0">
              <a:buNone/>
              <a:defRPr sz="1000"/>
            </a:lvl6pPr>
            <a:lvl7pPr marL="2742507" indent="0">
              <a:buNone/>
              <a:defRPr sz="1000"/>
            </a:lvl7pPr>
            <a:lvl8pPr marL="3199592" indent="0">
              <a:buNone/>
              <a:defRPr sz="1000"/>
            </a:lvl8pPr>
            <a:lvl9pPr marL="3656677" indent="0">
              <a:buNone/>
              <a:defRPr sz="1000"/>
            </a:lvl9pPr>
          </a:lstStyle>
          <a:p>
            <a:pPr lvl="0"/>
            <a:r>
              <a:rPr lang="it-IT" smtClean="0"/>
              <a:t>Fare clic per modificare stili del testo dello schema</a:t>
            </a:r>
          </a:p>
        </p:txBody>
      </p:sp>
      <p:sp>
        <p:nvSpPr>
          <p:cNvPr id="7" name="Segnaposto contenuto 6"/>
          <p:cNvSpPr>
            <a:spLocks noGrp="1"/>
          </p:cNvSpPr>
          <p:nvPr>
            <p:ph sz="quarter" idx="11"/>
          </p:nvPr>
        </p:nvSpPr>
        <p:spPr>
          <a:xfrm>
            <a:off x="304801" y="596055"/>
            <a:ext cx="8534400" cy="413543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testo 9"/>
          <p:cNvSpPr>
            <a:spLocks noGrp="1"/>
          </p:cNvSpPr>
          <p:nvPr>
            <p:ph type="body" sz="quarter" idx="13"/>
          </p:nvPr>
        </p:nvSpPr>
        <p:spPr>
          <a:xfrm>
            <a:off x="6215074" y="10"/>
            <a:ext cx="2928926" cy="428625"/>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
        <p:nvSpPr>
          <p:cNvPr id="6" name="Footer Placeholder 4"/>
          <p:cNvSpPr>
            <a:spLocks noGrp="1"/>
          </p:cNvSpPr>
          <p:nvPr>
            <p:ph type="ftr" sz="quarter" idx="14"/>
          </p:nvPr>
        </p:nvSpPr>
        <p:spPr/>
        <p:txBody>
          <a:bodyPr/>
          <a:lstStyle>
            <a:lvl1pPr>
              <a:defRPr/>
            </a:lvl1pPr>
          </a:lstStyle>
          <a:p>
            <a:pPr>
              <a:defRPr/>
            </a:pPr>
            <a:endParaRPr lang="it-IT"/>
          </a:p>
        </p:txBody>
      </p:sp>
    </p:spTree>
    <p:extLst>
      <p:ext uri="{BB962C8B-B14F-4D97-AF65-F5344CB8AC3E}">
        <p14:creationId xmlns:p14="http://schemas.microsoft.com/office/powerpoint/2010/main" val="12348580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304800" y="1600209"/>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9"/>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8" name="Footer Placeholder 4"/>
          <p:cNvSpPr>
            <a:spLocks noGrp="1"/>
          </p:cNvSpPr>
          <p:nvPr>
            <p:ph type="ftr" sz="quarter" idx="14"/>
          </p:nvPr>
        </p:nvSpPr>
        <p:spPr>
          <a:xfrm>
            <a:off x="292109" y="6294441"/>
            <a:ext cx="8570913" cy="320675"/>
          </a:xfrm>
        </p:spPr>
        <p:txBody>
          <a:bodyPr/>
          <a:lstStyle>
            <a:lvl1pPr>
              <a:defRPr/>
            </a:lvl1pPr>
          </a:lstStyle>
          <a:p>
            <a:pPr>
              <a:defRPr/>
            </a:pPr>
            <a:endParaRPr lang="it-IT"/>
          </a:p>
        </p:txBody>
      </p:sp>
    </p:spTree>
    <p:extLst>
      <p:ext uri="{BB962C8B-B14F-4D97-AF65-F5344CB8AC3E}">
        <p14:creationId xmlns:p14="http://schemas.microsoft.com/office/powerpoint/2010/main" val="2914672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S Title Sub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p>
        </p:txBody>
      </p:sp>
      <p:sp>
        <p:nvSpPr>
          <p:cNvPr id="3" name="Content Placeholder 2"/>
          <p:cNvSpPr>
            <a:spLocks noGrp="1"/>
          </p:cNvSpPr>
          <p:nvPr>
            <p:ph sz="half" idx="1"/>
          </p:nvPr>
        </p:nvSpPr>
        <p:spPr>
          <a:xfrm>
            <a:off x="138227" y="1600203"/>
            <a:ext cx="4336313" cy="4800600"/>
          </a:xfrm>
          <a:prstGeom prst="rect">
            <a:avLst/>
          </a:prstGeom>
        </p:spPr>
        <p:txBody>
          <a:bodyPr/>
          <a:lstStyle>
            <a:lvl1pPr>
              <a:defRPr sz="20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1" name="Content Placeholder 2"/>
          <p:cNvSpPr>
            <a:spLocks noGrp="1"/>
          </p:cNvSpPr>
          <p:nvPr>
            <p:ph sz="half" idx="15"/>
          </p:nvPr>
        </p:nvSpPr>
        <p:spPr>
          <a:xfrm>
            <a:off x="4667706" y="1600203"/>
            <a:ext cx="4336313" cy="4800600"/>
          </a:xfrm>
          <a:prstGeom prst="rect">
            <a:avLst/>
          </a:prstGeom>
        </p:spPr>
        <p:txBody>
          <a:bodyPr/>
          <a:lstStyle>
            <a:lvl1pPr>
              <a:defRPr sz="20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2" name="Segnaposto testo 9"/>
          <p:cNvSpPr>
            <a:spLocks noGrp="1"/>
          </p:cNvSpPr>
          <p:nvPr>
            <p:ph type="body" sz="quarter" idx="13"/>
          </p:nvPr>
        </p:nvSpPr>
        <p:spPr>
          <a:xfrm>
            <a:off x="6215074" y="10"/>
            <a:ext cx="2928926" cy="428625"/>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
        <p:nvSpPr>
          <p:cNvPr id="13" name="Segnaposto testo 6"/>
          <p:cNvSpPr>
            <a:spLocks noGrp="1"/>
          </p:cNvSpPr>
          <p:nvPr>
            <p:ph type="body" sz="quarter" idx="14"/>
          </p:nvPr>
        </p:nvSpPr>
        <p:spPr>
          <a:xfrm>
            <a:off x="3" y="900117"/>
            <a:ext cx="9144000" cy="396875"/>
          </a:xfrm>
          <a:noFill/>
          <a:ln w="9525">
            <a:noFill/>
            <a:miter lim="800000"/>
            <a:headEnd/>
            <a:tailEnd/>
          </a:ln>
        </p:spPr>
        <p:txBody>
          <a:bodyPr/>
          <a:lstStyle>
            <a:lvl1pPr marL="0" indent="-359909" algn="l" defTabSz="457086" rtl="0" eaLnBrk="0" fontAlgn="base" hangingPunct="0">
              <a:spcBef>
                <a:spcPts val="0"/>
              </a:spcBef>
              <a:spcAft>
                <a:spcPts val="0"/>
              </a:spcAft>
              <a:buSzPct val="120000"/>
              <a:buFont typeface="Lucida Grande"/>
              <a:buChar char="┗"/>
              <a:defRPr lang="it-IT" sz="1800" b="0" i="1" kern="1200" baseline="0">
                <a:solidFill>
                  <a:schemeClr val="bg1"/>
                </a:solidFill>
                <a:latin typeface="Arial"/>
                <a:ea typeface="ＭＳ Ｐゴシック" charset="-128"/>
                <a:cs typeface="Arial"/>
              </a:defRPr>
            </a:lvl1pPr>
          </a:lstStyle>
          <a:p>
            <a:pPr lvl="0"/>
            <a:r>
              <a:rPr lang="it-IT" smtClean="0"/>
              <a:t>Fare clic per modificare stili del testo dello schema</a:t>
            </a:r>
          </a:p>
        </p:txBody>
      </p:sp>
      <p:sp>
        <p:nvSpPr>
          <p:cNvPr id="7" name="Footer Placeholder 4"/>
          <p:cNvSpPr>
            <a:spLocks noGrp="1"/>
          </p:cNvSpPr>
          <p:nvPr>
            <p:ph type="ftr" sz="quarter" idx="16"/>
          </p:nvPr>
        </p:nvSpPr>
        <p:spPr/>
        <p:txBody>
          <a:bodyPr/>
          <a:lstStyle>
            <a:lvl1pPr>
              <a:defRPr/>
            </a:lvl1pPr>
          </a:lstStyle>
          <a:p>
            <a:pPr>
              <a:defRPr/>
            </a:pPr>
            <a:endParaRPr lang="it-IT"/>
          </a:p>
        </p:txBody>
      </p:sp>
    </p:spTree>
    <p:extLst>
      <p:ext uri="{BB962C8B-B14F-4D97-AF65-F5344CB8AC3E}">
        <p14:creationId xmlns:p14="http://schemas.microsoft.com/office/powerpoint/2010/main" val="15183604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S Vertical Comparison">
    <p:spTree>
      <p:nvGrpSpPr>
        <p:cNvPr id="1" name=""/>
        <p:cNvGrpSpPr/>
        <p:nvPr/>
      </p:nvGrpSpPr>
      <p:grpSpPr>
        <a:xfrm>
          <a:off x="0" y="0"/>
          <a:ext cx="0" cy="0"/>
          <a:chOff x="0" y="0"/>
          <a:chExt cx="0" cy="0"/>
        </a:xfrm>
      </p:grpSpPr>
      <p:sp>
        <p:nvSpPr>
          <p:cNvPr id="8" name="Rectangle 18"/>
          <p:cNvSpPr/>
          <p:nvPr/>
        </p:nvSpPr>
        <p:spPr>
          <a:xfrm>
            <a:off x="3" y="10"/>
            <a:ext cx="9144000" cy="36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9" name="Rectangle 17"/>
          <p:cNvSpPr/>
          <p:nvPr/>
        </p:nvSpPr>
        <p:spPr>
          <a:xfrm>
            <a:off x="3" y="6615119"/>
            <a:ext cx="9144000" cy="242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0" name="Rectangle 16"/>
          <p:cNvSpPr/>
          <p:nvPr/>
        </p:nvSpPr>
        <p:spPr>
          <a:xfrm>
            <a:off x="3" y="6596067"/>
            <a:ext cx="9144000" cy="365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pic>
        <p:nvPicPr>
          <p:cNvPr id="11" name="Picture 18" descr="BAGLIORE.png"/>
          <p:cNvPicPr>
            <a:picLocks noChangeAspect="1"/>
          </p:cNvPicPr>
          <p:nvPr/>
        </p:nvPicPr>
        <p:blipFill>
          <a:blip r:embed="rId2" cstate="print"/>
          <a:srcRect/>
          <a:stretch>
            <a:fillRect/>
          </a:stretch>
        </p:blipFill>
        <p:spPr bwMode="auto">
          <a:xfrm>
            <a:off x="3" y="63500"/>
            <a:ext cx="9144000" cy="6858000"/>
          </a:xfrm>
          <a:prstGeom prst="rect">
            <a:avLst/>
          </a:prstGeom>
          <a:noFill/>
          <a:ln w="9525">
            <a:noFill/>
            <a:miter lim="800000"/>
            <a:headEnd/>
            <a:tailEnd/>
          </a:ln>
        </p:spPr>
      </p:pic>
      <p:sp>
        <p:nvSpPr>
          <p:cNvPr id="14" name="Rectangle 6"/>
          <p:cNvSpPr/>
          <p:nvPr/>
        </p:nvSpPr>
        <p:spPr>
          <a:xfrm>
            <a:off x="3" y="28575"/>
            <a:ext cx="9144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5" name="Rectangle 7"/>
          <p:cNvSpPr/>
          <p:nvPr/>
        </p:nvSpPr>
        <p:spPr>
          <a:xfrm>
            <a:off x="3" y="449263"/>
            <a:ext cx="9144000" cy="3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6" name="Rectangle 25"/>
          <p:cNvSpPr/>
          <p:nvPr/>
        </p:nvSpPr>
        <p:spPr>
          <a:xfrm>
            <a:off x="6218238" y="4"/>
            <a:ext cx="2925762" cy="485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7" name="TextBox 20"/>
          <p:cNvSpPr txBox="1">
            <a:spLocks noChangeArrowheads="1"/>
          </p:cNvSpPr>
          <p:nvPr/>
        </p:nvSpPr>
        <p:spPr bwMode="auto">
          <a:xfrm>
            <a:off x="847725" y="104785"/>
            <a:ext cx="1371600" cy="276975"/>
          </a:xfrm>
          <a:prstGeom prst="rect">
            <a:avLst/>
          </a:prstGeom>
          <a:noFill/>
          <a:ln>
            <a:noFill/>
          </a:ln>
          <a:extLst/>
        </p:spPr>
        <p:txBody>
          <a:bodyPr lIns="91416"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2A6EBB"/>
                </a:solidFill>
              </a:rPr>
              <a:t>Key </a:t>
            </a:r>
            <a:r>
              <a:rPr lang="it-IT" sz="1200" b="1" dirty="0" err="1" smtClean="0">
                <a:solidFill>
                  <a:srgbClr val="2A6EBB"/>
                </a:solidFill>
              </a:rPr>
              <a:t>Slides</a:t>
            </a:r>
            <a:r>
              <a:rPr lang="it-IT" sz="1200" b="1" dirty="0" smtClean="0">
                <a:solidFill>
                  <a:srgbClr val="2A6EBB"/>
                </a:solidFill>
              </a:rPr>
              <a:t> </a:t>
            </a:r>
            <a:r>
              <a:rPr lang="it-IT" sz="1200" b="1" dirty="0" err="1" smtClean="0">
                <a:solidFill>
                  <a:srgbClr val="2A6EBB"/>
                </a:solidFill>
              </a:rPr>
              <a:t>from</a:t>
            </a:r>
            <a:endParaRPr lang="it-IT" sz="1200" b="1" dirty="0" smtClean="0">
              <a:solidFill>
                <a:srgbClr val="2A6EBB"/>
              </a:solidFill>
            </a:endParaRPr>
          </a:p>
        </p:txBody>
      </p:sp>
      <p:sp>
        <p:nvSpPr>
          <p:cNvPr id="20" name="TextBox 20"/>
          <p:cNvSpPr txBox="1">
            <a:spLocks noChangeArrowheads="1"/>
          </p:cNvSpPr>
          <p:nvPr/>
        </p:nvSpPr>
        <p:spPr bwMode="auto">
          <a:xfrm>
            <a:off x="2162183" y="104785"/>
            <a:ext cx="4295775" cy="276975"/>
          </a:xfrm>
          <a:prstGeom prst="rect">
            <a:avLst/>
          </a:prstGeom>
          <a:noFill/>
          <a:ln>
            <a:noFill/>
          </a:ln>
          <a:extLst/>
        </p:spPr>
        <p:txBody>
          <a:bodyPr lIns="0"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D29BC2"/>
                </a:solidFill>
              </a:rPr>
              <a:t>ESMO-ECCO-ESTRO 2013</a:t>
            </a:r>
          </a:p>
        </p:txBody>
      </p:sp>
      <p:grpSp>
        <p:nvGrpSpPr>
          <p:cNvPr id="4" name="Gruppo 24"/>
          <p:cNvGrpSpPr>
            <a:grpSpLocks/>
          </p:cNvGrpSpPr>
          <p:nvPr/>
        </p:nvGrpSpPr>
        <p:grpSpPr bwMode="auto">
          <a:xfrm>
            <a:off x="6350" y="53977"/>
            <a:ext cx="782638" cy="374651"/>
            <a:chOff x="0" y="1656081"/>
            <a:chExt cx="2245771" cy="1078453"/>
          </a:xfrm>
        </p:grpSpPr>
        <p:sp>
          <p:nvSpPr>
            <p:cNvPr id="22" name="Rectangle 19"/>
            <p:cNvSpPr>
              <a:spLocks noChangeArrowheads="1"/>
            </p:cNvSpPr>
            <p:nvPr userDrawn="1"/>
          </p:nvSpPr>
          <p:spPr bwMode="auto">
            <a:xfrm>
              <a:off x="100217" y="1683499"/>
              <a:ext cx="1047722" cy="1041895"/>
            </a:xfrm>
            <a:prstGeom prst="rect">
              <a:avLst/>
            </a:prstGeom>
            <a:solidFill>
              <a:schemeClr val="accent1"/>
            </a:solidFill>
            <a:ln w="9525">
              <a:noFill/>
              <a:miter lim="800000"/>
              <a:headEnd/>
              <a:tailEnd/>
            </a:ln>
          </p:spPr>
          <p:txBody>
            <a:bodyPr>
              <a:prstTxWarp prst="textNoShape">
                <a:avLst/>
              </a:prstTxWarp>
            </a:bodyPr>
            <a:lstStyle/>
            <a:p>
              <a:pPr>
                <a:defRPr/>
              </a:pPr>
              <a:endParaRPr lang="en-US">
                <a:solidFill>
                  <a:srgbClr val="000000"/>
                </a:solidFill>
                <a:ea typeface="ＭＳ Ｐゴシック" pitchFamily="-108" charset="-128"/>
                <a:cs typeface="ＭＳ Ｐゴシック" pitchFamily="-108" charset="-128"/>
              </a:endParaRPr>
            </a:p>
          </p:txBody>
        </p:sp>
        <p:sp>
          <p:nvSpPr>
            <p:cNvPr id="23" name="Freeform 21"/>
            <p:cNvSpPr>
              <a:spLocks/>
            </p:cNvSpPr>
            <p:nvPr userDrawn="1"/>
          </p:nvSpPr>
          <p:spPr bwMode="auto">
            <a:xfrm>
              <a:off x="1102386" y="1656081"/>
              <a:ext cx="1143385" cy="1069314"/>
            </a:xfrm>
            <a:custGeom>
              <a:avLst/>
              <a:gdLst>
                <a:gd name="T0" fmla="*/ 2147483647 w 659"/>
                <a:gd name="T1" fmla="*/ 2147483647 h 616"/>
                <a:gd name="T2" fmla="*/ 2147483647 w 659"/>
                <a:gd name="T3" fmla="*/ 2147483647 h 616"/>
                <a:gd name="T4" fmla="*/ 2147483647 w 659"/>
                <a:gd name="T5" fmla="*/ 2147483647 h 616"/>
                <a:gd name="T6" fmla="*/ 2147483647 w 659"/>
                <a:gd name="T7" fmla="*/ 2147483647 h 616"/>
                <a:gd name="T8" fmla="*/ 2147483647 w 659"/>
                <a:gd name="T9" fmla="*/ 2147483647 h 616"/>
                <a:gd name="T10" fmla="*/ 2147483647 w 659"/>
                <a:gd name="T11" fmla="*/ 2147483647 h 616"/>
                <a:gd name="T12" fmla="*/ 2147483647 w 659"/>
                <a:gd name="T13" fmla="*/ 2147483647 h 616"/>
                <a:gd name="T14" fmla="*/ 2147483647 w 659"/>
                <a:gd name="T15" fmla="*/ 2147483647 h 616"/>
                <a:gd name="T16" fmla="*/ 2147483647 w 659"/>
                <a:gd name="T17" fmla="*/ 2147483647 h 616"/>
                <a:gd name="T18" fmla="*/ 2147483647 w 659"/>
                <a:gd name="T19" fmla="*/ 2147483647 h 616"/>
                <a:gd name="T20" fmla="*/ 2147483647 w 659"/>
                <a:gd name="T21" fmla="*/ 2147483647 h 616"/>
                <a:gd name="T22" fmla="*/ 2147483647 w 659"/>
                <a:gd name="T23" fmla="*/ 2147483647 h 616"/>
                <a:gd name="T24" fmla="*/ 2147483647 w 659"/>
                <a:gd name="T25" fmla="*/ 2147483647 h 616"/>
                <a:gd name="T26" fmla="*/ 2147483647 w 659"/>
                <a:gd name="T27" fmla="*/ 2147483647 h 616"/>
                <a:gd name="T28" fmla="*/ 2147483647 w 659"/>
                <a:gd name="T29" fmla="*/ 2147483647 h 616"/>
                <a:gd name="T30" fmla="*/ 2147483647 w 659"/>
                <a:gd name="T31" fmla="*/ 2147483647 h 616"/>
                <a:gd name="T32" fmla="*/ 2147483647 w 659"/>
                <a:gd name="T33" fmla="*/ 2147483647 h 616"/>
                <a:gd name="T34" fmla="*/ 2147483647 w 659"/>
                <a:gd name="T35" fmla="*/ 2147483647 h 616"/>
                <a:gd name="T36" fmla="*/ 2147483647 w 659"/>
                <a:gd name="T37" fmla="*/ 2147483647 h 616"/>
                <a:gd name="T38" fmla="*/ 2147483647 w 659"/>
                <a:gd name="T39" fmla="*/ 2147483647 h 616"/>
                <a:gd name="T40" fmla="*/ 2147483647 w 659"/>
                <a:gd name="T41" fmla="*/ 2147483647 h 616"/>
                <a:gd name="T42" fmla="*/ 2147483647 w 659"/>
                <a:gd name="T43" fmla="*/ 0 h 616"/>
                <a:gd name="T44" fmla="*/ 2147483647 w 659"/>
                <a:gd name="T45" fmla="*/ 0 h 616"/>
                <a:gd name="T46" fmla="*/ 2147483647 w 659"/>
                <a:gd name="T47" fmla="*/ 2147483647 h 616"/>
                <a:gd name="T48" fmla="*/ 2147483647 w 659"/>
                <a:gd name="T49" fmla="*/ 2147483647 h 616"/>
                <a:gd name="T50" fmla="*/ 2147483647 w 659"/>
                <a:gd name="T51" fmla="*/ 2147483647 h 616"/>
                <a:gd name="T52" fmla="*/ 0 w 659"/>
                <a:gd name="T53" fmla="*/ 2147483647 h 616"/>
                <a:gd name="T54" fmla="*/ 0 w 659"/>
                <a:gd name="T55" fmla="*/ 2147483647 h 616"/>
                <a:gd name="T56" fmla="*/ 2147483647 w 659"/>
                <a:gd name="T57" fmla="*/ 2147483647 h 616"/>
                <a:gd name="T58" fmla="*/ 2147483647 w 659"/>
                <a:gd name="T59" fmla="*/ 2147483647 h 616"/>
                <a:gd name="T60" fmla="*/ 2147483647 w 659"/>
                <a:gd name="T61" fmla="*/ 2147483647 h 616"/>
                <a:gd name="T62" fmla="*/ 2147483647 w 659"/>
                <a:gd name="T63" fmla="*/ 2147483647 h 616"/>
                <a:gd name="T64" fmla="*/ 2147483647 w 659"/>
                <a:gd name="T65" fmla="*/ 2147483647 h 616"/>
                <a:gd name="T66" fmla="*/ 2147483647 w 659"/>
                <a:gd name="T67" fmla="*/ 2147483647 h 616"/>
                <a:gd name="T68" fmla="*/ 2147483647 w 659"/>
                <a:gd name="T69" fmla="*/ 2147483647 h 616"/>
                <a:gd name="T70" fmla="*/ 2147483647 w 659"/>
                <a:gd name="T71" fmla="*/ 2147483647 h 616"/>
                <a:gd name="T72" fmla="*/ 2147483647 w 659"/>
                <a:gd name="T73" fmla="*/ 2147483647 h 616"/>
                <a:gd name="T74" fmla="*/ 2147483647 w 659"/>
                <a:gd name="T75" fmla="*/ 2147483647 h 616"/>
                <a:gd name="T76" fmla="*/ 2147483647 w 659"/>
                <a:gd name="T77" fmla="*/ 2147483647 h 616"/>
                <a:gd name="T78" fmla="*/ 2147483647 w 659"/>
                <a:gd name="T79" fmla="*/ 2147483647 h 616"/>
                <a:gd name="T80" fmla="*/ 2147483647 w 659"/>
                <a:gd name="T81" fmla="*/ 2147483647 h 616"/>
                <a:gd name="T82" fmla="*/ 2147483647 w 659"/>
                <a:gd name="T83" fmla="*/ 2147483647 h 616"/>
                <a:gd name="T84" fmla="*/ 2147483647 w 659"/>
                <a:gd name="T85" fmla="*/ 2147483647 h 616"/>
                <a:gd name="T86" fmla="*/ 0 w 659"/>
                <a:gd name="T87" fmla="*/ 2147483647 h 616"/>
                <a:gd name="T88" fmla="*/ 0 w 659"/>
                <a:gd name="T89" fmla="*/ 2147483647 h 616"/>
                <a:gd name="T90" fmla="*/ 2147483647 w 659"/>
                <a:gd name="T91" fmla="*/ 2147483647 h 616"/>
                <a:gd name="T92" fmla="*/ 2147483647 w 659"/>
                <a:gd name="T93" fmla="*/ 2147483647 h 6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9" h="616">
                  <a:moveTo>
                    <a:pt x="639" y="616"/>
                  </a:moveTo>
                  <a:cubicBezTo>
                    <a:pt x="652" y="588"/>
                    <a:pt x="659" y="556"/>
                    <a:pt x="659" y="518"/>
                  </a:cubicBezTo>
                  <a:cubicBezTo>
                    <a:pt x="659" y="482"/>
                    <a:pt x="653" y="452"/>
                    <a:pt x="640" y="429"/>
                  </a:cubicBezTo>
                  <a:cubicBezTo>
                    <a:pt x="628" y="405"/>
                    <a:pt x="612" y="385"/>
                    <a:pt x="591" y="369"/>
                  </a:cubicBezTo>
                  <a:cubicBezTo>
                    <a:pt x="570" y="353"/>
                    <a:pt x="546" y="340"/>
                    <a:pt x="518" y="331"/>
                  </a:cubicBezTo>
                  <a:cubicBezTo>
                    <a:pt x="490" y="321"/>
                    <a:pt x="460" y="313"/>
                    <a:pt x="429" y="306"/>
                  </a:cubicBezTo>
                  <a:cubicBezTo>
                    <a:pt x="336" y="287"/>
                    <a:pt x="336" y="287"/>
                    <a:pt x="336" y="287"/>
                  </a:cubicBezTo>
                  <a:cubicBezTo>
                    <a:pt x="318" y="283"/>
                    <a:pt x="300" y="279"/>
                    <a:pt x="284" y="275"/>
                  </a:cubicBezTo>
                  <a:cubicBezTo>
                    <a:pt x="267" y="271"/>
                    <a:pt x="252" y="266"/>
                    <a:pt x="240" y="260"/>
                  </a:cubicBezTo>
                  <a:cubicBezTo>
                    <a:pt x="228" y="255"/>
                    <a:pt x="218" y="248"/>
                    <a:pt x="210" y="239"/>
                  </a:cubicBezTo>
                  <a:cubicBezTo>
                    <a:pt x="203" y="231"/>
                    <a:pt x="199" y="221"/>
                    <a:pt x="199" y="209"/>
                  </a:cubicBezTo>
                  <a:cubicBezTo>
                    <a:pt x="199" y="189"/>
                    <a:pt x="209" y="173"/>
                    <a:pt x="229" y="159"/>
                  </a:cubicBezTo>
                  <a:cubicBezTo>
                    <a:pt x="250" y="145"/>
                    <a:pt x="282" y="139"/>
                    <a:pt x="326" y="139"/>
                  </a:cubicBezTo>
                  <a:cubicBezTo>
                    <a:pt x="341" y="139"/>
                    <a:pt x="356" y="140"/>
                    <a:pt x="370" y="142"/>
                  </a:cubicBezTo>
                  <a:cubicBezTo>
                    <a:pt x="384" y="144"/>
                    <a:pt x="396" y="148"/>
                    <a:pt x="408" y="153"/>
                  </a:cubicBezTo>
                  <a:cubicBezTo>
                    <a:pt x="419" y="159"/>
                    <a:pt x="429" y="168"/>
                    <a:pt x="436" y="179"/>
                  </a:cubicBezTo>
                  <a:cubicBezTo>
                    <a:pt x="443" y="190"/>
                    <a:pt x="448" y="204"/>
                    <a:pt x="449" y="223"/>
                  </a:cubicBezTo>
                  <a:cubicBezTo>
                    <a:pt x="644" y="223"/>
                    <a:pt x="644" y="223"/>
                    <a:pt x="644" y="223"/>
                  </a:cubicBezTo>
                  <a:cubicBezTo>
                    <a:pt x="642" y="187"/>
                    <a:pt x="636" y="155"/>
                    <a:pt x="625" y="128"/>
                  </a:cubicBezTo>
                  <a:cubicBezTo>
                    <a:pt x="614" y="100"/>
                    <a:pt x="596" y="77"/>
                    <a:pt x="571" y="58"/>
                  </a:cubicBezTo>
                  <a:cubicBezTo>
                    <a:pt x="546" y="39"/>
                    <a:pt x="512" y="24"/>
                    <a:pt x="471" y="15"/>
                  </a:cubicBezTo>
                  <a:cubicBezTo>
                    <a:pt x="437" y="7"/>
                    <a:pt x="396" y="2"/>
                    <a:pt x="349" y="0"/>
                  </a:cubicBezTo>
                  <a:cubicBezTo>
                    <a:pt x="289" y="0"/>
                    <a:pt x="289" y="0"/>
                    <a:pt x="289" y="0"/>
                  </a:cubicBezTo>
                  <a:cubicBezTo>
                    <a:pt x="258" y="2"/>
                    <a:pt x="227" y="5"/>
                    <a:pt x="197" y="12"/>
                  </a:cubicBezTo>
                  <a:cubicBezTo>
                    <a:pt x="160" y="20"/>
                    <a:pt x="126" y="34"/>
                    <a:pt x="96" y="52"/>
                  </a:cubicBezTo>
                  <a:cubicBezTo>
                    <a:pt x="67" y="71"/>
                    <a:pt x="43" y="95"/>
                    <a:pt x="25" y="126"/>
                  </a:cubicBezTo>
                  <a:cubicBezTo>
                    <a:pt x="11" y="149"/>
                    <a:pt x="3" y="177"/>
                    <a:pt x="0" y="209"/>
                  </a:cubicBezTo>
                  <a:cubicBezTo>
                    <a:pt x="0" y="262"/>
                    <a:pt x="0" y="262"/>
                    <a:pt x="0" y="262"/>
                  </a:cubicBezTo>
                  <a:cubicBezTo>
                    <a:pt x="2" y="286"/>
                    <a:pt x="9" y="306"/>
                    <a:pt x="19" y="323"/>
                  </a:cubicBezTo>
                  <a:cubicBezTo>
                    <a:pt x="33" y="346"/>
                    <a:pt x="50" y="366"/>
                    <a:pt x="73" y="381"/>
                  </a:cubicBezTo>
                  <a:cubicBezTo>
                    <a:pt x="95" y="397"/>
                    <a:pt x="119" y="409"/>
                    <a:pt x="147" y="418"/>
                  </a:cubicBezTo>
                  <a:cubicBezTo>
                    <a:pt x="175" y="427"/>
                    <a:pt x="203" y="434"/>
                    <a:pt x="232" y="440"/>
                  </a:cubicBezTo>
                  <a:cubicBezTo>
                    <a:pt x="330" y="460"/>
                    <a:pt x="330" y="460"/>
                    <a:pt x="330" y="460"/>
                  </a:cubicBezTo>
                  <a:cubicBezTo>
                    <a:pt x="371" y="468"/>
                    <a:pt x="402" y="478"/>
                    <a:pt x="424" y="488"/>
                  </a:cubicBezTo>
                  <a:cubicBezTo>
                    <a:pt x="447" y="499"/>
                    <a:pt x="458" y="516"/>
                    <a:pt x="458" y="540"/>
                  </a:cubicBezTo>
                  <a:cubicBezTo>
                    <a:pt x="458" y="548"/>
                    <a:pt x="456" y="556"/>
                    <a:pt x="453" y="565"/>
                  </a:cubicBezTo>
                  <a:cubicBezTo>
                    <a:pt x="450" y="574"/>
                    <a:pt x="443" y="582"/>
                    <a:pt x="434" y="589"/>
                  </a:cubicBezTo>
                  <a:cubicBezTo>
                    <a:pt x="424" y="597"/>
                    <a:pt x="410" y="603"/>
                    <a:pt x="392" y="608"/>
                  </a:cubicBezTo>
                  <a:cubicBezTo>
                    <a:pt x="374" y="613"/>
                    <a:pt x="350" y="615"/>
                    <a:pt x="321" y="615"/>
                  </a:cubicBezTo>
                  <a:cubicBezTo>
                    <a:pt x="297" y="615"/>
                    <a:pt x="277" y="614"/>
                    <a:pt x="260" y="611"/>
                  </a:cubicBezTo>
                  <a:cubicBezTo>
                    <a:pt x="243" y="608"/>
                    <a:pt x="229" y="602"/>
                    <a:pt x="218" y="593"/>
                  </a:cubicBezTo>
                  <a:cubicBezTo>
                    <a:pt x="208" y="585"/>
                    <a:pt x="199" y="573"/>
                    <a:pt x="194" y="559"/>
                  </a:cubicBezTo>
                  <a:cubicBezTo>
                    <a:pt x="189" y="545"/>
                    <a:pt x="186" y="526"/>
                    <a:pt x="185" y="503"/>
                  </a:cubicBezTo>
                  <a:cubicBezTo>
                    <a:pt x="0" y="503"/>
                    <a:pt x="0" y="503"/>
                    <a:pt x="0" y="503"/>
                  </a:cubicBezTo>
                  <a:cubicBezTo>
                    <a:pt x="0" y="610"/>
                    <a:pt x="0" y="610"/>
                    <a:pt x="0" y="610"/>
                  </a:cubicBezTo>
                  <a:cubicBezTo>
                    <a:pt x="0" y="612"/>
                    <a:pt x="1" y="614"/>
                    <a:pt x="2" y="616"/>
                  </a:cubicBezTo>
                  <a:lnTo>
                    <a:pt x="639" y="616"/>
                  </a:lnTo>
                  <a:close/>
                </a:path>
              </a:pathLst>
            </a:custGeom>
            <a:solidFill>
              <a:schemeClr val="accent1"/>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sp>
          <p:nvSpPr>
            <p:cNvPr id="24" name="Freeform 20"/>
            <p:cNvSpPr>
              <a:spLocks/>
            </p:cNvSpPr>
            <p:nvPr userDrawn="1"/>
          </p:nvSpPr>
          <p:spPr bwMode="auto">
            <a:xfrm>
              <a:off x="0" y="1665220"/>
              <a:ext cx="1147939" cy="1069314"/>
            </a:xfrm>
            <a:custGeom>
              <a:avLst/>
              <a:gdLst>
                <a:gd name="T0" fmla="*/ 0 w 1566"/>
                <a:gd name="T1" fmla="*/ 0 h 1456"/>
                <a:gd name="T2" fmla="*/ 2147483647 w 1566"/>
                <a:gd name="T3" fmla="*/ 0 h 1456"/>
                <a:gd name="T4" fmla="*/ 2147483647 w 1566"/>
                <a:gd name="T5" fmla="*/ 2147483647 h 1456"/>
                <a:gd name="T6" fmla="*/ 2147483647 w 1566"/>
                <a:gd name="T7" fmla="*/ 0 h 1456"/>
                <a:gd name="T8" fmla="*/ 2147483647 w 1566"/>
                <a:gd name="T9" fmla="*/ 0 h 1456"/>
                <a:gd name="T10" fmla="*/ 2147483647 w 1566"/>
                <a:gd name="T11" fmla="*/ 2147483647 h 1456"/>
                <a:gd name="T12" fmla="*/ 2147483647 w 1566"/>
                <a:gd name="T13" fmla="*/ 2147483647 h 1456"/>
                <a:gd name="T14" fmla="*/ 2147483647 w 1566"/>
                <a:gd name="T15" fmla="*/ 2147483647 h 1456"/>
                <a:gd name="T16" fmla="*/ 2147483647 w 1566"/>
                <a:gd name="T17" fmla="*/ 2147483647 h 1456"/>
                <a:gd name="T18" fmla="*/ 2147483647 w 1566"/>
                <a:gd name="T19" fmla="*/ 2147483647 h 1456"/>
                <a:gd name="T20" fmla="*/ 2147483647 w 1566"/>
                <a:gd name="T21" fmla="*/ 2147483647 h 1456"/>
                <a:gd name="T22" fmla="*/ 0 w 1566"/>
                <a:gd name="T23" fmla="*/ 2147483647 h 1456"/>
                <a:gd name="T24" fmla="*/ 0 w 1566"/>
                <a:gd name="T25" fmla="*/ 0 h 14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6" h="1456">
                  <a:moveTo>
                    <a:pt x="0" y="0"/>
                  </a:moveTo>
                  <a:lnTo>
                    <a:pt x="422" y="0"/>
                  </a:lnTo>
                  <a:lnTo>
                    <a:pt x="422" y="643"/>
                  </a:lnTo>
                  <a:lnTo>
                    <a:pt x="1055" y="0"/>
                  </a:lnTo>
                  <a:lnTo>
                    <a:pt x="1566" y="0"/>
                  </a:lnTo>
                  <a:lnTo>
                    <a:pt x="883" y="652"/>
                  </a:lnTo>
                  <a:lnTo>
                    <a:pt x="1566" y="1456"/>
                  </a:lnTo>
                  <a:lnTo>
                    <a:pt x="1018" y="1456"/>
                  </a:lnTo>
                  <a:lnTo>
                    <a:pt x="427" y="707"/>
                  </a:lnTo>
                  <a:lnTo>
                    <a:pt x="422" y="707"/>
                  </a:lnTo>
                  <a:lnTo>
                    <a:pt x="422" y="1456"/>
                  </a:lnTo>
                  <a:lnTo>
                    <a:pt x="0" y="1456"/>
                  </a:lnTo>
                  <a:lnTo>
                    <a:pt x="0" y="0"/>
                  </a:lnTo>
                  <a:close/>
                </a:path>
              </a:pathLst>
            </a:custGeom>
            <a:solidFill>
              <a:srgbClr val="FFFFFF"/>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grpSp>
      <p:sp>
        <p:nvSpPr>
          <p:cNvPr id="25" name="TextBox 30"/>
          <p:cNvSpPr txBox="1"/>
          <p:nvPr/>
        </p:nvSpPr>
        <p:spPr>
          <a:xfrm>
            <a:off x="250828" y="6635760"/>
            <a:ext cx="8612188" cy="215419"/>
          </a:xfrm>
          <a:prstGeom prst="rect">
            <a:avLst/>
          </a:prstGeom>
          <a:noFill/>
        </p:spPr>
        <p:txBody>
          <a:bodyPr lIns="91416" tIns="45708" rIns="91416" bIns="45708">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defRPr/>
            </a:pPr>
            <a:r>
              <a:rPr lang="it-IT" sz="800" dirty="0" smtClean="0">
                <a:solidFill>
                  <a:srgbClr val="2A6EBB"/>
                </a:solidFill>
              </a:rPr>
              <a:t>© 2013 – FSE/ANM</a:t>
            </a:r>
          </a:p>
        </p:txBody>
      </p:sp>
      <p:cxnSp>
        <p:nvCxnSpPr>
          <p:cNvPr id="26" name="Connettore 1 21"/>
          <p:cNvCxnSpPr>
            <a:stCxn id="2" idx="2"/>
          </p:cNvCxnSpPr>
          <p:nvPr userDrawn="1"/>
        </p:nvCxnSpPr>
        <p:spPr>
          <a:xfrm rot="5400000">
            <a:off x="1807377" y="3664754"/>
            <a:ext cx="5529263" cy="31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0"/>
          <p:cNvCxnSpPr/>
          <p:nvPr userDrawn="1"/>
        </p:nvCxnSpPr>
        <p:spPr>
          <a:xfrm>
            <a:off x="3" y="1903413"/>
            <a:ext cx="9144000" cy="0"/>
          </a:xfrm>
          <a:prstGeom prst="line">
            <a:avLst/>
          </a:prstGeom>
          <a:ln w="254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2"/>
          <p:cNvCxnSpPr/>
          <p:nvPr userDrawn="1"/>
        </p:nvCxnSpPr>
        <p:spPr>
          <a:xfrm>
            <a:off x="3" y="906463"/>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Click to edit Master title style</a:t>
            </a:r>
          </a:p>
        </p:txBody>
      </p:sp>
      <p:sp>
        <p:nvSpPr>
          <p:cNvPr id="3" name="Text Placeholder 2"/>
          <p:cNvSpPr>
            <a:spLocks noGrp="1"/>
          </p:cNvSpPr>
          <p:nvPr>
            <p:ph type="body" idx="1"/>
          </p:nvPr>
        </p:nvSpPr>
        <p:spPr>
          <a:xfrm>
            <a:off x="180759" y="1084503"/>
            <a:ext cx="4316635" cy="792648"/>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12" name="Text Placeholder 2"/>
          <p:cNvSpPr>
            <a:spLocks noGrp="1"/>
          </p:cNvSpPr>
          <p:nvPr>
            <p:ph type="body" idx="15"/>
          </p:nvPr>
        </p:nvSpPr>
        <p:spPr>
          <a:xfrm>
            <a:off x="4646431" y="1084503"/>
            <a:ext cx="4316635" cy="792648"/>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18" name="Content Placeholder 2"/>
          <p:cNvSpPr>
            <a:spLocks noGrp="1"/>
          </p:cNvSpPr>
          <p:nvPr>
            <p:ph sz="half" idx="16"/>
          </p:nvPr>
        </p:nvSpPr>
        <p:spPr>
          <a:xfrm>
            <a:off x="138227" y="1977657"/>
            <a:ext cx="4336313" cy="4423144"/>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9" name="Content Placeholder 2"/>
          <p:cNvSpPr>
            <a:spLocks noGrp="1"/>
          </p:cNvSpPr>
          <p:nvPr>
            <p:ph sz="half" idx="17"/>
          </p:nvPr>
        </p:nvSpPr>
        <p:spPr>
          <a:xfrm>
            <a:off x="4667706" y="1977657"/>
            <a:ext cx="4336313" cy="4423144"/>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3" name="Segnaposto testo 9"/>
          <p:cNvSpPr>
            <a:spLocks noGrp="1"/>
          </p:cNvSpPr>
          <p:nvPr>
            <p:ph type="body" sz="quarter" idx="13"/>
          </p:nvPr>
        </p:nvSpPr>
        <p:spPr>
          <a:xfrm>
            <a:off x="6215074" y="10"/>
            <a:ext cx="2928926" cy="428625"/>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
        <p:nvSpPr>
          <p:cNvPr id="29" name="Footer Placeholder 19"/>
          <p:cNvSpPr>
            <a:spLocks noGrp="1"/>
          </p:cNvSpPr>
          <p:nvPr>
            <p:ph type="ftr" sz="quarter" idx="18"/>
          </p:nvPr>
        </p:nvSpPr>
        <p:spPr/>
        <p:txBody>
          <a:bodyPr/>
          <a:lstStyle>
            <a:lvl1pPr>
              <a:defRPr/>
            </a:lvl1pPr>
          </a:lstStyle>
          <a:p>
            <a:pPr>
              <a:defRPr/>
            </a:pPr>
            <a:endParaRPr lang="it-IT"/>
          </a:p>
        </p:txBody>
      </p:sp>
    </p:spTree>
    <p:extLst>
      <p:ext uri="{BB962C8B-B14F-4D97-AF65-F5344CB8AC3E}">
        <p14:creationId xmlns:p14="http://schemas.microsoft.com/office/powerpoint/2010/main" val="4345030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S Vertical Comparison + Caption">
    <p:spTree>
      <p:nvGrpSpPr>
        <p:cNvPr id="1" name=""/>
        <p:cNvGrpSpPr/>
        <p:nvPr/>
      </p:nvGrpSpPr>
      <p:grpSpPr>
        <a:xfrm>
          <a:off x="0" y="0"/>
          <a:ext cx="0" cy="0"/>
          <a:chOff x="0" y="0"/>
          <a:chExt cx="0" cy="0"/>
        </a:xfrm>
      </p:grpSpPr>
      <p:sp>
        <p:nvSpPr>
          <p:cNvPr id="10" name="Rectangle 7"/>
          <p:cNvSpPr/>
          <p:nvPr/>
        </p:nvSpPr>
        <p:spPr>
          <a:xfrm>
            <a:off x="3" y="10"/>
            <a:ext cx="9144000" cy="36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1" name="Rectangle 17"/>
          <p:cNvSpPr/>
          <p:nvPr/>
        </p:nvSpPr>
        <p:spPr>
          <a:xfrm>
            <a:off x="3" y="6615119"/>
            <a:ext cx="9144000" cy="242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3" name="Rectangle 16"/>
          <p:cNvSpPr/>
          <p:nvPr/>
        </p:nvSpPr>
        <p:spPr>
          <a:xfrm>
            <a:off x="3" y="6596067"/>
            <a:ext cx="9144000" cy="365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pic>
        <p:nvPicPr>
          <p:cNvPr id="14" name="Picture 18" descr="BAGLIORE.png"/>
          <p:cNvPicPr>
            <a:picLocks noChangeAspect="1"/>
          </p:cNvPicPr>
          <p:nvPr/>
        </p:nvPicPr>
        <p:blipFill>
          <a:blip r:embed="rId2" cstate="print"/>
          <a:srcRect/>
          <a:stretch>
            <a:fillRect/>
          </a:stretch>
        </p:blipFill>
        <p:spPr bwMode="auto">
          <a:xfrm>
            <a:off x="3" y="63500"/>
            <a:ext cx="9144000" cy="6858000"/>
          </a:xfrm>
          <a:prstGeom prst="rect">
            <a:avLst/>
          </a:prstGeom>
          <a:noFill/>
          <a:ln w="9525">
            <a:noFill/>
            <a:miter lim="800000"/>
            <a:headEnd/>
            <a:tailEnd/>
          </a:ln>
        </p:spPr>
      </p:pic>
      <p:sp>
        <p:nvSpPr>
          <p:cNvPr id="15" name="Rectangle 6"/>
          <p:cNvSpPr/>
          <p:nvPr/>
        </p:nvSpPr>
        <p:spPr>
          <a:xfrm>
            <a:off x="3" y="28575"/>
            <a:ext cx="9144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6" name="Rectangle 7"/>
          <p:cNvSpPr/>
          <p:nvPr/>
        </p:nvSpPr>
        <p:spPr>
          <a:xfrm>
            <a:off x="3" y="449263"/>
            <a:ext cx="9144000" cy="3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7" name="Rectangle 15"/>
          <p:cNvSpPr/>
          <p:nvPr/>
        </p:nvSpPr>
        <p:spPr>
          <a:xfrm>
            <a:off x="6218238" y="4"/>
            <a:ext cx="2925762" cy="485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20" name="TextBox 20"/>
          <p:cNvSpPr txBox="1">
            <a:spLocks noChangeArrowheads="1"/>
          </p:cNvSpPr>
          <p:nvPr/>
        </p:nvSpPr>
        <p:spPr bwMode="auto">
          <a:xfrm>
            <a:off x="847725" y="104785"/>
            <a:ext cx="1371600" cy="276975"/>
          </a:xfrm>
          <a:prstGeom prst="rect">
            <a:avLst/>
          </a:prstGeom>
          <a:noFill/>
          <a:ln>
            <a:noFill/>
          </a:ln>
          <a:extLst/>
        </p:spPr>
        <p:txBody>
          <a:bodyPr lIns="91416"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2A6EBB"/>
                </a:solidFill>
              </a:rPr>
              <a:t>Key </a:t>
            </a:r>
            <a:r>
              <a:rPr lang="it-IT" sz="1200" b="1" dirty="0" err="1" smtClean="0">
                <a:solidFill>
                  <a:srgbClr val="2A6EBB"/>
                </a:solidFill>
              </a:rPr>
              <a:t>Slides</a:t>
            </a:r>
            <a:r>
              <a:rPr lang="it-IT" sz="1200" b="1" dirty="0" smtClean="0">
                <a:solidFill>
                  <a:srgbClr val="2A6EBB"/>
                </a:solidFill>
              </a:rPr>
              <a:t> </a:t>
            </a:r>
            <a:r>
              <a:rPr lang="it-IT" sz="1200" b="1" dirty="0" err="1" smtClean="0">
                <a:solidFill>
                  <a:srgbClr val="2A6EBB"/>
                </a:solidFill>
              </a:rPr>
              <a:t>from</a:t>
            </a:r>
            <a:endParaRPr lang="it-IT" sz="1200" b="1" dirty="0" smtClean="0">
              <a:solidFill>
                <a:srgbClr val="2A6EBB"/>
              </a:solidFill>
            </a:endParaRPr>
          </a:p>
        </p:txBody>
      </p:sp>
      <p:sp>
        <p:nvSpPr>
          <p:cNvPr id="21" name="TextBox 27"/>
          <p:cNvSpPr txBox="1">
            <a:spLocks noChangeArrowheads="1"/>
          </p:cNvSpPr>
          <p:nvPr/>
        </p:nvSpPr>
        <p:spPr bwMode="auto">
          <a:xfrm>
            <a:off x="2162183" y="104785"/>
            <a:ext cx="4295775" cy="276975"/>
          </a:xfrm>
          <a:prstGeom prst="rect">
            <a:avLst/>
          </a:prstGeom>
          <a:noFill/>
          <a:ln>
            <a:noFill/>
          </a:ln>
          <a:extLst/>
        </p:spPr>
        <p:txBody>
          <a:bodyPr lIns="0"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D29BC2"/>
                </a:solidFill>
              </a:rPr>
              <a:t>ESMO-ECCO-ESTRO 2013</a:t>
            </a:r>
          </a:p>
        </p:txBody>
      </p:sp>
      <p:grpSp>
        <p:nvGrpSpPr>
          <p:cNvPr id="4" name="Gruppo 24"/>
          <p:cNvGrpSpPr>
            <a:grpSpLocks/>
          </p:cNvGrpSpPr>
          <p:nvPr/>
        </p:nvGrpSpPr>
        <p:grpSpPr bwMode="auto">
          <a:xfrm>
            <a:off x="6350" y="53977"/>
            <a:ext cx="782638" cy="374651"/>
            <a:chOff x="0" y="1656081"/>
            <a:chExt cx="2245771" cy="1078453"/>
          </a:xfrm>
        </p:grpSpPr>
        <p:sp>
          <p:nvSpPr>
            <p:cNvPr id="26" name="Rectangle 19"/>
            <p:cNvSpPr>
              <a:spLocks noChangeArrowheads="1"/>
            </p:cNvSpPr>
            <p:nvPr userDrawn="1"/>
          </p:nvSpPr>
          <p:spPr bwMode="auto">
            <a:xfrm>
              <a:off x="100217" y="1683499"/>
              <a:ext cx="1047722" cy="1041895"/>
            </a:xfrm>
            <a:prstGeom prst="rect">
              <a:avLst/>
            </a:prstGeom>
            <a:solidFill>
              <a:schemeClr val="accent1"/>
            </a:solidFill>
            <a:ln w="9525">
              <a:noFill/>
              <a:miter lim="800000"/>
              <a:headEnd/>
              <a:tailEnd/>
            </a:ln>
          </p:spPr>
          <p:txBody>
            <a:bodyPr>
              <a:prstTxWarp prst="textNoShape">
                <a:avLst/>
              </a:prstTxWarp>
            </a:bodyPr>
            <a:lstStyle/>
            <a:p>
              <a:pPr>
                <a:defRPr/>
              </a:pPr>
              <a:endParaRPr lang="en-US">
                <a:solidFill>
                  <a:srgbClr val="000000"/>
                </a:solidFill>
                <a:ea typeface="ＭＳ Ｐゴシック" pitchFamily="-108" charset="-128"/>
                <a:cs typeface="ＭＳ Ｐゴシック" pitchFamily="-108" charset="-128"/>
              </a:endParaRPr>
            </a:p>
          </p:txBody>
        </p:sp>
        <p:sp>
          <p:nvSpPr>
            <p:cNvPr id="27" name="Freeform 21"/>
            <p:cNvSpPr>
              <a:spLocks/>
            </p:cNvSpPr>
            <p:nvPr userDrawn="1"/>
          </p:nvSpPr>
          <p:spPr bwMode="auto">
            <a:xfrm>
              <a:off x="1102386" y="1656081"/>
              <a:ext cx="1143385" cy="1069314"/>
            </a:xfrm>
            <a:custGeom>
              <a:avLst/>
              <a:gdLst>
                <a:gd name="T0" fmla="*/ 2147483647 w 659"/>
                <a:gd name="T1" fmla="*/ 2147483647 h 616"/>
                <a:gd name="T2" fmla="*/ 2147483647 w 659"/>
                <a:gd name="T3" fmla="*/ 2147483647 h 616"/>
                <a:gd name="T4" fmla="*/ 2147483647 w 659"/>
                <a:gd name="T5" fmla="*/ 2147483647 h 616"/>
                <a:gd name="T6" fmla="*/ 2147483647 w 659"/>
                <a:gd name="T7" fmla="*/ 2147483647 h 616"/>
                <a:gd name="T8" fmla="*/ 2147483647 w 659"/>
                <a:gd name="T9" fmla="*/ 2147483647 h 616"/>
                <a:gd name="T10" fmla="*/ 2147483647 w 659"/>
                <a:gd name="T11" fmla="*/ 2147483647 h 616"/>
                <a:gd name="T12" fmla="*/ 2147483647 w 659"/>
                <a:gd name="T13" fmla="*/ 2147483647 h 616"/>
                <a:gd name="T14" fmla="*/ 2147483647 w 659"/>
                <a:gd name="T15" fmla="*/ 2147483647 h 616"/>
                <a:gd name="T16" fmla="*/ 2147483647 w 659"/>
                <a:gd name="T17" fmla="*/ 2147483647 h 616"/>
                <a:gd name="T18" fmla="*/ 2147483647 w 659"/>
                <a:gd name="T19" fmla="*/ 2147483647 h 616"/>
                <a:gd name="T20" fmla="*/ 2147483647 w 659"/>
                <a:gd name="T21" fmla="*/ 2147483647 h 616"/>
                <a:gd name="T22" fmla="*/ 2147483647 w 659"/>
                <a:gd name="T23" fmla="*/ 2147483647 h 616"/>
                <a:gd name="T24" fmla="*/ 2147483647 w 659"/>
                <a:gd name="T25" fmla="*/ 2147483647 h 616"/>
                <a:gd name="T26" fmla="*/ 2147483647 w 659"/>
                <a:gd name="T27" fmla="*/ 2147483647 h 616"/>
                <a:gd name="T28" fmla="*/ 2147483647 w 659"/>
                <a:gd name="T29" fmla="*/ 2147483647 h 616"/>
                <a:gd name="T30" fmla="*/ 2147483647 w 659"/>
                <a:gd name="T31" fmla="*/ 2147483647 h 616"/>
                <a:gd name="T32" fmla="*/ 2147483647 w 659"/>
                <a:gd name="T33" fmla="*/ 2147483647 h 616"/>
                <a:gd name="T34" fmla="*/ 2147483647 w 659"/>
                <a:gd name="T35" fmla="*/ 2147483647 h 616"/>
                <a:gd name="T36" fmla="*/ 2147483647 w 659"/>
                <a:gd name="T37" fmla="*/ 2147483647 h 616"/>
                <a:gd name="T38" fmla="*/ 2147483647 w 659"/>
                <a:gd name="T39" fmla="*/ 2147483647 h 616"/>
                <a:gd name="T40" fmla="*/ 2147483647 w 659"/>
                <a:gd name="T41" fmla="*/ 2147483647 h 616"/>
                <a:gd name="T42" fmla="*/ 2147483647 w 659"/>
                <a:gd name="T43" fmla="*/ 0 h 616"/>
                <a:gd name="T44" fmla="*/ 2147483647 w 659"/>
                <a:gd name="T45" fmla="*/ 0 h 616"/>
                <a:gd name="T46" fmla="*/ 2147483647 w 659"/>
                <a:gd name="T47" fmla="*/ 2147483647 h 616"/>
                <a:gd name="T48" fmla="*/ 2147483647 w 659"/>
                <a:gd name="T49" fmla="*/ 2147483647 h 616"/>
                <a:gd name="T50" fmla="*/ 2147483647 w 659"/>
                <a:gd name="T51" fmla="*/ 2147483647 h 616"/>
                <a:gd name="T52" fmla="*/ 0 w 659"/>
                <a:gd name="T53" fmla="*/ 2147483647 h 616"/>
                <a:gd name="T54" fmla="*/ 0 w 659"/>
                <a:gd name="T55" fmla="*/ 2147483647 h 616"/>
                <a:gd name="T56" fmla="*/ 2147483647 w 659"/>
                <a:gd name="T57" fmla="*/ 2147483647 h 616"/>
                <a:gd name="T58" fmla="*/ 2147483647 w 659"/>
                <a:gd name="T59" fmla="*/ 2147483647 h 616"/>
                <a:gd name="T60" fmla="*/ 2147483647 w 659"/>
                <a:gd name="T61" fmla="*/ 2147483647 h 616"/>
                <a:gd name="T62" fmla="*/ 2147483647 w 659"/>
                <a:gd name="T63" fmla="*/ 2147483647 h 616"/>
                <a:gd name="T64" fmla="*/ 2147483647 w 659"/>
                <a:gd name="T65" fmla="*/ 2147483647 h 616"/>
                <a:gd name="T66" fmla="*/ 2147483647 w 659"/>
                <a:gd name="T67" fmla="*/ 2147483647 h 616"/>
                <a:gd name="T68" fmla="*/ 2147483647 w 659"/>
                <a:gd name="T69" fmla="*/ 2147483647 h 616"/>
                <a:gd name="T70" fmla="*/ 2147483647 w 659"/>
                <a:gd name="T71" fmla="*/ 2147483647 h 616"/>
                <a:gd name="T72" fmla="*/ 2147483647 w 659"/>
                <a:gd name="T73" fmla="*/ 2147483647 h 616"/>
                <a:gd name="T74" fmla="*/ 2147483647 w 659"/>
                <a:gd name="T75" fmla="*/ 2147483647 h 616"/>
                <a:gd name="T76" fmla="*/ 2147483647 w 659"/>
                <a:gd name="T77" fmla="*/ 2147483647 h 616"/>
                <a:gd name="T78" fmla="*/ 2147483647 w 659"/>
                <a:gd name="T79" fmla="*/ 2147483647 h 616"/>
                <a:gd name="T80" fmla="*/ 2147483647 w 659"/>
                <a:gd name="T81" fmla="*/ 2147483647 h 616"/>
                <a:gd name="T82" fmla="*/ 2147483647 w 659"/>
                <a:gd name="T83" fmla="*/ 2147483647 h 616"/>
                <a:gd name="T84" fmla="*/ 2147483647 w 659"/>
                <a:gd name="T85" fmla="*/ 2147483647 h 616"/>
                <a:gd name="T86" fmla="*/ 0 w 659"/>
                <a:gd name="T87" fmla="*/ 2147483647 h 616"/>
                <a:gd name="T88" fmla="*/ 0 w 659"/>
                <a:gd name="T89" fmla="*/ 2147483647 h 616"/>
                <a:gd name="T90" fmla="*/ 2147483647 w 659"/>
                <a:gd name="T91" fmla="*/ 2147483647 h 616"/>
                <a:gd name="T92" fmla="*/ 2147483647 w 659"/>
                <a:gd name="T93" fmla="*/ 2147483647 h 6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9" h="616">
                  <a:moveTo>
                    <a:pt x="639" y="616"/>
                  </a:moveTo>
                  <a:cubicBezTo>
                    <a:pt x="652" y="588"/>
                    <a:pt x="659" y="556"/>
                    <a:pt x="659" y="518"/>
                  </a:cubicBezTo>
                  <a:cubicBezTo>
                    <a:pt x="659" y="482"/>
                    <a:pt x="653" y="452"/>
                    <a:pt x="640" y="429"/>
                  </a:cubicBezTo>
                  <a:cubicBezTo>
                    <a:pt x="628" y="405"/>
                    <a:pt x="612" y="385"/>
                    <a:pt x="591" y="369"/>
                  </a:cubicBezTo>
                  <a:cubicBezTo>
                    <a:pt x="570" y="353"/>
                    <a:pt x="546" y="340"/>
                    <a:pt x="518" y="331"/>
                  </a:cubicBezTo>
                  <a:cubicBezTo>
                    <a:pt x="490" y="321"/>
                    <a:pt x="460" y="313"/>
                    <a:pt x="429" y="306"/>
                  </a:cubicBezTo>
                  <a:cubicBezTo>
                    <a:pt x="336" y="287"/>
                    <a:pt x="336" y="287"/>
                    <a:pt x="336" y="287"/>
                  </a:cubicBezTo>
                  <a:cubicBezTo>
                    <a:pt x="318" y="283"/>
                    <a:pt x="300" y="279"/>
                    <a:pt x="284" y="275"/>
                  </a:cubicBezTo>
                  <a:cubicBezTo>
                    <a:pt x="267" y="271"/>
                    <a:pt x="252" y="266"/>
                    <a:pt x="240" y="260"/>
                  </a:cubicBezTo>
                  <a:cubicBezTo>
                    <a:pt x="228" y="255"/>
                    <a:pt x="218" y="248"/>
                    <a:pt x="210" y="239"/>
                  </a:cubicBezTo>
                  <a:cubicBezTo>
                    <a:pt x="203" y="231"/>
                    <a:pt x="199" y="221"/>
                    <a:pt x="199" y="209"/>
                  </a:cubicBezTo>
                  <a:cubicBezTo>
                    <a:pt x="199" y="189"/>
                    <a:pt x="209" y="173"/>
                    <a:pt x="229" y="159"/>
                  </a:cubicBezTo>
                  <a:cubicBezTo>
                    <a:pt x="250" y="145"/>
                    <a:pt x="282" y="139"/>
                    <a:pt x="326" y="139"/>
                  </a:cubicBezTo>
                  <a:cubicBezTo>
                    <a:pt x="341" y="139"/>
                    <a:pt x="356" y="140"/>
                    <a:pt x="370" y="142"/>
                  </a:cubicBezTo>
                  <a:cubicBezTo>
                    <a:pt x="384" y="144"/>
                    <a:pt x="396" y="148"/>
                    <a:pt x="408" y="153"/>
                  </a:cubicBezTo>
                  <a:cubicBezTo>
                    <a:pt x="419" y="159"/>
                    <a:pt x="429" y="168"/>
                    <a:pt x="436" y="179"/>
                  </a:cubicBezTo>
                  <a:cubicBezTo>
                    <a:pt x="443" y="190"/>
                    <a:pt x="448" y="204"/>
                    <a:pt x="449" y="223"/>
                  </a:cubicBezTo>
                  <a:cubicBezTo>
                    <a:pt x="644" y="223"/>
                    <a:pt x="644" y="223"/>
                    <a:pt x="644" y="223"/>
                  </a:cubicBezTo>
                  <a:cubicBezTo>
                    <a:pt x="642" y="187"/>
                    <a:pt x="636" y="155"/>
                    <a:pt x="625" y="128"/>
                  </a:cubicBezTo>
                  <a:cubicBezTo>
                    <a:pt x="614" y="100"/>
                    <a:pt x="596" y="77"/>
                    <a:pt x="571" y="58"/>
                  </a:cubicBezTo>
                  <a:cubicBezTo>
                    <a:pt x="546" y="39"/>
                    <a:pt x="512" y="24"/>
                    <a:pt x="471" y="15"/>
                  </a:cubicBezTo>
                  <a:cubicBezTo>
                    <a:pt x="437" y="7"/>
                    <a:pt x="396" y="2"/>
                    <a:pt x="349" y="0"/>
                  </a:cubicBezTo>
                  <a:cubicBezTo>
                    <a:pt x="289" y="0"/>
                    <a:pt x="289" y="0"/>
                    <a:pt x="289" y="0"/>
                  </a:cubicBezTo>
                  <a:cubicBezTo>
                    <a:pt x="258" y="2"/>
                    <a:pt x="227" y="5"/>
                    <a:pt x="197" y="12"/>
                  </a:cubicBezTo>
                  <a:cubicBezTo>
                    <a:pt x="160" y="20"/>
                    <a:pt x="126" y="34"/>
                    <a:pt x="96" y="52"/>
                  </a:cubicBezTo>
                  <a:cubicBezTo>
                    <a:pt x="67" y="71"/>
                    <a:pt x="43" y="95"/>
                    <a:pt x="25" y="126"/>
                  </a:cubicBezTo>
                  <a:cubicBezTo>
                    <a:pt x="11" y="149"/>
                    <a:pt x="3" y="177"/>
                    <a:pt x="0" y="209"/>
                  </a:cubicBezTo>
                  <a:cubicBezTo>
                    <a:pt x="0" y="262"/>
                    <a:pt x="0" y="262"/>
                    <a:pt x="0" y="262"/>
                  </a:cubicBezTo>
                  <a:cubicBezTo>
                    <a:pt x="2" y="286"/>
                    <a:pt x="9" y="306"/>
                    <a:pt x="19" y="323"/>
                  </a:cubicBezTo>
                  <a:cubicBezTo>
                    <a:pt x="33" y="346"/>
                    <a:pt x="50" y="366"/>
                    <a:pt x="73" y="381"/>
                  </a:cubicBezTo>
                  <a:cubicBezTo>
                    <a:pt x="95" y="397"/>
                    <a:pt x="119" y="409"/>
                    <a:pt x="147" y="418"/>
                  </a:cubicBezTo>
                  <a:cubicBezTo>
                    <a:pt x="175" y="427"/>
                    <a:pt x="203" y="434"/>
                    <a:pt x="232" y="440"/>
                  </a:cubicBezTo>
                  <a:cubicBezTo>
                    <a:pt x="330" y="460"/>
                    <a:pt x="330" y="460"/>
                    <a:pt x="330" y="460"/>
                  </a:cubicBezTo>
                  <a:cubicBezTo>
                    <a:pt x="371" y="468"/>
                    <a:pt x="402" y="478"/>
                    <a:pt x="424" y="488"/>
                  </a:cubicBezTo>
                  <a:cubicBezTo>
                    <a:pt x="447" y="499"/>
                    <a:pt x="458" y="516"/>
                    <a:pt x="458" y="540"/>
                  </a:cubicBezTo>
                  <a:cubicBezTo>
                    <a:pt x="458" y="548"/>
                    <a:pt x="456" y="556"/>
                    <a:pt x="453" y="565"/>
                  </a:cubicBezTo>
                  <a:cubicBezTo>
                    <a:pt x="450" y="574"/>
                    <a:pt x="443" y="582"/>
                    <a:pt x="434" y="589"/>
                  </a:cubicBezTo>
                  <a:cubicBezTo>
                    <a:pt x="424" y="597"/>
                    <a:pt x="410" y="603"/>
                    <a:pt x="392" y="608"/>
                  </a:cubicBezTo>
                  <a:cubicBezTo>
                    <a:pt x="374" y="613"/>
                    <a:pt x="350" y="615"/>
                    <a:pt x="321" y="615"/>
                  </a:cubicBezTo>
                  <a:cubicBezTo>
                    <a:pt x="297" y="615"/>
                    <a:pt x="277" y="614"/>
                    <a:pt x="260" y="611"/>
                  </a:cubicBezTo>
                  <a:cubicBezTo>
                    <a:pt x="243" y="608"/>
                    <a:pt x="229" y="602"/>
                    <a:pt x="218" y="593"/>
                  </a:cubicBezTo>
                  <a:cubicBezTo>
                    <a:pt x="208" y="585"/>
                    <a:pt x="199" y="573"/>
                    <a:pt x="194" y="559"/>
                  </a:cubicBezTo>
                  <a:cubicBezTo>
                    <a:pt x="189" y="545"/>
                    <a:pt x="186" y="526"/>
                    <a:pt x="185" y="503"/>
                  </a:cubicBezTo>
                  <a:cubicBezTo>
                    <a:pt x="0" y="503"/>
                    <a:pt x="0" y="503"/>
                    <a:pt x="0" y="503"/>
                  </a:cubicBezTo>
                  <a:cubicBezTo>
                    <a:pt x="0" y="610"/>
                    <a:pt x="0" y="610"/>
                    <a:pt x="0" y="610"/>
                  </a:cubicBezTo>
                  <a:cubicBezTo>
                    <a:pt x="0" y="612"/>
                    <a:pt x="1" y="614"/>
                    <a:pt x="2" y="616"/>
                  </a:cubicBezTo>
                  <a:lnTo>
                    <a:pt x="639" y="616"/>
                  </a:lnTo>
                  <a:close/>
                </a:path>
              </a:pathLst>
            </a:custGeom>
            <a:solidFill>
              <a:schemeClr val="accent1"/>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sp>
          <p:nvSpPr>
            <p:cNvPr id="28" name="Freeform 20"/>
            <p:cNvSpPr>
              <a:spLocks/>
            </p:cNvSpPr>
            <p:nvPr userDrawn="1"/>
          </p:nvSpPr>
          <p:spPr bwMode="auto">
            <a:xfrm>
              <a:off x="0" y="1665220"/>
              <a:ext cx="1147939" cy="1069314"/>
            </a:xfrm>
            <a:custGeom>
              <a:avLst/>
              <a:gdLst>
                <a:gd name="T0" fmla="*/ 0 w 1566"/>
                <a:gd name="T1" fmla="*/ 0 h 1456"/>
                <a:gd name="T2" fmla="*/ 2147483647 w 1566"/>
                <a:gd name="T3" fmla="*/ 0 h 1456"/>
                <a:gd name="T4" fmla="*/ 2147483647 w 1566"/>
                <a:gd name="T5" fmla="*/ 2147483647 h 1456"/>
                <a:gd name="T6" fmla="*/ 2147483647 w 1566"/>
                <a:gd name="T7" fmla="*/ 0 h 1456"/>
                <a:gd name="T8" fmla="*/ 2147483647 w 1566"/>
                <a:gd name="T9" fmla="*/ 0 h 1456"/>
                <a:gd name="T10" fmla="*/ 2147483647 w 1566"/>
                <a:gd name="T11" fmla="*/ 2147483647 h 1456"/>
                <a:gd name="T12" fmla="*/ 2147483647 w 1566"/>
                <a:gd name="T13" fmla="*/ 2147483647 h 1456"/>
                <a:gd name="T14" fmla="*/ 2147483647 w 1566"/>
                <a:gd name="T15" fmla="*/ 2147483647 h 1456"/>
                <a:gd name="T16" fmla="*/ 2147483647 w 1566"/>
                <a:gd name="T17" fmla="*/ 2147483647 h 1456"/>
                <a:gd name="T18" fmla="*/ 2147483647 w 1566"/>
                <a:gd name="T19" fmla="*/ 2147483647 h 1456"/>
                <a:gd name="T20" fmla="*/ 2147483647 w 1566"/>
                <a:gd name="T21" fmla="*/ 2147483647 h 1456"/>
                <a:gd name="T22" fmla="*/ 0 w 1566"/>
                <a:gd name="T23" fmla="*/ 2147483647 h 1456"/>
                <a:gd name="T24" fmla="*/ 0 w 1566"/>
                <a:gd name="T25" fmla="*/ 0 h 14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6" h="1456">
                  <a:moveTo>
                    <a:pt x="0" y="0"/>
                  </a:moveTo>
                  <a:lnTo>
                    <a:pt x="422" y="0"/>
                  </a:lnTo>
                  <a:lnTo>
                    <a:pt x="422" y="643"/>
                  </a:lnTo>
                  <a:lnTo>
                    <a:pt x="1055" y="0"/>
                  </a:lnTo>
                  <a:lnTo>
                    <a:pt x="1566" y="0"/>
                  </a:lnTo>
                  <a:lnTo>
                    <a:pt x="883" y="652"/>
                  </a:lnTo>
                  <a:lnTo>
                    <a:pt x="1566" y="1456"/>
                  </a:lnTo>
                  <a:lnTo>
                    <a:pt x="1018" y="1456"/>
                  </a:lnTo>
                  <a:lnTo>
                    <a:pt x="427" y="707"/>
                  </a:lnTo>
                  <a:lnTo>
                    <a:pt x="422" y="707"/>
                  </a:lnTo>
                  <a:lnTo>
                    <a:pt x="422" y="1456"/>
                  </a:lnTo>
                  <a:lnTo>
                    <a:pt x="0" y="1456"/>
                  </a:lnTo>
                  <a:lnTo>
                    <a:pt x="0" y="0"/>
                  </a:lnTo>
                  <a:close/>
                </a:path>
              </a:pathLst>
            </a:custGeom>
            <a:solidFill>
              <a:srgbClr val="FFFFFF"/>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grpSp>
      <p:sp>
        <p:nvSpPr>
          <p:cNvPr id="29" name="TextBox 30"/>
          <p:cNvSpPr txBox="1"/>
          <p:nvPr/>
        </p:nvSpPr>
        <p:spPr>
          <a:xfrm>
            <a:off x="250828" y="6635760"/>
            <a:ext cx="8612188" cy="215419"/>
          </a:xfrm>
          <a:prstGeom prst="rect">
            <a:avLst/>
          </a:prstGeom>
          <a:noFill/>
        </p:spPr>
        <p:txBody>
          <a:bodyPr lIns="91416" tIns="45708" rIns="91416" bIns="45708">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defRPr/>
            </a:pPr>
            <a:r>
              <a:rPr lang="it-IT" sz="800" dirty="0" smtClean="0">
                <a:solidFill>
                  <a:srgbClr val="2A6EBB"/>
                </a:solidFill>
              </a:rPr>
              <a:t>© 2013 – FSE/ANM</a:t>
            </a:r>
          </a:p>
        </p:txBody>
      </p:sp>
      <p:cxnSp>
        <p:nvCxnSpPr>
          <p:cNvPr id="30" name="Connettore 1 29"/>
          <p:cNvCxnSpPr/>
          <p:nvPr userDrawn="1"/>
        </p:nvCxnSpPr>
        <p:spPr>
          <a:xfrm>
            <a:off x="3" y="1903413"/>
            <a:ext cx="9144000" cy="0"/>
          </a:xfrm>
          <a:prstGeom prst="line">
            <a:avLst/>
          </a:prstGeom>
          <a:ln w="254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3" y="925513"/>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21"/>
          <p:cNvCxnSpPr/>
          <p:nvPr userDrawn="1"/>
        </p:nvCxnSpPr>
        <p:spPr>
          <a:xfrm rot="5400000">
            <a:off x="1807377" y="3664754"/>
            <a:ext cx="5529263" cy="31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Click to edit Master title style</a:t>
            </a:r>
          </a:p>
        </p:txBody>
      </p:sp>
      <p:sp>
        <p:nvSpPr>
          <p:cNvPr id="3" name="Text Placeholder 2"/>
          <p:cNvSpPr>
            <a:spLocks noGrp="1"/>
          </p:cNvSpPr>
          <p:nvPr>
            <p:ph type="body" idx="1"/>
          </p:nvPr>
        </p:nvSpPr>
        <p:spPr>
          <a:xfrm>
            <a:off x="180759" y="1084503"/>
            <a:ext cx="4316635" cy="792648"/>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12" name="Text Placeholder 2"/>
          <p:cNvSpPr>
            <a:spLocks noGrp="1"/>
          </p:cNvSpPr>
          <p:nvPr>
            <p:ph type="body" idx="15"/>
          </p:nvPr>
        </p:nvSpPr>
        <p:spPr>
          <a:xfrm>
            <a:off x="4646431" y="1084503"/>
            <a:ext cx="4316635" cy="792648"/>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18" name="Content Placeholder 2"/>
          <p:cNvSpPr>
            <a:spLocks noGrp="1"/>
          </p:cNvSpPr>
          <p:nvPr>
            <p:ph sz="half" idx="16"/>
          </p:nvPr>
        </p:nvSpPr>
        <p:spPr>
          <a:xfrm>
            <a:off x="138227" y="1977666"/>
            <a:ext cx="4336313" cy="3530009"/>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9" name="Content Placeholder 2"/>
          <p:cNvSpPr>
            <a:spLocks noGrp="1"/>
          </p:cNvSpPr>
          <p:nvPr>
            <p:ph sz="half" idx="17"/>
          </p:nvPr>
        </p:nvSpPr>
        <p:spPr>
          <a:xfrm>
            <a:off x="4667706" y="1977666"/>
            <a:ext cx="4336313" cy="3530009"/>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23" name="Text Placeholder 3"/>
          <p:cNvSpPr>
            <a:spLocks noGrp="1"/>
          </p:cNvSpPr>
          <p:nvPr>
            <p:ph type="body" sz="half" idx="2"/>
          </p:nvPr>
        </p:nvSpPr>
        <p:spPr>
          <a:xfrm>
            <a:off x="150934" y="5590629"/>
            <a:ext cx="4304115" cy="804863"/>
          </a:xfrm>
          <a:prstGeom prst="rect">
            <a:avLst/>
          </a:prstGeom>
        </p:spPr>
        <p:txBody>
          <a:bodyPr/>
          <a:lstStyle>
            <a:lvl1pPr marL="0" indent="0">
              <a:buNone/>
              <a:defRPr sz="1400"/>
            </a:lvl1pPr>
            <a:lvl2pPr marL="457086" indent="0">
              <a:buNone/>
              <a:defRPr sz="1200"/>
            </a:lvl2pPr>
            <a:lvl3pPr marL="914169" indent="0">
              <a:buNone/>
              <a:defRPr sz="1000"/>
            </a:lvl3pPr>
            <a:lvl4pPr marL="1371254" indent="0">
              <a:buNone/>
              <a:defRPr sz="1000"/>
            </a:lvl4pPr>
            <a:lvl5pPr marL="1828338" indent="0">
              <a:buNone/>
              <a:defRPr sz="1000"/>
            </a:lvl5pPr>
            <a:lvl6pPr marL="2285423" indent="0">
              <a:buNone/>
              <a:defRPr sz="1000"/>
            </a:lvl6pPr>
            <a:lvl7pPr marL="2742507" indent="0">
              <a:buNone/>
              <a:defRPr sz="1000"/>
            </a:lvl7pPr>
            <a:lvl8pPr marL="3199592" indent="0">
              <a:buNone/>
              <a:defRPr sz="1000"/>
            </a:lvl8pPr>
            <a:lvl9pPr marL="3656677" indent="0">
              <a:buNone/>
              <a:defRPr sz="1000"/>
            </a:lvl9pPr>
          </a:lstStyle>
          <a:p>
            <a:pPr lvl="0"/>
            <a:r>
              <a:rPr lang="it-IT" smtClean="0"/>
              <a:t>Fare clic per modificare stili del testo dello schema</a:t>
            </a:r>
          </a:p>
        </p:txBody>
      </p:sp>
      <p:sp>
        <p:nvSpPr>
          <p:cNvPr id="24" name="Text Placeholder 3"/>
          <p:cNvSpPr>
            <a:spLocks noGrp="1"/>
          </p:cNvSpPr>
          <p:nvPr>
            <p:ph type="body" sz="half" idx="18"/>
          </p:nvPr>
        </p:nvSpPr>
        <p:spPr>
          <a:xfrm>
            <a:off x="4680411" y="5590629"/>
            <a:ext cx="4304115" cy="804863"/>
          </a:xfrm>
          <a:prstGeom prst="rect">
            <a:avLst/>
          </a:prstGeom>
        </p:spPr>
        <p:txBody>
          <a:bodyPr/>
          <a:lstStyle>
            <a:lvl1pPr marL="0" indent="0">
              <a:buNone/>
              <a:defRPr sz="1400"/>
            </a:lvl1pPr>
            <a:lvl2pPr marL="457086" indent="0">
              <a:buNone/>
              <a:defRPr sz="1200"/>
            </a:lvl2pPr>
            <a:lvl3pPr marL="914169" indent="0">
              <a:buNone/>
              <a:defRPr sz="1000"/>
            </a:lvl3pPr>
            <a:lvl4pPr marL="1371254" indent="0">
              <a:buNone/>
              <a:defRPr sz="1000"/>
            </a:lvl4pPr>
            <a:lvl5pPr marL="1828338" indent="0">
              <a:buNone/>
              <a:defRPr sz="1000"/>
            </a:lvl5pPr>
            <a:lvl6pPr marL="2285423" indent="0">
              <a:buNone/>
              <a:defRPr sz="1000"/>
            </a:lvl6pPr>
            <a:lvl7pPr marL="2742507" indent="0">
              <a:buNone/>
              <a:defRPr sz="1000"/>
            </a:lvl7pPr>
            <a:lvl8pPr marL="3199592" indent="0">
              <a:buNone/>
              <a:defRPr sz="1000"/>
            </a:lvl8pPr>
            <a:lvl9pPr marL="3656677" indent="0">
              <a:buNone/>
              <a:defRPr sz="1000"/>
            </a:lvl9pPr>
          </a:lstStyle>
          <a:p>
            <a:pPr lvl="0"/>
            <a:r>
              <a:rPr lang="it-IT" smtClean="0"/>
              <a:t>Fare clic per modificare stili del testo dello schema</a:t>
            </a:r>
          </a:p>
        </p:txBody>
      </p:sp>
      <p:sp>
        <p:nvSpPr>
          <p:cNvPr id="25" name="Segnaposto testo 9"/>
          <p:cNvSpPr>
            <a:spLocks noGrp="1"/>
          </p:cNvSpPr>
          <p:nvPr>
            <p:ph type="body" sz="quarter" idx="13"/>
          </p:nvPr>
        </p:nvSpPr>
        <p:spPr>
          <a:xfrm>
            <a:off x="6215074" y="10"/>
            <a:ext cx="2928926" cy="428625"/>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
        <p:nvSpPr>
          <p:cNvPr id="33" name="Footer Placeholder 19"/>
          <p:cNvSpPr>
            <a:spLocks noGrp="1"/>
          </p:cNvSpPr>
          <p:nvPr>
            <p:ph type="ftr" sz="quarter" idx="19"/>
          </p:nvPr>
        </p:nvSpPr>
        <p:spPr/>
        <p:txBody>
          <a:bodyPr/>
          <a:lstStyle>
            <a:lvl1pPr>
              <a:defRPr/>
            </a:lvl1pPr>
          </a:lstStyle>
          <a:p>
            <a:pPr>
              <a:defRPr/>
            </a:pPr>
            <a:endParaRPr lang="it-IT"/>
          </a:p>
        </p:txBody>
      </p:sp>
    </p:spTree>
    <p:extLst>
      <p:ext uri="{BB962C8B-B14F-4D97-AF65-F5344CB8AC3E}">
        <p14:creationId xmlns:p14="http://schemas.microsoft.com/office/powerpoint/2010/main" val="1047622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S Horizontal Comparison">
    <p:spTree>
      <p:nvGrpSpPr>
        <p:cNvPr id="1" name=""/>
        <p:cNvGrpSpPr/>
        <p:nvPr/>
      </p:nvGrpSpPr>
      <p:grpSpPr>
        <a:xfrm>
          <a:off x="0" y="0"/>
          <a:ext cx="0" cy="0"/>
          <a:chOff x="0" y="0"/>
          <a:chExt cx="0" cy="0"/>
        </a:xfrm>
      </p:grpSpPr>
      <p:sp>
        <p:nvSpPr>
          <p:cNvPr id="8" name="Rectangle 18"/>
          <p:cNvSpPr/>
          <p:nvPr/>
        </p:nvSpPr>
        <p:spPr>
          <a:xfrm>
            <a:off x="3" y="10"/>
            <a:ext cx="9144000" cy="36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9" name="Rectangle 17"/>
          <p:cNvSpPr/>
          <p:nvPr/>
        </p:nvSpPr>
        <p:spPr>
          <a:xfrm>
            <a:off x="3" y="6615119"/>
            <a:ext cx="9144000" cy="242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0" name="Rectangle 16"/>
          <p:cNvSpPr/>
          <p:nvPr/>
        </p:nvSpPr>
        <p:spPr>
          <a:xfrm>
            <a:off x="3" y="6596067"/>
            <a:ext cx="9144000" cy="365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pic>
        <p:nvPicPr>
          <p:cNvPr id="11" name="Picture 18" descr="BAGLIORE.png"/>
          <p:cNvPicPr>
            <a:picLocks noChangeAspect="1"/>
          </p:cNvPicPr>
          <p:nvPr/>
        </p:nvPicPr>
        <p:blipFill>
          <a:blip r:embed="rId2" cstate="print"/>
          <a:srcRect/>
          <a:stretch>
            <a:fillRect/>
          </a:stretch>
        </p:blipFill>
        <p:spPr bwMode="auto">
          <a:xfrm>
            <a:off x="3" y="63500"/>
            <a:ext cx="9144000" cy="6858000"/>
          </a:xfrm>
          <a:prstGeom prst="rect">
            <a:avLst/>
          </a:prstGeom>
          <a:noFill/>
          <a:ln w="9525">
            <a:noFill/>
            <a:miter lim="800000"/>
            <a:headEnd/>
            <a:tailEnd/>
          </a:ln>
        </p:spPr>
      </p:pic>
      <p:sp>
        <p:nvSpPr>
          <p:cNvPr id="12" name="Rectangle 6"/>
          <p:cNvSpPr/>
          <p:nvPr/>
        </p:nvSpPr>
        <p:spPr>
          <a:xfrm>
            <a:off x="3" y="28575"/>
            <a:ext cx="9144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3" name="Rectangle 7"/>
          <p:cNvSpPr/>
          <p:nvPr/>
        </p:nvSpPr>
        <p:spPr>
          <a:xfrm>
            <a:off x="3" y="449263"/>
            <a:ext cx="9144000" cy="3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5" name="Rectangle 15"/>
          <p:cNvSpPr/>
          <p:nvPr/>
        </p:nvSpPr>
        <p:spPr>
          <a:xfrm>
            <a:off x="6218238" y="4"/>
            <a:ext cx="2925762" cy="485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6" name="TextBox 20"/>
          <p:cNvSpPr txBox="1">
            <a:spLocks noChangeArrowheads="1"/>
          </p:cNvSpPr>
          <p:nvPr/>
        </p:nvSpPr>
        <p:spPr bwMode="auto">
          <a:xfrm>
            <a:off x="847725" y="104785"/>
            <a:ext cx="1371600" cy="276975"/>
          </a:xfrm>
          <a:prstGeom prst="rect">
            <a:avLst/>
          </a:prstGeom>
          <a:noFill/>
          <a:ln>
            <a:noFill/>
          </a:ln>
          <a:extLst/>
        </p:spPr>
        <p:txBody>
          <a:bodyPr lIns="91416"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2A6EBB"/>
                </a:solidFill>
              </a:rPr>
              <a:t>Key </a:t>
            </a:r>
            <a:r>
              <a:rPr lang="it-IT" sz="1200" b="1" dirty="0" err="1" smtClean="0">
                <a:solidFill>
                  <a:srgbClr val="2A6EBB"/>
                </a:solidFill>
              </a:rPr>
              <a:t>Slides</a:t>
            </a:r>
            <a:r>
              <a:rPr lang="it-IT" sz="1200" b="1" dirty="0" smtClean="0">
                <a:solidFill>
                  <a:srgbClr val="2A6EBB"/>
                </a:solidFill>
              </a:rPr>
              <a:t> </a:t>
            </a:r>
            <a:r>
              <a:rPr lang="it-IT" sz="1200" b="1" dirty="0" err="1" smtClean="0">
                <a:solidFill>
                  <a:srgbClr val="2A6EBB"/>
                </a:solidFill>
              </a:rPr>
              <a:t>from</a:t>
            </a:r>
            <a:endParaRPr lang="it-IT" sz="1200" b="1" dirty="0" smtClean="0">
              <a:solidFill>
                <a:srgbClr val="2A6EBB"/>
              </a:solidFill>
            </a:endParaRPr>
          </a:p>
        </p:txBody>
      </p:sp>
      <p:sp>
        <p:nvSpPr>
          <p:cNvPr id="17" name="TextBox 20"/>
          <p:cNvSpPr txBox="1">
            <a:spLocks noChangeArrowheads="1"/>
          </p:cNvSpPr>
          <p:nvPr/>
        </p:nvSpPr>
        <p:spPr bwMode="auto">
          <a:xfrm>
            <a:off x="2162183" y="104785"/>
            <a:ext cx="4295775" cy="276975"/>
          </a:xfrm>
          <a:prstGeom prst="rect">
            <a:avLst/>
          </a:prstGeom>
          <a:noFill/>
          <a:ln>
            <a:noFill/>
          </a:ln>
          <a:extLst/>
        </p:spPr>
        <p:txBody>
          <a:bodyPr lIns="0"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D29BC2"/>
                </a:solidFill>
              </a:rPr>
              <a:t>ESMO-ECCO-ESTRO 2013</a:t>
            </a:r>
          </a:p>
        </p:txBody>
      </p:sp>
      <p:grpSp>
        <p:nvGrpSpPr>
          <p:cNvPr id="3" name="Gruppo 24"/>
          <p:cNvGrpSpPr>
            <a:grpSpLocks/>
          </p:cNvGrpSpPr>
          <p:nvPr/>
        </p:nvGrpSpPr>
        <p:grpSpPr bwMode="auto">
          <a:xfrm>
            <a:off x="6350" y="53977"/>
            <a:ext cx="782638" cy="374651"/>
            <a:chOff x="0" y="1656081"/>
            <a:chExt cx="2245771" cy="1078453"/>
          </a:xfrm>
        </p:grpSpPr>
        <p:sp>
          <p:nvSpPr>
            <p:cNvPr id="20" name="Rectangle 30"/>
            <p:cNvSpPr>
              <a:spLocks noChangeArrowheads="1"/>
            </p:cNvSpPr>
            <p:nvPr userDrawn="1"/>
          </p:nvSpPr>
          <p:spPr bwMode="auto">
            <a:xfrm>
              <a:off x="100217" y="1683499"/>
              <a:ext cx="1047722" cy="1041895"/>
            </a:xfrm>
            <a:prstGeom prst="rect">
              <a:avLst/>
            </a:prstGeom>
            <a:solidFill>
              <a:schemeClr val="accent1"/>
            </a:solidFill>
            <a:ln w="9525">
              <a:noFill/>
              <a:miter lim="800000"/>
              <a:headEnd/>
              <a:tailEnd/>
            </a:ln>
          </p:spPr>
          <p:txBody>
            <a:bodyPr>
              <a:prstTxWarp prst="textNoShape">
                <a:avLst/>
              </a:prstTxWarp>
            </a:bodyPr>
            <a:lstStyle/>
            <a:p>
              <a:pPr>
                <a:defRPr/>
              </a:pPr>
              <a:endParaRPr lang="en-US">
                <a:solidFill>
                  <a:srgbClr val="000000"/>
                </a:solidFill>
                <a:ea typeface="ＭＳ Ｐゴシック" pitchFamily="-108" charset="-128"/>
                <a:cs typeface="ＭＳ Ｐゴシック" pitchFamily="-108" charset="-128"/>
              </a:endParaRPr>
            </a:p>
          </p:txBody>
        </p:sp>
        <p:sp>
          <p:nvSpPr>
            <p:cNvPr id="23" name="Freeform 21"/>
            <p:cNvSpPr>
              <a:spLocks/>
            </p:cNvSpPr>
            <p:nvPr userDrawn="1"/>
          </p:nvSpPr>
          <p:spPr bwMode="auto">
            <a:xfrm>
              <a:off x="1102386" y="1656081"/>
              <a:ext cx="1143385" cy="1069314"/>
            </a:xfrm>
            <a:custGeom>
              <a:avLst/>
              <a:gdLst>
                <a:gd name="T0" fmla="*/ 2147483647 w 659"/>
                <a:gd name="T1" fmla="*/ 2147483647 h 616"/>
                <a:gd name="T2" fmla="*/ 2147483647 w 659"/>
                <a:gd name="T3" fmla="*/ 2147483647 h 616"/>
                <a:gd name="T4" fmla="*/ 2147483647 w 659"/>
                <a:gd name="T5" fmla="*/ 2147483647 h 616"/>
                <a:gd name="T6" fmla="*/ 2147483647 w 659"/>
                <a:gd name="T7" fmla="*/ 2147483647 h 616"/>
                <a:gd name="T8" fmla="*/ 2147483647 w 659"/>
                <a:gd name="T9" fmla="*/ 2147483647 h 616"/>
                <a:gd name="T10" fmla="*/ 2147483647 w 659"/>
                <a:gd name="T11" fmla="*/ 2147483647 h 616"/>
                <a:gd name="T12" fmla="*/ 2147483647 w 659"/>
                <a:gd name="T13" fmla="*/ 2147483647 h 616"/>
                <a:gd name="T14" fmla="*/ 2147483647 w 659"/>
                <a:gd name="T15" fmla="*/ 2147483647 h 616"/>
                <a:gd name="T16" fmla="*/ 2147483647 w 659"/>
                <a:gd name="T17" fmla="*/ 2147483647 h 616"/>
                <a:gd name="T18" fmla="*/ 2147483647 w 659"/>
                <a:gd name="T19" fmla="*/ 2147483647 h 616"/>
                <a:gd name="T20" fmla="*/ 2147483647 w 659"/>
                <a:gd name="T21" fmla="*/ 2147483647 h 616"/>
                <a:gd name="T22" fmla="*/ 2147483647 w 659"/>
                <a:gd name="T23" fmla="*/ 2147483647 h 616"/>
                <a:gd name="T24" fmla="*/ 2147483647 w 659"/>
                <a:gd name="T25" fmla="*/ 2147483647 h 616"/>
                <a:gd name="T26" fmla="*/ 2147483647 w 659"/>
                <a:gd name="T27" fmla="*/ 2147483647 h 616"/>
                <a:gd name="T28" fmla="*/ 2147483647 w 659"/>
                <a:gd name="T29" fmla="*/ 2147483647 h 616"/>
                <a:gd name="T30" fmla="*/ 2147483647 w 659"/>
                <a:gd name="T31" fmla="*/ 2147483647 h 616"/>
                <a:gd name="T32" fmla="*/ 2147483647 w 659"/>
                <a:gd name="T33" fmla="*/ 2147483647 h 616"/>
                <a:gd name="T34" fmla="*/ 2147483647 w 659"/>
                <a:gd name="T35" fmla="*/ 2147483647 h 616"/>
                <a:gd name="T36" fmla="*/ 2147483647 w 659"/>
                <a:gd name="T37" fmla="*/ 2147483647 h 616"/>
                <a:gd name="T38" fmla="*/ 2147483647 w 659"/>
                <a:gd name="T39" fmla="*/ 2147483647 h 616"/>
                <a:gd name="T40" fmla="*/ 2147483647 w 659"/>
                <a:gd name="T41" fmla="*/ 2147483647 h 616"/>
                <a:gd name="T42" fmla="*/ 2147483647 w 659"/>
                <a:gd name="T43" fmla="*/ 0 h 616"/>
                <a:gd name="T44" fmla="*/ 2147483647 w 659"/>
                <a:gd name="T45" fmla="*/ 0 h 616"/>
                <a:gd name="T46" fmla="*/ 2147483647 w 659"/>
                <a:gd name="T47" fmla="*/ 2147483647 h 616"/>
                <a:gd name="T48" fmla="*/ 2147483647 w 659"/>
                <a:gd name="T49" fmla="*/ 2147483647 h 616"/>
                <a:gd name="T50" fmla="*/ 2147483647 w 659"/>
                <a:gd name="T51" fmla="*/ 2147483647 h 616"/>
                <a:gd name="T52" fmla="*/ 0 w 659"/>
                <a:gd name="T53" fmla="*/ 2147483647 h 616"/>
                <a:gd name="T54" fmla="*/ 0 w 659"/>
                <a:gd name="T55" fmla="*/ 2147483647 h 616"/>
                <a:gd name="T56" fmla="*/ 2147483647 w 659"/>
                <a:gd name="T57" fmla="*/ 2147483647 h 616"/>
                <a:gd name="T58" fmla="*/ 2147483647 w 659"/>
                <a:gd name="T59" fmla="*/ 2147483647 h 616"/>
                <a:gd name="T60" fmla="*/ 2147483647 w 659"/>
                <a:gd name="T61" fmla="*/ 2147483647 h 616"/>
                <a:gd name="T62" fmla="*/ 2147483647 w 659"/>
                <a:gd name="T63" fmla="*/ 2147483647 h 616"/>
                <a:gd name="T64" fmla="*/ 2147483647 w 659"/>
                <a:gd name="T65" fmla="*/ 2147483647 h 616"/>
                <a:gd name="T66" fmla="*/ 2147483647 w 659"/>
                <a:gd name="T67" fmla="*/ 2147483647 h 616"/>
                <a:gd name="T68" fmla="*/ 2147483647 w 659"/>
                <a:gd name="T69" fmla="*/ 2147483647 h 616"/>
                <a:gd name="T70" fmla="*/ 2147483647 w 659"/>
                <a:gd name="T71" fmla="*/ 2147483647 h 616"/>
                <a:gd name="T72" fmla="*/ 2147483647 w 659"/>
                <a:gd name="T73" fmla="*/ 2147483647 h 616"/>
                <a:gd name="T74" fmla="*/ 2147483647 w 659"/>
                <a:gd name="T75" fmla="*/ 2147483647 h 616"/>
                <a:gd name="T76" fmla="*/ 2147483647 w 659"/>
                <a:gd name="T77" fmla="*/ 2147483647 h 616"/>
                <a:gd name="T78" fmla="*/ 2147483647 w 659"/>
                <a:gd name="T79" fmla="*/ 2147483647 h 616"/>
                <a:gd name="T80" fmla="*/ 2147483647 w 659"/>
                <a:gd name="T81" fmla="*/ 2147483647 h 616"/>
                <a:gd name="T82" fmla="*/ 2147483647 w 659"/>
                <a:gd name="T83" fmla="*/ 2147483647 h 616"/>
                <a:gd name="T84" fmla="*/ 2147483647 w 659"/>
                <a:gd name="T85" fmla="*/ 2147483647 h 616"/>
                <a:gd name="T86" fmla="*/ 0 w 659"/>
                <a:gd name="T87" fmla="*/ 2147483647 h 616"/>
                <a:gd name="T88" fmla="*/ 0 w 659"/>
                <a:gd name="T89" fmla="*/ 2147483647 h 616"/>
                <a:gd name="T90" fmla="*/ 2147483647 w 659"/>
                <a:gd name="T91" fmla="*/ 2147483647 h 616"/>
                <a:gd name="T92" fmla="*/ 2147483647 w 659"/>
                <a:gd name="T93" fmla="*/ 2147483647 h 6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9" h="616">
                  <a:moveTo>
                    <a:pt x="639" y="616"/>
                  </a:moveTo>
                  <a:cubicBezTo>
                    <a:pt x="652" y="588"/>
                    <a:pt x="659" y="556"/>
                    <a:pt x="659" y="518"/>
                  </a:cubicBezTo>
                  <a:cubicBezTo>
                    <a:pt x="659" y="482"/>
                    <a:pt x="653" y="452"/>
                    <a:pt x="640" y="429"/>
                  </a:cubicBezTo>
                  <a:cubicBezTo>
                    <a:pt x="628" y="405"/>
                    <a:pt x="612" y="385"/>
                    <a:pt x="591" y="369"/>
                  </a:cubicBezTo>
                  <a:cubicBezTo>
                    <a:pt x="570" y="353"/>
                    <a:pt x="546" y="340"/>
                    <a:pt x="518" y="331"/>
                  </a:cubicBezTo>
                  <a:cubicBezTo>
                    <a:pt x="490" y="321"/>
                    <a:pt x="460" y="313"/>
                    <a:pt x="429" y="306"/>
                  </a:cubicBezTo>
                  <a:cubicBezTo>
                    <a:pt x="336" y="287"/>
                    <a:pt x="336" y="287"/>
                    <a:pt x="336" y="287"/>
                  </a:cubicBezTo>
                  <a:cubicBezTo>
                    <a:pt x="318" y="283"/>
                    <a:pt x="300" y="279"/>
                    <a:pt x="284" y="275"/>
                  </a:cubicBezTo>
                  <a:cubicBezTo>
                    <a:pt x="267" y="271"/>
                    <a:pt x="252" y="266"/>
                    <a:pt x="240" y="260"/>
                  </a:cubicBezTo>
                  <a:cubicBezTo>
                    <a:pt x="228" y="255"/>
                    <a:pt x="218" y="248"/>
                    <a:pt x="210" y="239"/>
                  </a:cubicBezTo>
                  <a:cubicBezTo>
                    <a:pt x="203" y="231"/>
                    <a:pt x="199" y="221"/>
                    <a:pt x="199" y="209"/>
                  </a:cubicBezTo>
                  <a:cubicBezTo>
                    <a:pt x="199" y="189"/>
                    <a:pt x="209" y="173"/>
                    <a:pt x="229" y="159"/>
                  </a:cubicBezTo>
                  <a:cubicBezTo>
                    <a:pt x="250" y="145"/>
                    <a:pt x="282" y="139"/>
                    <a:pt x="326" y="139"/>
                  </a:cubicBezTo>
                  <a:cubicBezTo>
                    <a:pt x="341" y="139"/>
                    <a:pt x="356" y="140"/>
                    <a:pt x="370" y="142"/>
                  </a:cubicBezTo>
                  <a:cubicBezTo>
                    <a:pt x="384" y="144"/>
                    <a:pt x="396" y="148"/>
                    <a:pt x="408" y="153"/>
                  </a:cubicBezTo>
                  <a:cubicBezTo>
                    <a:pt x="419" y="159"/>
                    <a:pt x="429" y="168"/>
                    <a:pt x="436" y="179"/>
                  </a:cubicBezTo>
                  <a:cubicBezTo>
                    <a:pt x="443" y="190"/>
                    <a:pt x="448" y="204"/>
                    <a:pt x="449" y="223"/>
                  </a:cubicBezTo>
                  <a:cubicBezTo>
                    <a:pt x="644" y="223"/>
                    <a:pt x="644" y="223"/>
                    <a:pt x="644" y="223"/>
                  </a:cubicBezTo>
                  <a:cubicBezTo>
                    <a:pt x="642" y="187"/>
                    <a:pt x="636" y="155"/>
                    <a:pt x="625" y="128"/>
                  </a:cubicBezTo>
                  <a:cubicBezTo>
                    <a:pt x="614" y="100"/>
                    <a:pt x="596" y="77"/>
                    <a:pt x="571" y="58"/>
                  </a:cubicBezTo>
                  <a:cubicBezTo>
                    <a:pt x="546" y="39"/>
                    <a:pt x="512" y="24"/>
                    <a:pt x="471" y="15"/>
                  </a:cubicBezTo>
                  <a:cubicBezTo>
                    <a:pt x="437" y="7"/>
                    <a:pt x="396" y="2"/>
                    <a:pt x="349" y="0"/>
                  </a:cubicBezTo>
                  <a:cubicBezTo>
                    <a:pt x="289" y="0"/>
                    <a:pt x="289" y="0"/>
                    <a:pt x="289" y="0"/>
                  </a:cubicBezTo>
                  <a:cubicBezTo>
                    <a:pt x="258" y="2"/>
                    <a:pt x="227" y="5"/>
                    <a:pt x="197" y="12"/>
                  </a:cubicBezTo>
                  <a:cubicBezTo>
                    <a:pt x="160" y="20"/>
                    <a:pt x="126" y="34"/>
                    <a:pt x="96" y="52"/>
                  </a:cubicBezTo>
                  <a:cubicBezTo>
                    <a:pt x="67" y="71"/>
                    <a:pt x="43" y="95"/>
                    <a:pt x="25" y="126"/>
                  </a:cubicBezTo>
                  <a:cubicBezTo>
                    <a:pt x="11" y="149"/>
                    <a:pt x="3" y="177"/>
                    <a:pt x="0" y="209"/>
                  </a:cubicBezTo>
                  <a:cubicBezTo>
                    <a:pt x="0" y="262"/>
                    <a:pt x="0" y="262"/>
                    <a:pt x="0" y="262"/>
                  </a:cubicBezTo>
                  <a:cubicBezTo>
                    <a:pt x="2" y="286"/>
                    <a:pt x="9" y="306"/>
                    <a:pt x="19" y="323"/>
                  </a:cubicBezTo>
                  <a:cubicBezTo>
                    <a:pt x="33" y="346"/>
                    <a:pt x="50" y="366"/>
                    <a:pt x="73" y="381"/>
                  </a:cubicBezTo>
                  <a:cubicBezTo>
                    <a:pt x="95" y="397"/>
                    <a:pt x="119" y="409"/>
                    <a:pt x="147" y="418"/>
                  </a:cubicBezTo>
                  <a:cubicBezTo>
                    <a:pt x="175" y="427"/>
                    <a:pt x="203" y="434"/>
                    <a:pt x="232" y="440"/>
                  </a:cubicBezTo>
                  <a:cubicBezTo>
                    <a:pt x="330" y="460"/>
                    <a:pt x="330" y="460"/>
                    <a:pt x="330" y="460"/>
                  </a:cubicBezTo>
                  <a:cubicBezTo>
                    <a:pt x="371" y="468"/>
                    <a:pt x="402" y="478"/>
                    <a:pt x="424" y="488"/>
                  </a:cubicBezTo>
                  <a:cubicBezTo>
                    <a:pt x="447" y="499"/>
                    <a:pt x="458" y="516"/>
                    <a:pt x="458" y="540"/>
                  </a:cubicBezTo>
                  <a:cubicBezTo>
                    <a:pt x="458" y="548"/>
                    <a:pt x="456" y="556"/>
                    <a:pt x="453" y="565"/>
                  </a:cubicBezTo>
                  <a:cubicBezTo>
                    <a:pt x="450" y="574"/>
                    <a:pt x="443" y="582"/>
                    <a:pt x="434" y="589"/>
                  </a:cubicBezTo>
                  <a:cubicBezTo>
                    <a:pt x="424" y="597"/>
                    <a:pt x="410" y="603"/>
                    <a:pt x="392" y="608"/>
                  </a:cubicBezTo>
                  <a:cubicBezTo>
                    <a:pt x="374" y="613"/>
                    <a:pt x="350" y="615"/>
                    <a:pt x="321" y="615"/>
                  </a:cubicBezTo>
                  <a:cubicBezTo>
                    <a:pt x="297" y="615"/>
                    <a:pt x="277" y="614"/>
                    <a:pt x="260" y="611"/>
                  </a:cubicBezTo>
                  <a:cubicBezTo>
                    <a:pt x="243" y="608"/>
                    <a:pt x="229" y="602"/>
                    <a:pt x="218" y="593"/>
                  </a:cubicBezTo>
                  <a:cubicBezTo>
                    <a:pt x="208" y="585"/>
                    <a:pt x="199" y="573"/>
                    <a:pt x="194" y="559"/>
                  </a:cubicBezTo>
                  <a:cubicBezTo>
                    <a:pt x="189" y="545"/>
                    <a:pt x="186" y="526"/>
                    <a:pt x="185" y="503"/>
                  </a:cubicBezTo>
                  <a:cubicBezTo>
                    <a:pt x="0" y="503"/>
                    <a:pt x="0" y="503"/>
                    <a:pt x="0" y="503"/>
                  </a:cubicBezTo>
                  <a:cubicBezTo>
                    <a:pt x="0" y="610"/>
                    <a:pt x="0" y="610"/>
                    <a:pt x="0" y="610"/>
                  </a:cubicBezTo>
                  <a:cubicBezTo>
                    <a:pt x="0" y="612"/>
                    <a:pt x="1" y="614"/>
                    <a:pt x="2" y="616"/>
                  </a:cubicBezTo>
                  <a:lnTo>
                    <a:pt x="639" y="616"/>
                  </a:lnTo>
                  <a:close/>
                </a:path>
              </a:pathLst>
            </a:custGeom>
            <a:solidFill>
              <a:schemeClr val="accent1"/>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sp>
          <p:nvSpPr>
            <p:cNvPr id="25" name="Freeform 20"/>
            <p:cNvSpPr>
              <a:spLocks/>
            </p:cNvSpPr>
            <p:nvPr userDrawn="1"/>
          </p:nvSpPr>
          <p:spPr bwMode="auto">
            <a:xfrm>
              <a:off x="0" y="1665220"/>
              <a:ext cx="1147939" cy="1069314"/>
            </a:xfrm>
            <a:custGeom>
              <a:avLst/>
              <a:gdLst>
                <a:gd name="T0" fmla="*/ 0 w 1566"/>
                <a:gd name="T1" fmla="*/ 0 h 1456"/>
                <a:gd name="T2" fmla="*/ 2147483647 w 1566"/>
                <a:gd name="T3" fmla="*/ 0 h 1456"/>
                <a:gd name="T4" fmla="*/ 2147483647 w 1566"/>
                <a:gd name="T5" fmla="*/ 2147483647 h 1456"/>
                <a:gd name="T6" fmla="*/ 2147483647 w 1566"/>
                <a:gd name="T7" fmla="*/ 0 h 1456"/>
                <a:gd name="T8" fmla="*/ 2147483647 w 1566"/>
                <a:gd name="T9" fmla="*/ 0 h 1456"/>
                <a:gd name="T10" fmla="*/ 2147483647 w 1566"/>
                <a:gd name="T11" fmla="*/ 2147483647 h 1456"/>
                <a:gd name="T12" fmla="*/ 2147483647 w 1566"/>
                <a:gd name="T13" fmla="*/ 2147483647 h 1456"/>
                <a:gd name="T14" fmla="*/ 2147483647 w 1566"/>
                <a:gd name="T15" fmla="*/ 2147483647 h 1456"/>
                <a:gd name="T16" fmla="*/ 2147483647 w 1566"/>
                <a:gd name="T17" fmla="*/ 2147483647 h 1456"/>
                <a:gd name="T18" fmla="*/ 2147483647 w 1566"/>
                <a:gd name="T19" fmla="*/ 2147483647 h 1456"/>
                <a:gd name="T20" fmla="*/ 2147483647 w 1566"/>
                <a:gd name="T21" fmla="*/ 2147483647 h 1456"/>
                <a:gd name="T22" fmla="*/ 0 w 1566"/>
                <a:gd name="T23" fmla="*/ 2147483647 h 1456"/>
                <a:gd name="T24" fmla="*/ 0 w 1566"/>
                <a:gd name="T25" fmla="*/ 0 h 14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6" h="1456">
                  <a:moveTo>
                    <a:pt x="0" y="0"/>
                  </a:moveTo>
                  <a:lnTo>
                    <a:pt x="422" y="0"/>
                  </a:lnTo>
                  <a:lnTo>
                    <a:pt x="422" y="643"/>
                  </a:lnTo>
                  <a:lnTo>
                    <a:pt x="1055" y="0"/>
                  </a:lnTo>
                  <a:lnTo>
                    <a:pt x="1566" y="0"/>
                  </a:lnTo>
                  <a:lnTo>
                    <a:pt x="883" y="652"/>
                  </a:lnTo>
                  <a:lnTo>
                    <a:pt x="1566" y="1456"/>
                  </a:lnTo>
                  <a:lnTo>
                    <a:pt x="1018" y="1456"/>
                  </a:lnTo>
                  <a:lnTo>
                    <a:pt x="427" y="707"/>
                  </a:lnTo>
                  <a:lnTo>
                    <a:pt x="422" y="707"/>
                  </a:lnTo>
                  <a:lnTo>
                    <a:pt x="422" y="1456"/>
                  </a:lnTo>
                  <a:lnTo>
                    <a:pt x="0" y="1456"/>
                  </a:lnTo>
                  <a:lnTo>
                    <a:pt x="0" y="0"/>
                  </a:lnTo>
                  <a:close/>
                </a:path>
              </a:pathLst>
            </a:custGeom>
            <a:solidFill>
              <a:srgbClr val="FFFFFF"/>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grpSp>
      <p:sp>
        <p:nvSpPr>
          <p:cNvPr id="26" name="TextBox 30"/>
          <p:cNvSpPr txBox="1"/>
          <p:nvPr/>
        </p:nvSpPr>
        <p:spPr>
          <a:xfrm>
            <a:off x="250828" y="6635760"/>
            <a:ext cx="8612188" cy="215419"/>
          </a:xfrm>
          <a:prstGeom prst="rect">
            <a:avLst/>
          </a:prstGeom>
          <a:noFill/>
        </p:spPr>
        <p:txBody>
          <a:bodyPr lIns="91416" tIns="45708" rIns="91416" bIns="45708">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defRPr/>
            </a:pPr>
            <a:r>
              <a:rPr lang="it-IT" sz="800" dirty="0" smtClean="0">
                <a:solidFill>
                  <a:srgbClr val="2A6EBB"/>
                </a:solidFill>
              </a:rPr>
              <a:t>© 2013 – FSE/ANM</a:t>
            </a:r>
          </a:p>
        </p:txBody>
      </p:sp>
      <p:cxnSp>
        <p:nvCxnSpPr>
          <p:cNvPr id="27" name="Connettore 1 23"/>
          <p:cNvCxnSpPr/>
          <p:nvPr userDrawn="1"/>
        </p:nvCxnSpPr>
        <p:spPr>
          <a:xfrm>
            <a:off x="3" y="925513"/>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Click to edit Master title style</a:t>
            </a:r>
          </a:p>
        </p:txBody>
      </p:sp>
      <p:sp>
        <p:nvSpPr>
          <p:cNvPr id="18" name="Content Placeholder 2"/>
          <p:cNvSpPr>
            <a:spLocks noGrp="1"/>
          </p:cNvSpPr>
          <p:nvPr>
            <p:ph sz="half" idx="16"/>
          </p:nvPr>
        </p:nvSpPr>
        <p:spPr>
          <a:xfrm>
            <a:off x="170120" y="1467299"/>
            <a:ext cx="8782494" cy="2115879"/>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4" name="Content Placeholder 2"/>
          <p:cNvSpPr>
            <a:spLocks noGrp="1"/>
          </p:cNvSpPr>
          <p:nvPr>
            <p:ph sz="half" idx="18"/>
          </p:nvPr>
        </p:nvSpPr>
        <p:spPr>
          <a:xfrm>
            <a:off x="170120" y="4199867"/>
            <a:ext cx="8782494" cy="2115879"/>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21" name="Text Placeholder 2"/>
          <p:cNvSpPr>
            <a:spLocks noGrp="1"/>
          </p:cNvSpPr>
          <p:nvPr>
            <p:ph type="body" idx="1"/>
          </p:nvPr>
        </p:nvSpPr>
        <p:spPr>
          <a:xfrm>
            <a:off x="180754" y="967543"/>
            <a:ext cx="8782494" cy="425320"/>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22" name="Text Placeholder 2"/>
          <p:cNvSpPr>
            <a:spLocks noGrp="1"/>
          </p:cNvSpPr>
          <p:nvPr>
            <p:ph type="body" idx="15"/>
          </p:nvPr>
        </p:nvSpPr>
        <p:spPr>
          <a:xfrm>
            <a:off x="180754" y="3700113"/>
            <a:ext cx="8782494" cy="425320"/>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24" name="Segnaposto testo 9"/>
          <p:cNvSpPr>
            <a:spLocks noGrp="1"/>
          </p:cNvSpPr>
          <p:nvPr>
            <p:ph type="body" sz="quarter" idx="13"/>
          </p:nvPr>
        </p:nvSpPr>
        <p:spPr>
          <a:xfrm>
            <a:off x="6215074" y="10"/>
            <a:ext cx="2928926" cy="428625"/>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
        <p:nvSpPr>
          <p:cNvPr id="28" name="Footer Placeholder 15"/>
          <p:cNvSpPr>
            <a:spLocks noGrp="1"/>
          </p:cNvSpPr>
          <p:nvPr>
            <p:ph type="ftr" sz="quarter" idx="19"/>
          </p:nvPr>
        </p:nvSpPr>
        <p:spPr/>
        <p:txBody>
          <a:bodyPr/>
          <a:lstStyle>
            <a:lvl1pPr>
              <a:defRPr/>
            </a:lvl1pPr>
          </a:lstStyle>
          <a:p>
            <a:pPr>
              <a:defRPr/>
            </a:pPr>
            <a:endParaRPr lang="it-IT"/>
          </a:p>
        </p:txBody>
      </p:sp>
    </p:spTree>
    <p:extLst>
      <p:ext uri="{BB962C8B-B14F-4D97-AF65-F5344CB8AC3E}">
        <p14:creationId xmlns:p14="http://schemas.microsoft.com/office/powerpoint/2010/main" val="2896970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S Horizontal Comparison + Caption">
    <p:spTree>
      <p:nvGrpSpPr>
        <p:cNvPr id="1" name=""/>
        <p:cNvGrpSpPr/>
        <p:nvPr/>
      </p:nvGrpSpPr>
      <p:grpSpPr>
        <a:xfrm>
          <a:off x="0" y="0"/>
          <a:ext cx="0" cy="0"/>
          <a:chOff x="0" y="0"/>
          <a:chExt cx="0" cy="0"/>
        </a:xfrm>
      </p:grpSpPr>
      <p:sp>
        <p:nvSpPr>
          <p:cNvPr id="10" name="Rectangle 7"/>
          <p:cNvSpPr/>
          <p:nvPr/>
        </p:nvSpPr>
        <p:spPr>
          <a:xfrm>
            <a:off x="3" y="10"/>
            <a:ext cx="9144000" cy="36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1" name="Rectangle 17"/>
          <p:cNvSpPr/>
          <p:nvPr/>
        </p:nvSpPr>
        <p:spPr>
          <a:xfrm>
            <a:off x="3" y="6615119"/>
            <a:ext cx="9144000" cy="242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2" name="Rectangle 16"/>
          <p:cNvSpPr/>
          <p:nvPr/>
        </p:nvSpPr>
        <p:spPr>
          <a:xfrm>
            <a:off x="3" y="6596067"/>
            <a:ext cx="9144000" cy="365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pic>
        <p:nvPicPr>
          <p:cNvPr id="13" name="Picture 18" descr="BAGLIORE.png"/>
          <p:cNvPicPr>
            <a:picLocks noChangeAspect="1"/>
          </p:cNvPicPr>
          <p:nvPr/>
        </p:nvPicPr>
        <p:blipFill>
          <a:blip r:embed="rId2" cstate="print"/>
          <a:srcRect/>
          <a:stretch>
            <a:fillRect/>
          </a:stretch>
        </p:blipFill>
        <p:spPr bwMode="auto">
          <a:xfrm>
            <a:off x="3" y="63500"/>
            <a:ext cx="9144000" cy="6858000"/>
          </a:xfrm>
          <a:prstGeom prst="rect">
            <a:avLst/>
          </a:prstGeom>
          <a:noFill/>
          <a:ln w="9525">
            <a:noFill/>
            <a:miter lim="800000"/>
            <a:headEnd/>
            <a:tailEnd/>
          </a:ln>
        </p:spPr>
      </p:pic>
      <p:sp>
        <p:nvSpPr>
          <p:cNvPr id="14" name="Rectangle 6"/>
          <p:cNvSpPr/>
          <p:nvPr/>
        </p:nvSpPr>
        <p:spPr>
          <a:xfrm>
            <a:off x="3" y="28575"/>
            <a:ext cx="9144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6" name="Rectangle 7"/>
          <p:cNvSpPr/>
          <p:nvPr/>
        </p:nvSpPr>
        <p:spPr>
          <a:xfrm>
            <a:off x="3" y="449263"/>
            <a:ext cx="9144000" cy="3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7" name="Rectangle 15"/>
          <p:cNvSpPr/>
          <p:nvPr/>
        </p:nvSpPr>
        <p:spPr>
          <a:xfrm>
            <a:off x="6218238" y="4"/>
            <a:ext cx="2925762" cy="485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9" name="TextBox 20"/>
          <p:cNvSpPr txBox="1">
            <a:spLocks noChangeArrowheads="1"/>
          </p:cNvSpPr>
          <p:nvPr/>
        </p:nvSpPr>
        <p:spPr bwMode="auto">
          <a:xfrm>
            <a:off x="847725" y="104785"/>
            <a:ext cx="1371600" cy="276975"/>
          </a:xfrm>
          <a:prstGeom prst="rect">
            <a:avLst/>
          </a:prstGeom>
          <a:noFill/>
          <a:ln>
            <a:noFill/>
          </a:ln>
          <a:extLst/>
        </p:spPr>
        <p:txBody>
          <a:bodyPr lIns="91416"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2A6EBB"/>
                </a:solidFill>
              </a:rPr>
              <a:t>Key </a:t>
            </a:r>
            <a:r>
              <a:rPr lang="it-IT" sz="1200" b="1" dirty="0" err="1" smtClean="0">
                <a:solidFill>
                  <a:srgbClr val="2A6EBB"/>
                </a:solidFill>
              </a:rPr>
              <a:t>Slides</a:t>
            </a:r>
            <a:r>
              <a:rPr lang="it-IT" sz="1200" b="1" dirty="0" smtClean="0">
                <a:solidFill>
                  <a:srgbClr val="2A6EBB"/>
                </a:solidFill>
              </a:rPr>
              <a:t> </a:t>
            </a:r>
            <a:r>
              <a:rPr lang="it-IT" sz="1200" b="1" dirty="0" err="1" smtClean="0">
                <a:solidFill>
                  <a:srgbClr val="2A6EBB"/>
                </a:solidFill>
              </a:rPr>
              <a:t>from</a:t>
            </a:r>
            <a:endParaRPr lang="it-IT" sz="1200" b="1" dirty="0" smtClean="0">
              <a:solidFill>
                <a:srgbClr val="2A6EBB"/>
              </a:solidFill>
            </a:endParaRPr>
          </a:p>
        </p:txBody>
      </p:sp>
      <p:sp>
        <p:nvSpPr>
          <p:cNvPr id="20" name="TextBox 20"/>
          <p:cNvSpPr txBox="1">
            <a:spLocks noChangeArrowheads="1"/>
          </p:cNvSpPr>
          <p:nvPr/>
        </p:nvSpPr>
        <p:spPr bwMode="auto">
          <a:xfrm>
            <a:off x="2162183" y="104785"/>
            <a:ext cx="4295775" cy="276975"/>
          </a:xfrm>
          <a:prstGeom prst="rect">
            <a:avLst/>
          </a:prstGeom>
          <a:noFill/>
          <a:ln>
            <a:noFill/>
          </a:ln>
          <a:extLst/>
        </p:spPr>
        <p:txBody>
          <a:bodyPr lIns="0"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D29BC2"/>
                </a:solidFill>
              </a:rPr>
              <a:t>ESMO-ECCO-ESTRO 2013</a:t>
            </a:r>
          </a:p>
        </p:txBody>
      </p:sp>
      <p:grpSp>
        <p:nvGrpSpPr>
          <p:cNvPr id="3" name="Gruppo 24"/>
          <p:cNvGrpSpPr>
            <a:grpSpLocks/>
          </p:cNvGrpSpPr>
          <p:nvPr/>
        </p:nvGrpSpPr>
        <p:grpSpPr bwMode="auto">
          <a:xfrm>
            <a:off x="6350" y="53977"/>
            <a:ext cx="782638" cy="374651"/>
            <a:chOff x="0" y="1656081"/>
            <a:chExt cx="2245771" cy="1078453"/>
          </a:xfrm>
        </p:grpSpPr>
        <p:sp>
          <p:nvSpPr>
            <p:cNvPr id="24" name="Rectangle 19"/>
            <p:cNvSpPr>
              <a:spLocks noChangeArrowheads="1"/>
            </p:cNvSpPr>
            <p:nvPr userDrawn="1"/>
          </p:nvSpPr>
          <p:spPr bwMode="auto">
            <a:xfrm>
              <a:off x="100217" y="1683499"/>
              <a:ext cx="1047722" cy="1041895"/>
            </a:xfrm>
            <a:prstGeom prst="rect">
              <a:avLst/>
            </a:prstGeom>
            <a:solidFill>
              <a:schemeClr val="accent1"/>
            </a:solidFill>
            <a:ln w="9525">
              <a:noFill/>
              <a:miter lim="800000"/>
              <a:headEnd/>
              <a:tailEnd/>
            </a:ln>
          </p:spPr>
          <p:txBody>
            <a:bodyPr>
              <a:prstTxWarp prst="textNoShape">
                <a:avLst/>
              </a:prstTxWarp>
            </a:bodyPr>
            <a:lstStyle/>
            <a:p>
              <a:pPr>
                <a:defRPr/>
              </a:pPr>
              <a:endParaRPr lang="en-US">
                <a:solidFill>
                  <a:srgbClr val="000000"/>
                </a:solidFill>
                <a:ea typeface="ＭＳ Ｐゴシック" pitchFamily="-108" charset="-128"/>
                <a:cs typeface="ＭＳ Ｐゴシック" pitchFamily="-108" charset="-128"/>
              </a:endParaRPr>
            </a:p>
          </p:txBody>
        </p:sp>
        <p:sp>
          <p:nvSpPr>
            <p:cNvPr id="25" name="Freeform 21"/>
            <p:cNvSpPr>
              <a:spLocks/>
            </p:cNvSpPr>
            <p:nvPr userDrawn="1"/>
          </p:nvSpPr>
          <p:spPr bwMode="auto">
            <a:xfrm>
              <a:off x="1102386" y="1656081"/>
              <a:ext cx="1143385" cy="1069314"/>
            </a:xfrm>
            <a:custGeom>
              <a:avLst/>
              <a:gdLst>
                <a:gd name="T0" fmla="*/ 2147483647 w 659"/>
                <a:gd name="T1" fmla="*/ 2147483647 h 616"/>
                <a:gd name="T2" fmla="*/ 2147483647 w 659"/>
                <a:gd name="T3" fmla="*/ 2147483647 h 616"/>
                <a:gd name="T4" fmla="*/ 2147483647 w 659"/>
                <a:gd name="T5" fmla="*/ 2147483647 h 616"/>
                <a:gd name="T6" fmla="*/ 2147483647 w 659"/>
                <a:gd name="T7" fmla="*/ 2147483647 h 616"/>
                <a:gd name="T8" fmla="*/ 2147483647 w 659"/>
                <a:gd name="T9" fmla="*/ 2147483647 h 616"/>
                <a:gd name="T10" fmla="*/ 2147483647 w 659"/>
                <a:gd name="T11" fmla="*/ 2147483647 h 616"/>
                <a:gd name="T12" fmla="*/ 2147483647 w 659"/>
                <a:gd name="T13" fmla="*/ 2147483647 h 616"/>
                <a:gd name="T14" fmla="*/ 2147483647 w 659"/>
                <a:gd name="T15" fmla="*/ 2147483647 h 616"/>
                <a:gd name="T16" fmla="*/ 2147483647 w 659"/>
                <a:gd name="T17" fmla="*/ 2147483647 h 616"/>
                <a:gd name="T18" fmla="*/ 2147483647 w 659"/>
                <a:gd name="T19" fmla="*/ 2147483647 h 616"/>
                <a:gd name="T20" fmla="*/ 2147483647 w 659"/>
                <a:gd name="T21" fmla="*/ 2147483647 h 616"/>
                <a:gd name="T22" fmla="*/ 2147483647 w 659"/>
                <a:gd name="T23" fmla="*/ 2147483647 h 616"/>
                <a:gd name="T24" fmla="*/ 2147483647 w 659"/>
                <a:gd name="T25" fmla="*/ 2147483647 h 616"/>
                <a:gd name="T26" fmla="*/ 2147483647 w 659"/>
                <a:gd name="T27" fmla="*/ 2147483647 h 616"/>
                <a:gd name="T28" fmla="*/ 2147483647 w 659"/>
                <a:gd name="T29" fmla="*/ 2147483647 h 616"/>
                <a:gd name="T30" fmla="*/ 2147483647 w 659"/>
                <a:gd name="T31" fmla="*/ 2147483647 h 616"/>
                <a:gd name="T32" fmla="*/ 2147483647 w 659"/>
                <a:gd name="T33" fmla="*/ 2147483647 h 616"/>
                <a:gd name="T34" fmla="*/ 2147483647 w 659"/>
                <a:gd name="T35" fmla="*/ 2147483647 h 616"/>
                <a:gd name="T36" fmla="*/ 2147483647 w 659"/>
                <a:gd name="T37" fmla="*/ 2147483647 h 616"/>
                <a:gd name="T38" fmla="*/ 2147483647 w 659"/>
                <a:gd name="T39" fmla="*/ 2147483647 h 616"/>
                <a:gd name="T40" fmla="*/ 2147483647 w 659"/>
                <a:gd name="T41" fmla="*/ 2147483647 h 616"/>
                <a:gd name="T42" fmla="*/ 2147483647 w 659"/>
                <a:gd name="T43" fmla="*/ 0 h 616"/>
                <a:gd name="T44" fmla="*/ 2147483647 w 659"/>
                <a:gd name="T45" fmla="*/ 0 h 616"/>
                <a:gd name="T46" fmla="*/ 2147483647 w 659"/>
                <a:gd name="T47" fmla="*/ 2147483647 h 616"/>
                <a:gd name="T48" fmla="*/ 2147483647 w 659"/>
                <a:gd name="T49" fmla="*/ 2147483647 h 616"/>
                <a:gd name="T50" fmla="*/ 2147483647 w 659"/>
                <a:gd name="T51" fmla="*/ 2147483647 h 616"/>
                <a:gd name="T52" fmla="*/ 0 w 659"/>
                <a:gd name="T53" fmla="*/ 2147483647 h 616"/>
                <a:gd name="T54" fmla="*/ 0 w 659"/>
                <a:gd name="T55" fmla="*/ 2147483647 h 616"/>
                <a:gd name="T56" fmla="*/ 2147483647 w 659"/>
                <a:gd name="T57" fmla="*/ 2147483647 h 616"/>
                <a:gd name="T58" fmla="*/ 2147483647 w 659"/>
                <a:gd name="T59" fmla="*/ 2147483647 h 616"/>
                <a:gd name="T60" fmla="*/ 2147483647 w 659"/>
                <a:gd name="T61" fmla="*/ 2147483647 h 616"/>
                <a:gd name="T62" fmla="*/ 2147483647 w 659"/>
                <a:gd name="T63" fmla="*/ 2147483647 h 616"/>
                <a:gd name="T64" fmla="*/ 2147483647 w 659"/>
                <a:gd name="T65" fmla="*/ 2147483647 h 616"/>
                <a:gd name="T66" fmla="*/ 2147483647 w 659"/>
                <a:gd name="T67" fmla="*/ 2147483647 h 616"/>
                <a:gd name="T68" fmla="*/ 2147483647 w 659"/>
                <a:gd name="T69" fmla="*/ 2147483647 h 616"/>
                <a:gd name="T70" fmla="*/ 2147483647 w 659"/>
                <a:gd name="T71" fmla="*/ 2147483647 h 616"/>
                <a:gd name="T72" fmla="*/ 2147483647 w 659"/>
                <a:gd name="T73" fmla="*/ 2147483647 h 616"/>
                <a:gd name="T74" fmla="*/ 2147483647 w 659"/>
                <a:gd name="T75" fmla="*/ 2147483647 h 616"/>
                <a:gd name="T76" fmla="*/ 2147483647 w 659"/>
                <a:gd name="T77" fmla="*/ 2147483647 h 616"/>
                <a:gd name="T78" fmla="*/ 2147483647 w 659"/>
                <a:gd name="T79" fmla="*/ 2147483647 h 616"/>
                <a:gd name="T80" fmla="*/ 2147483647 w 659"/>
                <a:gd name="T81" fmla="*/ 2147483647 h 616"/>
                <a:gd name="T82" fmla="*/ 2147483647 w 659"/>
                <a:gd name="T83" fmla="*/ 2147483647 h 616"/>
                <a:gd name="T84" fmla="*/ 2147483647 w 659"/>
                <a:gd name="T85" fmla="*/ 2147483647 h 616"/>
                <a:gd name="T86" fmla="*/ 0 w 659"/>
                <a:gd name="T87" fmla="*/ 2147483647 h 616"/>
                <a:gd name="T88" fmla="*/ 0 w 659"/>
                <a:gd name="T89" fmla="*/ 2147483647 h 616"/>
                <a:gd name="T90" fmla="*/ 2147483647 w 659"/>
                <a:gd name="T91" fmla="*/ 2147483647 h 616"/>
                <a:gd name="T92" fmla="*/ 2147483647 w 659"/>
                <a:gd name="T93" fmla="*/ 2147483647 h 6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9" h="616">
                  <a:moveTo>
                    <a:pt x="639" y="616"/>
                  </a:moveTo>
                  <a:cubicBezTo>
                    <a:pt x="652" y="588"/>
                    <a:pt x="659" y="556"/>
                    <a:pt x="659" y="518"/>
                  </a:cubicBezTo>
                  <a:cubicBezTo>
                    <a:pt x="659" y="482"/>
                    <a:pt x="653" y="452"/>
                    <a:pt x="640" y="429"/>
                  </a:cubicBezTo>
                  <a:cubicBezTo>
                    <a:pt x="628" y="405"/>
                    <a:pt x="612" y="385"/>
                    <a:pt x="591" y="369"/>
                  </a:cubicBezTo>
                  <a:cubicBezTo>
                    <a:pt x="570" y="353"/>
                    <a:pt x="546" y="340"/>
                    <a:pt x="518" y="331"/>
                  </a:cubicBezTo>
                  <a:cubicBezTo>
                    <a:pt x="490" y="321"/>
                    <a:pt x="460" y="313"/>
                    <a:pt x="429" y="306"/>
                  </a:cubicBezTo>
                  <a:cubicBezTo>
                    <a:pt x="336" y="287"/>
                    <a:pt x="336" y="287"/>
                    <a:pt x="336" y="287"/>
                  </a:cubicBezTo>
                  <a:cubicBezTo>
                    <a:pt x="318" y="283"/>
                    <a:pt x="300" y="279"/>
                    <a:pt x="284" y="275"/>
                  </a:cubicBezTo>
                  <a:cubicBezTo>
                    <a:pt x="267" y="271"/>
                    <a:pt x="252" y="266"/>
                    <a:pt x="240" y="260"/>
                  </a:cubicBezTo>
                  <a:cubicBezTo>
                    <a:pt x="228" y="255"/>
                    <a:pt x="218" y="248"/>
                    <a:pt x="210" y="239"/>
                  </a:cubicBezTo>
                  <a:cubicBezTo>
                    <a:pt x="203" y="231"/>
                    <a:pt x="199" y="221"/>
                    <a:pt x="199" y="209"/>
                  </a:cubicBezTo>
                  <a:cubicBezTo>
                    <a:pt x="199" y="189"/>
                    <a:pt x="209" y="173"/>
                    <a:pt x="229" y="159"/>
                  </a:cubicBezTo>
                  <a:cubicBezTo>
                    <a:pt x="250" y="145"/>
                    <a:pt x="282" y="139"/>
                    <a:pt x="326" y="139"/>
                  </a:cubicBezTo>
                  <a:cubicBezTo>
                    <a:pt x="341" y="139"/>
                    <a:pt x="356" y="140"/>
                    <a:pt x="370" y="142"/>
                  </a:cubicBezTo>
                  <a:cubicBezTo>
                    <a:pt x="384" y="144"/>
                    <a:pt x="396" y="148"/>
                    <a:pt x="408" y="153"/>
                  </a:cubicBezTo>
                  <a:cubicBezTo>
                    <a:pt x="419" y="159"/>
                    <a:pt x="429" y="168"/>
                    <a:pt x="436" y="179"/>
                  </a:cubicBezTo>
                  <a:cubicBezTo>
                    <a:pt x="443" y="190"/>
                    <a:pt x="448" y="204"/>
                    <a:pt x="449" y="223"/>
                  </a:cubicBezTo>
                  <a:cubicBezTo>
                    <a:pt x="644" y="223"/>
                    <a:pt x="644" y="223"/>
                    <a:pt x="644" y="223"/>
                  </a:cubicBezTo>
                  <a:cubicBezTo>
                    <a:pt x="642" y="187"/>
                    <a:pt x="636" y="155"/>
                    <a:pt x="625" y="128"/>
                  </a:cubicBezTo>
                  <a:cubicBezTo>
                    <a:pt x="614" y="100"/>
                    <a:pt x="596" y="77"/>
                    <a:pt x="571" y="58"/>
                  </a:cubicBezTo>
                  <a:cubicBezTo>
                    <a:pt x="546" y="39"/>
                    <a:pt x="512" y="24"/>
                    <a:pt x="471" y="15"/>
                  </a:cubicBezTo>
                  <a:cubicBezTo>
                    <a:pt x="437" y="7"/>
                    <a:pt x="396" y="2"/>
                    <a:pt x="349" y="0"/>
                  </a:cubicBezTo>
                  <a:cubicBezTo>
                    <a:pt x="289" y="0"/>
                    <a:pt x="289" y="0"/>
                    <a:pt x="289" y="0"/>
                  </a:cubicBezTo>
                  <a:cubicBezTo>
                    <a:pt x="258" y="2"/>
                    <a:pt x="227" y="5"/>
                    <a:pt x="197" y="12"/>
                  </a:cubicBezTo>
                  <a:cubicBezTo>
                    <a:pt x="160" y="20"/>
                    <a:pt x="126" y="34"/>
                    <a:pt x="96" y="52"/>
                  </a:cubicBezTo>
                  <a:cubicBezTo>
                    <a:pt x="67" y="71"/>
                    <a:pt x="43" y="95"/>
                    <a:pt x="25" y="126"/>
                  </a:cubicBezTo>
                  <a:cubicBezTo>
                    <a:pt x="11" y="149"/>
                    <a:pt x="3" y="177"/>
                    <a:pt x="0" y="209"/>
                  </a:cubicBezTo>
                  <a:cubicBezTo>
                    <a:pt x="0" y="262"/>
                    <a:pt x="0" y="262"/>
                    <a:pt x="0" y="262"/>
                  </a:cubicBezTo>
                  <a:cubicBezTo>
                    <a:pt x="2" y="286"/>
                    <a:pt x="9" y="306"/>
                    <a:pt x="19" y="323"/>
                  </a:cubicBezTo>
                  <a:cubicBezTo>
                    <a:pt x="33" y="346"/>
                    <a:pt x="50" y="366"/>
                    <a:pt x="73" y="381"/>
                  </a:cubicBezTo>
                  <a:cubicBezTo>
                    <a:pt x="95" y="397"/>
                    <a:pt x="119" y="409"/>
                    <a:pt x="147" y="418"/>
                  </a:cubicBezTo>
                  <a:cubicBezTo>
                    <a:pt x="175" y="427"/>
                    <a:pt x="203" y="434"/>
                    <a:pt x="232" y="440"/>
                  </a:cubicBezTo>
                  <a:cubicBezTo>
                    <a:pt x="330" y="460"/>
                    <a:pt x="330" y="460"/>
                    <a:pt x="330" y="460"/>
                  </a:cubicBezTo>
                  <a:cubicBezTo>
                    <a:pt x="371" y="468"/>
                    <a:pt x="402" y="478"/>
                    <a:pt x="424" y="488"/>
                  </a:cubicBezTo>
                  <a:cubicBezTo>
                    <a:pt x="447" y="499"/>
                    <a:pt x="458" y="516"/>
                    <a:pt x="458" y="540"/>
                  </a:cubicBezTo>
                  <a:cubicBezTo>
                    <a:pt x="458" y="548"/>
                    <a:pt x="456" y="556"/>
                    <a:pt x="453" y="565"/>
                  </a:cubicBezTo>
                  <a:cubicBezTo>
                    <a:pt x="450" y="574"/>
                    <a:pt x="443" y="582"/>
                    <a:pt x="434" y="589"/>
                  </a:cubicBezTo>
                  <a:cubicBezTo>
                    <a:pt x="424" y="597"/>
                    <a:pt x="410" y="603"/>
                    <a:pt x="392" y="608"/>
                  </a:cubicBezTo>
                  <a:cubicBezTo>
                    <a:pt x="374" y="613"/>
                    <a:pt x="350" y="615"/>
                    <a:pt x="321" y="615"/>
                  </a:cubicBezTo>
                  <a:cubicBezTo>
                    <a:pt x="297" y="615"/>
                    <a:pt x="277" y="614"/>
                    <a:pt x="260" y="611"/>
                  </a:cubicBezTo>
                  <a:cubicBezTo>
                    <a:pt x="243" y="608"/>
                    <a:pt x="229" y="602"/>
                    <a:pt x="218" y="593"/>
                  </a:cubicBezTo>
                  <a:cubicBezTo>
                    <a:pt x="208" y="585"/>
                    <a:pt x="199" y="573"/>
                    <a:pt x="194" y="559"/>
                  </a:cubicBezTo>
                  <a:cubicBezTo>
                    <a:pt x="189" y="545"/>
                    <a:pt x="186" y="526"/>
                    <a:pt x="185" y="503"/>
                  </a:cubicBezTo>
                  <a:cubicBezTo>
                    <a:pt x="0" y="503"/>
                    <a:pt x="0" y="503"/>
                    <a:pt x="0" y="503"/>
                  </a:cubicBezTo>
                  <a:cubicBezTo>
                    <a:pt x="0" y="610"/>
                    <a:pt x="0" y="610"/>
                    <a:pt x="0" y="610"/>
                  </a:cubicBezTo>
                  <a:cubicBezTo>
                    <a:pt x="0" y="612"/>
                    <a:pt x="1" y="614"/>
                    <a:pt x="2" y="616"/>
                  </a:cubicBezTo>
                  <a:lnTo>
                    <a:pt x="639" y="616"/>
                  </a:lnTo>
                  <a:close/>
                </a:path>
              </a:pathLst>
            </a:custGeom>
            <a:solidFill>
              <a:schemeClr val="accent1"/>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sp>
          <p:nvSpPr>
            <p:cNvPr id="26" name="Freeform 20"/>
            <p:cNvSpPr>
              <a:spLocks/>
            </p:cNvSpPr>
            <p:nvPr userDrawn="1"/>
          </p:nvSpPr>
          <p:spPr bwMode="auto">
            <a:xfrm>
              <a:off x="0" y="1665220"/>
              <a:ext cx="1147939" cy="1069314"/>
            </a:xfrm>
            <a:custGeom>
              <a:avLst/>
              <a:gdLst>
                <a:gd name="T0" fmla="*/ 0 w 1566"/>
                <a:gd name="T1" fmla="*/ 0 h 1456"/>
                <a:gd name="T2" fmla="*/ 2147483647 w 1566"/>
                <a:gd name="T3" fmla="*/ 0 h 1456"/>
                <a:gd name="T4" fmla="*/ 2147483647 w 1566"/>
                <a:gd name="T5" fmla="*/ 2147483647 h 1456"/>
                <a:gd name="T6" fmla="*/ 2147483647 w 1566"/>
                <a:gd name="T7" fmla="*/ 0 h 1456"/>
                <a:gd name="T8" fmla="*/ 2147483647 w 1566"/>
                <a:gd name="T9" fmla="*/ 0 h 1456"/>
                <a:gd name="T10" fmla="*/ 2147483647 w 1566"/>
                <a:gd name="T11" fmla="*/ 2147483647 h 1456"/>
                <a:gd name="T12" fmla="*/ 2147483647 w 1566"/>
                <a:gd name="T13" fmla="*/ 2147483647 h 1456"/>
                <a:gd name="T14" fmla="*/ 2147483647 w 1566"/>
                <a:gd name="T15" fmla="*/ 2147483647 h 1456"/>
                <a:gd name="T16" fmla="*/ 2147483647 w 1566"/>
                <a:gd name="T17" fmla="*/ 2147483647 h 1456"/>
                <a:gd name="T18" fmla="*/ 2147483647 w 1566"/>
                <a:gd name="T19" fmla="*/ 2147483647 h 1456"/>
                <a:gd name="T20" fmla="*/ 2147483647 w 1566"/>
                <a:gd name="T21" fmla="*/ 2147483647 h 1456"/>
                <a:gd name="T22" fmla="*/ 0 w 1566"/>
                <a:gd name="T23" fmla="*/ 2147483647 h 1456"/>
                <a:gd name="T24" fmla="*/ 0 w 1566"/>
                <a:gd name="T25" fmla="*/ 0 h 14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6" h="1456">
                  <a:moveTo>
                    <a:pt x="0" y="0"/>
                  </a:moveTo>
                  <a:lnTo>
                    <a:pt x="422" y="0"/>
                  </a:lnTo>
                  <a:lnTo>
                    <a:pt x="422" y="643"/>
                  </a:lnTo>
                  <a:lnTo>
                    <a:pt x="1055" y="0"/>
                  </a:lnTo>
                  <a:lnTo>
                    <a:pt x="1566" y="0"/>
                  </a:lnTo>
                  <a:lnTo>
                    <a:pt x="883" y="652"/>
                  </a:lnTo>
                  <a:lnTo>
                    <a:pt x="1566" y="1456"/>
                  </a:lnTo>
                  <a:lnTo>
                    <a:pt x="1018" y="1456"/>
                  </a:lnTo>
                  <a:lnTo>
                    <a:pt x="427" y="707"/>
                  </a:lnTo>
                  <a:lnTo>
                    <a:pt x="422" y="707"/>
                  </a:lnTo>
                  <a:lnTo>
                    <a:pt x="422" y="1456"/>
                  </a:lnTo>
                  <a:lnTo>
                    <a:pt x="0" y="1456"/>
                  </a:lnTo>
                  <a:lnTo>
                    <a:pt x="0" y="0"/>
                  </a:lnTo>
                  <a:close/>
                </a:path>
              </a:pathLst>
            </a:custGeom>
            <a:solidFill>
              <a:srgbClr val="FFFFFF"/>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grpSp>
      <p:sp>
        <p:nvSpPr>
          <p:cNvPr id="27" name="TextBox 30"/>
          <p:cNvSpPr txBox="1"/>
          <p:nvPr/>
        </p:nvSpPr>
        <p:spPr>
          <a:xfrm>
            <a:off x="250828" y="6635760"/>
            <a:ext cx="8612188" cy="215419"/>
          </a:xfrm>
          <a:prstGeom prst="rect">
            <a:avLst/>
          </a:prstGeom>
          <a:noFill/>
        </p:spPr>
        <p:txBody>
          <a:bodyPr lIns="91416" tIns="45708" rIns="91416" bIns="45708">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defRPr/>
            </a:pPr>
            <a:r>
              <a:rPr lang="it-IT" sz="800" dirty="0" smtClean="0">
                <a:solidFill>
                  <a:srgbClr val="2A6EBB"/>
                </a:solidFill>
              </a:rPr>
              <a:t>© 2013 – FSE/ANM</a:t>
            </a:r>
          </a:p>
        </p:txBody>
      </p:sp>
      <p:cxnSp>
        <p:nvCxnSpPr>
          <p:cNvPr id="30" name="Connettore 1 29"/>
          <p:cNvCxnSpPr/>
          <p:nvPr userDrawn="1"/>
        </p:nvCxnSpPr>
        <p:spPr>
          <a:xfrm rot="16200000" flipH="1">
            <a:off x="2097093" y="5281613"/>
            <a:ext cx="2228851"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21"/>
          <p:cNvCxnSpPr/>
          <p:nvPr userDrawn="1"/>
        </p:nvCxnSpPr>
        <p:spPr>
          <a:xfrm>
            <a:off x="3" y="3646488"/>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22"/>
          <p:cNvCxnSpPr/>
          <p:nvPr userDrawn="1"/>
        </p:nvCxnSpPr>
        <p:spPr>
          <a:xfrm>
            <a:off x="3" y="1446213"/>
            <a:ext cx="9144000" cy="0"/>
          </a:xfrm>
          <a:prstGeom prst="line">
            <a:avLst/>
          </a:prstGeom>
          <a:ln w="254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23"/>
          <p:cNvCxnSpPr/>
          <p:nvPr userDrawn="1"/>
        </p:nvCxnSpPr>
        <p:spPr>
          <a:xfrm>
            <a:off x="3" y="4157663"/>
            <a:ext cx="9144000" cy="0"/>
          </a:xfrm>
          <a:prstGeom prst="line">
            <a:avLst/>
          </a:prstGeom>
          <a:ln w="254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24"/>
          <p:cNvCxnSpPr/>
          <p:nvPr userDrawn="1"/>
        </p:nvCxnSpPr>
        <p:spPr>
          <a:xfrm rot="5400000">
            <a:off x="2121699" y="2526507"/>
            <a:ext cx="217963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28"/>
          <p:cNvCxnSpPr/>
          <p:nvPr userDrawn="1"/>
        </p:nvCxnSpPr>
        <p:spPr>
          <a:xfrm>
            <a:off x="3" y="925513"/>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Click to edit Master title style</a:t>
            </a:r>
          </a:p>
        </p:txBody>
      </p:sp>
      <p:sp>
        <p:nvSpPr>
          <p:cNvPr id="18" name="Content Placeholder 2"/>
          <p:cNvSpPr>
            <a:spLocks noGrp="1"/>
          </p:cNvSpPr>
          <p:nvPr>
            <p:ph sz="half" idx="16"/>
          </p:nvPr>
        </p:nvSpPr>
        <p:spPr>
          <a:xfrm>
            <a:off x="3274833" y="1467299"/>
            <a:ext cx="5677785" cy="2115879"/>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5" name="Segnaposto testo 14"/>
          <p:cNvSpPr>
            <a:spLocks noGrp="1"/>
          </p:cNvSpPr>
          <p:nvPr>
            <p:ph type="body" sz="quarter" idx="17"/>
          </p:nvPr>
        </p:nvSpPr>
        <p:spPr>
          <a:xfrm>
            <a:off x="180978" y="1477970"/>
            <a:ext cx="2966262" cy="2105209"/>
          </a:xfrm>
        </p:spPr>
        <p:txBody>
          <a:bodyPr/>
          <a:lstStyle>
            <a:lvl1pPr marL="0" indent="0" algn="r">
              <a:spcBef>
                <a:spcPts val="0"/>
              </a:spcBef>
              <a:buFontTx/>
              <a:buNone/>
              <a:defRPr sz="1400"/>
            </a:lvl1pPr>
            <a:lvl2pPr>
              <a:buFontTx/>
              <a:buNone/>
              <a:defRPr/>
            </a:lvl2pPr>
            <a:lvl3pPr>
              <a:buFontTx/>
              <a:buNone/>
              <a:defRPr/>
            </a:lvl3pPr>
            <a:lvl4pPr>
              <a:buFontTx/>
              <a:buNone/>
              <a:defRPr/>
            </a:lvl4pPr>
            <a:lvl5pPr>
              <a:buFontTx/>
              <a:buNone/>
              <a:defRPr/>
            </a:lvl5pPr>
          </a:lstStyle>
          <a:p>
            <a:pPr lvl="0"/>
            <a:endParaRPr lang="it-IT"/>
          </a:p>
        </p:txBody>
      </p:sp>
      <p:sp>
        <p:nvSpPr>
          <p:cNvPr id="21" name="Content Placeholder 2"/>
          <p:cNvSpPr>
            <a:spLocks noGrp="1"/>
          </p:cNvSpPr>
          <p:nvPr>
            <p:ph sz="half" idx="19"/>
          </p:nvPr>
        </p:nvSpPr>
        <p:spPr>
          <a:xfrm>
            <a:off x="3274833" y="4178602"/>
            <a:ext cx="5677785" cy="2115879"/>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22" name="Segnaposto testo 14"/>
          <p:cNvSpPr>
            <a:spLocks noGrp="1"/>
          </p:cNvSpPr>
          <p:nvPr>
            <p:ph type="body" sz="quarter" idx="20"/>
          </p:nvPr>
        </p:nvSpPr>
        <p:spPr>
          <a:xfrm>
            <a:off x="180978" y="4189274"/>
            <a:ext cx="2966262" cy="2105209"/>
          </a:xfrm>
        </p:spPr>
        <p:txBody>
          <a:bodyPr/>
          <a:lstStyle>
            <a:lvl1pPr marL="0" indent="0" algn="r">
              <a:spcBef>
                <a:spcPts val="0"/>
              </a:spcBef>
              <a:buFontTx/>
              <a:buNone/>
              <a:defRPr sz="1400"/>
            </a:lvl1pPr>
            <a:lvl2pPr>
              <a:buFontTx/>
              <a:buNone/>
              <a:defRPr/>
            </a:lvl2pPr>
            <a:lvl3pPr>
              <a:buFontTx/>
              <a:buNone/>
              <a:defRPr/>
            </a:lvl3pPr>
            <a:lvl4pPr>
              <a:buFontTx/>
              <a:buNone/>
              <a:defRPr/>
            </a:lvl4pPr>
            <a:lvl5pPr>
              <a:buFontTx/>
              <a:buNone/>
              <a:defRPr/>
            </a:lvl5pPr>
          </a:lstStyle>
          <a:p>
            <a:pPr lvl="0"/>
            <a:endParaRPr lang="it-IT"/>
          </a:p>
        </p:txBody>
      </p:sp>
      <p:sp>
        <p:nvSpPr>
          <p:cNvPr id="28" name="Text Placeholder 2"/>
          <p:cNvSpPr>
            <a:spLocks noGrp="1"/>
          </p:cNvSpPr>
          <p:nvPr>
            <p:ph type="body" idx="1"/>
          </p:nvPr>
        </p:nvSpPr>
        <p:spPr>
          <a:xfrm>
            <a:off x="180754" y="967543"/>
            <a:ext cx="8782494" cy="425320"/>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29" name="Text Placeholder 2"/>
          <p:cNvSpPr>
            <a:spLocks noGrp="1"/>
          </p:cNvSpPr>
          <p:nvPr>
            <p:ph type="body" idx="15"/>
          </p:nvPr>
        </p:nvSpPr>
        <p:spPr>
          <a:xfrm>
            <a:off x="180754" y="3700113"/>
            <a:ext cx="8782494" cy="425320"/>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33" name="Segnaposto testo 9"/>
          <p:cNvSpPr>
            <a:spLocks noGrp="1"/>
          </p:cNvSpPr>
          <p:nvPr>
            <p:ph type="body" sz="quarter" idx="13"/>
          </p:nvPr>
        </p:nvSpPr>
        <p:spPr>
          <a:xfrm>
            <a:off x="6215074" y="10"/>
            <a:ext cx="2928926" cy="428625"/>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
        <p:nvSpPr>
          <p:cNvPr id="37" name="Footer Placeholder 23"/>
          <p:cNvSpPr>
            <a:spLocks noGrp="1"/>
          </p:cNvSpPr>
          <p:nvPr>
            <p:ph type="ftr" sz="quarter" idx="21"/>
          </p:nvPr>
        </p:nvSpPr>
        <p:spPr/>
        <p:txBody>
          <a:bodyPr/>
          <a:lstStyle>
            <a:lvl1pPr>
              <a:defRPr/>
            </a:lvl1pPr>
          </a:lstStyle>
          <a:p>
            <a:pPr>
              <a:defRPr/>
            </a:pPr>
            <a:endParaRPr lang="it-IT"/>
          </a:p>
        </p:txBody>
      </p:sp>
    </p:spTree>
    <p:extLst>
      <p:ext uri="{BB962C8B-B14F-4D97-AF65-F5344CB8AC3E}">
        <p14:creationId xmlns:p14="http://schemas.microsoft.com/office/powerpoint/2010/main" val="1136630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S Horizontal Comparison + Caption 2">
    <p:spTree>
      <p:nvGrpSpPr>
        <p:cNvPr id="1" name=""/>
        <p:cNvGrpSpPr/>
        <p:nvPr/>
      </p:nvGrpSpPr>
      <p:grpSpPr>
        <a:xfrm>
          <a:off x="0" y="0"/>
          <a:ext cx="0" cy="0"/>
          <a:chOff x="0" y="0"/>
          <a:chExt cx="0" cy="0"/>
        </a:xfrm>
      </p:grpSpPr>
      <p:sp>
        <p:nvSpPr>
          <p:cNvPr id="10" name="Rectangle 7"/>
          <p:cNvSpPr/>
          <p:nvPr/>
        </p:nvSpPr>
        <p:spPr>
          <a:xfrm>
            <a:off x="3" y="10"/>
            <a:ext cx="9144000" cy="36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1" name="Rectangle 17"/>
          <p:cNvSpPr/>
          <p:nvPr/>
        </p:nvSpPr>
        <p:spPr>
          <a:xfrm>
            <a:off x="3" y="6615119"/>
            <a:ext cx="9144000" cy="242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2" name="Rectangle 16"/>
          <p:cNvSpPr/>
          <p:nvPr/>
        </p:nvSpPr>
        <p:spPr>
          <a:xfrm>
            <a:off x="3" y="6596067"/>
            <a:ext cx="9144000" cy="365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pic>
        <p:nvPicPr>
          <p:cNvPr id="13" name="Picture 18" descr="BAGLIORE.png"/>
          <p:cNvPicPr>
            <a:picLocks noChangeAspect="1"/>
          </p:cNvPicPr>
          <p:nvPr/>
        </p:nvPicPr>
        <p:blipFill>
          <a:blip r:embed="rId2" cstate="print"/>
          <a:srcRect/>
          <a:stretch>
            <a:fillRect/>
          </a:stretch>
        </p:blipFill>
        <p:spPr bwMode="auto">
          <a:xfrm>
            <a:off x="3" y="63500"/>
            <a:ext cx="9144000" cy="6858000"/>
          </a:xfrm>
          <a:prstGeom prst="rect">
            <a:avLst/>
          </a:prstGeom>
          <a:noFill/>
          <a:ln w="9525">
            <a:noFill/>
            <a:miter lim="800000"/>
            <a:headEnd/>
            <a:tailEnd/>
          </a:ln>
        </p:spPr>
      </p:pic>
      <p:sp>
        <p:nvSpPr>
          <p:cNvPr id="14" name="Rectangle 6"/>
          <p:cNvSpPr/>
          <p:nvPr/>
        </p:nvSpPr>
        <p:spPr>
          <a:xfrm>
            <a:off x="3" y="28575"/>
            <a:ext cx="9144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6" name="Rectangle 7"/>
          <p:cNvSpPr/>
          <p:nvPr/>
        </p:nvSpPr>
        <p:spPr>
          <a:xfrm>
            <a:off x="3" y="449263"/>
            <a:ext cx="9144000" cy="3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7" name="Rectangle 15"/>
          <p:cNvSpPr/>
          <p:nvPr/>
        </p:nvSpPr>
        <p:spPr>
          <a:xfrm>
            <a:off x="6218238" y="4"/>
            <a:ext cx="2925762" cy="485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9" name="TextBox 20"/>
          <p:cNvSpPr txBox="1">
            <a:spLocks noChangeArrowheads="1"/>
          </p:cNvSpPr>
          <p:nvPr/>
        </p:nvSpPr>
        <p:spPr bwMode="auto">
          <a:xfrm>
            <a:off x="847725" y="104785"/>
            <a:ext cx="1371600" cy="276975"/>
          </a:xfrm>
          <a:prstGeom prst="rect">
            <a:avLst/>
          </a:prstGeom>
          <a:noFill/>
          <a:ln>
            <a:noFill/>
          </a:ln>
          <a:extLst/>
        </p:spPr>
        <p:txBody>
          <a:bodyPr lIns="91416"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2A6EBB"/>
                </a:solidFill>
              </a:rPr>
              <a:t>Key </a:t>
            </a:r>
            <a:r>
              <a:rPr lang="it-IT" sz="1200" b="1" dirty="0" err="1" smtClean="0">
                <a:solidFill>
                  <a:srgbClr val="2A6EBB"/>
                </a:solidFill>
              </a:rPr>
              <a:t>Slides</a:t>
            </a:r>
            <a:r>
              <a:rPr lang="it-IT" sz="1200" b="1" dirty="0" smtClean="0">
                <a:solidFill>
                  <a:srgbClr val="2A6EBB"/>
                </a:solidFill>
              </a:rPr>
              <a:t> </a:t>
            </a:r>
            <a:r>
              <a:rPr lang="it-IT" sz="1200" b="1" dirty="0" err="1" smtClean="0">
                <a:solidFill>
                  <a:srgbClr val="2A6EBB"/>
                </a:solidFill>
              </a:rPr>
              <a:t>from</a:t>
            </a:r>
            <a:endParaRPr lang="it-IT" sz="1200" b="1" dirty="0" smtClean="0">
              <a:solidFill>
                <a:srgbClr val="2A6EBB"/>
              </a:solidFill>
            </a:endParaRPr>
          </a:p>
        </p:txBody>
      </p:sp>
      <p:sp>
        <p:nvSpPr>
          <p:cNvPr id="20" name="TextBox 20"/>
          <p:cNvSpPr txBox="1">
            <a:spLocks noChangeArrowheads="1"/>
          </p:cNvSpPr>
          <p:nvPr/>
        </p:nvSpPr>
        <p:spPr bwMode="auto">
          <a:xfrm>
            <a:off x="2162183" y="104785"/>
            <a:ext cx="4295775" cy="276975"/>
          </a:xfrm>
          <a:prstGeom prst="rect">
            <a:avLst/>
          </a:prstGeom>
          <a:noFill/>
          <a:ln>
            <a:noFill/>
          </a:ln>
          <a:extLst/>
        </p:spPr>
        <p:txBody>
          <a:bodyPr lIns="0"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D29BC2"/>
                </a:solidFill>
              </a:rPr>
              <a:t>ESMO-ECCO-ESTRO 2013</a:t>
            </a:r>
          </a:p>
        </p:txBody>
      </p:sp>
      <p:grpSp>
        <p:nvGrpSpPr>
          <p:cNvPr id="3" name="Gruppo 24"/>
          <p:cNvGrpSpPr>
            <a:grpSpLocks/>
          </p:cNvGrpSpPr>
          <p:nvPr/>
        </p:nvGrpSpPr>
        <p:grpSpPr bwMode="auto">
          <a:xfrm>
            <a:off x="6350" y="53977"/>
            <a:ext cx="782638" cy="374651"/>
            <a:chOff x="0" y="1656081"/>
            <a:chExt cx="2245771" cy="1078453"/>
          </a:xfrm>
        </p:grpSpPr>
        <p:sp>
          <p:nvSpPr>
            <p:cNvPr id="25" name="Rectangle 19"/>
            <p:cNvSpPr>
              <a:spLocks noChangeArrowheads="1"/>
            </p:cNvSpPr>
            <p:nvPr userDrawn="1"/>
          </p:nvSpPr>
          <p:spPr bwMode="auto">
            <a:xfrm>
              <a:off x="100217" y="1683499"/>
              <a:ext cx="1047722" cy="1041895"/>
            </a:xfrm>
            <a:prstGeom prst="rect">
              <a:avLst/>
            </a:prstGeom>
            <a:solidFill>
              <a:schemeClr val="accent1"/>
            </a:solidFill>
            <a:ln w="9525">
              <a:noFill/>
              <a:miter lim="800000"/>
              <a:headEnd/>
              <a:tailEnd/>
            </a:ln>
          </p:spPr>
          <p:txBody>
            <a:bodyPr>
              <a:prstTxWarp prst="textNoShape">
                <a:avLst/>
              </a:prstTxWarp>
            </a:bodyPr>
            <a:lstStyle/>
            <a:p>
              <a:pPr>
                <a:defRPr/>
              </a:pPr>
              <a:endParaRPr lang="en-US">
                <a:solidFill>
                  <a:srgbClr val="000000"/>
                </a:solidFill>
                <a:ea typeface="ＭＳ Ｐゴシック" pitchFamily="-108" charset="-128"/>
                <a:cs typeface="ＭＳ Ｐゴシック" pitchFamily="-108" charset="-128"/>
              </a:endParaRPr>
            </a:p>
          </p:txBody>
        </p:sp>
        <p:sp>
          <p:nvSpPr>
            <p:cNvPr id="26" name="Freeform 21"/>
            <p:cNvSpPr>
              <a:spLocks/>
            </p:cNvSpPr>
            <p:nvPr userDrawn="1"/>
          </p:nvSpPr>
          <p:spPr bwMode="auto">
            <a:xfrm>
              <a:off x="1102386" y="1656081"/>
              <a:ext cx="1143385" cy="1069314"/>
            </a:xfrm>
            <a:custGeom>
              <a:avLst/>
              <a:gdLst>
                <a:gd name="T0" fmla="*/ 2147483647 w 659"/>
                <a:gd name="T1" fmla="*/ 2147483647 h 616"/>
                <a:gd name="T2" fmla="*/ 2147483647 w 659"/>
                <a:gd name="T3" fmla="*/ 2147483647 h 616"/>
                <a:gd name="T4" fmla="*/ 2147483647 w 659"/>
                <a:gd name="T5" fmla="*/ 2147483647 h 616"/>
                <a:gd name="T6" fmla="*/ 2147483647 w 659"/>
                <a:gd name="T7" fmla="*/ 2147483647 h 616"/>
                <a:gd name="T8" fmla="*/ 2147483647 w 659"/>
                <a:gd name="T9" fmla="*/ 2147483647 h 616"/>
                <a:gd name="T10" fmla="*/ 2147483647 w 659"/>
                <a:gd name="T11" fmla="*/ 2147483647 h 616"/>
                <a:gd name="T12" fmla="*/ 2147483647 w 659"/>
                <a:gd name="T13" fmla="*/ 2147483647 h 616"/>
                <a:gd name="T14" fmla="*/ 2147483647 w 659"/>
                <a:gd name="T15" fmla="*/ 2147483647 h 616"/>
                <a:gd name="T16" fmla="*/ 2147483647 w 659"/>
                <a:gd name="T17" fmla="*/ 2147483647 h 616"/>
                <a:gd name="T18" fmla="*/ 2147483647 w 659"/>
                <a:gd name="T19" fmla="*/ 2147483647 h 616"/>
                <a:gd name="T20" fmla="*/ 2147483647 w 659"/>
                <a:gd name="T21" fmla="*/ 2147483647 h 616"/>
                <a:gd name="T22" fmla="*/ 2147483647 w 659"/>
                <a:gd name="T23" fmla="*/ 2147483647 h 616"/>
                <a:gd name="T24" fmla="*/ 2147483647 w 659"/>
                <a:gd name="T25" fmla="*/ 2147483647 h 616"/>
                <a:gd name="T26" fmla="*/ 2147483647 w 659"/>
                <a:gd name="T27" fmla="*/ 2147483647 h 616"/>
                <a:gd name="T28" fmla="*/ 2147483647 w 659"/>
                <a:gd name="T29" fmla="*/ 2147483647 h 616"/>
                <a:gd name="T30" fmla="*/ 2147483647 w 659"/>
                <a:gd name="T31" fmla="*/ 2147483647 h 616"/>
                <a:gd name="T32" fmla="*/ 2147483647 w 659"/>
                <a:gd name="T33" fmla="*/ 2147483647 h 616"/>
                <a:gd name="T34" fmla="*/ 2147483647 w 659"/>
                <a:gd name="T35" fmla="*/ 2147483647 h 616"/>
                <a:gd name="T36" fmla="*/ 2147483647 w 659"/>
                <a:gd name="T37" fmla="*/ 2147483647 h 616"/>
                <a:gd name="T38" fmla="*/ 2147483647 w 659"/>
                <a:gd name="T39" fmla="*/ 2147483647 h 616"/>
                <a:gd name="T40" fmla="*/ 2147483647 w 659"/>
                <a:gd name="T41" fmla="*/ 2147483647 h 616"/>
                <a:gd name="T42" fmla="*/ 2147483647 w 659"/>
                <a:gd name="T43" fmla="*/ 0 h 616"/>
                <a:gd name="T44" fmla="*/ 2147483647 w 659"/>
                <a:gd name="T45" fmla="*/ 0 h 616"/>
                <a:gd name="T46" fmla="*/ 2147483647 w 659"/>
                <a:gd name="T47" fmla="*/ 2147483647 h 616"/>
                <a:gd name="T48" fmla="*/ 2147483647 w 659"/>
                <a:gd name="T49" fmla="*/ 2147483647 h 616"/>
                <a:gd name="T50" fmla="*/ 2147483647 w 659"/>
                <a:gd name="T51" fmla="*/ 2147483647 h 616"/>
                <a:gd name="T52" fmla="*/ 0 w 659"/>
                <a:gd name="T53" fmla="*/ 2147483647 h 616"/>
                <a:gd name="T54" fmla="*/ 0 w 659"/>
                <a:gd name="T55" fmla="*/ 2147483647 h 616"/>
                <a:gd name="T56" fmla="*/ 2147483647 w 659"/>
                <a:gd name="T57" fmla="*/ 2147483647 h 616"/>
                <a:gd name="T58" fmla="*/ 2147483647 w 659"/>
                <a:gd name="T59" fmla="*/ 2147483647 h 616"/>
                <a:gd name="T60" fmla="*/ 2147483647 w 659"/>
                <a:gd name="T61" fmla="*/ 2147483647 h 616"/>
                <a:gd name="T62" fmla="*/ 2147483647 w 659"/>
                <a:gd name="T63" fmla="*/ 2147483647 h 616"/>
                <a:gd name="T64" fmla="*/ 2147483647 w 659"/>
                <a:gd name="T65" fmla="*/ 2147483647 h 616"/>
                <a:gd name="T66" fmla="*/ 2147483647 w 659"/>
                <a:gd name="T67" fmla="*/ 2147483647 h 616"/>
                <a:gd name="T68" fmla="*/ 2147483647 w 659"/>
                <a:gd name="T69" fmla="*/ 2147483647 h 616"/>
                <a:gd name="T70" fmla="*/ 2147483647 w 659"/>
                <a:gd name="T71" fmla="*/ 2147483647 h 616"/>
                <a:gd name="T72" fmla="*/ 2147483647 w 659"/>
                <a:gd name="T73" fmla="*/ 2147483647 h 616"/>
                <a:gd name="T74" fmla="*/ 2147483647 w 659"/>
                <a:gd name="T75" fmla="*/ 2147483647 h 616"/>
                <a:gd name="T76" fmla="*/ 2147483647 w 659"/>
                <a:gd name="T77" fmla="*/ 2147483647 h 616"/>
                <a:gd name="T78" fmla="*/ 2147483647 w 659"/>
                <a:gd name="T79" fmla="*/ 2147483647 h 616"/>
                <a:gd name="T80" fmla="*/ 2147483647 w 659"/>
                <a:gd name="T81" fmla="*/ 2147483647 h 616"/>
                <a:gd name="T82" fmla="*/ 2147483647 w 659"/>
                <a:gd name="T83" fmla="*/ 2147483647 h 616"/>
                <a:gd name="T84" fmla="*/ 2147483647 w 659"/>
                <a:gd name="T85" fmla="*/ 2147483647 h 616"/>
                <a:gd name="T86" fmla="*/ 0 w 659"/>
                <a:gd name="T87" fmla="*/ 2147483647 h 616"/>
                <a:gd name="T88" fmla="*/ 0 w 659"/>
                <a:gd name="T89" fmla="*/ 2147483647 h 616"/>
                <a:gd name="T90" fmla="*/ 2147483647 w 659"/>
                <a:gd name="T91" fmla="*/ 2147483647 h 616"/>
                <a:gd name="T92" fmla="*/ 2147483647 w 659"/>
                <a:gd name="T93" fmla="*/ 2147483647 h 6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9" h="616">
                  <a:moveTo>
                    <a:pt x="639" y="616"/>
                  </a:moveTo>
                  <a:cubicBezTo>
                    <a:pt x="652" y="588"/>
                    <a:pt x="659" y="556"/>
                    <a:pt x="659" y="518"/>
                  </a:cubicBezTo>
                  <a:cubicBezTo>
                    <a:pt x="659" y="482"/>
                    <a:pt x="653" y="452"/>
                    <a:pt x="640" y="429"/>
                  </a:cubicBezTo>
                  <a:cubicBezTo>
                    <a:pt x="628" y="405"/>
                    <a:pt x="612" y="385"/>
                    <a:pt x="591" y="369"/>
                  </a:cubicBezTo>
                  <a:cubicBezTo>
                    <a:pt x="570" y="353"/>
                    <a:pt x="546" y="340"/>
                    <a:pt x="518" y="331"/>
                  </a:cubicBezTo>
                  <a:cubicBezTo>
                    <a:pt x="490" y="321"/>
                    <a:pt x="460" y="313"/>
                    <a:pt x="429" y="306"/>
                  </a:cubicBezTo>
                  <a:cubicBezTo>
                    <a:pt x="336" y="287"/>
                    <a:pt x="336" y="287"/>
                    <a:pt x="336" y="287"/>
                  </a:cubicBezTo>
                  <a:cubicBezTo>
                    <a:pt x="318" y="283"/>
                    <a:pt x="300" y="279"/>
                    <a:pt x="284" y="275"/>
                  </a:cubicBezTo>
                  <a:cubicBezTo>
                    <a:pt x="267" y="271"/>
                    <a:pt x="252" y="266"/>
                    <a:pt x="240" y="260"/>
                  </a:cubicBezTo>
                  <a:cubicBezTo>
                    <a:pt x="228" y="255"/>
                    <a:pt x="218" y="248"/>
                    <a:pt x="210" y="239"/>
                  </a:cubicBezTo>
                  <a:cubicBezTo>
                    <a:pt x="203" y="231"/>
                    <a:pt x="199" y="221"/>
                    <a:pt x="199" y="209"/>
                  </a:cubicBezTo>
                  <a:cubicBezTo>
                    <a:pt x="199" y="189"/>
                    <a:pt x="209" y="173"/>
                    <a:pt x="229" y="159"/>
                  </a:cubicBezTo>
                  <a:cubicBezTo>
                    <a:pt x="250" y="145"/>
                    <a:pt x="282" y="139"/>
                    <a:pt x="326" y="139"/>
                  </a:cubicBezTo>
                  <a:cubicBezTo>
                    <a:pt x="341" y="139"/>
                    <a:pt x="356" y="140"/>
                    <a:pt x="370" y="142"/>
                  </a:cubicBezTo>
                  <a:cubicBezTo>
                    <a:pt x="384" y="144"/>
                    <a:pt x="396" y="148"/>
                    <a:pt x="408" y="153"/>
                  </a:cubicBezTo>
                  <a:cubicBezTo>
                    <a:pt x="419" y="159"/>
                    <a:pt x="429" y="168"/>
                    <a:pt x="436" y="179"/>
                  </a:cubicBezTo>
                  <a:cubicBezTo>
                    <a:pt x="443" y="190"/>
                    <a:pt x="448" y="204"/>
                    <a:pt x="449" y="223"/>
                  </a:cubicBezTo>
                  <a:cubicBezTo>
                    <a:pt x="644" y="223"/>
                    <a:pt x="644" y="223"/>
                    <a:pt x="644" y="223"/>
                  </a:cubicBezTo>
                  <a:cubicBezTo>
                    <a:pt x="642" y="187"/>
                    <a:pt x="636" y="155"/>
                    <a:pt x="625" y="128"/>
                  </a:cubicBezTo>
                  <a:cubicBezTo>
                    <a:pt x="614" y="100"/>
                    <a:pt x="596" y="77"/>
                    <a:pt x="571" y="58"/>
                  </a:cubicBezTo>
                  <a:cubicBezTo>
                    <a:pt x="546" y="39"/>
                    <a:pt x="512" y="24"/>
                    <a:pt x="471" y="15"/>
                  </a:cubicBezTo>
                  <a:cubicBezTo>
                    <a:pt x="437" y="7"/>
                    <a:pt x="396" y="2"/>
                    <a:pt x="349" y="0"/>
                  </a:cubicBezTo>
                  <a:cubicBezTo>
                    <a:pt x="289" y="0"/>
                    <a:pt x="289" y="0"/>
                    <a:pt x="289" y="0"/>
                  </a:cubicBezTo>
                  <a:cubicBezTo>
                    <a:pt x="258" y="2"/>
                    <a:pt x="227" y="5"/>
                    <a:pt x="197" y="12"/>
                  </a:cubicBezTo>
                  <a:cubicBezTo>
                    <a:pt x="160" y="20"/>
                    <a:pt x="126" y="34"/>
                    <a:pt x="96" y="52"/>
                  </a:cubicBezTo>
                  <a:cubicBezTo>
                    <a:pt x="67" y="71"/>
                    <a:pt x="43" y="95"/>
                    <a:pt x="25" y="126"/>
                  </a:cubicBezTo>
                  <a:cubicBezTo>
                    <a:pt x="11" y="149"/>
                    <a:pt x="3" y="177"/>
                    <a:pt x="0" y="209"/>
                  </a:cubicBezTo>
                  <a:cubicBezTo>
                    <a:pt x="0" y="262"/>
                    <a:pt x="0" y="262"/>
                    <a:pt x="0" y="262"/>
                  </a:cubicBezTo>
                  <a:cubicBezTo>
                    <a:pt x="2" y="286"/>
                    <a:pt x="9" y="306"/>
                    <a:pt x="19" y="323"/>
                  </a:cubicBezTo>
                  <a:cubicBezTo>
                    <a:pt x="33" y="346"/>
                    <a:pt x="50" y="366"/>
                    <a:pt x="73" y="381"/>
                  </a:cubicBezTo>
                  <a:cubicBezTo>
                    <a:pt x="95" y="397"/>
                    <a:pt x="119" y="409"/>
                    <a:pt x="147" y="418"/>
                  </a:cubicBezTo>
                  <a:cubicBezTo>
                    <a:pt x="175" y="427"/>
                    <a:pt x="203" y="434"/>
                    <a:pt x="232" y="440"/>
                  </a:cubicBezTo>
                  <a:cubicBezTo>
                    <a:pt x="330" y="460"/>
                    <a:pt x="330" y="460"/>
                    <a:pt x="330" y="460"/>
                  </a:cubicBezTo>
                  <a:cubicBezTo>
                    <a:pt x="371" y="468"/>
                    <a:pt x="402" y="478"/>
                    <a:pt x="424" y="488"/>
                  </a:cubicBezTo>
                  <a:cubicBezTo>
                    <a:pt x="447" y="499"/>
                    <a:pt x="458" y="516"/>
                    <a:pt x="458" y="540"/>
                  </a:cubicBezTo>
                  <a:cubicBezTo>
                    <a:pt x="458" y="548"/>
                    <a:pt x="456" y="556"/>
                    <a:pt x="453" y="565"/>
                  </a:cubicBezTo>
                  <a:cubicBezTo>
                    <a:pt x="450" y="574"/>
                    <a:pt x="443" y="582"/>
                    <a:pt x="434" y="589"/>
                  </a:cubicBezTo>
                  <a:cubicBezTo>
                    <a:pt x="424" y="597"/>
                    <a:pt x="410" y="603"/>
                    <a:pt x="392" y="608"/>
                  </a:cubicBezTo>
                  <a:cubicBezTo>
                    <a:pt x="374" y="613"/>
                    <a:pt x="350" y="615"/>
                    <a:pt x="321" y="615"/>
                  </a:cubicBezTo>
                  <a:cubicBezTo>
                    <a:pt x="297" y="615"/>
                    <a:pt x="277" y="614"/>
                    <a:pt x="260" y="611"/>
                  </a:cubicBezTo>
                  <a:cubicBezTo>
                    <a:pt x="243" y="608"/>
                    <a:pt x="229" y="602"/>
                    <a:pt x="218" y="593"/>
                  </a:cubicBezTo>
                  <a:cubicBezTo>
                    <a:pt x="208" y="585"/>
                    <a:pt x="199" y="573"/>
                    <a:pt x="194" y="559"/>
                  </a:cubicBezTo>
                  <a:cubicBezTo>
                    <a:pt x="189" y="545"/>
                    <a:pt x="186" y="526"/>
                    <a:pt x="185" y="503"/>
                  </a:cubicBezTo>
                  <a:cubicBezTo>
                    <a:pt x="0" y="503"/>
                    <a:pt x="0" y="503"/>
                    <a:pt x="0" y="503"/>
                  </a:cubicBezTo>
                  <a:cubicBezTo>
                    <a:pt x="0" y="610"/>
                    <a:pt x="0" y="610"/>
                    <a:pt x="0" y="610"/>
                  </a:cubicBezTo>
                  <a:cubicBezTo>
                    <a:pt x="0" y="612"/>
                    <a:pt x="1" y="614"/>
                    <a:pt x="2" y="616"/>
                  </a:cubicBezTo>
                  <a:lnTo>
                    <a:pt x="639" y="616"/>
                  </a:lnTo>
                  <a:close/>
                </a:path>
              </a:pathLst>
            </a:custGeom>
            <a:solidFill>
              <a:schemeClr val="accent1"/>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sp>
          <p:nvSpPr>
            <p:cNvPr id="27" name="Freeform 20"/>
            <p:cNvSpPr>
              <a:spLocks/>
            </p:cNvSpPr>
            <p:nvPr userDrawn="1"/>
          </p:nvSpPr>
          <p:spPr bwMode="auto">
            <a:xfrm>
              <a:off x="0" y="1665220"/>
              <a:ext cx="1147939" cy="1069314"/>
            </a:xfrm>
            <a:custGeom>
              <a:avLst/>
              <a:gdLst>
                <a:gd name="T0" fmla="*/ 0 w 1566"/>
                <a:gd name="T1" fmla="*/ 0 h 1456"/>
                <a:gd name="T2" fmla="*/ 2147483647 w 1566"/>
                <a:gd name="T3" fmla="*/ 0 h 1456"/>
                <a:gd name="T4" fmla="*/ 2147483647 w 1566"/>
                <a:gd name="T5" fmla="*/ 2147483647 h 1456"/>
                <a:gd name="T6" fmla="*/ 2147483647 w 1566"/>
                <a:gd name="T7" fmla="*/ 0 h 1456"/>
                <a:gd name="T8" fmla="*/ 2147483647 w 1566"/>
                <a:gd name="T9" fmla="*/ 0 h 1456"/>
                <a:gd name="T10" fmla="*/ 2147483647 w 1566"/>
                <a:gd name="T11" fmla="*/ 2147483647 h 1456"/>
                <a:gd name="T12" fmla="*/ 2147483647 w 1566"/>
                <a:gd name="T13" fmla="*/ 2147483647 h 1456"/>
                <a:gd name="T14" fmla="*/ 2147483647 w 1566"/>
                <a:gd name="T15" fmla="*/ 2147483647 h 1456"/>
                <a:gd name="T16" fmla="*/ 2147483647 w 1566"/>
                <a:gd name="T17" fmla="*/ 2147483647 h 1456"/>
                <a:gd name="T18" fmla="*/ 2147483647 w 1566"/>
                <a:gd name="T19" fmla="*/ 2147483647 h 1456"/>
                <a:gd name="T20" fmla="*/ 2147483647 w 1566"/>
                <a:gd name="T21" fmla="*/ 2147483647 h 1456"/>
                <a:gd name="T22" fmla="*/ 0 w 1566"/>
                <a:gd name="T23" fmla="*/ 2147483647 h 1456"/>
                <a:gd name="T24" fmla="*/ 0 w 1566"/>
                <a:gd name="T25" fmla="*/ 0 h 14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6" h="1456">
                  <a:moveTo>
                    <a:pt x="0" y="0"/>
                  </a:moveTo>
                  <a:lnTo>
                    <a:pt x="422" y="0"/>
                  </a:lnTo>
                  <a:lnTo>
                    <a:pt x="422" y="643"/>
                  </a:lnTo>
                  <a:lnTo>
                    <a:pt x="1055" y="0"/>
                  </a:lnTo>
                  <a:lnTo>
                    <a:pt x="1566" y="0"/>
                  </a:lnTo>
                  <a:lnTo>
                    <a:pt x="883" y="652"/>
                  </a:lnTo>
                  <a:lnTo>
                    <a:pt x="1566" y="1456"/>
                  </a:lnTo>
                  <a:lnTo>
                    <a:pt x="1018" y="1456"/>
                  </a:lnTo>
                  <a:lnTo>
                    <a:pt x="427" y="707"/>
                  </a:lnTo>
                  <a:lnTo>
                    <a:pt x="422" y="707"/>
                  </a:lnTo>
                  <a:lnTo>
                    <a:pt x="422" y="1456"/>
                  </a:lnTo>
                  <a:lnTo>
                    <a:pt x="0" y="1456"/>
                  </a:lnTo>
                  <a:lnTo>
                    <a:pt x="0" y="0"/>
                  </a:lnTo>
                  <a:close/>
                </a:path>
              </a:pathLst>
            </a:custGeom>
            <a:solidFill>
              <a:srgbClr val="FFFFFF"/>
            </a:solidFill>
            <a:ln w="9525">
              <a:noFill/>
              <a:round/>
              <a:headEnd/>
              <a:tailEnd/>
            </a:ln>
          </p:spPr>
          <p:txBody>
            <a:bodyPr>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grpSp>
      <p:sp>
        <p:nvSpPr>
          <p:cNvPr id="30" name="TextBox 30"/>
          <p:cNvSpPr txBox="1"/>
          <p:nvPr/>
        </p:nvSpPr>
        <p:spPr>
          <a:xfrm>
            <a:off x="250828" y="6635760"/>
            <a:ext cx="8612188" cy="215419"/>
          </a:xfrm>
          <a:prstGeom prst="rect">
            <a:avLst/>
          </a:prstGeom>
          <a:noFill/>
        </p:spPr>
        <p:txBody>
          <a:bodyPr lIns="91416" tIns="45708" rIns="91416" bIns="45708">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defRPr/>
            </a:pPr>
            <a:r>
              <a:rPr lang="it-IT" sz="800" dirty="0" smtClean="0">
                <a:solidFill>
                  <a:srgbClr val="2A6EBB"/>
                </a:solidFill>
              </a:rPr>
              <a:t>© 2013 – FSE/ANM</a:t>
            </a:r>
          </a:p>
        </p:txBody>
      </p:sp>
      <p:cxnSp>
        <p:nvCxnSpPr>
          <p:cNvPr id="31" name="Connettore 1 30"/>
          <p:cNvCxnSpPr/>
          <p:nvPr userDrawn="1"/>
        </p:nvCxnSpPr>
        <p:spPr>
          <a:xfrm rot="16200000" flipH="1">
            <a:off x="4797432" y="5281613"/>
            <a:ext cx="2228851"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21"/>
          <p:cNvCxnSpPr/>
          <p:nvPr userDrawn="1"/>
        </p:nvCxnSpPr>
        <p:spPr>
          <a:xfrm>
            <a:off x="3" y="3646488"/>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22"/>
          <p:cNvCxnSpPr/>
          <p:nvPr userDrawn="1"/>
        </p:nvCxnSpPr>
        <p:spPr>
          <a:xfrm>
            <a:off x="3" y="1446213"/>
            <a:ext cx="9144000" cy="0"/>
          </a:xfrm>
          <a:prstGeom prst="line">
            <a:avLst/>
          </a:prstGeom>
          <a:ln w="254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23"/>
          <p:cNvCxnSpPr/>
          <p:nvPr userDrawn="1"/>
        </p:nvCxnSpPr>
        <p:spPr>
          <a:xfrm>
            <a:off x="3" y="4157663"/>
            <a:ext cx="9144000" cy="0"/>
          </a:xfrm>
          <a:prstGeom prst="line">
            <a:avLst/>
          </a:prstGeom>
          <a:ln w="254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24"/>
          <p:cNvCxnSpPr/>
          <p:nvPr userDrawn="1"/>
        </p:nvCxnSpPr>
        <p:spPr>
          <a:xfrm rot="5400000">
            <a:off x="4822043" y="2534444"/>
            <a:ext cx="217963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28"/>
          <p:cNvCxnSpPr/>
          <p:nvPr userDrawn="1"/>
        </p:nvCxnSpPr>
        <p:spPr>
          <a:xfrm>
            <a:off x="3" y="925513"/>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Click to edit Master title style</a:t>
            </a:r>
          </a:p>
        </p:txBody>
      </p:sp>
      <p:sp>
        <p:nvSpPr>
          <p:cNvPr id="18" name="Content Placeholder 2"/>
          <p:cNvSpPr>
            <a:spLocks noGrp="1"/>
          </p:cNvSpPr>
          <p:nvPr>
            <p:ph sz="half" idx="16"/>
          </p:nvPr>
        </p:nvSpPr>
        <p:spPr>
          <a:xfrm>
            <a:off x="127598" y="1467299"/>
            <a:ext cx="5677785" cy="2115879"/>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5" name="Segnaposto testo 14"/>
          <p:cNvSpPr>
            <a:spLocks noGrp="1"/>
          </p:cNvSpPr>
          <p:nvPr>
            <p:ph type="body" sz="quarter" idx="17"/>
          </p:nvPr>
        </p:nvSpPr>
        <p:spPr>
          <a:xfrm>
            <a:off x="6013965" y="1477970"/>
            <a:ext cx="2966262" cy="2105209"/>
          </a:xfrm>
        </p:spPr>
        <p:txBody>
          <a:bodyPr/>
          <a:lstStyle>
            <a:lvl1pPr marL="0" indent="0" algn="l">
              <a:spcBef>
                <a:spcPts val="0"/>
              </a:spcBef>
              <a:buFontTx/>
              <a:buNone/>
              <a:defRPr sz="1400"/>
            </a:lvl1pPr>
            <a:lvl2pPr>
              <a:buFontTx/>
              <a:buNone/>
              <a:defRPr/>
            </a:lvl2pPr>
            <a:lvl3pPr>
              <a:buFontTx/>
              <a:buNone/>
              <a:defRPr/>
            </a:lvl3pPr>
            <a:lvl4pPr>
              <a:buFontTx/>
              <a:buNone/>
              <a:defRPr/>
            </a:lvl4pPr>
            <a:lvl5pPr>
              <a:buFontTx/>
              <a:buNone/>
              <a:defRPr/>
            </a:lvl5pPr>
          </a:lstStyle>
          <a:p>
            <a:pPr lvl="0"/>
            <a:endParaRPr lang="it-IT"/>
          </a:p>
        </p:txBody>
      </p:sp>
      <p:sp>
        <p:nvSpPr>
          <p:cNvPr id="21" name="Content Placeholder 2"/>
          <p:cNvSpPr>
            <a:spLocks noGrp="1"/>
          </p:cNvSpPr>
          <p:nvPr>
            <p:ph sz="half" idx="19"/>
          </p:nvPr>
        </p:nvSpPr>
        <p:spPr>
          <a:xfrm>
            <a:off x="127598" y="4178602"/>
            <a:ext cx="5677785" cy="2115879"/>
          </a:xfrm>
          <a:prstGeom prst="rect">
            <a:avLst/>
          </a:prstGeo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22" name="Segnaposto testo 14"/>
          <p:cNvSpPr>
            <a:spLocks noGrp="1"/>
          </p:cNvSpPr>
          <p:nvPr>
            <p:ph type="body" sz="quarter" idx="20"/>
          </p:nvPr>
        </p:nvSpPr>
        <p:spPr>
          <a:xfrm>
            <a:off x="6013965" y="4189274"/>
            <a:ext cx="2966262" cy="2105209"/>
          </a:xfrm>
        </p:spPr>
        <p:txBody>
          <a:bodyPr/>
          <a:lstStyle>
            <a:lvl1pPr marL="0" indent="0" algn="l">
              <a:spcBef>
                <a:spcPts val="0"/>
              </a:spcBef>
              <a:buFontTx/>
              <a:buNone/>
              <a:defRPr sz="1400"/>
            </a:lvl1pPr>
            <a:lvl2pPr>
              <a:buFontTx/>
              <a:buNone/>
              <a:defRPr/>
            </a:lvl2pPr>
            <a:lvl3pPr>
              <a:buFontTx/>
              <a:buNone/>
              <a:defRPr/>
            </a:lvl3pPr>
            <a:lvl4pPr>
              <a:buFontTx/>
              <a:buNone/>
              <a:defRPr/>
            </a:lvl4pPr>
            <a:lvl5pPr>
              <a:buFontTx/>
              <a:buNone/>
              <a:defRPr/>
            </a:lvl5pPr>
          </a:lstStyle>
          <a:p>
            <a:pPr lvl="0"/>
            <a:endParaRPr lang="it-IT"/>
          </a:p>
        </p:txBody>
      </p:sp>
      <p:sp>
        <p:nvSpPr>
          <p:cNvPr id="28" name="Text Placeholder 2"/>
          <p:cNvSpPr>
            <a:spLocks noGrp="1"/>
          </p:cNvSpPr>
          <p:nvPr>
            <p:ph type="body" idx="1"/>
          </p:nvPr>
        </p:nvSpPr>
        <p:spPr>
          <a:xfrm>
            <a:off x="180754" y="967543"/>
            <a:ext cx="8782494" cy="425320"/>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29" name="Text Placeholder 2"/>
          <p:cNvSpPr>
            <a:spLocks noGrp="1"/>
          </p:cNvSpPr>
          <p:nvPr>
            <p:ph type="body" idx="15"/>
          </p:nvPr>
        </p:nvSpPr>
        <p:spPr>
          <a:xfrm>
            <a:off x="180754" y="3700113"/>
            <a:ext cx="8782494" cy="425320"/>
          </a:xfrm>
          <a:prstGeom prst="rect">
            <a:avLst/>
          </a:prstGeom>
        </p:spPr>
        <p:txBody>
          <a:bodyPr anchor="b"/>
          <a:lstStyle>
            <a:lvl1pPr marL="0" indent="0">
              <a:buNone/>
              <a:defRPr sz="2000" b="1">
                <a:solidFill>
                  <a:schemeClr val="accent6"/>
                </a:solidFill>
              </a:defRPr>
            </a:lvl1pPr>
            <a:lvl2pPr marL="457086" indent="0">
              <a:buNone/>
              <a:defRPr sz="2000" b="1"/>
            </a:lvl2pPr>
            <a:lvl3pPr marL="914169" indent="0">
              <a:buNone/>
              <a:defRPr sz="1800" b="1"/>
            </a:lvl3pPr>
            <a:lvl4pPr marL="1371254" indent="0">
              <a:buNone/>
              <a:defRPr sz="1600" b="1"/>
            </a:lvl4pPr>
            <a:lvl5pPr marL="1828338" indent="0">
              <a:buNone/>
              <a:defRPr sz="1600" b="1"/>
            </a:lvl5pPr>
            <a:lvl6pPr marL="2285423" indent="0">
              <a:buNone/>
              <a:defRPr sz="1600" b="1"/>
            </a:lvl6pPr>
            <a:lvl7pPr marL="2742507" indent="0">
              <a:buNone/>
              <a:defRPr sz="1600" b="1"/>
            </a:lvl7pPr>
            <a:lvl8pPr marL="3199592" indent="0">
              <a:buNone/>
              <a:defRPr sz="1600" b="1"/>
            </a:lvl8pPr>
            <a:lvl9pPr marL="3656677" indent="0">
              <a:buNone/>
              <a:defRPr sz="1600" b="1"/>
            </a:lvl9pPr>
          </a:lstStyle>
          <a:p>
            <a:pPr lvl="0"/>
            <a:r>
              <a:rPr lang="it-IT" smtClean="0"/>
              <a:t>Fare clic per modificare stili del testo dello schema</a:t>
            </a:r>
          </a:p>
        </p:txBody>
      </p:sp>
      <p:sp>
        <p:nvSpPr>
          <p:cNvPr id="24" name="Segnaposto testo 9"/>
          <p:cNvSpPr>
            <a:spLocks noGrp="1"/>
          </p:cNvSpPr>
          <p:nvPr>
            <p:ph type="body" sz="quarter" idx="13"/>
          </p:nvPr>
        </p:nvSpPr>
        <p:spPr>
          <a:xfrm>
            <a:off x="6215074" y="10"/>
            <a:ext cx="2928926" cy="428625"/>
          </a:xfrm>
        </p:spPr>
        <p:txBody>
          <a:bodyPr anchor="ctr">
            <a:noAutofit/>
          </a:bodyPr>
          <a:lstStyle>
            <a:lvl1pPr marL="0" indent="0" algn="ctr">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stili del testo dello schema</a:t>
            </a:r>
          </a:p>
        </p:txBody>
      </p:sp>
      <p:sp>
        <p:nvSpPr>
          <p:cNvPr id="37" name="Footer Placeholder 25"/>
          <p:cNvSpPr>
            <a:spLocks noGrp="1"/>
          </p:cNvSpPr>
          <p:nvPr>
            <p:ph type="ftr" sz="quarter" idx="21"/>
          </p:nvPr>
        </p:nvSpPr>
        <p:spPr/>
        <p:txBody>
          <a:bodyPr/>
          <a:lstStyle>
            <a:lvl1pPr>
              <a:defRPr/>
            </a:lvl1pPr>
          </a:lstStyle>
          <a:p>
            <a:pPr>
              <a:defRPr/>
            </a:pPr>
            <a:endParaRPr lang="it-IT"/>
          </a:p>
        </p:txBody>
      </p:sp>
    </p:spTree>
    <p:extLst>
      <p:ext uri="{BB962C8B-B14F-4D97-AF65-F5344CB8AC3E}">
        <p14:creationId xmlns:p14="http://schemas.microsoft.com/office/powerpoint/2010/main" val="17324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303427D2-DACD-4B9B-81BF-57F903460386}" type="datetimeFigureOut">
              <a:rPr lang="en-US"/>
              <a:pPr>
                <a:defRPr/>
              </a:pPr>
              <a:t>6/26/2018</a:t>
            </a:fld>
            <a:endParaRPr lang="en-US"/>
          </a:p>
        </p:txBody>
      </p:sp>
      <p:sp>
        <p:nvSpPr>
          <p:cNvPr id="3" name="Footer Placeholder 2"/>
          <p:cNvSpPr>
            <a:spLocks noGrp="1"/>
          </p:cNvSpPr>
          <p:nvPr>
            <p:ph type="ftr" sz="quarter" idx="11"/>
          </p:nvPr>
        </p:nvSpPr>
        <p:spPr>
          <a:xfrm>
            <a:off x="3124201" y="6356372"/>
            <a:ext cx="2895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endParaRPr lang="en-US"/>
          </a:p>
        </p:txBody>
      </p:sp>
      <p:sp>
        <p:nvSpPr>
          <p:cNvPr id="4" name="Slide Number Placeholder 3"/>
          <p:cNvSpPr>
            <a:spLocks noGrp="1"/>
          </p:cNvSpPr>
          <p:nvPr>
            <p:ph type="sldNum" sz="quarter" idx="12"/>
          </p:nvPr>
        </p:nvSpPr>
        <p:spPr>
          <a:xfrm>
            <a:off x="6553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FE335E33-DC6E-425E-ACDB-BB01A12A41E5}" type="slidenum">
              <a:rPr lang="en-US"/>
              <a:pPr>
                <a:defRPr/>
              </a:pPr>
              <a:t>‹N›</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143000"/>
            <a:ext cx="40386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3" y="1143000"/>
            <a:ext cx="40386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9" name="Segnaposto contenuto 2"/>
          <p:cNvSpPr>
            <a:spLocks noGrp="1"/>
          </p:cNvSpPr>
          <p:nvPr>
            <p:ph sz="half" idx="12"/>
          </p:nvPr>
        </p:nvSpPr>
        <p:spPr>
          <a:xfrm>
            <a:off x="457200" y="3657603"/>
            <a:ext cx="40386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10" name="Segnaposto contenuto 3"/>
          <p:cNvSpPr>
            <a:spLocks noGrp="1"/>
          </p:cNvSpPr>
          <p:nvPr>
            <p:ph sz="half" idx="13"/>
          </p:nvPr>
        </p:nvSpPr>
        <p:spPr>
          <a:xfrm>
            <a:off x="4648203" y="3657603"/>
            <a:ext cx="40386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11" name="Footer Placeholder 4"/>
          <p:cNvSpPr>
            <a:spLocks noGrp="1"/>
          </p:cNvSpPr>
          <p:nvPr>
            <p:ph type="ftr" sz="quarter" idx="14"/>
          </p:nvPr>
        </p:nvSpPr>
        <p:spPr>
          <a:xfrm>
            <a:off x="292109" y="6294441"/>
            <a:ext cx="8570913" cy="320675"/>
          </a:xfrm>
        </p:spPr>
        <p:txBody>
          <a:bodyPr/>
          <a:lstStyle>
            <a:lvl1pPr>
              <a:defRPr/>
            </a:lvl1pPr>
          </a:lstStyle>
          <a:p>
            <a:pPr>
              <a:defRPr/>
            </a:pPr>
            <a:endParaRPr lang="it-IT"/>
          </a:p>
        </p:txBody>
      </p:sp>
    </p:spTree>
    <p:extLst>
      <p:ext uri="{BB962C8B-B14F-4D97-AF65-F5344CB8AC3E}">
        <p14:creationId xmlns:p14="http://schemas.microsoft.com/office/powerpoint/2010/main" val="3921916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5" name="Footer Placeholder 4"/>
          <p:cNvSpPr>
            <a:spLocks noGrp="1"/>
          </p:cNvSpPr>
          <p:nvPr>
            <p:ph type="ftr" sz="quarter" idx="14"/>
          </p:nvPr>
        </p:nvSpPr>
        <p:spPr>
          <a:xfrm>
            <a:off x="292109" y="6294441"/>
            <a:ext cx="8570913" cy="320675"/>
          </a:xfrm>
        </p:spPr>
        <p:txBody>
          <a:bodyPr/>
          <a:lstStyle>
            <a:lvl1pPr>
              <a:defRPr/>
            </a:lvl1pPr>
          </a:lstStyle>
          <a:p>
            <a:pPr>
              <a:defRPr/>
            </a:pPr>
            <a:endParaRPr lang="it-IT"/>
          </a:p>
        </p:txBody>
      </p:sp>
    </p:spTree>
    <p:extLst>
      <p:ext uri="{BB962C8B-B14F-4D97-AF65-F5344CB8AC3E}">
        <p14:creationId xmlns:p14="http://schemas.microsoft.com/office/powerpoint/2010/main" val="19104366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a:xfrm>
            <a:off x="292109" y="6294441"/>
            <a:ext cx="8570913" cy="320675"/>
          </a:xfrm>
        </p:spPr>
        <p:txBody>
          <a:bodyPr/>
          <a:lstStyle>
            <a:lvl1pPr>
              <a:defRPr/>
            </a:lvl1pPr>
          </a:lstStyle>
          <a:p>
            <a:pPr>
              <a:defRPr/>
            </a:pPr>
            <a:endParaRPr lang="it-IT"/>
          </a:p>
        </p:txBody>
      </p:sp>
    </p:spTree>
    <p:extLst>
      <p:ext uri="{BB962C8B-B14F-4D97-AF65-F5344CB8AC3E}">
        <p14:creationId xmlns:p14="http://schemas.microsoft.com/office/powerpoint/2010/main" val="3703531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dirty="0" smtClean="0"/>
              <a:t>Fare </a:t>
            </a:r>
            <a:r>
              <a:rPr lang="en-US" dirty="0" err="1" smtClean="0"/>
              <a:t>clic</a:t>
            </a:r>
            <a:r>
              <a:rPr lang="en-US" dirty="0" smtClean="0"/>
              <a:t> per </a:t>
            </a:r>
            <a:r>
              <a:rPr lang="en-US" dirty="0" err="1" smtClean="0"/>
              <a:t>modificare</a:t>
            </a:r>
            <a:r>
              <a:rPr lang="en-US" dirty="0" smtClean="0"/>
              <a:t> </a:t>
            </a:r>
            <a:r>
              <a:rPr lang="en-US" dirty="0" err="1" smtClean="0"/>
              <a:t>gli</a:t>
            </a:r>
            <a:r>
              <a:rPr lang="en-US" dirty="0" smtClean="0"/>
              <a:t> </a:t>
            </a:r>
            <a:r>
              <a:rPr lang="en-US" dirty="0" err="1" smtClean="0"/>
              <a:t>stili</a:t>
            </a:r>
            <a:r>
              <a:rPr lang="en-US" dirty="0" smtClean="0"/>
              <a:t> del </a:t>
            </a:r>
            <a:r>
              <a:rPr lang="en-US" dirty="0" err="1" smtClean="0"/>
              <a:t>testo</a:t>
            </a:r>
            <a:r>
              <a:rPr lang="en-US" dirty="0" smtClean="0"/>
              <a:t> </a:t>
            </a:r>
            <a:r>
              <a:rPr lang="en-US" dirty="0" err="1" smtClean="0"/>
              <a:t>dello</a:t>
            </a:r>
            <a:r>
              <a:rPr lang="en-US" dirty="0" smtClean="0"/>
              <a:t> schema</a:t>
            </a:r>
          </a:p>
          <a:p>
            <a:pPr lvl="1"/>
            <a:r>
              <a:rPr lang="en-US" dirty="0" err="1" smtClean="0"/>
              <a:t>Secondo</a:t>
            </a:r>
            <a:r>
              <a:rPr lang="en-US" dirty="0" smtClean="0"/>
              <a:t> </a:t>
            </a:r>
            <a:r>
              <a:rPr lang="en-US" dirty="0" err="1" smtClean="0"/>
              <a:t>livello</a:t>
            </a:r>
            <a:endParaRPr lang="en-US" dirty="0" smtClean="0"/>
          </a:p>
          <a:p>
            <a:pPr lvl="2"/>
            <a:r>
              <a:rPr lang="en-US" dirty="0" err="1" smtClean="0"/>
              <a:t>Terzo</a:t>
            </a:r>
            <a:r>
              <a:rPr lang="en-US" dirty="0" smtClean="0"/>
              <a:t> </a:t>
            </a:r>
            <a:r>
              <a:rPr lang="en-US" dirty="0" err="1" smtClean="0"/>
              <a:t>livello</a:t>
            </a:r>
            <a:endParaRPr lang="en-US" dirty="0" smtClean="0"/>
          </a:p>
          <a:p>
            <a:pPr lvl="3"/>
            <a:r>
              <a:rPr lang="en-US" dirty="0" smtClean="0"/>
              <a:t>Quarto </a:t>
            </a:r>
            <a:r>
              <a:rPr lang="en-US" dirty="0" err="1" smtClean="0"/>
              <a:t>livello</a:t>
            </a:r>
            <a:endParaRPr lang="en-US" dirty="0" smtClean="0"/>
          </a:p>
          <a:p>
            <a:pPr lvl="4"/>
            <a:r>
              <a:rPr lang="en-US" dirty="0" err="1" smtClean="0"/>
              <a:t>Quinto</a:t>
            </a:r>
            <a:r>
              <a:rPr lang="en-US" dirty="0" smtClean="0"/>
              <a:t> </a:t>
            </a:r>
            <a:r>
              <a:rPr lang="en-US" dirty="0" err="1" smtClean="0"/>
              <a:t>livello</a:t>
            </a:r>
            <a:endParaRPr lang="it-IT" dirty="0"/>
          </a:p>
        </p:txBody>
      </p:sp>
      <p:sp>
        <p:nvSpPr>
          <p:cNvPr id="4" name="Segnaposto data 3"/>
          <p:cNvSpPr>
            <a:spLocks noGrp="1"/>
          </p:cNvSpPr>
          <p:nvPr>
            <p:ph type="dt" sz="half" idx="10"/>
          </p:nvPr>
        </p:nvSpPr>
        <p:spPr>
          <a:xfrm>
            <a:off x="304800" y="6629400"/>
            <a:ext cx="2133600" cy="228600"/>
          </a:xfrm>
          <a:prstGeom prst="rect">
            <a:avLst/>
          </a:prstGeom>
        </p:spPr>
        <p:txBody>
          <a:bodyPr lIns="91416" tIns="45708" rIns="91416" bIns="45708"/>
          <a:lstStyle>
            <a:lvl1pPr>
              <a:defRPr sz="1200"/>
            </a:lvl1pPr>
          </a:lstStyle>
          <a:p>
            <a:pPr fontAlgn="base">
              <a:spcBef>
                <a:spcPct val="0"/>
              </a:spcBef>
              <a:spcAft>
                <a:spcPct val="0"/>
              </a:spcAft>
            </a:pPr>
            <a:endParaRPr lang="en-US">
              <a:solidFill>
                <a:prstClr val="black">
                  <a:tint val="75000"/>
                </a:prstClr>
              </a:solidFill>
            </a:endParaRPr>
          </a:p>
        </p:txBody>
      </p:sp>
      <p:sp>
        <p:nvSpPr>
          <p:cNvPr id="6" name="Segnaposto numero diapositiva 5"/>
          <p:cNvSpPr>
            <a:spLocks noGrp="1"/>
          </p:cNvSpPr>
          <p:nvPr>
            <p:ph type="sldNum" sz="quarter" idx="12"/>
          </p:nvPr>
        </p:nvSpPr>
        <p:spPr>
          <a:xfrm>
            <a:off x="2590800" y="6629400"/>
            <a:ext cx="2438400" cy="228600"/>
          </a:xfrm>
          <a:prstGeom prst="rect">
            <a:avLst/>
          </a:prstGeom>
        </p:spPr>
        <p:txBody>
          <a:bodyPr lIns="91416" tIns="45708" rIns="91416" bIns="45708"/>
          <a:lstStyle>
            <a:lvl1pPr>
              <a:defRPr sz="1200"/>
            </a:lvl1p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dirty="0">
              <a:solidFill>
                <a:prstClr val="black">
                  <a:tint val="75000"/>
                </a:prstClr>
              </a:solidFill>
            </a:endParaRPr>
          </a:p>
        </p:txBody>
      </p:sp>
      <p:sp>
        <p:nvSpPr>
          <p:cNvPr id="7" name="Footer Placeholder 4"/>
          <p:cNvSpPr>
            <a:spLocks noGrp="1"/>
          </p:cNvSpPr>
          <p:nvPr>
            <p:ph type="ftr" sz="quarter" idx="14"/>
          </p:nvPr>
        </p:nvSpPr>
        <p:spPr>
          <a:xfrm>
            <a:off x="292109" y="6294441"/>
            <a:ext cx="8570913" cy="320675"/>
          </a:xfrm>
        </p:spPr>
        <p:txBody>
          <a:bodyPr/>
          <a:lstStyle>
            <a:lvl1pPr>
              <a:defRPr/>
            </a:lvl1pPr>
          </a:lstStyle>
          <a:p>
            <a:pPr>
              <a:defRPr/>
            </a:pPr>
            <a:endParaRPr lang="it-IT"/>
          </a:p>
        </p:txBody>
      </p:sp>
    </p:spTree>
    <p:extLst>
      <p:ext uri="{BB962C8B-B14F-4D97-AF65-F5344CB8AC3E}">
        <p14:creationId xmlns:p14="http://schemas.microsoft.com/office/powerpoint/2010/main" val="1568826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KS Empty">
    <p:spTree>
      <p:nvGrpSpPr>
        <p:cNvPr id="1" name=""/>
        <p:cNvGrpSpPr/>
        <p:nvPr/>
      </p:nvGrpSpPr>
      <p:grpSpPr>
        <a:xfrm>
          <a:off x="0" y="0"/>
          <a:ext cx="0" cy="0"/>
          <a:chOff x="0" y="0"/>
          <a:chExt cx="0" cy="0"/>
        </a:xfrm>
      </p:grpSpPr>
      <p:pic>
        <p:nvPicPr>
          <p:cNvPr id="2" name="Picture 18" descr="BAGLIORE.png"/>
          <p:cNvPicPr>
            <a:picLocks noChangeAspect="1"/>
          </p:cNvPicPr>
          <p:nvPr userDrawn="1"/>
        </p:nvPicPr>
        <p:blipFill>
          <a:blip r:embed="rId2" cstate="print"/>
          <a:srcRect/>
          <a:stretch>
            <a:fillRect/>
          </a:stretch>
        </p:blipFill>
        <p:spPr bwMode="auto">
          <a:xfrm>
            <a:off x="3" y="0"/>
            <a:ext cx="9144000" cy="6858000"/>
          </a:xfrm>
          <a:prstGeom prst="rect">
            <a:avLst/>
          </a:prstGeom>
          <a:noFill/>
          <a:ln w="9525">
            <a:noFill/>
            <a:miter lim="800000"/>
            <a:headEnd/>
            <a:tailEnd/>
          </a:ln>
        </p:spPr>
      </p:pic>
    </p:spTree>
    <p:extLst>
      <p:ext uri="{BB962C8B-B14F-4D97-AF65-F5344CB8AC3E}">
        <p14:creationId xmlns:p14="http://schemas.microsoft.com/office/powerpoint/2010/main" val="13192091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srcRect/>
          <a:stretch>
            <a:fillRect/>
          </a:stretch>
        </p:blipFill>
        <p:spPr bwMode="auto">
          <a:xfrm>
            <a:off x="3360" y="-15114"/>
            <a:ext cx="9144000" cy="4533939"/>
          </a:xfrm>
          <a:prstGeom prst="rect">
            <a:avLst/>
          </a:prstGeom>
          <a:noFill/>
          <a:ln w="9525">
            <a:noFill/>
            <a:miter lim="800000"/>
            <a:headEnd/>
            <a:tailEnd/>
          </a:ln>
        </p:spPr>
      </p:pic>
      <p:pic>
        <p:nvPicPr>
          <p:cNvPr id="4" name="Picture 12" descr="CCO_ONC_RGB.jpg"/>
          <p:cNvPicPr>
            <a:picLocks noChangeAspect="1"/>
          </p:cNvPicPr>
          <p:nvPr userDrawn="1"/>
        </p:nvPicPr>
        <p:blipFill>
          <a:blip r:embed="rId3" cstate="print"/>
          <a:srcRect t="44931"/>
          <a:stretch>
            <a:fillRect/>
          </a:stretch>
        </p:blipFill>
        <p:spPr bwMode="auto">
          <a:xfrm>
            <a:off x="5263307" y="5877329"/>
            <a:ext cx="3670703" cy="717035"/>
          </a:xfrm>
          <a:prstGeom prst="rect">
            <a:avLst/>
          </a:prstGeom>
          <a:noFill/>
          <a:ln w="9525">
            <a:noFill/>
            <a:miter lim="800000"/>
            <a:headEnd/>
            <a:tailEnd/>
          </a:ln>
        </p:spPr>
      </p:pic>
      <p:cxnSp>
        <p:nvCxnSpPr>
          <p:cNvPr id="5" name="Straight Connector 5"/>
          <p:cNvCxnSpPr>
            <a:cxnSpLocks noChangeShapeType="1"/>
          </p:cNvCxnSpPr>
          <p:nvPr userDrawn="1"/>
        </p:nvCxnSpPr>
        <p:spPr bwMode="auto">
          <a:xfrm>
            <a:off x="-11760" y="4528900"/>
            <a:ext cx="9155760" cy="0"/>
          </a:xfrm>
          <a:prstGeom prst="line">
            <a:avLst/>
          </a:prstGeom>
          <a:noFill/>
          <a:ln w="28575">
            <a:solidFill>
              <a:srgbClr val="8B3D9A"/>
            </a:solidFill>
            <a:round/>
            <a:headEnd/>
            <a:tailEnd/>
          </a:ln>
          <a:effectLst>
            <a:outerShdw blurRad="40000" dist="20000" dir="5400000" rotWithShape="0">
              <a:srgbClr val="808080">
                <a:alpha val="37999"/>
              </a:srgbClr>
            </a:outerShdw>
          </a:effectLst>
          <a:extLst/>
        </p:spPr>
      </p:cxnSp>
      <p:sp>
        <p:nvSpPr>
          <p:cNvPr id="8" name="Rectangle 57"/>
          <p:cNvSpPr>
            <a:spLocks noGrp="1" noChangeArrowheads="1"/>
          </p:cNvSpPr>
          <p:nvPr>
            <p:ph type="ctrTitle"/>
          </p:nvPr>
        </p:nvSpPr>
        <p:spPr bwMode="invGray">
          <a:xfrm>
            <a:off x="457208" y="420625"/>
            <a:ext cx="8318373" cy="2822307"/>
          </a:xfrm>
          <a:prstGeom prst="rect">
            <a:avLst/>
          </a:prstGeom>
        </p:spPr>
        <p:txBody>
          <a:bodyPr>
            <a:normAutofit/>
          </a:bodyPr>
          <a:lstStyle>
            <a:lvl1pPr>
              <a:defRPr sz="4000">
                <a:solidFill>
                  <a:schemeClr val="tx2"/>
                </a:solidFill>
              </a:defRPr>
            </a:lvl1pPr>
          </a:lstStyle>
          <a:p>
            <a:r>
              <a:rPr lang="en-US" dirty="0"/>
              <a:t>Click to edit Master title style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306" y="238138"/>
            <a:ext cx="8442961"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5" y="1513057"/>
            <a:ext cx="8455026" cy="46506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srcRect/>
          <a:stretch>
            <a:fillRect/>
          </a:stretch>
        </p:blipFill>
        <p:spPr bwMode="auto">
          <a:xfrm>
            <a:off x="3360" y="0"/>
            <a:ext cx="9144000" cy="6858000"/>
          </a:xfrm>
          <a:prstGeom prst="rect">
            <a:avLst/>
          </a:prstGeom>
          <a:noFill/>
          <a:ln w="9525">
            <a:noFill/>
            <a:miter lim="800000"/>
            <a:headEnd/>
            <a:tailEnd/>
          </a:ln>
        </p:spPr>
      </p:pic>
      <p:sp>
        <p:nvSpPr>
          <p:cNvPr id="5" name="Title 1"/>
          <p:cNvSpPr>
            <a:spLocks noGrp="1"/>
          </p:cNvSpPr>
          <p:nvPr>
            <p:ph type="title"/>
          </p:nvPr>
        </p:nvSpPr>
        <p:spPr>
          <a:xfrm>
            <a:off x="385764" y="330201"/>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306" y="238138"/>
            <a:ext cx="8442961"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2"/>
            <a:ext cx="4151312" cy="4678739"/>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93" y="1510735"/>
            <a:ext cx="4151313" cy="4679463"/>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93" y="1510729"/>
            <a:ext cx="4151313" cy="4665747"/>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306" y="238138"/>
            <a:ext cx="8442961"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2"/>
            <a:ext cx="4151312" cy="4678739"/>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7"/>
            <a:ext cx="3008312" cy="1162051"/>
          </a:xfrm>
          <a:prstGeom prst="rect">
            <a:avLst/>
          </a:prstGeom>
        </p:spPr>
        <p:txBody>
          <a:bodyPr lIns="91248" tIns="45626" rIns="91248" bIns="45626"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3078"/>
            <a:ext cx="5111750" cy="5853113"/>
          </a:xfrm>
          <a:prstGeom prst="rect">
            <a:avLst/>
          </a:prstGeom>
        </p:spPr>
        <p:txBody>
          <a:bodyPr lIns="91248" tIns="45626" rIns="91248" bIns="4562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2" cy="4691063"/>
          </a:xfrm>
          <a:prstGeom prst="rect">
            <a:avLst/>
          </a:prstGeom>
        </p:spPr>
        <p:txBody>
          <a:bodyPr lIns="91248" tIns="45626" rIns="91248" bIns="45626"/>
          <a:lstStyle>
            <a:lvl1pPr marL="0" indent="0">
              <a:buNone/>
              <a:defRPr sz="1400"/>
            </a:lvl1pPr>
            <a:lvl2pPr marL="456279" indent="0">
              <a:buNone/>
              <a:defRPr sz="1200"/>
            </a:lvl2pPr>
            <a:lvl3pPr marL="912559" indent="0">
              <a:buNone/>
              <a:defRPr sz="1000"/>
            </a:lvl3pPr>
            <a:lvl4pPr marL="1368840" indent="0">
              <a:buNone/>
              <a:defRPr sz="1000"/>
            </a:lvl4pPr>
            <a:lvl5pPr marL="1825120" indent="0">
              <a:buNone/>
              <a:defRPr sz="1000"/>
            </a:lvl5pPr>
            <a:lvl6pPr marL="2281400" indent="0">
              <a:buNone/>
              <a:defRPr sz="1000"/>
            </a:lvl6pPr>
            <a:lvl7pPr marL="2737678" indent="0">
              <a:buNone/>
              <a:defRPr sz="1000"/>
            </a:lvl7pPr>
            <a:lvl8pPr marL="3193950" indent="0">
              <a:buNone/>
              <a:defRPr sz="1000"/>
            </a:lvl8pPr>
            <a:lvl9pPr marL="3650234"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457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B3168037-2918-4B9A-901F-DCF301D2D9F6}" type="datetimeFigureOut">
              <a:rPr lang="en-US"/>
              <a:pPr>
                <a:defRPr/>
              </a:pPr>
              <a:t>6/26/2018</a:t>
            </a:fld>
            <a:endParaRPr lang="en-US"/>
          </a:p>
        </p:txBody>
      </p:sp>
      <p:sp>
        <p:nvSpPr>
          <p:cNvPr id="6" name="Footer Placeholder 5"/>
          <p:cNvSpPr>
            <a:spLocks noGrp="1"/>
          </p:cNvSpPr>
          <p:nvPr>
            <p:ph type="ftr" sz="quarter" idx="11"/>
          </p:nvPr>
        </p:nvSpPr>
        <p:spPr>
          <a:xfrm>
            <a:off x="3124201" y="6356372"/>
            <a:ext cx="2895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endParaRPr lang="en-US"/>
          </a:p>
        </p:txBody>
      </p:sp>
      <p:sp>
        <p:nvSpPr>
          <p:cNvPr id="7" name="Slide Number Placeholder 6"/>
          <p:cNvSpPr>
            <a:spLocks noGrp="1"/>
          </p:cNvSpPr>
          <p:nvPr>
            <p:ph type="sldNum" sz="quarter" idx="12"/>
          </p:nvPr>
        </p:nvSpPr>
        <p:spPr>
          <a:xfrm>
            <a:off x="6553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76EC8985-2C1F-4D83-B97C-8AB69D05A865}" type="slidenum">
              <a:rPr lang="en-US"/>
              <a:pPr>
                <a:defRPr/>
              </a:pPr>
              <a:t>‹N›</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306" y="238138"/>
            <a:ext cx="8442961" cy="1103313"/>
          </a:xfrm>
          <a:prstGeom prst="rect">
            <a:avLst/>
          </a:prstGeom>
        </p:spPr>
        <p:txBody>
          <a:bodyPr/>
          <a:lstStyle/>
          <a:p>
            <a:r>
              <a:rPr lang="en-US"/>
              <a:t>Click to edit Master title style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srcRect/>
          <a:stretch>
            <a:fillRect/>
          </a:stretch>
        </p:blipFill>
        <p:spPr bwMode="auto">
          <a:xfrm>
            <a:off x="3360" y="-15114"/>
            <a:ext cx="9144000" cy="4533939"/>
          </a:xfrm>
          <a:prstGeom prst="rect">
            <a:avLst/>
          </a:prstGeom>
          <a:noFill/>
          <a:ln w="9525">
            <a:noFill/>
            <a:miter lim="800000"/>
            <a:headEnd/>
            <a:tailEnd/>
          </a:ln>
        </p:spPr>
      </p:pic>
      <p:cxnSp>
        <p:nvCxnSpPr>
          <p:cNvPr id="6" name="Straight Connector 4"/>
          <p:cNvCxnSpPr>
            <a:cxnSpLocks noChangeShapeType="1"/>
          </p:cNvCxnSpPr>
          <p:nvPr userDrawn="1"/>
        </p:nvCxnSpPr>
        <p:spPr bwMode="auto">
          <a:xfrm>
            <a:off x="-11760" y="4528900"/>
            <a:ext cx="9155760" cy="0"/>
          </a:xfrm>
          <a:prstGeom prst="line">
            <a:avLst/>
          </a:prstGeom>
          <a:noFill/>
          <a:ln w="28575">
            <a:solidFill>
              <a:srgbClr val="8B3D9A"/>
            </a:solidFill>
            <a:round/>
            <a:headEnd/>
            <a:tailEnd/>
          </a:ln>
          <a:effectLst>
            <a:outerShdw blurRad="40000" dist="20000" dir="5400000" rotWithShape="0">
              <a:srgbClr val="808080">
                <a:alpha val="37999"/>
              </a:srgbClr>
            </a:outerShdw>
          </a:effectLst>
          <a:extLst/>
        </p:spPr>
      </p:cxnSp>
      <p:pic>
        <p:nvPicPr>
          <p:cNvPr id="7" name="Picture 12" descr="CCO_ONC_RGB.jpg"/>
          <p:cNvPicPr>
            <a:picLocks noChangeAspect="1"/>
          </p:cNvPicPr>
          <p:nvPr userDrawn="1"/>
        </p:nvPicPr>
        <p:blipFill>
          <a:blip r:embed="rId3" cstate="print"/>
          <a:srcRect t="44931"/>
          <a:stretch>
            <a:fillRect/>
          </a:stretch>
        </p:blipFill>
        <p:spPr bwMode="auto">
          <a:xfrm>
            <a:off x="5263307" y="5877329"/>
            <a:ext cx="3670703" cy="717035"/>
          </a:xfrm>
          <a:prstGeom prst="rect">
            <a:avLst/>
          </a:prstGeom>
          <a:noFill/>
          <a:ln w="9525">
            <a:noFill/>
            <a:miter lim="800000"/>
            <a:headEnd/>
            <a:tailEnd/>
          </a:ln>
        </p:spPr>
      </p:pic>
      <p:sp>
        <p:nvSpPr>
          <p:cNvPr id="2" name="Title 1"/>
          <p:cNvSpPr>
            <a:spLocks noGrp="1"/>
          </p:cNvSpPr>
          <p:nvPr>
            <p:ph type="title"/>
          </p:nvPr>
        </p:nvSpPr>
        <p:spPr>
          <a:xfrm>
            <a:off x="382588" y="239724"/>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4" y="1914528"/>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4" y="4856673"/>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srcRect/>
          <a:stretch>
            <a:fillRect/>
          </a:stretch>
        </p:blipFill>
        <p:spPr bwMode="auto">
          <a:xfrm>
            <a:off x="3360" y="-15114"/>
            <a:ext cx="9144000" cy="4533939"/>
          </a:xfrm>
          <a:prstGeom prst="rect">
            <a:avLst/>
          </a:prstGeom>
          <a:noFill/>
          <a:ln w="9525">
            <a:noFill/>
            <a:miter lim="800000"/>
            <a:headEnd/>
            <a:tailEnd/>
          </a:ln>
        </p:spPr>
      </p:pic>
      <p:pic>
        <p:nvPicPr>
          <p:cNvPr id="4" name="Picture 12" descr="CCO_ONC_RGB.jpg"/>
          <p:cNvPicPr>
            <a:picLocks noChangeAspect="1"/>
          </p:cNvPicPr>
          <p:nvPr userDrawn="1"/>
        </p:nvPicPr>
        <p:blipFill>
          <a:blip r:embed="rId3" cstate="print"/>
          <a:srcRect t="44931"/>
          <a:stretch>
            <a:fillRect/>
          </a:stretch>
        </p:blipFill>
        <p:spPr bwMode="auto">
          <a:xfrm>
            <a:off x="5263307" y="5877329"/>
            <a:ext cx="3670703" cy="717035"/>
          </a:xfrm>
          <a:prstGeom prst="rect">
            <a:avLst/>
          </a:prstGeom>
          <a:noFill/>
          <a:ln w="9525">
            <a:noFill/>
            <a:miter lim="800000"/>
            <a:headEnd/>
            <a:tailEnd/>
          </a:ln>
        </p:spPr>
      </p:pic>
      <p:cxnSp>
        <p:nvCxnSpPr>
          <p:cNvPr id="5" name="Straight Connector 5"/>
          <p:cNvCxnSpPr/>
          <p:nvPr userDrawn="1"/>
        </p:nvCxnSpPr>
        <p:spPr bwMode="auto">
          <a:xfrm>
            <a:off x="-11760" y="4528900"/>
            <a:ext cx="9155760"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8" name="Rectangle 57"/>
          <p:cNvSpPr>
            <a:spLocks noGrp="1" noChangeArrowheads="1"/>
          </p:cNvSpPr>
          <p:nvPr>
            <p:ph type="ctrTitle"/>
          </p:nvPr>
        </p:nvSpPr>
        <p:spPr bwMode="invGray">
          <a:xfrm>
            <a:off x="457208" y="420625"/>
            <a:ext cx="8318373" cy="2822307"/>
          </a:xfrm>
          <a:prstGeom prst="rect">
            <a:avLst/>
          </a:prstGeom>
        </p:spPr>
        <p:txBody>
          <a:bodyPr>
            <a:normAutofit/>
          </a:bodyPr>
          <a:lstStyle>
            <a:lvl1pPr>
              <a:defRPr sz="4000">
                <a:solidFill>
                  <a:schemeClr val="tx2"/>
                </a:solidFill>
              </a:defRPr>
            </a:lvl1pPr>
          </a:lstStyle>
          <a:p>
            <a:r>
              <a:rPr lang="en-US" dirty="0"/>
              <a:t>Click to edit Master title style</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308" y="238134"/>
            <a:ext cx="8442961" cy="1103311"/>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5" y="1513057"/>
            <a:ext cx="8455026" cy="46506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srcRect/>
          <a:stretch>
            <a:fillRect/>
          </a:stretch>
        </p:blipFill>
        <p:spPr bwMode="auto">
          <a:xfrm>
            <a:off x="3360" y="0"/>
            <a:ext cx="9144000" cy="6858000"/>
          </a:xfrm>
          <a:prstGeom prst="rect">
            <a:avLst/>
          </a:prstGeom>
          <a:noFill/>
          <a:ln w="9525">
            <a:noFill/>
            <a:miter lim="800000"/>
            <a:headEnd/>
            <a:tailEnd/>
          </a:ln>
        </p:spPr>
      </p:pic>
      <p:sp>
        <p:nvSpPr>
          <p:cNvPr id="5" name="Title 1"/>
          <p:cNvSpPr>
            <a:spLocks noGrp="1"/>
          </p:cNvSpPr>
          <p:nvPr>
            <p:ph type="title"/>
          </p:nvPr>
        </p:nvSpPr>
        <p:spPr>
          <a:xfrm>
            <a:off x="385764" y="330203"/>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308" y="238134"/>
            <a:ext cx="8442961" cy="1103311"/>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2"/>
            <a:ext cx="4151312" cy="4678739"/>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94" y="1510735"/>
            <a:ext cx="4151313" cy="4679463"/>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94" y="1510743"/>
            <a:ext cx="4151313" cy="4665745"/>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308" y="238134"/>
            <a:ext cx="8442961" cy="1103311"/>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2"/>
            <a:ext cx="4151312" cy="4678739"/>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308" y="238134"/>
            <a:ext cx="8442961" cy="1103311"/>
          </a:xfrm>
          <a:prstGeom prst="rect">
            <a:avLst/>
          </a:prstGeom>
        </p:spPr>
        <p:txBody>
          <a:bodyPr/>
          <a:lstStyle/>
          <a:p>
            <a:r>
              <a:rPr lang="en-US"/>
              <a:t>Click to edit Master title style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3"/>
            <a:ext cx="5486400" cy="566739"/>
          </a:xfrm>
          <a:prstGeom prst="rect">
            <a:avLst/>
          </a:prstGeom>
        </p:spPr>
        <p:txBody>
          <a:bodyPr lIns="91248" tIns="45626" rIns="91248" bIns="45626"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248" tIns="45626" rIns="91248" bIns="45626"/>
          <a:lstStyle>
            <a:lvl1pPr marL="0" indent="0">
              <a:buNone/>
              <a:defRPr sz="3200"/>
            </a:lvl1pPr>
            <a:lvl2pPr marL="456279" indent="0">
              <a:buNone/>
              <a:defRPr sz="2800"/>
            </a:lvl2pPr>
            <a:lvl3pPr marL="912559" indent="0">
              <a:buNone/>
              <a:defRPr sz="2400"/>
            </a:lvl3pPr>
            <a:lvl4pPr marL="1368840" indent="0">
              <a:buNone/>
              <a:defRPr sz="2000"/>
            </a:lvl4pPr>
            <a:lvl5pPr marL="1825120" indent="0">
              <a:buNone/>
              <a:defRPr sz="2000"/>
            </a:lvl5pPr>
            <a:lvl6pPr marL="2281400" indent="0">
              <a:buNone/>
              <a:defRPr sz="2000"/>
            </a:lvl6pPr>
            <a:lvl7pPr marL="2737678" indent="0">
              <a:buNone/>
              <a:defRPr sz="2000"/>
            </a:lvl7pPr>
            <a:lvl8pPr marL="3193950" indent="0">
              <a:buNone/>
              <a:defRPr sz="2000"/>
            </a:lvl8pPr>
            <a:lvl9pPr marL="3650234" indent="0">
              <a:buNone/>
              <a:defRPr sz="2000"/>
            </a:lvl9pPr>
          </a:lstStyle>
          <a:p>
            <a:pPr lvl="0"/>
            <a:endParaRPr lang="en-US" noProof="0"/>
          </a:p>
        </p:txBody>
      </p:sp>
      <p:sp>
        <p:nvSpPr>
          <p:cNvPr id="4" name="Text Placeholder 3"/>
          <p:cNvSpPr>
            <a:spLocks noGrp="1"/>
          </p:cNvSpPr>
          <p:nvPr>
            <p:ph type="body" sz="half" idx="2"/>
          </p:nvPr>
        </p:nvSpPr>
        <p:spPr>
          <a:xfrm>
            <a:off x="1792288" y="5367347"/>
            <a:ext cx="5486400" cy="804863"/>
          </a:xfrm>
          <a:prstGeom prst="rect">
            <a:avLst/>
          </a:prstGeom>
        </p:spPr>
        <p:txBody>
          <a:bodyPr lIns="91248" tIns="45626" rIns="91248" bIns="45626"/>
          <a:lstStyle>
            <a:lvl1pPr marL="0" indent="0">
              <a:buNone/>
              <a:defRPr sz="1400"/>
            </a:lvl1pPr>
            <a:lvl2pPr marL="456279" indent="0">
              <a:buNone/>
              <a:defRPr sz="1200"/>
            </a:lvl2pPr>
            <a:lvl3pPr marL="912559" indent="0">
              <a:buNone/>
              <a:defRPr sz="1000"/>
            </a:lvl3pPr>
            <a:lvl4pPr marL="1368840" indent="0">
              <a:buNone/>
              <a:defRPr sz="1000"/>
            </a:lvl4pPr>
            <a:lvl5pPr marL="1825120" indent="0">
              <a:buNone/>
              <a:defRPr sz="1000"/>
            </a:lvl5pPr>
            <a:lvl6pPr marL="2281400" indent="0">
              <a:buNone/>
              <a:defRPr sz="1000"/>
            </a:lvl6pPr>
            <a:lvl7pPr marL="2737678" indent="0">
              <a:buNone/>
              <a:defRPr sz="1000"/>
            </a:lvl7pPr>
            <a:lvl8pPr marL="3193950" indent="0">
              <a:buNone/>
              <a:defRPr sz="1000"/>
            </a:lvl8pPr>
            <a:lvl9pPr marL="3650234"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457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9E0D5D53-4A4A-4A88-8776-0AF13E60D920}" type="datetimeFigureOut">
              <a:rPr lang="en-US"/>
              <a:pPr>
                <a:defRPr/>
              </a:pPr>
              <a:t>6/26/2018</a:t>
            </a:fld>
            <a:endParaRPr lang="en-US"/>
          </a:p>
        </p:txBody>
      </p:sp>
      <p:sp>
        <p:nvSpPr>
          <p:cNvPr id="6" name="Footer Placeholder 5"/>
          <p:cNvSpPr>
            <a:spLocks noGrp="1"/>
          </p:cNvSpPr>
          <p:nvPr>
            <p:ph type="ftr" sz="quarter" idx="11"/>
          </p:nvPr>
        </p:nvSpPr>
        <p:spPr>
          <a:xfrm>
            <a:off x="3124201" y="6356372"/>
            <a:ext cx="2895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endParaRPr lang="en-US"/>
          </a:p>
        </p:txBody>
      </p:sp>
      <p:sp>
        <p:nvSpPr>
          <p:cNvPr id="7" name="Slide Number Placeholder 6"/>
          <p:cNvSpPr>
            <a:spLocks noGrp="1"/>
          </p:cNvSpPr>
          <p:nvPr>
            <p:ph type="sldNum" sz="quarter" idx="12"/>
          </p:nvPr>
        </p:nvSpPr>
        <p:spPr>
          <a:xfrm>
            <a:off x="6553200" y="6356372"/>
            <a:ext cx="2133600" cy="365125"/>
          </a:xfrm>
          <a:prstGeom prst="rect">
            <a:avLst/>
          </a:prstGeom>
        </p:spPr>
        <p:txBody>
          <a:bodyPr lIns="91248" tIns="45626" rIns="91248" bIns="45626"/>
          <a:lstStyle>
            <a:lvl1pPr defTabSz="456279" fontAlgn="auto">
              <a:spcBef>
                <a:spcPts val="0"/>
              </a:spcBef>
              <a:spcAft>
                <a:spcPts val="0"/>
              </a:spcAft>
              <a:defRPr>
                <a:solidFill>
                  <a:prstClr val="black"/>
                </a:solidFill>
                <a:latin typeface="Calibri"/>
                <a:cs typeface="+mn-cs"/>
              </a:defRPr>
            </a:lvl1pPr>
          </a:lstStyle>
          <a:p>
            <a:pPr>
              <a:defRPr/>
            </a:pPr>
            <a:fld id="{3C1B466B-8107-4411-9FC2-5D66A48B8E7F}" type="slidenum">
              <a:rPr lang="en-US"/>
              <a:pPr>
                <a:defRPr/>
              </a:pPr>
              <a:t>‹N›</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srcRect/>
          <a:stretch>
            <a:fillRect/>
          </a:stretch>
        </p:blipFill>
        <p:spPr bwMode="auto">
          <a:xfrm>
            <a:off x="3360" y="-15114"/>
            <a:ext cx="9144000" cy="4533939"/>
          </a:xfrm>
          <a:prstGeom prst="rect">
            <a:avLst/>
          </a:prstGeom>
          <a:noFill/>
          <a:ln w="9525">
            <a:noFill/>
            <a:miter lim="800000"/>
            <a:headEnd/>
            <a:tailEnd/>
          </a:ln>
        </p:spPr>
      </p:pic>
      <p:cxnSp>
        <p:nvCxnSpPr>
          <p:cNvPr id="6" name="Straight Connector 4"/>
          <p:cNvCxnSpPr/>
          <p:nvPr userDrawn="1"/>
        </p:nvCxnSpPr>
        <p:spPr bwMode="auto">
          <a:xfrm>
            <a:off x="-11760" y="4528900"/>
            <a:ext cx="9155760"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userDrawn="1"/>
        </p:nvPicPr>
        <p:blipFill>
          <a:blip r:embed="rId3" cstate="print"/>
          <a:srcRect t="44931"/>
          <a:stretch>
            <a:fillRect/>
          </a:stretch>
        </p:blipFill>
        <p:spPr bwMode="auto">
          <a:xfrm>
            <a:off x="5263307" y="5877329"/>
            <a:ext cx="3670703" cy="717035"/>
          </a:xfrm>
          <a:prstGeom prst="rect">
            <a:avLst/>
          </a:prstGeom>
          <a:noFill/>
          <a:ln w="9525">
            <a:noFill/>
            <a:miter lim="800000"/>
            <a:headEnd/>
            <a:tailEnd/>
          </a:ln>
        </p:spPr>
      </p:pic>
      <p:sp>
        <p:nvSpPr>
          <p:cNvPr id="2" name="Title 1"/>
          <p:cNvSpPr>
            <a:spLocks noGrp="1"/>
          </p:cNvSpPr>
          <p:nvPr>
            <p:ph type="title"/>
          </p:nvPr>
        </p:nvSpPr>
        <p:spPr>
          <a:xfrm>
            <a:off x="382588" y="239724"/>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4" y="1914528"/>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4" y="4856673"/>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7"/>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6394" indent="0" algn="ctr">
              <a:buNone/>
              <a:defRPr>
                <a:solidFill>
                  <a:schemeClr val="tx1">
                    <a:tint val="75000"/>
                  </a:schemeClr>
                </a:solidFill>
              </a:defRPr>
            </a:lvl2pPr>
            <a:lvl3pPr marL="912790" indent="0" algn="ctr">
              <a:buNone/>
              <a:defRPr>
                <a:solidFill>
                  <a:schemeClr val="tx1">
                    <a:tint val="75000"/>
                  </a:schemeClr>
                </a:solidFill>
              </a:defRPr>
            </a:lvl3pPr>
            <a:lvl4pPr marL="1369186" indent="0" algn="ctr">
              <a:buNone/>
              <a:defRPr>
                <a:solidFill>
                  <a:schemeClr val="tx1">
                    <a:tint val="75000"/>
                  </a:schemeClr>
                </a:solidFill>
              </a:defRPr>
            </a:lvl4pPr>
            <a:lvl5pPr marL="1825580" indent="0" algn="ctr">
              <a:buNone/>
              <a:defRPr>
                <a:solidFill>
                  <a:schemeClr val="tx1">
                    <a:tint val="75000"/>
                  </a:schemeClr>
                </a:solidFill>
              </a:defRPr>
            </a:lvl5pPr>
            <a:lvl6pPr marL="2281976" indent="0" algn="ctr">
              <a:buNone/>
              <a:defRPr>
                <a:solidFill>
                  <a:schemeClr val="tx1">
                    <a:tint val="75000"/>
                  </a:schemeClr>
                </a:solidFill>
              </a:defRPr>
            </a:lvl6pPr>
            <a:lvl7pPr marL="2738370" indent="0" algn="ctr">
              <a:buNone/>
              <a:defRPr>
                <a:solidFill>
                  <a:schemeClr val="tx1">
                    <a:tint val="75000"/>
                  </a:schemeClr>
                </a:solidFill>
              </a:defRPr>
            </a:lvl7pPr>
            <a:lvl8pPr marL="3194757" indent="0" algn="ctr">
              <a:buNone/>
              <a:defRPr>
                <a:solidFill>
                  <a:schemeClr val="tx1">
                    <a:tint val="75000"/>
                  </a:schemeClr>
                </a:solidFill>
              </a:defRPr>
            </a:lvl8pPr>
            <a:lvl9pPr marL="3651158"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6014807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dirty="0" smtClean="0"/>
              <a:t>Fare </a:t>
            </a:r>
            <a:r>
              <a:rPr lang="en-US" dirty="0" err="1" smtClean="0"/>
              <a:t>clic</a:t>
            </a:r>
            <a:r>
              <a:rPr lang="en-US" dirty="0" smtClean="0"/>
              <a:t> per </a:t>
            </a:r>
            <a:r>
              <a:rPr lang="en-US" dirty="0" err="1" smtClean="0"/>
              <a:t>modificare</a:t>
            </a:r>
            <a:r>
              <a:rPr lang="en-US" dirty="0" smtClean="0"/>
              <a:t> </a:t>
            </a:r>
            <a:r>
              <a:rPr lang="en-US" dirty="0" err="1" smtClean="0"/>
              <a:t>gli</a:t>
            </a:r>
            <a:r>
              <a:rPr lang="en-US" dirty="0" smtClean="0"/>
              <a:t> </a:t>
            </a:r>
            <a:r>
              <a:rPr lang="en-US" dirty="0" err="1" smtClean="0"/>
              <a:t>stili</a:t>
            </a:r>
            <a:r>
              <a:rPr lang="en-US" dirty="0" smtClean="0"/>
              <a:t> del </a:t>
            </a:r>
            <a:r>
              <a:rPr lang="en-US" dirty="0" err="1" smtClean="0"/>
              <a:t>testo</a:t>
            </a:r>
            <a:r>
              <a:rPr lang="en-US" dirty="0" smtClean="0"/>
              <a:t> </a:t>
            </a:r>
            <a:r>
              <a:rPr lang="en-US" dirty="0" err="1" smtClean="0"/>
              <a:t>dello</a:t>
            </a:r>
            <a:r>
              <a:rPr lang="en-US" dirty="0" smtClean="0"/>
              <a:t> schema</a:t>
            </a:r>
          </a:p>
          <a:p>
            <a:pPr lvl="1"/>
            <a:r>
              <a:rPr lang="en-US" dirty="0" err="1" smtClean="0"/>
              <a:t>Secondo</a:t>
            </a:r>
            <a:r>
              <a:rPr lang="en-US" dirty="0" smtClean="0"/>
              <a:t> </a:t>
            </a:r>
            <a:r>
              <a:rPr lang="en-US" dirty="0" err="1" smtClean="0"/>
              <a:t>livello</a:t>
            </a:r>
            <a:endParaRPr lang="en-US" dirty="0" smtClean="0"/>
          </a:p>
          <a:p>
            <a:pPr lvl="2"/>
            <a:r>
              <a:rPr lang="en-US" dirty="0" err="1" smtClean="0"/>
              <a:t>Terzo</a:t>
            </a:r>
            <a:r>
              <a:rPr lang="en-US" dirty="0" smtClean="0"/>
              <a:t> </a:t>
            </a:r>
            <a:r>
              <a:rPr lang="en-US" dirty="0" err="1" smtClean="0"/>
              <a:t>livello</a:t>
            </a:r>
            <a:endParaRPr lang="en-US" dirty="0" smtClean="0"/>
          </a:p>
          <a:p>
            <a:pPr lvl="3"/>
            <a:r>
              <a:rPr lang="en-US" dirty="0" smtClean="0"/>
              <a:t>Quarto </a:t>
            </a:r>
            <a:r>
              <a:rPr lang="en-US" dirty="0" err="1" smtClean="0"/>
              <a:t>livello</a:t>
            </a:r>
            <a:endParaRPr lang="en-US" dirty="0" smtClean="0"/>
          </a:p>
          <a:p>
            <a:pPr lvl="4"/>
            <a:r>
              <a:rPr lang="en-US" dirty="0" err="1" smtClean="0"/>
              <a:t>Quinto</a:t>
            </a:r>
            <a:r>
              <a:rPr lang="en-US" dirty="0" smtClean="0"/>
              <a:t> </a:t>
            </a:r>
            <a:r>
              <a:rPr lang="en-US" dirty="0" err="1" smtClean="0"/>
              <a:t>livello</a:t>
            </a:r>
            <a:endParaRPr lang="it-IT" dirty="0"/>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dirty="0">
              <a:solidFill>
                <a:prstClr val="black">
                  <a:tint val="75000"/>
                </a:prstClr>
              </a:solidFill>
            </a:endParaRPr>
          </a:p>
        </p:txBody>
      </p:sp>
      <p:sp>
        <p:nvSpPr>
          <p:cNvPr id="9" name="Rectangle 3"/>
          <p:cNvSpPr>
            <a:spLocks/>
          </p:cNvSpPr>
          <p:nvPr userDrawn="1"/>
        </p:nvSpPr>
        <p:spPr bwMode="auto">
          <a:xfrm>
            <a:off x="7092005" y="6552701"/>
            <a:ext cx="1517760" cy="243387"/>
          </a:xfrm>
          <a:prstGeom prst="rect">
            <a:avLst/>
          </a:prstGeom>
          <a:noFill/>
          <a:ln w="12700">
            <a:noFill/>
            <a:miter lim="0"/>
            <a:headEnd/>
            <a:tailEnd/>
          </a:ln>
        </p:spPr>
        <p:txBody>
          <a:bodyPr lIns="88733" tIns="50710" rIns="88733" bIns="50710"/>
          <a:lstStyle/>
          <a:p>
            <a:pPr algn="r" defTabSz="455683"/>
            <a:r>
              <a:rPr lang="it-IT" sz="1000" dirty="0">
                <a:solidFill>
                  <a:prstClr val="black"/>
                </a:solidFill>
                <a:latin typeface="Arial" pitchFamily="34" charset="0"/>
                <a:cs typeface="Arial" pitchFamily="34" charset="0"/>
                <a:sym typeface="Arial" pitchFamily="34" charset="0"/>
              </a:rPr>
              <a:t>© Colombo,  IEO </a:t>
            </a:r>
            <a:r>
              <a:rPr lang="it-IT" sz="1000" dirty="0" smtClean="0">
                <a:solidFill>
                  <a:prstClr val="black"/>
                </a:solidFill>
                <a:latin typeface="Arial" pitchFamily="34" charset="0"/>
                <a:cs typeface="Arial" pitchFamily="34" charset="0"/>
                <a:sym typeface="Arial" pitchFamily="34" charset="0"/>
              </a:rPr>
              <a:t>2015</a:t>
            </a:r>
            <a:endParaRPr lang="it-IT" dirty="0">
              <a:solidFill>
                <a:prstClr val="black"/>
              </a:solidFill>
            </a:endParaRPr>
          </a:p>
        </p:txBody>
      </p:sp>
    </p:spTree>
    <p:extLst>
      <p:ext uri="{BB962C8B-B14F-4D97-AF65-F5344CB8AC3E}">
        <p14:creationId xmlns:p14="http://schemas.microsoft.com/office/powerpoint/2010/main" val="29202953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1"/>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6394" indent="0">
              <a:buNone/>
              <a:defRPr sz="1800">
                <a:solidFill>
                  <a:schemeClr val="tx1">
                    <a:tint val="75000"/>
                  </a:schemeClr>
                </a:solidFill>
              </a:defRPr>
            </a:lvl2pPr>
            <a:lvl3pPr marL="912790" indent="0">
              <a:buNone/>
              <a:defRPr sz="1600">
                <a:solidFill>
                  <a:schemeClr val="tx1">
                    <a:tint val="75000"/>
                  </a:schemeClr>
                </a:solidFill>
              </a:defRPr>
            </a:lvl3pPr>
            <a:lvl4pPr marL="1369186" indent="0">
              <a:buNone/>
              <a:defRPr sz="1400">
                <a:solidFill>
                  <a:schemeClr val="tx1">
                    <a:tint val="75000"/>
                  </a:schemeClr>
                </a:solidFill>
              </a:defRPr>
            </a:lvl4pPr>
            <a:lvl5pPr marL="1825580" indent="0">
              <a:buNone/>
              <a:defRPr sz="1400">
                <a:solidFill>
                  <a:schemeClr val="tx1">
                    <a:tint val="75000"/>
                  </a:schemeClr>
                </a:solidFill>
              </a:defRPr>
            </a:lvl5pPr>
            <a:lvl6pPr marL="2281976" indent="0">
              <a:buNone/>
              <a:defRPr sz="1400">
                <a:solidFill>
                  <a:schemeClr val="tx1">
                    <a:tint val="75000"/>
                  </a:schemeClr>
                </a:solidFill>
              </a:defRPr>
            </a:lvl6pPr>
            <a:lvl7pPr marL="2738370" indent="0">
              <a:buNone/>
              <a:defRPr sz="1400">
                <a:solidFill>
                  <a:schemeClr val="tx1">
                    <a:tint val="75000"/>
                  </a:schemeClr>
                </a:solidFill>
              </a:defRPr>
            </a:lvl7pPr>
            <a:lvl8pPr marL="3194757" indent="0">
              <a:buNone/>
              <a:defRPr sz="1400">
                <a:solidFill>
                  <a:schemeClr val="tx1">
                    <a:tint val="75000"/>
                  </a:schemeClr>
                </a:solidFill>
              </a:defRPr>
            </a:lvl8pPr>
            <a:lvl9pPr marL="3651158"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21819000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19273104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6394" indent="0">
              <a:buNone/>
              <a:defRPr sz="2000" b="1"/>
            </a:lvl2pPr>
            <a:lvl3pPr marL="912790" indent="0">
              <a:buNone/>
              <a:defRPr sz="1800" b="1"/>
            </a:lvl3pPr>
            <a:lvl4pPr marL="1369186" indent="0">
              <a:buNone/>
              <a:defRPr sz="1600" b="1"/>
            </a:lvl4pPr>
            <a:lvl5pPr marL="1825580" indent="0">
              <a:buNone/>
              <a:defRPr sz="1600" b="1"/>
            </a:lvl5pPr>
            <a:lvl6pPr marL="2281976" indent="0">
              <a:buNone/>
              <a:defRPr sz="1600" b="1"/>
            </a:lvl6pPr>
            <a:lvl7pPr marL="2738370" indent="0">
              <a:buNone/>
              <a:defRPr sz="1600" b="1"/>
            </a:lvl7pPr>
            <a:lvl8pPr marL="3194757" indent="0">
              <a:buNone/>
              <a:defRPr sz="1600" b="1"/>
            </a:lvl8pPr>
            <a:lvl9pPr marL="3651158"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44" y="1535113"/>
            <a:ext cx="4041775" cy="639763"/>
          </a:xfrm>
        </p:spPr>
        <p:txBody>
          <a:bodyPr anchor="b"/>
          <a:lstStyle>
            <a:lvl1pPr marL="0" indent="0">
              <a:buNone/>
              <a:defRPr sz="2400" b="1"/>
            </a:lvl1pPr>
            <a:lvl2pPr marL="456394" indent="0">
              <a:buNone/>
              <a:defRPr sz="2000" b="1"/>
            </a:lvl2pPr>
            <a:lvl3pPr marL="912790" indent="0">
              <a:buNone/>
              <a:defRPr sz="1800" b="1"/>
            </a:lvl3pPr>
            <a:lvl4pPr marL="1369186" indent="0">
              <a:buNone/>
              <a:defRPr sz="1600" b="1"/>
            </a:lvl4pPr>
            <a:lvl5pPr marL="1825580" indent="0">
              <a:buNone/>
              <a:defRPr sz="1600" b="1"/>
            </a:lvl5pPr>
            <a:lvl6pPr marL="2281976" indent="0">
              <a:buNone/>
              <a:defRPr sz="1600" b="1"/>
            </a:lvl6pPr>
            <a:lvl7pPr marL="2738370" indent="0">
              <a:buNone/>
              <a:defRPr sz="1600" b="1"/>
            </a:lvl7pPr>
            <a:lvl8pPr marL="3194757" indent="0">
              <a:buNone/>
              <a:defRPr sz="1600" b="1"/>
            </a:lvl8pPr>
            <a:lvl9pPr marL="3651158"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3290952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6067997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1375128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18" y="273057"/>
            <a:ext cx="3008313" cy="1162051"/>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4"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18" y="1435104"/>
            <a:ext cx="3008313" cy="4691063"/>
          </a:xfrm>
        </p:spPr>
        <p:txBody>
          <a:bodyPr/>
          <a:lstStyle>
            <a:lvl1pPr marL="0" indent="0">
              <a:buNone/>
              <a:defRPr sz="1400"/>
            </a:lvl1pPr>
            <a:lvl2pPr marL="456394" indent="0">
              <a:buNone/>
              <a:defRPr sz="1200"/>
            </a:lvl2pPr>
            <a:lvl3pPr marL="912790" indent="0">
              <a:buNone/>
              <a:defRPr sz="1000"/>
            </a:lvl3pPr>
            <a:lvl4pPr marL="1369186" indent="0">
              <a:buNone/>
              <a:defRPr sz="900"/>
            </a:lvl4pPr>
            <a:lvl5pPr marL="1825580" indent="0">
              <a:buNone/>
              <a:defRPr sz="900"/>
            </a:lvl5pPr>
            <a:lvl6pPr marL="2281976" indent="0">
              <a:buNone/>
              <a:defRPr sz="900"/>
            </a:lvl6pPr>
            <a:lvl7pPr marL="2738370" indent="0">
              <a:buNone/>
              <a:defRPr sz="900"/>
            </a:lvl7pPr>
            <a:lvl8pPr marL="3194757" indent="0">
              <a:buNone/>
              <a:defRPr sz="900"/>
            </a:lvl8pPr>
            <a:lvl9pPr marL="3651158"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5242236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13"/>
            <a:ext cx="5486400" cy="566739"/>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394" indent="0">
              <a:buNone/>
              <a:defRPr sz="2800"/>
            </a:lvl2pPr>
            <a:lvl3pPr marL="912790" indent="0">
              <a:buNone/>
              <a:defRPr sz="2400"/>
            </a:lvl3pPr>
            <a:lvl4pPr marL="1369186" indent="0">
              <a:buNone/>
              <a:defRPr sz="2000"/>
            </a:lvl4pPr>
            <a:lvl5pPr marL="1825580" indent="0">
              <a:buNone/>
              <a:defRPr sz="2000"/>
            </a:lvl5pPr>
            <a:lvl6pPr marL="2281976" indent="0">
              <a:buNone/>
              <a:defRPr sz="2000"/>
            </a:lvl6pPr>
            <a:lvl7pPr marL="2738370" indent="0">
              <a:buNone/>
              <a:defRPr sz="2000"/>
            </a:lvl7pPr>
            <a:lvl8pPr marL="3194757" indent="0">
              <a:buNone/>
              <a:defRPr sz="2000"/>
            </a:lvl8pPr>
            <a:lvl9pPr marL="3651158" indent="0">
              <a:buNone/>
              <a:defRPr sz="2000"/>
            </a:lvl9pPr>
          </a:lstStyle>
          <a:p>
            <a:endParaRPr lang="it-IT"/>
          </a:p>
        </p:txBody>
      </p:sp>
      <p:sp>
        <p:nvSpPr>
          <p:cNvPr id="4" name="Segnaposto testo 3"/>
          <p:cNvSpPr>
            <a:spLocks noGrp="1"/>
          </p:cNvSpPr>
          <p:nvPr>
            <p:ph type="body" sz="half" idx="2"/>
          </p:nvPr>
        </p:nvSpPr>
        <p:spPr>
          <a:xfrm>
            <a:off x="1792288" y="5367346"/>
            <a:ext cx="5486400" cy="804863"/>
          </a:xfrm>
        </p:spPr>
        <p:txBody>
          <a:bodyPr/>
          <a:lstStyle>
            <a:lvl1pPr marL="0" indent="0">
              <a:buNone/>
              <a:defRPr sz="1400"/>
            </a:lvl1pPr>
            <a:lvl2pPr marL="456394" indent="0">
              <a:buNone/>
              <a:defRPr sz="1200"/>
            </a:lvl2pPr>
            <a:lvl3pPr marL="912790" indent="0">
              <a:buNone/>
              <a:defRPr sz="1000"/>
            </a:lvl3pPr>
            <a:lvl4pPr marL="1369186" indent="0">
              <a:buNone/>
              <a:defRPr sz="900"/>
            </a:lvl4pPr>
            <a:lvl5pPr marL="1825580" indent="0">
              <a:buNone/>
              <a:defRPr sz="900"/>
            </a:lvl5pPr>
            <a:lvl6pPr marL="2281976" indent="0">
              <a:buNone/>
              <a:defRPr sz="900"/>
            </a:lvl6pPr>
            <a:lvl7pPr marL="2738370" indent="0">
              <a:buNone/>
              <a:defRPr sz="900"/>
            </a:lvl7pPr>
            <a:lvl8pPr marL="3194757" indent="0">
              <a:buNone/>
              <a:defRPr sz="900"/>
            </a:lvl8pPr>
            <a:lvl9pPr marL="3651158"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pPr fontAlgn="base">
              <a:spcBef>
                <a:spcPct val="0"/>
              </a:spcBef>
              <a:spcAft>
                <a:spcPct val="0"/>
              </a:spcAft>
            </a:pPr>
            <a:fld id="{2086F947-4537-4010-9FDA-DE6CE0E0A95B}" type="datetimeFigureOut">
              <a:rPr lang="en-US" smtClean="0">
                <a:solidFill>
                  <a:prstClr val="black">
                    <a:tint val="75000"/>
                  </a:prstClr>
                </a:solidFill>
              </a:rPr>
              <a:pPr fontAlgn="base">
                <a:spcBef>
                  <a:spcPct val="0"/>
                </a:spcBef>
                <a:spcAft>
                  <a:spcPct val="0"/>
                </a:spcAft>
              </a:pPr>
              <a:t>6/26/2018</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pPr fontAlgn="base">
              <a:spcBef>
                <a:spcPct val="0"/>
              </a:spcBef>
              <a:spcAft>
                <a:spcPct val="0"/>
              </a:spcAft>
            </a:pP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fontAlgn="base">
              <a:spcBef>
                <a:spcPct val="0"/>
              </a:spcBef>
              <a:spcAft>
                <a:spcPct val="0"/>
              </a:spcAft>
            </a:pPr>
            <a:fld id="{821A7115-F75B-499B-A16D-A042ED475D9B}" type="slidenum">
              <a:rPr lang="en-US" smtClean="0">
                <a:solidFill>
                  <a:prstClr val="black">
                    <a:tint val="75000"/>
                  </a:prstClr>
                </a:solidFill>
              </a:rPr>
              <a:pPr fontAlgn="base">
                <a:spcBef>
                  <a:spcPct val="0"/>
                </a:spcBef>
                <a:spcAft>
                  <a:spcPct val="0"/>
                </a:spcAft>
              </a:pPr>
              <a:t>‹N›</a:t>
            </a:fld>
            <a:endParaRPr lang="en-US">
              <a:solidFill>
                <a:prstClr val="black">
                  <a:tint val="75000"/>
                </a:prstClr>
              </a:solidFill>
            </a:endParaRPr>
          </a:p>
        </p:txBody>
      </p:sp>
    </p:spTree>
    <p:extLst>
      <p:ext uri="{BB962C8B-B14F-4D97-AF65-F5344CB8AC3E}">
        <p14:creationId xmlns:p14="http://schemas.microsoft.com/office/powerpoint/2010/main" val="137392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image" Target="../media/image11.jpeg"/><Relationship Id="rId2" Type="http://schemas.openxmlformats.org/officeDocument/2006/relationships/slideLayout" Target="../slideLayouts/slideLayout125.xml"/><Relationship Id="rId16" Type="http://schemas.openxmlformats.org/officeDocument/2006/relationships/theme" Target="../theme/theme14.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41.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image" Target="../media/image12.jpeg"/><Relationship Id="rId5" Type="http://schemas.openxmlformats.org/officeDocument/2006/relationships/theme" Target="../theme/theme15.xml"/><Relationship Id="rId4" Type="http://schemas.openxmlformats.org/officeDocument/2006/relationships/slideLayout" Target="../slideLayouts/slideLayout14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4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image" Target="../media/image12.jpeg"/><Relationship Id="rId5" Type="http://schemas.openxmlformats.org/officeDocument/2006/relationships/theme" Target="../theme/theme16.xml"/><Relationship Id="rId4" Type="http://schemas.openxmlformats.org/officeDocument/2006/relationships/slideLayout" Target="../slideLayouts/slideLayout14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7.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image" Target="../media/image16.png"/><Relationship Id="rId2" Type="http://schemas.openxmlformats.org/officeDocument/2006/relationships/slideLayout" Target="../slideLayouts/slideLayout148.xml"/><Relationship Id="rId16" Type="http://schemas.openxmlformats.org/officeDocument/2006/relationships/image" Target="../media/image15.pn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14.pn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image" Target="../media/image1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29" Type="http://schemas.openxmlformats.org/officeDocument/2006/relationships/theme" Target="../theme/theme1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slideLayout" Target="../slideLayouts/slideLayout185.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5" Type="http://schemas.openxmlformats.org/officeDocument/2006/relationships/slideLayout" Target="../slideLayouts/slideLayout191.xml"/><Relationship Id="rId4" Type="http://schemas.openxmlformats.org/officeDocument/2006/relationships/slideLayout" Target="../slideLayouts/slideLayout1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96.xml"/><Relationship Id="rId7" Type="http://schemas.openxmlformats.org/officeDocument/2006/relationships/theme" Target="../theme/theme2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5" Type="http://schemas.openxmlformats.org/officeDocument/2006/relationships/slideLayout" Target="../slideLayouts/slideLayout198.xml"/><Relationship Id="rId4" Type="http://schemas.openxmlformats.org/officeDocument/2006/relationships/slideLayout" Target="../slideLayouts/slideLayout19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theme" Target="../theme/theme21.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224.xml"/><Relationship Id="rId7" Type="http://schemas.openxmlformats.org/officeDocument/2006/relationships/image" Target="../media/image33.jpeg"/><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theme" Target="../theme/theme22.xml"/><Relationship Id="rId5" Type="http://schemas.openxmlformats.org/officeDocument/2006/relationships/slideLayout" Target="../slideLayouts/slideLayout226.xml"/><Relationship Id="rId4" Type="http://schemas.openxmlformats.org/officeDocument/2006/relationships/slideLayout" Target="../slideLayouts/slideLayout225.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5" Type="http://schemas.openxmlformats.org/officeDocument/2006/relationships/slideLayout" Target="../slideLayouts/slideLayout231.xml"/><Relationship Id="rId4"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7.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8.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6279" rtl="0" fontAlgn="base">
        <a:spcBef>
          <a:spcPct val="0"/>
        </a:spcBef>
        <a:spcAft>
          <a:spcPct val="0"/>
        </a:spcAft>
        <a:defRPr sz="4400" kern="1200">
          <a:solidFill>
            <a:schemeClr val="tx1"/>
          </a:solidFill>
          <a:latin typeface="+mj-lt"/>
          <a:ea typeface="+mj-ea"/>
          <a:cs typeface="+mj-cs"/>
        </a:defRPr>
      </a:lvl1pPr>
      <a:lvl2pPr algn="ctr" defTabSz="456279" rtl="0" fontAlgn="base">
        <a:spcBef>
          <a:spcPct val="0"/>
        </a:spcBef>
        <a:spcAft>
          <a:spcPct val="0"/>
        </a:spcAft>
        <a:defRPr sz="4400">
          <a:solidFill>
            <a:schemeClr val="tx1"/>
          </a:solidFill>
          <a:latin typeface="Calibri" pitchFamily="34" charset="0"/>
        </a:defRPr>
      </a:lvl2pPr>
      <a:lvl3pPr algn="ctr" defTabSz="456279" rtl="0" fontAlgn="base">
        <a:spcBef>
          <a:spcPct val="0"/>
        </a:spcBef>
        <a:spcAft>
          <a:spcPct val="0"/>
        </a:spcAft>
        <a:defRPr sz="4400">
          <a:solidFill>
            <a:schemeClr val="tx1"/>
          </a:solidFill>
          <a:latin typeface="Calibri" pitchFamily="34" charset="0"/>
        </a:defRPr>
      </a:lvl3pPr>
      <a:lvl4pPr algn="ctr" defTabSz="456279" rtl="0" fontAlgn="base">
        <a:spcBef>
          <a:spcPct val="0"/>
        </a:spcBef>
        <a:spcAft>
          <a:spcPct val="0"/>
        </a:spcAft>
        <a:defRPr sz="4400">
          <a:solidFill>
            <a:schemeClr val="tx1"/>
          </a:solidFill>
          <a:latin typeface="Calibri" pitchFamily="34" charset="0"/>
        </a:defRPr>
      </a:lvl4pPr>
      <a:lvl5pPr algn="ctr" defTabSz="456279" rtl="0" fontAlgn="base">
        <a:spcBef>
          <a:spcPct val="0"/>
        </a:spcBef>
        <a:spcAft>
          <a:spcPct val="0"/>
        </a:spcAft>
        <a:defRPr sz="4400">
          <a:solidFill>
            <a:schemeClr val="tx1"/>
          </a:solidFill>
          <a:latin typeface="Calibri" pitchFamily="34" charset="0"/>
        </a:defRPr>
      </a:lvl5pPr>
      <a:lvl6pPr marL="456279" algn="ctr" defTabSz="456279" rtl="0" fontAlgn="base">
        <a:spcBef>
          <a:spcPct val="0"/>
        </a:spcBef>
        <a:spcAft>
          <a:spcPct val="0"/>
        </a:spcAft>
        <a:defRPr sz="4400">
          <a:solidFill>
            <a:schemeClr val="tx1"/>
          </a:solidFill>
          <a:latin typeface="Calibri" pitchFamily="34" charset="0"/>
        </a:defRPr>
      </a:lvl6pPr>
      <a:lvl7pPr marL="912559" algn="ctr" defTabSz="456279" rtl="0" fontAlgn="base">
        <a:spcBef>
          <a:spcPct val="0"/>
        </a:spcBef>
        <a:spcAft>
          <a:spcPct val="0"/>
        </a:spcAft>
        <a:defRPr sz="4400">
          <a:solidFill>
            <a:schemeClr val="tx1"/>
          </a:solidFill>
          <a:latin typeface="Calibri" pitchFamily="34" charset="0"/>
        </a:defRPr>
      </a:lvl7pPr>
      <a:lvl8pPr marL="1368840" algn="ctr" defTabSz="456279" rtl="0" fontAlgn="base">
        <a:spcBef>
          <a:spcPct val="0"/>
        </a:spcBef>
        <a:spcAft>
          <a:spcPct val="0"/>
        </a:spcAft>
        <a:defRPr sz="4400">
          <a:solidFill>
            <a:schemeClr val="tx1"/>
          </a:solidFill>
          <a:latin typeface="Calibri" pitchFamily="34" charset="0"/>
        </a:defRPr>
      </a:lvl8pPr>
      <a:lvl9pPr marL="1825120" algn="ctr" defTabSz="456279" rtl="0" fontAlgn="base">
        <a:spcBef>
          <a:spcPct val="0"/>
        </a:spcBef>
        <a:spcAft>
          <a:spcPct val="0"/>
        </a:spcAft>
        <a:defRPr sz="4400">
          <a:solidFill>
            <a:schemeClr val="tx1"/>
          </a:solidFill>
          <a:latin typeface="Calibri" pitchFamily="34" charset="0"/>
        </a:defRPr>
      </a:lvl9pPr>
    </p:titleStyle>
    <p:bodyStyle>
      <a:lvl1pPr marL="342209" indent="-342209" algn="l" defTabSz="456279"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455" indent="-285176" algn="l" defTabSz="456279"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0702" indent="-228140" algn="l" defTabSz="456279"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6977" indent="-228140" algn="l" defTabSz="456279"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3261" indent="-228140" algn="l" defTabSz="456279"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09539" indent="-228140" algn="l" defTabSz="456279" rtl="0" eaLnBrk="1" latinLnBrk="0" hangingPunct="1">
        <a:spcBef>
          <a:spcPct val="20000"/>
        </a:spcBef>
        <a:buFont typeface="Arial"/>
        <a:buChar char="•"/>
        <a:defRPr sz="2000" kern="1200">
          <a:solidFill>
            <a:schemeClr val="tx1"/>
          </a:solidFill>
          <a:latin typeface="+mn-lt"/>
          <a:ea typeface="+mn-ea"/>
          <a:cs typeface="+mn-cs"/>
        </a:defRPr>
      </a:lvl6pPr>
      <a:lvl7pPr marL="2965818" indent="-228140" algn="l" defTabSz="456279" rtl="0" eaLnBrk="1" latinLnBrk="0" hangingPunct="1">
        <a:spcBef>
          <a:spcPct val="20000"/>
        </a:spcBef>
        <a:buFont typeface="Arial"/>
        <a:buChar char="•"/>
        <a:defRPr sz="2000" kern="1200">
          <a:solidFill>
            <a:schemeClr val="tx1"/>
          </a:solidFill>
          <a:latin typeface="+mn-lt"/>
          <a:ea typeface="+mn-ea"/>
          <a:cs typeface="+mn-cs"/>
        </a:defRPr>
      </a:lvl7pPr>
      <a:lvl8pPr marL="3422098" indent="-228140" algn="l" defTabSz="456279" rtl="0" eaLnBrk="1" latinLnBrk="0" hangingPunct="1">
        <a:spcBef>
          <a:spcPct val="20000"/>
        </a:spcBef>
        <a:buFont typeface="Arial"/>
        <a:buChar char="•"/>
        <a:defRPr sz="2000" kern="1200">
          <a:solidFill>
            <a:schemeClr val="tx1"/>
          </a:solidFill>
          <a:latin typeface="+mn-lt"/>
          <a:ea typeface="+mn-ea"/>
          <a:cs typeface="+mn-cs"/>
        </a:defRPr>
      </a:lvl8pPr>
      <a:lvl9pPr marL="3878376" indent="-228140" algn="l" defTabSz="45627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279" rtl="0" eaLnBrk="1" latinLnBrk="0" hangingPunct="1">
        <a:defRPr sz="1800" kern="1200">
          <a:solidFill>
            <a:schemeClr val="tx1"/>
          </a:solidFill>
          <a:latin typeface="+mn-lt"/>
          <a:ea typeface="+mn-ea"/>
          <a:cs typeface="+mn-cs"/>
        </a:defRPr>
      </a:lvl1pPr>
      <a:lvl2pPr marL="456279" algn="l" defTabSz="456279" rtl="0" eaLnBrk="1" latinLnBrk="0" hangingPunct="1">
        <a:defRPr sz="1800" kern="1200">
          <a:solidFill>
            <a:schemeClr val="tx1"/>
          </a:solidFill>
          <a:latin typeface="+mn-lt"/>
          <a:ea typeface="+mn-ea"/>
          <a:cs typeface="+mn-cs"/>
        </a:defRPr>
      </a:lvl2pPr>
      <a:lvl3pPr marL="912559" algn="l" defTabSz="456279" rtl="0" eaLnBrk="1" latinLnBrk="0" hangingPunct="1">
        <a:defRPr sz="1800" kern="1200">
          <a:solidFill>
            <a:schemeClr val="tx1"/>
          </a:solidFill>
          <a:latin typeface="+mn-lt"/>
          <a:ea typeface="+mn-ea"/>
          <a:cs typeface="+mn-cs"/>
        </a:defRPr>
      </a:lvl3pPr>
      <a:lvl4pPr marL="1368840" algn="l" defTabSz="456279" rtl="0" eaLnBrk="1" latinLnBrk="0" hangingPunct="1">
        <a:defRPr sz="1800" kern="1200">
          <a:solidFill>
            <a:schemeClr val="tx1"/>
          </a:solidFill>
          <a:latin typeface="+mn-lt"/>
          <a:ea typeface="+mn-ea"/>
          <a:cs typeface="+mn-cs"/>
        </a:defRPr>
      </a:lvl4pPr>
      <a:lvl5pPr marL="1825120" algn="l" defTabSz="456279" rtl="0" eaLnBrk="1" latinLnBrk="0" hangingPunct="1">
        <a:defRPr sz="1800" kern="1200">
          <a:solidFill>
            <a:schemeClr val="tx1"/>
          </a:solidFill>
          <a:latin typeface="+mn-lt"/>
          <a:ea typeface="+mn-ea"/>
          <a:cs typeface="+mn-cs"/>
        </a:defRPr>
      </a:lvl5pPr>
      <a:lvl6pPr marL="2281400" algn="l" defTabSz="456279" rtl="0" eaLnBrk="1" latinLnBrk="0" hangingPunct="1">
        <a:defRPr sz="1800" kern="1200">
          <a:solidFill>
            <a:schemeClr val="tx1"/>
          </a:solidFill>
          <a:latin typeface="+mn-lt"/>
          <a:ea typeface="+mn-ea"/>
          <a:cs typeface="+mn-cs"/>
        </a:defRPr>
      </a:lvl6pPr>
      <a:lvl7pPr marL="2737678" algn="l" defTabSz="456279" rtl="0" eaLnBrk="1" latinLnBrk="0" hangingPunct="1">
        <a:defRPr sz="1800" kern="1200">
          <a:solidFill>
            <a:schemeClr val="tx1"/>
          </a:solidFill>
          <a:latin typeface="+mn-lt"/>
          <a:ea typeface="+mn-ea"/>
          <a:cs typeface="+mn-cs"/>
        </a:defRPr>
      </a:lvl7pPr>
      <a:lvl8pPr marL="3193950" algn="l" defTabSz="456279" rtl="0" eaLnBrk="1" latinLnBrk="0" hangingPunct="1">
        <a:defRPr sz="1800" kern="1200">
          <a:solidFill>
            <a:schemeClr val="tx1"/>
          </a:solidFill>
          <a:latin typeface="+mn-lt"/>
          <a:ea typeface="+mn-ea"/>
          <a:cs typeface="+mn-cs"/>
        </a:defRPr>
      </a:lvl8pPr>
      <a:lvl9pPr marL="3650234" algn="l" defTabSz="45627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6146" name="Title Placeholder 6"/>
          <p:cNvSpPr>
            <a:spLocks noGrp="1"/>
          </p:cNvSpPr>
          <p:nvPr>
            <p:ph type="title"/>
          </p:nvPr>
        </p:nvSpPr>
        <p:spPr bwMode="auto">
          <a:xfrm>
            <a:off x="374631" y="238462"/>
            <a:ext cx="8440098" cy="1106617"/>
          </a:xfrm>
          <a:prstGeom prst="rect">
            <a:avLst/>
          </a:prstGeom>
          <a:noFill/>
          <a:ln w="9525">
            <a:noFill/>
            <a:miter lim="800000"/>
            <a:headEnd/>
            <a:tailEnd/>
          </a:ln>
        </p:spPr>
        <p:txBody>
          <a:bodyPr vert="horz" wrap="square" lIns="91386" tIns="45693" rIns="91386" bIns="45693" numCol="1" anchor="ctr" anchorCtr="0" compatLnSpc="1">
            <a:prstTxWarp prst="textNoShape">
              <a:avLst/>
            </a:prstTxWarp>
          </a:bodyPr>
          <a:lstStyle/>
          <a:p>
            <a:pPr lvl="0"/>
            <a:r>
              <a:rPr lang="en-US" altLang="en-US" smtClean="0"/>
              <a:t>Click to edit Master title style</a:t>
            </a:r>
          </a:p>
        </p:txBody>
      </p:sp>
      <p:sp>
        <p:nvSpPr>
          <p:cNvPr id="6147" name="Text Placeholder 7"/>
          <p:cNvSpPr>
            <a:spLocks noGrp="1"/>
          </p:cNvSpPr>
          <p:nvPr>
            <p:ph type="body" idx="1"/>
          </p:nvPr>
        </p:nvSpPr>
        <p:spPr bwMode="auto">
          <a:xfrm>
            <a:off x="374640" y="1518029"/>
            <a:ext cx="8458577" cy="4654843"/>
          </a:xfrm>
          <a:prstGeom prst="rect">
            <a:avLst/>
          </a:prstGeom>
          <a:noFill/>
          <a:ln w="9525">
            <a:noFill/>
            <a:miter lim="800000"/>
            <a:headEnd/>
            <a:tailEnd/>
          </a:ln>
        </p:spPr>
        <p:txBody>
          <a:bodyPr vert="horz" wrap="square" lIns="91386" tIns="45693" rIns="91386" bIns="4569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6931" algn="l" rtl="0" fontAlgn="base">
        <a:spcBef>
          <a:spcPct val="0"/>
        </a:spcBef>
        <a:spcAft>
          <a:spcPct val="0"/>
        </a:spcAft>
        <a:defRPr sz="3500" b="1">
          <a:solidFill>
            <a:schemeClr val="tx2"/>
          </a:solidFill>
          <a:latin typeface="Arial" charset="0"/>
        </a:defRPr>
      </a:lvl6pPr>
      <a:lvl7pPr marL="913861" algn="l" rtl="0" fontAlgn="base">
        <a:spcBef>
          <a:spcPct val="0"/>
        </a:spcBef>
        <a:spcAft>
          <a:spcPct val="0"/>
        </a:spcAft>
        <a:defRPr sz="3500" b="1">
          <a:solidFill>
            <a:schemeClr val="tx2"/>
          </a:solidFill>
          <a:latin typeface="Arial" charset="0"/>
        </a:defRPr>
      </a:lvl7pPr>
      <a:lvl8pPr marL="1370792" algn="l" rtl="0" fontAlgn="base">
        <a:spcBef>
          <a:spcPct val="0"/>
        </a:spcBef>
        <a:spcAft>
          <a:spcPct val="0"/>
        </a:spcAft>
        <a:defRPr sz="3500" b="1">
          <a:solidFill>
            <a:schemeClr val="tx2"/>
          </a:solidFill>
          <a:latin typeface="Arial" charset="0"/>
        </a:defRPr>
      </a:lvl8pPr>
      <a:lvl9pPr marL="1827723" algn="l" rtl="0" fontAlgn="base">
        <a:spcBef>
          <a:spcPct val="0"/>
        </a:spcBef>
        <a:spcAft>
          <a:spcPct val="0"/>
        </a:spcAft>
        <a:defRPr sz="3500" b="1">
          <a:solidFill>
            <a:schemeClr val="tx2"/>
          </a:solidFill>
          <a:latin typeface="Arial" charset="0"/>
        </a:defRPr>
      </a:lvl9pPr>
    </p:titleStyle>
    <p:bodyStyle>
      <a:lvl1pPr marL="342547" indent="-342547" algn="l" rtl="0" eaLnBrk="0" fontAlgn="base" hangingPunct="0">
        <a:lnSpc>
          <a:spcPct val="90000"/>
        </a:lnSpc>
        <a:spcBef>
          <a:spcPts val="1005"/>
        </a:spcBef>
        <a:spcAft>
          <a:spcPts val="701"/>
        </a:spcAft>
        <a:buClr>
          <a:srgbClr val="FEFDDE"/>
        </a:buClr>
        <a:buFont typeface="Wingdings" pitchFamily="2" charset="2"/>
        <a:buChar char="§"/>
        <a:defRPr sz="2600">
          <a:solidFill>
            <a:srgbClr val="FEFDDE"/>
          </a:solidFill>
          <a:latin typeface="+mn-lt"/>
          <a:ea typeface="+mn-ea"/>
          <a:cs typeface="+mn-cs"/>
        </a:defRPr>
      </a:lvl1pPr>
      <a:lvl2pPr marL="742185" indent="-285456" algn="l" rtl="0" eaLnBrk="0" fontAlgn="base" hangingPunct="0">
        <a:lnSpc>
          <a:spcPct val="90000"/>
        </a:lnSpc>
        <a:spcBef>
          <a:spcPts val="1005"/>
        </a:spcBef>
        <a:spcAft>
          <a:spcPts val="701"/>
        </a:spcAft>
        <a:buClr>
          <a:srgbClr val="FEFDDE"/>
        </a:buClr>
        <a:buFont typeface="Arial" pitchFamily="34" charset="0"/>
        <a:buChar char="–"/>
        <a:defRPr sz="2400">
          <a:solidFill>
            <a:srgbClr val="FEFDDE"/>
          </a:solidFill>
          <a:latin typeface="+mn-lt"/>
        </a:defRPr>
      </a:lvl2pPr>
      <a:lvl3pPr marL="1141822" indent="-228365" algn="l" rtl="0" eaLnBrk="0" fontAlgn="base" hangingPunct="0">
        <a:lnSpc>
          <a:spcPct val="90000"/>
        </a:lnSpc>
        <a:spcBef>
          <a:spcPts val="1005"/>
        </a:spcBef>
        <a:spcAft>
          <a:spcPts val="701"/>
        </a:spcAft>
        <a:buClr>
          <a:srgbClr val="FEFDDE"/>
        </a:buClr>
        <a:buFont typeface="Arial" pitchFamily="34" charset="0"/>
        <a:buChar char="–"/>
        <a:defRPr sz="2200">
          <a:solidFill>
            <a:srgbClr val="FEFDDE"/>
          </a:solidFill>
          <a:latin typeface="+mn-lt"/>
        </a:defRPr>
      </a:lvl3pPr>
      <a:lvl4pPr marL="1598551" indent="-228365" algn="l" rtl="0" eaLnBrk="0" fontAlgn="base" hangingPunct="0">
        <a:lnSpc>
          <a:spcPct val="90000"/>
        </a:lnSpc>
        <a:spcBef>
          <a:spcPts val="1005"/>
        </a:spcBef>
        <a:spcAft>
          <a:spcPts val="701"/>
        </a:spcAft>
        <a:buClr>
          <a:srgbClr val="FEFDDE"/>
        </a:buClr>
        <a:buFont typeface="Arial" pitchFamily="34" charset="0"/>
        <a:buChar char="–"/>
        <a:defRPr sz="2000">
          <a:solidFill>
            <a:srgbClr val="FEFDDE"/>
          </a:solidFill>
          <a:latin typeface="+mn-lt"/>
        </a:defRPr>
      </a:lvl4pPr>
      <a:lvl5pPr marL="2055281" indent="-228365" algn="l" rtl="0" eaLnBrk="0" fontAlgn="base" hangingPunct="0">
        <a:lnSpc>
          <a:spcPct val="90000"/>
        </a:lnSpc>
        <a:spcBef>
          <a:spcPts val="1005"/>
        </a:spcBef>
        <a:spcAft>
          <a:spcPts val="701"/>
        </a:spcAft>
        <a:buClr>
          <a:srgbClr val="FEFDDE"/>
        </a:buClr>
        <a:buFont typeface="Arial" pitchFamily="34" charset="0"/>
        <a:buChar char="–"/>
        <a:defRPr>
          <a:solidFill>
            <a:srgbClr val="FEFDDE"/>
          </a:solidFill>
          <a:latin typeface="+mn-lt"/>
        </a:defRPr>
      </a:lvl5pPr>
      <a:lvl6pPr marL="2513118" indent="-228467"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0049" indent="-228467"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6979" indent="-228467"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3907" indent="-228467"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3861" rtl="0" eaLnBrk="1" latinLnBrk="0" hangingPunct="1">
        <a:defRPr sz="1800" kern="1200">
          <a:solidFill>
            <a:schemeClr val="tx1"/>
          </a:solidFill>
          <a:latin typeface="+mn-lt"/>
          <a:ea typeface="+mn-ea"/>
          <a:cs typeface="+mn-cs"/>
        </a:defRPr>
      </a:lvl1pPr>
      <a:lvl2pPr marL="456931" algn="l" defTabSz="913861" rtl="0" eaLnBrk="1" latinLnBrk="0" hangingPunct="1">
        <a:defRPr sz="1800" kern="1200">
          <a:solidFill>
            <a:schemeClr val="tx1"/>
          </a:solidFill>
          <a:latin typeface="+mn-lt"/>
          <a:ea typeface="+mn-ea"/>
          <a:cs typeface="+mn-cs"/>
        </a:defRPr>
      </a:lvl2pPr>
      <a:lvl3pPr marL="913861" algn="l" defTabSz="913861" rtl="0" eaLnBrk="1" latinLnBrk="0" hangingPunct="1">
        <a:defRPr sz="1800" kern="1200">
          <a:solidFill>
            <a:schemeClr val="tx1"/>
          </a:solidFill>
          <a:latin typeface="+mn-lt"/>
          <a:ea typeface="+mn-ea"/>
          <a:cs typeface="+mn-cs"/>
        </a:defRPr>
      </a:lvl3pPr>
      <a:lvl4pPr marL="1370792" algn="l" defTabSz="913861" rtl="0" eaLnBrk="1" latinLnBrk="0" hangingPunct="1">
        <a:defRPr sz="1800" kern="1200">
          <a:solidFill>
            <a:schemeClr val="tx1"/>
          </a:solidFill>
          <a:latin typeface="+mn-lt"/>
          <a:ea typeface="+mn-ea"/>
          <a:cs typeface="+mn-cs"/>
        </a:defRPr>
      </a:lvl4pPr>
      <a:lvl5pPr marL="1827723" algn="l" defTabSz="913861" rtl="0" eaLnBrk="1" latinLnBrk="0" hangingPunct="1">
        <a:defRPr sz="1800" kern="1200">
          <a:solidFill>
            <a:schemeClr val="tx1"/>
          </a:solidFill>
          <a:latin typeface="+mn-lt"/>
          <a:ea typeface="+mn-ea"/>
          <a:cs typeface="+mn-cs"/>
        </a:defRPr>
      </a:lvl5pPr>
      <a:lvl6pPr marL="2284653" algn="l" defTabSz="913861" rtl="0" eaLnBrk="1" latinLnBrk="0" hangingPunct="1">
        <a:defRPr sz="1800" kern="1200">
          <a:solidFill>
            <a:schemeClr val="tx1"/>
          </a:solidFill>
          <a:latin typeface="+mn-lt"/>
          <a:ea typeface="+mn-ea"/>
          <a:cs typeface="+mn-cs"/>
        </a:defRPr>
      </a:lvl6pPr>
      <a:lvl7pPr marL="2741583" algn="l" defTabSz="913861" rtl="0" eaLnBrk="1" latinLnBrk="0" hangingPunct="1">
        <a:defRPr sz="1800" kern="1200">
          <a:solidFill>
            <a:schemeClr val="tx1"/>
          </a:solidFill>
          <a:latin typeface="+mn-lt"/>
          <a:ea typeface="+mn-ea"/>
          <a:cs typeface="+mn-cs"/>
        </a:defRPr>
      </a:lvl7pPr>
      <a:lvl8pPr marL="3198514" algn="l" defTabSz="913861" rtl="0" eaLnBrk="1" latinLnBrk="0" hangingPunct="1">
        <a:defRPr sz="1800" kern="1200">
          <a:solidFill>
            <a:schemeClr val="tx1"/>
          </a:solidFill>
          <a:latin typeface="+mn-lt"/>
          <a:ea typeface="+mn-ea"/>
          <a:cs typeface="+mn-cs"/>
        </a:defRPr>
      </a:lvl8pPr>
      <a:lvl9pPr marL="3655445" algn="l" defTabSz="91386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9"/>
            <a:ext cx="8229600" cy="1143000"/>
          </a:xfrm>
          <a:prstGeom prst="rect">
            <a:avLst/>
          </a:prstGeom>
        </p:spPr>
        <p:txBody>
          <a:bodyPr vert="horz" lIns="91271" tIns="45638" rIns="91271" bIns="45638"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5"/>
            <a:ext cx="8229600" cy="4525963"/>
          </a:xfrm>
          <a:prstGeom prst="rect">
            <a:avLst/>
          </a:prstGeom>
        </p:spPr>
        <p:txBody>
          <a:bodyPr vert="horz" lIns="91271" tIns="45638" rIns="91271" bIns="45638"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72"/>
            <a:ext cx="2133600" cy="365125"/>
          </a:xfrm>
          <a:prstGeom prst="rect">
            <a:avLst/>
          </a:prstGeom>
        </p:spPr>
        <p:txBody>
          <a:bodyPr vert="horz" lIns="91271" tIns="45638" rIns="91271" bIns="45638" rtlCol="0" anchor="ctr"/>
          <a:lstStyle>
            <a:lvl1pPr algn="l">
              <a:defRPr sz="1200">
                <a:solidFill>
                  <a:schemeClr val="tx1">
                    <a:tint val="75000"/>
                  </a:schemeClr>
                </a:solidFill>
              </a:defRPr>
            </a:lvl1pPr>
          </a:lstStyle>
          <a:p>
            <a:pPr defTabSz="912790"/>
            <a:fld id="{C3203D9E-34C9-A049-A9A8-A767D34CE52D}" type="datetimeFigureOut">
              <a:rPr lang="it-IT" smtClean="0">
                <a:solidFill>
                  <a:prstClr val="black">
                    <a:tint val="75000"/>
                  </a:prstClr>
                </a:solidFill>
              </a:rPr>
              <a:pPr defTabSz="912790"/>
              <a:t>26/06/2018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72"/>
            <a:ext cx="2895600" cy="365125"/>
          </a:xfrm>
          <a:prstGeom prst="rect">
            <a:avLst/>
          </a:prstGeom>
        </p:spPr>
        <p:txBody>
          <a:bodyPr vert="horz" lIns="91271" tIns="45638" rIns="91271" bIns="45638" rtlCol="0" anchor="ctr"/>
          <a:lstStyle>
            <a:lvl1pPr algn="ctr">
              <a:defRPr sz="1200">
                <a:solidFill>
                  <a:schemeClr val="tx1">
                    <a:tint val="75000"/>
                  </a:schemeClr>
                </a:solidFill>
              </a:defRPr>
            </a:lvl1pPr>
          </a:lstStyle>
          <a:p>
            <a:pPr defTabSz="912790"/>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72"/>
            <a:ext cx="2133600" cy="365125"/>
          </a:xfrm>
          <a:prstGeom prst="rect">
            <a:avLst/>
          </a:prstGeom>
        </p:spPr>
        <p:txBody>
          <a:bodyPr vert="horz" lIns="91271" tIns="45638" rIns="91271" bIns="45638" rtlCol="0" anchor="ctr"/>
          <a:lstStyle>
            <a:lvl1pPr algn="r">
              <a:defRPr sz="1200">
                <a:solidFill>
                  <a:schemeClr val="tx1">
                    <a:tint val="75000"/>
                  </a:schemeClr>
                </a:solidFill>
              </a:defRPr>
            </a:lvl1pPr>
          </a:lstStyle>
          <a:p>
            <a:pPr defTabSz="912790"/>
            <a:fld id="{5A9B6985-25CA-F240-B6C4-814183125058}" type="slidenum">
              <a:rPr lang="it-IT" smtClean="0">
                <a:solidFill>
                  <a:prstClr val="black">
                    <a:tint val="75000"/>
                  </a:prstClr>
                </a:solidFill>
              </a:rPr>
              <a:pPr defTabSz="912790"/>
              <a:t>‹N›</a:t>
            </a:fld>
            <a:endParaRPr lang="it-IT">
              <a:solidFill>
                <a:prstClr val="black">
                  <a:tint val="75000"/>
                </a:prstClr>
              </a:solidFill>
            </a:endParaRPr>
          </a:p>
        </p:txBody>
      </p:sp>
    </p:spTree>
    <p:extLst>
      <p:ext uri="{BB962C8B-B14F-4D97-AF65-F5344CB8AC3E}">
        <p14:creationId xmlns:p14="http://schemas.microsoft.com/office/powerpoint/2010/main" val="1605946431"/>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 id="2147484764" r:id="rId12"/>
    <p:sldLayoutId id="2147484765" r:id="rId13"/>
    <p:sldLayoutId id="2147484766" r:id="rId14"/>
    <p:sldLayoutId id="2147484768" r:id="rId15"/>
    <p:sldLayoutId id="2147484771" r:id="rId16"/>
    <p:sldLayoutId id="2147484777" r:id="rId17"/>
    <p:sldLayoutId id="2147484952" r:id="rId18"/>
  </p:sldLayoutIdLst>
  <p:txStyles>
    <p:titleStyle>
      <a:lvl1pPr algn="ctr" defTabSz="456394" rtl="0" eaLnBrk="1" latinLnBrk="0" hangingPunct="1">
        <a:spcBef>
          <a:spcPct val="0"/>
        </a:spcBef>
        <a:buNone/>
        <a:defRPr sz="4400" kern="1200">
          <a:solidFill>
            <a:schemeClr val="tx1"/>
          </a:solidFill>
          <a:latin typeface="+mj-lt"/>
          <a:ea typeface="+mj-ea"/>
          <a:cs typeface="+mj-cs"/>
        </a:defRPr>
      </a:lvl1pPr>
    </p:titleStyle>
    <p:bodyStyle>
      <a:lvl1pPr marL="342295" indent="-342295" algn="l" defTabSz="456394" rtl="0" eaLnBrk="1" latinLnBrk="0" hangingPunct="1">
        <a:spcBef>
          <a:spcPct val="20000"/>
        </a:spcBef>
        <a:buFont typeface="Arial"/>
        <a:buChar char="•"/>
        <a:defRPr sz="3200" kern="1200">
          <a:solidFill>
            <a:schemeClr val="tx1"/>
          </a:solidFill>
          <a:latin typeface="+mn-lt"/>
          <a:ea typeface="+mn-ea"/>
          <a:cs typeface="+mn-cs"/>
        </a:defRPr>
      </a:lvl1pPr>
      <a:lvl2pPr marL="741642" indent="-285248" algn="l" defTabSz="456394" rtl="0" eaLnBrk="1" latinLnBrk="0" hangingPunct="1">
        <a:spcBef>
          <a:spcPct val="20000"/>
        </a:spcBef>
        <a:buFont typeface="Arial"/>
        <a:buChar char="–"/>
        <a:defRPr sz="2800" kern="1200">
          <a:solidFill>
            <a:schemeClr val="tx1"/>
          </a:solidFill>
          <a:latin typeface="+mn-lt"/>
          <a:ea typeface="+mn-ea"/>
          <a:cs typeface="+mn-cs"/>
        </a:defRPr>
      </a:lvl2pPr>
      <a:lvl3pPr marL="1140990" indent="-228197" algn="l" defTabSz="456394" rtl="0" eaLnBrk="1" latinLnBrk="0" hangingPunct="1">
        <a:spcBef>
          <a:spcPct val="20000"/>
        </a:spcBef>
        <a:buFont typeface="Arial"/>
        <a:buChar char="•"/>
        <a:defRPr sz="2400" kern="1200">
          <a:solidFill>
            <a:schemeClr val="tx1"/>
          </a:solidFill>
          <a:latin typeface="+mn-lt"/>
          <a:ea typeface="+mn-ea"/>
          <a:cs typeface="+mn-cs"/>
        </a:defRPr>
      </a:lvl3pPr>
      <a:lvl4pPr marL="1597380" indent="-228197" algn="l" defTabSz="456394" rtl="0" eaLnBrk="1" latinLnBrk="0" hangingPunct="1">
        <a:spcBef>
          <a:spcPct val="20000"/>
        </a:spcBef>
        <a:buFont typeface="Arial"/>
        <a:buChar char="–"/>
        <a:defRPr sz="2000" kern="1200">
          <a:solidFill>
            <a:schemeClr val="tx1"/>
          </a:solidFill>
          <a:latin typeface="+mn-lt"/>
          <a:ea typeface="+mn-ea"/>
          <a:cs typeface="+mn-cs"/>
        </a:defRPr>
      </a:lvl4pPr>
      <a:lvl5pPr marL="2053778" indent="-228197" algn="l" defTabSz="456394" rtl="0" eaLnBrk="1" latinLnBrk="0" hangingPunct="1">
        <a:spcBef>
          <a:spcPct val="20000"/>
        </a:spcBef>
        <a:buFont typeface="Arial"/>
        <a:buChar char="»"/>
        <a:defRPr sz="2000" kern="1200">
          <a:solidFill>
            <a:schemeClr val="tx1"/>
          </a:solidFill>
          <a:latin typeface="+mn-lt"/>
          <a:ea typeface="+mn-ea"/>
          <a:cs typeface="+mn-cs"/>
        </a:defRPr>
      </a:lvl5pPr>
      <a:lvl6pPr marL="2510172" indent="-228197" algn="l" defTabSz="456394" rtl="0" eaLnBrk="1" latinLnBrk="0" hangingPunct="1">
        <a:spcBef>
          <a:spcPct val="20000"/>
        </a:spcBef>
        <a:buFont typeface="Arial"/>
        <a:buChar char="•"/>
        <a:defRPr sz="2000" kern="1200">
          <a:solidFill>
            <a:schemeClr val="tx1"/>
          </a:solidFill>
          <a:latin typeface="+mn-lt"/>
          <a:ea typeface="+mn-ea"/>
          <a:cs typeface="+mn-cs"/>
        </a:defRPr>
      </a:lvl6pPr>
      <a:lvl7pPr marL="2966568" indent="-228197" algn="l" defTabSz="456394" rtl="0" eaLnBrk="1" latinLnBrk="0" hangingPunct="1">
        <a:spcBef>
          <a:spcPct val="20000"/>
        </a:spcBef>
        <a:buFont typeface="Arial"/>
        <a:buChar char="•"/>
        <a:defRPr sz="2000" kern="1200">
          <a:solidFill>
            <a:schemeClr val="tx1"/>
          </a:solidFill>
          <a:latin typeface="+mn-lt"/>
          <a:ea typeface="+mn-ea"/>
          <a:cs typeface="+mn-cs"/>
        </a:defRPr>
      </a:lvl7pPr>
      <a:lvl8pPr marL="3422963" indent="-228197" algn="l" defTabSz="456394" rtl="0" eaLnBrk="1" latinLnBrk="0" hangingPunct="1">
        <a:spcBef>
          <a:spcPct val="20000"/>
        </a:spcBef>
        <a:buFont typeface="Arial"/>
        <a:buChar char="•"/>
        <a:defRPr sz="2000" kern="1200">
          <a:solidFill>
            <a:schemeClr val="tx1"/>
          </a:solidFill>
          <a:latin typeface="+mn-lt"/>
          <a:ea typeface="+mn-ea"/>
          <a:cs typeface="+mn-cs"/>
        </a:defRPr>
      </a:lvl8pPr>
      <a:lvl9pPr marL="3879357" indent="-228197" algn="l" defTabSz="45639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394" rtl="0" eaLnBrk="1" latinLnBrk="0" hangingPunct="1">
        <a:defRPr sz="1800" kern="1200">
          <a:solidFill>
            <a:schemeClr val="tx1"/>
          </a:solidFill>
          <a:latin typeface="+mn-lt"/>
          <a:ea typeface="+mn-ea"/>
          <a:cs typeface="+mn-cs"/>
        </a:defRPr>
      </a:lvl1pPr>
      <a:lvl2pPr marL="456394" algn="l" defTabSz="456394" rtl="0" eaLnBrk="1" latinLnBrk="0" hangingPunct="1">
        <a:defRPr sz="1800" kern="1200">
          <a:solidFill>
            <a:schemeClr val="tx1"/>
          </a:solidFill>
          <a:latin typeface="+mn-lt"/>
          <a:ea typeface="+mn-ea"/>
          <a:cs typeface="+mn-cs"/>
        </a:defRPr>
      </a:lvl2pPr>
      <a:lvl3pPr marL="912790" algn="l" defTabSz="456394" rtl="0" eaLnBrk="1" latinLnBrk="0" hangingPunct="1">
        <a:defRPr sz="1800" kern="1200">
          <a:solidFill>
            <a:schemeClr val="tx1"/>
          </a:solidFill>
          <a:latin typeface="+mn-lt"/>
          <a:ea typeface="+mn-ea"/>
          <a:cs typeface="+mn-cs"/>
        </a:defRPr>
      </a:lvl3pPr>
      <a:lvl4pPr marL="1369186" algn="l" defTabSz="456394" rtl="0" eaLnBrk="1" latinLnBrk="0" hangingPunct="1">
        <a:defRPr sz="1800" kern="1200">
          <a:solidFill>
            <a:schemeClr val="tx1"/>
          </a:solidFill>
          <a:latin typeface="+mn-lt"/>
          <a:ea typeface="+mn-ea"/>
          <a:cs typeface="+mn-cs"/>
        </a:defRPr>
      </a:lvl4pPr>
      <a:lvl5pPr marL="1825580" algn="l" defTabSz="456394" rtl="0" eaLnBrk="1" latinLnBrk="0" hangingPunct="1">
        <a:defRPr sz="1800" kern="1200">
          <a:solidFill>
            <a:schemeClr val="tx1"/>
          </a:solidFill>
          <a:latin typeface="+mn-lt"/>
          <a:ea typeface="+mn-ea"/>
          <a:cs typeface="+mn-cs"/>
        </a:defRPr>
      </a:lvl5pPr>
      <a:lvl6pPr marL="2281976" algn="l" defTabSz="456394" rtl="0" eaLnBrk="1" latinLnBrk="0" hangingPunct="1">
        <a:defRPr sz="1800" kern="1200">
          <a:solidFill>
            <a:schemeClr val="tx1"/>
          </a:solidFill>
          <a:latin typeface="+mn-lt"/>
          <a:ea typeface="+mn-ea"/>
          <a:cs typeface="+mn-cs"/>
        </a:defRPr>
      </a:lvl6pPr>
      <a:lvl7pPr marL="2738370" algn="l" defTabSz="456394" rtl="0" eaLnBrk="1" latinLnBrk="0" hangingPunct="1">
        <a:defRPr sz="1800" kern="1200">
          <a:solidFill>
            <a:schemeClr val="tx1"/>
          </a:solidFill>
          <a:latin typeface="+mn-lt"/>
          <a:ea typeface="+mn-ea"/>
          <a:cs typeface="+mn-cs"/>
        </a:defRPr>
      </a:lvl7pPr>
      <a:lvl8pPr marL="3194757" algn="l" defTabSz="456394" rtl="0" eaLnBrk="1" latinLnBrk="0" hangingPunct="1">
        <a:defRPr sz="1800" kern="1200">
          <a:solidFill>
            <a:schemeClr val="tx1"/>
          </a:solidFill>
          <a:latin typeface="+mn-lt"/>
          <a:ea typeface="+mn-ea"/>
          <a:cs typeface="+mn-cs"/>
        </a:defRPr>
      </a:lvl8pPr>
      <a:lvl9pPr marL="3651158" algn="l" defTabSz="45639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8194" name="Title Placeholder 6"/>
          <p:cNvSpPr>
            <a:spLocks noGrp="1"/>
          </p:cNvSpPr>
          <p:nvPr>
            <p:ph type="title"/>
          </p:nvPr>
        </p:nvSpPr>
        <p:spPr bwMode="auto">
          <a:xfrm>
            <a:off x="374631" y="238457"/>
            <a:ext cx="8440098" cy="1106617"/>
          </a:xfrm>
          <a:prstGeom prst="rect">
            <a:avLst/>
          </a:prstGeom>
          <a:noFill/>
          <a:ln w="9525">
            <a:noFill/>
            <a:miter lim="800000"/>
            <a:headEnd/>
            <a:tailEnd/>
          </a:ln>
        </p:spPr>
        <p:txBody>
          <a:bodyPr vert="horz" wrap="square" lIns="91408" tIns="45705" rIns="91408" bIns="45705" numCol="1" anchor="ctr" anchorCtr="0" compatLnSpc="1">
            <a:prstTxWarp prst="textNoShape">
              <a:avLst/>
            </a:prstTxWarp>
          </a:bodyPr>
          <a:lstStyle/>
          <a:p>
            <a:pPr lvl="0"/>
            <a:r>
              <a:rPr lang="en-US" altLang="en-US" smtClean="0"/>
              <a:t>Click to edit Master title style</a:t>
            </a:r>
          </a:p>
        </p:txBody>
      </p:sp>
      <p:sp>
        <p:nvSpPr>
          <p:cNvPr id="8195" name="Text Placeholder 7"/>
          <p:cNvSpPr>
            <a:spLocks noGrp="1"/>
          </p:cNvSpPr>
          <p:nvPr>
            <p:ph type="body" idx="1"/>
          </p:nvPr>
        </p:nvSpPr>
        <p:spPr bwMode="auto">
          <a:xfrm>
            <a:off x="374633" y="1518029"/>
            <a:ext cx="8458577" cy="4654843"/>
          </a:xfrm>
          <a:prstGeom prst="rect">
            <a:avLst/>
          </a:prstGeom>
          <a:noFill/>
          <a:ln w="9525">
            <a:noFill/>
            <a:miter lim="800000"/>
            <a:headEnd/>
            <a:tailEnd/>
          </a:ln>
        </p:spPr>
        <p:txBody>
          <a:bodyPr vert="horz" wrap="square" lIns="91408" tIns="45705" rIns="91408" bIns="4570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 id="2147485081" r:id="rId6"/>
    <p:sldLayoutId id="2147485082" r:id="rId7"/>
    <p:sldLayoutId id="2147485083"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048" algn="l" rtl="0" fontAlgn="base">
        <a:spcBef>
          <a:spcPct val="0"/>
        </a:spcBef>
        <a:spcAft>
          <a:spcPct val="0"/>
        </a:spcAft>
        <a:defRPr sz="3500" b="1">
          <a:solidFill>
            <a:schemeClr val="tx2"/>
          </a:solidFill>
          <a:latin typeface="Arial" charset="0"/>
        </a:defRPr>
      </a:lvl6pPr>
      <a:lvl7pPr marL="914092" algn="l" rtl="0" fontAlgn="base">
        <a:spcBef>
          <a:spcPct val="0"/>
        </a:spcBef>
        <a:spcAft>
          <a:spcPct val="0"/>
        </a:spcAft>
        <a:defRPr sz="3500" b="1">
          <a:solidFill>
            <a:schemeClr val="tx2"/>
          </a:solidFill>
          <a:latin typeface="Arial" charset="0"/>
        </a:defRPr>
      </a:lvl7pPr>
      <a:lvl8pPr marL="1371138" algn="l" rtl="0" fontAlgn="base">
        <a:spcBef>
          <a:spcPct val="0"/>
        </a:spcBef>
        <a:spcAft>
          <a:spcPct val="0"/>
        </a:spcAft>
        <a:defRPr sz="3500" b="1">
          <a:solidFill>
            <a:schemeClr val="tx2"/>
          </a:solidFill>
          <a:latin typeface="Arial" charset="0"/>
        </a:defRPr>
      </a:lvl8pPr>
      <a:lvl9pPr marL="1828184" algn="l" rtl="0" fontAlgn="base">
        <a:spcBef>
          <a:spcPct val="0"/>
        </a:spcBef>
        <a:spcAft>
          <a:spcPct val="0"/>
        </a:spcAft>
        <a:defRPr sz="3500" b="1">
          <a:solidFill>
            <a:schemeClr val="tx2"/>
          </a:solidFill>
          <a:latin typeface="Arial" charset="0"/>
        </a:defRPr>
      </a:lvl9pPr>
    </p:titleStyle>
    <p:bodyStyle>
      <a:lvl1pPr marL="342633" indent="-342633" algn="l" rtl="0" eaLnBrk="0" fontAlgn="base" hangingPunct="0">
        <a:lnSpc>
          <a:spcPct val="90000"/>
        </a:lnSpc>
        <a:spcBef>
          <a:spcPts val="1005"/>
        </a:spcBef>
        <a:spcAft>
          <a:spcPts val="701"/>
        </a:spcAft>
        <a:buClr>
          <a:srgbClr val="FEFDDE"/>
        </a:buClr>
        <a:buFont typeface="Wingdings" pitchFamily="2" charset="2"/>
        <a:buChar char="§"/>
        <a:defRPr sz="2600">
          <a:solidFill>
            <a:srgbClr val="FEFDDE"/>
          </a:solidFill>
          <a:latin typeface="+mn-lt"/>
          <a:ea typeface="+mn-ea"/>
          <a:cs typeface="+mn-cs"/>
        </a:defRPr>
      </a:lvl1pPr>
      <a:lvl2pPr marL="742372" indent="-285528" algn="l" rtl="0" eaLnBrk="0" fontAlgn="base" hangingPunct="0">
        <a:lnSpc>
          <a:spcPct val="90000"/>
        </a:lnSpc>
        <a:spcBef>
          <a:spcPts val="1005"/>
        </a:spcBef>
        <a:spcAft>
          <a:spcPts val="701"/>
        </a:spcAft>
        <a:buClr>
          <a:srgbClr val="FEFDDE"/>
        </a:buClr>
        <a:buFont typeface="Arial" pitchFamily="34" charset="0"/>
        <a:buChar char="–"/>
        <a:defRPr sz="2400">
          <a:solidFill>
            <a:srgbClr val="FEFDDE"/>
          </a:solidFill>
          <a:latin typeface="+mn-lt"/>
        </a:defRPr>
      </a:lvl2pPr>
      <a:lvl3pPr marL="1142111" indent="-228422" algn="l" rtl="0" eaLnBrk="0" fontAlgn="base" hangingPunct="0">
        <a:lnSpc>
          <a:spcPct val="90000"/>
        </a:lnSpc>
        <a:spcBef>
          <a:spcPts val="1005"/>
        </a:spcBef>
        <a:spcAft>
          <a:spcPts val="701"/>
        </a:spcAft>
        <a:buClr>
          <a:srgbClr val="FEFDDE"/>
        </a:buClr>
        <a:buFont typeface="Arial" pitchFamily="34" charset="0"/>
        <a:buChar char="–"/>
        <a:defRPr sz="2200">
          <a:solidFill>
            <a:srgbClr val="FEFDDE"/>
          </a:solidFill>
          <a:latin typeface="+mn-lt"/>
        </a:defRPr>
      </a:lvl3pPr>
      <a:lvl4pPr marL="1598955" indent="-228422" algn="l" rtl="0" eaLnBrk="0" fontAlgn="base" hangingPunct="0">
        <a:lnSpc>
          <a:spcPct val="90000"/>
        </a:lnSpc>
        <a:spcBef>
          <a:spcPts val="1005"/>
        </a:spcBef>
        <a:spcAft>
          <a:spcPts val="701"/>
        </a:spcAft>
        <a:buClr>
          <a:srgbClr val="FEFDDE"/>
        </a:buClr>
        <a:buFont typeface="Arial" pitchFamily="34" charset="0"/>
        <a:buChar char="–"/>
        <a:defRPr sz="2000">
          <a:solidFill>
            <a:srgbClr val="FEFDDE"/>
          </a:solidFill>
          <a:latin typeface="+mn-lt"/>
        </a:defRPr>
      </a:lvl4pPr>
      <a:lvl5pPr marL="2055800" indent="-228422" algn="l" rtl="0" eaLnBrk="0" fontAlgn="base" hangingPunct="0">
        <a:lnSpc>
          <a:spcPct val="90000"/>
        </a:lnSpc>
        <a:spcBef>
          <a:spcPts val="1005"/>
        </a:spcBef>
        <a:spcAft>
          <a:spcPts val="701"/>
        </a:spcAft>
        <a:buClr>
          <a:srgbClr val="FEFDDE"/>
        </a:buClr>
        <a:buFont typeface="Arial" pitchFamily="34" charset="0"/>
        <a:buChar char="–"/>
        <a:defRPr>
          <a:solidFill>
            <a:srgbClr val="FEFDDE"/>
          </a:solidFill>
          <a:latin typeface="+mn-lt"/>
        </a:defRPr>
      </a:lvl5pPr>
      <a:lvl6pPr marL="2513753" indent="-228524"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0799" indent="-228524"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7846" indent="-228524"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4891" indent="-228524"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092" rtl="0" eaLnBrk="1" latinLnBrk="0" hangingPunct="1">
        <a:defRPr sz="1800" kern="1200">
          <a:solidFill>
            <a:schemeClr val="tx1"/>
          </a:solidFill>
          <a:latin typeface="+mn-lt"/>
          <a:ea typeface="+mn-ea"/>
          <a:cs typeface="+mn-cs"/>
        </a:defRPr>
      </a:lvl1pPr>
      <a:lvl2pPr marL="457048" algn="l" defTabSz="914092" rtl="0" eaLnBrk="1" latinLnBrk="0" hangingPunct="1">
        <a:defRPr sz="1800" kern="1200">
          <a:solidFill>
            <a:schemeClr val="tx1"/>
          </a:solidFill>
          <a:latin typeface="+mn-lt"/>
          <a:ea typeface="+mn-ea"/>
          <a:cs typeface="+mn-cs"/>
        </a:defRPr>
      </a:lvl2pPr>
      <a:lvl3pPr marL="914092" algn="l" defTabSz="914092" rtl="0" eaLnBrk="1" latinLnBrk="0" hangingPunct="1">
        <a:defRPr sz="1800" kern="1200">
          <a:solidFill>
            <a:schemeClr val="tx1"/>
          </a:solidFill>
          <a:latin typeface="+mn-lt"/>
          <a:ea typeface="+mn-ea"/>
          <a:cs typeface="+mn-cs"/>
        </a:defRPr>
      </a:lvl3pPr>
      <a:lvl4pPr marL="1371138" algn="l" defTabSz="914092" rtl="0" eaLnBrk="1" latinLnBrk="0" hangingPunct="1">
        <a:defRPr sz="1800" kern="1200">
          <a:solidFill>
            <a:schemeClr val="tx1"/>
          </a:solidFill>
          <a:latin typeface="+mn-lt"/>
          <a:ea typeface="+mn-ea"/>
          <a:cs typeface="+mn-cs"/>
        </a:defRPr>
      </a:lvl4pPr>
      <a:lvl5pPr marL="1828184" algn="l" defTabSz="914092" rtl="0" eaLnBrk="1" latinLnBrk="0" hangingPunct="1">
        <a:defRPr sz="1800" kern="1200">
          <a:solidFill>
            <a:schemeClr val="tx1"/>
          </a:solidFill>
          <a:latin typeface="+mn-lt"/>
          <a:ea typeface="+mn-ea"/>
          <a:cs typeface="+mn-cs"/>
        </a:defRPr>
      </a:lvl5pPr>
      <a:lvl6pPr marL="2285230" algn="l" defTabSz="914092" rtl="0" eaLnBrk="1" latinLnBrk="0" hangingPunct="1">
        <a:defRPr sz="1800" kern="1200">
          <a:solidFill>
            <a:schemeClr val="tx1"/>
          </a:solidFill>
          <a:latin typeface="+mn-lt"/>
          <a:ea typeface="+mn-ea"/>
          <a:cs typeface="+mn-cs"/>
        </a:defRPr>
      </a:lvl6pPr>
      <a:lvl7pPr marL="2742276" algn="l" defTabSz="914092" rtl="0" eaLnBrk="1" latinLnBrk="0" hangingPunct="1">
        <a:defRPr sz="1800" kern="1200">
          <a:solidFill>
            <a:schemeClr val="tx1"/>
          </a:solidFill>
          <a:latin typeface="+mn-lt"/>
          <a:ea typeface="+mn-ea"/>
          <a:cs typeface="+mn-cs"/>
        </a:defRPr>
      </a:lvl7pPr>
      <a:lvl8pPr marL="3199322" algn="l" defTabSz="914092" rtl="0" eaLnBrk="1" latinLnBrk="0" hangingPunct="1">
        <a:defRPr sz="1800" kern="1200">
          <a:solidFill>
            <a:schemeClr val="tx1"/>
          </a:solidFill>
          <a:latin typeface="+mn-lt"/>
          <a:ea typeface="+mn-ea"/>
          <a:cs typeface="+mn-cs"/>
        </a:defRPr>
      </a:lvl8pPr>
      <a:lvl9pPr marL="3656369" algn="l" defTabSz="91409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996" y="365125"/>
            <a:ext cx="8532019" cy="1325563"/>
          </a:xfrm>
          <a:prstGeom prst="rect">
            <a:avLst/>
          </a:prstGeom>
        </p:spPr>
        <p:txBody>
          <a:bodyPr vert="horz" lIns="68580" tIns="34290" rIns="68580" bIns="3429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05996" y="1825627"/>
            <a:ext cx="8532019" cy="3576692"/>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354251" y="6051552"/>
            <a:ext cx="435523" cy="365125"/>
          </a:xfrm>
          <a:prstGeom prst="rect">
            <a:avLst/>
          </a:prstGeom>
        </p:spPr>
        <p:txBody>
          <a:bodyPr vert="horz" lIns="68580" tIns="34290" rIns="68580" bIns="34290" rtlCol="0" anchor="ctr"/>
          <a:lstStyle>
            <a:lvl1pPr algn="ctr">
              <a:defRPr sz="800">
                <a:solidFill>
                  <a:schemeClr val="tx1"/>
                </a:solidFill>
              </a:defRPr>
            </a:lvl1pPr>
          </a:lstStyle>
          <a:p>
            <a:pPr defTabSz="685800"/>
            <a:fld id="{22FECE5C-DD57-47A2-911B-1F9302B6CF22}" type="slidenum">
              <a:rPr lang="en-GB" smtClean="0">
                <a:solidFill>
                  <a:prstClr val="black"/>
                </a:solidFill>
              </a:rPr>
              <a:pPr defTabSz="685800"/>
              <a:t>‹N›</a:t>
            </a:fld>
            <a:endParaRPr lang="en-GB" dirty="0">
              <a:solidFill>
                <a:prstClr val="black"/>
              </a:solidFill>
            </a:endParaRPr>
          </a:p>
        </p:txBody>
      </p:sp>
    </p:spTree>
    <p:extLst>
      <p:ext uri="{BB962C8B-B14F-4D97-AF65-F5344CB8AC3E}">
        <p14:creationId xmlns:p14="http://schemas.microsoft.com/office/powerpoint/2010/main" val="2901109228"/>
      </p:ext>
    </p:extLst>
  </p:cSld>
  <p:clrMap bg1="lt1" tx1="dk1" bg2="lt2" tx2="dk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89000" indent="-189000" algn="l" defTabSz="685800" rtl="0" eaLnBrk="1" latinLnBrk="0" hangingPunct="1">
        <a:lnSpc>
          <a:spcPct val="85000"/>
        </a:lnSpc>
        <a:spcBef>
          <a:spcPts val="750"/>
        </a:spcBef>
        <a:buClr>
          <a:schemeClr val="accent1"/>
        </a:buClr>
        <a:buFont typeface="Arial" panose="020B0604020202020204" pitchFamily="34" charset="0"/>
        <a:buChar char="•"/>
        <a:defRPr sz="2100" kern="1200">
          <a:solidFill>
            <a:schemeClr val="tx1"/>
          </a:solidFill>
          <a:latin typeface="+mn-lt"/>
          <a:ea typeface="+mn-ea"/>
          <a:cs typeface="+mn-cs"/>
        </a:defRPr>
      </a:lvl1pPr>
      <a:lvl2pPr marL="378000" indent="-189000" algn="l" defTabSz="685800" rtl="0" eaLnBrk="1" latinLnBrk="0" hangingPunct="1">
        <a:lnSpc>
          <a:spcPct val="85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2pPr>
      <a:lvl3pPr marL="567000" indent="-189000" algn="l" defTabSz="685800" rtl="0" eaLnBrk="1" latinLnBrk="0" hangingPunct="1">
        <a:lnSpc>
          <a:spcPct val="85000"/>
        </a:lnSpc>
        <a:spcBef>
          <a:spcPts val="375"/>
        </a:spcBef>
        <a:buClr>
          <a:schemeClr val="accent1"/>
        </a:buClr>
        <a:buFont typeface="Arial" panose="020B0604020202020204" pitchFamily="34" charset="0"/>
        <a:buChar char="•"/>
        <a:defRPr sz="1500" kern="1200">
          <a:solidFill>
            <a:schemeClr val="tx1"/>
          </a:solidFill>
          <a:latin typeface="+mn-lt"/>
          <a:ea typeface="+mn-ea"/>
          <a:cs typeface="+mn-cs"/>
        </a:defRPr>
      </a:lvl3pPr>
      <a:lvl4pPr marL="756000" indent="-189000" algn="l" defTabSz="685800" rtl="0" eaLnBrk="1" latinLnBrk="0" hangingPunct="1">
        <a:lnSpc>
          <a:spcPct val="85000"/>
        </a:lnSpc>
        <a:spcBef>
          <a:spcPts val="375"/>
        </a:spcBef>
        <a:buClr>
          <a:schemeClr val="accent1"/>
        </a:buClr>
        <a:buFont typeface="Arial" panose="020B0604020202020204" pitchFamily="34" charset="0"/>
        <a:buChar char="•"/>
        <a:defRPr sz="1400" kern="1200">
          <a:solidFill>
            <a:schemeClr val="tx1"/>
          </a:solidFill>
          <a:latin typeface="+mn-lt"/>
          <a:ea typeface="+mn-ea"/>
          <a:cs typeface="+mn-cs"/>
        </a:defRPr>
      </a:lvl4pPr>
      <a:lvl5pPr marL="945000" indent="-189000" algn="l" defTabSz="685800" rtl="0" eaLnBrk="1" latinLnBrk="0" hangingPunct="1">
        <a:lnSpc>
          <a:spcPct val="85000"/>
        </a:lnSpc>
        <a:spcBef>
          <a:spcPts val="375"/>
        </a:spcBef>
        <a:buClr>
          <a:schemeClr val="accent1"/>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orient="horz" pos="2160">
          <p15:clr>
            <a:srgbClr val="F26B43"/>
          </p15:clr>
        </p15:guide>
        <p15:guide id="3" pos="257">
          <p15:clr>
            <a:srgbClr val="F26B43"/>
          </p15:clr>
        </p15:guide>
        <p15:guide id="4" pos="7423">
          <p15:clr>
            <a:srgbClr val="F26B43"/>
          </p15:clr>
        </p15:guide>
        <p15:guide id="5" orient="horz" pos="278">
          <p15:clr>
            <a:srgbClr val="F26B43"/>
          </p15:clr>
        </p15:guide>
        <p15:guide id="6" orient="horz" pos="4042">
          <p15:clr>
            <a:srgbClr val="F26B43"/>
          </p15:clr>
        </p15:guide>
        <p15:guide id="7" pos="5120" userDrawn="1">
          <p15:clr>
            <a:srgbClr val="F26B43"/>
          </p15:clr>
        </p15:guide>
        <p15:guide id="8" pos="343" userDrawn="1">
          <p15:clr>
            <a:srgbClr val="F26B43"/>
          </p15:clr>
        </p15:guide>
        <p15:guide id="9" pos="9897" userDrawn="1">
          <p15:clr>
            <a:srgbClr val="F26B43"/>
          </p15:clr>
        </p15:guide>
        <p15:guide id="10" orient="horz" pos="371" userDrawn="1">
          <p15:clr>
            <a:srgbClr val="F26B43"/>
          </p15:clr>
        </p15:guide>
        <p15:guide id="11" orient="horz" pos="5389" userDrawn="1">
          <p15:clr>
            <a:srgbClr val="F26B43"/>
          </p15:clr>
        </p15:guide>
        <p15:guide id="12" orient="horz" pos="2880" userDrawn="1">
          <p15:clr>
            <a:srgbClr val="F26B43"/>
          </p15:clr>
        </p15:guide>
        <p15:guide id="13" pos="3840" userDrawn="1">
          <p15:clr>
            <a:srgbClr val="F26B43"/>
          </p15:clr>
        </p15:guide>
        <p15:guide id="14" orient="horz" pos="1187" userDrawn="1">
          <p15:clr>
            <a:srgbClr val="F26B43"/>
          </p15:clr>
        </p15:guide>
        <p15:guide id="15" pos="261" userDrawn="1">
          <p15:clr>
            <a:srgbClr val="F26B43"/>
          </p15:clr>
        </p15:guide>
        <p15:guide id="16" pos="7427" userDrawn="1">
          <p15:clr>
            <a:srgbClr val="F26B43"/>
          </p15:clr>
        </p15:guide>
        <p15:guide id="17" orient="horz" pos="5329"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print"/>
          <a:stretch>
            <a:fillRect/>
          </a:stretch>
        </p:blipFill>
        <p:spPr>
          <a:xfrm>
            <a:off x="679605" y="515304"/>
            <a:ext cx="1914538" cy="528149"/>
          </a:xfrm>
          <a:prstGeom prst="rect">
            <a:avLst/>
          </a:prstGeom>
        </p:spPr>
      </p:pic>
    </p:spTree>
    <p:extLst>
      <p:ext uri="{BB962C8B-B14F-4D97-AF65-F5344CB8AC3E}">
        <p14:creationId xmlns:p14="http://schemas.microsoft.com/office/powerpoint/2010/main" val="4273371787"/>
      </p:ext>
    </p:extLst>
  </p:cSld>
  <p:clrMap bg1="lt1" tx1="dk1" bg2="lt2" tx2="dk2" accent1="accent1" accent2="accent2" accent3="accent3" accent4="accent4" accent5="accent5" accent6="accent6" hlink="hlink" folHlink="folHlink"/>
  <p:sldLayoutIdLst>
    <p:sldLayoutId id="2147485093" r:id="rId1"/>
    <p:sldLayoutId id="2147485094" r:id="rId2"/>
    <p:sldLayoutId id="2147485095"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44000"/>
            <a:ext cx="8686800" cy="731520"/>
          </a:xfrm>
          <a:prstGeom prst="rect">
            <a:avLst/>
          </a:prstGeom>
        </p:spPr>
        <p:txBody>
          <a:bodyPr vert="horz" lIns="91438" tIns="45719" rIns="91438" bIns="45719" rtlCol="0" anchor="ctr">
            <a:noAutofit/>
          </a:bodyPr>
          <a:lstStyle/>
          <a:p>
            <a:r>
              <a:rPr lang="en-US" dirty="0"/>
              <a:t>Click To Edit Master Title Style</a:t>
            </a:r>
          </a:p>
        </p:txBody>
      </p:sp>
      <p:sp>
        <p:nvSpPr>
          <p:cNvPr id="3" name="Text Placeholder 2"/>
          <p:cNvSpPr>
            <a:spLocks noGrp="1"/>
          </p:cNvSpPr>
          <p:nvPr>
            <p:ph type="body" idx="1"/>
          </p:nvPr>
        </p:nvSpPr>
        <p:spPr>
          <a:xfrm>
            <a:off x="228600" y="990615"/>
            <a:ext cx="8686800" cy="4851903"/>
          </a:xfrm>
          <a:prstGeom prst="rect">
            <a:avLst/>
          </a:prstGeom>
        </p:spPr>
        <p:txBody>
          <a:bodyPr vert="horz" lIns="91438" tIns="45719" rIns="91438" bIns="4571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13" y="5959960"/>
            <a:ext cx="8686799" cy="365125"/>
          </a:xfrm>
          <a:prstGeom prst="rect">
            <a:avLst/>
          </a:prstGeom>
        </p:spPr>
        <p:txBody>
          <a:bodyPr vert="horz" lIns="91438" tIns="45719" rIns="91438" bIns="45719" rtlCol="0" anchor="b"/>
          <a:lstStyle>
            <a:lvl1pPr algn="l" defTabSz="685783">
              <a:defRPr sz="800">
                <a:solidFill>
                  <a:schemeClr val="tx1"/>
                </a:solidFill>
              </a:defRPr>
            </a:lvl1pPr>
          </a:lstStyle>
          <a:p>
            <a:endParaRPr lang="en-GB" dirty="0">
              <a:solidFill>
                <a:prstClr val="black"/>
              </a:solidFill>
            </a:endParaRPr>
          </a:p>
        </p:txBody>
      </p:sp>
      <p:pic>
        <p:nvPicPr>
          <p:cNvPr id="8" name="Picture 7"/>
          <p:cNvPicPr>
            <a:picLocks noChangeAspect="1"/>
          </p:cNvPicPr>
          <p:nvPr userDrawn="1"/>
        </p:nvPicPr>
        <p:blipFill rotWithShape="1">
          <a:blip r:embed="rId6" cstate="print">
            <a:extLst>
              <a:ext uri="{28A0092B-C50C-407E-A947-70E740481C1C}">
                <a14:useLocalDpi xmlns:a14="http://schemas.microsoft.com/office/drawing/2010/main" val="0"/>
              </a:ext>
            </a:extLst>
          </a:blip>
          <a:srcRect t="92202" b="-2"/>
          <a:stretch/>
        </p:blipFill>
        <p:spPr bwMode="auto">
          <a:xfrm>
            <a:off x="0" y="6339840"/>
            <a:ext cx="9144000" cy="53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521499" y="6349424"/>
            <a:ext cx="327025" cy="365125"/>
          </a:xfrm>
          <a:prstGeom prst="rect">
            <a:avLst/>
          </a:prstGeom>
        </p:spPr>
        <p:txBody>
          <a:bodyPr vert="horz" lIns="91438" tIns="45719" rIns="91438" bIns="45719" rtlCol="0" anchor="b"/>
          <a:lstStyle>
            <a:lvl1pPr algn="ctr" defTabSz="685783">
              <a:defRPr sz="900">
                <a:solidFill>
                  <a:schemeClr val="bg1"/>
                </a:solidFill>
              </a:defRPr>
            </a:lvl1pPr>
          </a:lstStyle>
          <a:p>
            <a:fld id="{7E65ABA9-FDBC-404A-8885-A9833F77867B}" type="slidenum">
              <a:rPr lang="en-GB" smtClean="0">
                <a:solidFill>
                  <a:prstClr val="white"/>
                </a:solidFill>
              </a:rPr>
              <a:pPr/>
              <a:t>‹N›</a:t>
            </a:fld>
            <a:endParaRPr lang="en-GB" dirty="0">
              <a:solidFill>
                <a:prstClr val="white"/>
              </a:solidFill>
            </a:endParaRPr>
          </a:p>
        </p:txBody>
      </p:sp>
    </p:spTree>
    <p:extLst>
      <p:ext uri="{BB962C8B-B14F-4D97-AF65-F5344CB8AC3E}">
        <p14:creationId xmlns:p14="http://schemas.microsoft.com/office/powerpoint/2010/main" val="1659745260"/>
      </p:ext>
    </p:extLst>
  </p:cSld>
  <p:clrMap bg1="lt1" tx1="dk1" bg2="lt2" tx2="dk2" accent1="accent1" accent2="accent2" accent3="accent3" accent4="accent4" accent5="accent5" accent6="accent6" hlink="hlink" folHlink="folHlink"/>
  <p:sldLayoutIdLst>
    <p:sldLayoutId id="2147485109" r:id="rId1"/>
    <p:sldLayoutId id="2147485110" r:id="rId2"/>
    <p:sldLayoutId id="2147485111" r:id="rId3"/>
    <p:sldLayoutId id="2147485112" r:id="rId4"/>
  </p:sldLayoutIdLst>
  <p:hf hdr="0" ftr="0" dt="0"/>
  <p:txStyles>
    <p:titleStyle>
      <a:lvl1pPr algn="l" defTabSz="685783" rtl="0" eaLnBrk="1" latinLnBrk="0" hangingPunct="1">
        <a:lnSpc>
          <a:spcPct val="90000"/>
        </a:lnSpc>
        <a:spcBef>
          <a:spcPct val="0"/>
        </a:spcBef>
        <a:buNone/>
        <a:defRPr sz="2400" b="1" kern="1200" cap="small" baseline="0">
          <a:solidFill>
            <a:schemeClr val="tx2"/>
          </a:solidFill>
          <a:latin typeface="+mj-lt"/>
          <a:ea typeface="+mj-ea"/>
          <a:cs typeface="+mj-cs"/>
        </a:defRPr>
      </a:lvl1pPr>
    </p:titleStyle>
    <p:bodyStyle>
      <a:lvl1pPr marL="171446" indent="-171446" algn="l" defTabSz="685783"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1pPr>
      <a:lvl2pPr marL="514337" indent="-171446" algn="l" defTabSz="685783"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2pPr>
      <a:lvl3pPr marL="857228" indent="-171446" algn="l" defTabSz="685783"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1200120" indent="-171446" algn="l" defTabSz="685783"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880">
          <p15:clr>
            <a:srgbClr val="F26B43"/>
          </p15:clr>
        </p15:guide>
        <p15:guide id="3" pos="144">
          <p15:clr>
            <a:srgbClr val="F26B43"/>
          </p15:clr>
        </p15:guide>
        <p15:guide id="4" pos="5616">
          <p15:clr>
            <a:srgbClr val="F26B43"/>
          </p15:clr>
        </p15:guide>
        <p15:guide id="5" orient="horz" pos="468">
          <p15:clr>
            <a:srgbClr val="F26B43"/>
          </p15:clr>
        </p15:guide>
        <p15:guide id="6" orient="horz" pos="29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44000"/>
            <a:ext cx="8686800" cy="73152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990615"/>
            <a:ext cx="8686800" cy="485190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11" y="5959960"/>
            <a:ext cx="8686799" cy="365125"/>
          </a:xfrm>
          <a:prstGeom prst="rect">
            <a:avLst/>
          </a:prstGeom>
        </p:spPr>
        <p:txBody>
          <a:bodyPr vert="horz" lIns="91440" tIns="45720" rIns="91440" bIns="45720" rtlCol="0" anchor="b"/>
          <a:lstStyle>
            <a:lvl1pPr algn="l">
              <a:defRPr sz="800">
                <a:solidFill>
                  <a:schemeClr val="tx1"/>
                </a:solidFill>
              </a:defRPr>
            </a:lvl1pPr>
          </a:lstStyle>
          <a:p>
            <a:pPr defTabSz="685800"/>
            <a:endParaRPr lang="en-GB" dirty="0">
              <a:solidFill>
                <a:prstClr val="black"/>
              </a:solidFill>
            </a:endParaRPr>
          </a:p>
        </p:txBody>
      </p:sp>
      <p:pic>
        <p:nvPicPr>
          <p:cNvPr id="8" name="Picture 7"/>
          <p:cNvPicPr>
            <a:picLocks noChangeAspect="1"/>
          </p:cNvPicPr>
          <p:nvPr userDrawn="1"/>
        </p:nvPicPr>
        <p:blipFill rotWithShape="1">
          <a:blip r:embed="rId6" cstate="print">
            <a:extLst>
              <a:ext uri="{28A0092B-C50C-407E-A947-70E740481C1C}">
                <a14:useLocalDpi xmlns:a14="http://schemas.microsoft.com/office/drawing/2010/main" val="0"/>
              </a:ext>
            </a:extLst>
          </a:blip>
          <a:srcRect t="92202" b="-2"/>
          <a:stretch/>
        </p:blipFill>
        <p:spPr bwMode="auto">
          <a:xfrm>
            <a:off x="0" y="6339840"/>
            <a:ext cx="9144000" cy="53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521492" y="6349424"/>
            <a:ext cx="327025" cy="365125"/>
          </a:xfrm>
          <a:prstGeom prst="rect">
            <a:avLst/>
          </a:prstGeom>
        </p:spPr>
        <p:txBody>
          <a:bodyPr vert="horz" lIns="91440" tIns="45720" rIns="91440" bIns="45720" rtlCol="0" anchor="b"/>
          <a:lstStyle>
            <a:lvl1pPr algn="ctr">
              <a:defRPr sz="900">
                <a:solidFill>
                  <a:schemeClr val="bg1"/>
                </a:solidFill>
              </a:defRPr>
            </a:lvl1pPr>
          </a:lstStyle>
          <a:p>
            <a:pPr defTabSz="685800"/>
            <a:fld id="{7E65ABA9-FDBC-404A-8885-A9833F77867B}" type="slidenum">
              <a:rPr lang="en-GB" smtClean="0">
                <a:solidFill>
                  <a:prstClr val="white"/>
                </a:solidFill>
              </a:rPr>
              <a:pPr defTabSz="685800"/>
              <a:t>‹N›</a:t>
            </a:fld>
            <a:endParaRPr lang="en-GB" dirty="0">
              <a:solidFill>
                <a:prstClr val="white"/>
              </a:solidFill>
            </a:endParaRPr>
          </a:p>
        </p:txBody>
      </p:sp>
    </p:spTree>
    <p:extLst>
      <p:ext uri="{BB962C8B-B14F-4D97-AF65-F5344CB8AC3E}">
        <p14:creationId xmlns:p14="http://schemas.microsoft.com/office/powerpoint/2010/main" val="1050466949"/>
      </p:ext>
    </p:extLst>
  </p:cSld>
  <p:clrMap bg1="lt1" tx1="dk1" bg2="lt2" tx2="dk2" accent1="accent1" accent2="accent2" accent3="accent3" accent4="accent4" accent5="accent5" accent6="accent6" hlink="hlink" folHlink="folHlink"/>
  <p:sldLayoutIdLst>
    <p:sldLayoutId id="2147485114" r:id="rId1"/>
    <p:sldLayoutId id="2147485115" r:id="rId2"/>
    <p:sldLayoutId id="2147485116" r:id="rId3"/>
    <p:sldLayoutId id="2147485117" r:id="rId4"/>
  </p:sldLayoutIdLst>
  <p:hf hdr="0" ftr="0" dt="0"/>
  <p:txStyles>
    <p:titleStyle>
      <a:lvl1pPr algn="l" defTabSz="685800" rtl="0" eaLnBrk="1" latinLnBrk="0" hangingPunct="1">
        <a:lnSpc>
          <a:spcPct val="90000"/>
        </a:lnSpc>
        <a:spcBef>
          <a:spcPct val="0"/>
        </a:spcBef>
        <a:buNone/>
        <a:defRPr sz="2400" b="1" kern="1200" cap="small" baseline="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guide id="3" pos="144" userDrawn="1">
          <p15:clr>
            <a:srgbClr val="F26B43"/>
          </p15:clr>
        </p15:guide>
        <p15:guide id="4" pos="5616" userDrawn="1">
          <p15:clr>
            <a:srgbClr val="F26B43"/>
          </p15:clr>
        </p15:guide>
        <p15:guide id="5" orient="horz" pos="468" userDrawn="1">
          <p15:clr>
            <a:srgbClr val="F26B43"/>
          </p15:clr>
        </p15:guide>
        <p15:guide id="6" orient="horz" pos="2988" userDrawn="1">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3"/>
            <a:ext cx="8382000" cy="664797"/>
          </a:xfrm>
          <a:prstGeom prst="rect">
            <a:avLst/>
          </a:prstGeom>
        </p:spPr>
        <p:txBody>
          <a:bodyPr vert="horz" wrap="square" lIns="0" tIns="0" rIns="0" bIns="0" rtlCol="0" anchor="t">
            <a:spAutoFit/>
          </a:bodyPr>
          <a:lstStyle/>
          <a:p>
            <a:r>
              <a:rPr lang="es-ES_tradnl" smtClean="0"/>
              <a:t>Click to edit Master title style</a:t>
            </a:r>
            <a:endParaRPr lang="en-US" dirty="0"/>
          </a:p>
        </p:txBody>
      </p:sp>
      <p:sp>
        <p:nvSpPr>
          <p:cNvPr id="3" name="Text Placeholder 2"/>
          <p:cNvSpPr>
            <a:spLocks noGrp="1"/>
          </p:cNvSpPr>
          <p:nvPr>
            <p:ph type="body" idx="1"/>
          </p:nvPr>
        </p:nvSpPr>
        <p:spPr>
          <a:xfrm>
            <a:off x="381000" y="1412878"/>
            <a:ext cx="8382000" cy="2135969"/>
          </a:xfrm>
          <a:prstGeom prst="rect">
            <a:avLst/>
          </a:prstGeom>
        </p:spPr>
        <p:txBody>
          <a:bodyPr vert="horz" lIns="0" tIns="0" rIns="0" bIns="0" rtlCol="0">
            <a:sp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pic>
        <p:nvPicPr>
          <p:cNvPr id="5" name="Immagine 4" descr="logounit.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 y="6339681"/>
            <a:ext cx="3851920" cy="494035"/>
          </a:xfrm>
          <a:prstGeom prst="rect">
            <a:avLst/>
          </a:prstGeom>
        </p:spPr>
      </p:pic>
    </p:spTree>
  </p:cSld>
  <p:clrMap bg1="dk1" tx1="lt1" bg2="dk2" tx2="lt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 id="214748514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defTabSz="457200"/>
            <a:fld id="{E6F9B8CD-342D-4579-98EC-A8FD6B7370E1}" type="datetimeFigureOut">
              <a:rPr lang="en-US" smtClean="0">
                <a:solidFill>
                  <a:prstClr val="black">
                    <a:tint val="75000"/>
                  </a:prstClr>
                </a:solidFill>
              </a:rPr>
              <a:pPr algn="r" defTabSz="457200"/>
              <a:t>6/26/2018</a:t>
            </a:fld>
            <a:endParaRPr lang="en-US" dirty="0">
              <a:solidFill>
                <a:srgbClr val="1F497D"/>
              </a:solidFill>
            </a:endParaRPr>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defTabSz="457200"/>
            <a:endParaRPr lang="en-US" dirty="0">
              <a:solidFill>
                <a:srgbClr val="1F497D"/>
              </a:solidFill>
            </a:endParaRPr>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9B2A88A-9ECB-DF45-A377-2575079D0564}" type="slidenum">
              <a:rPr lang="en-GB" smtClean="0">
                <a:solidFill>
                  <a:prstClr val="black">
                    <a:tint val="75000"/>
                  </a:prstClr>
                </a:solidFill>
              </a:rPr>
              <a:pPr defTabSz="457200"/>
              <a:t>‹N›</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249" r:id="rId1"/>
    <p:sldLayoutId id="2147485250" r:id="rId2"/>
    <p:sldLayoutId id="2147485251" r:id="rId3"/>
    <p:sldLayoutId id="2147485252" r:id="rId4"/>
    <p:sldLayoutId id="2147485253" r:id="rId5"/>
    <p:sldLayoutId id="2147485254" r:id="rId6"/>
    <p:sldLayoutId id="2147485255" r:id="rId7"/>
    <p:sldLayoutId id="2147485256" r:id="rId8"/>
    <p:sldLayoutId id="2147485257" r:id="rId9"/>
    <p:sldLayoutId id="2147485258" r:id="rId10"/>
    <p:sldLayoutId id="2147485259" r:id="rId11"/>
    <p:sldLayoutId id="2147485260" r:id="rId12"/>
    <p:sldLayoutId id="2147485261" r:id="rId13"/>
    <p:sldLayoutId id="2147485262" r:id="rId14"/>
    <p:sldLayoutId id="2147485263" r:id="rId15"/>
    <p:sldLayoutId id="2147485264" r:id="rId16"/>
    <p:sldLayoutId id="2147485265" r:id="rId17"/>
    <p:sldLayoutId id="2147485266" r:id="rId18"/>
    <p:sldLayoutId id="2147485267" r:id="rId19"/>
    <p:sldLayoutId id="2147485268" r:id="rId20"/>
    <p:sldLayoutId id="2147485269" r:id="rId21"/>
    <p:sldLayoutId id="2147485270" r:id="rId22"/>
    <p:sldLayoutId id="2147485271" r:id="rId23"/>
    <p:sldLayoutId id="2147485272" r:id="rId24"/>
    <p:sldLayoutId id="2147485273" r:id="rId25"/>
    <p:sldLayoutId id="2147485274" r:id="rId26"/>
    <p:sldLayoutId id="2147485275" r:id="rId27"/>
    <p:sldLayoutId id="2147485276" r:id="rId2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994" y="365126"/>
            <a:ext cx="8532019"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05994" y="1825626"/>
            <a:ext cx="8532019" cy="35766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354243" y="6051556"/>
            <a:ext cx="435523" cy="365125"/>
          </a:xfrm>
          <a:prstGeom prst="rect">
            <a:avLst/>
          </a:prstGeom>
        </p:spPr>
        <p:txBody>
          <a:bodyPr vert="horz" lIns="91440" tIns="45720" rIns="91440" bIns="45720" rtlCol="0" anchor="ctr"/>
          <a:lstStyle>
            <a:lvl1pPr algn="ctr">
              <a:defRPr sz="1100">
                <a:solidFill>
                  <a:schemeClr val="tx1"/>
                </a:solidFill>
              </a:defRPr>
            </a:lvl1pPr>
          </a:lstStyle>
          <a:p>
            <a:pPr defTabSz="914400"/>
            <a:fld id="{22FECE5C-DD57-47A2-911B-1F9302B6CF22}" type="slidenum">
              <a:rPr lang="en-GB" smtClean="0">
                <a:solidFill>
                  <a:prstClr val="black"/>
                </a:solidFill>
              </a:rPr>
              <a:pPr defTabSz="914400"/>
              <a:t>‹N›</a:t>
            </a:fld>
            <a:endParaRPr lang="en-GB" dirty="0">
              <a:solidFill>
                <a:prstClr val="black"/>
              </a:solidFill>
            </a:endParaRPr>
          </a:p>
        </p:txBody>
      </p:sp>
    </p:spTree>
    <p:extLst>
      <p:ext uri="{BB962C8B-B14F-4D97-AF65-F5344CB8AC3E}">
        <p14:creationId xmlns:p14="http://schemas.microsoft.com/office/powerpoint/2010/main" val="2901109228"/>
      </p:ext>
    </p:extLst>
  </p:cSld>
  <p:clrMap bg1="lt1" tx1="dk1" bg2="lt2" tx2="dk2" accent1="accent1" accent2="accent2" accent3="accent3" accent4="accent4" accent5="accent5" accent6="accent6" hlink="hlink" folHlink="folHlink"/>
  <p:sldLayoutIdLst>
    <p:sldLayoutId id="2147485297" r:id="rId1"/>
    <p:sldLayoutId id="2147485298" r:id="rId2"/>
    <p:sldLayoutId id="2147485299" r:id="rId3"/>
    <p:sldLayoutId id="2147485300" r:id="rId4"/>
    <p:sldLayoutId id="2147485301" r:id="rId5"/>
    <p:sldLayoutId id="2147485302" r:id="rId6"/>
    <p:sldLayoutId id="214748530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52000" indent="-252000" algn="l" defTabSz="914400" rtl="0" eaLnBrk="1" latinLnBrk="0" hangingPunct="1">
        <a:lnSpc>
          <a:spcPct val="85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04000" indent="-252000" algn="l" defTabSz="914400" rtl="0" eaLnBrk="1" latinLnBrk="0" hangingPunct="1">
        <a:lnSpc>
          <a:spcPct val="85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756000" indent="-252000" algn="l" defTabSz="914400" rtl="0" eaLnBrk="1" latinLnBrk="0" hangingPunct="1">
        <a:lnSpc>
          <a:spcPct val="85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85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85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orient="horz" pos="2160">
          <p15:clr>
            <a:srgbClr val="F26B43"/>
          </p15:clr>
        </p15:guide>
        <p15:guide id="3" pos="257">
          <p15:clr>
            <a:srgbClr val="F26B43"/>
          </p15:clr>
        </p15:guide>
        <p15:guide id="4" pos="7423">
          <p15:clr>
            <a:srgbClr val="F26B43"/>
          </p15:clr>
        </p15:guide>
        <p15:guide id="5" orient="horz" pos="278">
          <p15:clr>
            <a:srgbClr val="F26B43"/>
          </p15:clr>
        </p15:guide>
        <p15:guide id="6" orient="horz" pos="4042">
          <p15:clr>
            <a:srgbClr val="F26B43"/>
          </p15:clr>
        </p15:guide>
        <p15:guide id="7" pos="5120" userDrawn="1">
          <p15:clr>
            <a:srgbClr val="F26B43"/>
          </p15:clr>
        </p15:guide>
        <p15:guide id="8" pos="343" userDrawn="1">
          <p15:clr>
            <a:srgbClr val="F26B43"/>
          </p15:clr>
        </p15:guide>
        <p15:guide id="9" pos="9897" userDrawn="1">
          <p15:clr>
            <a:srgbClr val="F26B43"/>
          </p15:clr>
        </p15:guide>
        <p15:guide id="10" orient="horz" pos="371" userDrawn="1">
          <p15:clr>
            <a:srgbClr val="F26B43"/>
          </p15:clr>
        </p15:guide>
        <p15:guide id="11" orient="horz" pos="5389" userDrawn="1">
          <p15:clr>
            <a:srgbClr val="F26B43"/>
          </p15:clr>
        </p15:guide>
        <p15:guide id="12" orient="horz" pos="2880" userDrawn="1">
          <p15:clr>
            <a:srgbClr val="F26B43"/>
          </p15:clr>
        </p15:guide>
        <p15:guide id="13" pos="3840" userDrawn="1">
          <p15:clr>
            <a:srgbClr val="F26B43"/>
          </p15:clr>
        </p15:guide>
        <p15:guide id="14" orient="horz" pos="1187" userDrawn="1">
          <p15:clr>
            <a:srgbClr val="F26B43"/>
          </p15:clr>
        </p15:guide>
        <p15:guide id="15" pos="261" userDrawn="1">
          <p15:clr>
            <a:srgbClr val="F26B43"/>
          </p15:clr>
        </p15:guide>
        <p15:guide id="16" pos="7427" userDrawn="1">
          <p15:clr>
            <a:srgbClr val="F26B43"/>
          </p15:clr>
        </p15:guide>
        <p15:guide id="17" orient="horz" pos="53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68278" y="6223004"/>
            <a:ext cx="7843837" cy="339725"/>
            <a:chOff x="43" y="3920"/>
            <a:chExt cx="4941" cy="214"/>
          </a:xfrm>
        </p:grpSpPr>
        <p:sp>
          <p:nvSpPr>
            <p:cNvPr id="2055" name="Rectangle 12"/>
            <p:cNvSpPr>
              <a:spLocks noChangeArrowheads="1"/>
            </p:cNvSpPr>
            <p:nvPr userDrawn="1"/>
          </p:nvSpPr>
          <p:spPr bwMode="auto">
            <a:xfrm>
              <a:off x="43" y="3946"/>
              <a:ext cx="4831" cy="165"/>
            </a:xfrm>
            <a:prstGeom prst="rect">
              <a:avLst/>
            </a:prstGeom>
            <a:gradFill rotWithShape="1">
              <a:gsLst>
                <a:gs pos="0">
                  <a:schemeClr val="bg1"/>
                </a:gs>
                <a:gs pos="100000">
                  <a:schemeClr val="tx2"/>
                </a:gs>
              </a:gsLst>
              <a:lin ang="0" scaled="1"/>
            </a:gradFill>
            <a:ln>
              <a:noFill/>
            </a:ln>
            <a:extLst/>
          </p:spPr>
          <p:txBody>
            <a:bodyPr wrap="none" anchor="ctr"/>
            <a:lstStyle/>
            <a:p>
              <a:pPr fontAlgn="base">
                <a:spcBef>
                  <a:spcPct val="0"/>
                </a:spcBef>
                <a:spcAft>
                  <a:spcPct val="0"/>
                </a:spcAft>
                <a:defRPr/>
              </a:pPr>
              <a:endParaRPr lang="en-US">
                <a:solidFill>
                  <a:srgbClr val="FFFFFF"/>
                </a:solidFill>
              </a:endParaRPr>
            </a:p>
          </p:txBody>
        </p:sp>
        <p:sp>
          <p:nvSpPr>
            <p:cNvPr id="2056" name="Oval 13"/>
            <p:cNvSpPr>
              <a:spLocks noChangeArrowheads="1"/>
            </p:cNvSpPr>
            <p:nvPr userDrawn="1"/>
          </p:nvSpPr>
          <p:spPr bwMode="white">
            <a:xfrm>
              <a:off x="4840" y="3920"/>
              <a:ext cx="144" cy="214"/>
            </a:xfrm>
            <a:prstGeom prst="ellipse">
              <a:avLst/>
            </a:prstGeom>
            <a:solidFill>
              <a:schemeClr val="bg1"/>
            </a:solidFill>
            <a:ln>
              <a:noFill/>
            </a:ln>
            <a:extLst/>
          </p:spPr>
          <p:txBody>
            <a:bodyPr wrap="none" anchor="ctr"/>
            <a:lstStyle/>
            <a:p>
              <a:pPr fontAlgn="base">
                <a:spcBef>
                  <a:spcPct val="0"/>
                </a:spcBef>
                <a:spcAft>
                  <a:spcPct val="0"/>
                </a:spcAft>
                <a:defRPr/>
              </a:pPr>
              <a:endParaRPr lang="en-US">
                <a:solidFill>
                  <a:srgbClr val="FFFFFF"/>
                </a:solidFill>
              </a:endParaRPr>
            </a:p>
          </p:txBody>
        </p:sp>
      </p:grpSp>
      <p:sp>
        <p:nvSpPr>
          <p:cNvPr id="1034" name="Rectangle 10"/>
          <p:cNvSpPr>
            <a:spLocks noChangeArrowheads="1"/>
          </p:cNvSpPr>
          <p:nvPr userDrawn="1"/>
        </p:nvSpPr>
        <p:spPr bwMode="hidden">
          <a:xfrm>
            <a:off x="3" y="0"/>
            <a:ext cx="9144000" cy="5867400"/>
          </a:xfrm>
          <a:prstGeom prst="rect">
            <a:avLst/>
          </a:prstGeom>
          <a:gradFill rotWithShape="1">
            <a:gsLst>
              <a:gs pos="0">
                <a:schemeClr val="bg1">
                  <a:gamma/>
                  <a:shade val="46275"/>
                  <a:invGamma/>
                </a:schemeClr>
              </a:gs>
              <a:gs pos="100000">
                <a:schemeClr val="bg1"/>
              </a:gs>
            </a:gsLst>
            <a:lin ang="5400000" scaled="1"/>
          </a:gradFill>
          <a:ln w="9525">
            <a:noFill/>
            <a:miter lim="800000"/>
            <a:headEnd/>
            <a:tailEnd/>
          </a:ln>
          <a:effectLst/>
        </p:spPr>
        <p:txBody>
          <a:bodyPr wrap="none" lIns="91248" tIns="45626" rIns="91248" bIns="45626" anchor="ctr"/>
          <a:lstStyle/>
          <a:p>
            <a:pPr fontAlgn="base">
              <a:spcBef>
                <a:spcPct val="0"/>
              </a:spcBef>
              <a:spcAft>
                <a:spcPct val="0"/>
              </a:spcAft>
              <a:defRPr/>
            </a:pPr>
            <a:endParaRPr lang="en-US">
              <a:solidFill>
                <a:srgbClr val="FFFFFF"/>
              </a:solidFill>
            </a:endParaRPr>
          </a:p>
        </p:txBody>
      </p:sp>
      <p:sp>
        <p:nvSpPr>
          <p:cNvPr id="2052" name="Rectangle 2"/>
          <p:cNvSpPr>
            <a:spLocks noGrp="1" noChangeArrowheads="1"/>
          </p:cNvSpPr>
          <p:nvPr>
            <p:ph type="title"/>
          </p:nvPr>
        </p:nvSpPr>
        <p:spPr bwMode="auto">
          <a:xfrm>
            <a:off x="338167" y="214313"/>
            <a:ext cx="8467725" cy="1143000"/>
          </a:xfrm>
          <a:prstGeom prst="rect">
            <a:avLst/>
          </a:prstGeom>
          <a:noFill/>
          <a:ln>
            <a:noFill/>
          </a:ln>
          <a:effectLst>
            <a:outerShdw dist="35921" dir="2700000" algn="ctr" rotWithShape="0">
              <a:schemeClr val="bg2"/>
            </a:outerShdw>
          </a:effectLst>
          <a:extLst/>
        </p:spPr>
        <p:txBody>
          <a:bodyPr vert="horz" wrap="square" lIns="91248" tIns="45626" rIns="91248" bIns="45626" numCol="1" anchor="ctr" anchorCtr="0" compatLnSpc="1">
            <a:prstTxWarp prst="textNoShape">
              <a:avLst/>
            </a:prstTxWarp>
          </a:bodyPr>
          <a:lstStyle/>
          <a:p>
            <a:pPr lvl="0"/>
            <a:r>
              <a:rPr lang="en-US" smtClean="0"/>
              <a:t>Click to edit Master title style</a:t>
            </a:r>
          </a:p>
        </p:txBody>
      </p:sp>
      <p:sp>
        <p:nvSpPr>
          <p:cNvPr id="7173" name="Rectangle 3"/>
          <p:cNvSpPr>
            <a:spLocks noGrp="1" noChangeArrowheads="1"/>
          </p:cNvSpPr>
          <p:nvPr>
            <p:ph type="body" idx="1"/>
          </p:nvPr>
        </p:nvSpPr>
        <p:spPr bwMode="auto">
          <a:xfrm>
            <a:off x="363565" y="1600209"/>
            <a:ext cx="8416925" cy="4525963"/>
          </a:xfrm>
          <a:prstGeom prst="rect">
            <a:avLst/>
          </a:prstGeom>
          <a:noFill/>
          <a:ln w="9525">
            <a:noFill/>
            <a:miter lim="800000"/>
            <a:headEnd/>
            <a:tailEnd/>
          </a:ln>
        </p:spPr>
        <p:txBody>
          <a:bodyPr vert="horz" wrap="square" lIns="91248" tIns="45626" rIns="91248" bIns="45626"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7174" name="Picture 16" descr="prime band white onc"/>
          <p:cNvPicPr>
            <a:picLocks noChangeAspect="1" noChangeArrowheads="1"/>
          </p:cNvPicPr>
          <p:nvPr userDrawn="1"/>
        </p:nvPicPr>
        <p:blipFill>
          <a:blip r:embed="rId18" cstate="print"/>
          <a:srcRect/>
          <a:stretch>
            <a:fillRect/>
          </a:stretch>
        </p:blipFill>
        <p:spPr bwMode="auto">
          <a:xfrm>
            <a:off x="7848603" y="5980113"/>
            <a:ext cx="1157288" cy="6969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897" r:id="rId13"/>
    <p:sldLayoutId id="2147483898" r:id="rId14"/>
    <p:sldLayoutId id="2147483899" r:id="rId15"/>
  </p:sldLayoutIdLst>
  <p:txStyles>
    <p:titleStyle>
      <a:lvl1pPr algn="ctr" rtl="0" eaLnBrk="0" fontAlgn="base" hangingPunct="0">
        <a:lnSpc>
          <a:spcPct val="90000"/>
        </a:lnSpc>
        <a:spcBef>
          <a:spcPct val="0"/>
        </a:spcBef>
        <a:spcAft>
          <a:spcPct val="0"/>
        </a:spcAft>
        <a:defRPr sz="4000" b="1">
          <a:solidFill>
            <a:schemeClr val="tx2"/>
          </a:solidFill>
          <a:latin typeface="+mj-lt"/>
          <a:ea typeface="+mj-ea"/>
          <a:cs typeface="+mj-cs"/>
        </a:defRPr>
      </a:lvl1pPr>
      <a:lvl2pPr algn="ctr" rtl="0" eaLnBrk="0" fontAlgn="base" hangingPunct="0">
        <a:lnSpc>
          <a:spcPct val="90000"/>
        </a:lnSpc>
        <a:spcBef>
          <a:spcPct val="0"/>
        </a:spcBef>
        <a:spcAft>
          <a:spcPct val="0"/>
        </a:spcAft>
        <a:defRPr sz="4000" b="1">
          <a:solidFill>
            <a:schemeClr val="tx2"/>
          </a:solidFill>
          <a:latin typeface="Arial" charset="0"/>
        </a:defRPr>
      </a:lvl2pPr>
      <a:lvl3pPr algn="ctr" rtl="0" eaLnBrk="0" fontAlgn="base" hangingPunct="0">
        <a:lnSpc>
          <a:spcPct val="90000"/>
        </a:lnSpc>
        <a:spcBef>
          <a:spcPct val="0"/>
        </a:spcBef>
        <a:spcAft>
          <a:spcPct val="0"/>
        </a:spcAft>
        <a:defRPr sz="4000" b="1">
          <a:solidFill>
            <a:schemeClr val="tx2"/>
          </a:solidFill>
          <a:latin typeface="Arial" charset="0"/>
        </a:defRPr>
      </a:lvl3pPr>
      <a:lvl4pPr algn="ctr" rtl="0" eaLnBrk="0" fontAlgn="base" hangingPunct="0">
        <a:lnSpc>
          <a:spcPct val="90000"/>
        </a:lnSpc>
        <a:spcBef>
          <a:spcPct val="0"/>
        </a:spcBef>
        <a:spcAft>
          <a:spcPct val="0"/>
        </a:spcAft>
        <a:defRPr sz="4000" b="1">
          <a:solidFill>
            <a:schemeClr val="tx2"/>
          </a:solidFill>
          <a:latin typeface="Arial" charset="0"/>
        </a:defRPr>
      </a:lvl4pPr>
      <a:lvl5pPr algn="ctr" rtl="0" eaLnBrk="0" fontAlgn="base" hangingPunct="0">
        <a:lnSpc>
          <a:spcPct val="90000"/>
        </a:lnSpc>
        <a:spcBef>
          <a:spcPct val="0"/>
        </a:spcBef>
        <a:spcAft>
          <a:spcPct val="0"/>
        </a:spcAft>
        <a:defRPr sz="4000" b="1">
          <a:solidFill>
            <a:schemeClr val="tx2"/>
          </a:solidFill>
          <a:latin typeface="Arial" charset="0"/>
        </a:defRPr>
      </a:lvl5pPr>
      <a:lvl6pPr marL="456279" algn="ctr" rtl="0" fontAlgn="base">
        <a:spcBef>
          <a:spcPct val="0"/>
        </a:spcBef>
        <a:spcAft>
          <a:spcPct val="0"/>
        </a:spcAft>
        <a:defRPr sz="4400">
          <a:solidFill>
            <a:schemeClr val="tx2"/>
          </a:solidFill>
          <a:latin typeface="Arial" charset="0"/>
        </a:defRPr>
      </a:lvl6pPr>
      <a:lvl7pPr marL="912559" algn="ctr" rtl="0" fontAlgn="base">
        <a:spcBef>
          <a:spcPct val="0"/>
        </a:spcBef>
        <a:spcAft>
          <a:spcPct val="0"/>
        </a:spcAft>
        <a:defRPr sz="4400">
          <a:solidFill>
            <a:schemeClr val="tx2"/>
          </a:solidFill>
          <a:latin typeface="Arial" charset="0"/>
        </a:defRPr>
      </a:lvl7pPr>
      <a:lvl8pPr marL="1368840" algn="ctr" rtl="0" fontAlgn="base">
        <a:spcBef>
          <a:spcPct val="0"/>
        </a:spcBef>
        <a:spcAft>
          <a:spcPct val="0"/>
        </a:spcAft>
        <a:defRPr sz="4400">
          <a:solidFill>
            <a:schemeClr val="tx2"/>
          </a:solidFill>
          <a:latin typeface="Arial" charset="0"/>
        </a:defRPr>
      </a:lvl8pPr>
      <a:lvl9pPr marL="1825120" algn="ctr" rtl="0" fontAlgn="base">
        <a:spcBef>
          <a:spcPct val="0"/>
        </a:spcBef>
        <a:spcAft>
          <a:spcPct val="0"/>
        </a:spcAft>
        <a:defRPr sz="4400">
          <a:solidFill>
            <a:schemeClr val="tx2"/>
          </a:solidFill>
          <a:latin typeface="Arial" charset="0"/>
        </a:defRPr>
      </a:lvl9pPr>
    </p:titleStyle>
    <p:bodyStyle>
      <a:lvl1pPr marL="285176" indent="-285176" algn="l" rtl="0" eaLnBrk="0" fontAlgn="base" hangingPunct="0">
        <a:spcBef>
          <a:spcPct val="40000"/>
        </a:spcBef>
        <a:spcAft>
          <a:spcPct val="0"/>
        </a:spcAft>
        <a:buClr>
          <a:schemeClr val="tx2"/>
        </a:buClr>
        <a:buChar char="•"/>
        <a:defRPr sz="3200" b="1">
          <a:solidFill>
            <a:schemeClr val="tx1"/>
          </a:solidFill>
          <a:latin typeface="+mn-lt"/>
          <a:ea typeface="+mn-ea"/>
          <a:cs typeface="+mn-cs"/>
        </a:defRPr>
      </a:lvl1pPr>
      <a:lvl2pPr marL="741455" indent="-285176" algn="l" rtl="0" eaLnBrk="0" fontAlgn="base" hangingPunct="0">
        <a:spcBef>
          <a:spcPct val="20000"/>
        </a:spcBef>
        <a:spcAft>
          <a:spcPct val="0"/>
        </a:spcAft>
        <a:buClr>
          <a:schemeClr val="tx2"/>
        </a:buClr>
        <a:buChar char="–"/>
        <a:defRPr sz="2800" b="1">
          <a:solidFill>
            <a:schemeClr val="tx1"/>
          </a:solidFill>
          <a:latin typeface="+mn-lt"/>
        </a:defRPr>
      </a:lvl2pPr>
      <a:lvl3pPr marL="1140702" indent="-228140" algn="l" rtl="0" eaLnBrk="0" fontAlgn="base" hangingPunct="0">
        <a:spcBef>
          <a:spcPct val="20000"/>
        </a:spcBef>
        <a:spcAft>
          <a:spcPct val="0"/>
        </a:spcAft>
        <a:buClr>
          <a:schemeClr val="tx2"/>
        </a:buClr>
        <a:buFont typeface="Arial" pitchFamily="34" charset="0"/>
        <a:buChar char="-"/>
        <a:defRPr sz="2400" b="1">
          <a:solidFill>
            <a:schemeClr val="tx1"/>
          </a:solidFill>
          <a:latin typeface="+mn-lt"/>
        </a:defRPr>
      </a:lvl3pPr>
      <a:lvl4pPr marL="1596977" indent="-228140" algn="l" rtl="0" eaLnBrk="0" fontAlgn="base" hangingPunct="0">
        <a:spcBef>
          <a:spcPct val="20000"/>
        </a:spcBef>
        <a:spcAft>
          <a:spcPct val="0"/>
        </a:spcAft>
        <a:buClr>
          <a:schemeClr val="tx2"/>
        </a:buClr>
        <a:buChar char="–"/>
        <a:defRPr sz="2000" b="1">
          <a:solidFill>
            <a:schemeClr val="tx1"/>
          </a:solidFill>
          <a:latin typeface="+mn-lt"/>
        </a:defRPr>
      </a:lvl4pPr>
      <a:lvl5pPr marL="2053261" indent="-228140" algn="l" rtl="0" eaLnBrk="0" fontAlgn="base" hangingPunct="0">
        <a:spcBef>
          <a:spcPct val="20000"/>
        </a:spcBef>
        <a:spcAft>
          <a:spcPct val="0"/>
        </a:spcAft>
        <a:buClr>
          <a:schemeClr val="tx2"/>
        </a:buClr>
        <a:buChar char="»"/>
        <a:defRPr sz="2000" b="1">
          <a:solidFill>
            <a:schemeClr val="tx1"/>
          </a:solidFill>
          <a:latin typeface="+mn-lt"/>
        </a:defRPr>
      </a:lvl5pPr>
      <a:lvl6pPr marL="2509539" indent="-228140" algn="l" rtl="0" fontAlgn="base">
        <a:spcBef>
          <a:spcPct val="20000"/>
        </a:spcBef>
        <a:spcAft>
          <a:spcPct val="0"/>
        </a:spcAft>
        <a:buChar char="»"/>
        <a:defRPr sz="2000">
          <a:solidFill>
            <a:schemeClr val="tx1"/>
          </a:solidFill>
          <a:latin typeface="+mn-lt"/>
        </a:defRPr>
      </a:lvl6pPr>
      <a:lvl7pPr marL="2965818" indent="-228140" algn="l" rtl="0" fontAlgn="base">
        <a:spcBef>
          <a:spcPct val="20000"/>
        </a:spcBef>
        <a:spcAft>
          <a:spcPct val="0"/>
        </a:spcAft>
        <a:buChar char="»"/>
        <a:defRPr sz="2000">
          <a:solidFill>
            <a:schemeClr val="tx1"/>
          </a:solidFill>
          <a:latin typeface="+mn-lt"/>
        </a:defRPr>
      </a:lvl7pPr>
      <a:lvl8pPr marL="3422098" indent="-228140" algn="l" rtl="0" fontAlgn="base">
        <a:spcBef>
          <a:spcPct val="20000"/>
        </a:spcBef>
        <a:spcAft>
          <a:spcPct val="0"/>
        </a:spcAft>
        <a:buChar char="»"/>
        <a:defRPr sz="2000">
          <a:solidFill>
            <a:schemeClr val="tx1"/>
          </a:solidFill>
          <a:latin typeface="+mn-lt"/>
        </a:defRPr>
      </a:lvl8pPr>
      <a:lvl9pPr marL="3878376" indent="-22814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2559" rtl="0" eaLnBrk="1" latinLnBrk="0" hangingPunct="1">
        <a:defRPr sz="1800" kern="1200">
          <a:solidFill>
            <a:schemeClr val="tx1"/>
          </a:solidFill>
          <a:latin typeface="+mn-lt"/>
          <a:ea typeface="+mn-ea"/>
          <a:cs typeface="+mn-cs"/>
        </a:defRPr>
      </a:lvl1pPr>
      <a:lvl2pPr marL="456279" algn="l" defTabSz="912559" rtl="0" eaLnBrk="1" latinLnBrk="0" hangingPunct="1">
        <a:defRPr sz="1800" kern="1200">
          <a:solidFill>
            <a:schemeClr val="tx1"/>
          </a:solidFill>
          <a:latin typeface="+mn-lt"/>
          <a:ea typeface="+mn-ea"/>
          <a:cs typeface="+mn-cs"/>
        </a:defRPr>
      </a:lvl2pPr>
      <a:lvl3pPr marL="912559" algn="l" defTabSz="912559" rtl="0" eaLnBrk="1" latinLnBrk="0" hangingPunct="1">
        <a:defRPr sz="1800" kern="1200">
          <a:solidFill>
            <a:schemeClr val="tx1"/>
          </a:solidFill>
          <a:latin typeface="+mn-lt"/>
          <a:ea typeface="+mn-ea"/>
          <a:cs typeface="+mn-cs"/>
        </a:defRPr>
      </a:lvl3pPr>
      <a:lvl4pPr marL="1368840" algn="l" defTabSz="912559" rtl="0" eaLnBrk="1" latinLnBrk="0" hangingPunct="1">
        <a:defRPr sz="1800" kern="1200">
          <a:solidFill>
            <a:schemeClr val="tx1"/>
          </a:solidFill>
          <a:latin typeface="+mn-lt"/>
          <a:ea typeface="+mn-ea"/>
          <a:cs typeface="+mn-cs"/>
        </a:defRPr>
      </a:lvl4pPr>
      <a:lvl5pPr marL="1825120" algn="l" defTabSz="912559" rtl="0" eaLnBrk="1" latinLnBrk="0" hangingPunct="1">
        <a:defRPr sz="1800" kern="1200">
          <a:solidFill>
            <a:schemeClr val="tx1"/>
          </a:solidFill>
          <a:latin typeface="+mn-lt"/>
          <a:ea typeface="+mn-ea"/>
          <a:cs typeface="+mn-cs"/>
        </a:defRPr>
      </a:lvl5pPr>
      <a:lvl6pPr marL="2281400" algn="l" defTabSz="912559" rtl="0" eaLnBrk="1" latinLnBrk="0" hangingPunct="1">
        <a:defRPr sz="1800" kern="1200">
          <a:solidFill>
            <a:schemeClr val="tx1"/>
          </a:solidFill>
          <a:latin typeface="+mn-lt"/>
          <a:ea typeface="+mn-ea"/>
          <a:cs typeface="+mn-cs"/>
        </a:defRPr>
      </a:lvl6pPr>
      <a:lvl7pPr marL="2737678" algn="l" defTabSz="912559" rtl="0" eaLnBrk="1" latinLnBrk="0" hangingPunct="1">
        <a:defRPr sz="1800" kern="1200">
          <a:solidFill>
            <a:schemeClr val="tx1"/>
          </a:solidFill>
          <a:latin typeface="+mn-lt"/>
          <a:ea typeface="+mn-ea"/>
          <a:cs typeface="+mn-cs"/>
        </a:defRPr>
      </a:lvl7pPr>
      <a:lvl8pPr marL="3193950" algn="l" defTabSz="912559" rtl="0" eaLnBrk="1" latinLnBrk="0" hangingPunct="1">
        <a:defRPr sz="1800" kern="1200">
          <a:solidFill>
            <a:schemeClr val="tx1"/>
          </a:solidFill>
          <a:latin typeface="+mn-lt"/>
          <a:ea typeface="+mn-ea"/>
          <a:cs typeface="+mn-cs"/>
        </a:defRPr>
      </a:lvl8pPr>
      <a:lvl9pPr marL="3650234" algn="l" defTabSz="91255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8" cstate="print">
            <a:extLst>
              <a:ext uri="{28A0092B-C50C-407E-A947-70E740481C1C}">
                <a14:useLocalDpi xmlns:a14="http://schemas.microsoft.com/office/drawing/2010/main" val="0"/>
              </a:ext>
            </a:extLst>
          </a:blip>
          <a:srcRect t="92301"/>
          <a:stretch/>
        </p:blipFill>
        <p:spPr bwMode="auto">
          <a:xfrm>
            <a:off x="0" y="6534566"/>
            <a:ext cx="9144000" cy="34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50827" y="98846"/>
            <a:ext cx="8642350" cy="612356"/>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50827" y="1004712"/>
            <a:ext cx="8642350" cy="502909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0826" y="5981656"/>
            <a:ext cx="705996" cy="365125"/>
          </a:xfrm>
          <a:prstGeom prst="rect">
            <a:avLst/>
          </a:prstGeom>
        </p:spPr>
        <p:txBody>
          <a:bodyPr vert="horz" lIns="91440" tIns="45720" rIns="91440" bIns="45720" rtlCol="0" anchor="b"/>
          <a:lstStyle>
            <a:lvl1pPr algn="l">
              <a:defRPr sz="1200">
                <a:solidFill>
                  <a:schemeClr val="tx1">
                    <a:tint val="75000"/>
                  </a:schemeClr>
                </a:solidFill>
              </a:defRPr>
            </a:lvl1pPr>
          </a:lstStyle>
          <a:p>
            <a:pPr defTabSz="914377"/>
            <a:fld id="{69C6C14F-6117-4FF8-AC6C-E09C79A4A34D}" type="datetime1">
              <a:rPr lang="en-GB" smtClean="0">
                <a:solidFill>
                  <a:prstClr val="black">
                    <a:tint val="75000"/>
                  </a:prstClr>
                </a:solidFill>
              </a:rPr>
              <a:pPr defTabSz="914377"/>
              <a:t>26/06/2018</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5981656"/>
            <a:ext cx="3086100" cy="365125"/>
          </a:xfrm>
          <a:prstGeom prst="rect">
            <a:avLst/>
          </a:prstGeom>
        </p:spPr>
        <p:txBody>
          <a:bodyPr vert="horz" lIns="91440" tIns="45720" rIns="91440" bIns="45720" rtlCol="0" anchor="b"/>
          <a:lstStyle>
            <a:lvl1pPr algn="ctr">
              <a:defRPr sz="1200">
                <a:solidFill>
                  <a:schemeClr val="tx1">
                    <a:tint val="75000"/>
                  </a:schemeClr>
                </a:solidFill>
              </a:defRPr>
            </a:lvl1pPr>
          </a:lstStyle>
          <a:p>
            <a:pPr defTabSz="914377"/>
            <a:endParaRPr lang="en-GB" dirty="0">
              <a:solidFill>
                <a:prstClr val="black">
                  <a:tint val="75000"/>
                </a:prstClr>
              </a:solidFill>
            </a:endParaRPr>
          </a:p>
        </p:txBody>
      </p:sp>
      <p:sp>
        <p:nvSpPr>
          <p:cNvPr id="6" name="Slide Number Placeholder 5"/>
          <p:cNvSpPr>
            <a:spLocks noGrp="1"/>
          </p:cNvSpPr>
          <p:nvPr>
            <p:ph type="sldNum" sz="quarter" idx="4"/>
          </p:nvPr>
        </p:nvSpPr>
        <p:spPr>
          <a:xfrm>
            <a:off x="8145052" y="6312367"/>
            <a:ext cx="485606" cy="365125"/>
          </a:xfrm>
          <a:prstGeom prst="rect">
            <a:avLst/>
          </a:prstGeom>
        </p:spPr>
        <p:txBody>
          <a:bodyPr vert="horz" lIns="91440" tIns="45720" rIns="91440" bIns="45720" rtlCol="0" anchor="b"/>
          <a:lstStyle>
            <a:lvl1pPr algn="ctr">
              <a:defRPr sz="1200">
                <a:solidFill>
                  <a:schemeClr val="bg1"/>
                </a:solidFill>
              </a:defRPr>
            </a:lvl1pPr>
          </a:lstStyle>
          <a:p>
            <a:pPr defTabSz="914377"/>
            <a:fld id="{7E65ABA9-FDBC-404A-8885-A9833F77867B}" type="slidenum">
              <a:rPr lang="en-GB" smtClean="0">
                <a:solidFill>
                  <a:prstClr val="white"/>
                </a:solidFill>
              </a:rPr>
              <a:pPr defTabSz="914377"/>
              <a:t>‹N›</a:t>
            </a:fld>
            <a:endParaRPr lang="en-GB" dirty="0">
              <a:solidFill>
                <a:prstClr val="white"/>
              </a:solidFill>
            </a:endParaRPr>
          </a:p>
        </p:txBody>
      </p:sp>
    </p:spTree>
    <p:extLst>
      <p:ext uri="{BB962C8B-B14F-4D97-AF65-F5344CB8AC3E}">
        <p14:creationId xmlns:p14="http://schemas.microsoft.com/office/powerpoint/2010/main" val="706803339"/>
      </p:ext>
    </p:extLst>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Lst>
  <p:hf hdr="0" ftr="0" dt="0"/>
  <p:txStyles>
    <p:titleStyle>
      <a:lvl1pPr algn="l" defTabSz="914377" rtl="0" eaLnBrk="1" latinLnBrk="0" hangingPunct="1">
        <a:lnSpc>
          <a:spcPct val="90000"/>
        </a:lnSpc>
        <a:spcBef>
          <a:spcPct val="0"/>
        </a:spcBef>
        <a:buNone/>
        <a:defRPr sz="3200" b="1" kern="1200" cap="all" baseline="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800"/>
        </a:spcBef>
        <a:buFont typeface="Arial" panose="020B0604020202020204" pitchFamily="34" charset="0"/>
        <a:buChar char="•"/>
        <a:defRPr sz="2133" kern="1200">
          <a:solidFill>
            <a:schemeClr val="accent6"/>
          </a:solidFill>
          <a:latin typeface="+mn-lt"/>
          <a:ea typeface="+mn-ea"/>
          <a:cs typeface="+mn-cs"/>
        </a:defRPr>
      </a:lvl2pPr>
      <a:lvl3pPr marL="1142971" indent="-228594" algn="l" defTabSz="914377" rtl="0" eaLnBrk="1" latinLnBrk="0" hangingPunct="1">
        <a:lnSpc>
          <a:spcPct val="90000"/>
        </a:lnSpc>
        <a:spcBef>
          <a:spcPts val="800"/>
        </a:spcBef>
        <a:buFont typeface="Arial" panose="020B0604020202020204" pitchFamily="34" charset="0"/>
        <a:buChar char="•"/>
        <a:defRPr sz="1867" kern="1200">
          <a:solidFill>
            <a:schemeClr val="accent6"/>
          </a:solidFill>
          <a:latin typeface="+mn-lt"/>
          <a:ea typeface="+mn-ea"/>
          <a:cs typeface="+mn-cs"/>
        </a:defRPr>
      </a:lvl3pPr>
      <a:lvl4pPr marL="1600160" indent="-228594" algn="l" defTabSz="914377" rtl="0" eaLnBrk="1" latinLnBrk="0" hangingPunct="1">
        <a:lnSpc>
          <a:spcPct val="90000"/>
        </a:lnSpc>
        <a:spcBef>
          <a:spcPts val="800"/>
        </a:spcBef>
        <a:buFont typeface="Arial" panose="020B0604020202020204" pitchFamily="34" charset="0"/>
        <a:buChar char="•"/>
        <a:defRPr sz="1867" kern="1200">
          <a:solidFill>
            <a:schemeClr val="accent6"/>
          </a:solidFill>
          <a:latin typeface="+mn-lt"/>
          <a:ea typeface="+mn-ea"/>
          <a:cs typeface="+mn-cs"/>
        </a:defRPr>
      </a:lvl4pPr>
      <a:lvl5pPr marL="2057349" indent="-228594" algn="l" defTabSz="914377" rtl="0" eaLnBrk="1" latinLnBrk="0" hangingPunct="1">
        <a:lnSpc>
          <a:spcPct val="90000"/>
        </a:lnSpc>
        <a:spcBef>
          <a:spcPts val="800"/>
        </a:spcBef>
        <a:buFont typeface="Arial" panose="020B0604020202020204" pitchFamily="34" charset="0"/>
        <a:buChar char="•"/>
        <a:defRPr sz="1867" kern="1200">
          <a:solidFill>
            <a:schemeClr val="accent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880">
          <p15:clr>
            <a:srgbClr val="F26B43"/>
          </p15:clr>
        </p15:guide>
        <p15:guide id="3" pos="158">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1" y="274637"/>
            <a:ext cx="82296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1" y="1600206"/>
            <a:ext cx="8229600"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6"/>
            <a:ext cx="2133600" cy="365125"/>
          </a:xfrm>
          <a:prstGeom prst="rect">
            <a:avLst/>
          </a:prstGeom>
        </p:spPr>
        <p:txBody>
          <a:bodyPr vert="horz" lIns="91432" tIns="45716" rIns="91432" bIns="45716"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79306739-C252-44B9-A6C1-C75C1EF5A805}" type="datetimeFigureOut">
              <a:rPr lang="it-IT">
                <a:solidFill>
                  <a:prstClr val="black">
                    <a:tint val="75000"/>
                  </a:prstClr>
                </a:solidFill>
              </a:rPr>
              <a:pPr defTabSz="914400">
                <a:defRPr/>
              </a:pPr>
              <a:t>26/06/2018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1" y="6356356"/>
            <a:ext cx="2895600" cy="365125"/>
          </a:xfrm>
          <a:prstGeom prst="rect">
            <a:avLst/>
          </a:prstGeom>
        </p:spPr>
        <p:txBody>
          <a:bodyPr vert="horz" lIns="91432" tIns="45716" rIns="91432" bIns="45716"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914400">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6"/>
            <a:ext cx="2133600" cy="365125"/>
          </a:xfrm>
          <a:prstGeom prst="rect">
            <a:avLst/>
          </a:prstGeom>
        </p:spPr>
        <p:txBody>
          <a:bodyPr vert="horz" lIns="91432" tIns="45716" rIns="91432" bIns="45716"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AB8B8601-90EC-4FE4-A55E-1260F671472B}" type="slidenum">
              <a:rPr lang="it-IT">
                <a:solidFill>
                  <a:prstClr val="black">
                    <a:tint val="75000"/>
                  </a:prstClr>
                </a:solidFill>
              </a:rPr>
              <a:pPr defTabSz="914400">
                <a:defRPr/>
              </a:pPr>
              <a:t>‹N›</a:t>
            </a:fld>
            <a:endParaRPr lang="it-IT">
              <a:solidFill>
                <a:prstClr val="black">
                  <a:tint val="75000"/>
                </a:prstClr>
              </a:solidFill>
            </a:endParaRPr>
          </a:p>
        </p:txBody>
      </p:sp>
    </p:spTree>
    <p:extLst>
      <p:ext uri="{BB962C8B-B14F-4D97-AF65-F5344CB8AC3E}">
        <p14:creationId xmlns:p14="http://schemas.microsoft.com/office/powerpoint/2010/main" val="4123507981"/>
      </p:ext>
    </p:extLst>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 id="2147485352" r:id="rId12"/>
    <p:sldLayoutId id="2147485353" r:id="rId13"/>
    <p:sldLayoutId id="2147485354" r:id="rId14"/>
    <p:sldLayoutId id="2147485355" r:id="rId15"/>
    <p:sldLayoutId id="2147485356" r:id="rId16"/>
    <p:sldLayoutId id="2147485357" r:id="rId17"/>
    <p:sldLayoutId id="2147485358" r:id="rId18"/>
    <p:sldLayoutId id="2147485359" r:id="rId19"/>
    <p:sldLayoutId id="2147485360" r:id="rId20"/>
    <p:sldLayoutId id="2147485361" r:id="rId21"/>
    <p:sldLayoutId id="2147485362" r:id="rId2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62" algn="ctr" rtl="0" fontAlgn="base">
        <a:spcBef>
          <a:spcPct val="0"/>
        </a:spcBef>
        <a:spcAft>
          <a:spcPct val="0"/>
        </a:spcAft>
        <a:defRPr sz="4400">
          <a:solidFill>
            <a:schemeClr val="tx1"/>
          </a:solidFill>
          <a:latin typeface="Calibri" pitchFamily="34" charset="0"/>
        </a:defRPr>
      </a:lvl6pPr>
      <a:lvl7pPr marL="914323" algn="ctr" rtl="0" fontAlgn="base">
        <a:spcBef>
          <a:spcPct val="0"/>
        </a:spcBef>
        <a:spcAft>
          <a:spcPct val="0"/>
        </a:spcAft>
        <a:defRPr sz="4400">
          <a:solidFill>
            <a:schemeClr val="tx1"/>
          </a:solidFill>
          <a:latin typeface="Calibri" pitchFamily="34" charset="0"/>
        </a:defRPr>
      </a:lvl7pPr>
      <a:lvl8pPr marL="1371484" algn="ctr" rtl="0" fontAlgn="base">
        <a:spcBef>
          <a:spcPct val="0"/>
        </a:spcBef>
        <a:spcAft>
          <a:spcPct val="0"/>
        </a:spcAft>
        <a:defRPr sz="4400">
          <a:solidFill>
            <a:schemeClr val="tx1"/>
          </a:solidFill>
          <a:latin typeface="Calibri" pitchFamily="34" charset="0"/>
        </a:defRPr>
      </a:lvl8pPr>
      <a:lvl9pPr marL="1828646" algn="ctr" rtl="0" fontAlgn="base">
        <a:spcBef>
          <a:spcPct val="0"/>
        </a:spcBef>
        <a:spcAft>
          <a:spcPct val="0"/>
        </a:spcAft>
        <a:defRPr sz="4400">
          <a:solidFill>
            <a:schemeClr val="tx1"/>
          </a:solidFill>
          <a:latin typeface="Calibri" pitchFamily="34" charset="0"/>
        </a:defRPr>
      </a:lvl9pPr>
    </p:titleStyle>
    <p:bodyStyle>
      <a:lvl1pPr marL="342871" indent="-342871"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887" indent="-285726"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2903" indent="-228581"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065" indent="-228581"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227" indent="-228581"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388" indent="-228581" algn="l" defTabSz="9143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0" indent="-228581" algn="l" defTabSz="9143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11" indent="-228581" algn="l" defTabSz="9143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73" indent="-228581" algn="l" defTabSz="9143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4"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69" algn="l" defTabSz="914323" rtl="0" eaLnBrk="1" latinLnBrk="0" hangingPunct="1">
        <a:defRPr sz="1800" kern="1200">
          <a:solidFill>
            <a:schemeClr val="tx1"/>
          </a:solidFill>
          <a:latin typeface="+mn-lt"/>
          <a:ea typeface="+mn-ea"/>
          <a:cs typeface="+mn-cs"/>
        </a:defRPr>
      </a:lvl7pPr>
      <a:lvl8pPr marL="3200130" algn="l" defTabSz="914323" rtl="0" eaLnBrk="1" latinLnBrk="0" hangingPunct="1">
        <a:defRPr sz="1800" kern="1200">
          <a:solidFill>
            <a:schemeClr val="tx1"/>
          </a:solidFill>
          <a:latin typeface="+mn-lt"/>
          <a:ea typeface="+mn-ea"/>
          <a:cs typeface="+mn-cs"/>
        </a:defRPr>
      </a:lvl8pPr>
      <a:lvl9pPr marL="3657292" algn="l" defTabSz="91432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912"/>
            <a:ext cx="8229600" cy="114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835"/>
            <a:ext cx="8229600" cy="388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364" r:id="rId1"/>
    <p:sldLayoutId id="2147485365" r:id="rId2"/>
    <p:sldLayoutId id="2147485366" r:id="rId3"/>
    <p:sldLayoutId id="2147485367" r:id="rId4"/>
    <p:sldLayoutId id="2147485368" r:id="rId5"/>
  </p:sldLayoutIdLst>
  <p:txStyles>
    <p:titleStyle>
      <a:lvl1pPr algn="ctr" rtl="0" eaLnBrk="0" fontAlgn="base" hangingPunct="0">
        <a:spcBef>
          <a:spcPct val="0"/>
        </a:spcBef>
        <a:spcAft>
          <a:spcPct val="0"/>
        </a:spcAft>
        <a:defRPr sz="3600" kern="1200">
          <a:solidFill>
            <a:srgbClr val="983C6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600">
          <a:solidFill>
            <a:srgbClr val="983C61"/>
          </a:solidFill>
          <a:latin typeface="MetaPlusNormal-Roman"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3600">
          <a:solidFill>
            <a:srgbClr val="983C61"/>
          </a:solidFill>
          <a:latin typeface="MetaPlusNormal-Roman"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3600">
          <a:solidFill>
            <a:srgbClr val="983C61"/>
          </a:solidFill>
          <a:latin typeface="MetaPlusNormal-Roman"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3600">
          <a:solidFill>
            <a:srgbClr val="983C61"/>
          </a:solidFill>
          <a:latin typeface="MetaPlusNormal-Roman" pitchFamily="34" charset="0"/>
          <a:ea typeface="MS PGothic" panose="020B0600070205080204" pitchFamily="34" charset="-128"/>
          <a:cs typeface="ＭＳ Ｐゴシック" charset="0"/>
        </a:defRPr>
      </a:lvl5pPr>
      <a:lvl6pPr marL="457200" algn="ctr" rtl="0" fontAlgn="base">
        <a:spcBef>
          <a:spcPct val="0"/>
        </a:spcBef>
        <a:spcAft>
          <a:spcPct val="0"/>
        </a:spcAft>
        <a:defRPr sz="3600">
          <a:solidFill>
            <a:schemeClr val="tx1"/>
          </a:solidFill>
          <a:latin typeface="MetaPlusNormal-Roman" pitchFamily="34" charset="0"/>
        </a:defRPr>
      </a:lvl6pPr>
      <a:lvl7pPr marL="914400" algn="ctr" rtl="0" fontAlgn="base">
        <a:spcBef>
          <a:spcPct val="0"/>
        </a:spcBef>
        <a:spcAft>
          <a:spcPct val="0"/>
        </a:spcAft>
        <a:defRPr sz="3600">
          <a:solidFill>
            <a:schemeClr val="tx1"/>
          </a:solidFill>
          <a:latin typeface="MetaPlusNormal-Roman" pitchFamily="34" charset="0"/>
        </a:defRPr>
      </a:lvl7pPr>
      <a:lvl8pPr marL="1371600" algn="ctr" rtl="0" fontAlgn="base">
        <a:spcBef>
          <a:spcPct val="0"/>
        </a:spcBef>
        <a:spcAft>
          <a:spcPct val="0"/>
        </a:spcAft>
        <a:defRPr sz="3600">
          <a:solidFill>
            <a:schemeClr val="tx1"/>
          </a:solidFill>
          <a:latin typeface="MetaPlusNormal-Roman" pitchFamily="34" charset="0"/>
        </a:defRPr>
      </a:lvl8pPr>
      <a:lvl9pPr marL="1828800" algn="ctr" rtl="0" fontAlgn="base">
        <a:spcBef>
          <a:spcPct val="0"/>
        </a:spcBef>
        <a:spcAft>
          <a:spcPct val="0"/>
        </a:spcAft>
        <a:defRPr sz="3600">
          <a:solidFill>
            <a:schemeClr val="tx1"/>
          </a:solidFill>
          <a:latin typeface="MetaPlusNormal-Roman"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991" y="365126"/>
            <a:ext cx="8532019"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05991" y="1825625"/>
            <a:ext cx="8532019" cy="35766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354239" y="6051551"/>
            <a:ext cx="435523" cy="365125"/>
          </a:xfrm>
          <a:prstGeom prst="rect">
            <a:avLst/>
          </a:prstGeom>
        </p:spPr>
        <p:txBody>
          <a:bodyPr vert="horz" lIns="91440" tIns="45720" rIns="91440" bIns="45720" rtlCol="0" anchor="ctr"/>
          <a:lstStyle>
            <a:lvl1pPr algn="ctr">
              <a:defRPr sz="1100">
                <a:solidFill>
                  <a:schemeClr val="tx1"/>
                </a:solidFill>
              </a:defRPr>
            </a:lvl1pPr>
          </a:lstStyle>
          <a:p>
            <a:pPr defTabSz="914400"/>
            <a:fld id="{22FECE5C-DD57-47A2-911B-1F9302B6CF22}" type="slidenum">
              <a:rPr lang="en-GB" smtClean="0">
                <a:solidFill>
                  <a:prstClr val="black"/>
                </a:solidFill>
              </a:rPr>
              <a:pPr defTabSz="914400"/>
              <a:t>‹N›</a:t>
            </a:fld>
            <a:endParaRPr lang="en-GB" dirty="0">
              <a:solidFill>
                <a:prstClr val="black"/>
              </a:solidFill>
            </a:endParaRPr>
          </a:p>
        </p:txBody>
      </p:sp>
    </p:spTree>
    <p:extLst>
      <p:ext uri="{BB962C8B-B14F-4D97-AF65-F5344CB8AC3E}">
        <p14:creationId xmlns:p14="http://schemas.microsoft.com/office/powerpoint/2010/main" val="2901109228"/>
      </p:ext>
    </p:extLst>
  </p:cSld>
  <p:clrMap bg1="lt1" tx1="dk1" bg2="lt2" tx2="dk2" accent1="accent1" accent2="accent2" accent3="accent3" accent4="accent4" accent5="accent5" accent6="accent6" hlink="hlink" folHlink="folHlink"/>
  <p:sldLayoutIdLst>
    <p:sldLayoutId id="2147485370" r:id="rId1"/>
    <p:sldLayoutId id="2147485371" r:id="rId2"/>
    <p:sldLayoutId id="2147485372" r:id="rId3"/>
    <p:sldLayoutId id="2147485373" r:id="rId4"/>
    <p:sldLayoutId id="2147485374" r:id="rId5"/>
    <p:sldLayoutId id="2147485375" r:id="rId6"/>
    <p:sldLayoutId id="2147485376"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52000" indent="-252000" algn="l" defTabSz="914400" rtl="0" eaLnBrk="1" latinLnBrk="0" hangingPunct="1">
        <a:lnSpc>
          <a:spcPct val="85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04000" indent="-252000" algn="l" defTabSz="914400" rtl="0" eaLnBrk="1" latinLnBrk="0" hangingPunct="1">
        <a:lnSpc>
          <a:spcPct val="85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756000" indent="-252000" algn="l" defTabSz="914400" rtl="0" eaLnBrk="1" latinLnBrk="0" hangingPunct="1">
        <a:lnSpc>
          <a:spcPct val="85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85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85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orient="horz" pos="2160">
          <p15:clr>
            <a:srgbClr val="F26B43"/>
          </p15:clr>
        </p15:guide>
        <p15:guide id="3" pos="257">
          <p15:clr>
            <a:srgbClr val="F26B43"/>
          </p15:clr>
        </p15:guide>
        <p15:guide id="4" pos="7423">
          <p15:clr>
            <a:srgbClr val="F26B43"/>
          </p15:clr>
        </p15:guide>
        <p15:guide id="5" orient="horz" pos="278">
          <p15:clr>
            <a:srgbClr val="F26B43"/>
          </p15:clr>
        </p15:guide>
        <p15:guide id="6" orient="horz" pos="4042">
          <p15:clr>
            <a:srgbClr val="F26B43"/>
          </p15:clr>
        </p15:guide>
        <p15:guide id="7" pos="5120" userDrawn="1">
          <p15:clr>
            <a:srgbClr val="F26B43"/>
          </p15:clr>
        </p15:guide>
        <p15:guide id="8" pos="343" userDrawn="1">
          <p15:clr>
            <a:srgbClr val="F26B43"/>
          </p15:clr>
        </p15:guide>
        <p15:guide id="9" pos="9897" userDrawn="1">
          <p15:clr>
            <a:srgbClr val="F26B43"/>
          </p15:clr>
        </p15:guide>
        <p15:guide id="10" orient="horz" pos="371" userDrawn="1">
          <p15:clr>
            <a:srgbClr val="F26B43"/>
          </p15:clr>
        </p15:guide>
        <p15:guide id="11" orient="horz" pos="5389" userDrawn="1">
          <p15:clr>
            <a:srgbClr val="F26B43"/>
          </p15:clr>
        </p15:guide>
        <p15:guide id="12" orient="horz" pos="2880" userDrawn="1">
          <p15:clr>
            <a:srgbClr val="F26B43"/>
          </p15:clr>
        </p15:guide>
        <p15:guide id="13" pos="3840" userDrawn="1">
          <p15:clr>
            <a:srgbClr val="F26B43"/>
          </p15:clr>
        </p15:guide>
        <p15:guide id="14" orient="horz" pos="1187" userDrawn="1">
          <p15:clr>
            <a:srgbClr val="F26B43"/>
          </p15:clr>
        </p15:guide>
        <p15:guide id="15" pos="261" userDrawn="1">
          <p15:clr>
            <a:srgbClr val="F26B43"/>
          </p15:clr>
        </p15:guide>
        <p15:guide id="16" pos="7427" userDrawn="1">
          <p15:clr>
            <a:srgbClr val="F26B43"/>
          </p15:clr>
        </p15:guide>
        <p15:guide id="17" orient="horz" pos="532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3037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3" y="1268419"/>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3"/>
            <a:endParaRPr lang="en-US"/>
          </a:p>
        </p:txBody>
      </p:sp>
      <p:sp>
        <p:nvSpPr>
          <p:cNvPr id="1027" name="Rectangle 4"/>
          <p:cNvSpPr>
            <a:spLocks noGrp="1" noChangeArrowheads="1"/>
          </p:cNvSpPr>
          <p:nvPr>
            <p:ph type="title"/>
          </p:nvPr>
        </p:nvSpPr>
        <p:spPr bwMode="auto">
          <a:xfrm>
            <a:off x="457203" y="115901"/>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626" rIns="91248" bIns="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209135334"/>
      </p:ext>
    </p:extLst>
  </p:cSld>
  <p:clrMap bg1="lt1" tx1="dk1" bg2="lt2" tx2="dk2" accent1="accent1" accent2="accent2" accent3="accent3" accent4="accent4" accent5="accent5" accent6="accent6" hlink="hlink" folHlink="folHlink"/>
  <p:sldLayoutIdLst>
    <p:sldLayoutId id="2147484062" r:id="rId1"/>
    <p:sldLayoutId id="2147484063" r:id="rId2"/>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Arial" charset="0"/>
          <a:ea typeface="ＭＳ Ｐゴシック" charset="0"/>
          <a:cs typeface="+mj-cs"/>
        </a:defRPr>
      </a:lvl1pPr>
      <a:lvl2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5pPr>
      <a:lvl6pPr marL="456279" algn="l" rtl="0" fontAlgn="base">
        <a:spcBef>
          <a:spcPct val="0"/>
        </a:spcBef>
        <a:spcAft>
          <a:spcPct val="0"/>
        </a:spcAft>
        <a:defRPr sz="2800" b="1">
          <a:solidFill>
            <a:schemeClr val="tx1"/>
          </a:solidFill>
          <a:latin typeface="Arial" charset="0"/>
          <a:cs typeface="Arial" charset="0"/>
        </a:defRPr>
      </a:lvl6pPr>
      <a:lvl7pPr marL="912559" algn="l" rtl="0" fontAlgn="base">
        <a:spcBef>
          <a:spcPct val="0"/>
        </a:spcBef>
        <a:spcAft>
          <a:spcPct val="0"/>
        </a:spcAft>
        <a:defRPr sz="2800" b="1">
          <a:solidFill>
            <a:schemeClr val="tx1"/>
          </a:solidFill>
          <a:latin typeface="Arial" charset="0"/>
          <a:cs typeface="Arial" charset="0"/>
        </a:defRPr>
      </a:lvl7pPr>
      <a:lvl8pPr marL="1368840" algn="l" rtl="0" fontAlgn="base">
        <a:spcBef>
          <a:spcPct val="0"/>
        </a:spcBef>
        <a:spcAft>
          <a:spcPct val="0"/>
        </a:spcAft>
        <a:defRPr sz="2800" b="1">
          <a:solidFill>
            <a:schemeClr val="tx1"/>
          </a:solidFill>
          <a:latin typeface="Arial" charset="0"/>
          <a:cs typeface="Arial" charset="0"/>
        </a:defRPr>
      </a:lvl8pPr>
      <a:lvl9pPr marL="1825120" algn="l" rtl="0" fontAlgn="base">
        <a:spcBef>
          <a:spcPct val="0"/>
        </a:spcBef>
        <a:spcAft>
          <a:spcPct val="0"/>
        </a:spcAft>
        <a:defRPr sz="2800" b="1">
          <a:solidFill>
            <a:schemeClr val="tx1"/>
          </a:solidFill>
          <a:latin typeface="Arial" charset="0"/>
          <a:cs typeface="Arial" charset="0"/>
        </a:defRPr>
      </a:lvl9pPr>
    </p:titleStyle>
    <p:bodyStyle>
      <a:lvl1pPr marL="342209" indent="-342209" algn="l" rtl="0" eaLnBrk="0" fontAlgn="base" hangingPunct="0">
        <a:spcBef>
          <a:spcPct val="0"/>
        </a:spcBef>
        <a:spcAft>
          <a:spcPct val="20000"/>
        </a:spcAft>
        <a:buClr>
          <a:schemeClr val="tx1"/>
        </a:buClr>
        <a:buSzPct val="90000"/>
        <a:buFont typeface="Wingdings" charset="0"/>
        <a:buChar char="l"/>
        <a:defRPr sz="2400" b="1">
          <a:solidFill>
            <a:schemeClr val="tx1"/>
          </a:solidFill>
          <a:latin typeface="Arial" charset="0"/>
          <a:ea typeface="ＭＳ Ｐゴシック" charset="0"/>
          <a:cs typeface="+mn-cs"/>
        </a:defRPr>
      </a:lvl1pPr>
      <a:lvl2pPr marL="684420" indent="-340626" algn="l" rtl="0" eaLnBrk="0" fontAlgn="base" hangingPunct="0">
        <a:spcBef>
          <a:spcPct val="0"/>
        </a:spcBef>
        <a:spcAft>
          <a:spcPct val="20000"/>
        </a:spcAft>
        <a:buClr>
          <a:schemeClr val="tx1"/>
        </a:buClr>
        <a:buSzPct val="100000"/>
        <a:buChar char="–"/>
        <a:defRPr sz="2400" b="1">
          <a:solidFill>
            <a:schemeClr val="tx1"/>
          </a:solidFill>
          <a:latin typeface="Arial" charset="0"/>
          <a:ea typeface="ＭＳ Ｐゴシック" charset="0"/>
          <a:cs typeface="+mn-cs"/>
        </a:defRPr>
      </a:lvl2pPr>
      <a:lvl3pPr marL="926818" indent="-240815" algn="l" rtl="0" eaLnBrk="0" fontAlgn="base" hangingPunct="0">
        <a:spcBef>
          <a:spcPct val="0"/>
        </a:spcBef>
        <a:spcAft>
          <a:spcPct val="20000"/>
        </a:spcAft>
        <a:buClr>
          <a:schemeClr val="tx1"/>
        </a:buClr>
        <a:buSzPct val="100000"/>
        <a:buChar char="•"/>
        <a:defRPr sz="2400" b="1">
          <a:solidFill>
            <a:schemeClr val="tx1"/>
          </a:solidFill>
          <a:latin typeface="Arial" charset="0"/>
          <a:ea typeface="ＭＳ Ｐゴシック" charset="0"/>
          <a:cs typeface="+mn-cs"/>
        </a:defRPr>
      </a:lvl3pPr>
      <a:lvl4pPr marL="1286457" indent="-358054" algn="l" rtl="0" eaLnBrk="0" fontAlgn="base" hangingPunct="0">
        <a:spcBef>
          <a:spcPct val="0"/>
        </a:spcBef>
        <a:spcAft>
          <a:spcPct val="20000"/>
        </a:spcAft>
        <a:buClr>
          <a:schemeClr val="tx1"/>
        </a:buClr>
        <a:buSzPct val="100000"/>
        <a:buChar char="–"/>
        <a:defRPr sz="2400" b="1">
          <a:solidFill>
            <a:schemeClr val="tx1"/>
          </a:solidFill>
          <a:latin typeface="Arial" charset="0"/>
          <a:ea typeface="ＭＳ Ｐゴシック" charset="0"/>
          <a:cs typeface="+mn-cs"/>
        </a:defRPr>
      </a:lvl4pPr>
      <a:lvl5pPr marL="2191096" indent="-584610" algn="r" rtl="0" eaLnBrk="0" fontAlgn="base" hangingPunct="0">
        <a:spcBef>
          <a:spcPct val="0"/>
        </a:spcBef>
        <a:spcAft>
          <a:spcPct val="20000"/>
        </a:spcAft>
        <a:defRPr sz="1200" b="1">
          <a:solidFill>
            <a:schemeClr val="tx1"/>
          </a:solidFill>
          <a:latin typeface="Arial" charset="0"/>
          <a:ea typeface="ＭＳ Ｐゴシック" charset="0"/>
          <a:cs typeface="+mn-cs"/>
        </a:defRPr>
      </a:lvl5pPr>
      <a:lvl6pPr marL="2433488" indent="-584610" algn="r" rtl="0" fontAlgn="base">
        <a:spcBef>
          <a:spcPct val="0"/>
        </a:spcBef>
        <a:spcAft>
          <a:spcPct val="20000"/>
        </a:spcAft>
        <a:defRPr sz="1200" b="1">
          <a:solidFill>
            <a:schemeClr val="tx1"/>
          </a:solidFill>
          <a:latin typeface="+mn-lt"/>
          <a:cs typeface="+mn-cs"/>
        </a:defRPr>
      </a:lvl6pPr>
      <a:lvl7pPr marL="2889771" indent="-584610" algn="r" rtl="0" fontAlgn="base">
        <a:spcBef>
          <a:spcPct val="0"/>
        </a:spcBef>
        <a:spcAft>
          <a:spcPct val="20000"/>
        </a:spcAft>
        <a:defRPr sz="1200" b="1">
          <a:solidFill>
            <a:schemeClr val="tx1"/>
          </a:solidFill>
          <a:latin typeface="+mn-lt"/>
          <a:cs typeface="+mn-cs"/>
        </a:defRPr>
      </a:lvl7pPr>
      <a:lvl8pPr marL="3346052" indent="-584610" algn="r" rtl="0" fontAlgn="base">
        <a:spcBef>
          <a:spcPct val="0"/>
        </a:spcBef>
        <a:spcAft>
          <a:spcPct val="20000"/>
        </a:spcAft>
        <a:defRPr sz="1200" b="1">
          <a:solidFill>
            <a:schemeClr val="tx1"/>
          </a:solidFill>
          <a:latin typeface="+mn-lt"/>
          <a:cs typeface="+mn-cs"/>
        </a:defRPr>
      </a:lvl8pPr>
      <a:lvl9pPr marL="3802329" indent="-584610" algn="r" rtl="0" fontAlgn="base">
        <a:spcBef>
          <a:spcPct val="0"/>
        </a:spcBef>
        <a:spcAft>
          <a:spcPct val="20000"/>
        </a:spcAft>
        <a:defRPr sz="1200" b="1">
          <a:solidFill>
            <a:schemeClr val="tx1"/>
          </a:solidFill>
          <a:latin typeface="+mn-lt"/>
          <a:cs typeface="+mn-cs"/>
        </a:defRPr>
      </a:lvl9pPr>
    </p:bodyStyle>
    <p:otherStyle>
      <a:defPPr>
        <a:defRPr lang="en-US"/>
      </a:defPPr>
      <a:lvl1pPr marL="0" algn="l" defTabSz="912559" rtl="0" eaLnBrk="1" latinLnBrk="0" hangingPunct="1">
        <a:defRPr sz="1800" kern="1200">
          <a:solidFill>
            <a:schemeClr val="tx1"/>
          </a:solidFill>
          <a:latin typeface="+mn-lt"/>
          <a:ea typeface="+mn-ea"/>
          <a:cs typeface="+mn-cs"/>
        </a:defRPr>
      </a:lvl1pPr>
      <a:lvl2pPr marL="456279" algn="l" defTabSz="912559" rtl="0" eaLnBrk="1" latinLnBrk="0" hangingPunct="1">
        <a:defRPr sz="1800" kern="1200">
          <a:solidFill>
            <a:schemeClr val="tx1"/>
          </a:solidFill>
          <a:latin typeface="+mn-lt"/>
          <a:ea typeface="+mn-ea"/>
          <a:cs typeface="+mn-cs"/>
        </a:defRPr>
      </a:lvl2pPr>
      <a:lvl3pPr marL="912559" algn="l" defTabSz="912559" rtl="0" eaLnBrk="1" latinLnBrk="0" hangingPunct="1">
        <a:defRPr sz="1800" kern="1200">
          <a:solidFill>
            <a:schemeClr val="tx1"/>
          </a:solidFill>
          <a:latin typeface="+mn-lt"/>
          <a:ea typeface="+mn-ea"/>
          <a:cs typeface="+mn-cs"/>
        </a:defRPr>
      </a:lvl3pPr>
      <a:lvl4pPr marL="1368840" algn="l" defTabSz="912559" rtl="0" eaLnBrk="1" latinLnBrk="0" hangingPunct="1">
        <a:defRPr sz="1800" kern="1200">
          <a:solidFill>
            <a:schemeClr val="tx1"/>
          </a:solidFill>
          <a:latin typeface="+mn-lt"/>
          <a:ea typeface="+mn-ea"/>
          <a:cs typeface="+mn-cs"/>
        </a:defRPr>
      </a:lvl4pPr>
      <a:lvl5pPr marL="1825120" algn="l" defTabSz="912559" rtl="0" eaLnBrk="1" latinLnBrk="0" hangingPunct="1">
        <a:defRPr sz="1800" kern="1200">
          <a:solidFill>
            <a:schemeClr val="tx1"/>
          </a:solidFill>
          <a:latin typeface="+mn-lt"/>
          <a:ea typeface="+mn-ea"/>
          <a:cs typeface="+mn-cs"/>
        </a:defRPr>
      </a:lvl5pPr>
      <a:lvl6pPr marL="2281400" algn="l" defTabSz="912559" rtl="0" eaLnBrk="1" latinLnBrk="0" hangingPunct="1">
        <a:defRPr sz="1800" kern="1200">
          <a:solidFill>
            <a:schemeClr val="tx1"/>
          </a:solidFill>
          <a:latin typeface="+mn-lt"/>
          <a:ea typeface="+mn-ea"/>
          <a:cs typeface="+mn-cs"/>
        </a:defRPr>
      </a:lvl6pPr>
      <a:lvl7pPr marL="2737678" algn="l" defTabSz="912559" rtl="0" eaLnBrk="1" latinLnBrk="0" hangingPunct="1">
        <a:defRPr sz="1800" kern="1200">
          <a:solidFill>
            <a:schemeClr val="tx1"/>
          </a:solidFill>
          <a:latin typeface="+mn-lt"/>
          <a:ea typeface="+mn-ea"/>
          <a:cs typeface="+mn-cs"/>
        </a:defRPr>
      </a:lvl7pPr>
      <a:lvl8pPr marL="3193950" algn="l" defTabSz="912559" rtl="0" eaLnBrk="1" latinLnBrk="0" hangingPunct="1">
        <a:defRPr sz="1800" kern="1200">
          <a:solidFill>
            <a:schemeClr val="tx1"/>
          </a:solidFill>
          <a:latin typeface="+mn-lt"/>
          <a:ea typeface="+mn-ea"/>
          <a:cs typeface="+mn-cs"/>
        </a:defRPr>
      </a:lvl8pPr>
      <a:lvl9pPr marL="3650234" algn="l" defTabSz="9125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30374"/>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bwMode="auto">
          <a:xfrm>
            <a:off x="457201" y="1482737"/>
            <a:ext cx="8228012" cy="4613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182275" name="Line 3"/>
          <p:cNvSpPr>
            <a:spLocks noChangeShapeType="1"/>
          </p:cNvSpPr>
          <p:nvPr/>
        </p:nvSpPr>
        <p:spPr bwMode="auto">
          <a:xfrm>
            <a:off x="457200" y="1408113"/>
            <a:ext cx="8686800" cy="0"/>
          </a:xfrm>
          <a:prstGeom prst="line">
            <a:avLst/>
          </a:prstGeom>
          <a:noFill/>
          <a:ln w="25400">
            <a:solidFill>
              <a:schemeClr val="tx1"/>
            </a:solidFill>
            <a:round/>
            <a:headEnd type="none" w="sm" len="sm"/>
            <a:tailEnd type="none" w="sm" len="sm"/>
          </a:ln>
          <a:effectLst/>
        </p:spPr>
        <p:txBody>
          <a:bodyPr wrap="none" lIns="91327" tIns="45666" rIns="91327" bIns="45666" anchor="ctr"/>
          <a:lstStyle/>
          <a:p>
            <a:pPr defTabSz="913317" eaLnBrk="0" fontAlgn="base" hangingPunct="0">
              <a:spcBef>
                <a:spcPct val="15000"/>
              </a:spcBef>
              <a:spcAft>
                <a:spcPct val="15000"/>
              </a:spcAft>
            </a:pPr>
            <a:endParaRPr lang="en-GB" sz="1400" b="1" dirty="0">
              <a:solidFill>
                <a:srgbClr val="FFFFFF"/>
              </a:solidFill>
              <a:latin typeface="Arial"/>
              <a:cs typeface="Arial"/>
            </a:endParaRPr>
          </a:p>
        </p:txBody>
      </p:sp>
      <p:sp>
        <p:nvSpPr>
          <p:cNvPr id="182276" name="Rectangle 4"/>
          <p:cNvSpPr>
            <a:spLocks noGrp="1" noChangeArrowheads="1"/>
          </p:cNvSpPr>
          <p:nvPr>
            <p:ph type="title"/>
          </p:nvPr>
        </p:nvSpPr>
        <p:spPr bwMode="auto">
          <a:xfrm>
            <a:off x="457218" y="227022"/>
            <a:ext cx="8228013" cy="1190625"/>
          </a:xfrm>
          <a:prstGeom prst="rect">
            <a:avLst/>
          </a:prstGeom>
          <a:noFill/>
          <a:ln w="9525">
            <a:noFill/>
            <a:miter lim="800000"/>
            <a:headEnd/>
            <a:tailEnd/>
          </a:ln>
          <a:effectLst/>
        </p:spPr>
        <p:txBody>
          <a:bodyPr vert="horz" wrap="square" lIns="0" tIns="45666" rIns="91327" bIns="45666" numCol="1" anchor="b"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2392963951"/>
      </p:ext>
    </p:extLst>
  </p:cSld>
  <p:clrMap bg1="dk2" tx1="lt1" bg2="dk1" tx2="lt2" accent1="accent1" accent2="accent2" accent3="accent3" accent4="accent4" accent5="accent5" accent6="accent6" hlink="hlink" folHlink="folHlink"/>
  <p:sldLayoutIdLst>
    <p:sldLayoutId id="2147484202" r:id="rId1"/>
    <p:sldLayoutId id="214748420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pitchFamily="34" charset="0"/>
          <a:cs typeface="Arial" pitchFamily="34" charset="0"/>
        </a:defRPr>
      </a:lvl2pPr>
      <a:lvl3pPr algn="l" rtl="0" fontAlgn="base">
        <a:spcBef>
          <a:spcPct val="0"/>
        </a:spcBef>
        <a:spcAft>
          <a:spcPct val="0"/>
        </a:spcAft>
        <a:defRPr sz="3200" b="1">
          <a:solidFill>
            <a:schemeClr val="tx1"/>
          </a:solidFill>
          <a:latin typeface="Arial" pitchFamily="34" charset="0"/>
          <a:cs typeface="Arial" pitchFamily="34" charset="0"/>
        </a:defRPr>
      </a:lvl3pPr>
      <a:lvl4pPr algn="l" rtl="0" fontAlgn="base">
        <a:spcBef>
          <a:spcPct val="0"/>
        </a:spcBef>
        <a:spcAft>
          <a:spcPct val="0"/>
        </a:spcAft>
        <a:defRPr sz="3200" b="1">
          <a:solidFill>
            <a:schemeClr val="tx1"/>
          </a:solidFill>
          <a:latin typeface="Arial" pitchFamily="34" charset="0"/>
          <a:cs typeface="Arial" pitchFamily="34" charset="0"/>
        </a:defRPr>
      </a:lvl4pPr>
      <a:lvl5pPr algn="l" rtl="0" fontAlgn="base">
        <a:spcBef>
          <a:spcPct val="0"/>
        </a:spcBef>
        <a:spcAft>
          <a:spcPct val="0"/>
        </a:spcAft>
        <a:defRPr sz="3200" b="1">
          <a:solidFill>
            <a:schemeClr val="tx1"/>
          </a:solidFill>
          <a:latin typeface="Arial" pitchFamily="34" charset="0"/>
          <a:cs typeface="Arial" pitchFamily="34" charset="0"/>
        </a:defRPr>
      </a:lvl5pPr>
      <a:lvl6pPr marL="456655" algn="l" rtl="0" fontAlgn="base">
        <a:spcBef>
          <a:spcPct val="0"/>
        </a:spcBef>
        <a:spcAft>
          <a:spcPct val="0"/>
        </a:spcAft>
        <a:defRPr sz="3200" b="1">
          <a:solidFill>
            <a:schemeClr val="tx1"/>
          </a:solidFill>
          <a:latin typeface="Arial" pitchFamily="34" charset="0"/>
          <a:cs typeface="Arial" pitchFamily="34" charset="0"/>
        </a:defRPr>
      </a:lvl6pPr>
      <a:lvl7pPr marL="913317" algn="l" rtl="0" fontAlgn="base">
        <a:spcBef>
          <a:spcPct val="0"/>
        </a:spcBef>
        <a:spcAft>
          <a:spcPct val="0"/>
        </a:spcAft>
        <a:defRPr sz="3200" b="1">
          <a:solidFill>
            <a:schemeClr val="tx1"/>
          </a:solidFill>
          <a:latin typeface="Arial" pitchFamily="34" charset="0"/>
          <a:cs typeface="Arial" pitchFamily="34" charset="0"/>
        </a:defRPr>
      </a:lvl7pPr>
      <a:lvl8pPr marL="1369976" algn="l" rtl="0" fontAlgn="base">
        <a:spcBef>
          <a:spcPct val="0"/>
        </a:spcBef>
        <a:spcAft>
          <a:spcPct val="0"/>
        </a:spcAft>
        <a:defRPr sz="3200" b="1">
          <a:solidFill>
            <a:schemeClr val="tx1"/>
          </a:solidFill>
          <a:latin typeface="Arial" pitchFamily="34" charset="0"/>
          <a:cs typeface="Arial" pitchFamily="34" charset="0"/>
        </a:defRPr>
      </a:lvl8pPr>
      <a:lvl9pPr marL="1826633" algn="l" rtl="0" fontAlgn="base">
        <a:spcBef>
          <a:spcPct val="0"/>
        </a:spcBef>
        <a:spcAft>
          <a:spcPct val="0"/>
        </a:spcAft>
        <a:defRPr sz="3200" b="1">
          <a:solidFill>
            <a:schemeClr val="tx1"/>
          </a:solidFill>
          <a:latin typeface="Arial" pitchFamily="34" charset="0"/>
          <a:cs typeface="Arial" pitchFamily="34" charset="0"/>
        </a:defRPr>
      </a:lvl9pPr>
    </p:titleStyle>
    <p:bodyStyle>
      <a:lvl1pPr marL="361520" indent="-361520" algn="l" rtl="0" fontAlgn="base">
        <a:spcBef>
          <a:spcPct val="0"/>
        </a:spcBef>
        <a:spcAft>
          <a:spcPts val="400"/>
        </a:spcAft>
        <a:buClr>
          <a:schemeClr val="tx1"/>
        </a:buClr>
        <a:buSzPct val="90000"/>
        <a:buFont typeface="Wingdings" pitchFamily="2" charset="2"/>
        <a:buChar char="l"/>
        <a:defRPr sz="2400" b="1">
          <a:solidFill>
            <a:schemeClr val="tx1"/>
          </a:solidFill>
          <a:latin typeface="+mn-lt"/>
          <a:ea typeface="+mn-ea"/>
          <a:cs typeface="+mn-cs"/>
        </a:defRPr>
      </a:lvl1pPr>
      <a:lvl2pPr marL="721457" indent="-345663" algn="l" rtl="0" fontAlgn="base">
        <a:spcBef>
          <a:spcPct val="0"/>
        </a:spcBef>
        <a:spcAft>
          <a:spcPts val="400"/>
        </a:spcAft>
        <a:buClr>
          <a:schemeClr val="tx1"/>
        </a:buClr>
        <a:buSzPct val="100000"/>
        <a:buChar char="–"/>
        <a:defRPr sz="2400" b="1">
          <a:solidFill>
            <a:schemeClr val="tx1"/>
          </a:solidFill>
          <a:latin typeface="+mn-lt"/>
          <a:cs typeface="+mn-cs"/>
        </a:defRPr>
      </a:lvl2pPr>
      <a:lvl3pPr marL="986254" indent="-264795" algn="l" rtl="0" fontAlgn="base">
        <a:spcBef>
          <a:spcPct val="0"/>
        </a:spcBef>
        <a:spcAft>
          <a:spcPts val="400"/>
        </a:spcAft>
        <a:buClr>
          <a:schemeClr val="tx1"/>
        </a:buClr>
        <a:buSzPct val="100000"/>
        <a:buChar char="•"/>
        <a:defRPr sz="2400" b="1">
          <a:solidFill>
            <a:schemeClr val="tx1"/>
          </a:solidFill>
          <a:latin typeface="+mn-lt"/>
          <a:cs typeface="+mn-cs"/>
        </a:defRPr>
      </a:lvl3pPr>
      <a:lvl4pPr marL="1355705" indent="-361520" algn="l" rtl="0" fontAlgn="base">
        <a:spcBef>
          <a:spcPct val="0"/>
        </a:spcBef>
        <a:spcAft>
          <a:spcPts val="400"/>
        </a:spcAft>
        <a:buClr>
          <a:schemeClr val="tx1"/>
        </a:buClr>
        <a:buSzPct val="100000"/>
        <a:buChar char="–"/>
        <a:defRPr sz="2400" b="1">
          <a:solidFill>
            <a:schemeClr val="tx1"/>
          </a:solidFill>
          <a:latin typeface="+mn-lt"/>
          <a:cs typeface="+mn-cs"/>
        </a:defRPr>
      </a:lvl4pPr>
      <a:lvl5pPr marL="1978856" indent="-585094" algn="r" rtl="0" fontAlgn="base">
        <a:spcBef>
          <a:spcPct val="0"/>
        </a:spcBef>
        <a:spcAft>
          <a:spcPct val="20000"/>
        </a:spcAft>
        <a:defRPr sz="1200" b="1">
          <a:solidFill>
            <a:schemeClr val="tx1"/>
          </a:solidFill>
          <a:latin typeface="+mn-lt"/>
          <a:cs typeface="+mn-cs"/>
        </a:defRPr>
      </a:lvl5pPr>
      <a:lvl6pPr marL="2435509" indent="-585094" algn="r" rtl="0" fontAlgn="base">
        <a:spcBef>
          <a:spcPct val="0"/>
        </a:spcBef>
        <a:spcAft>
          <a:spcPct val="20000"/>
        </a:spcAft>
        <a:defRPr sz="1200" b="1">
          <a:solidFill>
            <a:schemeClr val="tx1"/>
          </a:solidFill>
          <a:latin typeface="+mn-lt"/>
          <a:cs typeface="+mn-cs"/>
        </a:defRPr>
      </a:lvl6pPr>
      <a:lvl7pPr marL="2892170" indent="-585094" algn="r" rtl="0" fontAlgn="base">
        <a:spcBef>
          <a:spcPct val="0"/>
        </a:spcBef>
        <a:spcAft>
          <a:spcPct val="20000"/>
        </a:spcAft>
        <a:defRPr sz="1200" b="1">
          <a:solidFill>
            <a:schemeClr val="tx1"/>
          </a:solidFill>
          <a:latin typeface="+mn-lt"/>
          <a:cs typeface="+mn-cs"/>
        </a:defRPr>
      </a:lvl7pPr>
      <a:lvl8pPr marL="3348828" indent="-585094" algn="r" rtl="0" fontAlgn="base">
        <a:spcBef>
          <a:spcPct val="0"/>
        </a:spcBef>
        <a:spcAft>
          <a:spcPct val="20000"/>
        </a:spcAft>
        <a:defRPr sz="1200" b="1">
          <a:solidFill>
            <a:schemeClr val="tx1"/>
          </a:solidFill>
          <a:latin typeface="+mn-lt"/>
          <a:cs typeface="+mn-cs"/>
        </a:defRPr>
      </a:lvl8pPr>
      <a:lvl9pPr marL="3805484" indent="-585094" algn="r" rtl="0" fontAlgn="base">
        <a:spcBef>
          <a:spcPct val="0"/>
        </a:spcBef>
        <a:spcAft>
          <a:spcPct val="20000"/>
        </a:spcAft>
        <a:defRPr sz="1200" b="1">
          <a:solidFill>
            <a:schemeClr val="tx1"/>
          </a:solidFill>
          <a:latin typeface="+mn-lt"/>
          <a:cs typeface="+mn-cs"/>
        </a:defRPr>
      </a:lvl9pPr>
    </p:bodyStyle>
    <p:otherStyle>
      <a:defPPr>
        <a:defRPr lang="en-US"/>
      </a:defPPr>
      <a:lvl1pPr marL="0" algn="l" defTabSz="913317" rtl="0" eaLnBrk="1" latinLnBrk="0" hangingPunct="1">
        <a:defRPr sz="1800" kern="1200">
          <a:solidFill>
            <a:schemeClr val="tx1"/>
          </a:solidFill>
          <a:latin typeface="+mn-lt"/>
          <a:ea typeface="+mn-ea"/>
          <a:cs typeface="+mn-cs"/>
        </a:defRPr>
      </a:lvl1pPr>
      <a:lvl2pPr marL="456655" algn="l" defTabSz="913317" rtl="0" eaLnBrk="1" latinLnBrk="0" hangingPunct="1">
        <a:defRPr sz="1800" kern="1200">
          <a:solidFill>
            <a:schemeClr val="tx1"/>
          </a:solidFill>
          <a:latin typeface="+mn-lt"/>
          <a:ea typeface="+mn-ea"/>
          <a:cs typeface="+mn-cs"/>
        </a:defRPr>
      </a:lvl2pPr>
      <a:lvl3pPr marL="913317" algn="l" defTabSz="913317" rtl="0" eaLnBrk="1" latinLnBrk="0" hangingPunct="1">
        <a:defRPr sz="1800" kern="1200">
          <a:solidFill>
            <a:schemeClr val="tx1"/>
          </a:solidFill>
          <a:latin typeface="+mn-lt"/>
          <a:ea typeface="+mn-ea"/>
          <a:cs typeface="+mn-cs"/>
        </a:defRPr>
      </a:lvl3pPr>
      <a:lvl4pPr marL="1369976" algn="l" defTabSz="913317" rtl="0" eaLnBrk="1" latinLnBrk="0" hangingPunct="1">
        <a:defRPr sz="1800" kern="1200">
          <a:solidFill>
            <a:schemeClr val="tx1"/>
          </a:solidFill>
          <a:latin typeface="+mn-lt"/>
          <a:ea typeface="+mn-ea"/>
          <a:cs typeface="+mn-cs"/>
        </a:defRPr>
      </a:lvl4pPr>
      <a:lvl5pPr marL="1826633" algn="l" defTabSz="913317" rtl="0" eaLnBrk="1" latinLnBrk="0" hangingPunct="1">
        <a:defRPr sz="1800" kern="1200">
          <a:solidFill>
            <a:schemeClr val="tx1"/>
          </a:solidFill>
          <a:latin typeface="+mn-lt"/>
          <a:ea typeface="+mn-ea"/>
          <a:cs typeface="+mn-cs"/>
        </a:defRPr>
      </a:lvl5pPr>
      <a:lvl6pPr marL="2283292" algn="l" defTabSz="913317" rtl="0" eaLnBrk="1" latinLnBrk="0" hangingPunct="1">
        <a:defRPr sz="1800" kern="1200">
          <a:solidFill>
            <a:schemeClr val="tx1"/>
          </a:solidFill>
          <a:latin typeface="+mn-lt"/>
          <a:ea typeface="+mn-ea"/>
          <a:cs typeface="+mn-cs"/>
        </a:defRPr>
      </a:lvl6pPr>
      <a:lvl7pPr marL="2739949" algn="l" defTabSz="913317" rtl="0" eaLnBrk="1" latinLnBrk="0" hangingPunct="1">
        <a:defRPr sz="1800" kern="1200">
          <a:solidFill>
            <a:schemeClr val="tx1"/>
          </a:solidFill>
          <a:latin typeface="+mn-lt"/>
          <a:ea typeface="+mn-ea"/>
          <a:cs typeface="+mn-cs"/>
        </a:defRPr>
      </a:lvl7pPr>
      <a:lvl8pPr marL="3196605" algn="l" defTabSz="913317" rtl="0" eaLnBrk="1" latinLnBrk="0" hangingPunct="1">
        <a:defRPr sz="1800" kern="1200">
          <a:solidFill>
            <a:schemeClr val="tx1"/>
          </a:solidFill>
          <a:latin typeface="+mn-lt"/>
          <a:ea typeface="+mn-ea"/>
          <a:cs typeface="+mn-cs"/>
        </a:defRPr>
      </a:lvl8pPr>
      <a:lvl9pPr marL="3653264" algn="l" defTabSz="9133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3" y="274639"/>
            <a:ext cx="8229600" cy="1143000"/>
          </a:xfrm>
          <a:prstGeom prst="rect">
            <a:avLst/>
          </a:prstGeom>
        </p:spPr>
        <p:txBody>
          <a:bodyPr vert="horz" lIns="91248" tIns="45626" rIns="91248" bIns="45626"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3" y="1600209"/>
            <a:ext cx="8229600" cy="4525963"/>
          </a:xfrm>
          <a:prstGeom prst="rect">
            <a:avLst/>
          </a:prstGeom>
        </p:spPr>
        <p:txBody>
          <a:bodyPr vert="horz" lIns="91248" tIns="45626" rIns="91248" bIns="45626"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72"/>
            <a:ext cx="2133600" cy="365125"/>
          </a:xfrm>
          <a:prstGeom prst="rect">
            <a:avLst/>
          </a:prstGeom>
        </p:spPr>
        <p:txBody>
          <a:bodyPr vert="horz" lIns="91248" tIns="45626" rIns="91248" bIns="45626" rtlCol="0" anchor="ctr"/>
          <a:lstStyle>
            <a:lvl1pPr algn="l">
              <a:defRPr sz="1200">
                <a:solidFill>
                  <a:schemeClr val="tx1">
                    <a:tint val="75000"/>
                  </a:schemeClr>
                </a:solidFill>
              </a:defRPr>
            </a:lvl1pPr>
          </a:lstStyle>
          <a:p>
            <a:fld id="{C3203D9E-34C9-A049-A9A8-A767D34CE52D}" type="datetimeFigureOut">
              <a:rPr lang="it-IT" smtClean="0">
                <a:solidFill>
                  <a:prstClr val="black">
                    <a:tint val="75000"/>
                  </a:prstClr>
                </a:solidFill>
              </a:rPr>
              <a:pPr/>
              <a:t>26/06/2018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1" y="6356372"/>
            <a:ext cx="2895600" cy="365125"/>
          </a:xfrm>
          <a:prstGeom prst="rect">
            <a:avLst/>
          </a:prstGeom>
        </p:spPr>
        <p:txBody>
          <a:bodyPr vert="horz" lIns="91248" tIns="45626" rIns="91248" bIns="45626"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72"/>
            <a:ext cx="2133600" cy="365125"/>
          </a:xfrm>
          <a:prstGeom prst="rect">
            <a:avLst/>
          </a:prstGeom>
        </p:spPr>
        <p:txBody>
          <a:bodyPr vert="horz" lIns="91248" tIns="45626" rIns="91248" bIns="45626" rtlCol="0" anchor="ctr"/>
          <a:lstStyle>
            <a:lvl1pPr algn="r">
              <a:defRPr sz="1200">
                <a:solidFill>
                  <a:schemeClr val="tx1">
                    <a:tint val="75000"/>
                  </a:schemeClr>
                </a:solidFill>
              </a:defRPr>
            </a:lvl1pPr>
          </a:lstStyle>
          <a:p>
            <a:fld id="{5A9B6985-25CA-F240-B6C4-81418312505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05946431"/>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 id="2147484382" r:id="rId13"/>
    <p:sldLayoutId id="2147484384" r:id="rId14"/>
    <p:sldLayoutId id="2147484385" r:id="rId15"/>
    <p:sldLayoutId id="2147484387" r:id="rId16"/>
    <p:sldLayoutId id="2147484532" r:id="rId17"/>
  </p:sldLayoutIdLst>
  <p:txStyles>
    <p:titleStyle>
      <a:lvl1pPr algn="ctr" defTabSz="456279" rtl="0" eaLnBrk="1" latinLnBrk="0" hangingPunct="1">
        <a:spcBef>
          <a:spcPct val="0"/>
        </a:spcBef>
        <a:buNone/>
        <a:defRPr sz="4400" kern="1200">
          <a:solidFill>
            <a:schemeClr val="tx1"/>
          </a:solidFill>
          <a:latin typeface="+mj-lt"/>
          <a:ea typeface="+mj-ea"/>
          <a:cs typeface="+mj-cs"/>
        </a:defRPr>
      </a:lvl1pPr>
    </p:titleStyle>
    <p:bodyStyle>
      <a:lvl1pPr marL="342209" indent="-342209" algn="l" defTabSz="456279" rtl="0" eaLnBrk="1" latinLnBrk="0" hangingPunct="1">
        <a:spcBef>
          <a:spcPct val="20000"/>
        </a:spcBef>
        <a:buFont typeface="Arial"/>
        <a:buChar char="•"/>
        <a:defRPr sz="3200" kern="1200">
          <a:solidFill>
            <a:schemeClr val="tx1"/>
          </a:solidFill>
          <a:latin typeface="+mn-lt"/>
          <a:ea typeface="+mn-ea"/>
          <a:cs typeface="+mn-cs"/>
        </a:defRPr>
      </a:lvl1pPr>
      <a:lvl2pPr marL="741455" indent="-285176" algn="l" defTabSz="456279" rtl="0" eaLnBrk="1" latinLnBrk="0" hangingPunct="1">
        <a:spcBef>
          <a:spcPct val="20000"/>
        </a:spcBef>
        <a:buFont typeface="Arial"/>
        <a:buChar char="–"/>
        <a:defRPr sz="2800" kern="1200">
          <a:solidFill>
            <a:schemeClr val="tx1"/>
          </a:solidFill>
          <a:latin typeface="+mn-lt"/>
          <a:ea typeface="+mn-ea"/>
          <a:cs typeface="+mn-cs"/>
        </a:defRPr>
      </a:lvl2pPr>
      <a:lvl3pPr marL="1140702" indent="-228140" algn="l" defTabSz="456279" rtl="0" eaLnBrk="1" latinLnBrk="0" hangingPunct="1">
        <a:spcBef>
          <a:spcPct val="20000"/>
        </a:spcBef>
        <a:buFont typeface="Arial"/>
        <a:buChar char="•"/>
        <a:defRPr sz="2400" kern="1200">
          <a:solidFill>
            <a:schemeClr val="tx1"/>
          </a:solidFill>
          <a:latin typeface="+mn-lt"/>
          <a:ea typeface="+mn-ea"/>
          <a:cs typeface="+mn-cs"/>
        </a:defRPr>
      </a:lvl3pPr>
      <a:lvl4pPr marL="1596977" indent="-228140" algn="l" defTabSz="456279" rtl="0" eaLnBrk="1" latinLnBrk="0" hangingPunct="1">
        <a:spcBef>
          <a:spcPct val="20000"/>
        </a:spcBef>
        <a:buFont typeface="Arial"/>
        <a:buChar char="–"/>
        <a:defRPr sz="2000" kern="1200">
          <a:solidFill>
            <a:schemeClr val="tx1"/>
          </a:solidFill>
          <a:latin typeface="+mn-lt"/>
          <a:ea typeface="+mn-ea"/>
          <a:cs typeface="+mn-cs"/>
        </a:defRPr>
      </a:lvl4pPr>
      <a:lvl5pPr marL="2053261" indent="-228140" algn="l" defTabSz="456279" rtl="0" eaLnBrk="1" latinLnBrk="0" hangingPunct="1">
        <a:spcBef>
          <a:spcPct val="20000"/>
        </a:spcBef>
        <a:buFont typeface="Arial"/>
        <a:buChar char="»"/>
        <a:defRPr sz="2000" kern="1200">
          <a:solidFill>
            <a:schemeClr val="tx1"/>
          </a:solidFill>
          <a:latin typeface="+mn-lt"/>
          <a:ea typeface="+mn-ea"/>
          <a:cs typeface="+mn-cs"/>
        </a:defRPr>
      </a:lvl5pPr>
      <a:lvl6pPr marL="2509539" indent="-228140" algn="l" defTabSz="456279" rtl="0" eaLnBrk="1" latinLnBrk="0" hangingPunct="1">
        <a:spcBef>
          <a:spcPct val="20000"/>
        </a:spcBef>
        <a:buFont typeface="Arial"/>
        <a:buChar char="•"/>
        <a:defRPr sz="2000" kern="1200">
          <a:solidFill>
            <a:schemeClr val="tx1"/>
          </a:solidFill>
          <a:latin typeface="+mn-lt"/>
          <a:ea typeface="+mn-ea"/>
          <a:cs typeface="+mn-cs"/>
        </a:defRPr>
      </a:lvl6pPr>
      <a:lvl7pPr marL="2965818" indent="-228140" algn="l" defTabSz="456279" rtl="0" eaLnBrk="1" latinLnBrk="0" hangingPunct="1">
        <a:spcBef>
          <a:spcPct val="20000"/>
        </a:spcBef>
        <a:buFont typeface="Arial"/>
        <a:buChar char="•"/>
        <a:defRPr sz="2000" kern="1200">
          <a:solidFill>
            <a:schemeClr val="tx1"/>
          </a:solidFill>
          <a:latin typeface="+mn-lt"/>
          <a:ea typeface="+mn-ea"/>
          <a:cs typeface="+mn-cs"/>
        </a:defRPr>
      </a:lvl7pPr>
      <a:lvl8pPr marL="3422098" indent="-228140" algn="l" defTabSz="456279" rtl="0" eaLnBrk="1" latinLnBrk="0" hangingPunct="1">
        <a:spcBef>
          <a:spcPct val="20000"/>
        </a:spcBef>
        <a:buFont typeface="Arial"/>
        <a:buChar char="•"/>
        <a:defRPr sz="2000" kern="1200">
          <a:solidFill>
            <a:schemeClr val="tx1"/>
          </a:solidFill>
          <a:latin typeface="+mn-lt"/>
          <a:ea typeface="+mn-ea"/>
          <a:cs typeface="+mn-cs"/>
        </a:defRPr>
      </a:lvl8pPr>
      <a:lvl9pPr marL="3878376" indent="-228140" algn="l" defTabSz="45627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279" rtl="0" eaLnBrk="1" latinLnBrk="0" hangingPunct="1">
        <a:defRPr sz="1800" kern="1200">
          <a:solidFill>
            <a:schemeClr val="tx1"/>
          </a:solidFill>
          <a:latin typeface="+mn-lt"/>
          <a:ea typeface="+mn-ea"/>
          <a:cs typeface="+mn-cs"/>
        </a:defRPr>
      </a:lvl1pPr>
      <a:lvl2pPr marL="456279" algn="l" defTabSz="456279" rtl="0" eaLnBrk="1" latinLnBrk="0" hangingPunct="1">
        <a:defRPr sz="1800" kern="1200">
          <a:solidFill>
            <a:schemeClr val="tx1"/>
          </a:solidFill>
          <a:latin typeface="+mn-lt"/>
          <a:ea typeface="+mn-ea"/>
          <a:cs typeface="+mn-cs"/>
        </a:defRPr>
      </a:lvl2pPr>
      <a:lvl3pPr marL="912559" algn="l" defTabSz="456279" rtl="0" eaLnBrk="1" latinLnBrk="0" hangingPunct="1">
        <a:defRPr sz="1800" kern="1200">
          <a:solidFill>
            <a:schemeClr val="tx1"/>
          </a:solidFill>
          <a:latin typeface="+mn-lt"/>
          <a:ea typeface="+mn-ea"/>
          <a:cs typeface="+mn-cs"/>
        </a:defRPr>
      </a:lvl3pPr>
      <a:lvl4pPr marL="1368840" algn="l" defTabSz="456279" rtl="0" eaLnBrk="1" latinLnBrk="0" hangingPunct="1">
        <a:defRPr sz="1800" kern="1200">
          <a:solidFill>
            <a:schemeClr val="tx1"/>
          </a:solidFill>
          <a:latin typeface="+mn-lt"/>
          <a:ea typeface="+mn-ea"/>
          <a:cs typeface="+mn-cs"/>
        </a:defRPr>
      </a:lvl4pPr>
      <a:lvl5pPr marL="1825120" algn="l" defTabSz="456279" rtl="0" eaLnBrk="1" latinLnBrk="0" hangingPunct="1">
        <a:defRPr sz="1800" kern="1200">
          <a:solidFill>
            <a:schemeClr val="tx1"/>
          </a:solidFill>
          <a:latin typeface="+mn-lt"/>
          <a:ea typeface="+mn-ea"/>
          <a:cs typeface="+mn-cs"/>
        </a:defRPr>
      </a:lvl5pPr>
      <a:lvl6pPr marL="2281400" algn="l" defTabSz="456279" rtl="0" eaLnBrk="1" latinLnBrk="0" hangingPunct="1">
        <a:defRPr sz="1800" kern="1200">
          <a:solidFill>
            <a:schemeClr val="tx1"/>
          </a:solidFill>
          <a:latin typeface="+mn-lt"/>
          <a:ea typeface="+mn-ea"/>
          <a:cs typeface="+mn-cs"/>
        </a:defRPr>
      </a:lvl6pPr>
      <a:lvl7pPr marL="2737678" algn="l" defTabSz="456279" rtl="0" eaLnBrk="1" latinLnBrk="0" hangingPunct="1">
        <a:defRPr sz="1800" kern="1200">
          <a:solidFill>
            <a:schemeClr val="tx1"/>
          </a:solidFill>
          <a:latin typeface="+mn-lt"/>
          <a:ea typeface="+mn-ea"/>
          <a:cs typeface="+mn-cs"/>
        </a:defRPr>
      </a:lvl7pPr>
      <a:lvl8pPr marL="3193950" algn="l" defTabSz="456279" rtl="0" eaLnBrk="1" latinLnBrk="0" hangingPunct="1">
        <a:defRPr sz="1800" kern="1200">
          <a:solidFill>
            <a:schemeClr val="tx1"/>
          </a:solidFill>
          <a:latin typeface="+mn-lt"/>
          <a:ea typeface="+mn-ea"/>
          <a:cs typeface="+mn-cs"/>
        </a:defRPr>
      </a:lvl8pPr>
      <a:lvl9pPr marL="3650234" algn="l" defTabSz="45627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30374"/>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bwMode="auto">
          <a:xfrm>
            <a:off x="457201" y="1482737"/>
            <a:ext cx="8228012" cy="4613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182275" name="Line 3"/>
          <p:cNvSpPr>
            <a:spLocks noChangeShapeType="1"/>
          </p:cNvSpPr>
          <p:nvPr/>
        </p:nvSpPr>
        <p:spPr bwMode="auto">
          <a:xfrm>
            <a:off x="457200" y="1408113"/>
            <a:ext cx="8686800" cy="0"/>
          </a:xfrm>
          <a:prstGeom prst="line">
            <a:avLst/>
          </a:prstGeom>
          <a:noFill/>
          <a:ln w="25400">
            <a:solidFill>
              <a:schemeClr val="tx1"/>
            </a:solidFill>
            <a:round/>
            <a:headEnd type="none" w="sm" len="sm"/>
            <a:tailEnd type="none" w="sm" len="sm"/>
          </a:ln>
          <a:effectLst/>
        </p:spPr>
        <p:txBody>
          <a:bodyPr wrap="none" lIns="91327" tIns="45666" rIns="91327" bIns="45666" anchor="ctr"/>
          <a:lstStyle/>
          <a:p>
            <a:pPr defTabSz="913317" eaLnBrk="0" fontAlgn="base" hangingPunct="0">
              <a:spcBef>
                <a:spcPct val="15000"/>
              </a:spcBef>
              <a:spcAft>
                <a:spcPct val="15000"/>
              </a:spcAft>
            </a:pPr>
            <a:endParaRPr lang="en-GB" sz="1400" b="1" dirty="0">
              <a:solidFill>
                <a:srgbClr val="FFFFFF"/>
              </a:solidFill>
            </a:endParaRPr>
          </a:p>
        </p:txBody>
      </p:sp>
      <p:sp>
        <p:nvSpPr>
          <p:cNvPr id="182276" name="Rectangle 4"/>
          <p:cNvSpPr>
            <a:spLocks noGrp="1" noChangeArrowheads="1"/>
          </p:cNvSpPr>
          <p:nvPr>
            <p:ph type="title"/>
          </p:nvPr>
        </p:nvSpPr>
        <p:spPr bwMode="auto">
          <a:xfrm>
            <a:off x="457218" y="227022"/>
            <a:ext cx="8228013" cy="1190625"/>
          </a:xfrm>
          <a:prstGeom prst="rect">
            <a:avLst/>
          </a:prstGeom>
          <a:noFill/>
          <a:ln w="9525">
            <a:noFill/>
            <a:miter lim="800000"/>
            <a:headEnd/>
            <a:tailEnd/>
          </a:ln>
          <a:effectLst/>
        </p:spPr>
        <p:txBody>
          <a:bodyPr vert="horz" wrap="square" lIns="0" tIns="45666" rIns="91327" bIns="45666" numCol="1" anchor="b"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481316406"/>
      </p:ext>
    </p:extLst>
  </p:cSld>
  <p:clrMap bg1="dk2" tx1="lt1" bg2="dk1" tx2="lt2" accent1="accent1" accent2="accent2" accent3="accent3" accent4="accent4" accent5="accent5" accent6="accent6" hlink="hlink" folHlink="folHlink"/>
  <p:sldLayoutIdLst>
    <p:sldLayoutId id="2147484440" r:id="rId1"/>
    <p:sldLayoutId id="214748444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pitchFamily="34" charset="0"/>
          <a:cs typeface="Arial" pitchFamily="34" charset="0"/>
        </a:defRPr>
      </a:lvl2pPr>
      <a:lvl3pPr algn="l" rtl="0" fontAlgn="base">
        <a:spcBef>
          <a:spcPct val="0"/>
        </a:spcBef>
        <a:spcAft>
          <a:spcPct val="0"/>
        </a:spcAft>
        <a:defRPr sz="3200" b="1">
          <a:solidFill>
            <a:schemeClr val="tx1"/>
          </a:solidFill>
          <a:latin typeface="Arial" pitchFamily="34" charset="0"/>
          <a:cs typeface="Arial" pitchFamily="34" charset="0"/>
        </a:defRPr>
      </a:lvl3pPr>
      <a:lvl4pPr algn="l" rtl="0" fontAlgn="base">
        <a:spcBef>
          <a:spcPct val="0"/>
        </a:spcBef>
        <a:spcAft>
          <a:spcPct val="0"/>
        </a:spcAft>
        <a:defRPr sz="3200" b="1">
          <a:solidFill>
            <a:schemeClr val="tx1"/>
          </a:solidFill>
          <a:latin typeface="Arial" pitchFamily="34" charset="0"/>
          <a:cs typeface="Arial" pitchFamily="34" charset="0"/>
        </a:defRPr>
      </a:lvl4pPr>
      <a:lvl5pPr algn="l" rtl="0" fontAlgn="base">
        <a:spcBef>
          <a:spcPct val="0"/>
        </a:spcBef>
        <a:spcAft>
          <a:spcPct val="0"/>
        </a:spcAft>
        <a:defRPr sz="3200" b="1">
          <a:solidFill>
            <a:schemeClr val="tx1"/>
          </a:solidFill>
          <a:latin typeface="Arial" pitchFamily="34" charset="0"/>
          <a:cs typeface="Arial" pitchFamily="34" charset="0"/>
        </a:defRPr>
      </a:lvl5pPr>
      <a:lvl6pPr marL="456655" algn="l" rtl="0" fontAlgn="base">
        <a:spcBef>
          <a:spcPct val="0"/>
        </a:spcBef>
        <a:spcAft>
          <a:spcPct val="0"/>
        </a:spcAft>
        <a:defRPr sz="3200" b="1">
          <a:solidFill>
            <a:schemeClr val="tx1"/>
          </a:solidFill>
          <a:latin typeface="Arial" pitchFamily="34" charset="0"/>
          <a:cs typeface="Arial" pitchFamily="34" charset="0"/>
        </a:defRPr>
      </a:lvl6pPr>
      <a:lvl7pPr marL="913317" algn="l" rtl="0" fontAlgn="base">
        <a:spcBef>
          <a:spcPct val="0"/>
        </a:spcBef>
        <a:spcAft>
          <a:spcPct val="0"/>
        </a:spcAft>
        <a:defRPr sz="3200" b="1">
          <a:solidFill>
            <a:schemeClr val="tx1"/>
          </a:solidFill>
          <a:latin typeface="Arial" pitchFamily="34" charset="0"/>
          <a:cs typeface="Arial" pitchFamily="34" charset="0"/>
        </a:defRPr>
      </a:lvl7pPr>
      <a:lvl8pPr marL="1369976" algn="l" rtl="0" fontAlgn="base">
        <a:spcBef>
          <a:spcPct val="0"/>
        </a:spcBef>
        <a:spcAft>
          <a:spcPct val="0"/>
        </a:spcAft>
        <a:defRPr sz="3200" b="1">
          <a:solidFill>
            <a:schemeClr val="tx1"/>
          </a:solidFill>
          <a:latin typeface="Arial" pitchFamily="34" charset="0"/>
          <a:cs typeface="Arial" pitchFamily="34" charset="0"/>
        </a:defRPr>
      </a:lvl8pPr>
      <a:lvl9pPr marL="1826633" algn="l" rtl="0" fontAlgn="base">
        <a:spcBef>
          <a:spcPct val="0"/>
        </a:spcBef>
        <a:spcAft>
          <a:spcPct val="0"/>
        </a:spcAft>
        <a:defRPr sz="3200" b="1">
          <a:solidFill>
            <a:schemeClr val="tx1"/>
          </a:solidFill>
          <a:latin typeface="Arial" pitchFamily="34" charset="0"/>
          <a:cs typeface="Arial" pitchFamily="34" charset="0"/>
        </a:defRPr>
      </a:lvl9pPr>
    </p:titleStyle>
    <p:bodyStyle>
      <a:lvl1pPr marL="361520" indent="-361520" algn="l" rtl="0" fontAlgn="base">
        <a:spcBef>
          <a:spcPct val="0"/>
        </a:spcBef>
        <a:spcAft>
          <a:spcPts val="400"/>
        </a:spcAft>
        <a:buClr>
          <a:schemeClr val="tx1"/>
        </a:buClr>
        <a:buSzPct val="90000"/>
        <a:buFont typeface="Wingdings" pitchFamily="2" charset="2"/>
        <a:buChar char="l"/>
        <a:defRPr sz="2400" b="1">
          <a:solidFill>
            <a:schemeClr val="tx1"/>
          </a:solidFill>
          <a:latin typeface="+mn-lt"/>
          <a:ea typeface="+mn-ea"/>
          <a:cs typeface="+mn-cs"/>
        </a:defRPr>
      </a:lvl1pPr>
      <a:lvl2pPr marL="721457" indent="-345663" algn="l" rtl="0" fontAlgn="base">
        <a:spcBef>
          <a:spcPct val="0"/>
        </a:spcBef>
        <a:spcAft>
          <a:spcPts val="400"/>
        </a:spcAft>
        <a:buClr>
          <a:schemeClr val="tx1"/>
        </a:buClr>
        <a:buSzPct val="100000"/>
        <a:buChar char="–"/>
        <a:defRPr sz="2400" b="1">
          <a:solidFill>
            <a:schemeClr val="tx1"/>
          </a:solidFill>
          <a:latin typeface="+mn-lt"/>
          <a:cs typeface="+mn-cs"/>
        </a:defRPr>
      </a:lvl2pPr>
      <a:lvl3pPr marL="986254" indent="-264795" algn="l" rtl="0" fontAlgn="base">
        <a:spcBef>
          <a:spcPct val="0"/>
        </a:spcBef>
        <a:spcAft>
          <a:spcPts val="400"/>
        </a:spcAft>
        <a:buClr>
          <a:schemeClr val="tx1"/>
        </a:buClr>
        <a:buSzPct val="100000"/>
        <a:buChar char="•"/>
        <a:defRPr sz="2400" b="1">
          <a:solidFill>
            <a:schemeClr val="tx1"/>
          </a:solidFill>
          <a:latin typeface="+mn-lt"/>
          <a:cs typeface="+mn-cs"/>
        </a:defRPr>
      </a:lvl3pPr>
      <a:lvl4pPr marL="1355705" indent="-361520" algn="l" rtl="0" fontAlgn="base">
        <a:spcBef>
          <a:spcPct val="0"/>
        </a:spcBef>
        <a:spcAft>
          <a:spcPts val="400"/>
        </a:spcAft>
        <a:buClr>
          <a:schemeClr val="tx1"/>
        </a:buClr>
        <a:buSzPct val="100000"/>
        <a:buChar char="–"/>
        <a:defRPr sz="2400" b="1">
          <a:solidFill>
            <a:schemeClr val="tx1"/>
          </a:solidFill>
          <a:latin typeface="+mn-lt"/>
          <a:cs typeface="+mn-cs"/>
        </a:defRPr>
      </a:lvl4pPr>
      <a:lvl5pPr marL="1978856" indent="-585094" algn="r" rtl="0" fontAlgn="base">
        <a:spcBef>
          <a:spcPct val="0"/>
        </a:spcBef>
        <a:spcAft>
          <a:spcPct val="20000"/>
        </a:spcAft>
        <a:defRPr sz="1200" b="1">
          <a:solidFill>
            <a:schemeClr val="tx1"/>
          </a:solidFill>
          <a:latin typeface="+mn-lt"/>
          <a:cs typeface="+mn-cs"/>
        </a:defRPr>
      </a:lvl5pPr>
      <a:lvl6pPr marL="2435509" indent="-585094" algn="r" rtl="0" fontAlgn="base">
        <a:spcBef>
          <a:spcPct val="0"/>
        </a:spcBef>
        <a:spcAft>
          <a:spcPct val="20000"/>
        </a:spcAft>
        <a:defRPr sz="1200" b="1">
          <a:solidFill>
            <a:schemeClr val="tx1"/>
          </a:solidFill>
          <a:latin typeface="+mn-lt"/>
          <a:cs typeface="+mn-cs"/>
        </a:defRPr>
      </a:lvl6pPr>
      <a:lvl7pPr marL="2892170" indent="-585094" algn="r" rtl="0" fontAlgn="base">
        <a:spcBef>
          <a:spcPct val="0"/>
        </a:spcBef>
        <a:spcAft>
          <a:spcPct val="20000"/>
        </a:spcAft>
        <a:defRPr sz="1200" b="1">
          <a:solidFill>
            <a:schemeClr val="tx1"/>
          </a:solidFill>
          <a:latin typeface="+mn-lt"/>
          <a:cs typeface="+mn-cs"/>
        </a:defRPr>
      </a:lvl7pPr>
      <a:lvl8pPr marL="3348828" indent="-585094" algn="r" rtl="0" fontAlgn="base">
        <a:spcBef>
          <a:spcPct val="0"/>
        </a:spcBef>
        <a:spcAft>
          <a:spcPct val="20000"/>
        </a:spcAft>
        <a:defRPr sz="1200" b="1">
          <a:solidFill>
            <a:schemeClr val="tx1"/>
          </a:solidFill>
          <a:latin typeface="+mn-lt"/>
          <a:cs typeface="+mn-cs"/>
        </a:defRPr>
      </a:lvl8pPr>
      <a:lvl9pPr marL="3805484" indent="-585094" algn="r" rtl="0" fontAlgn="base">
        <a:spcBef>
          <a:spcPct val="0"/>
        </a:spcBef>
        <a:spcAft>
          <a:spcPct val="20000"/>
        </a:spcAft>
        <a:defRPr sz="1200" b="1">
          <a:solidFill>
            <a:schemeClr val="tx1"/>
          </a:solidFill>
          <a:latin typeface="+mn-lt"/>
          <a:cs typeface="+mn-cs"/>
        </a:defRPr>
      </a:lvl9pPr>
    </p:bodyStyle>
    <p:otherStyle>
      <a:defPPr>
        <a:defRPr lang="en-US"/>
      </a:defPPr>
      <a:lvl1pPr marL="0" algn="l" defTabSz="913317" rtl="0" eaLnBrk="1" latinLnBrk="0" hangingPunct="1">
        <a:defRPr sz="1800" kern="1200">
          <a:solidFill>
            <a:schemeClr val="tx1"/>
          </a:solidFill>
          <a:latin typeface="+mn-lt"/>
          <a:ea typeface="+mn-ea"/>
          <a:cs typeface="+mn-cs"/>
        </a:defRPr>
      </a:lvl1pPr>
      <a:lvl2pPr marL="456655" algn="l" defTabSz="913317" rtl="0" eaLnBrk="1" latinLnBrk="0" hangingPunct="1">
        <a:defRPr sz="1800" kern="1200">
          <a:solidFill>
            <a:schemeClr val="tx1"/>
          </a:solidFill>
          <a:latin typeface="+mn-lt"/>
          <a:ea typeface="+mn-ea"/>
          <a:cs typeface="+mn-cs"/>
        </a:defRPr>
      </a:lvl2pPr>
      <a:lvl3pPr marL="913317" algn="l" defTabSz="913317" rtl="0" eaLnBrk="1" latinLnBrk="0" hangingPunct="1">
        <a:defRPr sz="1800" kern="1200">
          <a:solidFill>
            <a:schemeClr val="tx1"/>
          </a:solidFill>
          <a:latin typeface="+mn-lt"/>
          <a:ea typeface="+mn-ea"/>
          <a:cs typeface="+mn-cs"/>
        </a:defRPr>
      </a:lvl3pPr>
      <a:lvl4pPr marL="1369976" algn="l" defTabSz="913317" rtl="0" eaLnBrk="1" latinLnBrk="0" hangingPunct="1">
        <a:defRPr sz="1800" kern="1200">
          <a:solidFill>
            <a:schemeClr val="tx1"/>
          </a:solidFill>
          <a:latin typeface="+mn-lt"/>
          <a:ea typeface="+mn-ea"/>
          <a:cs typeface="+mn-cs"/>
        </a:defRPr>
      </a:lvl4pPr>
      <a:lvl5pPr marL="1826633" algn="l" defTabSz="913317" rtl="0" eaLnBrk="1" latinLnBrk="0" hangingPunct="1">
        <a:defRPr sz="1800" kern="1200">
          <a:solidFill>
            <a:schemeClr val="tx1"/>
          </a:solidFill>
          <a:latin typeface="+mn-lt"/>
          <a:ea typeface="+mn-ea"/>
          <a:cs typeface="+mn-cs"/>
        </a:defRPr>
      </a:lvl5pPr>
      <a:lvl6pPr marL="2283292" algn="l" defTabSz="913317" rtl="0" eaLnBrk="1" latinLnBrk="0" hangingPunct="1">
        <a:defRPr sz="1800" kern="1200">
          <a:solidFill>
            <a:schemeClr val="tx1"/>
          </a:solidFill>
          <a:latin typeface="+mn-lt"/>
          <a:ea typeface="+mn-ea"/>
          <a:cs typeface="+mn-cs"/>
        </a:defRPr>
      </a:lvl6pPr>
      <a:lvl7pPr marL="2739949" algn="l" defTabSz="913317" rtl="0" eaLnBrk="1" latinLnBrk="0" hangingPunct="1">
        <a:defRPr sz="1800" kern="1200">
          <a:solidFill>
            <a:schemeClr val="tx1"/>
          </a:solidFill>
          <a:latin typeface="+mn-lt"/>
          <a:ea typeface="+mn-ea"/>
          <a:cs typeface="+mn-cs"/>
        </a:defRPr>
      </a:lvl7pPr>
      <a:lvl8pPr marL="3196605" algn="l" defTabSz="913317" rtl="0" eaLnBrk="1" latinLnBrk="0" hangingPunct="1">
        <a:defRPr sz="1800" kern="1200">
          <a:solidFill>
            <a:schemeClr val="tx1"/>
          </a:solidFill>
          <a:latin typeface="+mn-lt"/>
          <a:ea typeface="+mn-ea"/>
          <a:cs typeface="+mn-cs"/>
        </a:defRPr>
      </a:lvl8pPr>
      <a:lvl9pPr marL="3653264" algn="l" defTabSz="91331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3037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3" y="1268415"/>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3"/>
            <a:endParaRPr lang="en-US" smtClean="0"/>
          </a:p>
        </p:txBody>
      </p:sp>
      <p:sp>
        <p:nvSpPr>
          <p:cNvPr id="1027" name="Rectangle 4"/>
          <p:cNvSpPr>
            <a:spLocks noGrp="1" noChangeArrowheads="1"/>
          </p:cNvSpPr>
          <p:nvPr>
            <p:ph type="title"/>
          </p:nvPr>
        </p:nvSpPr>
        <p:spPr bwMode="auto">
          <a:xfrm>
            <a:off x="457203" y="115889"/>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8" rIns="91416" bIns="0" numCol="1" anchor="b" anchorCtr="0" compatLnSpc="1">
            <a:prstTxWarp prst="textNoShape">
              <a:avLst/>
            </a:prstTxWarp>
          </a:bodyPr>
          <a:lstStyle/>
          <a:p>
            <a:pPr lvl="0"/>
            <a:r>
              <a:rPr lang="en-US" smtClean="0"/>
              <a:t>Click to edit Master title style</a:t>
            </a:r>
          </a:p>
        </p:txBody>
      </p:sp>
      <p:sp>
        <p:nvSpPr>
          <p:cNvPr id="1028" name="Rectangle 6"/>
          <p:cNvSpPr txBox="1">
            <a:spLocks noGrp="1" noChangeArrowheads="1"/>
          </p:cNvSpPr>
          <p:nvPr/>
        </p:nvSpPr>
        <p:spPr bwMode="auto">
          <a:xfrm>
            <a:off x="10472" y="6521451"/>
            <a:ext cx="433082" cy="307752"/>
          </a:xfrm>
          <a:prstGeom prst="rect">
            <a:avLst/>
          </a:prstGeom>
          <a:noFill/>
          <a:ln>
            <a:noFill/>
          </a:ln>
          <a:extLst/>
        </p:spPr>
        <p:txBody>
          <a:bodyPr wrap="none" lIns="91416" tIns="45708" rIns="91416" bIns="45708">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914169" fontAlgn="base">
              <a:spcBef>
                <a:spcPct val="0"/>
              </a:spcBef>
              <a:spcAft>
                <a:spcPct val="0"/>
              </a:spcAft>
              <a:defRPr/>
            </a:pPr>
            <a:fld id="{954C49FD-D2F2-4567-B6EF-E0694569D86A}" type="slidenum">
              <a:rPr lang="en-US" sz="1400" smtClean="0">
                <a:solidFill>
                  <a:srgbClr val="FFFFFF"/>
                </a:solidFill>
              </a:rPr>
              <a:pPr algn="ctr" defTabSz="914169" fontAlgn="base">
                <a:spcBef>
                  <a:spcPct val="0"/>
                </a:spcBef>
                <a:spcAft>
                  <a:spcPct val="0"/>
                </a:spcAft>
                <a:defRPr/>
              </a:pPr>
              <a:t>‹N›</a:t>
            </a:fld>
            <a:endParaRPr lang="en-US" sz="1400" dirty="0" smtClean="0">
              <a:solidFill>
                <a:srgbClr val="FFFFFF"/>
              </a:solidFill>
            </a:endParaRPr>
          </a:p>
        </p:txBody>
      </p:sp>
      <p:sp>
        <p:nvSpPr>
          <p:cNvPr id="2" name="Segnaposto piè di pagina 1"/>
          <p:cNvSpPr>
            <a:spLocks noGrp="1"/>
          </p:cNvSpPr>
          <p:nvPr>
            <p:ph type="ftr" sz="quarter" idx="3"/>
          </p:nvPr>
        </p:nvSpPr>
        <p:spPr>
          <a:xfrm>
            <a:off x="3131840" y="6521452"/>
            <a:ext cx="2895600" cy="365125"/>
          </a:xfrm>
          <a:prstGeom prst="rect">
            <a:avLst/>
          </a:prstGeom>
        </p:spPr>
        <p:txBody>
          <a:bodyPr vert="horz" lIns="91416" tIns="45708" rIns="91416" bIns="45708" rtlCol="0" anchor="ctr"/>
          <a:lstStyle>
            <a:lvl1pPr algn="ctr" defTabSz="914169" fontAlgn="base">
              <a:spcBef>
                <a:spcPct val="0"/>
              </a:spcBef>
              <a:spcAft>
                <a:spcPct val="0"/>
              </a:spcAft>
              <a:defRPr sz="800" i="1">
                <a:solidFill>
                  <a:schemeClr val="tx1">
                    <a:tint val="75000"/>
                  </a:schemeClr>
                </a:solidFill>
              </a:defRPr>
            </a:lvl1pPr>
          </a:lstStyle>
          <a:p>
            <a:r>
              <a:rPr lang="it-IT" b="1" dirty="0" err="1" smtClean="0">
                <a:solidFill>
                  <a:srgbClr val="FFFFFF">
                    <a:tint val="75000"/>
                  </a:srgbClr>
                </a:solidFill>
                <a:cs typeface="Arial" pitchFamily="34" charset="0"/>
              </a:rPr>
              <a:t>Confidential</a:t>
            </a:r>
            <a:r>
              <a:rPr lang="it-IT" b="1" dirty="0" smtClean="0">
                <a:solidFill>
                  <a:srgbClr val="FFFFFF">
                    <a:tint val="75000"/>
                  </a:srgbClr>
                </a:solidFill>
                <a:cs typeface="Arial" pitchFamily="34" charset="0"/>
              </a:rPr>
              <a:t> – </a:t>
            </a:r>
            <a:r>
              <a:rPr lang="it-IT" b="1" dirty="0" err="1" smtClean="0">
                <a:solidFill>
                  <a:srgbClr val="FFFFFF">
                    <a:tint val="75000"/>
                  </a:srgbClr>
                </a:solidFill>
                <a:cs typeface="Arial" pitchFamily="34" charset="0"/>
              </a:rPr>
              <a:t>For</a:t>
            </a:r>
            <a:r>
              <a:rPr lang="it-IT" b="1" dirty="0" smtClean="0">
                <a:solidFill>
                  <a:srgbClr val="FFFFFF">
                    <a:tint val="75000"/>
                  </a:srgbClr>
                </a:solidFill>
                <a:cs typeface="Arial" pitchFamily="34" charset="0"/>
              </a:rPr>
              <a:t> </a:t>
            </a:r>
            <a:r>
              <a:rPr lang="it-IT" b="1" dirty="0" err="1" smtClean="0">
                <a:solidFill>
                  <a:srgbClr val="FFFFFF">
                    <a:tint val="75000"/>
                  </a:srgbClr>
                </a:solidFill>
                <a:cs typeface="Arial" pitchFamily="34" charset="0"/>
              </a:rPr>
              <a:t>internal</a:t>
            </a:r>
            <a:r>
              <a:rPr lang="it-IT" b="1" dirty="0" smtClean="0">
                <a:solidFill>
                  <a:srgbClr val="FFFFFF">
                    <a:tint val="75000"/>
                  </a:srgbClr>
                </a:solidFill>
                <a:cs typeface="Arial" pitchFamily="34" charset="0"/>
              </a:rPr>
              <a:t> </a:t>
            </a:r>
            <a:r>
              <a:rPr lang="it-IT" b="1" dirty="0" err="1" smtClean="0">
                <a:solidFill>
                  <a:srgbClr val="FFFFFF">
                    <a:tint val="75000"/>
                  </a:srgbClr>
                </a:solidFill>
                <a:cs typeface="Arial" pitchFamily="34" charset="0"/>
              </a:rPr>
              <a:t>use</a:t>
            </a:r>
            <a:r>
              <a:rPr lang="it-IT" b="1" dirty="0" smtClean="0">
                <a:solidFill>
                  <a:srgbClr val="FFFFFF">
                    <a:tint val="75000"/>
                  </a:srgbClr>
                </a:solidFill>
                <a:cs typeface="Arial" pitchFamily="34" charset="0"/>
              </a:rPr>
              <a:t> </a:t>
            </a:r>
            <a:r>
              <a:rPr lang="it-IT" b="1" dirty="0" err="1" smtClean="0">
                <a:solidFill>
                  <a:srgbClr val="FFFFFF">
                    <a:tint val="75000"/>
                  </a:srgbClr>
                </a:solidFill>
                <a:cs typeface="Arial" pitchFamily="34" charset="0"/>
              </a:rPr>
              <a:t>only</a:t>
            </a:r>
            <a:endParaRPr lang="it-IT" b="1" dirty="0">
              <a:solidFill>
                <a:srgbClr val="FFFFFF">
                  <a:tint val="75000"/>
                </a:srgbClr>
              </a:solidFill>
              <a:cs typeface="Arial" pitchFamily="34" charset="0"/>
            </a:endParaRPr>
          </a:p>
        </p:txBody>
      </p:sp>
    </p:spTree>
  </p:cSld>
  <p:clrMap bg1="dk2" tx1="lt1" bg2="dk1" tx2="lt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cs typeface="Arial" charset="0"/>
        </a:defRPr>
      </a:lvl2pPr>
      <a:lvl3pPr algn="l" rtl="0" eaLnBrk="0" fontAlgn="base" hangingPunct="0">
        <a:spcBef>
          <a:spcPct val="0"/>
        </a:spcBef>
        <a:spcAft>
          <a:spcPct val="0"/>
        </a:spcAft>
        <a:defRPr sz="3200" b="1">
          <a:solidFill>
            <a:schemeClr val="tx2"/>
          </a:solidFill>
          <a:latin typeface="Arial" charset="0"/>
          <a:cs typeface="Arial" charset="0"/>
        </a:defRPr>
      </a:lvl3pPr>
      <a:lvl4pPr algn="l" rtl="0" eaLnBrk="0" fontAlgn="base" hangingPunct="0">
        <a:spcBef>
          <a:spcPct val="0"/>
        </a:spcBef>
        <a:spcAft>
          <a:spcPct val="0"/>
        </a:spcAft>
        <a:defRPr sz="3200" b="1">
          <a:solidFill>
            <a:schemeClr val="tx2"/>
          </a:solidFill>
          <a:latin typeface="Arial" charset="0"/>
          <a:cs typeface="Arial" charset="0"/>
        </a:defRPr>
      </a:lvl4pPr>
      <a:lvl5pPr algn="l" rtl="0" eaLnBrk="0" fontAlgn="base" hangingPunct="0">
        <a:spcBef>
          <a:spcPct val="0"/>
        </a:spcBef>
        <a:spcAft>
          <a:spcPct val="0"/>
        </a:spcAft>
        <a:defRPr sz="3200" b="1">
          <a:solidFill>
            <a:schemeClr val="tx2"/>
          </a:solidFill>
          <a:latin typeface="Arial" charset="0"/>
          <a:cs typeface="Arial" charset="0"/>
        </a:defRPr>
      </a:lvl5pPr>
      <a:lvl6pPr marL="457086" algn="l" rtl="0" fontAlgn="base">
        <a:spcBef>
          <a:spcPct val="0"/>
        </a:spcBef>
        <a:spcAft>
          <a:spcPct val="0"/>
        </a:spcAft>
        <a:defRPr sz="2800" b="1">
          <a:solidFill>
            <a:schemeClr val="tx1"/>
          </a:solidFill>
          <a:latin typeface="Arial" charset="0"/>
          <a:cs typeface="Arial" charset="0"/>
        </a:defRPr>
      </a:lvl6pPr>
      <a:lvl7pPr marL="914169" algn="l" rtl="0" fontAlgn="base">
        <a:spcBef>
          <a:spcPct val="0"/>
        </a:spcBef>
        <a:spcAft>
          <a:spcPct val="0"/>
        </a:spcAft>
        <a:defRPr sz="2800" b="1">
          <a:solidFill>
            <a:schemeClr val="tx1"/>
          </a:solidFill>
          <a:latin typeface="Arial" charset="0"/>
          <a:cs typeface="Arial" charset="0"/>
        </a:defRPr>
      </a:lvl7pPr>
      <a:lvl8pPr marL="1371254" algn="l" rtl="0" fontAlgn="base">
        <a:spcBef>
          <a:spcPct val="0"/>
        </a:spcBef>
        <a:spcAft>
          <a:spcPct val="0"/>
        </a:spcAft>
        <a:defRPr sz="2800" b="1">
          <a:solidFill>
            <a:schemeClr val="tx1"/>
          </a:solidFill>
          <a:latin typeface="Arial" charset="0"/>
          <a:cs typeface="Arial" charset="0"/>
        </a:defRPr>
      </a:lvl8pPr>
      <a:lvl9pPr marL="1828338" algn="l" rtl="0" fontAlgn="base">
        <a:spcBef>
          <a:spcPct val="0"/>
        </a:spcBef>
        <a:spcAft>
          <a:spcPct val="0"/>
        </a:spcAft>
        <a:defRPr sz="2800" b="1">
          <a:solidFill>
            <a:schemeClr val="tx1"/>
          </a:solidFill>
          <a:latin typeface="Arial" charset="0"/>
          <a:cs typeface="Arial" charset="0"/>
        </a:defRPr>
      </a:lvl9pPr>
    </p:titleStyle>
    <p:bodyStyle>
      <a:lvl1pPr marL="342813" indent="-342813" algn="l" rtl="0" eaLnBrk="0" fontAlgn="base" hangingPunct="0">
        <a:spcBef>
          <a:spcPct val="0"/>
        </a:spcBef>
        <a:spcAft>
          <a:spcPct val="20000"/>
        </a:spcAft>
        <a:buClr>
          <a:schemeClr val="tx1"/>
        </a:buClr>
        <a:buSzPct val="90000"/>
        <a:buFont typeface="Wingdings" pitchFamily="2" charset="2"/>
        <a:buChar char="l"/>
        <a:defRPr sz="2400" b="1">
          <a:solidFill>
            <a:schemeClr val="tx1"/>
          </a:solidFill>
          <a:latin typeface="+mn-lt"/>
          <a:ea typeface="+mn-ea"/>
          <a:cs typeface="+mn-cs"/>
        </a:defRPr>
      </a:lvl1pPr>
      <a:lvl2pPr marL="685628" indent="-341227" algn="l" rtl="0" eaLnBrk="0" fontAlgn="base" hangingPunct="0">
        <a:spcBef>
          <a:spcPct val="0"/>
        </a:spcBef>
        <a:spcAft>
          <a:spcPct val="20000"/>
        </a:spcAft>
        <a:buClr>
          <a:schemeClr val="tx1"/>
        </a:buClr>
        <a:buSzPct val="100000"/>
        <a:buChar char="–"/>
        <a:defRPr sz="2400" b="1">
          <a:solidFill>
            <a:schemeClr val="tx1"/>
          </a:solidFill>
          <a:latin typeface="+mn-lt"/>
          <a:cs typeface="+mn-cs"/>
        </a:defRPr>
      </a:lvl2pPr>
      <a:lvl3pPr marL="928453" indent="-241240" algn="l" rtl="0" eaLnBrk="0" fontAlgn="base" hangingPunct="0">
        <a:spcBef>
          <a:spcPct val="0"/>
        </a:spcBef>
        <a:spcAft>
          <a:spcPct val="20000"/>
        </a:spcAft>
        <a:buClr>
          <a:schemeClr val="tx1"/>
        </a:buClr>
        <a:buSzPct val="100000"/>
        <a:buChar char="•"/>
        <a:defRPr sz="2400" b="1">
          <a:solidFill>
            <a:schemeClr val="tx1"/>
          </a:solidFill>
          <a:latin typeface="+mn-lt"/>
          <a:cs typeface="+mn-cs"/>
        </a:defRPr>
      </a:lvl3pPr>
      <a:lvl4pPr marL="1288723" indent="-358685" algn="l" rtl="0" eaLnBrk="0" fontAlgn="base" hangingPunct="0">
        <a:spcBef>
          <a:spcPct val="0"/>
        </a:spcBef>
        <a:spcAft>
          <a:spcPct val="20000"/>
        </a:spcAft>
        <a:buClr>
          <a:schemeClr val="tx1"/>
        </a:buClr>
        <a:buSzPct val="100000"/>
        <a:buChar char="–"/>
        <a:defRPr sz="2400" b="1">
          <a:solidFill>
            <a:schemeClr val="tx1"/>
          </a:solidFill>
          <a:latin typeface="+mn-lt"/>
          <a:cs typeface="+mn-cs"/>
        </a:defRPr>
      </a:lvl4pPr>
      <a:lvl5pPr marL="2194959" indent="-585640" algn="r" rtl="0" eaLnBrk="0" fontAlgn="base" hangingPunct="0">
        <a:spcBef>
          <a:spcPct val="0"/>
        </a:spcBef>
        <a:spcAft>
          <a:spcPct val="20000"/>
        </a:spcAft>
        <a:defRPr sz="1200" b="1">
          <a:solidFill>
            <a:schemeClr val="tx1"/>
          </a:solidFill>
          <a:latin typeface="+mn-lt"/>
          <a:cs typeface="+mn-cs"/>
        </a:defRPr>
      </a:lvl5pPr>
      <a:lvl6pPr marL="2437784" indent="-585640" algn="r" rtl="0" fontAlgn="base">
        <a:spcBef>
          <a:spcPct val="0"/>
        </a:spcBef>
        <a:spcAft>
          <a:spcPct val="20000"/>
        </a:spcAft>
        <a:defRPr sz="1200" b="1">
          <a:solidFill>
            <a:schemeClr val="tx1"/>
          </a:solidFill>
          <a:latin typeface="+mn-lt"/>
          <a:cs typeface="+mn-cs"/>
        </a:defRPr>
      </a:lvl6pPr>
      <a:lvl7pPr marL="2894869" indent="-585640" algn="r" rtl="0" fontAlgn="base">
        <a:spcBef>
          <a:spcPct val="0"/>
        </a:spcBef>
        <a:spcAft>
          <a:spcPct val="20000"/>
        </a:spcAft>
        <a:defRPr sz="1200" b="1">
          <a:solidFill>
            <a:schemeClr val="tx1"/>
          </a:solidFill>
          <a:latin typeface="+mn-lt"/>
          <a:cs typeface="+mn-cs"/>
        </a:defRPr>
      </a:lvl7pPr>
      <a:lvl8pPr marL="3351952" indent="-585640" algn="r" rtl="0" fontAlgn="base">
        <a:spcBef>
          <a:spcPct val="0"/>
        </a:spcBef>
        <a:spcAft>
          <a:spcPct val="20000"/>
        </a:spcAft>
        <a:defRPr sz="1200" b="1">
          <a:solidFill>
            <a:schemeClr val="tx1"/>
          </a:solidFill>
          <a:latin typeface="+mn-lt"/>
          <a:cs typeface="+mn-cs"/>
        </a:defRPr>
      </a:lvl8pPr>
      <a:lvl9pPr marL="3809038" indent="-585640" algn="r" rtl="0" fontAlgn="base">
        <a:spcBef>
          <a:spcPct val="0"/>
        </a:spcBef>
        <a:spcAft>
          <a:spcPct val="20000"/>
        </a:spcAft>
        <a:defRPr sz="1200" b="1">
          <a:solidFill>
            <a:schemeClr val="tx1"/>
          </a:solidFill>
          <a:latin typeface="+mn-lt"/>
          <a:cs typeface="+mn-cs"/>
        </a:defRPr>
      </a:lvl9pPr>
    </p:bodyStyle>
    <p:otherStyle>
      <a:defPPr>
        <a:defRPr lang="en-US"/>
      </a:defPPr>
      <a:lvl1pPr marL="0" algn="l" defTabSz="914169" rtl="0" eaLnBrk="1" latinLnBrk="0" hangingPunct="1">
        <a:defRPr sz="1800" kern="1200">
          <a:solidFill>
            <a:schemeClr val="tx1"/>
          </a:solidFill>
          <a:latin typeface="+mn-lt"/>
          <a:ea typeface="+mn-ea"/>
          <a:cs typeface="+mn-cs"/>
        </a:defRPr>
      </a:lvl1pPr>
      <a:lvl2pPr marL="457086" algn="l" defTabSz="914169" rtl="0" eaLnBrk="1" latinLnBrk="0" hangingPunct="1">
        <a:defRPr sz="1800" kern="1200">
          <a:solidFill>
            <a:schemeClr val="tx1"/>
          </a:solidFill>
          <a:latin typeface="+mn-lt"/>
          <a:ea typeface="+mn-ea"/>
          <a:cs typeface="+mn-cs"/>
        </a:defRPr>
      </a:lvl2pPr>
      <a:lvl3pPr marL="914169" algn="l" defTabSz="914169" rtl="0" eaLnBrk="1" latinLnBrk="0" hangingPunct="1">
        <a:defRPr sz="1800" kern="1200">
          <a:solidFill>
            <a:schemeClr val="tx1"/>
          </a:solidFill>
          <a:latin typeface="+mn-lt"/>
          <a:ea typeface="+mn-ea"/>
          <a:cs typeface="+mn-cs"/>
        </a:defRPr>
      </a:lvl3pPr>
      <a:lvl4pPr marL="1371254" algn="l" defTabSz="914169" rtl="0" eaLnBrk="1" latinLnBrk="0" hangingPunct="1">
        <a:defRPr sz="1800" kern="1200">
          <a:solidFill>
            <a:schemeClr val="tx1"/>
          </a:solidFill>
          <a:latin typeface="+mn-lt"/>
          <a:ea typeface="+mn-ea"/>
          <a:cs typeface="+mn-cs"/>
        </a:defRPr>
      </a:lvl4pPr>
      <a:lvl5pPr marL="1828338" algn="l" defTabSz="914169" rtl="0" eaLnBrk="1" latinLnBrk="0" hangingPunct="1">
        <a:defRPr sz="1800" kern="1200">
          <a:solidFill>
            <a:schemeClr val="tx1"/>
          </a:solidFill>
          <a:latin typeface="+mn-lt"/>
          <a:ea typeface="+mn-ea"/>
          <a:cs typeface="+mn-cs"/>
        </a:defRPr>
      </a:lvl5pPr>
      <a:lvl6pPr marL="2285423" algn="l" defTabSz="914169" rtl="0" eaLnBrk="1" latinLnBrk="0" hangingPunct="1">
        <a:defRPr sz="1800" kern="1200">
          <a:solidFill>
            <a:schemeClr val="tx1"/>
          </a:solidFill>
          <a:latin typeface="+mn-lt"/>
          <a:ea typeface="+mn-ea"/>
          <a:cs typeface="+mn-cs"/>
        </a:defRPr>
      </a:lvl6pPr>
      <a:lvl7pPr marL="2742507" algn="l" defTabSz="914169" rtl="0" eaLnBrk="1" latinLnBrk="0" hangingPunct="1">
        <a:defRPr sz="1800" kern="1200">
          <a:solidFill>
            <a:schemeClr val="tx1"/>
          </a:solidFill>
          <a:latin typeface="+mn-lt"/>
          <a:ea typeface="+mn-ea"/>
          <a:cs typeface="+mn-cs"/>
        </a:defRPr>
      </a:lvl7pPr>
      <a:lvl8pPr marL="3199592" algn="l" defTabSz="914169" rtl="0" eaLnBrk="1" latinLnBrk="0" hangingPunct="1">
        <a:defRPr sz="1800" kern="1200">
          <a:solidFill>
            <a:schemeClr val="tx1"/>
          </a:solidFill>
          <a:latin typeface="+mn-lt"/>
          <a:ea typeface="+mn-ea"/>
          <a:cs typeface="+mn-cs"/>
        </a:defRPr>
      </a:lvl8pPr>
      <a:lvl9pPr marL="3656677" algn="l" defTabSz="91416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accent3"/>
            </a:gs>
          </a:gsLst>
          <a:lin ang="16200000" scaled="0"/>
          <a:tileRect/>
        </a:gradFill>
        <a:effectLst/>
      </p:bgPr>
    </p:bg>
    <p:spTree>
      <p:nvGrpSpPr>
        <p:cNvPr id="1" name=""/>
        <p:cNvGrpSpPr/>
        <p:nvPr/>
      </p:nvGrpSpPr>
      <p:grpSpPr>
        <a:xfrm>
          <a:off x="0" y="0"/>
          <a:ext cx="0" cy="0"/>
          <a:chOff x="0" y="0"/>
          <a:chExt cx="0" cy="0"/>
        </a:xfrm>
      </p:grpSpPr>
      <p:sp>
        <p:nvSpPr>
          <p:cNvPr id="22" name="Rectangle 7"/>
          <p:cNvSpPr/>
          <p:nvPr/>
        </p:nvSpPr>
        <p:spPr>
          <a:xfrm>
            <a:off x="3" y="10"/>
            <a:ext cx="9144000" cy="36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8" name="Rectangle 17"/>
          <p:cNvSpPr/>
          <p:nvPr/>
        </p:nvSpPr>
        <p:spPr>
          <a:xfrm>
            <a:off x="3" y="6615119"/>
            <a:ext cx="9144000" cy="242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7" name="Rectangle 16"/>
          <p:cNvSpPr/>
          <p:nvPr/>
        </p:nvSpPr>
        <p:spPr>
          <a:xfrm>
            <a:off x="3" y="6596067"/>
            <a:ext cx="9144000" cy="365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pic>
        <p:nvPicPr>
          <p:cNvPr id="1029" name="Picture 18" descr="BAGLIORE.png"/>
          <p:cNvPicPr>
            <a:picLocks noChangeAspect="1"/>
          </p:cNvPicPr>
          <p:nvPr/>
        </p:nvPicPr>
        <p:blipFill>
          <a:blip r:embed="rId22" cstate="print"/>
          <a:srcRect/>
          <a:stretch>
            <a:fillRect/>
          </a:stretch>
        </p:blipFill>
        <p:spPr bwMode="auto">
          <a:xfrm>
            <a:off x="3" y="63500"/>
            <a:ext cx="9144000" cy="6858000"/>
          </a:xfrm>
          <a:prstGeom prst="rect">
            <a:avLst/>
          </a:prstGeom>
          <a:noFill/>
          <a:ln w="9525">
            <a:noFill/>
            <a:miter lim="800000"/>
            <a:headEnd/>
            <a:tailEnd/>
          </a:ln>
        </p:spPr>
      </p:pic>
      <p:sp>
        <p:nvSpPr>
          <p:cNvPr id="7" name="Rectangle 6"/>
          <p:cNvSpPr/>
          <p:nvPr/>
        </p:nvSpPr>
        <p:spPr>
          <a:xfrm>
            <a:off x="3" y="28575"/>
            <a:ext cx="9144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8" name="Rectangle 7"/>
          <p:cNvSpPr/>
          <p:nvPr/>
        </p:nvSpPr>
        <p:spPr>
          <a:xfrm>
            <a:off x="3" y="449263"/>
            <a:ext cx="9144000" cy="3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032" name="Title Placeholder 1"/>
          <p:cNvSpPr>
            <a:spLocks noGrp="1"/>
          </p:cNvSpPr>
          <p:nvPr>
            <p:ph type="title"/>
          </p:nvPr>
        </p:nvSpPr>
        <p:spPr bwMode="auto">
          <a:xfrm>
            <a:off x="3" y="506413"/>
            <a:ext cx="9144000" cy="422275"/>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lvl="0"/>
            <a:r>
              <a:rPr lang="it-IT"/>
              <a:t>Fare clic per modificare stile</a:t>
            </a:r>
          </a:p>
        </p:txBody>
      </p:sp>
      <p:sp>
        <p:nvSpPr>
          <p:cNvPr id="5" name="Footer Placeholder 4"/>
          <p:cNvSpPr>
            <a:spLocks noGrp="1"/>
          </p:cNvSpPr>
          <p:nvPr>
            <p:ph type="ftr" sz="quarter" idx="3"/>
          </p:nvPr>
        </p:nvSpPr>
        <p:spPr>
          <a:xfrm>
            <a:off x="292109" y="6294441"/>
            <a:ext cx="8570913" cy="320675"/>
          </a:xfrm>
          <a:prstGeom prst="rect">
            <a:avLst/>
          </a:prstGeom>
        </p:spPr>
        <p:txBody>
          <a:bodyPr vert="horz" wrap="square" lIns="91416" tIns="45708" rIns="91416" bIns="45708" numCol="1" anchor="ctr" anchorCtr="0" compatLnSpc="1">
            <a:prstTxWarp prst="textNoShape">
              <a:avLst/>
            </a:prstTxWarp>
          </a:bodyPr>
          <a:lstStyle>
            <a:lvl1pPr algn="r">
              <a:defRPr sz="1200" i="1">
                <a:solidFill>
                  <a:srgbClr val="FFFFFF"/>
                </a:solidFill>
                <a:latin typeface="Arial"/>
                <a:ea typeface="ＭＳ Ｐゴシック" charset="-128"/>
                <a:cs typeface="ＭＳ Ｐゴシック" charset="-128"/>
              </a:defRPr>
            </a:lvl1pPr>
          </a:lstStyle>
          <a:p>
            <a:pPr>
              <a:defRPr/>
            </a:pPr>
            <a:endParaRPr lang="it-IT"/>
          </a:p>
        </p:txBody>
      </p:sp>
      <p:sp>
        <p:nvSpPr>
          <p:cNvPr id="16" name="Rectangle 15"/>
          <p:cNvSpPr/>
          <p:nvPr/>
        </p:nvSpPr>
        <p:spPr>
          <a:xfrm>
            <a:off x="6218238" y="4"/>
            <a:ext cx="2925762" cy="4857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anchor="ctr"/>
          <a:lstStyle/>
          <a:p>
            <a:pPr algn="ctr">
              <a:defRPr/>
            </a:pPr>
            <a:endParaRPr lang="it-IT">
              <a:solidFill>
                <a:srgbClr val="FFFFFF"/>
              </a:solidFill>
              <a:ea typeface="ＭＳ Ｐゴシック" charset="-128"/>
              <a:cs typeface="ＭＳ Ｐゴシック" charset="-128"/>
            </a:endParaRPr>
          </a:p>
        </p:txBody>
      </p:sp>
      <p:sp>
        <p:nvSpPr>
          <p:cNvPr id="1035" name="Text Placeholder 25"/>
          <p:cNvSpPr>
            <a:spLocks noGrp="1"/>
          </p:cNvSpPr>
          <p:nvPr>
            <p:ph type="body" idx="1"/>
          </p:nvPr>
        </p:nvSpPr>
        <p:spPr bwMode="auto">
          <a:xfrm>
            <a:off x="295284" y="1323975"/>
            <a:ext cx="8543925" cy="4864100"/>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36" name="TextBox 20"/>
          <p:cNvSpPr txBox="1">
            <a:spLocks noChangeArrowheads="1"/>
          </p:cNvSpPr>
          <p:nvPr/>
        </p:nvSpPr>
        <p:spPr bwMode="auto">
          <a:xfrm>
            <a:off x="847725" y="104785"/>
            <a:ext cx="1371600" cy="276975"/>
          </a:xfrm>
          <a:prstGeom prst="rect">
            <a:avLst/>
          </a:prstGeom>
          <a:noFill/>
          <a:ln>
            <a:noFill/>
          </a:ln>
          <a:extLst/>
        </p:spPr>
        <p:txBody>
          <a:bodyPr lIns="91416"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2A6EBB"/>
                </a:solidFill>
              </a:rPr>
              <a:t>Key </a:t>
            </a:r>
            <a:r>
              <a:rPr lang="en-US" sz="1200" b="1" dirty="0" smtClean="0">
                <a:solidFill>
                  <a:srgbClr val="2A6EBB"/>
                </a:solidFill>
              </a:rPr>
              <a:t>slides </a:t>
            </a:r>
          </a:p>
        </p:txBody>
      </p:sp>
      <p:sp>
        <p:nvSpPr>
          <p:cNvPr id="1037" name="TextBox 20"/>
          <p:cNvSpPr txBox="1">
            <a:spLocks noChangeArrowheads="1"/>
          </p:cNvSpPr>
          <p:nvPr/>
        </p:nvSpPr>
        <p:spPr bwMode="auto">
          <a:xfrm>
            <a:off x="2179638" y="104785"/>
            <a:ext cx="3998912" cy="276975"/>
          </a:xfrm>
          <a:prstGeom prst="rect">
            <a:avLst/>
          </a:prstGeom>
          <a:noFill/>
          <a:ln>
            <a:noFill/>
          </a:ln>
          <a:extLst/>
        </p:spPr>
        <p:txBody>
          <a:bodyPr lIns="0" tIns="45708" rIns="91416" bIns="45708">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b="1" dirty="0" smtClean="0">
                <a:solidFill>
                  <a:srgbClr val="D29BC2">
                    <a:lumMod val="75000"/>
                  </a:srgbClr>
                </a:solidFill>
              </a:rPr>
              <a:t>L’algoritmo terapeutico nel carcinoma ovarico</a:t>
            </a:r>
            <a:endParaRPr lang="en-US" sz="1200" b="1" dirty="0" smtClean="0">
              <a:solidFill>
                <a:srgbClr val="D29BC2">
                  <a:lumMod val="75000"/>
                </a:srgbClr>
              </a:solidFill>
            </a:endParaRPr>
          </a:p>
        </p:txBody>
      </p:sp>
      <p:sp>
        <p:nvSpPr>
          <p:cNvPr id="1040" name="Rectangle 19"/>
          <p:cNvSpPr>
            <a:spLocks noChangeArrowheads="1"/>
          </p:cNvSpPr>
          <p:nvPr userDrawn="1"/>
        </p:nvSpPr>
        <p:spPr bwMode="auto">
          <a:xfrm>
            <a:off x="41280" y="63508"/>
            <a:ext cx="365125" cy="361951"/>
          </a:xfrm>
          <a:prstGeom prst="rect">
            <a:avLst/>
          </a:prstGeom>
          <a:solidFill>
            <a:srgbClr val="B65C9C"/>
          </a:solidFill>
          <a:ln w="9525">
            <a:noFill/>
            <a:miter lim="800000"/>
            <a:headEnd/>
            <a:tailEnd/>
          </a:ln>
        </p:spPr>
        <p:txBody>
          <a:bodyPr lIns="91416" tIns="45708" rIns="91416" bIns="45708">
            <a:prstTxWarp prst="textNoShape">
              <a:avLst/>
            </a:prstTxWarp>
          </a:bodyPr>
          <a:lstStyle/>
          <a:p>
            <a:pPr>
              <a:defRPr/>
            </a:pPr>
            <a:endParaRPr lang="en-US">
              <a:solidFill>
                <a:srgbClr val="000000"/>
              </a:solidFill>
              <a:ea typeface="ＭＳ Ｐゴシック" pitchFamily="-108" charset="-128"/>
              <a:cs typeface="ＭＳ Ｐゴシック" pitchFamily="-108" charset="-128"/>
            </a:endParaRPr>
          </a:p>
        </p:txBody>
      </p:sp>
      <p:sp>
        <p:nvSpPr>
          <p:cNvPr id="1041" name="Freeform 21"/>
          <p:cNvSpPr>
            <a:spLocks/>
          </p:cNvSpPr>
          <p:nvPr userDrawn="1"/>
        </p:nvSpPr>
        <p:spPr bwMode="auto">
          <a:xfrm>
            <a:off x="390534" y="53981"/>
            <a:ext cx="398463" cy="371475"/>
          </a:xfrm>
          <a:custGeom>
            <a:avLst/>
            <a:gdLst>
              <a:gd name="T0" fmla="*/ 2147483647 w 659"/>
              <a:gd name="T1" fmla="*/ 2147483647 h 616"/>
              <a:gd name="T2" fmla="*/ 2147483647 w 659"/>
              <a:gd name="T3" fmla="*/ 2147483647 h 616"/>
              <a:gd name="T4" fmla="*/ 2147483647 w 659"/>
              <a:gd name="T5" fmla="*/ 2147483647 h 616"/>
              <a:gd name="T6" fmla="*/ 2147483647 w 659"/>
              <a:gd name="T7" fmla="*/ 2147483647 h 616"/>
              <a:gd name="T8" fmla="*/ 2147483647 w 659"/>
              <a:gd name="T9" fmla="*/ 2147483647 h 616"/>
              <a:gd name="T10" fmla="*/ 2147483647 w 659"/>
              <a:gd name="T11" fmla="*/ 2147483647 h 616"/>
              <a:gd name="T12" fmla="*/ 2147483647 w 659"/>
              <a:gd name="T13" fmla="*/ 2147483647 h 616"/>
              <a:gd name="T14" fmla="*/ 2147483647 w 659"/>
              <a:gd name="T15" fmla="*/ 2147483647 h 616"/>
              <a:gd name="T16" fmla="*/ 2147483647 w 659"/>
              <a:gd name="T17" fmla="*/ 2147483647 h 616"/>
              <a:gd name="T18" fmla="*/ 2147483647 w 659"/>
              <a:gd name="T19" fmla="*/ 2147483647 h 616"/>
              <a:gd name="T20" fmla="*/ 2147483647 w 659"/>
              <a:gd name="T21" fmla="*/ 2147483647 h 616"/>
              <a:gd name="T22" fmla="*/ 2147483647 w 659"/>
              <a:gd name="T23" fmla="*/ 2147483647 h 616"/>
              <a:gd name="T24" fmla="*/ 2147483647 w 659"/>
              <a:gd name="T25" fmla="*/ 2147483647 h 616"/>
              <a:gd name="T26" fmla="*/ 2147483647 w 659"/>
              <a:gd name="T27" fmla="*/ 2147483647 h 616"/>
              <a:gd name="T28" fmla="*/ 2147483647 w 659"/>
              <a:gd name="T29" fmla="*/ 2147483647 h 616"/>
              <a:gd name="T30" fmla="*/ 2147483647 w 659"/>
              <a:gd name="T31" fmla="*/ 2147483647 h 616"/>
              <a:gd name="T32" fmla="*/ 2147483647 w 659"/>
              <a:gd name="T33" fmla="*/ 2147483647 h 616"/>
              <a:gd name="T34" fmla="*/ 2147483647 w 659"/>
              <a:gd name="T35" fmla="*/ 2147483647 h 616"/>
              <a:gd name="T36" fmla="*/ 2147483647 w 659"/>
              <a:gd name="T37" fmla="*/ 2147483647 h 616"/>
              <a:gd name="T38" fmla="*/ 2147483647 w 659"/>
              <a:gd name="T39" fmla="*/ 2147483647 h 616"/>
              <a:gd name="T40" fmla="*/ 2147483647 w 659"/>
              <a:gd name="T41" fmla="*/ 2147483647 h 616"/>
              <a:gd name="T42" fmla="*/ 2147483647 w 659"/>
              <a:gd name="T43" fmla="*/ 0 h 616"/>
              <a:gd name="T44" fmla="*/ 2147483647 w 659"/>
              <a:gd name="T45" fmla="*/ 0 h 616"/>
              <a:gd name="T46" fmla="*/ 2147483647 w 659"/>
              <a:gd name="T47" fmla="*/ 2147483647 h 616"/>
              <a:gd name="T48" fmla="*/ 2147483647 w 659"/>
              <a:gd name="T49" fmla="*/ 2147483647 h 616"/>
              <a:gd name="T50" fmla="*/ 2147483647 w 659"/>
              <a:gd name="T51" fmla="*/ 2147483647 h 616"/>
              <a:gd name="T52" fmla="*/ 0 w 659"/>
              <a:gd name="T53" fmla="*/ 2147483647 h 616"/>
              <a:gd name="T54" fmla="*/ 0 w 659"/>
              <a:gd name="T55" fmla="*/ 2147483647 h 616"/>
              <a:gd name="T56" fmla="*/ 2147483647 w 659"/>
              <a:gd name="T57" fmla="*/ 2147483647 h 616"/>
              <a:gd name="T58" fmla="*/ 2147483647 w 659"/>
              <a:gd name="T59" fmla="*/ 2147483647 h 616"/>
              <a:gd name="T60" fmla="*/ 2147483647 w 659"/>
              <a:gd name="T61" fmla="*/ 2147483647 h 616"/>
              <a:gd name="T62" fmla="*/ 2147483647 w 659"/>
              <a:gd name="T63" fmla="*/ 2147483647 h 616"/>
              <a:gd name="T64" fmla="*/ 2147483647 w 659"/>
              <a:gd name="T65" fmla="*/ 2147483647 h 616"/>
              <a:gd name="T66" fmla="*/ 2147483647 w 659"/>
              <a:gd name="T67" fmla="*/ 2147483647 h 616"/>
              <a:gd name="T68" fmla="*/ 2147483647 w 659"/>
              <a:gd name="T69" fmla="*/ 2147483647 h 616"/>
              <a:gd name="T70" fmla="*/ 2147483647 w 659"/>
              <a:gd name="T71" fmla="*/ 2147483647 h 616"/>
              <a:gd name="T72" fmla="*/ 2147483647 w 659"/>
              <a:gd name="T73" fmla="*/ 2147483647 h 616"/>
              <a:gd name="T74" fmla="*/ 2147483647 w 659"/>
              <a:gd name="T75" fmla="*/ 2147483647 h 616"/>
              <a:gd name="T76" fmla="*/ 2147483647 w 659"/>
              <a:gd name="T77" fmla="*/ 2147483647 h 616"/>
              <a:gd name="T78" fmla="*/ 2147483647 w 659"/>
              <a:gd name="T79" fmla="*/ 2147483647 h 616"/>
              <a:gd name="T80" fmla="*/ 2147483647 w 659"/>
              <a:gd name="T81" fmla="*/ 2147483647 h 616"/>
              <a:gd name="T82" fmla="*/ 2147483647 w 659"/>
              <a:gd name="T83" fmla="*/ 2147483647 h 616"/>
              <a:gd name="T84" fmla="*/ 2147483647 w 659"/>
              <a:gd name="T85" fmla="*/ 2147483647 h 616"/>
              <a:gd name="T86" fmla="*/ 0 w 659"/>
              <a:gd name="T87" fmla="*/ 2147483647 h 616"/>
              <a:gd name="T88" fmla="*/ 0 w 659"/>
              <a:gd name="T89" fmla="*/ 2147483647 h 616"/>
              <a:gd name="T90" fmla="*/ 2147483647 w 659"/>
              <a:gd name="T91" fmla="*/ 2147483647 h 616"/>
              <a:gd name="T92" fmla="*/ 2147483647 w 659"/>
              <a:gd name="T93" fmla="*/ 2147483647 h 6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9" h="616">
                <a:moveTo>
                  <a:pt x="639" y="616"/>
                </a:moveTo>
                <a:cubicBezTo>
                  <a:pt x="652" y="588"/>
                  <a:pt x="659" y="556"/>
                  <a:pt x="659" y="518"/>
                </a:cubicBezTo>
                <a:cubicBezTo>
                  <a:pt x="659" y="482"/>
                  <a:pt x="653" y="452"/>
                  <a:pt x="640" y="429"/>
                </a:cubicBezTo>
                <a:cubicBezTo>
                  <a:pt x="628" y="405"/>
                  <a:pt x="612" y="385"/>
                  <a:pt x="591" y="369"/>
                </a:cubicBezTo>
                <a:cubicBezTo>
                  <a:pt x="570" y="353"/>
                  <a:pt x="546" y="340"/>
                  <a:pt x="518" y="331"/>
                </a:cubicBezTo>
                <a:cubicBezTo>
                  <a:pt x="490" y="321"/>
                  <a:pt x="460" y="313"/>
                  <a:pt x="429" y="306"/>
                </a:cubicBezTo>
                <a:cubicBezTo>
                  <a:pt x="336" y="287"/>
                  <a:pt x="336" y="287"/>
                  <a:pt x="336" y="287"/>
                </a:cubicBezTo>
                <a:cubicBezTo>
                  <a:pt x="318" y="283"/>
                  <a:pt x="300" y="279"/>
                  <a:pt x="284" y="275"/>
                </a:cubicBezTo>
                <a:cubicBezTo>
                  <a:pt x="267" y="271"/>
                  <a:pt x="252" y="266"/>
                  <a:pt x="240" y="260"/>
                </a:cubicBezTo>
                <a:cubicBezTo>
                  <a:pt x="228" y="255"/>
                  <a:pt x="218" y="248"/>
                  <a:pt x="210" y="239"/>
                </a:cubicBezTo>
                <a:cubicBezTo>
                  <a:pt x="203" y="231"/>
                  <a:pt x="199" y="221"/>
                  <a:pt x="199" y="209"/>
                </a:cubicBezTo>
                <a:cubicBezTo>
                  <a:pt x="199" y="189"/>
                  <a:pt x="209" y="173"/>
                  <a:pt x="229" y="159"/>
                </a:cubicBezTo>
                <a:cubicBezTo>
                  <a:pt x="250" y="145"/>
                  <a:pt x="282" y="139"/>
                  <a:pt x="326" y="139"/>
                </a:cubicBezTo>
                <a:cubicBezTo>
                  <a:pt x="341" y="139"/>
                  <a:pt x="356" y="140"/>
                  <a:pt x="370" y="142"/>
                </a:cubicBezTo>
                <a:cubicBezTo>
                  <a:pt x="384" y="144"/>
                  <a:pt x="396" y="148"/>
                  <a:pt x="408" y="153"/>
                </a:cubicBezTo>
                <a:cubicBezTo>
                  <a:pt x="419" y="159"/>
                  <a:pt x="429" y="168"/>
                  <a:pt x="436" y="179"/>
                </a:cubicBezTo>
                <a:cubicBezTo>
                  <a:pt x="443" y="190"/>
                  <a:pt x="448" y="204"/>
                  <a:pt x="449" y="223"/>
                </a:cubicBezTo>
                <a:cubicBezTo>
                  <a:pt x="644" y="223"/>
                  <a:pt x="644" y="223"/>
                  <a:pt x="644" y="223"/>
                </a:cubicBezTo>
                <a:cubicBezTo>
                  <a:pt x="642" y="187"/>
                  <a:pt x="636" y="155"/>
                  <a:pt x="625" y="128"/>
                </a:cubicBezTo>
                <a:cubicBezTo>
                  <a:pt x="614" y="100"/>
                  <a:pt x="596" y="77"/>
                  <a:pt x="571" y="58"/>
                </a:cubicBezTo>
                <a:cubicBezTo>
                  <a:pt x="546" y="39"/>
                  <a:pt x="512" y="24"/>
                  <a:pt x="471" y="15"/>
                </a:cubicBezTo>
                <a:cubicBezTo>
                  <a:pt x="437" y="7"/>
                  <a:pt x="396" y="2"/>
                  <a:pt x="349" y="0"/>
                </a:cubicBezTo>
                <a:cubicBezTo>
                  <a:pt x="289" y="0"/>
                  <a:pt x="289" y="0"/>
                  <a:pt x="289" y="0"/>
                </a:cubicBezTo>
                <a:cubicBezTo>
                  <a:pt x="258" y="2"/>
                  <a:pt x="227" y="5"/>
                  <a:pt x="197" y="12"/>
                </a:cubicBezTo>
                <a:cubicBezTo>
                  <a:pt x="160" y="20"/>
                  <a:pt x="126" y="34"/>
                  <a:pt x="96" y="52"/>
                </a:cubicBezTo>
                <a:cubicBezTo>
                  <a:pt x="67" y="71"/>
                  <a:pt x="43" y="95"/>
                  <a:pt x="25" y="126"/>
                </a:cubicBezTo>
                <a:cubicBezTo>
                  <a:pt x="11" y="149"/>
                  <a:pt x="3" y="177"/>
                  <a:pt x="0" y="209"/>
                </a:cubicBezTo>
                <a:cubicBezTo>
                  <a:pt x="0" y="262"/>
                  <a:pt x="0" y="262"/>
                  <a:pt x="0" y="262"/>
                </a:cubicBezTo>
                <a:cubicBezTo>
                  <a:pt x="2" y="286"/>
                  <a:pt x="9" y="306"/>
                  <a:pt x="19" y="323"/>
                </a:cubicBezTo>
                <a:cubicBezTo>
                  <a:pt x="33" y="346"/>
                  <a:pt x="50" y="366"/>
                  <a:pt x="73" y="381"/>
                </a:cubicBezTo>
                <a:cubicBezTo>
                  <a:pt x="95" y="397"/>
                  <a:pt x="119" y="409"/>
                  <a:pt x="147" y="418"/>
                </a:cubicBezTo>
                <a:cubicBezTo>
                  <a:pt x="175" y="427"/>
                  <a:pt x="203" y="434"/>
                  <a:pt x="232" y="440"/>
                </a:cubicBezTo>
                <a:cubicBezTo>
                  <a:pt x="330" y="460"/>
                  <a:pt x="330" y="460"/>
                  <a:pt x="330" y="460"/>
                </a:cubicBezTo>
                <a:cubicBezTo>
                  <a:pt x="371" y="468"/>
                  <a:pt x="402" y="478"/>
                  <a:pt x="424" y="488"/>
                </a:cubicBezTo>
                <a:cubicBezTo>
                  <a:pt x="447" y="499"/>
                  <a:pt x="458" y="516"/>
                  <a:pt x="458" y="540"/>
                </a:cubicBezTo>
                <a:cubicBezTo>
                  <a:pt x="458" y="548"/>
                  <a:pt x="456" y="556"/>
                  <a:pt x="453" y="565"/>
                </a:cubicBezTo>
                <a:cubicBezTo>
                  <a:pt x="450" y="574"/>
                  <a:pt x="443" y="582"/>
                  <a:pt x="434" y="589"/>
                </a:cubicBezTo>
                <a:cubicBezTo>
                  <a:pt x="424" y="597"/>
                  <a:pt x="410" y="603"/>
                  <a:pt x="392" y="608"/>
                </a:cubicBezTo>
                <a:cubicBezTo>
                  <a:pt x="374" y="613"/>
                  <a:pt x="350" y="615"/>
                  <a:pt x="321" y="615"/>
                </a:cubicBezTo>
                <a:cubicBezTo>
                  <a:pt x="297" y="615"/>
                  <a:pt x="277" y="614"/>
                  <a:pt x="260" y="611"/>
                </a:cubicBezTo>
                <a:cubicBezTo>
                  <a:pt x="243" y="608"/>
                  <a:pt x="229" y="602"/>
                  <a:pt x="218" y="593"/>
                </a:cubicBezTo>
                <a:cubicBezTo>
                  <a:pt x="208" y="585"/>
                  <a:pt x="199" y="573"/>
                  <a:pt x="194" y="559"/>
                </a:cubicBezTo>
                <a:cubicBezTo>
                  <a:pt x="189" y="545"/>
                  <a:pt x="186" y="526"/>
                  <a:pt x="185" y="503"/>
                </a:cubicBezTo>
                <a:cubicBezTo>
                  <a:pt x="0" y="503"/>
                  <a:pt x="0" y="503"/>
                  <a:pt x="0" y="503"/>
                </a:cubicBezTo>
                <a:cubicBezTo>
                  <a:pt x="0" y="610"/>
                  <a:pt x="0" y="610"/>
                  <a:pt x="0" y="610"/>
                </a:cubicBezTo>
                <a:cubicBezTo>
                  <a:pt x="0" y="612"/>
                  <a:pt x="1" y="614"/>
                  <a:pt x="2" y="616"/>
                </a:cubicBezTo>
                <a:lnTo>
                  <a:pt x="639" y="616"/>
                </a:lnTo>
                <a:close/>
              </a:path>
            </a:pathLst>
          </a:custGeom>
          <a:solidFill>
            <a:srgbClr val="B65C9C"/>
          </a:solidFill>
          <a:ln w="9525">
            <a:noFill/>
            <a:round/>
            <a:headEnd/>
            <a:tailEnd/>
          </a:ln>
        </p:spPr>
        <p:txBody>
          <a:bodyPr lIns="91416" tIns="45708" rIns="91416" bIns="45708">
            <a:prstTxWarp prst="textNoShape">
              <a:avLst/>
            </a:prstTxWarp>
          </a:bodyPr>
          <a:lstStyle/>
          <a:p>
            <a:pPr>
              <a:defRPr/>
            </a:pPr>
            <a:endParaRPr lang="it-IT">
              <a:solidFill>
                <a:srgbClr val="B65C9C"/>
              </a:solidFill>
              <a:ea typeface="ＭＳ Ｐゴシック" pitchFamily="-108" charset="-128"/>
              <a:cs typeface="ＭＳ Ｐゴシック" pitchFamily="-108" charset="-128"/>
            </a:endParaRPr>
          </a:p>
        </p:txBody>
      </p:sp>
      <p:sp>
        <p:nvSpPr>
          <p:cNvPr id="30" name="TextBox 30"/>
          <p:cNvSpPr txBox="1"/>
          <p:nvPr/>
        </p:nvSpPr>
        <p:spPr>
          <a:xfrm>
            <a:off x="250828" y="6635760"/>
            <a:ext cx="8612188" cy="215419"/>
          </a:xfrm>
          <a:prstGeom prst="rect">
            <a:avLst/>
          </a:prstGeom>
          <a:noFill/>
        </p:spPr>
        <p:txBody>
          <a:bodyPr lIns="91416" tIns="45708" rIns="91416" bIns="45708">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defRPr/>
            </a:pPr>
            <a:r>
              <a:rPr lang="it-IT" sz="800" dirty="0" err="1" smtClean="0">
                <a:solidFill>
                  <a:srgbClr val="2A6EBB"/>
                </a:solidFill>
              </a:rPr>
              <a:t>©</a:t>
            </a:r>
            <a:r>
              <a:rPr lang="it-IT" sz="800" dirty="0" smtClean="0">
                <a:solidFill>
                  <a:srgbClr val="2A6EBB"/>
                </a:solidFill>
              </a:rPr>
              <a:t> 2016 – FSE/ANM</a:t>
            </a:r>
          </a:p>
        </p:txBody>
      </p:sp>
      <p:sp>
        <p:nvSpPr>
          <p:cNvPr id="1042" name="Freeform 20"/>
          <p:cNvSpPr>
            <a:spLocks/>
          </p:cNvSpPr>
          <p:nvPr userDrawn="1"/>
        </p:nvSpPr>
        <p:spPr bwMode="auto">
          <a:xfrm>
            <a:off x="6353" y="57154"/>
            <a:ext cx="400050" cy="371475"/>
          </a:xfrm>
          <a:custGeom>
            <a:avLst/>
            <a:gdLst>
              <a:gd name="T0" fmla="*/ 0 w 1566"/>
              <a:gd name="T1" fmla="*/ 0 h 1456"/>
              <a:gd name="T2" fmla="*/ 2147483647 w 1566"/>
              <a:gd name="T3" fmla="*/ 0 h 1456"/>
              <a:gd name="T4" fmla="*/ 2147483647 w 1566"/>
              <a:gd name="T5" fmla="*/ 2147483647 h 1456"/>
              <a:gd name="T6" fmla="*/ 2147483647 w 1566"/>
              <a:gd name="T7" fmla="*/ 0 h 1456"/>
              <a:gd name="T8" fmla="*/ 2147483647 w 1566"/>
              <a:gd name="T9" fmla="*/ 0 h 1456"/>
              <a:gd name="T10" fmla="*/ 2147483647 w 1566"/>
              <a:gd name="T11" fmla="*/ 2147483647 h 1456"/>
              <a:gd name="T12" fmla="*/ 2147483647 w 1566"/>
              <a:gd name="T13" fmla="*/ 2147483647 h 1456"/>
              <a:gd name="T14" fmla="*/ 2147483647 w 1566"/>
              <a:gd name="T15" fmla="*/ 2147483647 h 1456"/>
              <a:gd name="T16" fmla="*/ 2147483647 w 1566"/>
              <a:gd name="T17" fmla="*/ 2147483647 h 1456"/>
              <a:gd name="T18" fmla="*/ 2147483647 w 1566"/>
              <a:gd name="T19" fmla="*/ 2147483647 h 1456"/>
              <a:gd name="T20" fmla="*/ 2147483647 w 1566"/>
              <a:gd name="T21" fmla="*/ 2147483647 h 1456"/>
              <a:gd name="T22" fmla="*/ 0 w 1566"/>
              <a:gd name="T23" fmla="*/ 2147483647 h 1456"/>
              <a:gd name="T24" fmla="*/ 0 w 1566"/>
              <a:gd name="T25" fmla="*/ 0 h 14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6" h="1456">
                <a:moveTo>
                  <a:pt x="0" y="0"/>
                </a:moveTo>
                <a:lnTo>
                  <a:pt x="422" y="0"/>
                </a:lnTo>
                <a:lnTo>
                  <a:pt x="422" y="643"/>
                </a:lnTo>
                <a:lnTo>
                  <a:pt x="1055" y="0"/>
                </a:lnTo>
                <a:lnTo>
                  <a:pt x="1566" y="0"/>
                </a:lnTo>
                <a:lnTo>
                  <a:pt x="883" y="652"/>
                </a:lnTo>
                <a:lnTo>
                  <a:pt x="1566" y="1456"/>
                </a:lnTo>
                <a:lnTo>
                  <a:pt x="1018" y="1456"/>
                </a:lnTo>
                <a:lnTo>
                  <a:pt x="427" y="707"/>
                </a:lnTo>
                <a:lnTo>
                  <a:pt x="422" y="707"/>
                </a:lnTo>
                <a:lnTo>
                  <a:pt x="422" y="1456"/>
                </a:lnTo>
                <a:lnTo>
                  <a:pt x="0" y="1456"/>
                </a:lnTo>
                <a:lnTo>
                  <a:pt x="0" y="0"/>
                </a:lnTo>
                <a:close/>
              </a:path>
            </a:pathLst>
          </a:custGeom>
          <a:solidFill>
            <a:srgbClr val="FFFFFF"/>
          </a:solidFill>
          <a:ln w="9525">
            <a:noFill/>
            <a:round/>
            <a:headEnd/>
            <a:tailEnd/>
          </a:ln>
        </p:spPr>
        <p:txBody>
          <a:bodyPr lIns="91416" tIns="45708" rIns="91416" bIns="45708">
            <a:prstTxWarp prst="textNoShape">
              <a:avLst/>
            </a:prstTxWarp>
          </a:bodyPr>
          <a:lstStyle/>
          <a:p>
            <a:pPr>
              <a:defRPr/>
            </a:pPr>
            <a:endParaRPr lang="it-IT">
              <a:solidFill>
                <a:srgbClr val="000000"/>
              </a:solidFill>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35782771"/>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 id="2147484615" r:id="rId12"/>
    <p:sldLayoutId id="2147484616" r:id="rId13"/>
    <p:sldLayoutId id="2147484617" r:id="rId14"/>
    <p:sldLayoutId id="2147484618" r:id="rId15"/>
    <p:sldLayoutId id="2147484619" r:id="rId16"/>
    <p:sldLayoutId id="2147484620" r:id="rId17"/>
    <p:sldLayoutId id="2147484621" r:id="rId18"/>
    <p:sldLayoutId id="2147484622" r:id="rId19"/>
    <p:sldLayoutId id="2147484623" r:id="rId20"/>
  </p:sldLayoutIdLst>
  <p:hf sldNum="0" hdr="0" ftr="0" dt="0"/>
  <p:txStyles>
    <p:titleStyle>
      <a:lvl1pPr algn="l" defTabSz="457086" rtl="0" eaLnBrk="1" fontAlgn="base" hangingPunct="1">
        <a:spcBef>
          <a:spcPct val="0"/>
        </a:spcBef>
        <a:spcAft>
          <a:spcPct val="0"/>
        </a:spcAft>
        <a:defRPr sz="2000" b="1" kern="1200">
          <a:solidFill>
            <a:schemeClr val="bg1"/>
          </a:solidFill>
          <a:latin typeface="Arial"/>
          <a:ea typeface="ＭＳ Ｐゴシック" charset="-128"/>
          <a:cs typeface="Arial"/>
        </a:defRPr>
      </a:lvl1pPr>
      <a:lvl2pPr algn="l" defTabSz="457086" rtl="0" eaLnBrk="1" fontAlgn="base" hangingPunct="1">
        <a:spcBef>
          <a:spcPct val="0"/>
        </a:spcBef>
        <a:spcAft>
          <a:spcPct val="0"/>
        </a:spcAft>
        <a:defRPr sz="2000" b="1">
          <a:solidFill>
            <a:schemeClr val="bg1"/>
          </a:solidFill>
          <a:latin typeface="Arial" charset="0"/>
          <a:ea typeface="ＭＳ Ｐゴシック" charset="-128"/>
          <a:cs typeface="Arial" charset="0"/>
        </a:defRPr>
      </a:lvl2pPr>
      <a:lvl3pPr algn="l" defTabSz="457086" rtl="0" eaLnBrk="1" fontAlgn="base" hangingPunct="1">
        <a:spcBef>
          <a:spcPct val="0"/>
        </a:spcBef>
        <a:spcAft>
          <a:spcPct val="0"/>
        </a:spcAft>
        <a:defRPr sz="2000" b="1">
          <a:solidFill>
            <a:schemeClr val="bg1"/>
          </a:solidFill>
          <a:latin typeface="Arial" charset="0"/>
          <a:ea typeface="ＭＳ Ｐゴシック" charset="-128"/>
          <a:cs typeface="Arial" charset="0"/>
        </a:defRPr>
      </a:lvl3pPr>
      <a:lvl4pPr algn="l" defTabSz="457086" rtl="0" eaLnBrk="1" fontAlgn="base" hangingPunct="1">
        <a:spcBef>
          <a:spcPct val="0"/>
        </a:spcBef>
        <a:spcAft>
          <a:spcPct val="0"/>
        </a:spcAft>
        <a:defRPr sz="2000" b="1">
          <a:solidFill>
            <a:schemeClr val="bg1"/>
          </a:solidFill>
          <a:latin typeface="Arial" charset="0"/>
          <a:ea typeface="ＭＳ Ｐゴシック" charset="-128"/>
          <a:cs typeface="Arial" charset="0"/>
        </a:defRPr>
      </a:lvl4pPr>
      <a:lvl5pPr algn="l" defTabSz="457086" rtl="0" eaLnBrk="1" fontAlgn="base" hangingPunct="1">
        <a:spcBef>
          <a:spcPct val="0"/>
        </a:spcBef>
        <a:spcAft>
          <a:spcPct val="0"/>
        </a:spcAft>
        <a:defRPr sz="2000" b="1">
          <a:solidFill>
            <a:schemeClr val="bg1"/>
          </a:solidFill>
          <a:latin typeface="Arial" charset="0"/>
          <a:ea typeface="ＭＳ Ｐゴシック" charset="-128"/>
          <a:cs typeface="Arial" charset="0"/>
        </a:defRPr>
      </a:lvl5pPr>
      <a:lvl6pPr marL="457086" algn="l" defTabSz="457086" rtl="0" eaLnBrk="1" fontAlgn="base" hangingPunct="1">
        <a:spcBef>
          <a:spcPct val="0"/>
        </a:spcBef>
        <a:spcAft>
          <a:spcPct val="0"/>
        </a:spcAft>
        <a:defRPr sz="1400" b="1">
          <a:solidFill>
            <a:srgbClr val="00449E"/>
          </a:solidFill>
          <a:latin typeface="Arial" charset="0"/>
          <a:ea typeface="ＭＳ Ｐゴシック" charset="-128"/>
        </a:defRPr>
      </a:lvl6pPr>
      <a:lvl7pPr marL="914169" algn="l" defTabSz="457086" rtl="0" eaLnBrk="1" fontAlgn="base" hangingPunct="1">
        <a:spcBef>
          <a:spcPct val="0"/>
        </a:spcBef>
        <a:spcAft>
          <a:spcPct val="0"/>
        </a:spcAft>
        <a:defRPr sz="1400" b="1">
          <a:solidFill>
            <a:srgbClr val="00449E"/>
          </a:solidFill>
          <a:latin typeface="Arial" charset="0"/>
          <a:ea typeface="ＭＳ Ｐゴシック" charset="-128"/>
        </a:defRPr>
      </a:lvl7pPr>
      <a:lvl8pPr marL="1371254" algn="l" defTabSz="457086" rtl="0" eaLnBrk="1" fontAlgn="base" hangingPunct="1">
        <a:spcBef>
          <a:spcPct val="0"/>
        </a:spcBef>
        <a:spcAft>
          <a:spcPct val="0"/>
        </a:spcAft>
        <a:defRPr sz="1400" b="1">
          <a:solidFill>
            <a:srgbClr val="00449E"/>
          </a:solidFill>
          <a:latin typeface="Arial" charset="0"/>
          <a:ea typeface="ＭＳ Ｐゴシック" charset="-128"/>
        </a:defRPr>
      </a:lvl8pPr>
      <a:lvl9pPr marL="1828338" algn="l" defTabSz="457086" rtl="0" eaLnBrk="1" fontAlgn="base" hangingPunct="1">
        <a:spcBef>
          <a:spcPct val="0"/>
        </a:spcBef>
        <a:spcAft>
          <a:spcPct val="0"/>
        </a:spcAft>
        <a:defRPr sz="1400" b="1">
          <a:solidFill>
            <a:srgbClr val="00449E"/>
          </a:solidFill>
          <a:latin typeface="Arial" charset="0"/>
          <a:ea typeface="ＭＳ Ｐゴシック" charset="-128"/>
        </a:defRPr>
      </a:lvl9pPr>
    </p:titleStyle>
    <p:bodyStyle>
      <a:lvl1pPr marL="342813" indent="-342813" algn="l" defTabSz="457086" rtl="0" eaLnBrk="1" fontAlgn="base" hangingPunct="1">
        <a:spcBef>
          <a:spcPct val="20000"/>
        </a:spcBef>
        <a:spcAft>
          <a:spcPts val="1200"/>
        </a:spcAft>
        <a:buClr>
          <a:schemeClr val="accent1"/>
        </a:buClr>
        <a:buFont typeface="Wingdings" pitchFamily="-112" charset="2"/>
        <a:buChar char="§"/>
        <a:defRPr sz="2600" kern="1200">
          <a:solidFill>
            <a:schemeClr val="bg1"/>
          </a:solidFill>
          <a:latin typeface="Arial"/>
          <a:ea typeface="ＭＳ Ｐゴシック" charset="-128"/>
          <a:cs typeface="Arial"/>
        </a:defRPr>
      </a:lvl1pPr>
      <a:lvl2pPr marL="742763" indent="-285678" algn="l" defTabSz="457086" rtl="0" eaLnBrk="1" fontAlgn="base" hangingPunct="1">
        <a:spcBef>
          <a:spcPct val="20000"/>
        </a:spcBef>
        <a:spcAft>
          <a:spcPts val="1200"/>
        </a:spcAft>
        <a:buClr>
          <a:schemeClr val="accent1"/>
        </a:buClr>
        <a:buFont typeface="Arial" pitchFamily="-112" charset="0"/>
        <a:buChar char="•"/>
        <a:defRPr sz="2000" kern="1200">
          <a:solidFill>
            <a:schemeClr val="bg1"/>
          </a:solidFill>
          <a:latin typeface="Arial"/>
          <a:ea typeface="ＭＳ Ｐゴシック" charset="-128"/>
          <a:cs typeface="Arial"/>
        </a:defRPr>
      </a:lvl2pPr>
      <a:lvl3pPr marL="1142711" indent="-228543" algn="l" defTabSz="457086" rtl="0" eaLnBrk="1" fontAlgn="base" hangingPunct="1">
        <a:spcBef>
          <a:spcPct val="20000"/>
        </a:spcBef>
        <a:spcAft>
          <a:spcPts val="1200"/>
        </a:spcAft>
        <a:buClr>
          <a:schemeClr val="accent1"/>
        </a:buClr>
        <a:buFont typeface="Arial" pitchFamily="-112" charset="0"/>
        <a:buChar char="•"/>
        <a:defRPr sz="1600" kern="1200">
          <a:solidFill>
            <a:schemeClr val="bg1"/>
          </a:solidFill>
          <a:latin typeface="Arial"/>
          <a:ea typeface="ＭＳ Ｐゴシック" charset="-128"/>
          <a:cs typeface="Arial"/>
        </a:defRPr>
      </a:lvl3pPr>
      <a:lvl4pPr marL="1599795" indent="-228543" algn="l" defTabSz="457086" rtl="0" eaLnBrk="1" fontAlgn="base" hangingPunct="1">
        <a:spcBef>
          <a:spcPct val="20000"/>
        </a:spcBef>
        <a:spcAft>
          <a:spcPts val="1200"/>
        </a:spcAft>
        <a:buClr>
          <a:schemeClr val="accent1"/>
        </a:buClr>
        <a:buFont typeface="Arial" pitchFamily="-112" charset="0"/>
        <a:buChar char="•"/>
        <a:defRPr sz="1400" kern="1200">
          <a:solidFill>
            <a:schemeClr val="bg1"/>
          </a:solidFill>
          <a:latin typeface="Arial"/>
          <a:ea typeface="ＭＳ Ｐゴシック" charset="-128"/>
          <a:cs typeface="Arial"/>
        </a:defRPr>
      </a:lvl4pPr>
      <a:lvl5pPr marL="2056881" indent="-228543" algn="l" defTabSz="457086" rtl="0" eaLnBrk="1" fontAlgn="base" hangingPunct="1">
        <a:spcBef>
          <a:spcPct val="20000"/>
        </a:spcBef>
        <a:spcAft>
          <a:spcPts val="1200"/>
        </a:spcAft>
        <a:buClr>
          <a:schemeClr val="accent1"/>
        </a:buClr>
        <a:buFont typeface="Arial" pitchFamily="-112" charset="0"/>
        <a:buChar char="•"/>
        <a:defRPr sz="1200" kern="1200">
          <a:solidFill>
            <a:schemeClr val="bg1"/>
          </a:solidFill>
          <a:latin typeface="Arial"/>
          <a:ea typeface="ＭＳ Ｐゴシック" charset="-128"/>
          <a:cs typeface="Arial"/>
        </a:defRPr>
      </a:lvl5pPr>
      <a:lvl6pPr marL="2513965" indent="-228543" algn="l" defTabSz="457086" rtl="0" eaLnBrk="1" latinLnBrk="0" hangingPunct="1">
        <a:spcBef>
          <a:spcPct val="20000"/>
        </a:spcBef>
        <a:buFont typeface="Arial"/>
        <a:buChar char="•"/>
        <a:defRPr sz="2000" kern="1200">
          <a:solidFill>
            <a:schemeClr val="tx1"/>
          </a:solidFill>
          <a:latin typeface="+mn-lt"/>
          <a:ea typeface="+mn-ea"/>
          <a:cs typeface="+mn-cs"/>
        </a:defRPr>
      </a:lvl6pPr>
      <a:lvl7pPr marL="2971050" indent="-228543" algn="l" defTabSz="457086" rtl="0" eaLnBrk="1" latinLnBrk="0" hangingPunct="1">
        <a:spcBef>
          <a:spcPct val="20000"/>
        </a:spcBef>
        <a:buFont typeface="Arial"/>
        <a:buChar char="•"/>
        <a:defRPr sz="2000" kern="1200">
          <a:solidFill>
            <a:schemeClr val="tx1"/>
          </a:solidFill>
          <a:latin typeface="+mn-lt"/>
          <a:ea typeface="+mn-ea"/>
          <a:cs typeface="+mn-cs"/>
        </a:defRPr>
      </a:lvl7pPr>
      <a:lvl8pPr marL="3428135" indent="-228543" algn="l" defTabSz="457086" rtl="0" eaLnBrk="1" latinLnBrk="0" hangingPunct="1">
        <a:spcBef>
          <a:spcPct val="20000"/>
        </a:spcBef>
        <a:buFont typeface="Arial"/>
        <a:buChar char="•"/>
        <a:defRPr sz="2000" kern="1200">
          <a:solidFill>
            <a:schemeClr val="tx1"/>
          </a:solidFill>
          <a:latin typeface="+mn-lt"/>
          <a:ea typeface="+mn-ea"/>
          <a:cs typeface="+mn-cs"/>
        </a:defRPr>
      </a:lvl8pPr>
      <a:lvl9pPr marL="3885219" indent="-228543" algn="l" defTabSz="45708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086" rtl="0" eaLnBrk="1" latinLnBrk="0" hangingPunct="1">
        <a:defRPr sz="1800" kern="1200">
          <a:solidFill>
            <a:schemeClr val="tx1"/>
          </a:solidFill>
          <a:latin typeface="+mn-lt"/>
          <a:ea typeface="+mn-ea"/>
          <a:cs typeface="+mn-cs"/>
        </a:defRPr>
      </a:lvl1pPr>
      <a:lvl2pPr marL="457086" algn="l" defTabSz="457086" rtl="0" eaLnBrk="1" latinLnBrk="0" hangingPunct="1">
        <a:defRPr sz="1800" kern="1200">
          <a:solidFill>
            <a:schemeClr val="tx1"/>
          </a:solidFill>
          <a:latin typeface="+mn-lt"/>
          <a:ea typeface="+mn-ea"/>
          <a:cs typeface="+mn-cs"/>
        </a:defRPr>
      </a:lvl2pPr>
      <a:lvl3pPr marL="914169" algn="l" defTabSz="457086" rtl="0" eaLnBrk="1" latinLnBrk="0" hangingPunct="1">
        <a:defRPr sz="1800" kern="1200">
          <a:solidFill>
            <a:schemeClr val="tx1"/>
          </a:solidFill>
          <a:latin typeface="+mn-lt"/>
          <a:ea typeface="+mn-ea"/>
          <a:cs typeface="+mn-cs"/>
        </a:defRPr>
      </a:lvl3pPr>
      <a:lvl4pPr marL="1371254" algn="l" defTabSz="457086" rtl="0" eaLnBrk="1" latinLnBrk="0" hangingPunct="1">
        <a:defRPr sz="1800" kern="1200">
          <a:solidFill>
            <a:schemeClr val="tx1"/>
          </a:solidFill>
          <a:latin typeface="+mn-lt"/>
          <a:ea typeface="+mn-ea"/>
          <a:cs typeface="+mn-cs"/>
        </a:defRPr>
      </a:lvl4pPr>
      <a:lvl5pPr marL="1828338" algn="l" defTabSz="457086" rtl="0" eaLnBrk="1" latinLnBrk="0" hangingPunct="1">
        <a:defRPr sz="1800" kern="1200">
          <a:solidFill>
            <a:schemeClr val="tx1"/>
          </a:solidFill>
          <a:latin typeface="+mn-lt"/>
          <a:ea typeface="+mn-ea"/>
          <a:cs typeface="+mn-cs"/>
        </a:defRPr>
      </a:lvl5pPr>
      <a:lvl6pPr marL="2285423" algn="l" defTabSz="457086" rtl="0" eaLnBrk="1" latinLnBrk="0" hangingPunct="1">
        <a:defRPr sz="1800" kern="1200">
          <a:solidFill>
            <a:schemeClr val="tx1"/>
          </a:solidFill>
          <a:latin typeface="+mn-lt"/>
          <a:ea typeface="+mn-ea"/>
          <a:cs typeface="+mn-cs"/>
        </a:defRPr>
      </a:lvl6pPr>
      <a:lvl7pPr marL="2742507" algn="l" defTabSz="457086" rtl="0" eaLnBrk="1" latinLnBrk="0" hangingPunct="1">
        <a:defRPr sz="1800" kern="1200">
          <a:solidFill>
            <a:schemeClr val="tx1"/>
          </a:solidFill>
          <a:latin typeface="+mn-lt"/>
          <a:ea typeface="+mn-ea"/>
          <a:cs typeface="+mn-cs"/>
        </a:defRPr>
      </a:lvl7pPr>
      <a:lvl8pPr marL="3199592" algn="l" defTabSz="457086" rtl="0" eaLnBrk="1" latinLnBrk="0" hangingPunct="1">
        <a:defRPr sz="1800" kern="1200">
          <a:solidFill>
            <a:schemeClr val="tx1"/>
          </a:solidFill>
          <a:latin typeface="+mn-lt"/>
          <a:ea typeface="+mn-ea"/>
          <a:cs typeface="+mn-cs"/>
        </a:defRPr>
      </a:lvl8pPr>
      <a:lvl9pPr marL="3656677" algn="l" defTabSz="45708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1266" name="Title Placeholder 6"/>
          <p:cNvSpPr>
            <a:spLocks noGrp="1"/>
          </p:cNvSpPr>
          <p:nvPr>
            <p:ph type="title"/>
          </p:nvPr>
        </p:nvSpPr>
        <p:spPr bwMode="auto">
          <a:xfrm>
            <a:off x="374631" y="238462"/>
            <a:ext cx="8440098" cy="1106617"/>
          </a:xfrm>
          <a:prstGeom prst="rect">
            <a:avLst/>
          </a:prstGeom>
          <a:noFill/>
          <a:ln w="9525">
            <a:noFill/>
            <a:miter lim="800000"/>
            <a:headEnd/>
            <a:tailEnd/>
          </a:ln>
        </p:spPr>
        <p:txBody>
          <a:bodyPr vert="horz" wrap="square" lIns="91386" tIns="45693" rIns="91386" bIns="45693" numCol="1" anchor="ctr" anchorCtr="0" compatLnSpc="1">
            <a:prstTxWarp prst="textNoShape">
              <a:avLst/>
            </a:prstTxWarp>
          </a:bodyPr>
          <a:lstStyle/>
          <a:p>
            <a:pPr lvl="0"/>
            <a:r>
              <a:rPr lang="en-US" altLang="en-US" smtClean="0"/>
              <a:t>Click to edit Master title style</a:t>
            </a:r>
          </a:p>
        </p:txBody>
      </p:sp>
      <p:sp>
        <p:nvSpPr>
          <p:cNvPr id="11267" name="Text Placeholder 7"/>
          <p:cNvSpPr>
            <a:spLocks noGrp="1"/>
          </p:cNvSpPr>
          <p:nvPr>
            <p:ph type="body" idx="1"/>
          </p:nvPr>
        </p:nvSpPr>
        <p:spPr bwMode="auto">
          <a:xfrm>
            <a:off x="374640" y="1518029"/>
            <a:ext cx="8458577" cy="4654843"/>
          </a:xfrm>
          <a:prstGeom prst="rect">
            <a:avLst/>
          </a:prstGeom>
          <a:noFill/>
          <a:ln w="9525">
            <a:noFill/>
            <a:miter lim="800000"/>
            <a:headEnd/>
            <a:tailEnd/>
          </a:ln>
        </p:spPr>
        <p:txBody>
          <a:bodyPr vert="horz" wrap="square" lIns="91386" tIns="45693" rIns="91386" bIns="4569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Lst>
  <p:txStyles>
    <p:titleStyle>
      <a:lvl1pPr algn="l" rtl="0" eaLnBrk="0" fontAlgn="base" hangingPunct="0">
        <a:spcBef>
          <a:spcPct val="0"/>
        </a:spcBef>
        <a:spcAft>
          <a:spcPct val="0"/>
        </a:spcAft>
        <a:defRPr sz="3200" b="1">
          <a:solidFill>
            <a:schemeClr val="tx2"/>
          </a:solidFill>
          <a:latin typeface="+mj-lt"/>
          <a:ea typeface="ＭＳ Ｐゴシック" charset="-128"/>
          <a:cs typeface="ＭＳ Ｐゴシック" pitchFamily="4" charset="-128"/>
        </a:defRPr>
      </a:lvl1pPr>
      <a:lvl2pPr algn="l" rtl="0" eaLnBrk="0" fontAlgn="base" hangingPunct="0">
        <a:spcBef>
          <a:spcPct val="0"/>
        </a:spcBef>
        <a:spcAft>
          <a:spcPct val="0"/>
        </a:spcAft>
        <a:defRPr sz="3200" b="1">
          <a:solidFill>
            <a:schemeClr val="tx2"/>
          </a:solidFill>
          <a:latin typeface="Arial" charset="0"/>
          <a:ea typeface="ＭＳ Ｐゴシック" charset="-128"/>
          <a:cs typeface="ＭＳ Ｐゴシック" pitchFamily="4" charset="-128"/>
        </a:defRPr>
      </a:lvl2pPr>
      <a:lvl3pPr algn="l" rtl="0" eaLnBrk="0" fontAlgn="base" hangingPunct="0">
        <a:spcBef>
          <a:spcPct val="0"/>
        </a:spcBef>
        <a:spcAft>
          <a:spcPct val="0"/>
        </a:spcAft>
        <a:defRPr sz="3200" b="1">
          <a:solidFill>
            <a:schemeClr val="tx2"/>
          </a:solidFill>
          <a:latin typeface="Arial" charset="0"/>
          <a:ea typeface="ＭＳ Ｐゴシック" charset="-128"/>
          <a:cs typeface="ＭＳ Ｐゴシック" pitchFamily="4" charset="-128"/>
        </a:defRPr>
      </a:lvl3pPr>
      <a:lvl4pPr algn="l" rtl="0" eaLnBrk="0" fontAlgn="base" hangingPunct="0">
        <a:spcBef>
          <a:spcPct val="0"/>
        </a:spcBef>
        <a:spcAft>
          <a:spcPct val="0"/>
        </a:spcAft>
        <a:defRPr sz="3200" b="1">
          <a:solidFill>
            <a:schemeClr val="tx2"/>
          </a:solidFill>
          <a:latin typeface="Arial" charset="0"/>
          <a:ea typeface="ＭＳ Ｐゴシック" charset="-128"/>
          <a:cs typeface="ＭＳ Ｐゴシック" pitchFamily="4" charset="-128"/>
        </a:defRPr>
      </a:lvl4pPr>
      <a:lvl5pPr algn="l" rtl="0" eaLnBrk="0" fontAlgn="base" hangingPunct="0">
        <a:spcBef>
          <a:spcPct val="0"/>
        </a:spcBef>
        <a:spcAft>
          <a:spcPct val="0"/>
        </a:spcAft>
        <a:defRPr sz="3200" b="1">
          <a:solidFill>
            <a:schemeClr val="tx2"/>
          </a:solidFill>
          <a:latin typeface="Arial" charset="0"/>
          <a:ea typeface="ＭＳ Ｐゴシック" charset="-128"/>
          <a:cs typeface="ＭＳ Ｐゴシック" pitchFamily="4" charset="-128"/>
        </a:defRPr>
      </a:lvl5pPr>
      <a:lvl6pPr marL="456931" algn="l" rtl="0" fontAlgn="base">
        <a:spcBef>
          <a:spcPct val="0"/>
        </a:spcBef>
        <a:spcAft>
          <a:spcPct val="0"/>
        </a:spcAft>
        <a:defRPr sz="3500" b="1">
          <a:solidFill>
            <a:schemeClr val="tx2"/>
          </a:solidFill>
          <a:latin typeface="Arial" charset="0"/>
        </a:defRPr>
      </a:lvl6pPr>
      <a:lvl7pPr marL="913861" algn="l" rtl="0" fontAlgn="base">
        <a:spcBef>
          <a:spcPct val="0"/>
        </a:spcBef>
        <a:spcAft>
          <a:spcPct val="0"/>
        </a:spcAft>
        <a:defRPr sz="3500" b="1">
          <a:solidFill>
            <a:schemeClr val="tx2"/>
          </a:solidFill>
          <a:latin typeface="Arial" charset="0"/>
        </a:defRPr>
      </a:lvl7pPr>
      <a:lvl8pPr marL="1370792" algn="l" rtl="0" fontAlgn="base">
        <a:spcBef>
          <a:spcPct val="0"/>
        </a:spcBef>
        <a:spcAft>
          <a:spcPct val="0"/>
        </a:spcAft>
        <a:defRPr sz="3500" b="1">
          <a:solidFill>
            <a:schemeClr val="tx2"/>
          </a:solidFill>
          <a:latin typeface="Arial" charset="0"/>
        </a:defRPr>
      </a:lvl8pPr>
      <a:lvl9pPr marL="1827723" algn="l" rtl="0" fontAlgn="base">
        <a:spcBef>
          <a:spcPct val="0"/>
        </a:spcBef>
        <a:spcAft>
          <a:spcPct val="0"/>
        </a:spcAft>
        <a:defRPr sz="3500" b="1">
          <a:solidFill>
            <a:schemeClr val="tx2"/>
          </a:solidFill>
          <a:latin typeface="Arial" charset="0"/>
        </a:defRPr>
      </a:lvl9pPr>
    </p:titleStyle>
    <p:bodyStyle>
      <a:lvl1pPr marL="342547" indent="-342547" algn="l" rtl="0" eaLnBrk="0" fontAlgn="base" hangingPunct="0">
        <a:lnSpc>
          <a:spcPct val="90000"/>
        </a:lnSpc>
        <a:spcBef>
          <a:spcPts val="1005"/>
        </a:spcBef>
        <a:spcAft>
          <a:spcPts val="701"/>
        </a:spcAft>
        <a:buClr>
          <a:srgbClr val="FEFDDE"/>
        </a:buClr>
        <a:buFont typeface="Wingdings" pitchFamily="2" charset="2"/>
        <a:buChar char="§"/>
        <a:defRPr sz="2600">
          <a:solidFill>
            <a:srgbClr val="FEFDDE"/>
          </a:solidFill>
          <a:latin typeface="+mn-lt"/>
          <a:ea typeface="ＭＳ Ｐゴシック" charset="-128"/>
          <a:cs typeface="ＭＳ Ｐゴシック" pitchFamily="4" charset="-128"/>
        </a:defRPr>
      </a:lvl1pPr>
      <a:lvl2pPr marL="742185" indent="-285456" algn="l" rtl="0" eaLnBrk="0" fontAlgn="base" hangingPunct="0">
        <a:lnSpc>
          <a:spcPct val="90000"/>
        </a:lnSpc>
        <a:spcBef>
          <a:spcPts val="1005"/>
        </a:spcBef>
        <a:spcAft>
          <a:spcPts val="701"/>
        </a:spcAft>
        <a:buClr>
          <a:srgbClr val="FEFDDE"/>
        </a:buClr>
        <a:buFont typeface="Arial" pitchFamily="34" charset="0"/>
        <a:buChar char="–"/>
        <a:defRPr sz="2400">
          <a:solidFill>
            <a:srgbClr val="FEFDDE"/>
          </a:solidFill>
          <a:latin typeface="+mn-lt"/>
          <a:ea typeface="ＭＳ Ｐゴシック" charset="-128"/>
        </a:defRPr>
      </a:lvl2pPr>
      <a:lvl3pPr marL="1141822" indent="-228365" algn="l" rtl="0" eaLnBrk="0" fontAlgn="base" hangingPunct="0">
        <a:lnSpc>
          <a:spcPct val="90000"/>
        </a:lnSpc>
        <a:spcBef>
          <a:spcPts val="1005"/>
        </a:spcBef>
        <a:spcAft>
          <a:spcPts val="701"/>
        </a:spcAft>
        <a:buClr>
          <a:srgbClr val="FEFDDE"/>
        </a:buClr>
        <a:buFont typeface="Arial" pitchFamily="34" charset="0"/>
        <a:buChar char="–"/>
        <a:defRPr sz="2200">
          <a:solidFill>
            <a:srgbClr val="FEFDDE"/>
          </a:solidFill>
          <a:latin typeface="+mn-lt"/>
          <a:ea typeface="ＭＳ Ｐゴシック" charset="-128"/>
        </a:defRPr>
      </a:lvl3pPr>
      <a:lvl4pPr marL="1598551" indent="-228365" algn="l" rtl="0" eaLnBrk="0" fontAlgn="base" hangingPunct="0">
        <a:lnSpc>
          <a:spcPct val="90000"/>
        </a:lnSpc>
        <a:spcBef>
          <a:spcPts val="1005"/>
        </a:spcBef>
        <a:spcAft>
          <a:spcPts val="701"/>
        </a:spcAft>
        <a:buClr>
          <a:srgbClr val="FEFDDE"/>
        </a:buClr>
        <a:buFont typeface="Arial" pitchFamily="34" charset="0"/>
        <a:buChar char="–"/>
        <a:defRPr sz="2000">
          <a:solidFill>
            <a:srgbClr val="FEFDDE"/>
          </a:solidFill>
          <a:latin typeface="+mn-lt"/>
          <a:ea typeface="ＭＳ Ｐゴシック" charset="-128"/>
        </a:defRPr>
      </a:lvl4pPr>
      <a:lvl5pPr marL="2055281" indent="-228365" algn="l" rtl="0" eaLnBrk="0" fontAlgn="base" hangingPunct="0">
        <a:lnSpc>
          <a:spcPct val="90000"/>
        </a:lnSpc>
        <a:spcBef>
          <a:spcPts val="1005"/>
        </a:spcBef>
        <a:spcAft>
          <a:spcPts val="701"/>
        </a:spcAft>
        <a:buClr>
          <a:srgbClr val="FEFDDE"/>
        </a:buClr>
        <a:buFont typeface="Arial" pitchFamily="34" charset="0"/>
        <a:buChar char="–"/>
        <a:defRPr>
          <a:solidFill>
            <a:srgbClr val="FEFDDE"/>
          </a:solidFill>
          <a:latin typeface="+mn-lt"/>
          <a:ea typeface="ＭＳ Ｐゴシック" charset="-128"/>
        </a:defRPr>
      </a:lvl5pPr>
      <a:lvl6pPr marL="2513118" indent="-228467"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0049" indent="-228467"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6979" indent="-228467"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3907" indent="-228467"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3861" rtl="0" eaLnBrk="1" latinLnBrk="0" hangingPunct="1">
        <a:defRPr sz="1800" kern="1200">
          <a:solidFill>
            <a:schemeClr val="tx1"/>
          </a:solidFill>
          <a:latin typeface="+mn-lt"/>
          <a:ea typeface="+mn-ea"/>
          <a:cs typeface="+mn-cs"/>
        </a:defRPr>
      </a:lvl1pPr>
      <a:lvl2pPr marL="456931" algn="l" defTabSz="913861" rtl="0" eaLnBrk="1" latinLnBrk="0" hangingPunct="1">
        <a:defRPr sz="1800" kern="1200">
          <a:solidFill>
            <a:schemeClr val="tx1"/>
          </a:solidFill>
          <a:latin typeface="+mn-lt"/>
          <a:ea typeface="+mn-ea"/>
          <a:cs typeface="+mn-cs"/>
        </a:defRPr>
      </a:lvl2pPr>
      <a:lvl3pPr marL="913861" algn="l" defTabSz="913861" rtl="0" eaLnBrk="1" latinLnBrk="0" hangingPunct="1">
        <a:defRPr sz="1800" kern="1200">
          <a:solidFill>
            <a:schemeClr val="tx1"/>
          </a:solidFill>
          <a:latin typeface="+mn-lt"/>
          <a:ea typeface="+mn-ea"/>
          <a:cs typeface="+mn-cs"/>
        </a:defRPr>
      </a:lvl3pPr>
      <a:lvl4pPr marL="1370792" algn="l" defTabSz="913861" rtl="0" eaLnBrk="1" latinLnBrk="0" hangingPunct="1">
        <a:defRPr sz="1800" kern="1200">
          <a:solidFill>
            <a:schemeClr val="tx1"/>
          </a:solidFill>
          <a:latin typeface="+mn-lt"/>
          <a:ea typeface="+mn-ea"/>
          <a:cs typeface="+mn-cs"/>
        </a:defRPr>
      </a:lvl4pPr>
      <a:lvl5pPr marL="1827723" algn="l" defTabSz="913861" rtl="0" eaLnBrk="1" latinLnBrk="0" hangingPunct="1">
        <a:defRPr sz="1800" kern="1200">
          <a:solidFill>
            <a:schemeClr val="tx1"/>
          </a:solidFill>
          <a:latin typeface="+mn-lt"/>
          <a:ea typeface="+mn-ea"/>
          <a:cs typeface="+mn-cs"/>
        </a:defRPr>
      </a:lvl5pPr>
      <a:lvl6pPr marL="2284653" algn="l" defTabSz="913861" rtl="0" eaLnBrk="1" latinLnBrk="0" hangingPunct="1">
        <a:defRPr sz="1800" kern="1200">
          <a:solidFill>
            <a:schemeClr val="tx1"/>
          </a:solidFill>
          <a:latin typeface="+mn-lt"/>
          <a:ea typeface="+mn-ea"/>
          <a:cs typeface="+mn-cs"/>
        </a:defRPr>
      </a:lvl6pPr>
      <a:lvl7pPr marL="2741583" algn="l" defTabSz="913861" rtl="0" eaLnBrk="1" latinLnBrk="0" hangingPunct="1">
        <a:defRPr sz="1800" kern="1200">
          <a:solidFill>
            <a:schemeClr val="tx1"/>
          </a:solidFill>
          <a:latin typeface="+mn-lt"/>
          <a:ea typeface="+mn-ea"/>
          <a:cs typeface="+mn-cs"/>
        </a:defRPr>
      </a:lvl7pPr>
      <a:lvl8pPr marL="3198514" algn="l" defTabSz="913861" rtl="0" eaLnBrk="1" latinLnBrk="0" hangingPunct="1">
        <a:defRPr sz="1800" kern="1200">
          <a:solidFill>
            <a:schemeClr val="tx1"/>
          </a:solidFill>
          <a:latin typeface="+mn-lt"/>
          <a:ea typeface="+mn-ea"/>
          <a:cs typeface="+mn-cs"/>
        </a:defRPr>
      </a:lvl8pPr>
      <a:lvl9pPr marL="3655445" algn="l" defTabSz="9138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7.xml"/></Relationships>
</file>

<file path=ppt/slides/_rels/slide1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27.xml"/></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9.xml"/><Relationship Id="rId1" Type="http://schemas.openxmlformats.org/officeDocument/2006/relationships/slideLayout" Target="../slideLayouts/slideLayout138.xml"/><Relationship Id="rId5" Type="http://schemas.openxmlformats.org/officeDocument/2006/relationships/image" Target="../media/image48.emf"/><Relationship Id="rId4" Type="http://schemas.openxmlformats.org/officeDocument/2006/relationships/image" Target="../media/image4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emf"/><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41.xml"/><Relationship Id="rId6" Type="http://schemas.openxmlformats.org/officeDocument/2006/relationships/image" Target="../media/image52.png"/><Relationship Id="rId5" Type="http://schemas.openxmlformats.org/officeDocument/2006/relationships/image" Target="../media/image51.emf"/><Relationship Id="rId4" Type="http://schemas.openxmlformats.org/officeDocument/2006/relationships/image" Target="../media/image50.emf"/></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4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8.xml"/></Relationships>
</file>

<file path=ppt/slides/_rels/slide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9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9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25.xml"/><Relationship Id="rId5" Type="http://schemas.openxmlformats.org/officeDocument/2006/relationships/chart" Target="../charts/chart10.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2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5.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25.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25.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2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8.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28.xml"/></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228.xml"/></Relationships>
</file>

<file path=ppt/slides/_rels/slide31.xml.rels><?xml version="1.0" encoding="UTF-8" standalone="yes"?>
<Relationships xmlns="http://schemas.openxmlformats.org/package/2006/relationships"><Relationship Id="rId3" Type="http://schemas.openxmlformats.org/officeDocument/2006/relationships/hyperlink" Target="https://clinicaltrials.gov/" TargetMode="External"/><Relationship Id="rId2" Type="http://schemas.openxmlformats.org/officeDocument/2006/relationships/notesSlide" Target="../notesSlides/notesSlide24.xml"/><Relationship Id="rId1" Type="http://schemas.openxmlformats.org/officeDocument/2006/relationships/slideLayout" Target="../slideLayouts/slideLayout2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8.xml"/></Relationships>
</file>

<file path=ppt/slides/_rels/slide33.xml.rels><?xml version="1.0" encoding="UTF-8" standalone="yes"?>
<Relationships xmlns="http://schemas.openxmlformats.org/package/2006/relationships"><Relationship Id="rId3" Type="http://schemas.openxmlformats.org/officeDocument/2006/relationships/hyperlink" Target="https://clinicaltrials.gov/" TargetMode="External"/><Relationship Id="rId2" Type="http://schemas.openxmlformats.org/officeDocument/2006/relationships/notesSlide" Target="../notesSlides/notesSlide26.xml"/><Relationship Id="rId1" Type="http://schemas.openxmlformats.org/officeDocument/2006/relationships/slideLayout" Target="../slideLayouts/slideLayout188.xml"/></Relationships>
</file>

<file path=ppt/slides/_rels/slide34.xml.rels><?xml version="1.0" encoding="UTF-8" standalone="yes"?>
<Relationships xmlns="http://schemas.openxmlformats.org/package/2006/relationships"><Relationship Id="rId3" Type="http://schemas.openxmlformats.org/officeDocument/2006/relationships/hyperlink" Target="https://clinicaltrials.gov/" TargetMode="External"/><Relationship Id="rId2" Type="http://schemas.openxmlformats.org/officeDocument/2006/relationships/notesSlide" Target="../notesSlides/notesSlide27.xml"/><Relationship Id="rId1" Type="http://schemas.openxmlformats.org/officeDocument/2006/relationships/slideLayout" Target="../slideLayouts/slideLayout19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8.xml"/></Relationships>
</file>

<file path=ppt/slides/_rels/slide37.xml.rels><?xml version="1.0" encoding="UTF-8" standalone="yes"?>
<Relationships xmlns="http://schemas.openxmlformats.org/package/2006/relationships"><Relationship Id="rId3" Type="http://schemas.openxmlformats.org/officeDocument/2006/relationships/hyperlink" Target="https://clinicaltrials.gov/" TargetMode="External"/><Relationship Id="rId2" Type="http://schemas.openxmlformats.org/officeDocument/2006/relationships/notesSlide" Target="../notesSlides/notesSlide30.xml"/><Relationship Id="rId1" Type="http://schemas.openxmlformats.org/officeDocument/2006/relationships/slideLayout" Target="../slideLayouts/slideLayout191.xml"/></Relationships>
</file>

<file path=ppt/slides/_rels/slide38.xml.rels><?xml version="1.0" encoding="UTF-8" standalone="yes"?>
<Relationships xmlns="http://schemas.openxmlformats.org/package/2006/relationships"><Relationship Id="rId3" Type="http://schemas.openxmlformats.org/officeDocument/2006/relationships/hyperlink" Target="http://adisinsight.springer.com/" TargetMode="External"/><Relationship Id="rId2" Type="http://schemas.openxmlformats.org/officeDocument/2006/relationships/notesSlide" Target="../notesSlides/notesSlide31.xml"/><Relationship Id="rId1" Type="http://schemas.openxmlformats.org/officeDocument/2006/relationships/slideLayout" Target="../slideLayouts/slideLayout191.xml"/><Relationship Id="rId4" Type="http://schemas.openxmlformats.org/officeDocument/2006/relationships/hyperlink" Target="http://www.mito-group.it/en/xxix-riunione-mito-milano/diapositive/category/164-relazioni-mito-21-giugno-2017?download=745:12-lorusso"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www.ctc.ucl.ac.uk/TrialDetails.aspx?Trial=112" TargetMode="External"/><Relationship Id="rId1" Type="http://schemas.openxmlformats.org/officeDocument/2006/relationships/slideLayout" Target="../slideLayouts/slideLayout231.xml"/></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3" Type="http://schemas.openxmlformats.org/officeDocument/2006/relationships/hyperlink" Target="https://clinicaltrials.gov/" TargetMode="External"/><Relationship Id="rId2" Type="http://schemas.openxmlformats.org/officeDocument/2006/relationships/notesSlide" Target="../notesSlides/notesSlide32.xml"/><Relationship Id="rId1" Type="http://schemas.openxmlformats.org/officeDocument/2006/relationships/slideLayout" Target="../slideLayouts/slideLayout2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1.xml"/></Relationships>
</file>

<file path=ppt/slides/_rels/slide43.xml.rels><?xml version="1.0" encoding="UTF-8" standalone="yes"?>
<Relationships xmlns="http://schemas.openxmlformats.org/package/2006/relationships"><Relationship Id="rId3" Type="http://schemas.openxmlformats.org/officeDocument/2006/relationships/hyperlink" Target="https://clinicaltrials.gov/" TargetMode="External"/><Relationship Id="rId2" Type="http://schemas.openxmlformats.org/officeDocument/2006/relationships/notesSlide" Target="../notesSlides/notesSlide35.xml"/><Relationship Id="rId1" Type="http://schemas.openxmlformats.org/officeDocument/2006/relationships/slideLayout" Target="../slideLayouts/slideLayout191.xml"/><Relationship Id="rId4" Type="http://schemas.openxmlformats.org/officeDocument/2006/relationships/hyperlink" Target="https://news.bms.com/press-releas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3" Type="http://schemas.openxmlformats.org/officeDocument/2006/relationships/hyperlink" Target="http://www.pdb.org/" TargetMode="External"/><Relationship Id="rId2" Type="http://schemas.openxmlformats.org/officeDocument/2006/relationships/notesSlide" Target="../notesSlides/notesSlide5.xml"/><Relationship Id="rId1" Type="http://schemas.openxmlformats.org/officeDocument/2006/relationships/slideLayout" Target="../slideLayouts/slideLayout221.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idx="4294967295"/>
          </p:nvPr>
        </p:nvSpPr>
        <p:spPr>
          <a:xfrm>
            <a:off x="3" y="288287"/>
            <a:ext cx="9144000" cy="1276351"/>
          </a:xfrm>
        </p:spPr>
        <p:txBody>
          <a:bodyPr>
            <a:normAutofit fontScale="90000"/>
          </a:bodyPr>
          <a:lstStyle/>
          <a:p>
            <a:pPr>
              <a:defRPr/>
            </a:pPr>
            <a:r>
              <a:rPr lang="en-GB" b="1" dirty="0" smtClean="0">
                <a:solidFill>
                  <a:srgbClr val="009999"/>
                </a:solidFill>
              </a:rPr>
              <a:t>Progress in the Management of Ovarian Cancer: Evolution Over 40 Years</a:t>
            </a:r>
          </a:p>
        </p:txBody>
      </p:sp>
      <p:grpSp>
        <p:nvGrpSpPr>
          <p:cNvPr id="2" name="Group 36"/>
          <p:cNvGrpSpPr>
            <a:grpSpLocks/>
          </p:cNvGrpSpPr>
          <p:nvPr/>
        </p:nvGrpSpPr>
        <p:grpSpPr bwMode="auto">
          <a:xfrm>
            <a:off x="287016" y="1916832"/>
            <a:ext cx="8856984" cy="3287156"/>
            <a:chOff x="22429" y="2130425"/>
            <a:chExt cx="9115081" cy="3287157"/>
          </a:xfrm>
        </p:grpSpPr>
        <p:sp>
          <p:nvSpPr>
            <p:cNvPr id="58373" name="TextBox 13"/>
            <p:cNvSpPr txBox="1">
              <a:spLocks noChangeArrowheads="1"/>
            </p:cNvSpPr>
            <p:nvPr/>
          </p:nvSpPr>
          <p:spPr bwMode="auto">
            <a:xfrm>
              <a:off x="22429" y="2130425"/>
              <a:ext cx="132377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b="1" dirty="0" smtClean="0">
                  <a:solidFill>
                    <a:srgbClr val="FF0000"/>
                  </a:solidFill>
                  <a:latin typeface="Arial" panose="020B0604020202020204" pitchFamily="34" charset="0"/>
                </a:rPr>
                <a:t>Five-year </a:t>
              </a:r>
              <a:r>
                <a:rPr lang="en-GB" altLang="en-US" sz="1800" b="1" dirty="0">
                  <a:solidFill>
                    <a:srgbClr val="FF0000"/>
                  </a:solidFill>
                  <a:latin typeface="Arial" panose="020B0604020202020204" pitchFamily="34" charset="0"/>
                </a:rPr>
                <a:t>survival</a:t>
              </a:r>
            </a:p>
          </p:txBody>
        </p:sp>
        <p:sp>
          <p:nvSpPr>
            <p:cNvPr id="58374" name="TextBox 14"/>
            <p:cNvSpPr txBox="1">
              <a:spLocks noChangeArrowheads="1"/>
            </p:cNvSpPr>
            <p:nvPr/>
          </p:nvSpPr>
          <p:spPr bwMode="auto">
            <a:xfrm>
              <a:off x="1189038" y="2273300"/>
              <a:ext cx="71437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FF0000"/>
                  </a:solidFill>
                  <a:latin typeface="Arial" panose="020B0604020202020204" pitchFamily="34" charset="0"/>
                </a:rPr>
                <a:t>15%</a:t>
              </a:r>
            </a:p>
          </p:txBody>
        </p:sp>
        <p:sp>
          <p:nvSpPr>
            <p:cNvPr id="58375" name="TextBox 15"/>
            <p:cNvSpPr txBox="1">
              <a:spLocks noChangeArrowheads="1"/>
            </p:cNvSpPr>
            <p:nvPr/>
          </p:nvSpPr>
          <p:spPr bwMode="auto">
            <a:xfrm>
              <a:off x="5248375" y="2273300"/>
              <a:ext cx="71437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FF0000"/>
                  </a:solidFill>
                  <a:latin typeface="Arial" panose="020B0604020202020204" pitchFamily="34" charset="0"/>
                </a:rPr>
                <a:t>30%</a:t>
              </a:r>
            </a:p>
          </p:txBody>
        </p:sp>
        <p:sp>
          <p:nvSpPr>
            <p:cNvPr id="58376" name="TextBox 17"/>
            <p:cNvSpPr txBox="1">
              <a:spLocks noChangeArrowheads="1"/>
            </p:cNvSpPr>
            <p:nvPr/>
          </p:nvSpPr>
          <p:spPr bwMode="auto">
            <a:xfrm>
              <a:off x="6914320" y="2273300"/>
              <a:ext cx="71437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FF0000"/>
                  </a:solidFill>
                  <a:latin typeface="Arial" panose="020B0604020202020204" pitchFamily="34" charset="0"/>
                </a:rPr>
                <a:t>40%</a:t>
              </a:r>
            </a:p>
          </p:txBody>
        </p:sp>
        <p:sp>
          <p:nvSpPr>
            <p:cNvPr id="58377" name="TextBox 18"/>
            <p:cNvSpPr txBox="1">
              <a:spLocks noChangeArrowheads="1"/>
            </p:cNvSpPr>
            <p:nvPr/>
          </p:nvSpPr>
          <p:spPr bwMode="auto">
            <a:xfrm>
              <a:off x="8208822" y="2273300"/>
              <a:ext cx="928688"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FF0000"/>
                  </a:solidFill>
                  <a:latin typeface="Arial" panose="020B0604020202020204" pitchFamily="34" charset="0"/>
                </a:rPr>
                <a:t>?50%?</a:t>
              </a:r>
            </a:p>
          </p:txBody>
        </p:sp>
        <p:sp>
          <p:nvSpPr>
            <p:cNvPr id="15" name="TextBox 14"/>
            <p:cNvSpPr txBox="1"/>
            <p:nvPr/>
          </p:nvSpPr>
          <p:spPr bwMode="auto">
            <a:xfrm>
              <a:off x="1342380" y="3370261"/>
              <a:ext cx="1259629" cy="830997"/>
            </a:xfrm>
            <a:prstGeom prst="rect">
              <a:avLst/>
            </a:prstGeom>
            <a:noFill/>
            <a:ln>
              <a:solidFill>
                <a:srgbClr val="000000"/>
              </a:solidFill>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GB" sz="1600" dirty="0">
                  <a:solidFill>
                    <a:srgbClr val="000000"/>
                  </a:solidFill>
                  <a:latin typeface="Arial" panose="020B0604020202020204" pitchFamily="34" charset="0"/>
                </a:rPr>
                <a:t>First use </a:t>
              </a:r>
            </a:p>
            <a:p>
              <a:pPr algn="ctr">
                <a:defRPr/>
              </a:pPr>
              <a:r>
                <a:rPr lang="en-GB" sz="1600" dirty="0">
                  <a:solidFill>
                    <a:srgbClr val="000000"/>
                  </a:solidFill>
                  <a:latin typeface="Arial" panose="020B0604020202020204" pitchFamily="34" charset="0"/>
                </a:rPr>
                <a:t>of </a:t>
              </a:r>
            </a:p>
            <a:p>
              <a:pPr algn="ctr">
                <a:defRPr/>
              </a:pPr>
              <a:r>
                <a:rPr lang="en-GB" sz="1600" dirty="0">
                  <a:solidFill>
                    <a:srgbClr val="000000"/>
                  </a:solidFill>
                  <a:latin typeface="Arial" panose="020B0604020202020204" pitchFamily="34" charset="0"/>
                </a:rPr>
                <a:t>cisplatin</a:t>
              </a:r>
            </a:p>
          </p:txBody>
        </p:sp>
        <p:sp>
          <p:nvSpPr>
            <p:cNvPr id="16" name="TextBox 15"/>
            <p:cNvSpPr txBox="1"/>
            <p:nvPr/>
          </p:nvSpPr>
          <p:spPr bwMode="auto">
            <a:xfrm>
              <a:off x="2690259" y="3422649"/>
              <a:ext cx="1259604" cy="830997"/>
            </a:xfrm>
            <a:prstGeom prst="rect">
              <a:avLst/>
            </a:prstGeom>
            <a:noFill/>
            <a:ln>
              <a:solidFill>
                <a:srgbClr val="00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GB" sz="1600" dirty="0">
                  <a:solidFill>
                    <a:srgbClr val="000000"/>
                  </a:solidFill>
                  <a:latin typeface="Arial" panose="020B0604020202020204" pitchFamily="34" charset="0"/>
                </a:rPr>
                <a:t>First use </a:t>
              </a:r>
            </a:p>
            <a:p>
              <a:pPr algn="ctr">
                <a:defRPr/>
              </a:pPr>
              <a:r>
                <a:rPr lang="en-GB" sz="1600" dirty="0">
                  <a:solidFill>
                    <a:srgbClr val="000000"/>
                  </a:solidFill>
                  <a:latin typeface="Arial" panose="020B0604020202020204" pitchFamily="34" charset="0"/>
                </a:rPr>
                <a:t>of </a:t>
              </a:r>
            </a:p>
            <a:p>
              <a:pPr algn="ctr">
                <a:defRPr/>
              </a:pPr>
              <a:r>
                <a:rPr lang="en-GB" sz="1600" dirty="0">
                  <a:solidFill>
                    <a:srgbClr val="000000"/>
                  </a:solidFill>
                  <a:latin typeface="Arial" panose="020B0604020202020204" pitchFamily="34" charset="0"/>
                </a:rPr>
                <a:t>carboplatin</a:t>
              </a:r>
            </a:p>
          </p:txBody>
        </p:sp>
        <p:sp>
          <p:nvSpPr>
            <p:cNvPr id="17" name="TextBox 16"/>
            <p:cNvSpPr txBox="1"/>
            <p:nvPr/>
          </p:nvSpPr>
          <p:spPr bwMode="auto">
            <a:xfrm>
              <a:off x="3949862" y="3432175"/>
              <a:ext cx="1254728" cy="830997"/>
            </a:xfrm>
            <a:prstGeom prst="rect">
              <a:avLst/>
            </a:prstGeom>
            <a:noFill/>
            <a:ln>
              <a:solidFill>
                <a:srgbClr val="00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GB" sz="1600" dirty="0">
                  <a:solidFill>
                    <a:srgbClr val="000000"/>
                  </a:solidFill>
                  <a:latin typeface="Arial" panose="020B0604020202020204" pitchFamily="34" charset="0"/>
                </a:rPr>
                <a:t>First use </a:t>
              </a:r>
            </a:p>
            <a:p>
              <a:pPr algn="ctr">
                <a:defRPr/>
              </a:pPr>
              <a:r>
                <a:rPr lang="en-GB" sz="1600" dirty="0">
                  <a:solidFill>
                    <a:srgbClr val="000000"/>
                  </a:solidFill>
                  <a:latin typeface="Arial" panose="020B0604020202020204" pitchFamily="34" charset="0"/>
                </a:rPr>
                <a:t>of </a:t>
              </a:r>
            </a:p>
            <a:p>
              <a:pPr algn="ctr">
                <a:defRPr/>
              </a:pPr>
              <a:r>
                <a:rPr lang="en-GB" sz="1600" dirty="0">
                  <a:solidFill>
                    <a:srgbClr val="000000"/>
                  </a:solidFill>
                  <a:latin typeface="Arial" panose="020B0604020202020204" pitchFamily="34" charset="0"/>
                </a:rPr>
                <a:t>Paclitaxel </a:t>
              </a:r>
            </a:p>
          </p:txBody>
        </p:sp>
        <p:sp>
          <p:nvSpPr>
            <p:cNvPr id="18" name="TextBox 17"/>
            <p:cNvSpPr txBox="1"/>
            <p:nvPr/>
          </p:nvSpPr>
          <p:spPr bwMode="auto">
            <a:xfrm>
              <a:off x="5204590" y="3370261"/>
              <a:ext cx="1458950" cy="830997"/>
            </a:xfrm>
            <a:prstGeom prst="rect">
              <a:avLst/>
            </a:prstGeom>
            <a:noFill/>
            <a:ln>
              <a:solidFill>
                <a:srgbClr val="00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GB" sz="1600" dirty="0">
                  <a:solidFill>
                    <a:srgbClr val="000000"/>
                  </a:solidFill>
                  <a:latin typeface="Arial" panose="020B0604020202020204" pitchFamily="34" charset="0"/>
                </a:rPr>
                <a:t>First reports </a:t>
              </a:r>
            </a:p>
            <a:p>
              <a:pPr algn="ctr">
                <a:defRPr/>
              </a:pPr>
              <a:r>
                <a:rPr lang="en-GB" sz="1600" dirty="0">
                  <a:solidFill>
                    <a:srgbClr val="000000"/>
                  </a:solidFill>
                  <a:latin typeface="Arial" panose="020B0604020202020204" pitchFamily="34" charset="0"/>
                </a:rPr>
                <a:t>of</a:t>
              </a:r>
            </a:p>
            <a:p>
              <a:pPr algn="ctr">
                <a:defRPr/>
              </a:pPr>
              <a:r>
                <a:rPr lang="en-GB" sz="1600" dirty="0">
                  <a:solidFill>
                    <a:srgbClr val="000000"/>
                  </a:solidFill>
                  <a:latin typeface="Arial" panose="020B0604020202020204" pitchFamily="34" charset="0"/>
                </a:rPr>
                <a:t>bevacizumab</a:t>
              </a:r>
            </a:p>
          </p:txBody>
        </p:sp>
        <p:sp>
          <p:nvSpPr>
            <p:cNvPr id="19" name="TextBox 18"/>
            <p:cNvSpPr txBox="1"/>
            <p:nvPr/>
          </p:nvSpPr>
          <p:spPr bwMode="auto">
            <a:xfrm>
              <a:off x="7370957" y="3316285"/>
              <a:ext cx="1619056" cy="954107"/>
            </a:xfrm>
            <a:prstGeom prst="rect">
              <a:avLst/>
            </a:prstGeom>
            <a:noFill/>
            <a:ln>
              <a:solidFill>
                <a:srgbClr val="000000"/>
              </a:solidFill>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GB" sz="1400" dirty="0">
                  <a:solidFill>
                    <a:srgbClr val="000000"/>
                  </a:solidFill>
                  <a:latin typeface="Arial" panose="020B0604020202020204" pitchFamily="34" charset="0"/>
                </a:rPr>
                <a:t>Positive evidence </a:t>
              </a:r>
            </a:p>
            <a:p>
              <a:pPr algn="ctr">
                <a:defRPr/>
              </a:pPr>
              <a:r>
                <a:rPr lang="en-GB" sz="1400" dirty="0">
                  <a:solidFill>
                    <a:srgbClr val="000000"/>
                  </a:solidFill>
                  <a:latin typeface="Arial" panose="020B0604020202020204" pitchFamily="34" charset="0"/>
                </a:rPr>
                <a:t>for weekly paclitaxel in first line</a:t>
              </a:r>
            </a:p>
          </p:txBody>
        </p:sp>
        <p:sp>
          <p:nvSpPr>
            <p:cNvPr id="58383" name="TextBox 38"/>
            <p:cNvSpPr txBox="1">
              <a:spLocks noChangeArrowheads="1"/>
            </p:cNvSpPr>
            <p:nvPr/>
          </p:nvSpPr>
          <p:spPr bwMode="auto">
            <a:xfrm>
              <a:off x="22429" y="3216275"/>
              <a:ext cx="1323770"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b="1" dirty="0">
                  <a:latin typeface="Arial" panose="020B0604020202020204" pitchFamily="34" charset="0"/>
                </a:rPr>
                <a:t>Key advances </a:t>
              </a:r>
              <a:r>
                <a:rPr lang="en-GB" altLang="en-US" sz="1800" b="1" dirty="0" smtClean="0">
                  <a:latin typeface="Arial" panose="020B0604020202020204" pitchFamily="34" charset="0"/>
                </a:rPr>
                <a:t>in chemo-therapy</a:t>
              </a:r>
              <a:endParaRPr lang="en-GB" altLang="en-US" sz="1800" b="1" dirty="0">
                <a:latin typeface="Arial" panose="020B0604020202020204" pitchFamily="34" charset="0"/>
              </a:endParaRPr>
            </a:p>
          </p:txBody>
        </p:sp>
        <p:sp>
          <p:nvSpPr>
            <p:cNvPr id="21" name="Right Arrow 20"/>
            <p:cNvSpPr/>
            <p:nvPr/>
          </p:nvSpPr>
          <p:spPr bwMode="auto">
            <a:xfrm>
              <a:off x="956813" y="4833938"/>
              <a:ext cx="7572480" cy="214313"/>
            </a:xfrm>
            <a:prstGeom prst="rightArrow">
              <a:avLst/>
            </a:prstGeom>
            <a:solidFill>
              <a:schemeClr val="tx1">
                <a:lumMod val="75000"/>
                <a:lumOff val="2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dirty="0">
                <a:solidFill>
                  <a:srgbClr val="009999"/>
                </a:solidFill>
                <a:latin typeface="Arial" panose="020B0604020202020204" pitchFamily="34" charset="0"/>
              </a:endParaRPr>
            </a:p>
          </p:txBody>
        </p:sp>
        <p:sp>
          <p:nvSpPr>
            <p:cNvPr id="58385" name="TextBox 43"/>
            <p:cNvSpPr txBox="1">
              <a:spLocks noChangeArrowheads="1"/>
            </p:cNvSpPr>
            <p:nvPr/>
          </p:nvSpPr>
          <p:spPr bwMode="auto">
            <a:xfrm>
              <a:off x="957263" y="5048250"/>
              <a:ext cx="71437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009999"/>
                  </a:solidFill>
                  <a:latin typeface="Arial" panose="020B0604020202020204" pitchFamily="34" charset="0"/>
                </a:rPr>
                <a:t>1970</a:t>
              </a:r>
            </a:p>
          </p:txBody>
        </p:sp>
        <p:sp>
          <p:nvSpPr>
            <p:cNvPr id="58386" name="TextBox 45"/>
            <p:cNvSpPr txBox="1">
              <a:spLocks noChangeArrowheads="1"/>
            </p:cNvSpPr>
            <p:nvPr/>
          </p:nvSpPr>
          <p:spPr bwMode="auto">
            <a:xfrm>
              <a:off x="2457449" y="5048250"/>
              <a:ext cx="71437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009999"/>
                  </a:solidFill>
                  <a:latin typeface="Arial" panose="020B0604020202020204" pitchFamily="34" charset="0"/>
                </a:rPr>
                <a:t>1980</a:t>
              </a:r>
            </a:p>
          </p:txBody>
        </p:sp>
        <p:sp>
          <p:nvSpPr>
            <p:cNvPr id="58387" name="TextBox 46"/>
            <p:cNvSpPr txBox="1">
              <a:spLocks noChangeArrowheads="1"/>
            </p:cNvSpPr>
            <p:nvPr/>
          </p:nvSpPr>
          <p:spPr bwMode="auto">
            <a:xfrm>
              <a:off x="4171950" y="5048250"/>
              <a:ext cx="71437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009999"/>
                  </a:solidFill>
                  <a:latin typeface="Arial" panose="020B0604020202020204" pitchFamily="34" charset="0"/>
                </a:rPr>
                <a:t>1990</a:t>
              </a:r>
            </a:p>
          </p:txBody>
        </p:sp>
        <p:sp>
          <p:nvSpPr>
            <p:cNvPr id="58388" name="TextBox 47"/>
            <p:cNvSpPr txBox="1">
              <a:spLocks noChangeArrowheads="1"/>
            </p:cNvSpPr>
            <p:nvPr/>
          </p:nvSpPr>
          <p:spPr bwMode="auto">
            <a:xfrm>
              <a:off x="5529263" y="5048250"/>
              <a:ext cx="71437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009999"/>
                  </a:solidFill>
                  <a:latin typeface="Arial" panose="020B0604020202020204" pitchFamily="34" charset="0"/>
                </a:rPr>
                <a:t>2000</a:t>
              </a:r>
            </a:p>
          </p:txBody>
        </p:sp>
        <p:sp>
          <p:nvSpPr>
            <p:cNvPr id="26" name="TextBox 25"/>
            <p:cNvSpPr txBox="1"/>
            <p:nvPr/>
          </p:nvSpPr>
          <p:spPr bwMode="auto">
            <a:xfrm>
              <a:off x="6500162" y="2686051"/>
              <a:ext cx="969277" cy="738664"/>
            </a:xfrm>
            <a:prstGeom prst="rect">
              <a:avLst/>
            </a:prstGeom>
            <a:noFill/>
            <a:ln>
              <a:solidFill>
                <a:srgbClr val="000000"/>
              </a:solidFill>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GB" sz="1400" dirty="0">
                  <a:solidFill>
                    <a:srgbClr val="000000"/>
                  </a:solidFill>
                  <a:latin typeface="Arial" panose="020B0604020202020204" pitchFamily="34" charset="0"/>
                </a:rPr>
                <a:t>First use of oral PARPi</a:t>
              </a:r>
            </a:p>
          </p:txBody>
        </p:sp>
        <p:sp>
          <p:nvSpPr>
            <p:cNvPr id="58390" name="TextBox 49"/>
            <p:cNvSpPr txBox="1">
              <a:spLocks noChangeArrowheads="1"/>
            </p:cNvSpPr>
            <p:nvPr/>
          </p:nvSpPr>
          <p:spPr bwMode="auto">
            <a:xfrm>
              <a:off x="7886700" y="5048250"/>
              <a:ext cx="71437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009999"/>
                  </a:solidFill>
                  <a:latin typeface="Arial" panose="020B0604020202020204" pitchFamily="34" charset="0"/>
                </a:rPr>
                <a:t>2010</a:t>
              </a:r>
            </a:p>
          </p:txBody>
        </p:sp>
        <p:sp>
          <p:nvSpPr>
            <p:cNvPr id="28" name="Right Arrow 27"/>
            <p:cNvSpPr/>
            <p:nvPr/>
          </p:nvSpPr>
          <p:spPr bwMode="auto">
            <a:xfrm>
              <a:off x="1845578" y="2416175"/>
              <a:ext cx="3359012" cy="142875"/>
            </a:xfrm>
            <a:prstGeom prst="rightArrow">
              <a:avLst/>
            </a:prstGeom>
            <a:solidFill>
              <a:schemeClr val="tx1">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9999"/>
                </a:solidFill>
                <a:latin typeface="Arial" panose="020B0604020202020204" pitchFamily="34" charset="0"/>
              </a:endParaRPr>
            </a:p>
          </p:txBody>
        </p:sp>
        <p:sp>
          <p:nvSpPr>
            <p:cNvPr id="29" name="Right Arrow 28"/>
            <p:cNvSpPr/>
            <p:nvPr/>
          </p:nvSpPr>
          <p:spPr bwMode="auto">
            <a:xfrm>
              <a:off x="5876831" y="2416175"/>
              <a:ext cx="1009664" cy="142875"/>
            </a:xfrm>
            <a:prstGeom prst="rightArrow">
              <a:avLst/>
            </a:prstGeom>
            <a:solidFill>
              <a:schemeClr val="tx1">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9999"/>
                </a:solidFill>
                <a:latin typeface="Arial" panose="020B0604020202020204" pitchFamily="34" charset="0"/>
              </a:endParaRPr>
            </a:p>
          </p:txBody>
        </p:sp>
        <p:sp>
          <p:nvSpPr>
            <p:cNvPr id="30" name="Right Arrow 29"/>
            <p:cNvSpPr/>
            <p:nvPr/>
          </p:nvSpPr>
          <p:spPr bwMode="auto">
            <a:xfrm>
              <a:off x="7628214" y="2416175"/>
              <a:ext cx="581619" cy="142875"/>
            </a:xfrm>
            <a:prstGeom prst="rightArrow">
              <a:avLst/>
            </a:prstGeom>
            <a:solidFill>
              <a:schemeClr val="tx1">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9999"/>
                </a:solidFill>
                <a:latin typeface="Arial" panose="020B0604020202020204" pitchFamily="34" charset="0"/>
              </a:endParaRPr>
            </a:p>
          </p:txBody>
        </p:sp>
        <p:cxnSp>
          <p:nvCxnSpPr>
            <p:cNvPr id="31" name="Elbow Connector 30"/>
            <p:cNvCxnSpPr/>
            <p:nvPr/>
          </p:nvCxnSpPr>
          <p:spPr bwMode="auto">
            <a:xfrm rot="16200000" flipH="1">
              <a:off x="6100104" y="4326066"/>
              <a:ext cx="687388" cy="439481"/>
            </a:xfrm>
            <a:prstGeom prst="bentConnector3">
              <a:avLst>
                <a:gd name="adj1" fmla="val 50000"/>
              </a:avLst>
            </a:prstGeom>
            <a:ln w="381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6" idx="2"/>
            </p:cNvCxnSpPr>
            <p:nvPr/>
          </p:nvCxnSpPr>
          <p:spPr bwMode="auto">
            <a:xfrm rot="16200000" flipH="1">
              <a:off x="6394840" y="4014677"/>
              <a:ext cx="1464784" cy="284862"/>
            </a:xfrm>
            <a:prstGeom prst="bentConnector3">
              <a:avLst>
                <a:gd name="adj1" fmla="val 50000"/>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a:off x="7870888" y="4270376"/>
              <a:ext cx="0" cy="611187"/>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bwMode="auto">
            <a:xfrm>
              <a:off x="4152448" y="4262438"/>
              <a:ext cx="0" cy="619125"/>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bwMode="auto">
            <a:xfrm flipH="1">
              <a:off x="3479339" y="4270376"/>
              <a:ext cx="1633" cy="619125"/>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5" idx="2"/>
            </p:cNvCxnSpPr>
            <p:nvPr/>
          </p:nvCxnSpPr>
          <p:spPr bwMode="auto">
            <a:xfrm flipH="1">
              <a:off x="1955047" y="4201259"/>
              <a:ext cx="17148" cy="680307"/>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0123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547664" y="274637"/>
            <a:ext cx="7596336" cy="1143000"/>
          </a:xfrm>
        </p:spPr>
        <p:txBody>
          <a:bodyPr/>
          <a:lstStyle/>
          <a:p>
            <a:pPr algn="r"/>
            <a:r>
              <a:rPr lang="en-US" sz="2800" dirty="0" smtClean="0">
                <a:solidFill>
                  <a:srgbClr val="C00000"/>
                </a:solidFill>
              </a:rPr>
              <a:t>Platinum combination followed by </a:t>
            </a:r>
            <a:r>
              <a:rPr lang="en-US" sz="2800" dirty="0" err="1" smtClean="0">
                <a:solidFill>
                  <a:srgbClr val="C00000"/>
                </a:solidFill>
              </a:rPr>
              <a:t>iPARP</a:t>
            </a:r>
            <a:r>
              <a:rPr lang="en-US" sz="2800" dirty="0" smtClean="0">
                <a:solidFill>
                  <a:srgbClr val="C00000"/>
                </a:solidFill>
              </a:rPr>
              <a:t/>
            </a:r>
            <a:br>
              <a:rPr lang="en-US" sz="2800" dirty="0" smtClean="0">
                <a:solidFill>
                  <a:srgbClr val="C00000"/>
                </a:solidFill>
              </a:rPr>
            </a:br>
            <a:r>
              <a:rPr lang="en-US" sz="2400" b="1" dirty="0" err="1" smtClean="0">
                <a:solidFill>
                  <a:schemeClr val="accent5">
                    <a:lumMod val="50000"/>
                  </a:schemeClr>
                </a:solidFill>
              </a:rPr>
              <a:t>Olaparib</a:t>
            </a:r>
            <a:r>
              <a:rPr lang="en-US" sz="2400" dirty="0" smtClean="0">
                <a:solidFill>
                  <a:schemeClr val="accent5">
                    <a:lumMod val="50000"/>
                  </a:schemeClr>
                </a:solidFill>
              </a:rPr>
              <a:t> data on primary endpoint: BRCA mutated patients</a:t>
            </a:r>
            <a:endParaRPr lang="en-US" sz="2400" dirty="0">
              <a:solidFill>
                <a:srgbClr val="C00000"/>
              </a:solidFill>
            </a:endParaRPr>
          </a:p>
        </p:txBody>
      </p:sp>
      <p:sp>
        <p:nvSpPr>
          <p:cNvPr id="17" name="TextBox 10"/>
          <p:cNvSpPr txBox="1">
            <a:spLocks noChangeArrowheads="1"/>
          </p:cNvSpPr>
          <p:nvPr/>
        </p:nvSpPr>
        <p:spPr bwMode="auto">
          <a:xfrm>
            <a:off x="454722" y="1650612"/>
            <a:ext cx="3381068" cy="369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1438" tIns="45719" rIns="91438" bIns="45719">
            <a:spAutoFit/>
          </a:bodyPr>
          <a:lstStyle/>
          <a:p>
            <a:pPr algn="ctr" defTabSz="457189">
              <a:defRPr/>
            </a:pPr>
            <a:r>
              <a:rPr lang="en-GB" dirty="0" smtClean="0">
                <a:solidFill>
                  <a:prstClr val="black"/>
                </a:solidFill>
              </a:rPr>
              <a:t>Study-19  PFS</a:t>
            </a:r>
            <a:endParaRPr lang="en-GB" dirty="0">
              <a:solidFill>
                <a:prstClr val="black"/>
              </a:solidFill>
            </a:endParaRPr>
          </a:p>
        </p:txBody>
      </p:sp>
      <p:sp>
        <p:nvSpPr>
          <p:cNvPr id="53" name="TextBox 10"/>
          <p:cNvSpPr txBox="1">
            <a:spLocks noChangeArrowheads="1"/>
          </p:cNvSpPr>
          <p:nvPr/>
        </p:nvSpPr>
        <p:spPr bwMode="auto">
          <a:xfrm>
            <a:off x="4806868" y="1646437"/>
            <a:ext cx="3381068" cy="369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38" tIns="45719" rIns="91438" bIns="45719">
            <a:spAutoFit/>
          </a:bodyPr>
          <a:lstStyle/>
          <a:p>
            <a:pPr algn="ctr" defTabSz="457189">
              <a:defRPr/>
            </a:pPr>
            <a:r>
              <a:rPr lang="en-GB" dirty="0" smtClean="0">
                <a:solidFill>
                  <a:prstClr val="black"/>
                </a:solidFill>
              </a:rPr>
              <a:t>SOLO-2 PFS</a:t>
            </a:r>
            <a:endParaRPr lang="en-GB" dirty="0">
              <a:solidFill>
                <a:prstClr val="black"/>
              </a:solidFill>
            </a:endParaRPr>
          </a:p>
        </p:txBody>
      </p:sp>
      <p:sp>
        <p:nvSpPr>
          <p:cNvPr id="22" name="Rectangle 4"/>
          <p:cNvSpPr>
            <a:spLocks noChangeArrowheads="1"/>
          </p:cNvSpPr>
          <p:nvPr/>
        </p:nvSpPr>
        <p:spPr bwMode="auto">
          <a:xfrm>
            <a:off x="4684542" y="6411542"/>
            <a:ext cx="4055478" cy="307775"/>
          </a:xfrm>
          <a:prstGeom prst="rect">
            <a:avLst/>
          </a:prstGeom>
          <a:noFill/>
          <a:ln>
            <a:noFill/>
          </a:ln>
          <a:extLst/>
        </p:spPr>
        <p:txBody>
          <a:bodyPr wrap="square" lIns="91438" tIns="45719" rIns="91438" bIns="45719">
            <a:spAutoFit/>
          </a:bodyPr>
          <a:lstStyle/>
          <a:p>
            <a:pPr algn="ctr" defTabSz="685783"/>
            <a:r>
              <a:rPr lang="es-ES" sz="1400" dirty="0" err="1" smtClean="0">
                <a:solidFill>
                  <a:srgbClr val="000000"/>
                </a:solidFill>
                <a:ea typeface="ＭＳ Ｐゴシック" pitchFamily="34" charset="-128"/>
                <a:cs typeface="Times New Roman" pitchFamily="18" charset="0"/>
              </a:rPr>
              <a:t>Pujade-Laurine</a:t>
            </a:r>
            <a:r>
              <a:rPr lang="es-ES" sz="1400" dirty="0" smtClean="0">
                <a:solidFill>
                  <a:srgbClr val="000000"/>
                </a:solidFill>
                <a:ea typeface="ＭＳ Ｐゴシック" pitchFamily="34" charset="-128"/>
                <a:cs typeface="Times New Roman" pitchFamily="18" charset="0"/>
              </a:rPr>
              <a:t> et al. SGO 2017</a:t>
            </a:r>
            <a:endParaRPr lang="en-US" sz="1400" dirty="0">
              <a:solidFill>
                <a:srgbClr val="000000"/>
              </a:solidFill>
              <a:ea typeface="ＭＳ Ｐゴシック" pitchFamily="34" charset="-128"/>
              <a:cs typeface="Times New Roman" pitchFamily="18" charset="0"/>
            </a:endParaRPr>
          </a:p>
        </p:txBody>
      </p:sp>
      <p:pic>
        <p:nvPicPr>
          <p:cNvPr id="23" name="Marcador de contenido 3" descr="Captura de pantalla 2016-02-11 a las 23.59.38.png"/>
          <p:cNvPicPr>
            <a:picLocks noGrp="1" noChangeAspect="1"/>
          </p:cNvPicPr>
          <p:nvPr>
            <p:ph idx="1"/>
          </p:nvPr>
        </p:nvPicPr>
        <p:blipFill rotWithShape="1">
          <a:blip r:embed="rId2" cstate="print"/>
          <a:srcRect l="1075" t="-819" r="1898"/>
          <a:stretch/>
        </p:blipFill>
        <p:spPr>
          <a:xfrm>
            <a:off x="454722" y="2441657"/>
            <a:ext cx="3381068" cy="2849096"/>
          </a:xfrm>
        </p:spPr>
      </p:pic>
      <p:sp>
        <p:nvSpPr>
          <p:cNvPr id="24" name="CuadroTexto 23"/>
          <p:cNvSpPr txBox="1"/>
          <p:nvPr/>
        </p:nvSpPr>
        <p:spPr>
          <a:xfrm>
            <a:off x="772140" y="5467695"/>
            <a:ext cx="2746261" cy="646329"/>
          </a:xfrm>
          <a:prstGeom prst="rect">
            <a:avLst/>
          </a:prstGeom>
          <a:noFill/>
        </p:spPr>
        <p:txBody>
          <a:bodyPr wrap="none" lIns="91438" tIns="45719" rIns="91438" bIns="45719" rtlCol="0">
            <a:spAutoFit/>
          </a:bodyPr>
          <a:lstStyle/>
          <a:p>
            <a:pPr algn="ctr" defTabSz="685783"/>
            <a:r>
              <a:rPr lang="es-ES_tradnl" dirty="0" smtClean="0">
                <a:solidFill>
                  <a:srgbClr val="C00000"/>
                </a:solidFill>
                <a:effectLst>
                  <a:outerShdw blurRad="38100" dist="38100" dir="2700000" algn="tl">
                    <a:srgbClr val="000000">
                      <a:alpha val="43137"/>
                    </a:srgbClr>
                  </a:outerShdw>
                </a:effectLst>
              </a:rPr>
              <a:t>11.2 vs 4.3 </a:t>
            </a:r>
            <a:r>
              <a:rPr lang="es-ES_tradnl" dirty="0" err="1" smtClean="0">
                <a:solidFill>
                  <a:srgbClr val="C00000"/>
                </a:solidFill>
                <a:effectLst>
                  <a:outerShdw blurRad="38100" dist="38100" dir="2700000" algn="tl">
                    <a:srgbClr val="000000">
                      <a:alpha val="43137"/>
                    </a:srgbClr>
                  </a:outerShdw>
                </a:effectLst>
              </a:rPr>
              <a:t>months</a:t>
            </a:r>
            <a:endParaRPr lang="es-ES_tradnl" dirty="0" smtClean="0">
              <a:solidFill>
                <a:srgbClr val="C00000"/>
              </a:solidFill>
              <a:effectLst>
                <a:outerShdw blurRad="38100" dist="38100" dir="2700000" algn="tl">
                  <a:srgbClr val="000000">
                    <a:alpha val="43137"/>
                  </a:srgbClr>
                </a:outerShdw>
              </a:effectLst>
            </a:endParaRPr>
          </a:p>
          <a:p>
            <a:pPr defTabSz="685783"/>
            <a:r>
              <a:rPr lang="es-ES_tradnl" dirty="0" smtClean="0">
                <a:solidFill>
                  <a:srgbClr val="C00000"/>
                </a:solidFill>
                <a:effectLst>
                  <a:outerShdw blurRad="38100" dist="38100" dir="2700000" algn="tl">
                    <a:srgbClr val="000000">
                      <a:alpha val="43137"/>
                    </a:srgbClr>
                  </a:outerShdw>
                </a:effectLst>
              </a:rPr>
              <a:t>HR 0.18 (95% CI: 0.10-0.31)</a:t>
            </a:r>
            <a:endParaRPr lang="es-ES_tradnl" dirty="0">
              <a:solidFill>
                <a:srgbClr val="C00000"/>
              </a:solidFill>
              <a:effectLst>
                <a:outerShdw blurRad="38100" dist="38100" dir="2700000" algn="tl">
                  <a:srgbClr val="000000">
                    <a:alpha val="43137"/>
                  </a:srgbClr>
                </a:outerShdw>
              </a:effectLst>
            </a:endParaRPr>
          </a:p>
        </p:txBody>
      </p:sp>
      <p:sp>
        <p:nvSpPr>
          <p:cNvPr id="26" name="Rectangle 4"/>
          <p:cNvSpPr>
            <a:spLocks noChangeArrowheads="1"/>
          </p:cNvSpPr>
          <p:nvPr/>
        </p:nvSpPr>
        <p:spPr bwMode="auto">
          <a:xfrm>
            <a:off x="454722" y="6302238"/>
            <a:ext cx="5063144"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378" eaLnBrk="1" fontAlgn="base" hangingPunct="1">
              <a:spcBef>
                <a:spcPct val="0"/>
              </a:spcBef>
              <a:spcAft>
                <a:spcPct val="0"/>
              </a:spcAft>
            </a:pPr>
            <a:r>
              <a:rPr lang="en-US" sz="1200" dirty="0">
                <a:solidFill>
                  <a:prstClr val="black"/>
                </a:solidFill>
                <a:cs typeface="Arial" pitchFamily="34" charset="0"/>
              </a:rPr>
              <a:t>Ledermann et al. </a:t>
            </a:r>
            <a:r>
              <a:rPr lang="en-US" sz="1200" dirty="0" smtClean="0">
                <a:solidFill>
                  <a:prstClr val="black"/>
                </a:solidFill>
                <a:cs typeface="Arial" pitchFamily="34" charset="0"/>
              </a:rPr>
              <a:t>Lancet </a:t>
            </a:r>
            <a:r>
              <a:rPr lang="en-US" sz="1200" dirty="0" err="1" smtClean="0">
                <a:solidFill>
                  <a:prstClr val="black"/>
                </a:solidFill>
                <a:cs typeface="Arial" pitchFamily="34" charset="0"/>
              </a:rPr>
              <a:t>Oncol</a:t>
            </a:r>
            <a:r>
              <a:rPr lang="en-US" sz="1200" dirty="0" smtClean="0">
                <a:solidFill>
                  <a:prstClr val="black"/>
                </a:solidFill>
                <a:cs typeface="Arial" pitchFamily="34" charset="0"/>
              </a:rPr>
              <a:t>. 2014;15(8):852–861</a:t>
            </a:r>
            <a:endParaRPr lang="en-US" sz="1200" dirty="0">
              <a:solidFill>
                <a:prstClr val="black"/>
              </a:solidFill>
              <a:cs typeface="Arial" pitchFamily="34" charset="0"/>
            </a:endParaRPr>
          </a:p>
        </p:txBody>
      </p:sp>
      <p:sp>
        <p:nvSpPr>
          <p:cNvPr id="158" name="Line 197"/>
          <p:cNvSpPr>
            <a:spLocks noChangeShapeType="1"/>
          </p:cNvSpPr>
          <p:nvPr/>
        </p:nvSpPr>
        <p:spPr bwMode="auto">
          <a:xfrm flipH="1">
            <a:off x="5134609" y="4654447"/>
            <a:ext cx="3815246"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3" tIns="45677" rIns="91353" bIns="45677"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161" name="Line 252"/>
          <p:cNvSpPr>
            <a:spLocks noChangeShapeType="1"/>
          </p:cNvSpPr>
          <p:nvPr/>
        </p:nvSpPr>
        <p:spPr bwMode="auto">
          <a:xfrm>
            <a:off x="8959637" y="3904930"/>
            <a:ext cx="0" cy="32489"/>
          </a:xfrm>
          <a:prstGeom prst="line">
            <a:avLst/>
          </a:prstGeom>
          <a:noFill/>
          <a:ln w="11113"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3" tIns="45677" rIns="91353" bIns="45677"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grpSp>
        <p:nvGrpSpPr>
          <p:cNvPr id="2" name="Group 137"/>
          <p:cNvGrpSpPr/>
          <p:nvPr/>
        </p:nvGrpSpPr>
        <p:grpSpPr>
          <a:xfrm>
            <a:off x="5134629" y="2787938"/>
            <a:ext cx="3833561" cy="1862107"/>
            <a:chOff x="1843405" y="1644651"/>
            <a:chExt cx="5707063" cy="2820669"/>
          </a:xfrm>
        </p:grpSpPr>
        <p:sp>
          <p:nvSpPr>
            <p:cNvPr id="282" name="Freeform 222"/>
            <p:cNvSpPr>
              <a:spLocks/>
            </p:cNvSpPr>
            <p:nvPr/>
          </p:nvSpPr>
          <p:spPr bwMode="auto">
            <a:xfrm>
              <a:off x="1843405" y="1644651"/>
              <a:ext cx="5707063" cy="2820669"/>
            </a:xfrm>
            <a:custGeom>
              <a:avLst/>
              <a:gdLst>
                <a:gd name="T0" fmla="*/ 2970 w 3595"/>
                <a:gd name="T1" fmla="*/ 1083 h 1786"/>
                <a:gd name="T2" fmla="*/ 2949 w 3595"/>
                <a:gd name="T3" fmla="*/ 1031 h 1786"/>
                <a:gd name="T4" fmla="*/ 2420 w 3595"/>
                <a:gd name="T5" fmla="*/ 1007 h 1786"/>
                <a:gd name="T6" fmla="*/ 2403 w 3595"/>
                <a:gd name="T7" fmla="*/ 983 h 1786"/>
                <a:gd name="T8" fmla="*/ 2384 w 3595"/>
                <a:gd name="T9" fmla="*/ 952 h 1786"/>
                <a:gd name="T10" fmla="*/ 2308 w 3595"/>
                <a:gd name="T11" fmla="*/ 928 h 1786"/>
                <a:gd name="T12" fmla="*/ 2143 w 3595"/>
                <a:gd name="T13" fmla="*/ 916 h 1786"/>
                <a:gd name="T14" fmla="*/ 2088 w 3595"/>
                <a:gd name="T15" fmla="*/ 894 h 1786"/>
                <a:gd name="T16" fmla="*/ 2066 w 3595"/>
                <a:gd name="T17" fmla="*/ 884 h 1786"/>
                <a:gd name="T18" fmla="*/ 1837 w 3595"/>
                <a:gd name="T19" fmla="*/ 858 h 1786"/>
                <a:gd name="T20" fmla="*/ 1808 w 3595"/>
                <a:gd name="T21" fmla="*/ 822 h 1786"/>
                <a:gd name="T22" fmla="*/ 1798 w 3595"/>
                <a:gd name="T23" fmla="*/ 796 h 1786"/>
                <a:gd name="T24" fmla="*/ 1786 w 3595"/>
                <a:gd name="T25" fmla="*/ 784 h 1786"/>
                <a:gd name="T26" fmla="*/ 1767 w 3595"/>
                <a:gd name="T27" fmla="*/ 748 h 1786"/>
                <a:gd name="T28" fmla="*/ 1504 w 3595"/>
                <a:gd name="T29" fmla="*/ 726 h 1786"/>
                <a:gd name="T30" fmla="*/ 1495 w 3595"/>
                <a:gd name="T31" fmla="*/ 688 h 1786"/>
                <a:gd name="T32" fmla="*/ 1483 w 3595"/>
                <a:gd name="T33" fmla="*/ 666 h 1786"/>
                <a:gd name="T34" fmla="*/ 1454 w 3595"/>
                <a:gd name="T35" fmla="*/ 645 h 1786"/>
                <a:gd name="T36" fmla="*/ 1411 w 3595"/>
                <a:gd name="T37" fmla="*/ 638 h 1786"/>
                <a:gd name="T38" fmla="*/ 1310 w 3595"/>
                <a:gd name="T39" fmla="*/ 618 h 1786"/>
                <a:gd name="T40" fmla="*/ 1205 w 3595"/>
                <a:gd name="T41" fmla="*/ 606 h 1786"/>
                <a:gd name="T42" fmla="*/ 1200 w 3595"/>
                <a:gd name="T43" fmla="*/ 544 h 1786"/>
                <a:gd name="T44" fmla="*/ 1172 w 3595"/>
                <a:gd name="T45" fmla="*/ 534 h 1786"/>
                <a:gd name="T46" fmla="*/ 1165 w 3595"/>
                <a:gd name="T47" fmla="*/ 513 h 1786"/>
                <a:gd name="T48" fmla="*/ 1052 w 3595"/>
                <a:gd name="T49" fmla="*/ 503 h 1786"/>
                <a:gd name="T50" fmla="*/ 968 w 3595"/>
                <a:gd name="T51" fmla="*/ 484 h 1786"/>
                <a:gd name="T52" fmla="*/ 918 w 3595"/>
                <a:gd name="T53" fmla="*/ 474 h 1786"/>
                <a:gd name="T54" fmla="*/ 906 w 3595"/>
                <a:gd name="T55" fmla="*/ 441 h 1786"/>
                <a:gd name="T56" fmla="*/ 890 w 3595"/>
                <a:gd name="T57" fmla="*/ 393 h 1786"/>
                <a:gd name="T58" fmla="*/ 870 w 3595"/>
                <a:gd name="T59" fmla="*/ 369 h 1786"/>
                <a:gd name="T60" fmla="*/ 796 w 3595"/>
                <a:gd name="T61" fmla="*/ 362 h 1786"/>
                <a:gd name="T62" fmla="*/ 784 w 3595"/>
                <a:gd name="T63" fmla="*/ 343 h 1786"/>
                <a:gd name="T64" fmla="*/ 770 w 3595"/>
                <a:gd name="T65" fmla="*/ 333 h 1786"/>
                <a:gd name="T66" fmla="*/ 684 w 3595"/>
                <a:gd name="T67" fmla="*/ 316 h 1786"/>
                <a:gd name="T68" fmla="*/ 619 w 3595"/>
                <a:gd name="T69" fmla="*/ 307 h 1786"/>
                <a:gd name="T70" fmla="*/ 612 w 3595"/>
                <a:gd name="T71" fmla="*/ 278 h 1786"/>
                <a:gd name="T72" fmla="*/ 595 w 3595"/>
                <a:gd name="T73" fmla="*/ 268 h 1786"/>
                <a:gd name="T74" fmla="*/ 586 w 3595"/>
                <a:gd name="T75" fmla="*/ 230 h 1786"/>
                <a:gd name="T76" fmla="*/ 569 w 3595"/>
                <a:gd name="T77" fmla="*/ 201 h 1786"/>
                <a:gd name="T78" fmla="*/ 557 w 3595"/>
                <a:gd name="T79" fmla="*/ 172 h 1786"/>
                <a:gd name="T80" fmla="*/ 502 w 3595"/>
                <a:gd name="T81" fmla="*/ 168 h 1786"/>
                <a:gd name="T82" fmla="*/ 495 w 3595"/>
                <a:gd name="T83" fmla="*/ 132 h 1786"/>
                <a:gd name="T84" fmla="*/ 380 w 3595"/>
                <a:gd name="T85" fmla="*/ 117 h 1786"/>
                <a:gd name="T86" fmla="*/ 366 w 3595"/>
                <a:gd name="T87" fmla="*/ 96 h 1786"/>
                <a:gd name="T88" fmla="*/ 296 w 3595"/>
                <a:gd name="T89" fmla="*/ 89 h 1786"/>
                <a:gd name="T90" fmla="*/ 289 w 3595"/>
                <a:gd name="T91" fmla="*/ 69 h 1786"/>
                <a:gd name="T92" fmla="*/ 280 w 3595"/>
                <a:gd name="T93" fmla="*/ 33 h 1786"/>
                <a:gd name="T94" fmla="*/ 213 w 3595"/>
                <a:gd name="T95" fmla="*/ 26 h 1786"/>
                <a:gd name="T96" fmla="*/ 174 w 3595"/>
                <a:gd name="T97" fmla="*/ 7 h 1786"/>
                <a:gd name="T98" fmla="*/ 0 w 3595"/>
                <a:gd name="T99"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95" h="1786">
                  <a:moveTo>
                    <a:pt x="3595" y="1786"/>
                  </a:moveTo>
                  <a:lnTo>
                    <a:pt x="3595" y="1083"/>
                  </a:lnTo>
                  <a:lnTo>
                    <a:pt x="2970" y="1083"/>
                  </a:lnTo>
                  <a:lnTo>
                    <a:pt x="2970" y="1057"/>
                  </a:lnTo>
                  <a:lnTo>
                    <a:pt x="2949" y="1057"/>
                  </a:lnTo>
                  <a:lnTo>
                    <a:pt x="2949" y="1031"/>
                  </a:lnTo>
                  <a:lnTo>
                    <a:pt x="2781" y="1031"/>
                  </a:lnTo>
                  <a:lnTo>
                    <a:pt x="2781" y="1007"/>
                  </a:lnTo>
                  <a:lnTo>
                    <a:pt x="2420" y="1007"/>
                  </a:lnTo>
                  <a:lnTo>
                    <a:pt x="2420" y="992"/>
                  </a:lnTo>
                  <a:lnTo>
                    <a:pt x="2403" y="992"/>
                  </a:lnTo>
                  <a:lnTo>
                    <a:pt x="2403" y="983"/>
                  </a:lnTo>
                  <a:lnTo>
                    <a:pt x="2394" y="983"/>
                  </a:lnTo>
                  <a:lnTo>
                    <a:pt x="2394" y="952"/>
                  </a:lnTo>
                  <a:lnTo>
                    <a:pt x="2384" y="952"/>
                  </a:lnTo>
                  <a:lnTo>
                    <a:pt x="2384" y="937"/>
                  </a:lnTo>
                  <a:lnTo>
                    <a:pt x="2308" y="937"/>
                  </a:lnTo>
                  <a:lnTo>
                    <a:pt x="2308" y="928"/>
                  </a:lnTo>
                  <a:lnTo>
                    <a:pt x="2181" y="928"/>
                  </a:lnTo>
                  <a:lnTo>
                    <a:pt x="2181" y="916"/>
                  </a:lnTo>
                  <a:lnTo>
                    <a:pt x="2143" y="916"/>
                  </a:lnTo>
                  <a:lnTo>
                    <a:pt x="2143" y="906"/>
                  </a:lnTo>
                  <a:lnTo>
                    <a:pt x="2088" y="906"/>
                  </a:lnTo>
                  <a:lnTo>
                    <a:pt x="2088" y="894"/>
                  </a:lnTo>
                  <a:lnTo>
                    <a:pt x="2073" y="894"/>
                  </a:lnTo>
                  <a:lnTo>
                    <a:pt x="2073" y="884"/>
                  </a:lnTo>
                  <a:lnTo>
                    <a:pt x="2066" y="884"/>
                  </a:lnTo>
                  <a:lnTo>
                    <a:pt x="2066" y="865"/>
                  </a:lnTo>
                  <a:lnTo>
                    <a:pt x="1837" y="865"/>
                  </a:lnTo>
                  <a:lnTo>
                    <a:pt x="1837" y="858"/>
                  </a:lnTo>
                  <a:lnTo>
                    <a:pt x="1822" y="858"/>
                  </a:lnTo>
                  <a:lnTo>
                    <a:pt x="1822" y="822"/>
                  </a:lnTo>
                  <a:lnTo>
                    <a:pt x="1808" y="822"/>
                  </a:lnTo>
                  <a:lnTo>
                    <a:pt x="1808" y="813"/>
                  </a:lnTo>
                  <a:lnTo>
                    <a:pt x="1798" y="813"/>
                  </a:lnTo>
                  <a:lnTo>
                    <a:pt x="1798" y="796"/>
                  </a:lnTo>
                  <a:lnTo>
                    <a:pt x="1794" y="796"/>
                  </a:lnTo>
                  <a:lnTo>
                    <a:pt x="1794" y="784"/>
                  </a:lnTo>
                  <a:lnTo>
                    <a:pt x="1786" y="784"/>
                  </a:lnTo>
                  <a:lnTo>
                    <a:pt x="1786" y="772"/>
                  </a:lnTo>
                  <a:lnTo>
                    <a:pt x="1767" y="772"/>
                  </a:lnTo>
                  <a:lnTo>
                    <a:pt x="1767" y="748"/>
                  </a:lnTo>
                  <a:lnTo>
                    <a:pt x="1526" y="748"/>
                  </a:lnTo>
                  <a:lnTo>
                    <a:pt x="1526" y="726"/>
                  </a:lnTo>
                  <a:lnTo>
                    <a:pt x="1504" y="726"/>
                  </a:lnTo>
                  <a:lnTo>
                    <a:pt x="1504" y="695"/>
                  </a:lnTo>
                  <a:lnTo>
                    <a:pt x="1495" y="695"/>
                  </a:lnTo>
                  <a:lnTo>
                    <a:pt x="1495" y="688"/>
                  </a:lnTo>
                  <a:lnTo>
                    <a:pt x="1490" y="688"/>
                  </a:lnTo>
                  <a:lnTo>
                    <a:pt x="1490" y="666"/>
                  </a:lnTo>
                  <a:lnTo>
                    <a:pt x="1483" y="666"/>
                  </a:lnTo>
                  <a:lnTo>
                    <a:pt x="1483" y="657"/>
                  </a:lnTo>
                  <a:lnTo>
                    <a:pt x="1454" y="657"/>
                  </a:lnTo>
                  <a:lnTo>
                    <a:pt x="1454" y="645"/>
                  </a:lnTo>
                  <a:lnTo>
                    <a:pt x="1428" y="645"/>
                  </a:lnTo>
                  <a:lnTo>
                    <a:pt x="1428" y="638"/>
                  </a:lnTo>
                  <a:lnTo>
                    <a:pt x="1411" y="638"/>
                  </a:lnTo>
                  <a:lnTo>
                    <a:pt x="1411" y="628"/>
                  </a:lnTo>
                  <a:lnTo>
                    <a:pt x="1310" y="628"/>
                  </a:lnTo>
                  <a:lnTo>
                    <a:pt x="1310" y="618"/>
                  </a:lnTo>
                  <a:lnTo>
                    <a:pt x="1215" y="618"/>
                  </a:lnTo>
                  <a:lnTo>
                    <a:pt x="1215" y="606"/>
                  </a:lnTo>
                  <a:lnTo>
                    <a:pt x="1205" y="606"/>
                  </a:lnTo>
                  <a:lnTo>
                    <a:pt x="1205" y="599"/>
                  </a:lnTo>
                  <a:lnTo>
                    <a:pt x="1200" y="599"/>
                  </a:lnTo>
                  <a:lnTo>
                    <a:pt x="1200" y="544"/>
                  </a:lnTo>
                  <a:lnTo>
                    <a:pt x="1191" y="544"/>
                  </a:lnTo>
                  <a:lnTo>
                    <a:pt x="1191" y="534"/>
                  </a:lnTo>
                  <a:lnTo>
                    <a:pt x="1172" y="534"/>
                  </a:lnTo>
                  <a:lnTo>
                    <a:pt x="1172" y="518"/>
                  </a:lnTo>
                  <a:lnTo>
                    <a:pt x="1165" y="518"/>
                  </a:lnTo>
                  <a:lnTo>
                    <a:pt x="1165" y="513"/>
                  </a:lnTo>
                  <a:lnTo>
                    <a:pt x="1145" y="513"/>
                  </a:lnTo>
                  <a:lnTo>
                    <a:pt x="1145" y="503"/>
                  </a:lnTo>
                  <a:lnTo>
                    <a:pt x="1052" y="503"/>
                  </a:lnTo>
                  <a:lnTo>
                    <a:pt x="1052" y="494"/>
                  </a:lnTo>
                  <a:lnTo>
                    <a:pt x="968" y="494"/>
                  </a:lnTo>
                  <a:lnTo>
                    <a:pt x="968" y="484"/>
                  </a:lnTo>
                  <a:lnTo>
                    <a:pt x="928" y="484"/>
                  </a:lnTo>
                  <a:lnTo>
                    <a:pt x="928" y="474"/>
                  </a:lnTo>
                  <a:lnTo>
                    <a:pt x="918" y="474"/>
                  </a:lnTo>
                  <a:lnTo>
                    <a:pt x="918" y="446"/>
                  </a:lnTo>
                  <a:lnTo>
                    <a:pt x="906" y="446"/>
                  </a:lnTo>
                  <a:lnTo>
                    <a:pt x="906" y="441"/>
                  </a:lnTo>
                  <a:lnTo>
                    <a:pt x="897" y="441"/>
                  </a:lnTo>
                  <a:lnTo>
                    <a:pt x="897" y="393"/>
                  </a:lnTo>
                  <a:lnTo>
                    <a:pt x="890" y="393"/>
                  </a:lnTo>
                  <a:lnTo>
                    <a:pt x="890" y="381"/>
                  </a:lnTo>
                  <a:lnTo>
                    <a:pt x="870" y="381"/>
                  </a:lnTo>
                  <a:lnTo>
                    <a:pt x="870" y="369"/>
                  </a:lnTo>
                  <a:lnTo>
                    <a:pt x="827" y="369"/>
                  </a:lnTo>
                  <a:lnTo>
                    <a:pt x="827" y="362"/>
                  </a:lnTo>
                  <a:lnTo>
                    <a:pt x="796" y="362"/>
                  </a:lnTo>
                  <a:lnTo>
                    <a:pt x="796" y="355"/>
                  </a:lnTo>
                  <a:lnTo>
                    <a:pt x="784" y="355"/>
                  </a:lnTo>
                  <a:lnTo>
                    <a:pt x="784" y="343"/>
                  </a:lnTo>
                  <a:lnTo>
                    <a:pt x="777" y="343"/>
                  </a:lnTo>
                  <a:lnTo>
                    <a:pt x="777" y="333"/>
                  </a:lnTo>
                  <a:lnTo>
                    <a:pt x="770" y="333"/>
                  </a:lnTo>
                  <a:lnTo>
                    <a:pt x="770" y="326"/>
                  </a:lnTo>
                  <a:lnTo>
                    <a:pt x="684" y="326"/>
                  </a:lnTo>
                  <a:lnTo>
                    <a:pt x="684" y="316"/>
                  </a:lnTo>
                  <a:lnTo>
                    <a:pt x="650" y="316"/>
                  </a:lnTo>
                  <a:lnTo>
                    <a:pt x="650" y="307"/>
                  </a:lnTo>
                  <a:lnTo>
                    <a:pt x="619" y="307"/>
                  </a:lnTo>
                  <a:lnTo>
                    <a:pt x="619" y="285"/>
                  </a:lnTo>
                  <a:lnTo>
                    <a:pt x="612" y="285"/>
                  </a:lnTo>
                  <a:lnTo>
                    <a:pt x="612" y="278"/>
                  </a:lnTo>
                  <a:lnTo>
                    <a:pt x="600" y="278"/>
                  </a:lnTo>
                  <a:lnTo>
                    <a:pt x="600" y="268"/>
                  </a:lnTo>
                  <a:lnTo>
                    <a:pt x="595" y="268"/>
                  </a:lnTo>
                  <a:lnTo>
                    <a:pt x="595" y="247"/>
                  </a:lnTo>
                  <a:lnTo>
                    <a:pt x="586" y="247"/>
                  </a:lnTo>
                  <a:lnTo>
                    <a:pt x="586" y="230"/>
                  </a:lnTo>
                  <a:lnTo>
                    <a:pt x="581" y="230"/>
                  </a:lnTo>
                  <a:lnTo>
                    <a:pt x="581" y="201"/>
                  </a:lnTo>
                  <a:lnTo>
                    <a:pt x="569" y="201"/>
                  </a:lnTo>
                  <a:lnTo>
                    <a:pt x="569" y="189"/>
                  </a:lnTo>
                  <a:lnTo>
                    <a:pt x="557" y="189"/>
                  </a:lnTo>
                  <a:lnTo>
                    <a:pt x="557" y="172"/>
                  </a:lnTo>
                  <a:lnTo>
                    <a:pt x="538" y="172"/>
                  </a:lnTo>
                  <a:lnTo>
                    <a:pt x="538" y="168"/>
                  </a:lnTo>
                  <a:lnTo>
                    <a:pt x="502" y="168"/>
                  </a:lnTo>
                  <a:lnTo>
                    <a:pt x="502" y="146"/>
                  </a:lnTo>
                  <a:lnTo>
                    <a:pt x="495" y="146"/>
                  </a:lnTo>
                  <a:lnTo>
                    <a:pt x="495" y="132"/>
                  </a:lnTo>
                  <a:lnTo>
                    <a:pt x="399" y="132"/>
                  </a:lnTo>
                  <a:lnTo>
                    <a:pt x="399" y="117"/>
                  </a:lnTo>
                  <a:lnTo>
                    <a:pt x="380" y="117"/>
                  </a:lnTo>
                  <a:lnTo>
                    <a:pt x="380" y="105"/>
                  </a:lnTo>
                  <a:lnTo>
                    <a:pt x="366" y="105"/>
                  </a:lnTo>
                  <a:lnTo>
                    <a:pt x="366" y="96"/>
                  </a:lnTo>
                  <a:lnTo>
                    <a:pt x="311" y="96"/>
                  </a:lnTo>
                  <a:lnTo>
                    <a:pt x="311" y="89"/>
                  </a:lnTo>
                  <a:lnTo>
                    <a:pt x="296" y="89"/>
                  </a:lnTo>
                  <a:lnTo>
                    <a:pt x="296" y="81"/>
                  </a:lnTo>
                  <a:lnTo>
                    <a:pt x="296" y="69"/>
                  </a:lnTo>
                  <a:lnTo>
                    <a:pt x="289" y="69"/>
                  </a:lnTo>
                  <a:lnTo>
                    <a:pt x="289" y="62"/>
                  </a:lnTo>
                  <a:lnTo>
                    <a:pt x="280" y="62"/>
                  </a:lnTo>
                  <a:lnTo>
                    <a:pt x="280" y="33"/>
                  </a:lnTo>
                  <a:lnTo>
                    <a:pt x="272" y="33"/>
                  </a:lnTo>
                  <a:lnTo>
                    <a:pt x="272" y="26"/>
                  </a:lnTo>
                  <a:lnTo>
                    <a:pt x="213" y="26"/>
                  </a:lnTo>
                  <a:lnTo>
                    <a:pt x="213" y="14"/>
                  </a:lnTo>
                  <a:lnTo>
                    <a:pt x="174" y="14"/>
                  </a:lnTo>
                  <a:lnTo>
                    <a:pt x="174" y="7"/>
                  </a:lnTo>
                  <a:lnTo>
                    <a:pt x="107" y="7"/>
                  </a:lnTo>
                  <a:lnTo>
                    <a:pt x="107" y="0"/>
                  </a:lnTo>
                  <a:lnTo>
                    <a:pt x="0" y="0"/>
                  </a:lnTo>
                </a:path>
              </a:pathLst>
            </a:custGeom>
            <a:noFill/>
            <a:ln w="28575" cap="flat">
              <a:solidFill>
                <a:srgbClr val="8B145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83" name="Line 233"/>
            <p:cNvSpPr>
              <a:spLocks noChangeShapeType="1"/>
            </p:cNvSpPr>
            <p:nvPr/>
          </p:nvSpPr>
          <p:spPr bwMode="auto">
            <a:xfrm>
              <a:off x="2370455" y="1770063"/>
              <a:ext cx="0" cy="52388"/>
            </a:xfrm>
            <a:prstGeom prst="line">
              <a:avLst/>
            </a:prstGeom>
            <a:noFill/>
            <a:ln w="11113"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84" name="Line 234"/>
            <p:cNvSpPr>
              <a:spLocks noChangeShapeType="1"/>
            </p:cNvSpPr>
            <p:nvPr/>
          </p:nvSpPr>
          <p:spPr bwMode="auto">
            <a:xfrm>
              <a:off x="2481580" y="1827213"/>
              <a:ext cx="0" cy="49213"/>
            </a:xfrm>
            <a:prstGeom prst="line">
              <a:avLst/>
            </a:prstGeom>
            <a:noFill/>
            <a:ln w="11113"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85" name="Line 235"/>
            <p:cNvSpPr>
              <a:spLocks noChangeShapeType="1"/>
            </p:cNvSpPr>
            <p:nvPr/>
          </p:nvSpPr>
          <p:spPr bwMode="auto">
            <a:xfrm>
              <a:off x="2826068" y="2105026"/>
              <a:ext cx="0" cy="52388"/>
            </a:xfrm>
            <a:prstGeom prst="line">
              <a:avLst/>
            </a:prstGeom>
            <a:noFill/>
            <a:ln w="11113"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86" name="Line 252"/>
            <p:cNvSpPr>
              <a:spLocks noChangeShapeType="1"/>
            </p:cNvSpPr>
            <p:nvPr/>
          </p:nvSpPr>
          <p:spPr bwMode="auto">
            <a:xfrm>
              <a:off x="7537768" y="3336608"/>
              <a:ext cx="0" cy="49213"/>
            </a:xfrm>
            <a:prstGeom prst="line">
              <a:avLst/>
            </a:prstGeom>
            <a:noFill/>
            <a:ln w="11113"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87" name="Line 258"/>
            <p:cNvSpPr>
              <a:spLocks noChangeShapeType="1"/>
            </p:cNvSpPr>
            <p:nvPr/>
          </p:nvSpPr>
          <p:spPr bwMode="auto">
            <a:xfrm>
              <a:off x="2803843" y="2132013"/>
              <a:ext cx="46038" cy="0"/>
            </a:xfrm>
            <a:prstGeom prst="line">
              <a:avLst/>
            </a:prstGeom>
            <a:noFill/>
            <a:ln w="11113"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grpSp>
      <p:grpSp>
        <p:nvGrpSpPr>
          <p:cNvPr id="3" name="Agrupar 162"/>
          <p:cNvGrpSpPr/>
          <p:nvPr/>
        </p:nvGrpSpPr>
        <p:grpSpPr>
          <a:xfrm>
            <a:off x="4201014" y="2700247"/>
            <a:ext cx="4539006" cy="3111888"/>
            <a:chOff x="659357" y="1347641"/>
            <a:chExt cx="6831603" cy="3512758"/>
          </a:xfrm>
        </p:grpSpPr>
        <p:sp>
          <p:nvSpPr>
            <p:cNvPr id="165" name="TextBox 305"/>
            <p:cNvSpPr txBox="1"/>
            <p:nvPr/>
          </p:nvSpPr>
          <p:spPr>
            <a:xfrm>
              <a:off x="659357" y="3904982"/>
              <a:ext cx="1134481" cy="955417"/>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No. at risk</a:t>
              </a:r>
            </a:p>
            <a:p>
              <a:pPr algn="r" defTabSz="685783">
                <a:spcBef>
                  <a:spcPts val="599"/>
                </a:spcBef>
              </a:pPr>
              <a:r>
                <a:rPr lang="en-GB" sz="1100" dirty="0">
                  <a:solidFill>
                    <a:prstClr val="black"/>
                  </a:solidFill>
                  <a:cs typeface="Arial" panose="020B0604020202020204" pitchFamily="34" charset="0"/>
                </a:rPr>
                <a:t>Olaparib</a:t>
              </a:r>
            </a:p>
            <a:p>
              <a:pPr algn="r" defTabSz="685783"/>
              <a:r>
                <a:rPr lang="en-GB" sz="1100" dirty="0">
                  <a:solidFill>
                    <a:prstClr val="black"/>
                  </a:solidFill>
                  <a:cs typeface="Arial" panose="020B0604020202020204" pitchFamily="34" charset="0"/>
                </a:rPr>
                <a:t>Placebo</a:t>
              </a:r>
            </a:p>
          </p:txBody>
        </p:sp>
        <p:sp>
          <p:nvSpPr>
            <p:cNvPr id="177" name="Rectangle 276"/>
            <p:cNvSpPr/>
            <p:nvPr/>
          </p:nvSpPr>
          <p:spPr>
            <a:xfrm>
              <a:off x="2072524" y="2498338"/>
              <a:ext cx="962979" cy="105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GB" sz="1100" dirty="0">
                <a:solidFill>
                  <a:prstClr val="white"/>
                </a:solidFill>
                <a:latin typeface="Arial" panose="020B0604020202020204" pitchFamily="34" charset="0"/>
                <a:cs typeface="Arial" panose="020B0604020202020204" pitchFamily="34" charset="0"/>
              </a:endParaRPr>
            </a:p>
          </p:txBody>
        </p:sp>
        <p:sp>
          <p:nvSpPr>
            <p:cNvPr id="178" name="Freeform 278"/>
            <p:cNvSpPr/>
            <p:nvPr/>
          </p:nvSpPr>
          <p:spPr>
            <a:xfrm>
              <a:off x="2068351" y="2499521"/>
              <a:ext cx="3355338" cy="1054068"/>
            </a:xfrm>
            <a:custGeom>
              <a:avLst/>
              <a:gdLst>
                <a:gd name="connsiteX0" fmla="*/ 0 w 3319463"/>
                <a:gd name="connsiteY0" fmla="*/ 0 h 1414463"/>
                <a:gd name="connsiteX1" fmla="*/ 3319463 w 3319463"/>
                <a:gd name="connsiteY1" fmla="*/ 0 h 1414463"/>
                <a:gd name="connsiteX2" fmla="*/ 3319463 w 3319463"/>
                <a:gd name="connsiteY2" fmla="*/ 1414463 h 1414463"/>
              </a:gdLst>
              <a:ahLst/>
              <a:cxnLst>
                <a:cxn ang="0">
                  <a:pos x="connsiteX0" y="connsiteY0"/>
                </a:cxn>
                <a:cxn ang="0">
                  <a:pos x="connsiteX1" y="connsiteY1"/>
                </a:cxn>
                <a:cxn ang="0">
                  <a:pos x="connsiteX2" y="connsiteY2"/>
                </a:cxn>
              </a:cxnLst>
              <a:rect l="l" t="t" r="r" b="b"/>
              <a:pathLst>
                <a:path w="3319463" h="1414463">
                  <a:moveTo>
                    <a:pt x="0" y="0"/>
                  </a:moveTo>
                  <a:lnTo>
                    <a:pt x="3319463" y="0"/>
                  </a:lnTo>
                  <a:lnTo>
                    <a:pt x="3319463" y="1414463"/>
                  </a:lnTo>
                </a:path>
              </a:pathLst>
            </a:custGeom>
            <a:noFill/>
            <a:ln w="19050">
              <a:solidFill>
                <a:schemeClr val="tx1">
                  <a:lumMod val="65000"/>
                  <a:lumOff val="35000"/>
                </a:schemeClr>
              </a:solidFill>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GB" sz="1100" dirty="0">
                <a:solidFill>
                  <a:prstClr val="white"/>
                </a:solidFill>
                <a:latin typeface="Arial" panose="020B0604020202020204" pitchFamily="34" charset="0"/>
                <a:cs typeface="Arial" panose="020B0604020202020204" pitchFamily="34" charset="0"/>
              </a:endParaRPr>
            </a:p>
          </p:txBody>
        </p:sp>
        <p:sp>
          <p:nvSpPr>
            <p:cNvPr id="179" name="TextBox 279"/>
            <p:cNvSpPr txBox="1"/>
            <p:nvPr/>
          </p:nvSpPr>
          <p:spPr>
            <a:xfrm>
              <a:off x="1495059" y="1347641"/>
              <a:ext cx="505371" cy="486393"/>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100</a:t>
              </a:r>
            </a:p>
          </p:txBody>
        </p:sp>
        <p:sp>
          <p:nvSpPr>
            <p:cNvPr id="180" name="TextBox 280"/>
            <p:cNvSpPr txBox="1"/>
            <p:nvPr/>
          </p:nvSpPr>
          <p:spPr>
            <a:xfrm>
              <a:off x="1495059" y="1552066"/>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90</a:t>
              </a:r>
            </a:p>
          </p:txBody>
        </p:sp>
        <p:sp>
          <p:nvSpPr>
            <p:cNvPr id="181" name="TextBox 281"/>
            <p:cNvSpPr txBox="1"/>
            <p:nvPr/>
          </p:nvSpPr>
          <p:spPr>
            <a:xfrm>
              <a:off x="1495059" y="1765576"/>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80</a:t>
              </a:r>
            </a:p>
          </p:txBody>
        </p:sp>
        <p:sp>
          <p:nvSpPr>
            <p:cNvPr id="182" name="TextBox 282"/>
            <p:cNvSpPr txBox="1"/>
            <p:nvPr/>
          </p:nvSpPr>
          <p:spPr>
            <a:xfrm>
              <a:off x="1495059" y="1970001"/>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70</a:t>
              </a:r>
            </a:p>
          </p:txBody>
        </p:sp>
        <p:sp>
          <p:nvSpPr>
            <p:cNvPr id="183" name="TextBox 283"/>
            <p:cNvSpPr txBox="1"/>
            <p:nvPr/>
          </p:nvSpPr>
          <p:spPr>
            <a:xfrm>
              <a:off x="1495059" y="2183513"/>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60</a:t>
              </a:r>
            </a:p>
          </p:txBody>
        </p:sp>
        <p:sp>
          <p:nvSpPr>
            <p:cNvPr id="184" name="TextBox 284"/>
            <p:cNvSpPr txBox="1"/>
            <p:nvPr/>
          </p:nvSpPr>
          <p:spPr>
            <a:xfrm>
              <a:off x="1495059" y="2392480"/>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50</a:t>
              </a:r>
            </a:p>
          </p:txBody>
        </p:sp>
        <p:sp>
          <p:nvSpPr>
            <p:cNvPr id="185" name="TextBox 285"/>
            <p:cNvSpPr txBox="1"/>
            <p:nvPr/>
          </p:nvSpPr>
          <p:spPr>
            <a:xfrm>
              <a:off x="1495059" y="2605993"/>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40</a:t>
              </a:r>
            </a:p>
          </p:txBody>
        </p:sp>
        <p:sp>
          <p:nvSpPr>
            <p:cNvPr id="186" name="TextBox 286"/>
            <p:cNvSpPr txBox="1"/>
            <p:nvPr/>
          </p:nvSpPr>
          <p:spPr>
            <a:xfrm>
              <a:off x="1495059" y="2814960"/>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30</a:t>
              </a:r>
            </a:p>
          </p:txBody>
        </p:sp>
        <p:sp>
          <p:nvSpPr>
            <p:cNvPr id="187" name="TextBox 287"/>
            <p:cNvSpPr txBox="1"/>
            <p:nvPr/>
          </p:nvSpPr>
          <p:spPr>
            <a:xfrm>
              <a:off x="1495059" y="3028469"/>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20</a:t>
              </a:r>
            </a:p>
          </p:txBody>
        </p:sp>
        <p:sp>
          <p:nvSpPr>
            <p:cNvPr id="188" name="TextBox 288"/>
            <p:cNvSpPr txBox="1"/>
            <p:nvPr/>
          </p:nvSpPr>
          <p:spPr>
            <a:xfrm>
              <a:off x="1495059" y="3241980"/>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10</a:t>
              </a:r>
            </a:p>
          </p:txBody>
        </p:sp>
        <p:sp>
          <p:nvSpPr>
            <p:cNvPr id="189" name="TextBox 289"/>
            <p:cNvSpPr txBox="1"/>
            <p:nvPr/>
          </p:nvSpPr>
          <p:spPr>
            <a:xfrm>
              <a:off x="1495059" y="3450950"/>
              <a:ext cx="505371" cy="295310"/>
            </a:xfrm>
            <a:prstGeom prst="rect">
              <a:avLst/>
            </a:prstGeom>
            <a:noFill/>
          </p:spPr>
          <p:txBody>
            <a:bodyPr wrap="square" rtlCol="0">
              <a:spAutoFit/>
            </a:bodyPr>
            <a:lstStyle/>
            <a:p>
              <a:pPr algn="r" defTabSz="685783"/>
              <a:r>
                <a:rPr lang="en-GB" sz="1100" dirty="0">
                  <a:solidFill>
                    <a:prstClr val="black"/>
                  </a:solidFill>
                  <a:cs typeface="Arial" panose="020B0604020202020204" pitchFamily="34" charset="0"/>
                </a:rPr>
                <a:t>0</a:t>
              </a:r>
            </a:p>
          </p:txBody>
        </p:sp>
        <p:sp>
          <p:nvSpPr>
            <p:cNvPr id="190" name="TextBox 290"/>
            <p:cNvSpPr txBox="1"/>
            <p:nvPr/>
          </p:nvSpPr>
          <p:spPr>
            <a:xfrm rot="16200000">
              <a:off x="131168" y="2326504"/>
              <a:ext cx="2128240" cy="393746"/>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Progression-free survival (%)</a:t>
              </a:r>
            </a:p>
          </p:txBody>
        </p:sp>
        <p:sp>
          <p:nvSpPr>
            <p:cNvPr id="191" name="TextBox 291"/>
            <p:cNvSpPr txBox="1"/>
            <p:nvPr/>
          </p:nvSpPr>
          <p:spPr>
            <a:xfrm>
              <a:off x="2067049" y="3822039"/>
              <a:ext cx="5221540" cy="295310"/>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Months since randomization</a:t>
              </a:r>
            </a:p>
          </p:txBody>
        </p:sp>
        <p:sp>
          <p:nvSpPr>
            <p:cNvPr id="192" name="TextBox 292"/>
            <p:cNvSpPr txBox="1"/>
            <p:nvPr/>
          </p:nvSpPr>
          <p:spPr>
            <a:xfrm>
              <a:off x="1864810" y="3596317"/>
              <a:ext cx="400599" cy="295310"/>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0</a:t>
              </a:r>
            </a:p>
          </p:txBody>
        </p:sp>
        <p:sp>
          <p:nvSpPr>
            <p:cNvPr id="193" name="TextBox 293"/>
            <p:cNvSpPr txBox="1"/>
            <p:nvPr/>
          </p:nvSpPr>
          <p:spPr>
            <a:xfrm>
              <a:off x="2388486" y="3596317"/>
              <a:ext cx="400599" cy="295310"/>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3</a:t>
              </a:r>
            </a:p>
          </p:txBody>
        </p:sp>
        <p:sp>
          <p:nvSpPr>
            <p:cNvPr id="194" name="TextBox 294"/>
            <p:cNvSpPr txBox="1"/>
            <p:nvPr/>
          </p:nvSpPr>
          <p:spPr>
            <a:xfrm>
              <a:off x="2909852" y="3596317"/>
              <a:ext cx="400599" cy="295310"/>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6</a:t>
              </a:r>
            </a:p>
          </p:txBody>
        </p:sp>
        <p:sp>
          <p:nvSpPr>
            <p:cNvPr id="195" name="TextBox 295"/>
            <p:cNvSpPr txBox="1"/>
            <p:nvPr/>
          </p:nvSpPr>
          <p:spPr>
            <a:xfrm>
              <a:off x="3431351" y="3596317"/>
              <a:ext cx="400599" cy="295310"/>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9</a:t>
              </a:r>
            </a:p>
          </p:txBody>
        </p:sp>
        <p:sp>
          <p:nvSpPr>
            <p:cNvPr id="196" name="TextBox 296"/>
            <p:cNvSpPr txBox="1"/>
            <p:nvPr/>
          </p:nvSpPr>
          <p:spPr>
            <a:xfrm>
              <a:off x="3951564" y="3596317"/>
              <a:ext cx="400599" cy="486393"/>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12</a:t>
              </a:r>
            </a:p>
          </p:txBody>
        </p:sp>
        <p:sp>
          <p:nvSpPr>
            <p:cNvPr id="197" name="TextBox 297"/>
            <p:cNvSpPr txBox="1"/>
            <p:nvPr/>
          </p:nvSpPr>
          <p:spPr>
            <a:xfrm>
              <a:off x="4487349" y="3596317"/>
              <a:ext cx="400599" cy="486393"/>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15</a:t>
              </a:r>
            </a:p>
          </p:txBody>
        </p:sp>
        <p:sp>
          <p:nvSpPr>
            <p:cNvPr id="198" name="TextBox 298"/>
            <p:cNvSpPr txBox="1"/>
            <p:nvPr/>
          </p:nvSpPr>
          <p:spPr>
            <a:xfrm>
              <a:off x="4988846" y="3596317"/>
              <a:ext cx="400599" cy="486393"/>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18</a:t>
              </a:r>
            </a:p>
          </p:txBody>
        </p:sp>
        <p:sp>
          <p:nvSpPr>
            <p:cNvPr id="199" name="TextBox 299"/>
            <p:cNvSpPr txBox="1"/>
            <p:nvPr/>
          </p:nvSpPr>
          <p:spPr>
            <a:xfrm>
              <a:off x="5507873" y="3596317"/>
              <a:ext cx="400599" cy="486393"/>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21</a:t>
              </a:r>
            </a:p>
          </p:txBody>
        </p:sp>
        <p:sp>
          <p:nvSpPr>
            <p:cNvPr id="200" name="TextBox 300"/>
            <p:cNvSpPr txBox="1"/>
            <p:nvPr/>
          </p:nvSpPr>
          <p:spPr>
            <a:xfrm>
              <a:off x="6037426" y="3596317"/>
              <a:ext cx="400599" cy="486393"/>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24</a:t>
              </a:r>
            </a:p>
          </p:txBody>
        </p:sp>
        <p:sp>
          <p:nvSpPr>
            <p:cNvPr id="201" name="TextBox 301"/>
            <p:cNvSpPr txBox="1"/>
            <p:nvPr/>
          </p:nvSpPr>
          <p:spPr>
            <a:xfrm>
              <a:off x="6561094" y="3596317"/>
              <a:ext cx="400599" cy="486393"/>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27</a:t>
              </a:r>
            </a:p>
          </p:txBody>
        </p:sp>
        <p:sp>
          <p:nvSpPr>
            <p:cNvPr id="202" name="TextBox 302"/>
            <p:cNvSpPr txBox="1"/>
            <p:nvPr/>
          </p:nvSpPr>
          <p:spPr>
            <a:xfrm>
              <a:off x="7090361" y="3596317"/>
              <a:ext cx="400599" cy="486393"/>
            </a:xfrm>
            <a:prstGeom prst="rect">
              <a:avLst/>
            </a:prstGeom>
            <a:noFill/>
          </p:spPr>
          <p:txBody>
            <a:bodyPr wrap="square" rtlCol="0">
              <a:spAutoFit/>
            </a:bodyPr>
            <a:lstStyle/>
            <a:p>
              <a:pPr algn="ctr" defTabSz="685783"/>
              <a:r>
                <a:rPr lang="en-GB" sz="1100" dirty="0">
                  <a:solidFill>
                    <a:prstClr val="black"/>
                  </a:solidFill>
                  <a:cs typeface="Arial" panose="020B0604020202020204" pitchFamily="34" charset="0"/>
                </a:rPr>
                <a:t>30</a:t>
              </a:r>
            </a:p>
          </p:txBody>
        </p:sp>
        <p:sp>
          <p:nvSpPr>
            <p:cNvPr id="203" name="TextBox 319"/>
            <p:cNvSpPr txBox="1"/>
            <p:nvPr/>
          </p:nvSpPr>
          <p:spPr>
            <a:xfrm>
              <a:off x="4809793" y="3322036"/>
              <a:ext cx="834853" cy="295310"/>
            </a:xfrm>
            <a:prstGeom prst="rect">
              <a:avLst/>
            </a:prstGeom>
            <a:noFill/>
          </p:spPr>
          <p:txBody>
            <a:bodyPr wrap="square" rtlCol="0">
              <a:spAutoFit/>
            </a:bodyPr>
            <a:lstStyle/>
            <a:p>
              <a:pPr algn="ctr" defTabSz="685783"/>
              <a:r>
                <a:rPr lang="en-GB" sz="1100" dirty="0">
                  <a:solidFill>
                    <a:srgbClr val="8B1458"/>
                  </a:solidFill>
                  <a:cs typeface="Arial" panose="020B0604020202020204" pitchFamily="34" charset="0"/>
                </a:rPr>
                <a:t>19.1</a:t>
              </a:r>
            </a:p>
          </p:txBody>
        </p:sp>
        <p:sp>
          <p:nvSpPr>
            <p:cNvPr id="204" name="TextBox 321"/>
            <p:cNvSpPr txBox="1"/>
            <p:nvPr/>
          </p:nvSpPr>
          <p:spPr>
            <a:xfrm>
              <a:off x="5666414" y="2052760"/>
              <a:ext cx="1180877" cy="312682"/>
            </a:xfrm>
            <a:prstGeom prst="rect">
              <a:avLst/>
            </a:prstGeom>
            <a:noFill/>
          </p:spPr>
          <p:txBody>
            <a:bodyPr wrap="square" rtlCol="0">
              <a:spAutoFit/>
            </a:bodyPr>
            <a:lstStyle/>
            <a:p>
              <a:pPr defTabSz="685783"/>
              <a:r>
                <a:rPr lang="en-GB" sz="1200" dirty="0">
                  <a:solidFill>
                    <a:prstClr val="black"/>
                  </a:solidFill>
                  <a:cs typeface="Arial" panose="020B0604020202020204" pitchFamily="34" charset="0"/>
                </a:rPr>
                <a:t>Olaparib</a:t>
              </a:r>
            </a:p>
          </p:txBody>
        </p:sp>
        <p:sp>
          <p:nvSpPr>
            <p:cNvPr id="205" name="TextBox 325"/>
            <p:cNvSpPr txBox="1"/>
            <p:nvPr/>
          </p:nvSpPr>
          <p:spPr>
            <a:xfrm>
              <a:off x="5710078" y="2821925"/>
              <a:ext cx="1356302" cy="312682"/>
            </a:xfrm>
            <a:prstGeom prst="rect">
              <a:avLst/>
            </a:prstGeom>
            <a:noFill/>
          </p:spPr>
          <p:txBody>
            <a:bodyPr wrap="square" rtlCol="0">
              <a:spAutoFit/>
            </a:bodyPr>
            <a:lstStyle/>
            <a:p>
              <a:pPr defTabSz="685783"/>
              <a:r>
                <a:rPr lang="en-GB" sz="1200" dirty="0">
                  <a:solidFill>
                    <a:prstClr val="black"/>
                  </a:solidFill>
                  <a:cs typeface="Arial" panose="020B0604020202020204" pitchFamily="34" charset="0"/>
                </a:rPr>
                <a:t>Placebo</a:t>
              </a:r>
            </a:p>
          </p:txBody>
        </p:sp>
        <p:sp>
          <p:nvSpPr>
            <p:cNvPr id="206" name="TextBox 326"/>
            <p:cNvSpPr txBox="1"/>
            <p:nvPr/>
          </p:nvSpPr>
          <p:spPr>
            <a:xfrm>
              <a:off x="2466801" y="3313362"/>
              <a:ext cx="578082" cy="295310"/>
            </a:xfrm>
            <a:prstGeom prst="rect">
              <a:avLst/>
            </a:prstGeom>
            <a:noFill/>
          </p:spPr>
          <p:txBody>
            <a:bodyPr wrap="square" rtlCol="0">
              <a:spAutoFit/>
            </a:bodyPr>
            <a:lstStyle/>
            <a:p>
              <a:pPr algn="r" defTabSz="685783"/>
              <a:r>
                <a:rPr lang="en-GB" sz="1100" dirty="0">
                  <a:solidFill>
                    <a:srgbClr val="25557D"/>
                  </a:solidFill>
                  <a:cs typeface="Arial" panose="020B0604020202020204" pitchFamily="34" charset="0"/>
                </a:rPr>
                <a:t>5.5</a:t>
              </a:r>
            </a:p>
          </p:txBody>
        </p:sp>
        <p:sp>
          <p:nvSpPr>
            <p:cNvPr id="207" name="Freeform 327"/>
            <p:cNvSpPr/>
            <p:nvPr/>
          </p:nvSpPr>
          <p:spPr>
            <a:xfrm>
              <a:off x="2068350" y="2499521"/>
              <a:ext cx="957521" cy="1054068"/>
            </a:xfrm>
            <a:custGeom>
              <a:avLst/>
              <a:gdLst>
                <a:gd name="connsiteX0" fmla="*/ 0 w 3319463"/>
                <a:gd name="connsiteY0" fmla="*/ 0 h 1414463"/>
                <a:gd name="connsiteX1" fmla="*/ 3319463 w 3319463"/>
                <a:gd name="connsiteY1" fmla="*/ 0 h 1414463"/>
                <a:gd name="connsiteX2" fmla="*/ 3319463 w 3319463"/>
                <a:gd name="connsiteY2" fmla="*/ 1414463 h 1414463"/>
              </a:gdLst>
              <a:ahLst/>
              <a:cxnLst>
                <a:cxn ang="0">
                  <a:pos x="connsiteX0" y="connsiteY0"/>
                </a:cxn>
                <a:cxn ang="0">
                  <a:pos x="connsiteX1" y="connsiteY1"/>
                </a:cxn>
                <a:cxn ang="0">
                  <a:pos x="connsiteX2" y="connsiteY2"/>
                </a:cxn>
              </a:cxnLst>
              <a:rect l="l" t="t" r="r" b="b"/>
              <a:pathLst>
                <a:path w="3319463" h="1414463">
                  <a:moveTo>
                    <a:pt x="0" y="0"/>
                  </a:moveTo>
                  <a:lnTo>
                    <a:pt x="3319463" y="0"/>
                  </a:lnTo>
                  <a:lnTo>
                    <a:pt x="3319463" y="1414463"/>
                  </a:lnTo>
                </a:path>
              </a:pathLst>
            </a:custGeom>
            <a:noFill/>
            <a:ln w="19050">
              <a:solidFill>
                <a:schemeClr val="tx1">
                  <a:lumMod val="65000"/>
                  <a:lumOff val="35000"/>
                </a:schemeClr>
              </a:solidFill>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GB" sz="1100" dirty="0">
                <a:solidFill>
                  <a:prstClr val="white"/>
                </a:solidFill>
                <a:latin typeface="Arial" panose="020B0604020202020204" pitchFamily="34" charset="0"/>
                <a:cs typeface="Arial" panose="020B0604020202020204" pitchFamily="34" charset="0"/>
              </a:endParaRPr>
            </a:p>
          </p:txBody>
        </p:sp>
        <p:sp>
          <p:nvSpPr>
            <p:cNvPr id="208" name="Line 196"/>
            <p:cNvSpPr>
              <a:spLocks noChangeShapeType="1"/>
            </p:cNvSpPr>
            <p:nvPr/>
          </p:nvSpPr>
          <p:spPr bwMode="auto">
            <a:xfrm>
              <a:off x="2072524" y="1440722"/>
              <a:ext cx="0" cy="2112867"/>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09" name="Line 198"/>
            <p:cNvSpPr>
              <a:spLocks noChangeShapeType="1"/>
            </p:cNvSpPr>
            <p:nvPr/>
          </p:nvSpPr>
          <p:spPr bwMode="auto">
            <a:xfrm flipH="1">
              <a:off x="2009930" y="3553588"/>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0" name="Line 199"/>
            <p:cNvSpPr>
              <a:spLocks noChangeShapeType="1"/>
            </p:cNvSpPr>
            <p:nvPr/>
          </p:nvSpPr>
          <p:spPr bwMode="auto">
            <a:xfrm flipH="1">
              <a:off x="2009930" y="3344195"/>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1" name="Line 200"/>
            <p:cNvSpPr>
              <a:spLocks noChangeShapeType="1"/>
            </p:cNvSpPr>
            <p:nvPr/>
          </p:nvSpPr>
          <p:spPr bwMode="auto">
            <a:xfrm flipH="1">
              <a:off x="2009930" y="3133618"/>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2" name="Line 201"/>
            <p:cNvSpPr>
              <a:spLocks noChangeShapeType="1"/>
            </p:cNvSpPr>
            <p:nvPr/>
          </p:nvSpPr>
          <p:spPr bwMode="auto">
            <a:xfrm flipH="1">
              <a:off x="2009930" y="2918309"/>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3" name="Line 202"/>
            <p:cNvSpPr>
              <a:spLocks noChangeShapeType="1"/>
            </p:cNvSpPr>
            <p:nvPr/>
          </p:nvSpPr>
          <p:spPr bwMode="auto">
            <a:xfrm flipH="1">
              <a:off x="2009930" y="2708915"/>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4" name="Line 203"/>
            <p:cNvSpPr>
              <a:spLocks noChangeShapeType="1"/>
            </p:cNvSpPr>
            <p:nvPr/>
          </p:nvSpPr>
          <p:spPr bwMode="auto">
            <a:xfrm flipH="1">
              <a:off x="2009930" y="2498338"/>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5" name="Line 204"/>
            <p:cNvSpPr>
              <a:spLocks noChangeShapeType="1"/>
            </p:cNvSpPr>
            <p:nvPr/>
          </p:nvSpPr>
          <p:spPr bwMode="auto">
            <a:xfrm flipH="1">
              <a:off x="2009930" y="2285395"/>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6" name="Line 205"/>
            <p:cNvSpPr>
              <a:spLocks noChangeShapeType="1"/>
            </p:cNvSpPr>
            <p:nvPr/>
          </p:nvSpPr>
          <p:spPr bwMode="auto">
            <a:xfrm flipH="1">
              <a:off x="2009930" y="2076001"/>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7" name="Line 206"/>
            <p:cNvSpPr>
              <a:spLocks noChangeShapeType="1"/>
            </p:cNvSpPr>
            <p:nvPr/>
          </p:nvSpPr>
          <p:spPr bwMode="auto">
            <a:xfrm flipH="1">
              <a:off x="2009930" y="1868974"/>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8" name="Line 207"/>
            <p:cNvSpPr>
              <a:spLocks noChangeShapeType="1"/>
            </p:cNvSpPr>
            <p:nvPr/>
          </p:nvSpPr>
          <p:spPr bwMode="auto">
            <a:xfrm flipH="1">
              <a:off x="2009930" y="1656031"/>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19" name="Line 208"/>
            <p:cNvSpPr>
              <a:spLocks noChangeShapeType="1"/>
            </p:cNvSpPr>
            <p:nvPr/>
          </p:nvSpPr>
          <p:spPr bwMode="auto">
            <a:xfrm flipH="1">
              <a:off x="2009930" y="1442851"/>
              <a:ext cx="62594" cy="0"/>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0" name="Line 209"/>
            <p:cNvSpPr>
              <a:spLocks noChangeShapeType="1"/>
            </p:cNvSpPr>
            <p:nvPr/>
          </p:nvSpPr>
          <p:spPr bwMode="auto">
            <a:xfrm>
              <a:off x="2072524"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1" name="Line 210"/>
            <p:cNvSpPr>
              <a:spLocks noChangeShapeType="1"/>
            </p:cNvSpPr>
            <p:nvPr/>
          </p:nvSpPr>
          <p:spPr bwMode="auto">
            <a:xfrm>
              <a:off x="2589323"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2" name="Line 211"/>
            <p:cNvSpPr>
              <a:spLocks noChangeShapeType="1"/>
            </p:cNvSpPr>
            <p:nvPr/>
          </p:nvSpPr>
          <p:spPr bwMode="auto">
            <a:xfrm>
              <a:off x="3112541"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3" name="Line 212"/>
            <p:cNvSpPr>
              <a:spLocks noChangeShapeType="1"/>
            </p:cNvSpPr>
            <p:nvPr/>
          </p:nvSpPr>
          <p:spPr bwMode="auto">
            <a:xfrm>
              <a:off x="3630944"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4" name="Line 213"/>
            <p:cNvSpPr>
              <a:spLocks noChangeShapeType="1"/>
            </p:cNvSpPr>
            <p:nvPr/>
          </p:nvSpPr>
          <p:spPr bwMode="auto">
            <a:xfrm>
              <a:off x="4149348"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5" name="Line 214"/>
            <p:cNvSpPr>
              <a:spLocks noChangeShapeType="1"/>
            </p:cNvSpPr>
            <p:nvPr/>
          </p:nvSpPr>
          <p:spPr bwMode="auto">
            <a:xfrm>
              <a:off x="4678986"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6" name="Line 215"/>
            <p:cNvSpPr>
              <a:spLocks noChangeShapeType="1"/>
            </p:cNvSpPr>
            <p:nvPr/>
          </p:nvSpPr>
          <p:spPr bwMode="auto">
            <a:xfrm>
              <a:off x="5189146"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7" name="Line 216"/>
            <p:cNvSpPr>
              <a:spLocks noChangeShapeType="1"/>
            </p:cNvSpPr>
            <p:nvPr/>
          </p:nvSpPr>
          <p:spPr bwMode="auto">
            <a:xfrm>
              <a:off x="5708173"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8" name="Line 217"/>
            <p:cNvSpPr>
              <a:spLocks noChangeShapeType="1"/>
            </p:cNvSpPr>
            <p:nvPr/>
          </p:nvSpPr>
          <p:spPr bwMode="auto">
            <a:xfrm>
              <a:off x="6237726"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29" name="Line 218"/>
            <p:cNvSpPr>
              <a:spLocks noChangeShapeType="1"/>
            </p:cNvSpPr>
            <p:nvPr/>
          </p:nvSpPr>
          <p:spPr bwMode="auto">
            <a:xfrm>
              <a:off x="6761394"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30" name="Line 219"/>
            <p:cNvSpPr>
              <a:spLocks noChangeShapeType="1"/>
            </p:cNvSpPr>
            <p:nvPr/>
          </p:nvSpPr>
          <p:spPr bwMode="auto">
            <a:xfrm>
              <a:off x="7285223" y="3551222"/>
              <a:ext cx="0" cy="44954"/>
            </a:xfrm>
            <a:prstGeom prst="line">
              <a:avLst/>
            </a:prstGeom>
            <a:noFill/>
            <a:ln w="1111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grpSp>
          <p:nvGrpSpPr>
            <p:cNvPr id="4" name="Group 6"/>
            <p:cNvGrpSpPr/>
            <p:nvPr/>
          </p:nvGrpSpPr>
          <p:grpSpPr>
            <a:xfrm>
              <a:off x="3505646" y="2981678"/>
              <a:ext cx="3366523" cy="293299"/>
              <a:chOff x="3504659" y="2984438"/>
              <a:chExt cx="3369640" cy="293571"/>
            </a:xfrm>
          </p:grpSpPr>
          <p:sp>
            <p:nvSpPr>
              <p:cNvPr id="271" name="Line 226"/>
              <p:cNvSpPr>
                <a:spLocks noChangeShapeType="1"/>
              </p:cNvSpPr>
              <p:nvPr/>
            </p:nvSpPr>
            <p:spPr bwMode="auto">
              <a:xfrm>
                <a:off x="6430115" y="3206009"/>
                <a:ext cx="0" cy="72000"/>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72" name="Line 227"/>
              <p:cNvSpPr>
                <a:spLocks noChangeShapeType="1"/>
              </p:cNvSpPr>
              <p:nvPr/>
            </p:nvSpPr>
            <p:spPr bwMode="auto">
              <a:xfrm>
                <a:off x="6838154" y="3206009"/>
                <a:ext cx="0" cy="72000"/>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73" name="Line 228"/>
              <p:cNvSpPr>
                <a:spLocks noChangeShapeType="1"/>
              </p:cNvSpPr>
              <p:nvPr/>
            </p:nvSpPr>
            <p:spPr bwMode="auto">
              <a:xfrm>
                <a:off x="6874299" y="3206009"/>
                <a:ext cx="0" cy="72000"/>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grpSp>
            <p:nvGrpSpPr>
              <p:cNvPr id="5" name="Group 5"/>
              <p:cNvGrpSpPr/>
              <p:nvPr/>
            </p:nvGrpSpPr>
            <p:grpSpPr>
              <a:xfrm>
                <a:off x="3504659" y="2984438"/>
                <a:ext cx="2441914" cy="293571"/>
                <a:chOff x="3504659" y="2984438"/>
                <a:chExt cx="2441914" cy="293571"/>
              </a:xfrm>
            </p:grpSpPr>
            <p:sp>
              <p:nvSpPr>
                <p:cNvPr id="275" name="Line 231"/>
                <p:cNvSpPr>
                  <a:spLocks noChangeShapeType="1"/>
                </p:cNvSpPr>
                <p:nvPr/>
              </p:nvSpPr>
              <p:spPr bwMode="auto">
                <a:xfrm>
                  <a:off x="5474277" y="3225326"/>
                  <a:ext cx="0" cy="36708"/>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76" name="Line 224"/>
                <p:cNvSpPr>
                  <a:spLocks noChangeShapeType="1"/>
                </p:cNvSpPr>
                <p:nvPr/>
              </p:nvSpPr>
              <p:spPr bwMode="auto">
                <a:xfrm>
                  <a:off x="5922477" y="3206009"/>
                  <a:ext cx="0" cy="72000"/>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77" name="Line 225"/>
                <p:cNvSpPr>
                  <a:spLocks noChangeShapeType="1"/>
                </p:cNvSpPr>
                <p:nvPr/>
              </p:nvSpPr>
              <p:spPr bwMode="auto">
                <a:xfrm>
                  <a:off x="5946573" y="3206009"/>
                  <a:ext cx="0" cy="72000"/>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78" name="Line 229"/>
                <p:cNvSpPr>
                  <a:spLocks noChangeShapeType="1"/>
                </p:cNvSpPr>
                <p:nvPr/>
              </p:nvSpPr>
              <p:spPr bwMode="auto">
                <a:xfrm>
                  <a:off x="5861432" y="3206009"/>
                  <a:ext cx="0" cy="72000"/>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79" name="Line 230"/>
                <p:cNvSpPr>
                  <a:spLocks noChangeShapeType="1"/>
                </p:cNvSpPr>
                <p:nvPr/>
              </p:nvSpPr>
              <p:spPr bwMode="auto">
                <a:xfrm>
                  <a:off x="5880709" y="3206009"/>
                  <a:ext cx="0" cy="72000"/>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80" name="Line 231"/>
                <p:cNvSpPr>
                  <a:spLocks noChangeShapeType="1"/>
                </p:cNvSpPr>
                <p:nvPr/>
              </p:nvSpPr>
              <p:spPr bwMode="auto">
                <a:xfrm>
                  <a:off x="5474277" y="3206009"/>
                  <a:ext cx="0" cy="72000"/>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81" name="Line 231"/>
                <p:cNvSpPr>
                  <a:spLocks noChangeShapeType="1"/>
                </p:cNvSpPr>
                <p:nvPr/>
              </p:nvSpPr>
              <p:spPr bwMode="auto">
                <a:xfrm>
                  <a:off x="3504659" y="2984438"/>
                  <a:ext cx="0" cy="72000"/>
                </a:xfrm>
                <a:prstGeom prst="line">
                  <a:avLst/>
                </a:prstGeom>
                <a:noFill/>
                <a:ln w="7620" cap="flat">
                  <a:solidFill>
                    <a:srgbClr val="25557D"/>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grpSp>
        </p:grpSp>
        <p:grpSp>
          <p:nvGrpSpPr>
            <p:cNvPr id="6" name="Group 4"/>
            <p:cNvGrpSpPr/>
            <p:nvPr/>
          </p:nvGrpSpPr>
          <p:grpSpPr>
            <a:xfrm>
              <a:off x="2072523" y="1428743"/>
              <a:ext cx="5031561" cy="1327602"/>
              <a:chOff x="2070209" y="1430065"/>
              <a:chExt cx="5036220" cy="1328831"/>
            </a:xfrm>
          </p:grpSpPr>
          <p:grpSp>
            <p:nvGrpSpPr>
              <p:cNvPr id="8" name="Group 2"/>
              <p:cNvGrpSpPr/>
              <p:nvPr/>
            </p:nvGrpSpPr>
            <p:grpSpPr>
              <a:xfrm>
                <a:off x="4025258" y="2136899"/>
                <a:ext cx="2151037" cy="532241"/>
                <a:chOff x="4025258" y="2136899"/>
                <a:chExt cx="2151037" cy="532241"/>
              </a:xfrm>
            </p:grpSpPr>
            <p:sp>
              <p:nvSpPr>
                <p:cNvPr id="257" name="Line 236"/>
                <p:cNvSpPr>
                  <a:spLocks noChangeShapeType="1"/>
                </p:cNvSpPr>
                <p:nvPr/>
              </p:nvSpPr>
              <p:spPr bwMode="auto">
                <a:xfrm>
                  <a:off x="4025258" y="2136899"/>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58" name="Line 237"/>
                <p:cNvSpPr>
                  <a:spLocks noChangeShapeType="1"/>
                </p:cNvSpPr>
                <p:nvPr/>
              </p:nvSpPr>
              <p:spPr bwMode="auto">
                <a:xfrm>
                  <a:off x="4144135" y="2146089"/>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59" name="Line 238"/>
                <p:cNvSpPr>
                  <a:spLocks noChangeShapeType="1"/>
                </p:cNvSpPr>
                <p:nvPr/>
              </p:nvSpPr>
              <p:spPr bwMode="auto">
                <a:xfrm>
                  <a:off x="5607611" y="2503595"/>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0" name="Line 239"/>
                <p:cNvSpPr>
                  <a:spLocks noChangeShapeType="1"/>
                </p:cNvSpPr>
                <p:nvPr/>
              </p:nvSpPr>
              <p:spPr bwMode="auto">
                <a:xfrm>
                  <a:off x="5827695" y="2514253"/>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1" name="Line 240"/>
                <p:cNvSpPr>
                  <a:spLocks noChangeShapeType="1"/>
                </p:cNvSpPr>
                <p:nvPr/>
              </p:nvSpPr>
              <p:spPr bwMode="auto">
                <a:xfrm>
                  <a:off x="5858218" y="2514253"/>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2" name="Line 241"/>
                <p:cNvSpPr>
                  <a:spLocks noChangeShapeType="1"/>
                </p:cNvSpPr>
                <p:nvPr/>
              </p:nvSpPr>
              <p:spPr bwMode="auto">
                <a:xfrm>
                  <a:off x="6007617" y="2597140"/>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3" name="Line 242"/>
                <p:cNvSpPr>
                  <a:spLocks noChangeShapeType="1"/>
                </p:cNvSpPr>
                <p:nvPr/>
              </p:nvSpPr>
              <p:spPr bwMode="auto">
                <a:xfrm>
                  <a:off x="5949785" y="2597140"/>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4" name="Line 243"/>
                <p:cNvSpPr>
                  <a:spLocks noChangeShapeType="1"/>
                </p:cNvSpPr>
                <p:nvPr/>
              </p:nvSpPr>
              <p:spPr bwMode="auto">
                <a:xfrm>
                  <a:off x="6176295" y="2597140"/>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5" name="Line 254"/>
                <p:cNvSpPr>
                  <a:spLocks noChangeShapeType="1"/>
                </p:cNvSpPr>
                <p:nvPr/>
              </p:nvSpPr>
              <p:spPr bwMode="auto">
                <a:xfrm>
                  <a:off x="5885526" y="2599509"/>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6" name="Line 255"/>
                <p:cNvSpPr>
                  <a:spLocks noChangeShapeType="1"/>
                </p:cNvSpPr>
                <p:nvPr/>
              </p:nvSpPr>
              <p:spPr bwMode="auto">
                <a:xfrm>
                  <a:off x="5877494" y="2577010"/>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7" name="Line 256"/>
                <p:cNvSpPr>
                  <a:spLocks noChangeShapeType="1"/>
                </p:cNvSpPr>
                <p:nvPr/>
              </p:nvSpPr>
              <p:spPr bwMode="auto">
                <a:xfrm>
                  <a:off x="4428477" y="2237407"/>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8" name="Line 257"/>
                <p:cNvSpPr>
                  <a:spLocks noChangeShapeType="1"/>
                </p:cNvSpPr>
                <p:nvPr/>
              </p:nvSpPr>
              <p:spPr bwMode="auto">
                <a:xfrm>
                  <a:off x="4917232" y="2411607"/>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69" name="Line 257"/>
                <p:cNvSpPr>
                  <a:spLocks noChangeShapeType="1"/>
                </p:cNvSpPr>
                <p:nvPr/>
              </p:nvSpPr>
              <p:spPr bwMode="auto">
                <a:xfrm>
                  <a:off x="4912470" y="2397077"/>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70" name="Line 243"/>
                <p:cNvSpPr>
                  <a:spLocks noChangeShapeType="1"/>
                </p:cNvSpPr>
                <p:nvPr/>
              </p:nvSpPr>
              <p:spPr bwMode="auto">
                <a:xfrm>
                  <a:off x="6164386" y="2597137"/>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grpSp>
          <p:grpSp>
            <p:nvGrpSpPr>
              <p:cNvPr id="9" name="Group 3"/>
              <p:cNvGrpSpPr/>
              <p:nvPr/>
            </p:nvGrpSpPr>
            <p:grpSpPr>
              <a:xfrm>
                <a:off x="6438146" y="2597140"/>
                <a:ext cx="668283" cy="161756"/>
                <a:chOff x="6438146" y="2597140"/>
                <a:chExt cx="668283" cy="161756"/>
              </a:xfrm>
            </p:grpSpPr>
            <p:sp>
              <p:nvSpPr>
                <p:cNvPr id="247" name="Line 244"/>
                <p:cNvSpPr>
                  <a:spLocks noChangeShapeType="1"/>
                </p:cNvSpPr>
                <p:nvPr/>
              </p:nvSpPr>
              <p:spPr bwMode="auto">
                <a:xfrm>
                  <a:off x="6438146" y="2597140"/>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48" name="Line 245"/>
                <p:cNvSpPr>
                  <a:spLocks noChangeShapeType="1"/>
                </p:cNvSpPr>
                <p:nvPr/>
              </p:nvSpPr>
              <p:spPr bwMode="auto">
                <a:xfrm>
                  <a:off x="6606823" y="2625559"/>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49" name="Line 246"/>
                <p:cNvSpPr>
                  <a:spLocks noChangeShapeType="1"/>
                </p:cNvSpPr>
                <p:nvPr/>
              </p:nvSpPr>
              <p:spPr bwMode="auto">
                <a:xfrm>
                  <a:off x="6833332" y="2686896"/>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50" name="Line 247"/>
                <p:cNvSpPr>
                  <a:spLocks noChangeShapeType="1"/>
                </p:cNvSpPr>
                <p:nvPr/>
              </p:nvSpPr>
              <p:spPr bwMode="auto">
                <a:xfrm>
                  <a:off x="6849397" y="2686896"/>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51" name="Line 248"/>
                <p:cNvSpPr>
                  <a:spLocks noChangeShapeType="1"/>
                </p:cNvSpPr>
                <p:nvPr/>
              </p:nvSpPr>
              <p:spPr bwMode="auto">
                <a:xfrm>
                  <a:off x="6863855" y="2686896"/>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52" name="Line 249"/>
                <p:cNvSpPr>
                  <a:spLocks noChangeShapeType="1"/>
                </p:cNvSpPr>
                <p:nvPr/>
              </p:nvSpPr>
              <p:spPr bwMode="auto">
                <a:xfrm>
                  <a:off x="6883133" y="2686896"/>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53" name="Line 250"/>
                <p:cNvSpPr>
                  <a:spLocks noChangeShapeType="1"/>
                </p:cNvSpPr>
                <p:nvPr/>
              </p:nvSpPr>
              <p:spPr bwMode="auto">
                <a:xfrm>
                  <a:off x="6915262" y="2686896"/>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54" name="Line 251"/>
                <p:cNvSpPr>
                  <a:spLocks noChangeShapeType="1"/>
                </p:cNvSpPr>
                <p:nvPr/>
              </p:nvSpPr>
              <p:spPr bwMode="auto">
                <a:xfrm>
                  <a:off x="7106429" y="2686896"/>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55" name="Line 253"/>
                <p:cNvSpPr>
                  <a:spLocks noChangeShapeType="1"/>
                </p:cNvSpPr>
                <p:nvPr/>
              </p:nvSpPr>
              <p:spPr bwMode="auto">
                <a:xfrm>
                  <a:off x="6802810" y="2703473"/>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56" name="Line 243"/>
                <p:cNvSpPr>
                  <a:spLocks noChangeShapeType="1"/>
                </p:cNvSpPr>
                <p:nvPr/>
              </p:nvSpPr>
              <p:spPr bwMode="auto">
                <a:xfrm>
                  <a:off x="6825521" y="2658655"/>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grpSp>
          <p:grpSp>
            <p:nvGrpSpPr>
              <p:cNvPr id="10" name="Group 1"/>
              <p:cNvGrpSpPr/>
              <p:nvPr/>
            </p:nvGrpSpPr>
            <p:grpSpPr>
              <a:xfrm>
                <a:off x="2070209" y="1430065"/>
                <a:ext cx="1473048" cy="514867"/>
                <a:chOff x="2070209" y="1430065"/>
                <a:chExt cx="1473048" cy="514867"/>
              </a:xfrm>
            </p:grpSpPr>
            <p:sp>
              <p:nvSpPr>
                <p:cNvPr id="237" name="Line 235"/>
                <p:cNvSpPr>
                  <a:spLocks noChangeShapeType="1"/>
                </p:cNvSpPr>
                <p:nvPr/>
              </p:nvSpPr>
              <p:spPr bwMode="auto">
                <a:xfrm>
                  <a:off x="3056569" y="1791368"/>
                  <a:ext cx="0" cy="39076"/>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38" name="Line 258"/>
                <p:cNvSpPr>
                  <a:spLocks noChangeShapeType="1"/>
                </p:cNvSpPr>
                <p:nvPr/>
              </p:nvSpPr>
              <p:spPr bwMode="auto">
                <a:xfrm>
                  <a:off x="3034079" y="1811498"/>
                  <a:ext cx="46588"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39" name="Line 233"/>
                <p:cNvSpPr>
                  <a:spLocks noChangeShapeType="1"/>
                </p:cNvSpPr>
                <p:nvPr/>
              </p:nvSpPr>
              <p:spPr bwMode="auto">
                <a:xfrm>
                  <a:off x="2595517" y="1526798"/>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40" name="Line 234"/>
                <p:cNvSpPr>
                  <a:spLocks noChangeShapeType="1"/>
                </p:cNvSpPr>
                <p:nvPr/>
              </p:nvSpPr>
              <p:spPr bwMode="auto">
                <a:xfrm>
                  <a:off x="2707969" y="1564831"/>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41" name="Line 235"/>
                <p:cNvSpPr>
                  <a:spLocks noChangeShapeType="1"/>
                </p:cNvSpPr>
                <p:nvPr/>
              </p:nvSpPr>
              <p:spPr bwMode="auto">
                <a:xfrm>
                  <a:off x="3056569" y="1756979"/>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42" name="Line 257"/>
                <p:cNvSpPr>
                  <a:spLocks noChangeShapeType="1"/>
                </p:cNvSpPr>
                <p:nvPr/>
              </p:nvSpPr>
              <p:spPr bwMode="auto">
                <a:xfrm>
                  <a:off x="3471257" y="1944932"/>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43" name="Line 258"/>
                <p:cNvSpPr>
                  <a:spLocks noChangeShapeType="1"/>
                </p:cNvSpPr>
                <p:nvPr/>
              </p:nvSpPr>
              <p:spPr bwMode="auto">
                <a:xfrm>
                  <a:off x="3034079" y="1792181"/>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44" name="Line 257"/>
                <p:cNvSpPr>
                  <a:spLocks noChangeShapeType="1"/>
                </p:cNvSpPr>
                <p:nvPr/>
              </p:nvSpPr>
              <p:spPr bwMode="auto">
                <a:xfrm>
                  <a:off x="2973851" y="1756979"/>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45" name="Line 257"/>
                <p:cNvSpPr>
                  <a:spLocks noChangeShapeType="1"/>
                </p:cNvSpPr>
                <p:nvPr/>
              </p:nvSpPr>
              <p:spPr bwMode="auto">
                <a:xfrm>
                  <a:off x="3454588" y="1902070"/>
                  <a:ext cx="72000" cy="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sp>
              <p:nvSpPr>
                <p:cNvPr id="246" name="Line 233"/>
                <p:cNvSpPr>
                  <a:spLocks noChangeShapeType="1"/>
                </p:cNvSpPr>
                <p:nvPr/>
              </p:nvSpPr>
              <p:spPr bwMode="auto">
                <a:xfrm>
                  <a:off x="2070209" y="1430065"/>
                  <a:ext cx="0" cy="72000"/>
                </a:xfrm>
                <a:prstGeom prst="line">
                  <a:avLst/>
                </a:prstGeom>
                <a:noFill/>
                <a:ln w="7620" cap="flat">
                  <a:solidFill>
                    <a:srgbClr val="8B1458"/>
                  </a:solidFill>
                  <a:prstDash val="solid"/>
                  <a:miter lim="800000"/>
                  <a:headEnd/>
                  <a:tailEnd/>
                </a:ln>
                <a:extLst>
                  <a:ext uri="{909E8E84-426E-40DD-AFC4-6F175D3DCCD1}">
                    <a14:hiddenFill xmlns:a14="http://schemas.microsoft.com/office/drawing/2010/main">
                      <a:no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grpSp>
        </p:grpSp>
        <p:sp>
          <p:nvSpPr>
            <p:cNvPr id="233" name="Freeform 223"/>
            <p:cNvSpPr>
              <a:spLocks/>
            </p:cNvSpPr>
            <p:nvPr/>
          </p:nvSpPr>
          <p:spPr bwMode="auto">
            <a:xfrm>
              <a:off x="2064498" y="1446637"/>
              <a:ext cx="4803659" cy="1792268"/>
            </a:xfrm>
            <a:custGeom>
              <a:avLst/>
              <a:gdLst>
                <a:gd name="T0" fmla="*/ 105 w 2992"/>
                <a:gd name="T1" fmla="*/ 0 h 1515"/>
                <a:gd name="T2" fmla="*/ 170 w 2992"/>
                <a:gd name="T3" fmla="*/ 12 h 1515"/>
                <a:gd name="T4" fmla="*/ 213 w 2992"/>
                <a:gd name="T5" fmla="*/ 26 h 1515"/>
                <a:gd name="T6" fmla="*/ 225 w 2992"/>
                <a:gd name="T7" fmla="*/ 45 h 1515"/>
                <a:gd name="T8" fmla="*/ 270 w 2992"/>
                <a:gd name="T9" fmla="*/ 77 h 1515"/>
                <a:gd name="T10" fmla="*/ 284 w 2992"/>
                <a:gd name="T11" fmla="*/ 146 h 1515"/>
                <a:gd name="T12" fmla="*/ 294 w 2992"/>
                <a:gd name="T13" fmla="*/ 194 h 1515"/>
                <a:gd name="T14" fmla="*/ 304 w 2992"/>
                <a:gd name="T15" fmla="*/ 232 h 1515"/>
                <a:gd name="T16" fmla="*/ 308 w 2992"/>
                <a:gd name="T17" fmla="*/ 412 h 1515"/>
                <a:gd name="T18" fmla="*/ 356 w 2992"/>
                <a:gd name="T19" fmla="*/ 479 h 1515"/>
                <a:gd name="T20" fmla="*/ 394 w 2992"/>
                <a:gd name="T21" fmla="*/ 496 h 1515"/>
                <a:gd name="T22" fmla="*/ 416 w 2992"/>
                <a:gd name="T23" fmla="*/ 518 h 1515"/>
                <a:gd name="T24" fmla="*/ 452 w 2992"/>
                <a:gd name="T25" fmla="*/ 539 h 1515"/>
                <a:gd name="T26" fmla="*/ 469 w 2992"/>
                <a:gd name="T27" fmla="*/ 544 h 1515"/>
                <a:gd name="T28" fmla="*/ 500 w 2992"/>
                <a:gd name="T29" fmla="*/ 592 h 1515"/>
                <a:gd name="T30" fmla="*/ 514 w 2992"/>
                <a:gd name="T31" fmla="*/ 604 h 1515"/>
                <a:gd name="T32" fmla="*/ 526 w 2992"/>
                <a:gd name="T33" fmla="*/ 626 h 1515"/>
                <a:gd name="T34" fmla="*/ 538 w 2992"/>
                <a:gd name="T35" fmla="*/ 671 h 1515"/>
                <a:gd name="T36" fmla="*/ 557 w 2992"/>
                <a:gd name="T37" fmla="*/ 707 h 1515"/>
                <a:gd name="T38" fmla="*/ 579 w 2992"/>
                <a:gd name="T39" fmla="*/ 724 h 1515"/>
                <a:gd name="T40" fmla="*/ 586 w 2992"/>
                <a:gd name="T41" fmla="*/ 793 h 1515"/>
                <a:gd name="T42" fmla="*/ 591 w 2992"/>
                <a:gd name="T43" fmla="*/ 856 h 1515"/>
                <a:gd name="T44" fmla="*/ 607 w 2992"/>
                <a:gd name="T45" fmla="*/ 937 h 1515"/>
                <a:gd name="T46" fmla="*/ 622 w 2992"/>
                <a:gd name="T47" fmla="*/ 1004 h 1515"/>
                <a:gd name="T48" fmla="*/ 753 w 2992"/>
                <a:gd name="T49" fmla="*/ 1079 h 1515"/>
                <a:gd name="T50" fmla="*/ 796 w 2992"/>
                <a:gd name="T51" fmla="*/ 1107 h 1515"/>
                <a:gd name="T52" fmla="*/ 811 w 2992"/>
                <a:gd name="T53" fmla="*/ 1143 h 1515"/>
                <a:gd name="T54" fmla="*/ 818 w 2992"/>
                <a:gd name="T55" fmla="*/ 1155 h 1515"/>
                <a:gd name="T56" fmla="*/ 856 w 2992"/>
                <a:gd name="T57" fmla="*/ 1172 h 1515"/>
                <a:gd name="T58" fmla="*/ 875 w 2992"/>
                <a:gd name="T59" fmla="*/ 1184 h 1515"/>
                <a:gd name="T60" fmla="*/ 892 w 2992"/>
                <a:gd name="T61" fmla="*/ 1227 h 1515"/>
                <a:gd name="T62" fmla="*/ 897 w 2992"/>
                <a:gd name="T63" fmla="*/ 1244 h 1515"/>
                <a:gd name="T64" fmla="*/ 1131 w 2992"/>
                <a:gd name="T65" fmla="*/ 1333 h 1515"/>
                <a:gd name="T66" fmla="*/ 1193 w 2992"/>
                <a:gd name="T67" fmla="*/ 1347 h 1515"/>
                <a:gd name="T68" fmla="*/ 1200 w 2992"/>
                <a:gd name="T69" fmla="*/ 1371 h 1515"/>
                <a:gd name="T70" fmla="*/ 1222 w 2992"/>
                <a:gd name="T71" fmla="*/ 1388 h 1515"/>
                <a:gd name="T72" fmla="*/ 1490 w 2992"/>
                <a:gd name="T73" fmla="*/ 1414 h 1515"/>
                <a:gd name="T74" fmla="*/ 1698 w 2992"/>
                <a:gd name="T75" fmla="*/ 1431 h 1515"/>
                <a:gd name="T76" fmla="*/ 1801 w 2992"/>
                <a:gd name="T77" fmla="*/ 1450 h 1515"/>
                <a:gd name="T78" fmla="*/ 1834 w 2992"/>
                <a:gd name="T79" fmla="*/ 1474 h 1515"/>
                <a:gd name="T80" fmla="*/ 2114 w 2992"/>
                <a:gd name="T81" fmla="*/ 1493 h 1515"/>
                <a:gd name="T82" fmla="*/ 2992 w 2992"/>
                <a:gd name="T83" fmla="*/ 1515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2" h="1515">
                  <a:moveTo>
                    <a:pt x="0" y="0"/>
                  </a:moveTo>
                  <a:lnTo>
                    <a:pt x="105" y="0"/>
                  </a:lnTo>
                  <a:lnTo>
                    <a:pt x="105" y="12"/>
                  </a:lnTo>
                  <a:lnTo>
                    <a:pt x="170" y="12"/>
                  </a:lnTo>
                  <a:lnTo>
                    <a:pt x="170" y="26"/>
                  </a:lnTo>
                  <a:lnTo>
                    <a:pt x="213" y="26"/>
                  </a:lnTo>
                  <a:lnTo>
                    <a:pt x="213" y="45"/>
                  </a:lnTo>
                  <a:lnTo>
                    <a:pt x="225" y="45"/>
                  </a:lnTo>
                  <a:lnTo>
                    <a:pt x="225" y="77"/>
                  </a:lnTo>
                  <a:lnTo>
                    <a:pt x="270" y="77"/>
                  </a:lnTo>
                  <a:lnTo>
                    <a:pt x="270" y="146"/>
                  </a:lnTo>
                  <a:lnTo>
                    <a:pt x="284" y="146"/>
                  </a:lnTo>
                  <a:lnTo>
                    <a:pt x="284" y="194"/>
                  </a:lnTo>
                  <a:lnTo>
                    <a:pt x="294" y="194"/>
                  </a:lnTo>
                  <a:lnTo>
                    <a:pt x="294" y="232"/>
                  </a:lnTo>
                  <a:lnTo>
                    <a:pt x="304" y="232"/>
                  </a:lnTo>
                  <a:lnTo>
                    <a:pt x="304" y="412"/>
                  </a:lnTo>
                  <a:lnTo>
                    <a:pt x="308" y="412"/>
                  </a:lnTo>
                  <a:lnTo>
                    <a:pt x="308" y="479"/>
                  </a:lnTo>
                  <a:lnTo>
                    <a:pt x="356" y="479"/>
                  </a:lnTo>
                  <a:lnTo>
                    <a:pt x="356" y="496"/>
                  </a:lnTo>
                  <a:lnTo>
                    <a:pt x="394" y="496"/>
                  </a:lnTo>
                  <a:lnTo>
                    <a:pt x="394" y="518"/>
                  </a:lnTo>
                  <a:lnTo>
                    <a:pt x="416" y="518"/>
                  </a:lnTo>
                  <a:lnTo>
                    <a:pt x="416" y="539"/>
                  </a:lnTo>
                  <a:lnTo>
                    <a:pt x="452" y="539"/>
                  </a:lnTo>
                  <a:lnTo>
                    <a:pt x="452" y="544"/>
                  </a:lnTo>
                  <a:lnTo>
                    <a:pt x="469" y="544"/>
                  </a:lnTo>
                  <a:lnTo>
                    <a:pt x="469" y="592"/>
                  </a:lnTo>
                  <a:lnTo>
                    <a:pt x="500" y="592"/>
                  </a:lnTo>
                  <a:lnTo>
                    <a:pt x="500" y="604"/>
                  </a:lnTo>
                  <a:lnTo>
                    <a:pt x="514" y="604"/>
                  </a:lnTo>
                  <a:lnTo>
                    <a:pt x="514" y="626"/>
                  </a:lnTo>
                  <a:lnTo>
                    <a:pt x="526" y="626"/>
                  </a:lnTo>
                  <a:lnTo>
                    <a:pt x="526" y="671"/>
                  </a:lnTo>
                  <a:lnTo>
                    <a:pt x="538" y="671"/>
                  </a:lnTo>
                  <a:lnTo>
                    <a:pt x="538" y="707"/>
                  </a:lnTo>
                  <a:lnTo>
                    <a:pt x="557" y="707"/>
                  </a:lnTo>
                  <a:lnTo>
                    <a:pt x="557" y="724"/>
                  </a:lnTo>
                  <a:lnTo>
                    <a:pt x="579" y="724"/>
                  </a:lnTo>
                  <a:lnTo>
                    <a:pt x="579" y="789"/>
                  </a:lnTo>
                  <a:lnTo>
                    <a:pt x="586" y="793"/>
                  </a:lnTo>
                  <a:lnTo>
                    <a:pt x="586" y="856"/>
                  </a:lnTo>
                  <a:lnTo>
                    <a:pt x="591" y="856"/>
                  </a:lnTo>
                  <a:lnTo>
                    <a:pt x="591" y="937"/>
                  </a:lnTo>
                  <a:lnTo>
                    <a:pt x="607" y="937"/>
                  </a:lnTo>
                  <a:lnTo>
                    <a:pt x="607" y="1004"/>
                  </a:lnTo>
                  <a:lnTo>
                    <a:pt x="622" y="1004"/>
                  </a:lnTo>
                  <a:lnTo>
                    <a:pt x="622" y="1079"/>
                  </a:lnTo>
                  <a:lnTo>
                    <a:pt x="753" y="1079"/>
                  </a:lnTo>
                  <a:lnTo>
                    <a:pt x="753" y="1107"/>
                  </a:lnTo>
                  <a:lnTo>
                    <a:pt x="796" y="1107"/>
                  </a:lnTo>
                  <a:lnTo>
                    <a:pt x="796" y="1143"/>
                  </a:lnTo>
                  <a:lnTo>
                    <a:pt x="811" y="1143"/>
                  </a:lnTo>
                  <a:lnTo>
                    <a:pt x="811" y="1155"/>
                  </a:lnTo>
                  <a:lnTo>
                    <a:pt x="818" y="1155"/>
                  </a:lnTo>
                  <a:lnTo>
                    <a:pt x="818" y="1172"/>
                  </a:lnTo>
                  <a:lnTo>
                    <a:pt x="856" y="1172"/>
                  </a:lnTo>
                  <a:lnTo>
                    <a:pt x="856" y="1184"/>
                  </a:lnTo>
                  <a:lnTo>
                    <a:pt x="875" y="1184"/>
                  </a:lnTo>
                  <a:lnTo>
                    <a:pt x="875" y="1227"/>
                  </a:lnTo>
                  <a:lnTo>
                    <a:pt x="892" y="1227"/>
                  </a:lnTo>
                  <a:lnTo>
                    <a:pt x="892" y="1244"/>
                  </a:lnTo>
                  <a:lnTo>
                    <a:pt x="897" y="1244"/>
                  </a:lnTo>
                  <a:lnTo>
                    <a:pt x="897" y="1333"/>
                  </a:lnTo>
                  <a:lnTo>
                    <a:pt x="1131" y="1333"/>
                  </a:lnTo>
                  <a:lnTo>
                    <a:pt x="1131" y="1347"/>
                  </a:lnTo>
                  <a:lnTo>
                    <a:pt x="1193" y="1347"/>
                  </a:lnTo>
                  <a:lnTo>
                    <a:pt x="1193" y="1371"/>
                  </a:lnTo>
                  <a:lnTo>
                    <a:pt x="1200" y="1371"/>
                  </a:lnTo>
                  <a:lnTo>
                    <a:pt x="1200" y="1388"/>
                  </a:lnTo>
                  <a:lnTo>
                    <a:pt x="1222" y="1388"/>
                  </a:lnTo>
                  <a:lnTo>
                    <a:pt x="1222" y="1414"/>
                  </a:lnTo>
                  <a:lnTo>
                    <a:pt x="1490" y="1414"/>
                  </a:lnTo>
                  <a:lnTo>
                    <a:pt x="1490" y="1431"/>
                  </a:lnTo>
                  <a:lnTo>
                    <a:pt x="1698" y="1431"/>
                  </a:lnTo>
                  <a:lnTo>
                    <a:pt x="1698" y="1450"/>
                  </a:lnTo>
                  <a:lnTo>
                    <a:pt x="1801" y="1450"/>
                  </a:lnTo>
                  <a:lnTo>
                    <a:pt x="1801" y="1474"/>
                  </a:lnTo>
                  <a:lnTo>
                    <a:pt x="1834" y="1474"/>
                  </a:lnTo>
                  <a:lnTo>
                    <a:pt x="1834" y="1493"/>
                  </a:lnTo>
                  <a:lnTo>
                    <a:pt x="2114" y="1493"/>
                  </a:lnTo>
                  <a:lnTo>
                    <a:pt x="2114" y="1515"/>
                  </a:lnTo>
                  <a:lnTo>
                    <a:pt x="2992" y="1515"/>
                  </a:lnTo>
                </a:path>
              </a:pathLst>
            </a:custGeom>
            <a:noFill/>
            <a:ln w="28575" cap="flat">
              <a:solidFill>
                <a:srgbClr val="25557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55" tIns="45678" rIns="91355" bIns="45678" numCol="1" anchor="t" anchorCtr="0" compatLnSpc="1">
              <a:prstTxWarp prst="textNoShape">
                <a:avLst/>
              </a:prstTxWarp>
            </a:bodyPr>
            <a:lstStyle/>
            <a:p>
              <a:pPr defTabSz="685783"/>
              <a:endParaRPr lang="en-GB" sz="1100" dirty="0">
                <a:solidFill>
                  <a:prstClr val="black"/>
                </a:solidFill>
                <a:cs typeface="Arial" panose="020B0604020202020204" pitchFamily="34" charset="0"/>
              </a:endParaRPr>
            </a:p>
          </p:txBody>
        </p:sp>
      </p:grpSp>
      <p:sp>
        <p:nvSpPr>
          <p:cNvPr id="164" name="Rectangle 130"/>
          <p:cNvSpPr/>
          <p:nvPr/>
        </p:nvSpPr>
        <p:spPr>
          <a:xfrm>
            <a:off x="8605590" y="3828937"/>
            <a:ext cx="404239" cy="917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783"/>
            <a:endParaRPr lang="en-GB" sz="1100" dirty="0">
              <a:solidFill>
                <a:prstClr val="white"/>
              </a:solidFill>
              <a:latin typeface="Arial" panose="020B0604020202020204" pitchFamily="34" charset="0"/>
              <a:cs typeface="Arial" panose="020B0604020202020204" pitchFamily="34" charset="0"/>
            </a:endParaRPr>
          </a:p>
        </p:txBody>
      </p:sp>
      <p:sp>
        <p:nvSpPr>
          <p:cNvPr id="288" name="CuadroTexto 287"/>
          <p:cNvSpPr txBox="1"/>
          <p:nvPr/>
        </p:nvSpPr>
        <p:spPr>
          <a:xfrm>
            <a:off x="5236310" y="5424006"/>
            <a:ext cx="2629242" cy="646329"/>
          </a:xfrm>
          <a:prstGeom prst="rect">
            <a:avLst/>
          </a:prstGeom>
          <a:noFill/>
        </p:spPr>
        <p:txBody>
          <a:bodyPr wrap="none" lIns="91438" tIns="45719" rIns="91438" bIns="45719" rtlCol="0">
            <a:spAutoFit/>
          </a:bodyPr>
          <a:lstStyle/>
          <a:p>
            <a:pPr algn="ctr" defTabSz="685783"/>
            <a:r>
              <a:rPr lang="nl-NL" dirty="0">
                <a:solidFill>
                  <a:srgbClr val="C00000"/>
                </a:solidFill>
                <a:effectLst>
                  <a:outerShdw blurRad="38100" dist="38100" dir="2700000" algn="tl">
                    <a:srgbClr val="000000">
                      <a:alpha val="43137"/>
                    </a:srgbClr>
                  </a:outerShdw>
                </a:effectLst>
              </a:rPr>
              <a:t>19.1 VS 5.5 </a:t>
            </a:r>
            <a:r>
              <a:rPr lang="nl-NL" dirty="0" err="1" smtClean="0">
                <a:solidFill>
                  <a:srgbClr val="C00000"/>
                </a:solidFill>
                <a:effectLst>
                  <a:outerShdw blurRad="38100" dist="38100" dir="2700000" algn="tl">
                    <a:srgbClr val="000000">
                      <a:alpha val="43137"/>
                    </a:srgbClr>
                  </a:outerShdw>
                </a:effectLst>
              </a:rPr>
              <a:t>months</a:t>
            </a:r>
            <a:endParaRPr lang="nl-NL" dirty="0" smtClean="0">
              <a:solidFill>
                <a:srgbClr val="C00000"/>
              </a:solidFill>
              <a:effectLst>
                <a:outerShdw blurRad="38100" dist="38100" dir="2700000" algn="tl">
                  <a:srgbClr val="000000">
                    <a:alpha val="43137"/>
                  </a:srgbClr>
                </a:outerShdw>
              </a:effectLst>
            </a:endParaRPr>
          </a:p>
          <a:p>
            <a:pPr algn="ctr" defTabSz="685783"/>
            <a:r>
              <a:rPr lang="nl-NL" dirty="0" smtClean="0">
                <a:solidFill>
                  <a:srgbClr val="C00000"/>
                </a:solidFill>
                <a:effectLst>
                  <a:outerShdw blurRad="38100" dist="38100" dir="2700000" algn="tl">
                    <a:srgbClr val="000000">
                      <a:alpha val="43137"/>
                    </a:srgbClr>
                  </a:outerShdw>
                </a:effectLst>
              </a:rPr>
              <a:t>HR 0.3 (95% CI: </a:t>
            </a:r>
            <a:r>
              <a:rPr lang="nl-NL" dirty="0">
                <a:solidFill>
                  <a:srgbClr val="C00000"/>
                </a:solidFill>
                <a:effectLst>
                  <a:outerShdw blurRad="38100" dist="38100" dir="2700000" algn="tl">
                    <a:srgbClr val="000000">
                      <a:alpha val="43137"/>
                    </a:srgbClr>
                  </a:outerShdw>
                </a:effectLst>
              </a:rPr>
              <a:t>0.22-0.41)</a:t>
            </a:r>
          </a:p>
        </p:txBody>
      </p:sp>
      <p:pic>
        <p:nvPicPr>
          <p:cNvPr id="127" name="Imagen 126" descr="CAPTURA6.jpg"/>
          <p:cNvPicPr>
            <a:picLocks noChangeAspect="1"/>
          </p:cNvPicPr>
          <p:nvPr/>
        </p:nvPicPr>
        <p:blipFill>
          <a:blip r:embed="rId3" cstate="print"/>
          <a:stretch>
            <a:fillRect/>
          </a:stretch>
        </p:blipFill>
        <p:spPr>
          <a:xfrm>
            <a:off x="273804" y="1524761"/>
            <a:ext cx="996636" cy="675376"/>
          </a:xfrm>
          <a:prstGeom prst="rect">
            <a:avLst/>
          </a:prstGeom>
        </p:spPr>
      </p:pic>
    </p:spTree>
    <p:extLst>
      <p:ext uri="{BB962C8B-B14F-4D97-AF65-F5344CB8AC3E}">
        <p14:creationId xmlns:p14="http://schemas.microsoft.com/office/powerpoint/2010/main" val="155610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a:off x="4519460" y="1975095"/>
            <a:ext cx="0" cy="202169"/>
          </a:xfrm>
          <a:prstGeom prst="line">
            <a:avLst/>
          </a:prstGeom>
          <a:noFill/>
          <a:ln w="25400">
            <a:solidFill>
              <a:schemeClr val="tx1">
                <a:lumMod val="65000"/>
                <a:lumOff val="35000"/>
              </a:schemeClr>
            </a:solidFill>
            <a:round/>
            <a:headEnd type="none" w="med" len="med"/>
            <a:tailEnd type="arrow" w="med" len="med"/>
          </a:ln>
          <a:effectLst/>
        </p:spPr>
      </p:cxnSp>
      <p:sp>
        <p:nvSpPr>
          <p:cNvPr id="37" name="TextBox 36"/>
          <p:cNvSpPr txBox="1"/>
          <p:nvPr/>
        </p:nvSpPr>
        <p:spPr>
          <a:xfrm>
            <a:off x="1290174" y="3582540"/>
            <a:ext cx="2363884" cy="609600"/>
          </a:xfrm>
          <a:prstGeom prst="rect">
            <a:avLst/>
          </a:prstGeom>
          <a:solidFill>
            <a:srgbClr val="4E701E"/>
          </a:solidFill>
          <a:ln w="9525"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fontAlgn="base">
              <a:buClr>
                <a:schemeClr val="accent2"/>
              </a:buClr>
              <a:buSzPct val="90000"/>
              <a:defRPr sz="1400" b="1">
                <a:solidFill>
                  <a:schemeClr val="bg1"/>
                </a:solidFill>
              </a:defRPr>
            </a:lvl1pPr>
          </a:lstStyle>
          <a:p>
            <a:pPr defTabSz="685783">
              <a:buClr>
                <a:srgbClr val="C0504D"/>
              </a:buClr>
            </a:pPr>
            <a:r>
              <a:rPr lang="en-US" dirty="0">
                <a:solidFill>
                  <a:prstClr val="white"/>
                </a:solidFill>
              </a:rPr>
              <a:t>gBRCAmut</a:t>
            </a:r>
          </a:p>
          <a:p>
            <a:pPr defTabSz="685783">
              <a:buClr>
                <a:srgbClr val="C0504D"/>
              </a:buClr>
            </a:pPr>
            <a:r>
              <a:rPr lang="en-US" dirty="0">
                <a:solidFill>
                  <a:prstClr val="white"/>
                </a:solidFill>
              </a:rPr>
              <a:t>203</a:t>
            </a:r>
          </a:p>
        </p:txBody>
      </p:sp>
      <p:sp>
        <p:nvSpPr>
          <p:cNvPr id="44" name="TextBox 43"/>
          <p:cNvSpPr txBox="1"/>
          <p:nvPr/>
        </p:nvSpPr>
        <p:spPr>
          <a:xfrm>
            <a:off x="1318608" y="5766107"/>
            <a:ext cx="2363884" cy="635424"/>
          </a:xfrm>
          <a:prstGeom prst="rect">
            <a:avLst/>
          </a:prstGeom>
          <a:solidFill>
            <a:srgbClr val="4E701E"/>
          </a:solidFill>
          <a:ln w="9525"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200" b="1">
                <a:solidFill>
                  <a:schemeClr val="bg1"/>
                </a:solidFill>
              </a:defRPr>
            </a:lvl1pPr>
          </a:lstStyle>
          <a:p>
            <a:pPr defTabSz="685783">
              <a:buClr>
                <a:srgbClr val="C0504D"/>
              </a:buClr>
            </a:pPr>
            <a:r>
              <a:rPr lang="en-US" dirty="0">
                <a:solidFill>
                  <a:prstClr val="white"/>
                </a:solidFill>
              </a:rPr>
              <a:t>Treat until Progression of Disease</a:t>
            </a:r>
          </a:p>
        </p:txBody>
      </p:sp>
      <p:sp>
        <p:nvSpPr>
          <p:cNvPr id="52" name="TextBox 51"/>
          <p:cNvSpPr txBox="1"/>
          <p:nvPr/>
        </p:nvSpPr>
        <p:spPr>
          <a:xfrm>
            <a:off x="1051848" y="4848840"/>
            <a:ext cx="1366015" cy="731373"/>
          </a:xfrm>
          <a:prstGeom prst="rect">
            <a:avLst/>
          </a:prstGeom>
          <a:solidFill>
            <a:srgbClr val="4E701E"/>
          </a:solidFill>
          <a:ln w="9525"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400" b="1">
                <a:solidFill>
                  <a:schemeClr val="bg1"/>
                </a:solidFill>
              </a:defRPr>
            </a:lvl1pPr>
          </a:lstStyle>
          <a:p>
            <a:pPr defTabSz="685783">
              <a:buClr>
                <a:srgbClr val="C0504D"/>
              </a:buClr>
            </a:pPr>
            <a:r>
              <a:rPr lang="en-US" sz="1200" dirty="0">
                <a:solidFill>
                  <a:prstClr val="white"/>
                </a:solidFill>
              </a:rPr>
              <a:t>Niraparib </a:t>
            </a:r>
            <a:br>
              <a:rPr lang="en-US" sz="1200" dirty="0">
                <a:solidFill>
                  <a:prstClr val="white"/>
                </a:solidFill>
              </a:rPr>
            </a:br>
            <a:r>
              <a:rPr lang="en-US" sz="1200" dirty="0">
                <a:solidFill>
                  <a:prstClr val="white"/>
                </a:solidFill>
              </a:rPr>
              <a:t>300 mg once daily</a:t>
            </a:r>
          </a:p>
        </p:txBody>
      </p:sp>
      <p:sp>
        <p:nvSpPr>
          <p:cNvPr id="53" name="TextBox 52"/>
          <p:cNvSpPr txBox="1"/>
          <p:nvPr/>
        </p:nvSpPr>
        <p:spPr>
          <a:xfrm>
            <a:off x="2552867" y="4810953"/>
            <a:ext cx="1366015" cy="769281"/>
          </a:xfrm>
          <a:prstGeom prst="rect">
            <a:avLst/>
          </a:prstGeom>
          <a:solidFill>
            <a:srgbClr val="4E701E"/>
          </a:solidFill>
          <a:ln w="9525"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200" b="1">
                <a:solidFill>
                  <a:schemeClr val="bg1"/>
                </a:solidFill>
              </a:defRPr>
            </a:lvl1pPr>
          </a:lstStyle>
          <a:p>
            <a:pPr defTabSz="685783">
              <a:buClr>
                <a:srgbClr val="C0504D"/>
              </a:buClr>
            </a:pPr>
            <a:r>
              <a:rPr lang="en-US" dirty="0">
                <a:solidFill>
                  <a:prstClr val="white"/>
                </a:solidFill>
              </a:rPr>
              <a:t>Placebo</a:t>
            </a:r>
          </a:p>
        </p:txBody>
      </p:sp>
      <p:cxnSp>
        <p:nvCxnSpPr>
          <p:cNvPr id="54" name="Elbow Connector 53"/>
          <p:cNvCxnSpPr/>
          <p:nvPr/>
        </p:nvCxnSpPr>
        <p:spPr>
          <a:xfrm rot="5400000">
            <a:off x="3342837" y="2370816"/>
            <a:ext cx="304800" cy="2049022"/>
          </a:xfrm>
          <a:prstGeom prst="bentConnector3">
            <a:avLst>
              <a:gd name="adj1" fmla="val 28931"/>
            </a:avLst>
          </a:prstGeom>
          <a:noFill/>
          <a:ln w="25400">
            <a:solidFill>
              <a:schemeClr val="tx1">
                <a:lumMod val="65000"/>
                <a:lumOff val="35000"/>
              </a:schemeClr>
            </a:solidFill>
            <a:miter lim="800000"/>
            <a:headEnd type="none" w="med" len="med"/>
            <a:tailEnd type="arrow" w="med" len="med"/>
          </a:ln>
          <a:effectLst/>
        </p:spPr>
      </p:cxnSp>
      <p:sp>
        <p:nvSpPr>
          <p:cNvPr id="56" name="TextBox 55"/>
          <p:cNvSpPr txBox="1"/>
          <p:nvPr/>
        </p:nvSpPr>
        <p:spPr>
          <a:xfrm>
            <a:off x="5395016" y="3582543"/>
            <a:ext cx="2363884" cy="609600"/>
          </a:xfrm>
          <a:prstGeom prst="rect">
            <a:avLst/>
          </a:prstGeom>
          <a:solidFill>
            <a:srgbClr val="2E75B6"/>
          </a:solidFill>
          <a:ln w="19050"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400" b="1">
                <a:solidFill>
                  <a:schemeClr val="bg1"/>
                </a:solidFill>
              </a:defRPr>
            </a:lvl1pPr>
          </a:lstStyle>
          <a:p>
            <a:pPr defTabSz="685783">
              <a:buClr>
                <a:srgbClr val="C0504D"/>
              </a:buClr>
            </a:pPr>
            <a:r>
              <a:rPr lang="en-US" dirty="0">
                <a:solidFill>
                  <a:prstClr val="white"/>
                </a:solidFill>
              </a:rPr>
              <a:t>Non-gBRCAmut</a:t>
            </a:r>
          </a:p>
          <a:p>
            <a:pPr defTabSz="685783">
              <a:buClr>
                <a:srgbClr val="C0504D"/>
              </a:buClr>
            </a:pPr>
            <a:r>
              <a:rPr lang="en-US" dirty="0">
                <a:solidFill>
                  <a:prstClr val="white"/>
                </a:solidFill>
              </a:rPr>
              <a:t>350</a:t>
            </a:r>
          </a:p>
        </p:txBody>
      </p:sp>
      <p:sp>
        <p:nvSpPr>
          <p:cNvPr id="58" name="TextBox 57"/>
          <p:cNvSpPr txBox="1"/>
          <p:nvPr/>
        </p:nvSpPr>
        <p:spPr>
          <a:xfrm>
            <a:off x="5404494" y="5766107"/>
            <a:ext cx="2363884" cy="635424"/>
          </a:xfrm>
          <a:prstGeom prst="rect">
            <a:avLst/>
          </a:prstGeom>
          <a:solidFill>
            <a:srgbClr val="2E75B6"/>
          </a:solidFill>
          <a:ln w="19050"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400" b="1">
                <a:solidFill>
                  <a:schemeClr val="bg1"/>
                </a:solidFill>
              </a:defRPr>
            </a:lvl1pPr>
          </a:lstStyle>
          <a:p>
            <a:pPr defTabSz="685783">
              <a:buClr>
                <a:srgbClr val="C0504D"/>
              </a:buClr>
            </a:pPr>
            <a:r>
              <a:rPr lang="en-US" sz="1200" dirty="0">
                <a:solidFill>
                  <a:prstClr val="white"/>
                </a:solidFill>
              </a:rPr>
              <a:t>Treat until Progression of Disease</a:t>
            </a:r>
          </a:p>
        </p:txBody>
      </p:sp>
      <p:sp>
        <p:nvSpPr>
          <p:cNvPr id="60" name="TextBox 6"/>
          <p:cNvSpPr txBox="1"/>
          <p:nvPr/>
        </p:nvSpPr>
        <p:spPr>
          <a:xfrm>
            <a:off x="5166090" y="4848858"/>
            <a:ext cx="1366015" cy="731375"/>
          </a:xfrm>
          <a:prstGeom prst="rect">
            <a:avLst/>
          </a:prstGeom>
          <a:solidFill>
            <a:srgbClr val="2E75B6"/>
          </a:solidFill>
          <a:ln w="19050"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400" b="1">
                <a:solidFill>
                  <a:schemeClr val="bg1"/>
                </a:solidFill>
              </a:defRPr>
            </a:lvl1pPr>
          </a:lstStyle>
          <a:p>
            <a:pPr defTabSz="685783">
              <a:buClr>
                <a:srgbClr val="C0504D"/>
              </a:buClr>
            </a:pPr>
            <a:r>
              <a:rPr lang="en-US" sz="1200" dirty="0">
                <a:solidFill>
                  <a:prstClr val="white"/>
                </a:solidFill>
              </a:rPr>
              <a:t>Niraparib </a:t>
            </a:r>
            <a:br>
              <a:rPr lang="en-US" sz="1200" dirty="0">
                <a:solidFill>
                  <a:prstClr val="white"/>
                </a:solidFill>
              </a:rPr>
            </a:br>
            <a:r>
              <a:rPr lang="en-US" sz="1200" dirty="0">
                <a:solidFill>
                  <a:prstClr val="white"/>
                </a:solidFill>
              </a:rPr>
              <a:t>300 mg once daily</a:t>
            </a:r>
          </a:p>
        </p:txBody>
      </p:sp>
      <p:sp>
        <p:nvSpPr>
          <p:cNvPr id="61" name="TextBox 60"/>
          <p:cNvSpPr txBox="1"/>
          <p:nvPr/>
        </p:nvSpPr>
        <p:spPr>
          <a:xfrm>
            <a:off x="6705035" y="4848858"/>
            <a:ext cx="1366015" cy="769281"/>
          </a:xfrm>
          <a:prstGeom prst="rect">
            <a:avLst/>
          </a:prstGeom>
          <a:solidFill>
            <a:srgbClr val="2E75B6"/>
          </a:solidFill>
          <a:ln w="19050"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400" b="1">
                <a:solidFill>
                  <a:schemeClr val="bg1"/>
                </a:solidFill>
              </a:defRPr>
            </a:lvl1pPr>
          </a:lstStyle>
          <a:p>
            <a:pPr defTabSz="685783">
              <a:buClr>
                <a:srgbClr val="C0504D"/>
              </a:buClr>
            </a:pPr>
            <a:r>
              <a:rPr lang="en-US" dirty="0">
                <a:solidFill>
                  <a:prstClr val="white"/>
                </a:solidFill>
              </a:rPr>
              <a:t>Placebo</a:t>
            </a:r>
          </a:p>
        </p:txBody>
      </p:sp>
      <p:cxnSp>
        <p:nvCxnSpPr>
          <p:cNvPr id="62" name="Elbow Connector 61"/>
          <p:cNvCxnSpPr/>
          <p:nvPr/>
        </p:nvCxnSpPr>
        <p:spPr>
          <a:xfrm rot="16200000" flipH="1">
            <a:off x="5395425" y="2373686"/>
            <a:ext cx="304800" cy="2043276"/>
          </a:xfrm>
          <a:prstGeom prst="bentConnector3">
            <a:avLst>
              <a:gd name="adj1" fmla="val 28932"/>
            </a:avLst>
          </a:prstGeom>
          <a:noFill/>
          <a:ln w="25400">
            <a:solidFill>
              <a:schemeClr val="tx1">
                <a:lumMod val="65000"/>
                <a:lumOff val="35000"/>
              </a:schemeClr>
            </a:solidFill>
            <a:miter lim="800000"/>
            <a:headEnd type="none" w="med" len="med"/>
            <a:tailEnd type="arrow" w="med" len="med"/>
          </a:ln>
          <a:effectLst/>
        </p:spPr>
      </p:cxnSp>
      <p:cxnSp>
        <p:nvCxnSpPr>
          <p:cNvPr id="64" name="Straight Arrow Connector 63"/>
          <p:cNvCxnSpPr/>
          <p:nvPr/>
        </p:nvCxnSpPr>
        <p:spPr>
          <a:xfrm flipH="1">
            <a:off x="2481610" y="5416467"/>
            <a:ext cx="1" cy="243840"/>
          </a:xfrm>
          <a:prstGeom prst="straightConnector1">
            <a:avLst/>
          </a:prstGeom>
          <a:noFill/>
          <a:ln w="25400">
            <a:solidFill>
              <a:schemeClr val="tx1">
                <a:lumMod val="65000"/>
                <a:lumOff val="35000"/>
              </a:schemeClr>
            </a:solidFill>
            <a:round/>
            <a:headEnd type="none" w="med" len="med"/>
            <a:tailEnd type="arrow" w="med" len="med"/>
          </a:ln>
          <a:effectLst/>
        </p:spPr>
      </p:cxnSp>
      <p:cxnSp>
        <p:nvCxnSpPr>
          <p:cNvPr id="66" name="Straight Arrow Connector 65"/>
          <p:cNvCxnSpPr/>
          <p:nvPr/>
        </p:nvCxnSpPr>
        <p:spPr>
          <a:xfrm flipH="1">
            <a:off x="6624365" y="5416467"/>
            <a:ext cx="1" cy="243840"/>
          </a:xfrm>
          <a:prstGeom prst="straightConnector1">
            <a:avLst/>
          </a:prstGeom>
          <a:noFill/>
          <a:ln w="25400">
            <a:solidFill>
              <a:schemeClr val="tx1">
                <a:lumMod val="65000"/>
                <a:lumOff val="35000"/>
              </a:schemeClr>
            </a:solidFill>
            <a:round/>
            <a:headEnd type="none" w="med" len="med"/>
            <a:tailEnd type="arrow" w="med" len="med"/>
          </a:ln>
          <a:effectLst/>
        </p:spPr>
      </p:cxnSp>
      <p:sp>
        <p:nvSpPr>
          <p:cNvPr id="33" name="TextBox 32"/>
          <p:cNvSpPr txBox="1"/>
          <p:nvPr/>
        </p:nvSpPr>
        <p:spPr>
          <a:xfrm>
            <a:off x="1666441" y="4370249"/>
            <a:ext cx="1554480" cy="301643"/>
          </a:xfrm>
          <a:prstGeom prst="rect">
            <a:avLst/>
          </a:prstGeom>
          <a:solidFill>
            <a:srgbClr val="4E701E"/>
          </a:solidFill>
          <a:ln w="9525"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200" b="1">
                <a:solidFill>
                  <a:schemeClr val="bg1"/>
                </a:solidFill>
              </a:defRPr>
            </a:lvl1pPr>
          </a:lstStyle>
          <a:p>
            <a:pPr defTabSz="685783">
              <a:buClr>
                <a:srgbClr val="C0504D"/>
              </a:buClr>
            </a:pPr>
            <a:r>
              <a:rPr lang="en-US" dirty="0">
                <a:solidFill>
                  <a:prstClr val="white"/>
                </a:solidFill>
              </a:rPr>
              <a:t>2:1 Randomization</a:t>
            </a:r>
          </a:p>
        </p:txBody>
      </p:sp>
      <p:sp>
        <p:nvSpPr>
          <p:cNvPr id="34" name="TextBox 33"/>
          <p:cNvSpPr txBox="1"/>
          <p:nvPr/>
        </p:nvSpPr>
        <p:spPr>
          <a:xfrm>
            <a:off x="5828151" y="4364549"/>
            <a:ext cx="1554480" cy="301643"/>
          </a:xfrm>
          <a:prstGeom prst="rect">
            <a:avLst/>
          </a:prstGeom>
          <a:solidFill>
            <a:srgbClr val="2E75B6"/>
          </a:solidFill>
          <a:ln w="19050"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57150" h="57150" prst="slope"/>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200" b="1">
                <a:solidFill>
                  <a:schemeClr val="bg1"/>
                </a:solidFill>
              </a:defRPr>
            </a:lvl1pPr>
          </a:lstStyle>
          <a:p>
            <a:pPr defTabSz="685783">
              <a:buClr>
                <a:srgbClr val="C0504D"/>
              </a:buClr>
            </a:pPr>
            <a:r>
              <a:rPr lang="en-US" dirty="0">
                <a:solidFill>
                  <a:prstClr val="white"/>
                </a:solidFill>
              </a:rPr>
              <a:t>2:1 Randomization</a:t>
            </a:r>
          </a:p>
        </p:txBody>
      </p:sp>
      <p:cxnSp>
        <p:nvCxnSpPr>
          <p:cNvPr id="39" name="Straight Connector 38"/>
          <p:cNvCxnSpPr/>
          <p:nvPr/>
        </p:nvCxnSpPr>
        <p:spPr>
          <a:xfrm>
            <a:off x="4523014" y="2577876"/>
            <a:ext cx="0" cy="182880"/>
          </a:xfrm>
          <a:prstGeom prst="line">
            <a:avLst/>
          </a:prstGeom>
          <a:noFill/>
          <a:ln w="25400">
            <a:solidFill>
              <a:schemeClr val="tx1">
                <a:lumMod val="65000"/>
                <a:lumOff val="35000"/>
              </a:schemeClr>
            </a:solidFill>
            <a:round/>
            <a:headEnd type="none" w="med" len="med"/>
            <a:tailEnd type="arrow" w="med" len="med"/>
          </a:ln>
          <a:effectLst/>
        </p:spPr>
      </p:cxnSp>
      <p:sp>
        <p:nvSpPr>
          <p:cNvPr id="40" name="TextBox 39"/>
          <p:cNvSpPr txBox="1">
            <a:spLocks/>
          </p:cNvSpPr>
          <p:nvPr/>
        </p:nvSpPr>
        <p:spPr>
          <a:xfrm>
            <a:off x="1953070" y="1372562"/>
            <a:ext cx="5154818" cy="613481"/>
          </a:xfrm>
          <a:prstGeom prst="rect">
            <a:avLst/>
          </a:prstGeom>
          <a:solidFill>
            <a:schemeClr val="tx2">
              <a:lumMod val="75000"/>
            </a:schemeClr>
          </a:solidFill>
          <a:ln w="12700"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soft" dir="t"/>
          </a:scene3d>
          <a:sp3d>
            <a:bevelT w="63500" h="63500" prst="convex"/>
          </a:sp3d>
        </p:spPr>
        <p:txBody>
          <a:bodyPr vert="horz" wrap="square" lIns="91427" tIns="45714" rIns="91427" bIns="45719" numCol="1" rtlCol="0" anchor="ctr" anchorCtr="0" compatLnSpc="1">
            <a:prstTxWarp prst="textNoShape">
              <a:avLst/>
            </a:prstTxWarp>
            <a:noAutofit/>
          </a:bodyPr>
          <a:lstStyle/>
          <a:p>
            <a:pPr algn="ctr" defTabSz="685783">
              <a:buClr>
                <a:srgbClr val="C0504D"/>
              </a:buClr>
              <a:buSzPct val="90000"/>
              <a:defRPr/>
            </a:pPr>
            <a:r>
              <a:rPr lang="en-US" sz="1400" b="1" dirty="0">
                <a:solidFill>
                  <a:prstClr val="white"/>
                </a:solidFill>
              </a:rPr>
              <a:t>Platinum-Sensitive Recurrent High Grade Serous Ovarian Cancer</a:t>
            </a:r>
          </a:p>
        </p:txBody>
      </p:sp>
      <p:sp>
        <p:nvSpPr>
          <p:cNvPr id="41" name="TextBox 40"/>
          <p:cNvSpPr txBox="1"/>
          <p:nvPr/>
        </p:nvSpPr>
        <p:spPr>
          <a:xfrm>
            <a:off x="2419894" y="2749846"/>
            <a:ext cx="4206240" cy="471543"/>
          </a:xfrm>
          <a:prstGeom prst="rect">
            <a:avLst/>
          </a:prstGeom>
          <a:solidFill>
            <a:schemeClr val="tx2">
              <a:lumMod val="75000"/>
            </a:schemeClr>
          </a:solidFill>
          <a:ln w="12700"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soft" dir="t"/>
          </a:scene3d>
          <a:sp3d>
            <a:bevelT w="63500" h="63500" prst="convex"/>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400" b="1">
                <a:solidFill>
                  <a:schemeClr val="bg1"/>
                </a:solidFill>
              </a:defRPr>
            </a:lvl1pPr>
          </a:lstStyle>
          <a:p>
            <a:pPr defTabSz="685783">
              <a:buClr>
                <a:srgbClr val="C0504D"/>
              </a:buClr>
            </a:pPr>
            <a:r>
              <a:rPr lang="en-US" dirty="0">
                <a:solidFill>
                  <a:prstClr val="white"/>
                </a:solidFill>
              </a:rPr>
              <a:t>Response to Platinum Treatment</a:t>
            </a:r>
          </a:p>
        </p:txBody>
      </p:sp>
      <p:sp>
        <p:nvSpPr>
          <p:cNvPr id="43" name="TextBox 42"/>
          <p:cNvSpPr txBox="1"/>
          <p:nvPr/>
        </p:nvSpPr>
        <p:spPr>
          <a:xfrm>
            <a:off x="2093085" y="2166333"/>
            <a:ext cx="4862267" cy="422472"/>
          </a:xfrm>
          <a:prstGeom prst="rect">
            <a:avLst/>
          </a:prstGeom>
          <a:solidFill>
            <a:schemeClr val="tx2">
              <a:lumMod val="75000"/>
            </a:schemeClr>
          </a:solidFill>
          <a:ln w="12700"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soft" dir="t"/>
          </a:scene3d>
          <a:sp3d>
            <a:bevelT w="63500" h="63500" prst="convex"/>
          </a:sp3d>
        </p:spPr>
        <p:txBody>
          <a:bodyPr vert="horz" wrap="square" lIns="91427" tIns="45714" rIns="91427" bIns="45719" numCol="1" rtlCol="0" anchor="ctr" anchorCtr="0" compatLnSpc="1">
            <a:prstTxWarp prst="textNoShape">
              <a:avLst/>
            </a:prstTxWarp>
            <a:noAutofit/>
          </a:bodyPr>
          <a:lstStyle>
            <a:defPPr>
              <a:defRPr lang="en-US"/>
            </a:defPPr>
            <a:lvl1pPr algn="ctr" fontAlgn="base">
              <a:buClr>
                <a:schemeClr val="accent2"/>
              </a:buClr>
              <a:buSzPct val="90000"/>
              <a:defRPr sz="1400" b="1">
                <a:solidFill>
                  <a:schemeClr val="bg1"/>
                </a:solidFill>
              </a:defRPr>
            </a:lvl1pPr>
          </a:lstStyle>
          <a:p>
            <a:pPr defTabSz="685783">
              <a:buClr>
                <a:srgbClr val="C0504D"/>
              </a:buClr>
            </a:pPr>
            <a:r>
              <a:rPr lang="en-US" dirty="0">
                <a:solidFill>
                  <a:prstClr val="white"/>
                </a:solidFill>
              </a:rPr>
              <a:t>Treatment with 4-6 Cycles of Platinum-based Therapy</a:t>
            </a:r>
          </a:p>
        </p:txBody>
      </p:sp>
      <p:sp>
        <p:nvSpPr>
          <p:cNvPr id="28" name="TextBox 27"/>
          <p:cNvSpPr txBox="1"/>
          <p:nvPr/>
        </p:nvSpPr>
        <p:spPr>
          <a:xfrm>
            <a:off x="4126733" y="3319472"/>
            <a:ext cx="771881" cy="471543"/>
          </a:xfrm>
          <a:prstGeom prst="rect">
            <a:avLst/>
          </a:prstGeom>
          <a:solidFill>
            <a:schemeClr val="tx2">
              <a:lumMod val="75000"/>
            </a:schemeClr>
          </a:solidFill>
          <a:ln w="12700" cap="sq" cmpd="sng" algn="ctr">
            <a:noFill/>
            <a:prstDash val="solid"/>
            <a:miter lim="800000"/>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soft" dir="t"/>
          </a:scene3d>
          <a:sp3d>
            <a:bevelT w="63500" h="63500" prst="convex"/>
          </a:sp3d>
        </p:spPr>
        <p:txBody>
          <a:bodyPr vert="horz" wrap="square" lIns="91427" tIns="45714" rIns="91427" bIns="45719" numCol="1" rtlCol="0" anchor="ctr" anchorCtr="0" compatLnSpc="1">
            <a:prstTxWarp prst="textNoShape">
              <a:avLst/>
            </a:prstTxWarp>
            <a:noAutofit/>
          </a:bodyPr>
          <a:lstStyle>
            <a:defPPr>
              <a:defRPr lang="en-US"/>
            </a:defPPr>
            <a:lvl1pPr algn="ctr">
              <a:buClr>
                <a:schemeClr val="accent2"/>
              </a:buClr>
              <a:buSzPct val="90000"/>
              <a:defRPr sz="1400" b="1">
                <a:solidFill>
                  <a:schemeClr val="bg1"/>
                </a:solidFill>
              </a:defRPr>
            </a:lvl1pPr>
          </a:lstStyle>
          <a:p>
            <a:pPr defTabSz="685783">
              <a:buClr>
                <a:srgbClr val="C0504D"/>
              </a:buClr>
            </a:pPr>
            <a:r>
              <a:rPr lang="en-US" dirty="0">
                <a:solidFill>
                  <a:prstClr val="white"/>
                </a:solidFill>
              </a:rPr>
              <a:t>553</a:t>
            </a:r>
          </a:p>
        </p:txBody>
      </p:sp>
      <p:sp>
        <p:nvSpPr>
          <p:cNvPr id="30" name="Title 1"/>
          <p:cNvSpPr txBox="1">
            <a:spLocks/>
          </p:cNvSpPr>
          <p:nvPr/>
        </p:nvSpPr>
        <p:spPr bwMode="gray">
          <a:xfrm>
            <a:off x="156159" y="34823"/>
            <a:ext cx="5094712" cy="652007"/>
          </a:xfrm>
          <a:prstGeom prst="rect">
            <a:avLst/>
          </a:prstGeom>
        </p:spPr>
        <p:txBody>
          <a:bodyPr vert="horz" lIns="91438" tIns="45719" rIns="91438" bIns="45719" rtlCol="0" anchor="b" anchorCtr="0">
            <a:noAutofit/>
          </a:bodyPr>
          <a:lstStyle>
            <a:lvl1pPr algn="l" defTabSz="914400" rtl="0" eaLnBrk="1" latinLnBrk="0" hangingPunct="1">
              <a:lnSpc>
                <a:spcPct val="90000"/>
              </a:lnSpc>
              <a:spcBef>
                <a:spcPts val="600"/>
              </a:spcBef>
              <a:buNone/>
              <a:defRPr sz="2600" b="1" kern="1200" baseline="0">
                <a:solidFill>
                  <a:schemeClr val="bg1"/>
                </a:solidFill>
                <a:latin typeface="+mn-lt"/>
                <a:ea typeface="+mj-ea"/>
                <a:cs typeface="+mj-cs"/>
              </a:defRPr>
            </a:lvl1pPr>
          </a:lstStyle>
          <a:p>
            <a:endParaRPr lang="en-US" dirty="0">
              <a:solidFill>
                <a:prstClr val="white"/>
              </a:solidFill>
            </a:endParaRPr>
          </a:p>
        </p:txBody>
      </p:sp>
      <p:sp>
        <p:nvSpPr>
          <p:cNvPr id="7" name="Text Placeholder 6"/>
          <p:cNvSpPr>
            <a:spLocks noGrp="1"/>
          </p:cNvSpPr>
          <p:nvPr>
            <p:ph type="body" sz="quarter" idx="12"/>
          </p:nvPr>
        </p:nvSpPr>
        <p:spPr>
          <a:xfrm>
            <a:off x="225030" y="6496504"/>
            <a:ext cx="8584406" cy="339725"/>
          </a:xfrm>
        </p:spPr>
        <p:txBody>
          <a:bodyPr>
            <a:normAutofit/>
          </a:bodyPr>
          <a:lstStyle/>
          <a:p>
            <a:pPr algn="ctr"/>
            <a:r>
              <a:rPr lang="en-GB" sz="1200" dirty="0"/>
              <a:t>Mirza MR et al.  N </a:t>
            </a:r>
            <a:r>
              <a:rPr lang="en-GB" sz="1200" dirty="0" err="1"/>
              <a:t>Engl</a:t>
            </a:r>
            <a:r>
              <a:rPr lang="en-GB" sz="1200" dirty="0"/>
              <a:t> J Med 2016</a:t>
            </a:r>
            <a:endParaRPr lang="en-US" sz="1200" dirty="0"/>
          </a:p>
        </p:txBody>
      </p:sp>
      <p:sp>
        <p:nvSpPr>
          <p:cNvPr id="26" name="Rectangle 25"/>
          <p:cNvSpPr/>
          <p:nvPr/>
        </p:nvSpPr>
        <p:spPr>
          <a:xfrm>
            <a:off x="2703514" y="191278"/>
            <a:ext cx="5240918" cy="769439"/>
          </a:xfrm>
          <a:prstGeom prst="rect">
            <a:avLst/>
          </a:prstGeom>
        </p:spPr>
        <p:txBody>
          <a:bodyPr wrap="none" lIns="91438" tIns="45719" rIns="91438" bIns="45719">
            <a:spAutoFit/>
          </a:bodyPr>
          <a:lstStyle/>
          <a:p>
            <a:pPr defTabSz="685783"/>
            <a:r>
              <a:rPr lang="en-US" sz="2400" dirty="0">
                <a:solidFill>
                  <a:srgbClr val="C00000"/>
                </a:solidFill>
              </a:rPr>
              <a:t>Platinum combination followed by </a:t>
            </a:r>
            <a:r>
              <a:rPr lang="en-US" sz="2400" dirty="0" err="1">
                <a:solidFill>
                  <a:srgbClr val="C00000"/>
                </a:solidFill>
              </a:rPr>
              <a:t>iPARP</a:t>
            </a:r>
            <a:r>
              <a:rPr lang="en-US" sz="2400" dirty="0">
                <a:solidFill>
                  <a:srgbClr val="C00000"/>
                </a:solidFill>
              </a:rPr>
              <a:t/>
            </a:r>
            <a:br>
              <a:rPr lang="en-US" sz="2400" dirty="0">
                <a:solidFill>
                  <a:srgbClr val="C00000"/>
                </a:solidFill>
              </a:rPr>
            </a:br>
            <a:r>
              <a:rPr lang="en-US" sz="2000" b="1" dirty="0" err="1" smtClean="0">
                <a:solidFill>
                  <a:srgbClr val="4BACC6">
                    <a:lumMod val="50000"/>
                  </a:srgbClr>
                </a:solidFill>
              </a:rPr>
              <a:t>Niraparib</a:t>
            </a:r>
            <a:r>
              <a:rPr lang="en-US" sz="2000" dirty="0" smtClean="0">
                <a:solidFill>
                  <a:srgbClr val="4BACC6">
                    <a:lumMod val="50000"/>
                  </a:srgbClr>
                </a:solidFill>
              </a:rPr>
              <a:t>: ENGOT ov16-NOVA study design</a:t>
            </a:r>
            <a:endParaRPr lang="en-US" sz="1500" b="1" dirty="0">
              <a:solidFill>
                <a:srgbClr val="FF0000"/>
              </a:solidFill>
            </a:endParaRPr>
          </a:p>
        </p:txBody>
      </p:sp>
    </p:spTree>
    <p:extLst>
      <p:ext uri="{BB962C8B-B14F-4D97-AF65-F5344CB8AC3E}">
        <p14:creationId xmlns:p14="http://schemas.microsoft.com/office/powerpoint/2010/main" val="208538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1234" y="115718"/>
            <a:ext cx="6975566" cy="684145"/>
          </a:xfrm>
        </p:spPr>
        <p:txBody>
          <a:bodyPr>
            <a:normAutofit/>
          </a:bodyPr>
          <a:lstStyle/>
          <a:p>
            <a:r>
              <a:rPr lang="en-US" sz="1600" dirty="0">
                <a:solidFill>
                  <a:srgbClr val="C00000"/>
                </a:solidFill>
              </a:rPr>
              <a:t>Platinum combination followed by </a:t>
            </a:r>
            <a:r>
              <a:rPr lang="en-US" sz="1600" dirty="0" err="1">
                <a:solidFill>
                  <a:srgbClr val="C00000"/>
                </a:solidFill>
              </a:rPr>
              <a:t>iPARP</a:t>
            </a:r>
            <a:r>
              <a:rPr lang="en-US" sz="1600" dirty="0">
                <a:solidFill>
                  <a:srgbClr val="C00000"/>
                </a:solidFill>
              </a:rPr>
              <a:t/>
            </a:r>
            <a:br>
              <a:rPr lang="en-US" sz="1600" dirty="0">
                <a:solidFill>
                  <a:srgbClr val="C00000"/>
                </a:solidFill>
              </a:rPr>
            </a:br>
            <a:r>
              <a:rPr lang="en-US" sz="1400" b="1" dirty="0" err="1">
                <a:solidFill>
                  <a:schemeClr val="accent5">
                    <a:lumMod val="50000"/>
                  </a:schemeClr>
                </a:solidFill>
              </a:rPr>
              <a:t>Niraparib</a:t>
            </a:r>
            <a:r>
              <a:rPr lang="en-US" sz="1400" dirty="0">
                <a:solidFill>
                  <a:schemeClr val="accent5">
                    <a:lumMod val="50000"/>
                  </a:schemeClr>
                </a:solidFill>
              </a:rPr>
              <a:t>: ENGOT ov16-NOVA </a:t>
            </a:r>
            <a:r>
              <a:rPr lang="en-US" sz="1400" dirty="0" smtClean="0">
                <a:solidFill>
                  <a:schemeClr val="accent5">
                    <a:lumMod val="50000"/>
                  </a:schemeClr>
                </a:solidFill>
              </a:rPr>
              <a:t>primary end-point</a:t>
            </a:r>
            <a:endParaRPr lang="en-US" sz="1100" b="1" dirty="0">
              <a:solidFill>
                <a:srgbClr val="FF0000"/>
              </a:solidFill>
            </a:endParaRPr>
          </a:p>
        </p:txBody>
      </p:sp>
      <p:pic>
        <p:nvPicPr>
          <p:cNvPr id="2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08363"/>
            <a:ext cx="3533694" cy="259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Table 5"/>
          <p:cNvGraphicFramePr>
            <a:graphicFrameLocks noGrp="1"/>
          </p:cNvGraphicFramePr>
          <p:nvPr>
            <p:extLst/>
          </p:nvPr>
        </p:nvGraphicFramePr>
        <p:xfrm>
          <a:off x="251524" y="4293096"/>
          <a:ext cx="3924647" cy="2163387"/>
        </p:xfrm>
        <a:graphic>
          <a:graphicData uri="http://schemas.openxmlformats.org/drawingml/2006/table">
            <a:tbl>
              <a:tblPr>
                <a:tableStyleId>{B301B821-A1FF-4177-AEE7-76D212191A09}</a:tableStyleId>
              </a:tblPr>
              <a:tblGrid>
                <a:gridCol w="1267455">
                  <a:extLst>
                    <a:ext uri="{9D8B030D-6E8A-4147-A177-3AD203B41FA5}">
                      <a16:colId xmlns="" xmlns:a16="http://schemas.microsoft.com/office/drawing/2014/main" val="20000"/>
                    </a:ext>
                  </a:extLst>
                </a:gridCol>
                <a:gridCol w="1224320">
                  <a:extLst>
                    <a:ext uri="{9D8B030D-6E8A-4147-A177-3AD203B41FA5}">
                      <a16:colId xmlns="" xmlns:a16="http://schemas.microsoft.com/office/drawing/2014/main" val="20001"/>
                    </a:ext>
                  </a:extLst>
                </a:gridCol>
                <a:gridCol w="1432872">
                  <a:extLst>
                    <a:ext uri="{9D8B030D-6E8A-4147-A177-3AD203B41FA5}">
                      <a16:colId xmlns="" xmlns:a16="http://schemas.microsoft.com/office/drawing/2014/main" val="20002"/>
                    </a:ext>
                  </a:extLst>
                </a:gridCol>
              </a:tblGrid>
              <a:tr h="822960">
                <a:tc>
                  <a:txBody>
                    <a:bodyPr/>
                    <a:lstStyle/>
                    <a:p>
                      <a:pPr marL="0" marR="0" algn="ctr">
                        <a:lnSpc>
                          <a:spcPct val="90000"/>
                        </a:lnSpc>
                        <a:spcBef>
                          <a:spcPts val="0"/>
                        </a:spcBef>
                        <a:spcAft>
                          <a:spcPts val="0"/>
                        </a:spcAft>
                      </a:pPr>
                      <a:r>
                        <a:rPr lang="en-US" sz="1500" b="1" dirty="0">
                          <a:solidFill>
                            <a:schemeClr val="tx1"/>
                          </a:solidFill>
                          <a:effectLst/>
                        </a:rPr>
                        <a:t>Treatment</a:t>
                      </a:r>
                      <a:endParaRPr lang="en-US" sz="1500" b="1" dirty="0">
                        <a:solidFill>
                          <a:schemeClr val="tx1"/>
                        </a:solidFill>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defTabSz="457200" rtl="0" eaLnBrk="1" latinLnBrk="0" hangingPunct="1">
                        <a:lnSpc>
                          <a:spcPct val="90000"/>
                        </a:lnSpc>
                        <a:spcBef>
                          <a:spcPts val="0"/>
                        </a:spcBef>
                        <a:spcAft>
                          <a:spcPts val="0"/>
                        </a:spcAft>
                      </a:pPr>
                      <a:r>
                        <a:rPr lang="en-US" sz="1500" b="1" kern="1200" baseline="0" dirty="0" smtClean="0">
                          <a:solidFill>
                            <a:schemeClr val="tx1"/>
                          </a:solidFill>
                          <a:effectLst/>
                          <a:latin typeface="+mn-lt"/>
                          <a:ea typeface="+mn-ea"/>
                          <a:cs typeface="+mn-cs"/>
                        </a:rPr>
                        <a:t>PFS</a:t>
                      </a:r>
                    </a:p>
                    <a:p>
                      <a:pPr marL="0" marR="0" algn="ctr" defTabSz="457200" rtl="0" eaLnBrk="1" latinLnBrk="0" hangingPunct="1">
                        <a:lnSpc>
                          <a:spcPct val="90000"/>
                        </a:lnSpc>
                        <a:spcBef>
                          <a:spcPts val="0"/>
                        </a:spcBef>
                        <a:spcAft>
                          <a:spcPts val="0"/>
                        </a:spcAft>
                      </a:pPr>
                      <a:r>
                        <a:rPr lang="en-US" sz="1500" b="1" kern="1200" baseline="0" dirty="0" smtClean="0">
                          <a:solidFill>
                            <a:schemeClr val="tx1"/>
                          </a:solidFill>
                          <a:effectLst/>
                          <a:latin typeface="+mn-lt"/>
                          <a:ea typeface="+mn-ea"/>
                          <a:cs typeface="+mn-cs"/>
                        </a:rPr>
                        <a:t>Median</a:t>
                      </a:r>
                    </a:p>
                    <a:p>
                      <a:pPr marL="0" marR="0" algn="ctr" defTabSz="457200" rtl="0" eaLnBrk="1" latinLnBrk="0" hangingPunct="1">
                        <a:lnSpc>
                          <a:spcPct val="90000"/>
                        </a:lnSpc>
                        <a:spcBef>
                          <a:spcPts val="0"/>
                        </a:spcBef>
                        <a:spcAft>
                          <a:spcPts val="0"/>
                        </a:spcAft>
                      </a:pPr>
                      <a:r>
                        <a:rPr lang="en-US" sz="1500" b="1" kern="1200" baseline="0" dirty="0" smtClean="0">
                          <a:solidFill>
                            <a:schemeClr val="tx1"/>
                          </a:solidFill>
                          <a:effectLst/>
                          <a:latin typeface="+mn-lt"/>
                          <a:ea typeface="+mn-ea"/>
                          <a:cs typeface="+mn-cs"/>
                        </a:rPr>
                        <a:t>(95</a:t>
                      </a:r>
                      <a:r>
                        <a:rPr lang="en-US" sz="1500" b="1" kern="1200" baseline="0" dirty="0">
                          <a:solidFill>
                            <a:schemeClr val="tx1"/>
                          </a:solidFill>
                          <a:effectLst/>
                          <a:latin typeface="+mn-lt"/>
                          <a:ea typeface="+mn-ea"/>
                          <a:cs typeface="+mn-cs"/>
                        </a:rPr>
                        <a:t>% CI)</a:t>
                      </a:r>
                      <a:br>
                        <a:rPr lang="en-US" sz="1500" b="1" kern="1200" baseline="0" dirty="0">
                          <a:solidFill>
                            <a:schemeClr val="tx1"/>
                          </a:solidFill>
                          <a:effectLst/>
                          <a:latin typeface="+mn-lt"/>
                          <a:ea typeface="+mn-ea"/>
                          <a:cs typeface="+mn-cs"/>
                        </a:rPr>
                      </a:br>
                      <a:r>
                        <a:rPr lang="en-US" sz="1500" b="1" kern="1200" baseline="0" dirty="0">
                          <a:solidFill>
                            <a:schemeClr val="tx1"/>
                          </a:solidFill>
                          <a:effectLst/>
                          <a:latin typeface="+mn-lt"/>
                          <a:ea typeface="+mn-ea"/>
                          <a:cs typeface="+mn-cs"/>
                        </a:rPr>
                        <a:t>(Months)</a:t>
                      </a:r>
                    </a:p>
                  </a:txBody>
                  <a:tcPr marL="6858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90000"/>
                        </a:lnSpc>
                        <a:spcBef>
                          <a:spcPts val="0"/>
                        </a:spcBef>
                        <a:spcAft>
                          <a:spcPts val="0"/>
                        </a:spcAft>
                      </a:pPr>
                      <a:r>
                        <a:rPr lang="en-US" sz="1500" b="1" baseline="0" dirty="0">
                          <a:solidFill>
                            <a:schemeClr val="tx1"/>
                          </a:solidFill>
                          <a:effectLst/>
                        </a:rPr>
                        <a:t>Hazard </a:t>
                      </a:r>
                      <a:r>
                        <a:rPr lang="en-US" sz="1500" b="1" baseline="0" dirty="0" smtClean="0">
                          <a:solidFill>
                            <a:schemeClr val="tx1"/>
                          </a:solidFill>
                          <a:effectLst/>
                        </a:rPr>
                        <a:t>Ratio</a:t>
                      </a:r>
                      <a:r>
                        <a:rPr lang="en-US" sz="1500" b="1" baseline="0" dirty="0">
                          <a:solidFill>
                            <a:schemeClr val="tx1"/>
                          </a:solidFill>
                          <a:effectLst/>
                        </a:rPr>
                        <a:t/>
                      </a:r>
                      <a:br>
                        <a:rPr lang="en-US" sz="1500" b="1" baseline="0" dirty="0">
                          <a:solidFill>
                            <a:schemeClr val="tx1"/>
                          </a:solidFill>
                          <a:effectLst/>
                        </a:rPr>
                      </a:br>
                      <a:r>
                        <a:rPr lang="en-US" sz="1500" b="1" baseline="0" dirty="0">
                          <a:solidFill>
                            <a:schemeClr val="tx1"/>
                          </a:solidFill>
                          <a:effectLst/>
                        </a:rPr>
                        <a:t>(95% CI)</a:t>
                      </a:r>
                      <a:br>
                        <a:rPr lang="en-US" sz="1500" b="1" baseline="0" dirty="0">
                          <a:solidFill>
                            <a:schemeClr val="tx1"/>
                          </a:solidFill>
                          <a:effectLst/>
                        </a:rPr>
                      </a:br>
                      <a:r>
                        <a:rPr lang="en-US" sz="1500" b="1" baseline="0" dirty="0" smtClean="0">
                          <a:solidFill>
                            <a:schemeClr val="tx1"/>
                          </a:solidFill>
                          <a:effectLst/>
                        </a:rPr>
                        <a:t>p-value</a:t>
                      </a:r>
                      <a:endParaRPr lang="en-US" sz="1500" b="1" baseline="0" dirty="0">
                        <a:solidFill>
                          <a:schemeClr val="tx1"/>
                        </a:solidFill>
                        <a:effectLst/>
                        <a:latin typeface="Times New Roman"/>
                        <a:ea typeface="Times New Roman"/>
                      </a:endParaRPr>
                    </a:p>
                  </a:txBody>
                  <a:tcPr marL="6858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735907">
                <a:tc>
                  <a:txBody>
                    <a:bodyPr/>
                    <a:lstStyle/>
                    <a:p>
                      <a:pPr marL="0" marR="0" algn="ctr">
                        <a:spcBef>
                          <a:spcPts val="100"/>
                        </a:spcBef>
                        <a:spcAft>
                          <a:spcPts val="100"/>
                        </a:spcAft>
                      </a:pPr>
                      <a:r>
                        <a:rPr lang="en-US" sz="1900" dirty="0" smtClean="0">
                          <a:effectLst/>
                        </a:rPr>
                        <a:t>Niraparib</a:t>
                      </a:r>
                    </a:p>
                    <a:p>
                      <a:pPr marL="0" marR="0" algn="ctr">
                        <a:spcBef>
                          <a:spcPts val="100"/>
                        </a:spcBef>
                        <a:spcAft>
                          <a:spcPts val="100"/>
                        </a:spcAft>
                      </a:pPr>
                      <a:r>
                        <a:rPr lang="en-US" sz="1900" dirty="0" smtClean="0">
                          <a:effectLst/>
                        </a:rPr>
                        <a:t>(N=138</a:t>
                      </a:r>
                      <a:r>
                        <a:rPr lang="en-US" sz="1900" dirty="0">
                          <a:effectLst/>
                        </a:rPr>
                        <a:t>)</a:t>
                      </a:r>
                      <a:endParaRPr lang="en-US" sz="19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spcBef>
                          <a:spcPts val="100"/>
                        </a:spcBef>
                        <a:spcAft>
                          <a:spcPts val="100"/>
                        </a:spcAft>
                      </a:pPr>
                      <a:r>
                        <a:rPr lang="en-US" sz="2000" b="1" dirty="0" smtClean="0">
                          <a:effectLst/>
                        </a:rPr>
                        <a:t>21.0</a:t>
                      </a:r>
                    </a:p>
                    <a:p>
                      <a:pPr marL="0" marR="0" algn="ctr">
                        <a:spcBef>
                          <a:spcPts val="100"/>
                        </a:spcBef>
                        <a:spcAft>
                          <a:spcPts val="100"/>
                        </a:spcAft>
                      </a:pPr>
                      <a:r>
                        <a:rPr lang="en-US" sz="1500" dirty="0" smtClean="0">
                          <a:effectLst/>
                        </a:rPr>
                        <a:t>(12.9</a:t>
                      </a:r>
                      <a:r>
                        <a:rPr lang="en-US" sz="1500" dirty="0">
                          <a:effectLst/>
                        </a:rPr>
                        <a:t>, </a:t>
                      </a:r>
                      <a:r>
                        <a:rPr lang="en-US" sz="1500" dirty="0" smtClean="0">
                          <a:effectLst/>
                        </a:rPr>
                        <a:t>NR)</a:t>
                      </a:r>
                      <a:endParaRPr lang="en-US" sz="1500" dirty="0">
                        <a:effectLst/>
                        <a:latin typeface="Times New Roman"/>
                        <a:ea typeface="Times New Roman"/>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lstStyle/>
                    <a:p>
                      <a:pPr marL="0" marR="0" algn="ctr">
                        <a:spcBef>
                          <a:spcPts val="300"/>
                        </a:spcBef>
                        <a:spcAft>
                          <a:spcPts val="300"/>
                        </a:spcAft>
                      </a:pPr>
                      <a:r>
                        <a:rPr lang="en-US" sz="2000" b="1" dirty="0" smtClean="0">
                          <a:effectLst/>
                        </a:rPr>
                        <a:t>0.27</a:t>
                      </a:r>
                    </a:p>
                    <a:p>
                      <a:pPr marL="0" marR="0" algn="ctr">
                        <a:spcBef>
                          <a:spcPts val="300"/>
                        </a:spcBef>
                        <a:spcAft>
                          <a:spcPts val="300"/>
                        </a:spcAft>
                      </a:pPr>
                      <a:r>
                        <a:rPr lang="en-US" sz="1500" dirty="0" smtClean="0">
                          <a:effectLst/>
                        </a:rPr>
                        <a:t>(0.173</a:t>
                      </a:r>
                      <a:r>
                        <a:rPr lang="en-US" sz="1500" dirty="0">
                          <a:effectLst/>
                        </a:rPr>
                        <a:t>, </a:t>
                      </a:r>
                      <a:r>
                        <a:rPr lang="en-US" sz="1500" dirty="0" smtClean="0">
                          <a:effectLst/>
                        </a:rPr>
                        <a:t>0.410)</a:t>
                      </a:r>
                    </a:p>
                    <a:p>
                      <a:pPr marL="0" marR="0" algn="ctr">
                        <a:spcBef>
                          <a:spcPts val="300"/>
                        </a:spcBef>
                        <a:spcAft>
                          <a:spcPts val="300"/>
                        </a:spcAft>
                      </a:pPr>
                      <a:r>
                        <a:rPr lang="en-US" sz="1900" dirty="0" smtClean="0">
                          <a:effectLst/>
                        </a:rPr>
                        <a:t>p&lt;0.0001</a:t>
                      </a:r>
                      <a:endParaRPr lang="en-US" sz="1900" dirty="0">
                        <a:effectLst/>
                        <a:latin typeface="Times New Roman"/>
                        <a:ea typeface="Times New Roman"/>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04520">
                <a:tc>
                  <a:txBody>
                    <a:bodyPr/>
                    <a:lstStyle/>
                    <a:p>
                      <a:pPr marL="0" marR="0" algn="ctr">
                        <a:spcBef>
                          <a:spcPts val="100"/>
                        </a:spcBef>
                        <a:spcAft>
                          <a:spcPts val="100"/>
                        </a:spcAft>
                      </a:pPr>
                      <a:r>
                        <a:rPr lang="en-US" sz="1900" dirty="0" smtClean="0">
                          <a:effectLst/>
                        </a:rPr>
                        <a:t>Placebo</a:t>
                      </a:r>
                    </a:p>
                    <a:p>
                      <a:pPr marL="0" marR="0" algn="ctr">
                        <a:spcBef>
                          <a:spcPts val="100"/>
                        </a:spcBef>
                        <a:spcAft>
                          <a:spcPts val="100"/>
                        </a:spcAft>
                      </a:pPr>
                      <a:r>
                        <a:rPr lang="en-US" sz="1900" dirty="0" smtClean="0">
                          <a:effectLst/>
                        </a:rPr>
                        <a:t>(N=65</a:t>
                      </a:r>
                      <a:r>
                        <a:rPr lang="en-US" sz="1900" dirty="0">
                          <a:effectLst/>
                        </a:rPr>
                        <a:t>)</a:t>
                      </a:r>
                      <a:endParaRPr lang="en-US" sz="19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2000" b="1" dirty="0" smtClean="0">
                          <a:effectLst/>
                        </a:rPr>
                        <a:t>5.5</a:t>
                      </a:r>
                    </a:p>
                    <a:p>
                      <a:pPr marL="0" marR="0" algn="ctr">
                        <a:spcBef>
                          <a:spcPts val="100"/>
                        </a:spcBef>
                        <a:spcAft>
                          <a:spcPts val="100"/>
                        </a:spcAft>
                      </a:pPr>
                      <a:r>
                        <a:rPr lang="en-US" sz="1500" dirty="0" smtClean="0">
                          <a:solidFill>
                            <a:schemeClr val="tx1"/>
                          </a:solidFill>
                          <a:effectLst/>
                        </a:rPr>
                        <a:t>(3.8</a:t>
                      </a:r>
                      <a:r>
                        <a:rPr lang="en-US" sz="1500" dirty="0">
                          <a:solidFill>
                            <a:schemeClr val="tx1"/>
                          </a:solidFill>
                          <a:effectLst/>
                        </a:rPr>
                        <a:t>, 7.2)</a:t>
                      </a:r>
                      <a:endParaRPr lang="en-US" sz="1500" dirty="0">
                        <a:solidFill>
                          <a:schemeClr val="tx1"/>
                        </a:solidFill>
                        <a:effectLst/>
                        <a:latin typeface="Times New Roman"/>
                        <a:ea typeface="Times New Roman"/>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10002"/>
                  </a:ext>
                </a:extLst>
              </a:tr>
            </a:tbl>
          </a:graphicData>
        </a:graphic>
      </p:graphicFrame>
      <p:pic>
        <p:nvPicPr>
          <p:cNvPr id="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4668" y="1472072"/>
            <a:ext cx="3652159" cy="272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ángulo 28"/>
          <p:cNvSpPr/>
          <p:nvPr/>
        </p:nvSpPr>
        <p:spPr>
          <a:xfrm>
            <a:off x="1483640" y="1048322"/>
            <a:ext cx="1165700" cy="276997"/>
          </a:xfrm>
          <a:prstGeom prst="rect">
            <a:avLst/>
          </a:prstGeom>
        </p:spPr>
        <p:txBody>
          <a:bodyPr wrap="square" lIns="91438" tIns="45719" rIns="91438" bIns="45719">
            <a:spAutoFit/>
          </a:bodyPr>
          <a:lstStyle/>
          <a:p>
            <a:pPr defTabSz="685783"/>
            <a:r>
              <a:rPr lang="en-US" sz="1200" b="1" dirty="0">
                <a:solidFill>
                  <a:srgbClr val="8E0000"/>
                </a:solidFill>
                <a:cs typeface="Calibri"/>
              </a:rPr>
              <a:t>PFS: </a:t>
            </a:r>
            <a:r>
              <a:rPr lang="en-US" sz="1200" b="1" dirty="0" err="1">
                <a:solidFill>
                  <a:srgbClr val="8E0000"/>
                </a:solidFill>
                <a:cs typeface="Calibri"/>
              </a:rPr>
              <a:t>gBRCAmut</a:t>
            </a:r>
            <a:endParaRPr lang="es-ES_tradnl" sz="1200" dirty="0">
              <a:solidFill>
                <a:prstClr val="black"/>
              </a:solidFill>
            </a:endParaRPr>
          </a:p>
        </p:txBody>
      </p:sp>
      <p:graphicFrame>
        <p:nvGraphicFramePr>
          <p:cNvPr id="30" name="Table 7"/>
          <p:cNvGraphicFramePr>
            <a:graphicFrameLocks noGrp="1"/>
          </p:cNvGraphicFramePr>
          <p:nvPr>
            <p:extLst/>
          </p:nvPr>
        </p:nvGraphicFramePr>
        <p:xfrm>
          <a:off x="4499992" y="4221088"/>
          <a:ext cx="4644008" cy="2310170"/>
        </p:xfrm>
        <a:graphic>
          <a:graphicData uri="http://schemas.openxmlformats.org/drawingml/2006/table">
            <a:tbl>
              <a:tblPr>
                <a:tableStyleId>{B301B821-A1FF-4177-AEE7-76D212191A09}</a:tableStyleId>
              </a:tblPr>
              <a:tblGrid>
                <a:gridCol w="1506584">
                  <a:extLst>
                    <a:ext uri="{9D8B030D-6E8A-4147-A177-3AD203B41FA5}">
                      <a16:colId xmlns="" xmlns:a16="http://schemas.microsoft.com/office/drawing/2014/main" val="20000"/>
                    </a:ext>
                  </a:extLst>
                </a:gridCol>
                <a:gridCol w="1444458">
                  <a:extLst>
                    <a:ext uri="{9D8B030D-6E8A-4147-A177-3AD203B41FA5}">
                      <a16:colId xmlns="" xmlns:a16="http://schemas.microsoft.com/office/drawing/2014/main" val="20001"/>
                    </a:ext>
                  </a:extLst>
                </a:gridCol>
                <a:gridCol w="1692966">
                  <a:extLst>
                    <a:ext uri="{9D8B030D-6E8A-4147-A177-3AD203B41FA5}">
                      <a16:colId xmlns="" xmlns:a16="http://schemas.microsoft.com/office/drawing/2014/main" val="20002"/>
                    </a:ext>
                  </a:extLst>
                </a:gridCol>
              </a:tblGrid>
              <a:tr h="822960">
                <a:tc>
                  <a:txBody>
                    <a:bodyPr/>
                    <a:lstStyle/>
                    <a:p>
                      <a:pPr marL="0" marR="0" algn="ctr">
                        <a:lnSpc>
                          <a:spcPts val="1200"/>
                        </a:lnSpc>
                        <a:spcBef>
                          <a:spcPts val="0"/>
                        </a:spcBef>
                        <a:spcAft>
                          <a:spcPts val="0"/>
                        </a:spcAft>
                      </a:pPr>
                      <a:r>
                        <a:rPr lang="en-US" sz="1500" b="1" dirty="0">
                          <a:solidFill>
                            <a:srgbClr val="000000"/>
                          </a:solidFill>
                          <a:effectLst/>
                        </a:rPr>
                        <a:t>Treatment</a:t>
                      </a:r>
                      <a:endParaRPr lang="en-US" sz="1500" b="1" dirty="0">
                        <a:solidFill>
                          <a:srgbClr val="000000"/>
                        </a:solidFill>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defTabSz="457200" rtl="0" eaLnBrk="1" latinLnBrk="0" hangingPunct="1">
                        <a:lnSpc>
                          <a:spcPct val="90000"/>
                        </a:lnSpc>
                        <a:spcBef>
                          <a:spcPts val="0"/>
                        </a:spcBef>
                        <a:spcAft>
                          <a:spcPts val="0"/>
                        </a:spcAft>
                      </a:pPr>
                      <a:r>
                        <a:rPr lang="en-US" sz="1500" b="1" kern="1200" baseline="0" dirty="0" smtClean="0">
                          <a:solidFill>
                            <a:srgbClr val="000000"/>
                          </a:solidFill>
                          <a:effectLst/>
                          <a:latin typeface="+mn-lt"/>
                          <a:ea typeface="+mn-ea"/>
                          <a:cs typeface="+mn-cs"/>
                        </a:rPr>
                        <a:t>PFS</a:t>
                      </a:r>
                    </a:p>
                    <a:p>
                      <a:pPr marL="0" marR="0" algn="ctr" defTabSz="457200" rtl="0" eaLnBrk="1" latinLnBrk="0" hangingPunct="1">
                        <a:lnSpc>
                          <a:spcPct val="90000"/>
                        </a:lnSpc>
                        <a:spcBef>
                          <a:spcPts val="0"/>
                        </a:spcBef>
                        <a:spcAft>
                          <a:spcPts val="0"/>
                        </a:spcAft>
                      </a:pPr>
                      <a:r>
                        <a:rPr lang="en-US" sz="1500" b="1" kern="1200" baseline="0" dirty="0" smtClean="0">
                          <a:solidFill>
                            <a:srgbClr val="000000"/>
                          </a:solidFill>
                          <a:effectLst/>
                          <a:latin typeface="+mn-lt"/>
                          <a:ea typeface="+mn-ea"/>
                          <a:cs typeface="+mn-cs"/>
                        </a:rPr>
                        <a:t>Median</a:t>
                      </a:r>
                    </a:p>
                    <a:p>
                      <a:pPr marL="0" marR="0" algn="ctr" defTabSz="457200" rtl="0" eaLnBrk="1" latinLnBrk="0" hangingPunct="1">
                        <a:lnSpc>
                          <a:spcPct val="90000"/>
                        </a:lnSpc>
                        <a:spcBef>
                          <a:spcPts val="0"/>
                        </a:spcBef>
                        <a:spcAft>
                          <a:spcPts val="0"/>
                        </a:spcAft>
                      </a:pPr>
                      <a:r>
                        <a:rPr lang="en-US" sz="1500" b="1" kern="1200" baseline="0" dirty="0" smtClean="0">
                          <a:solidFill>
                            <a:srgbClr val="000000"/>
                          </a:solidFill>
                          <a:effectLst/>
                          <a:latin typeface="+mn-lt"/>
                          <a:ea typeface="+mn-ea"/>
                          <a:cs typeface="+mn-cs"/>
                        </a:rPr>
                        <a:t>(95</a:t>
                      </a:r>
                      <a:r>
                        <a:rPr lang="en-US" sz="1500" b="1" kern="1200" baseline="0" dirty="0">
                          <a:solidFill>
                            <a:srgbClr val="000000"/>
                          </a:solidFill>
                          <a:effectLst/>
                          <a:latin typeface="+mn-lt"/>
                          <a:ea typeface="+mn-ea"/>
                          <a:cs typeface="+mn-cs"/>
                        </a:rPr>
                        <a:t>% CI)</a:t>
                      </a:r>
                      <a:br>
                        <a:rPr lang="en-US" sz="1500" b="1" kern="1200" baseline="0" dirty="0">
                          <a:solidFill>
                            <a:srgbClr val="000000"/>
                          </a:solidFill>
                          <a:effectLst/>
                          <a:latin typeface="+mn-lt"/>
                          <a:ea typeface="+mn-ea"/>
                          <a:cs typeface="+mn-cs"/>
                        </a:rPr>
                      </a:br>
                      <a:r>
                        <a:rPr lang="en-US" sz="1500" b="1" kern="1200" baseline="0" dirty="0">
                          <a:solidFill>
                            <a:srgbClr val="000000"/>
                          </a:solidFill>
                          <a:effectLst/>
                          <a:latin typeface="+mn-lt"/>
                          <a:ea typeface="+mn-ea"/>
                          <a:cs typeface="+mn-cs"/>
                        </a:rPr>
                        <a:t>(</a:t>
                      </a:r>
                      <a:r>
                        <a:rPr lang="en-US" sz="1500" b="1" kern="1200" baseline="0" dirty="0" smtClean="0">
                          <a:solidFill>
                            <a:srgbClr val="000000"/>
                          </a:solidFill>
                          <a:effectLst/>
                          <a:latin typeface="+mn-lt"/>
                          <a:ea typeface="+mn-ea"/>
                          <a:cs typeface="+mn-cs"/>
                        </a:rPr>
                        <a:t>Months)</a:t>
                      </a:r>
                      <a:endParaRPr lang="en-US" sz="1500" b="1" kern="1200" baseline="0" dirty="0">
                        <a:solidFill>
                          <a:srgbClr val="000000"/>
                        </a:solidFill>
                        <a:effectLst/>
                        <a:latin typeface="+mn-lt"/>
                        <a:ea typeface="+mn-ea"/>
                        <a:cs typeface="+mn-cs"/>
                      </a:endParaRPr>
                    </a:p>
                  </a:txBody>
                  <a:tcPr marL="6858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90000"/>
                        </a:lnSpc>
                        <a:spcBef>
                          <a:spcPts val="0"/>
                        </a:spcBef>
                        <a:spcAft>
                          <a:spcPts val="0"/>
                        </a:spcAft>
                      </a:pPr>
                      <a:r>
                        <a:rPr lang="en-US" sz="1500" b="1" baseline="0" dirty="0">
                          <a:solidFill>
                            <a:srgbClr val="000000"/>
                          </a:solidFill>
                          <a:effectLst/>
                        </a:rPr>
                        <a:t>Hazard </a:t>
                      </a:r>
                      <a:r>
                        <a:rPr lang="en-US" sz="1500" b="1" baseline="0" dirty="0" smtClean="0">
                          <a:solidFill>
                            <a:srgbClr val="000000"/>
                          </a:solidFill>
                          <a:effectLst/>
                        </a:rPr>
                        <a:t>Ratio</a:t>
                      </a:r>
                      <a:r>
                        <a:rPr lang="en-US" sz="1500" b="1" baseline="0" dirty="0">
                          <a:solidFill>
                            <a:srgbClr val="000000"/>
                          </a:solidFill>
                          <a:effectLst/>
                        </a:rPr>
                        <a:t/>
                      </a:r>
                      <a:br>
                        <a:rPr lang="en-US" sz="1500" b="1" baseline="0" dirty="0">
                          <a:solidFill>
                            <a:srgbClr val="000000"/>
                          </a:solidFill>
                          <a:effectLst/>
                        </a:rPr>
                      </a:br>
                      <a:r>
                        <a:rPr lang="en-US" sz="1500" b="1" baseline="0" dirty="0">
                          <a:solidFill>
                            <a:srgbClr val="000000"/>
                          </a:solidFill>
                          <a:effectLst/>
                        </a:rPr>
                        <a:t>(95% CI)</a:t>
                      </a:r>
                      <a:br>
                        <a:rPr lang="en-US" sz="1500" b="1" baseline="0" dirty="0">
                          <a:solidFill>
                            <a:srgbClr val="000000"/>
                          </a:solidFill>
                          <a:effectLst/>
                        </a:rPr>
                      </a:br>
                      <a:r>
                        <a:rPr lang="en-US" sz="1500" b="1" baseline="0" dirty="0" smtClean="0">
                          <a:solidFill>
                            <a:srgbClr val="000000"/>
                          </a:solidFill>
                          <a:effectLst/>
                        </a:rPr>
                        <a:t>p-value</a:t>
                      </a:r>
                      <a:endParaRPr lang="en-US" sz="1500" b="1" baseline="0" dirty="0">
                        <a:solidFill>
                          <a:srgbClr val="000000"/>
                        </a:solidFill>
                        <a:effectLst/>
                        <a:latin typeface="Times New Roman"/>
                        <a:ea typeface="Times New Roman"/>
                      </a:endParaRPr>
                    </a:p>
                  </a:txBody>
                  <a:tcPr marL="6858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743605">
                <a:tc>
                  <a:txBody>
                    <a:bodyPr/>
                    <a:lstStyle/>
                    <a:p>
                      <a:pPr marL="0" marR="0" algn="ctr">
                        <a:spcBef>
                          <a:spcPts val="100"/>
                        </a:spcBef>
                        <a:spcAft>
                          <a:spcPts val="100"/>
                        </a:spcAft>
                      </a:pPr>
                      <a:r>
                        <a:rPr lang="en-US" sz="1900" dirty="0" smtClean="0">
                          <a:effectLst/>
                          <a:latin typeface="+mn-lt"/>
                        </a:rPr>
                        <a:t>Niraparib</a:t>
                      </a:r>
                    </a:p>
                    <a:p>
                      <a:pPr marL="0" marR="0" algn="ctr">
                        <a:spcBef>
                          <a:spcPts val="100"/>
                        </a:spcBef>
                        <a:spcAft>
                          <a:spcPts val="100"/>
                        </a:spcAft>
                      </a:pPr>
                      <a:r>
                        <a:rPr lang="en-US" sz="1900" dirty="0" smtClean="0">
                          <a:effectLst/>
                          <a:latin typeface="+mn-lt"/>
                        </a:rPr>
                        <a:t>(N=234)</a:t>
                      </a:r>
                      <a:endParaRPr lang="en-US" sz="19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spcBef>
                          <a:spcPts val="100"/>
                        </a:spcBef>
                        <a:spcAft>
                          <a:spcPts val="100"/>
                        </a:spcAft>
                      </a:pPr>
                      <a:r>
                        <a:rPr lang="en-US" sz="2000" b="1" dirty="0" smtClean="0">
                          <a:effectLst/>
                        </a:rPr>
                        <a:t>9.3</a:t>
                      </a:r>
                    </a:p>
                    <a:p>
                      <a:pPr marL="0" marR="0" algn="ctr">
                        <a:spcBef>
                          <a:spcPts val="100"/>
                        </a:spcBef>
                        <a:spcAft>
                          <a:spcPts val="100"/>
                        </a:spcAft>
                      </a:pPr>
                      <a:r>
                        <a:rPr lang="en-US" sz="1500" dirty="0" smtClean="0">
                          <a:effectLst/>
                        </a:rPr>
                        <a:t>(7.2, 11.2)</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lstStyle/>
                    <a:p>
                      <a:pPr marL="0" marR="0" algn="ctr">
                        <a:spcBef>
                          <a:spcPts val="300"/>
                        </a:spcBef>
                        <a:spcAft>
                          <a:spcPts val="300"/>
                        </a:spcAft>
                      </a:pPr>
                      <a:r>
                        <a:rPr lang="en-US" sz="2000" b="1" dirty="0" smtClean="0">
                          <a:effectLst/>
                        </a:rPr>
                        <a:t>0.45</a:t>
                      </a:r>
                    </a:p>
                    <a:p>
                      <a:pPr marL="0" marR="0" algn="ctr">
                        <a:spcBef>
                          <a:spcPts val="300"/>
                        </a:spcBef>
                        <a:spcAft>
                          <a:spcPts val="300"/>
                        </a:spcAft>
                      </a:pPr>
                      <a:r>
                        <a:rPr lang="en-US" sz="1500" dirty="0" smtClean="0">
                          <a:effectLst/>
                        </a:rPr>
                        <a:t>(0.338, 0.607)</a:t>
                      </a:r>
                    </a:p>
                    <a:p>
                      <a:pPr marL="0" marR="0" algn="ctr">
                        <a:spcBef>
                          <a:spcPts val="300"/>
                        </a:spcBef>
                        <a:spcAft>
                          <a:spcPts val="300"/>
                        </a:spcAft>
                      </a:pPr>
                      <a:r>
                        <a:rPr lang="en-US" sz="1900" dirty="0" smtClean="0">
                          <a:effectLst/>
                        </a:rPr>
                        <a:t>p&lt;0.0001</a:t>
                      </a:r>
                      <a:endParaRPr lang="en-US" sz="1900" dirty="0">
                        <a:effectLst/>
                        <a:latin typeface="Times New Roman"/>
                        <a:ea typeface="Times New Roman"/>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743605">
                <a:tc>
                  <a:txBody>
                    <a:bodyPr/>
                    <a:lstStyle/>
                    <a:p>
                      <a:pPr marL="0" marR="0" algn="ctr">
                        <a:spcBef>
                          <a:spcPts val="100"/>
                        </a:spcBef>
                        <a:spcAft>
                          <a:spcPts val="100"/>
                        </a:spcAft>
                      </a:pPr>
                      <a:r>
                        <a:rPr lang="en-US" sz="1900" dirty="0" smtClean="0">
                          <a:effectLst/>
                          <a:latin typeface="+mn-lt"/>
                        </a:rPr>
                        <a:t>Placebo</a:t>
                      </a:r>
                    </a:p>
                    <a:p>
                      <a:pPr marL="0" marR="0" algn="ctr">
                        <a:spcBef>
                          <a:spcPts val="100"/>
                        </a:spcBef>
                        <a:spcAft>
                          <a:spcPts val="100"/>
                        </a:spcAft>
                      </a:pPr>
                      <a:r>
                        <a:rPr lang="en-US" sz="1900" dirty="0" smtClean="0">
                          <a:effectLst/>
                          <a:latin typeface="+mn-lt"/>
                        </a:rPr>
                        <a:t>(N=116)</a:t>
                      </a:r>
                      <a:endParaRPr lang="en-US" sz="19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2000" b="1" kern="1200" dirty="0" smtClean="0">
                          <a:solidFill>
                            <a:schemeClr val="dk1"/>
                          </a:solidFill>
                          <a:effectLst/>
                          <a:latin typeface="+mn-lt"/>
                          <a:ea typeface="+mn-ea"/>
                          <a:cs typeface="+mn-cs"/>
                        </a:rPr>
                        <a:t>3.9</a:t>
                      </a:r>
                    </a:p>
                    <a:p>
                      <a:pPr marL="0" marR="0" algn="ctr" defTabSz="457200" rtl="0" eaLnBrk="1" latinLnBrk="0" hangingPunct="1">
                        <a:lnSpc>
                          <a:spcPct val="100000"/>
                        </a:lnSpc>
                        <a:spcBef>
                          <a:spcPts val="0"/>
                        </a:spcBef>
                        <a:spcAft>
                          <a:spcPts val="0"/>
                        </a:spcAft>
                      </a:pPr>
                      <a:r>
                        <a:rPr lang="en-US" sz="1500" b="0" kern="1200" dirty="0" smtClean="0">
                          <a:solidFill>
                            <a:schemeClr val="dk1"/>
                          </a:solidFill>
                          <a:effectLst/>
                          <a:latin typeface="+mn-lt"/>
                          <a:ea typeface="+mn-ea"/>
                          <a:cs typeface="+mn-cs"/>
                        </a:rPr>
                        <a:t>(3.7, 5.5</a:t>
                      </a:r>
                      <a:r>
                        <a:rPr lang="en-US" sz="1900" kern="1200" dirty="0" smtClean="0">
                          <a:solidFill>
                            <a:schemeClr val="dk1"/>
                          </a:solidFill>
                          <a:effectLst/>
                          <a:latin typeface="+mn-lt"/>
                          <a:ea typeface="+mn-ea"/>
                          <a:cs typeface="+mn-cs"/>
                        </a:rPr>
                        <a:t>)</a:t>
                      </a:r>
                      <a:endParaRPr lang="en-US" sz="1500" kern="1200" dirty="0">
                        <a:solidFill>
                          <a:schemeClr val="dk1"/>
                        </a:solidFill>
                        <a:effectLst/>
                        <a:latin typeface="+mn-lt"/>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10002"/>
                  </a:ext>
                </a:extLst>
              </a:tr>
            </a:tbl>
          </a:graphicData>
        </a:graphic>
      </p:graphicFrame>
      <p:sp>
        <p:nvSpPr>
          <p:cNvPr id="31" name="Rectángulo 30"/>
          <p:cNvSpPr/>
          <p:nvPr/>
        </p:nvSpPr>
        <p:spPr>
          <a:xfrm>
            <a:off x="6273930" y="969890"/>
            <a:ext cx="1462256" cy="276997"/>
          </a:xfrm>
          <a:prstGeom prst="rect">
            <a:avLst/>
          </a:prstGeom>
        </p:spPr>
        <p:txBody>
          <a:bodyPr wrap="square" lIns="91438" tIns="45719" rIns="91438" bIns="45719">
            <a:spAutoFit/>
          </a:bodyPr>
          <a:lstStyle/>
          <a:p>
            <a:pPr defTabSz="685783"/>
            <a:r>
              <a:rPr lang="en-US" sz="1200" b="1" dirty="0">
                <a:solidFill>
                  <a:srgbClr val="8E0000"/>
                </a:solidFill>
                <a:cs typeface="Calibri"/>
              </a:rPr>
              <a:t>PFS: non-</a:t>
            </a:r>
            <a:r>
              <a:rPr lang="en-US" sz="1200" b="1" dirty="0" err="1">
                <a:solidFill>
                  <a:srgbClr val="8E0000"/>
                </a:solidFill>
                <a:cs typeface="Calibri"/>
              </a:rPr>
              <a:t>gBRCAmut</a:t>
            </a:r>
            <a:endParaRPr lang="es-ES_tradnl" sz="1200" dirty="0">
              <a:solidFill>
                <a:prstClr val="black"/>
              </a:solidFill>
            </a:endParaRPr>
          </a:p>
        </p:txBody>
      </p:sp>
      <p:sp>
        <p:nvSpPr>
          <p:cNvPr id="32" name="Text Placeholder 6"/>
          <p:cNvSpPr txBox="1">
            <a:spLocks/>
          </p:cNvSpPr>
          <p:nvPr/>
        </p:nvSpPr>
        <p:spPr>
          <a:xfrm>
            <a:off x="225030" y="6682043"/>
            <a:ext cx="8584406" cy="203343"/>
          </a:xfrm>
          <a:prstGeom prst="rect">
            <a:avLst/>
          </a:prstGeom>
        </p:spPr>
        <p:txBody>
          <a:bodyPr vert="horz" lIns="68579" tIns="34289" rIns="68579" bIns="34289" rtlCol="0" anchor="b" anchorCtr="0">
            <a:normAutofit fontScale="92500" lnSpcReduction="10000"/>
          </a:bodyPr>
          <a:lstStyle/>
          <a:p>
            <a:pPr algn="ctr" defTabSz="342892">
              <a:defRPr/>
            </a:pPr>
            <a:r>
              <a:rPr lang="en-GB" sz="1000" dirty="0">
                <a:solidFill>
                  <a:prstClr val="black"/>
                </a:solidFill>
                <a:latin typeface="Arial" panose="020B0604020202020204" pitchFamily="34" charset="0"/>
                <a:cs typeface="Arial" panose="020B0604020202020204" pitchFamily="34" charset="0"/>
              </a:rPr>
              <a:t>Mirza MR et al.  N </a:t>
            </a:r>
            <a:r>
              <a:rPr lang="en-GB" sz="1000" dirty="0" err="1">
                <a:solidFill>
                  <a:prstClr val="black"/>
                </a:solidFill>
                <a:latin typeface="Arial" panose="020B0604020202020204" pitchFamily="34" charset="0"/>
                <a:cs typeface="Arial" panose="020B0604020202020204" pitchFamily="34" charset="0"/>
              </a:rPr>
              <a:t>Engl</a:t>
            </a:r>
            <a:r>
              <a:rPr lang="en-GB" sz="1000" dirty="0">
                <a:solidFill>
                  <a:prstClr val="black"/>
                </a:solidFill>
                <a:latin typeface="Arial" panose="020B0604020202020204" pitchFamily="34" charset="0"/>
                <a:cs typeface="Arial" panose="020B0604020202020204" pitchFamily="34" charset="0"/>
              </a:rPr>
              <a:t> J Med 2016</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797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08045" y="1396880"/>
            <a:ext cx="1000078" cy="338552"/>
          </a:xfrm>
          <a:prstGeom prst="rect">
            <a:avLst/>
          </a:prstGeom>
          <a:noFill/>
        </p:spPr>
        <p:txBody>
          <a:bodyPr wrap="none" lIns="91438" tIns="45719" rIns="91438" bIns="45719" rtlCol="0">
            <a:spAutoFit/>
          </a:bodyPr>
          <a:lstStyle/>
          <a:p>
            <a:pPr algn="ctr" defTabSz="685783"/>
            <a:r>
              <a:rPr lang="en-US" sz="1600" b="1" dirty="0">
                <a:solidFill>
                  <a:srgbClr val="4F81BD"/>
                </a:solidFill>
                <a:latin typeface="Arial" panose="020B0604020202020204" pitchFamily="34" charset="0"/>
                <a:cs typeface="Arial" panose="020B0604020202020204" pitchFamily="34" charset="0"/>
              </a:rPr>
              <a:t>BRCAwt</a:t>
            </a:r>
          </a:p>
        </p:txBody>
      </p:sp>
      <p:graphicFrame>
        <p:nvGraphicFramePr>
          <p:cNvPr id="19" name="Table 18"/>
          <p:cNvGraphicFramePr>
            <a:graphicFrameLocks noGrp="1"/>
          </p:cNvGraphicFramePr>
          <p:nvPr>
            <p:extLst/>
          </p:nvPr>
        </p:nvGraphicFramePr>
        <p:xfrm>
          <a:off x="3136588" y="1796560"/>
          <a:ext cx="2926081" cy="2292517"/>
        </p:xfrm>
        <a:graphic>
          <a:graphicData uri="http://schemas.openxmlformats.org/drawingml/2006/table">
            <a:tbl>
              <a:tblPr>
                <a:tableStyleId>{B301B821-A1FF-4177-AEE7-76D212191A09}</a:tableStyleId>
              </a:tblPr>
              <a:tblGrid>
                <a:gridCol w="682536">
                  <a:extLst>
                    <a:ext uri="{9D8B030D-6E8A-4147-A177-3AD203B41FA5}">
                      <a16:colId xmlns="" xmlns:a16="http://schemas.microsoft.com/office/drawing/2014/main" val="20000"/>
                    </a:ext>
                  </a:extLst>
                </a:gridCol>
                <a:gridCol w="659306">
                  <a:extLst>
                    <a:ext uri="{9D8B030D-6E8A-4147-A177-3AD203B41FA5}">
                      <a16:colId xmlns="" xmlns:a16="http://schemas.microsoft.com/office/drawing/2014/main" val="20001"/>
                    </a:ext>
                  </a:extLst>
                </a:gridCol>
                <a:gridCol w="692933">
                  <a:extLst>
                    <a:ext uri="{9D8B030D-6E8A-4147-A177-3AD203B41FA5}">
                      <a16:colId xmlns="" xmlns:a16="http://schemas.microsoft.com/office/drawing/2014/main" val="20002"/>
                    </a:ext>
                  </a:extLst>
                </a:gridCol>
                <a:gridCol w="445653">
                  <a:extLst>
                    <a:ext uri="{9D8B030D-6E8A-4147-A177-3AD203B41FA5}">
                      <a16:colId xmlns="" xmlns:a16="http://schemas.microsoft.com/office/drawing/2014/main" val="20003"/>
                    </a:ext>
                  </a:extLst>
                </a:gridCol>
                <a:gridCol w="445653">
                  <a:extLst>
                    <a:ext uri="{9D8B030D-6E8A-4147-A177-3AD203B41FA5}">
                      <a16:colId xmlns="" xmlns:a16="http://schemas.microsoft.com/office/drawing/2014/main" val="20004"/>
                    </a:ext>
                  </a:extLst>
                </a:gridCol>
              </a:tblGrid>
              <a:tr h="838200">
                <a:tc rowSpan="2">
                  <a:txBody>
                    <a:bodyPr/>
                    <a:lstStyle/>
                    <a:p>
                      <a:pPr marL="0" marR="0" algn="ctr">
                        <a:lnSpc>
                          <a:spcPct val="100000"/>
                        </a:lnSpc>
                        <a:spcBef>
                          <a:spcPts val="0"/>
                        </a:spcBef>
                        <a:spcAft>
                          <a:spcPts val="0"/>
                        </a:spcAft>
                      </a:pPr>
                      <a:r>
                        <a:rPr lang="en-US" sz="1100" b="1" dirty="0" smtClean="0">
                          <a:solidFill>
                            <a:srgbClr val="000000"/>
                          </a:solidFill>
                          <a:effectLst/>
                        </a:rPr>
                        <a:t>Treatment</a:t>
                      </a:r>
                      <a:endParaRPr lang="en-US" sz="1100" b="1" dirty="0">
                        <a:solidFill>
                          <a:srgbClr val="000000"/>
                        </a:solidFill>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0" marR="0" algn="ctr" defTabSz="457200" rtl="0" eaLnBrk="1" latinLnBrk="0" hangingPunct="1">
                        <a:lnSpc>
                          <a:spcPct val="100000"/>
                        </a:lnSpc>
                        <a:spcBef>
                          <a:spcPts val="0"/>
                        </a:spcBef>
                        <a:spcAft>
                          <a:spcPts val="0"/>
                        </a:spcAft>
                      </a:pPr>
                      <a:r>
                        <a:rPr lang="en-US" sz="1100" b="1" kern="1200" baseline="0" dirty="0" smtClean="0">
                          <a:solidFill>
                            <a:srgbClr val="000000"/>
                          </a:solidFill>
                          <a:effectLst/>
                          <a:latin typeface="+mn-lt"/>
                          <a:ea typeface="+mn-ea"/>
                          <a:cs typeface="+mn-cs"/>
                        </a:rPr>
                        <a:t>PFS</a:t>
                      </a:r>
                    </a:p>
                    <a:p>
                      <a:pPr marL="0" marR="0" algn="ctr" defTabSz="457200" rtl="0" eaLnBrk="1" latinLnBrk="0" hangingPunct="1">
                        <a:lnSpc>
                          <a:spcPct val="100000"/>
                        </a:lnSpc>
                        <a:spcBef>
                          <a:spcPts val="0"/>
                        </a:spcBef>
                        <a:spcAft>
                          <a:spcPts val="0"/>
                        </a:spcAft>
                      </a:pPr>
                      <a:r>
                        <a:rPr lang="en-US" sz="1100" b="1" kern="1200" baseline="0" dirty="0" smtClean="0">
                          <a:solidFill>
                            <a:srgbClr val="000000"/>
                          </a:solidFill>
                          <a:effectLst/>
                          <a:latin typeface="+mn-lt"/>
                          <a:ea typeface="+mn-ea"/>
                          <a:cs typeface="+mn-cs"/>
                        </a:rPr>
                        <a:t>Median</a:t>
                      </a:r>
                    </a:p>
                    <a:p>
                      <a:pPr marL="0" marR="0" algn="ctr" defTabSz="457200" rtl="0" eaLnBrk="1" latinLnBrk="0" hangingPunct="1">
                        <a:lnSpc>
                          <a:spcPct val="100000"/>
                        </a:lnSpc>
                        <a:spcBef>
                          <a:spcPts val="0"/>
                        </a:spcBef>
                        <a:spcAft>
                          <a:spcPts val="0"/>
                        </a:spcAft>
                      </a:pPr>
                      <a:r>
                        <a:rPr lang="en-US" sz="1100" b="1" kern="1200" baseline="0" dirty="0" smtClean="0">
                          <a:solidFill>
                            <a:srgbClr val="000000"/>
                          </a:solidFill>
                          <a:effectLst/>
                          <a:latin typeface="+mn-lt"/>
                          <a:ea typeface="+mn-ea"/>
                          <a:cs typeface="+mn-cs"/>
                        </a:rPr>
                        <a:t>(95</a:t>
                      </a:r>
                      <a:r>
                        <a:rPr lang="en-US" sz="1100" b="1" kern="1200" baseline="0" dirty="0">
                          <a:solidFill>
                            <a:srgbClr val="000000"/>
                          </a:solidFill>
                          <a:effectLst/>
                          <a:latin typeface="+mn-lt"/>
                          <a:ea typeface="+mn-ea"/>
                          <a:cs typeface="+mn-cs"/>
                        </a:rPr>
                        <a:t>% CI)</a:t>
                      </a:r>
                      <a:br>
                        <a:rPr lang="en-US" sz="1100" b="1" kern="1200" baseline="0" dirty="0">
                          <a:solidFill>
                            <a:srgbClr val="000000"/>
                          </a:solidFill>
                          <a:effectLst/>
                          <a:latin typeface="+mn-lt"/>
                          <a:ea typeface="+mn-ea"/>
                          <a:cs typeface="+mn-cs"/>
                        </a:rPr>
                      </a:br>
                      <a:r>
                        <a:rPr lang="en-US" sz="1100" b="1" kern="1200" baseline="0" dirty="0">
                          <a:solidFill>
                            <a:srgbClr val="000000"/>
                          </a:solidFill>
                          <a:effectLst/>
                          <a:latin typeface="+mn-lt"/>
                          <a:ea typeface="+mn-ea"/>
                          <a:cs typeface="+mn-cs"/>
                        </a:rPr>
                        <a:t>(Months)</a:t>
                      </a:r>
                    </a:p>
                  </a:txBody>
                  <a:tcPr marL="6858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0" marR="0" algn="ctr">
                        <a:lnSpc>
                          <a:spcPct val="100000"/>
                        </a:lnSpc>
                        <a:spcBef>
                          <a:spcPts val="0"/>
                        </a:spcBef>
                        <a:spcAft>
                          <a:spcPts val="0"/>
                        </a:spcAft>
                      </a:pPr>
                      <a:r>
                        <a:rPr lang="en-US" sz="1100" b="1" baseline="0" dirty="0">
                          <a:solidFill>
                            <a:srgbClr val="000000"/>
                          </a:solidFill>
                          <a:effectLst/>
                        </a:rPr>
                        <a:t>Hazard </a:t>
                      </a:r>
                      <a:r>
                        <a:rPr lang="en-US" sz="1100" b="1" baseline="0" dirty="0" smtClean="0">
                          <a:solidFill>
                            <a:srgbClr val="000000"/>
                          </a:solidFill>
                          <a:effectLst/>
                        </a:rPr>
                        <a:t>Ratio</a:t>
                      </a:r>
                      <a:r>
                        <a:rPr lang="en-US" sz="1100" b="1" baseline="0" dirty="0">
                          <a:solidFill>
                            <a:srgbClr val="000000"/>
                          </a:solidFill>
                          <a:effectLst/>
                        </a:rPr>
                        <a:t/>
                      </a:r>
                      <a:br>
                        <a:rPr lang="en-US" sz="1100" b="1" baseline="0" dirty="0">
                          <a:solidFill>
                            <a:srgbClr val="000000"/>
                          </a:solidFill>
                          <a:effectLst/>
                        </a:rPr>
                      </a:br>
                      <a:r>
                        <a:rPr lang="en-US" sz="1100" b="1" baseline="0" dirty="0">
                          <a:solidFill>
                            <a:srgbClr val="000000"/>
                          </a:solidFill>
                          <a:effectLst/>
                        </a:rPr>
                        <a:t>(95% CI)</a:t>
                      </a:r>
                      <a:br>
                        <a:rPr lang="en-US" sz="1100" b="1" baseline="0" dirty="0">
                          <a:solidFill>
                            <a:srgbClr val="000000"/>
                          </a:solidFill>
                          <a:effectLst/>
                        </a:rPr>
                      </a:br>
                      <a:r>
                        <a:rPr lang="en-US" sz="1100" b="1" baseline="0" dirty="0" smtClean="0">
                          <a:solidFill>
                            <a:srgbClr val="000000"/>
                          </a:solidFill>
                          <a:effectLst/>
                        </a:rPr>
                        <a:t>p-value</a:t>
                      </a:r>
                      <a:endParaRPr lang="en-US" sz="1100" b="1" baseline="0" dirty="0">
                        <a:solidFill>
                          <a:srgbClr val="000000"/>
                        </a:solidFill>
                        <a:effectLst/>
                        <a:latin typeface="Times New Roman"/>
                        <a:ea typeface="Times New Roman"/>
                      </a:endParaRPr>
                    </a:p>
                  </a:txBody>
                  <a:tcPr marL="6858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marL="0" marR="0" algn="ctr">
                        <a:lnSpc>
                          <a:spcPct val="100000"/>
                        </a:lnSpc>
                        <a:spcBef>
                          <a:spcPts val="0"/>
                        </a:spcBef>
                        <a:spcAft>
                          <a:spcPts val="0"/>
                        </a:spcAft>
                      </a:pPr>
                      <a:r>
                        <a:rPr lang="en-US" sz="1100" b="1" dirty="0">
                          <a:solidFill>
                            <a:srgbClr val="000000"/>
                          </a:solidFill>
                          <a:effectLst/>
                        </a:rPr>
                        <a:t>% of Patients without Progression </a:t>
                      </a:r>
                      <a:endParaRPr lang="en-US" sz="1100" b="1" dirty="0" smtClean="0">
                        <a:solidFill>
                          <a:srgbClr val="000000"/>
                        </a:solidFill>
                        <a:effectLst/>
                      </a:endParaRPr>
                    </a:p>
                    <a:p>
                      <a:pPr marL="0" marR="0" algn="ctr">
                        <a:lnSpc>
                          <a:spcPct val="100000"/>
                        </a:lnSpc>
                        <a:spcBef>
                          <a:spcPts val="0"/>
                        </a:spcBef>
                        <a:spcAft>
                          <a:spcPts val="0"/>
                        </a:spcAft>
                      </a:pPr>
                      <a:r>
                        <a:rPr lang="en-US" sz="1100" b="1" dirty="0" smtClean="0">
                          <a:solidFill>
                            <a:srgbClr val="000000"/>
                          </a:solidFill>
                          <a:effectLst/>
                        </a:rPr>
                        <a:t>or Death</a:t>
                      </a:r>
                      <a:endParaRPr lang="en-US" sz="1100" b="1" dirty="0">
                        <a:solidFill>
                          <a:srgbClr val="000000"/>
                        </a:solidFill>
                        <a:effectLst/>
                        <a:latin typeface="Times New Roman"/>
                        <a:ea typeface="Times New Roman"/>
                      </a:endParaRPr>
                    </a:p>
                  </a:txBody>
                  <a:tcPr marL="68580" marR="68580" marT="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 xmlns:a16="http://schemas.microsoft.com/office/drawing/2014/main" val="10000"/>
                  </a:ext>
                </a:extLst>
              </a:tr>
              <a:tr h="3352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100"/>
                        </a:spcBef>
                        <a:spcAft>
                          <a:spcPts val="100"/>
                        </a:spcAft>
                      </a:pPr>
                      <a:r>
                        <a:rPr lang="en-US" sz="1100" b="1" dirty="0">
                          <a:solidFill>
                            <a:srgbClr val="000000"/>
                          </a:solidFill>
                          <a:effectLst/>
                        </a:rPr>
                        <a:t>12 </a:t>
                      </a:r>
                      <a:r>
                        <a:rPr lang="en-US" sz="1100" b="1" dirty="0" smtClean="0">
                          <a:solidFill>
                            <a:srgbClr val="000000"/>
                          </a:solidFill>
                          <a:effectLst/>
                        </a:rPr>
                        <a:t>mo</a:t>
                      </a:r>
                      <a:endParaRPr lang="en-US" sz="1100" b="1" dirty="0">
                        <a:solidFill>
                          <a:srgbClr val="000000"/>
                        </a:solidFill>
                        <a:effectLst/>
                        <a:latin typeface="Times New Roman"/>
                        <a:ea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100"/>
                        </a:spcBef>
                        <a:spcAft>
                          <a:spcPts val="100"/>
                        </a:spcAft>
                      </a:pPr>
                      <a:r>
                        <a:rPr lang="en-US" sz="1100" b="1" dirty="0">
                          <a:solidFill>
                            <a:srgbClr val="000000"/>
                          </a:solidFill>
                          <a:effectLst/>
                        </a:rPr>
                        <a:t>18 </a:t>
                      </a:r>
                      <a:r>
                        <a:rPr lang="en-US" sz="1100" b="1" dirty="0" smtClean="0">
                          <a:solidFill>
                            <a:srgbClr val="000000"/>
                          </a:solidFill>
                          <a:effectLst/>
                        </a:rPr>
                        <a:t>mo</a:t>
                      </a:r>
                      <a:endParaRPr lang="en-US" sz="1100" b="1" dirty="0">
                        <a:solidFill>
                          <a:srgbClr val="000000"/>
                        </a:solidFill>
                        <a:effectLst/>
                        <a:latin typeface="Times New Roman"/>
                        <a:ea typeface="Times New Roman"/>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515620">
                <a:tc>
                  <a:txBody>
                    <a:bodyPr/>
                    <a:lstStyle/>
                    <a:p>
                      <a:pPr marL="0" marR="0" algn="ctr">
                        <a:lnSpc>
                          <a:spcPct val="100000"/>
                        </a:lnSpc>
                        <a:spcBef>
                          <a:spcPts val="100"/>
                        </a:spcBef>
                        <a:spcAft>
                          <a:spcPts val="100"/>
                        </a:spcAft>
                      </a:pPr>
                      <a:r>
                        <a:rPr lang="en-US" sz="1100" dirty="0" smtClean="0">
                          <a:effectLst/>
                        </a:rPr>
                        <a:t>Niraparib</a:t>
                      </a:r>
                    </a:p>
                    <a:p>
                      <a:pPr marL="0" marR="0" algn="ctr">
                        <a:lnSpc>
                          <a:spcPct val="100000"/>
                        </a:lnSpc>
                        <a:spcBef>
                          <a:spcPts val="100"/>
                        </a:spcBef>
                        <a:spcAft>
                          <a:spcPts val="100"/>
                        </a:spcAft>
                      </a:pPr>
                      <a:r>
                        <a:rPr lang="en-US" sz="1100" dirty="0" smtClean="0">
                          <a:effectLst/>
                        </a:rPr>
                        <a:t>(N=71)</a:t>
                      </a:r>
                      <a:endParaRPr lang="en-US"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lnSpc>
                          <a:spcPct val="100000"/>
                        </a:lnSpc>
                        <a:spcBef>
                          <a:spcPts val="100"/>
                        </a:spcBef>
                        <a:spcAft>
                          <a:spcPts val="100"/>
                        </a:spcAft>
                      </a:pPr>
                      <a:r>
                        <a:rPr lang="en-US" sz="1100" b="1" dirty="0" smtClean="0">
                          <a:effectLst/>
                        </a:rPr>
                        <a:t>9.3</a:t>
                      </a:r>
                    </a:p>
                    <a:p>
                      <a:pPr marL="0" marR="0" algn="ctr" defTabSz="457200" rtl="0" eaLnBrk="1" latinLnBrk="0" hangingPunct="1">
                        <a:lnSpc>
                          <a:spcPct val="100000"/>
                        </a:lnSpc>
                        <a:spcBef>
                          <a:spcPts val="0"/>
                        </a:spcBef>
                        <a:spcAft>
                          <a:spcPts val="0"/>
                        </a:spcAft>
                      </a:pPr>
                      <a:r>
                        <a:rPr lang="en-US" sz="1100" kern="1200" dirty="0" smtClean="0">
                          <a:solidFill>
                            <a:schemeClr val="dk1"/>
                          </a:solidFill>
                          <a:effectLst/>
                          <a:latin typeface="+mn-lt"/>
                          <a:ea typeface="+mn-ea"/>
                          <a:cs typeface="+mn-cs"/>
                        </a:rPr>
                        <a:t>(5.8, 15.4)</a:t>
                      </a:r>
                      <a:endParaRPr lang="en-US" sz="1100" kern="1200" dirty="0">
                        <a:solidFill>
                          <a:schemeClr val="dk1"/>
                        </a:solidFill>
                        <a:effectLst/>
                        <a:latin typeface="+mn-lt"/>
                        <a:ea typeface="+mn-ea"/>
                        <a:cs typeface="+mn-cs"/>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lstStyle/>
                    <a:p>
                      <a:pPr marL="0" marR="0" algn="ctr">
                        <a:lnSpc>
                          <a:spcPct val="100000"/>
                        </a:lnSpc>
                        <a:spcBef>
                          <a:spcPts val="300"/>
                        </a:spcBef>
                        <a:spcAft>
                          <a:spcPts val="300"/>
                        </a:spcAft>
                      </a:pPr>
                      <a:r>
                        <a:rPr lang="en-US" sz="2000" b="1" dirty="0" smtClean="0">
                          <a:solidFill>
                            <a:srgbClr val="A80000"/>
                          </a:solidFill>
                          <a:effectLst/>
                        </a:rPr>
                        <a:t>0.38</a:t>
                      </a:r>
                      <a:endParaRPr lang="en-US" sz="1100" b="1" dirty="0" smtClean="0">
                        <a:solidFill>
                          <a:srgbClr val="A80000"/>
                        </a:solidFill>
                        <a:effectLst/>
                      </a:endParaRPr>
                    </a:p>
                    <a:p>
                      <a:pPr marL="0" marR="0" algn="ctr">
                        <a:lnSpc>
                          <a:spcPct val="100000"/>
                        </a:lnSpc>
                        <a:spcBef>
                          <a:spcPts val="300"/>
                        </a:spcBef>
                        <a:spcAft>
                          <a:spcPts val="300"/>
                        </a:spcAft>
                      </a:pPr>
                      <a:r>
                        <a:rPr lang="en-US" sz="1100" dirty="0" smtClean="0">
                          <a:effectLst/>
                        </a:rPr>
                        <a:t>(0.231, 0.628)</a:t>
                      </a:r>
                    </a:p>
                    <a:p>
                      <a:pPr marL="0" marR="0" algn="ctr">
                        <a:lnSpc>
                          <a:spcPct val="100000"/>
                        </a:lnSpc>
                        <a:spcBef>
                          <a:spcPts val="300"/>
                        </a:spcBef>
                        <a:spcAft>
                          <a:spcPts val="300"/>
                        </a:spcAft>
                      </a:pPr>
                      <a:r>
                        <a:rPr lang="en-US" sz="1100" dirty="0" smtClean="0">
                          <a:effectLst/>
                        </a:rPr>
                        <a:t>p=0.0001</a:t>
                      </a:r>
                      <a:endParaRPr lang="en-US" sz="1100" dirty="0">
                        <a:effectLst/>
                        <a:latin typeface="Times New Roman"/>
                        <a:ea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100" dirty="0" smtClean="0"/>
                        <a:t>45%</a:t>
                      </a:r>
                      <a:endParaRPr lang="en-US" sz="1100" dirty="0"/>
                    </a:p>
                  </a:txBody>
                  <a:tcPr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lnSpc>
                          <a:spcPct val="100000"/>
                        </a:lnSpc>
                      </a:pPr>
                      <a:r>
                        <a:rPr lang="en-US" sz="1100" b="1" dirty="0" smtClean="0"/>
                        <a:t>27%</a:t>
                      </a:r>
                      <a:endParaRPr lang="en-US" sz="1100" b="1" dirty="0"/>
                    </a:p>
                  </a:txBody>
                  <a:tcPr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603417">
                <a:tc>
                  <a:txBody>
                    <a:bodyPr/>
                    <a:lstStyle/>
                    <a:p>
                      <a:pPr marL="0" marR="0" algn="ctr">
                        <a:lnSpc>
                          <a:spcPct val="100000"/>
                        </a:lnSpc>
                        <a:spcBef>
                          <a:spcPts val="100"/>
                        </a:spcBef>
                        <a:spcAft>
                          <a:spcPts val="100"/>
                        </a:spcAft>
                      </a:pPr>
                      <a:r>
                        <a:rPr lang="en-US" sz="1100" dirty="0" smtClean="0">
                          <a:effectLst/>
                        </a:rPr>
                        <a:t>Placebo</a:t>
                      </a:r>
                    </a:p>
                    <a:p>
                      <a:pPr marL="0" marR="0" algn="ctr">
                        <a:lnSpc>
                          <a:spcPct val="100000"/>
                        </a:lnSpc>
                        <a:spcBef>
                          <a:spcPts val="100"/>
                        </a:spcBef>
                        <a:spcAft>
                          <a:spcPts val="100"/>
                        </a:spcAft>
                      </a:pPr>
                      <a:r>
                        <a:rPr lang="en-US" sz="1100" dirty="0" smtClean="0">
                          <a:effectLst/>
                        </a:rPr>
                        <a:t>(N=44)</a:t>
                      </a:r>
                      <a:endParaRPr lang="en-US" sz="11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100"/>
                        </a:spcBef>
                        <a:spcAft>
                          <a:spcPts val="100"/>
                        </a:spcAft>
                      </a:pPr>
                      <a:r>
                        <a:rPr lang="en-US" sz="1100" b="1" kern="1200" dirty="0" smtClean="0">
                          <a:solidFill>
                            <a:schemeClr val="dk1"/>
                          </a:solidFill>
                          <a:effectLst/>
                          <a:latin typeface="+mn-lt"/>
                          <a:ea typeface="+mn-ea"/>
                          <a:cs typeface="+mn-cs"/>
                        </a:rPr>
                        <a:t>3.7</a:t>
                      </a:r>
                    </a:p>
                    <a:p>
                      <a:pPr marL="0" marR="0" algn="ctr" defTabSz="457200" rtl="0" eaLnBrk="1" latinLnBrk="0" hangingPunct="1">
                        <a:lnSpc>
                          <a:spcPct val="100000"/>
                        </a:lnSpc>
                        <a:spcBef>
                          <a:spcPts val="0"/>
                        </a:spcBef>
                        <a:spcAft>
                          <a:spcPts val="0"/>
                        </a:spcAft>
                      </a:pPr>
                      <a:r>
                        <a:rPr lang="en-US" sz="1100" kern="1200" dirty="0" smtClean="0">
                          <a:solidFill>
                            <a:schemeClr val="dk1"/>
                          </a:solidFill>
                          <a:effectLst/>
                          <a:latin typeface="+mn-lt"/>
                          <a:ea typeface="+mn-ea"/>
                          <a:cs typeface="+mn-cs"/>
                        </a:rPr>
                        <a:t>(3.3, 5.6)</a:t>
                      </a:r>
                      <a:endParaRPr lang="en-US" sz="1100" kern="1200" dirty="0">
                        <a:solidFill>
                          <a:schemeClr val="dk1"/>
                        </a:solidFill>
                        <a:effectLst/>
                        <a:latin typeface="+mn-lt"/>
                        <a:ea typeface="+mn-ea"/>
                        <a:cs typeface="+mn-cs"/>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a:lnSpc>
                          <a:spcPct val="100000"/>
                        </a:lnSpc>
                      </a:pPr>
                      <a:r>
                        <a:rPr lang="en-US" sz="1100" dirty="0" smtClean="0"/>
                        <a:t>11%</a:t>
                      </a:r>
                      <a:endParaRPr lang="en-US" sz="1100" dirty="0"/>
                    </a:p>
                  </a:txBody>
                  <a:tcPr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100" dirty="0" smtClean="0"/>
                        <a:t>6%</a:t>
                      </a:r>
                      <a:endParaRPr lang="en-US" sz="1100" dirty="0"/>
                    </a:p>
                  </a:txBody>
                  <a:tcPr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146730" y="1817905"/>
          <a:ext cx="2926078" cy="2169160"/>
        </p:xfrm>
        <a:graphic>
          <a:graphicData uri="http://schemas.openxmlformats.org/drawingml/2006/table">
            <a:tbl>
              <a:tblPr>
                <a:tableStyleId>{B301B821-A1FF-4177-AEE7-76D212191A09}</a:tableStyleId>
              </a:tblPr>
              <a:tblGrid>
                <a:gridCol w="680949">
                  <a:extLst>
                    <a:ext uri="{9D8B030D-6E8A-4147-A177-3AD203B41FA5}">
                      <a16:colId xmlns="" xmlns:a16="http://schemas.microsoft.com/office/drawing/2014/main" val="20000"/>
                    </a:ext>
                  </a:extLst>
                </a:gridCol>
                <a:gridCol w="657773">
                  <a:extLst>
                    <a:ext uri="{9D8B030D-6E8A-4147-A177-3AD203B41FA5}">
                      <a16:colId xmlns="" xmlns:a16="http://schemas.microsoft.com/office/drawing/2014/main" val="20001"/>
                    </a:ext>
                  </a:extLst>
                </a:gridCol>
                <a:gridCol w="693328">
                  <a:extLst>
                    <a:ext uri="{9D8B030D-6E8A-4147-A177-3AD203B41FA5}">
                      <a16:colId xmlns="" xmlns:a16="http://schemas.microsoft.com/office/drawing/2014/main" val="20002"/>
                    </a:ext>
                  </a:extLst>
                </a:gridCol>
                <a:gridCol w="447014">
                  <a:extLst>
                    <a:ext uri="{9D8B030D-6E8A-4147-A177-3AD203B41FA5}">
                      <a16:colId xmlns="" xmlns:a16="http://schemas.microsoft.com/office/drawing/2014/main" val="20003"/>
                    </a:ext>
                  </a:extLst>
                </a:gridCol>
                <a:gridCol w="447014">
                  <a:extLst>
                    <a:ext uri="{9D8B030D-6E8A-4147-A177-3AD203B41FA5}">
                      <a16:colId xmlns="" xmlns:a16="http://schemas.microsoft.com/office/drawing/2014/main" val="20004"/>
                    </a:ext>
                  </a:extLst>
                </a:gridCol>
              </a:tblGrid>
              <a:tr h="838200">
                <a:tc rowSpan="2">
                  <a:txBody>
                    <a:bodyPr/>
                    <a:lstStyle/>
                    <a:p>
                      <a:pPr marL="0" marR="0" algn="ctr">
                        <a:lnSpc>
                          <a:spcPct val="100000"/>
                        </a:lnSpc>
                        <a:spcBef>
                          <a:spcPts val="0"/>
                        </a:spcBef>
                        <a:spcAft>
                          <a:spcPts val="0"/>
                        </a:spcAft>
                      </a:pPr>
                      <a:r>
                        <a:rPr lang="en-US" sz="1100" b="1" dirty="0" smtClean="0">
                          <a:solidFill>
                            <a:srgbClr val="000000"/>
                          </a:solidFill>
                          <a:effectLst/>
                          <a:latin typeface="+mn-lt"/>
                        </a:rPr>
                        <a:t>Treatment</a:t>
                      </a:r>
                      <a:endParaRPr lang="en-US" sz="1100" b="1" dirty="0">
                        <a:solidFill>
                          <a:srgbClr val="000000"/>
                        </a:solidFill>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0" marR="0" algn="ctr" defTabSz="457200" rtl="0" eaLnBrk="1" latinLnBrk="0" hangingPunct="1">
                        <a:lnSpc>
                          <a:spcPct val="100000"/>
                        </a:lnSpc>
                        <a:spcBef>
                          <a:spcPts val="0"/>
                        </a:spcBef>
                        <a:spcAft>
                          <a:spcPts val="0"/>
                        </a:spcAft>
                      </a:pPr>
                      <a:r>
                        <a:rPr lang="en-US" sz="1100" b="1" kern="1200" baseline="0" dirty="0" smtClean="0">
                          <a:solidFill>
                            <a:srgbClr val="000000"/>
                          </a:solidFill>
                          <a:effectLst/>
                          <a:latin typeface="+mn-lt"/>
                          <a:ea typeface="+mn-ea"/>
                          <a:cs typeface="+mn-cs"/>
                        </a:rPr>
                        <a:t>PFS</a:t>
                      </a:r>
                    </a:p>
                    <a:p>
                      <a:pPr marL="0" marR="0" algn="ctr" defTabSz="457200" rtl="0" eaLnBrk="1" latinLnBrk="0" hangingPunct="1">
                        <a:lnSpc>
                          <a:spcPct val="100000"/>
                        </a:lnSpc>
                        <a:spcBef>
                          <a:spcPts val="0"/>
                        </a:spcBef>
                        <a:spcAft>
                          <a:spcPts val="0"/>
                        </a:spcAft>
                      </a:pPr>
                      <a:r>
                        <a:rPr lang="en-US" sz="1100" b="1" kern="1200" baseline="0" dirty="0" smtClean="0">
                          <a:solidFill>
                            <a:srgbClr val="000000"/>
                          </a:solidFill>
                          <a:effectLst/>
                          <a:latin typeface="+mn-lt"/>
                          <a:ea typeface="+mn-ea"/>
                          <a:cs typeface="+mn-cs"/>
                        </a:rPr>
                        <a:t>Median</a:t>
                      </a:r>
                    </a:p>
                    <a:p>
                      <a:pPr marL="0" marR="0" algn="ctr" defTabSz="457200" rtl="0" eaLnBrk="1" latinLnBrk="0" hangingPunct="1">
                        <a:lnSpc>
                          <a:spcPct val="100000"/>
                        </a:lnSpc>
                        <a:spcBef>
                          <a:spcPts val="0"/>
                        </a:spcBef>
                        <a:spcAft>
                          <a:spcPts val="0"/>
                        </a:spcAft>
                      </a:pPr>
                      <a:r>
                        <a:rPr lang="en-US" sz="1100" b="1" kern="1200" baseline="0" dirty="0" smtClean="0">
                          <a:solidFill>
                            <a:srgbClr val="000000"/>
                          </a:solidFill>
                          <a:effectLst/>
                          <a:latin typeface="+mn-lt"/>
                          <a:ea typeface="+mn-ea"/>
                          <a:cs typeface="+mn-cs"/>
                        </a:rPr>
                        <a:t>(95</a:t>
                      </a:r>
                      <a:r>
                        <a:rPr lang="en-US" sz="1100" b="1" kern="1200" baseline="0" dirty="0">
                          <a:solidFill>
                            <a:srgbClr val="000000"/>
                          </a:solidFill>
                          <a:effectLst/>
                          <a:latin typeface="+mn-lt"/>
                          <a:ea typeface="+mn-ea"/>
                          <a:cs typeface="+mn-cs"/>
                        </a:rPr>
                        <a:t>% CI)</a:t>
                      </a:r>
                      <a:br>
                        <a:rPr lang="en-US" sz="1100" b="1" kern="1200" baseline="0" dirty="0">
                          <a:solidFill>
                            <a:srgbClr val="000000"/>
                          </a:solidFill>
                          <a:effectLst/>
                          <a:latin typeface="+mn-lt"/>
                          <a:ea typeface="+mn-ea"/>
                          <a:cs typeface="+mn-cs"/>
                        </a:rPr>
                      </a:br>
                      <a:r>
                        <a:rPr lang="en-US" sz="1100" b="1" kern="1200" baseline="0" dirty="0">
                          <a:solidFill>
                            <a:srgbClr val="000000"/>
                          </a:solidFill>
                          <a:effectLst/>
                          <a:latin typeface="+mn-lt"/>
                          <a:ea typeface="+mn-ea"/>
                          <a:cs typeface="+mn-cs"/>
                        </a:rPr>
                        <a:t>(Months)</a:t>
                      </a:r>
                    </a:p>
                  </a:txBody>
                  <a:tcPr marL="6858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0" marR="0" algn="ctr">
                        <a:lnSpc>
                          <a:spcPct val="100000"/>
                        </a:lnSpc>
                        <a:spcBef>
                          <a:spcPts val="0"/>
                        </a:spcBef>
                        <a:spcAft>
                          <a:spcPts val="0"/>
                        </a:spcAft>
                      </a:pPr>
                      <a:r>
                        <a:rPr lang="en-US" sz="1100" b="1" baseline="0" dirty="0">
                          <a:solidFill>
                            <a:srgbClr val="000000"/>
                          </a:solidFill>
                          <a:effectLst/>
                          <a:latin typeface="+mn-lt"/>
                        </a:rPr>
                        <a:t>Hazard </a:t>
                      </a:r>
                      <a:r>
                        <a:rPr lang="en-US" sz="1100" b="1" baseline="0" dirty="0" smtClean="0">
                          <a:solidFill>
                            <a:srgbClr val="000000"/>
                          </a:solidFill>
                          <a:effectLst/>
                          <a:latin typeface="+mn-lt"/>
                        </a:rPr>
                        <a:t>Ratio</a:t>
                      </a:r>
                      <a:r>
                        <a:rPr lang="en-US" sz="1100" b="1" baseline="0" dirty="0">
                          <a:solidFill>
                            <a:srgbClr val="000000"/>
                          </a:solidFill>
                          <a:effectLst/>
                          <a:latin typeface="+mn-lt"/>
                        </a:rPr>
                        <a:t/>
                      </a:r>
                      <a:br>
                        <a:rPr lang="en-US" sz="1100" b="1" baseline="0" dirty="0">
                          <a:solidFill>
                            <a:srgbClr val="000000"/>
                          </a:solidFill>
                          <a:effectLst/>
                          <a:latin typeface="+mn-lt"/>
                        </a:rPr>
                      </a:br>
                      <a:r>
                        <a:rPr lang="en-US" sz="1100" b="1" baseline="0" dirty="0">
                          <a:solidFill>
                            <a:srgbClr val="000000"/>
                          </a:solidFill>
                          <a:effectLst/>
                          <a:latin typeface="+mn-lt"/>
                        </a:rPr>
                        <a:t>(95% CI)</a:t>
                      </a:r>
                      <a:br>
                        <a:rPr lang="en-US" sz="1100" b="1" baseline="0" dirty="0">
                          <a:solidFill>
                            <a:srgbClr val="000000"/>
                          </a:solidFill>
                          <a:effectLst/>
                          <a:latin typeface="+mn-lt"/>
                        </a:rPr>
                      </a:br>
                      <a:r>
                        <a:rPr lang="en-US" sz="1100" b="1" baseline="0" dirty="0" smtClean="0">
                          <a:solidFill>
                            <a:srgbClr val="000000"/>
                          </a:solidFill>
                          <a:effectLst/>
                          <a:latin typeface="+mn-lt"/>
                        </a:rPr>
                        <a:t>p-value</a:t>
                      </a:r>
                      <a:endParaRPr lang="en-US" sz="1100" b="1" baseline="0" dirty="0">
                        <a:solidFill>
                          <a:srgbClr val="000000"/>
                        </a:solidFill>
                        <a:effectLst/>
                        <a:latin typeface="+mn-lt"/>
                        <a:ea typeface="Times New Roman"/>
                      </a:endParaRPr>
                    </a:p>
                  </a:txBody>
                  <a:tcPr marL="6858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marL="0" marR="0" algn="ctr">
                        <a:lnSpc>
                          <a:spcPct val="100000"/>
                        </a:lnSpc>
                        <a:spcBef>
                          <a:spcPts val="0"/>
                        </a:spcBef>
                        <a:spcAft>
                          <a:spcPts val="0"/>
                        </a:spcAft>
                      </a:pPr>
                      <a:r>
                        <a:rPr lang="en-US" sz="1100" b="1" dirty="0">
                          <a:solidFill>
                            <a:srgbClr val="000000"/>
                          </a:solidFill>
                          <a:effectLst/>
                          <a:latin typeface="+mn-lt"/>
                        </a:rPr>
                        <a:t>% of Patients without Progression </a:t>
                      </a:r>
                      <a:endParaRPr lang="en-US" sz="1100" b="1" dirty="0" smtClean="0">
                        <a:solidFill>
                          <a:srgbClr val="000000"/>
                        </a:solidFill>
                        <a:effectLst/>
                        <a:latin typeface="+mn-lt"/>
                      </a:endParaRPr>
                    </a:p>
                    <a:p>
                      <a:pPr marL="0" marR="0" algn="ctr">
                        <a:lnSpc>
                          <a:spcPct val="100000"/>
                        </a:lnSpc>
                        <a:spcBef>
                          <a:spcPts val="0"/>
                        </a:spcBef>
                        <a:spcAft>
                          <a:spcPts val="0"/>
                        </a:spcAft>
                      </a:pPr>
                      <a:r>
                        <a:rPr lang="en-US" sz="1100" b="1" dirty="0" smtClean="0">
                          <a:solidFill>
                            <a:srgbClr val="000000"/>
                          </a:solidFill>
                          <a:effectLst/>
                          <a:latin typeface="+mn-lt"/>
                        </a:rPr>
                        <a:t>or Death</a:t>
                      </a:r>
                      <a:endParaRPr lang="en-US" sz="1100" b="1" dirty="0">
                        <a:solidFill>
                          <a:srgbClr val="000000"/>
                        </a:solidFill>
                        <a:effectLst/>
                        <a:latin typeface="+mn-lt"/>
                        <a:ea typeface="Times New Roman"/>
                      </a:endParaRPr>
                    </a:p>
                  </a:txBody>
                  <a:tcPr marL="68580" marR="68580" marT="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 xmlns:a16="http://schemas.microsoft.com/office/drawing/2014/main" val="10000"/>
                  </a:ext>
                </a:extLst>
              </a:tr>
              <a:tr h="3352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100"/>
                        </a:spcBef>
                        <a:spcAft>
                          <a:spcPts val="100"/>
                        </a:spcAft>
                      </a:pPr>
                      <a:r>
                        <a:rPr lang="en-US" sz="1100" b="1" dirty="0">
                          <a:solidFill>
                            <a:srgbClr val="000000"/>
                          </a:solidFill>
                          <a:effectLst/>
                          <a:latin typeface="+mn-lt"/>
                        </a:rPr>
                        <a:t>12 </a:t>
                      </a:r>
                      <a:r>
                        <a:rPr lang="en-US" sz="1100" b="1" dirty="0" smtClean="0">
                          <a:solidFill>
                            <a:srgbClr val="000000"/>
                          </a:solidFill>
                          <a:effectLst/>
                          <a:latin typeface="+mn-lt"/>
                        </a:rPr>
                        <a:t>mo</a:t>
                      </a:r>
                      <a:endParaRPr lang="en-US" sz="1100" b="1" dirty="0">
                        <a:solidFill>
                          <a:srgbClr val="000000"/>
                        </a:solidFill>
                        <a:effectLst/>
                        <a:latin typeface="+mn-lt"/>
                        <a:ea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100"/>
                        </a:spcBef>
                        <a:spcAft>
                          <a:spcPts val="100"/>
                        </a:spcAft>
                      </a:pPr>
                      <a:r>
                        <a:rPr lang="en-US" sz="1100" b="1" dirty="0">
                          <a:solidFill>
                            <a:srgbClr val="000000"/>
                          </a:solidFill>
                          <a:effectLst/>
                          <a:latin typeface="+mn-lt"/>
                        </a:rPr>
                        <a:t>18 </a:t>
                      </a:r>
                      <a:r>
                        <a:rPr lang="en-US" sz="1100" b="1" dirty="0" smtClean="0">
                          <a:solidFill>
                            <a:srgbClr val="000000"/>
                          </a:solidFill>
                          <a:effectLst/>
                          <a:latin typeface="+mn-lt"/>
                        </a:rPr>
                        <a:t>mo</a:t>
                      </a:r>
                      <a:endParaRPr lang="en-US" sz="1100" b="1" dirty="0">
                        <a:solidFill>
                          <a:srgbClr val="000000"/>
                        </a:solidFill>
                        <a:effectLst/>
                        <a:latin typeface="+mn-lt"/>
                        <a:ea typeface="Times New Roman"/>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335280">
                <a:tc>
                  <a:txBody>
                    <a:bodyPr/>
                    <a:lstStyle/>
                    <a:p>
                      <a:pPr marL="0" marR="0" algn="ctr">
                        <a:lnSpc>
                          <a:spcPct val="100000"/>
                        </a:lnSpc>
                        <a:spcBef>
                          <a:spcPts val="0"/>
                        </a:spcBef>
                        <a:spcAft>
                          <a:spcPts val="0"/>
                        </a:spcAft>
                      </a:pPr>
                      <a:r>
                        <a:rPr lang="en-US" sz="1100" dirty="0" smtClean="0">
                          <a:effectLst/>
                          <a:latin typeface="+mn-lt"/>
                          <a:cs typeface="Arial" panose="020B0604020202020204" pitchFamily="34" charset="0"/>
                        </a:rPr>
                        <a:t>Niraparib</a:t>
                      </a:r>
                    </a:p>
                    <a:p>
                      <a:pPr marL="0" marR="0" algn="ctr">
                        <a:lnSpc>
                          <a:spcPct val="100000"/>
                        </a:lnSpc>
                        <a:spcBef>
                          <a:spcPts val="0"/>
                        </a:spcBef>
                        <a:spcAft>
                          <a:spcPts val="0"/>
                        </a:spcAft>
                      </a:pPr>
                      <a:r>
                        <a:rPr lang="en-US" sz="1100" dirty="0" smtClean="0">
                          <a:effectLst/>
                          <a:latin typeface="+mn-lt"/>
                          <a:cs typeface="Arial" panose="020B0604020202020204" pitchFamily="34" charset="0"/>
                        </a:rPr>
                        <a:t>(N=35)</a:t>
                      </a:r>
                      <a:endParaRPr lang="en-US" sz="1100" dirty="0">
                        <a:effectLst/>
                        <a:latin typeface="+mn-lt"/>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1" dirty="0" smtClean="0">
                          <a:effectLst/>
                          <a:latin typeface="+mn-lt"/>
                          <a:cs typeface="Arial" panose="020B0604020202020204" pitchFamily="34" charset="0"/>
                        </a:rPr>
                        <a:t>20.9</a:t>
                      </a:r>
                    </a:p>
                    <a:p>
                      <a:pPr marL="0" marR="0" algn="ctr" defTabSz="457200" rtl="0" eaLnBrk="1" latinLnBrk="0" hangingPunct="1">
                        <a:lnSpc>
                          <a:spcPct val="100000"/>
                        </a:lnSpc>
                        <a:spcBef>
                          <a:spcPts val="0"/>
                        </a:spcBef>
                        <a:spcAft>
                          <a:spcPts val="0"/>
                        </a:spcAft>
                      </a:pPr>
                      <a:r>
                        <a:rPr lang="en-US" sz="1100" kern="1200" dirty="0" smtClean="0">
                          <a:solidFill>
                            <a:schemeClr val="dk1"/>
                          </a:solidFill>
                          <a:effectLst/>
                          <a:latin typeface="+mn-lt"/>
                          <a:ea typeface="+mn-ea"/>
                          <a:cs typeface="Arial" panose="020B0604020202020204" pitchFamily="34" charset="0"/>
                        </a:rPr>
                        <a:t>(9.7, NR)</a:t>
                      </a:r>
                      <a:endParaRPr lang="en-US" sz="1100" kern="1200" dirty="0">
                        <a:solidFill>
                          <a:schemeClr val="dk1"/>
                        </a:solidFill>
                        <a:effectLst/>
                        <a:latin typeface="+mn-lt"/>
                        <a:ea typeface="+mn-ea"/>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lstStyle/>
                    <a:p>
                      <a:pPr marL="0" marR="0" algn="ctr">
                        <a:lnSpc>
                          <a:spcPct val="100000"/>
                        </a:lnSpc>
                        <a:spcBef>
                          <a:spcPts val="300"/>
                        </a:spcBef>
                        <a:spcAft>
                          <a:spcPts val="300"/>
                        </a:spcAft>
                      </a:pPr>
                      <a:r>
                        <a:rPr lang="en-US" sz="2000" b="1" dirty="0" smtClean="0">
                          <a:solidFill>
                            <a:srgbClr val="A80000"/>
                          </a:solidFill>
                          <a:effectLst/>
                          <a:latin typeface="+mn-lt"/>
                          <a:cs typeface="Arial" panose="020B0604020202020204" pitchFamily="34" charset="0"/>
                        </a:rPr>
                        <a:t>0.27</a:t>
                      </a:r>
                    </a:p>
                    <a:p>
                      <a:pPr marL="0" marR="0" algn="ctr">
                        <a:lnSpc>
                          <a:spcPct val="100000"/>
                        </a:lnSpc>
                        <a:spcBef>
                          <a:spcPts val="300"/>
                        </a:spcBef>
                        <a:spcAft>
                          <a:spcPts val="300"/>
                        </a:spcAft>
                      </a:pPr>
                      <a:r>
                        <a:rPr lang="en-US" sz="1100" dirty="0" smtClean="0">
                          <a:effectLst/>
                          <a:latin typeface="+mn-lt"/>
                          <a:cs typeface="Arial" panose="020B0604020202020204" pitchFamily="34" charset="0"/>
                        </a:rPr>
                        <a:t>(0.081, 0.903)</a:t>
                      </a:r>
                    </a:p>
                    <a:p>
                      <a:pPr marL="0" marR="0" algn="ctr">
                        <a:lnSpc>
                          <a:spcPct val="100000"/>
                        </a:lnSpc>
                        <a:spcBef>
                          <a:spcPts val="300"/>
                        </a:spcBef>
                        <a:spcAft>
                          <a:spcPts val="300"/>
                        </a:spcAft>
                      </a:pPr>
                      <a:r>
                        <a:rPr lang="en-US" sz="1100" dirty="0" smtClean="0">
                          <a:effectLst/>
                          <a:latin typeface="+mn-lt"/>
                          <a:cs typeface="Arial" panose="020B0604020202020204" pitchFamily="34" charset="0"/>
                        </a:rPr>
                        <a:t>p=0.0248</a:t>
                      </a:r>
                      <a:endParaRPr lang="en-US" sz="1100" dirty="0">
                        <a:effectLst/>
                        <a:latin typeface="+mn-lt"/>
                        <a:ea typeface="Times New Roman"/>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1100" dirty="0" smtClean="0">
                          <a:latin typeface="+mn-lt"/>
                          <a:cs typeface="Arial" panose="020B0604020202020204" pitchFamily="34" charset="0"/>
                        </a:rPr>
                        <a:t>62%</a:t>
                      </a:r>
                      <a:endParaRPr lang="en-US" sz="1100" dirty="0">
                        <a:latin typeface="+mn-lt"/>
                        <a:cs typeface="Arial" panose="020B0604020202020204" pitchFamily="34" charset="0"/>
                      </a:endParaRPr>
                    </a:p>
                  </a:txBody>
                  <a:tcPr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US" sz="1100" b="1" dirty="0" smtClean="0">
                          <a:latin typeface="+mn-lt"/>
                          <a:cs typeface="Arial" panose="020B0604020202020204" pitchFamily="34" charset="0"/>
                        </a:rPr>
                        <a:t>52%</a:t>
                      </a:r>
                      <a:endParaRPr lang="en-US" sz="1100" b="1" dirty="0">
                        <a:latin typeface="+mn-lt"/>
                        <a:cs typeface="Arial" panose="020B0604020202020204" pitchFamily="34" charset="0"/>
                      </a:endParaRPr>
                    </a:p>
                  </a:txBody>
                  <a:tcPr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660400">
                <a:tc>
                  <a:txBody>
                    <a:bodyPr/>
                    <a:lstStyle/>
                    <a:p>
                      <a:pPr marL="0" marR="0" algn="ctr">
                        <a:lnSpc>
                          <a:spcPct val="100000"/>
                        </a:lnSpc>
                        <a:spcBef>
                          <a:spcPts val="0"/>
                        </a:spcBef>
                        <a:spcAft>
                          <a:spcPts val="0"/>
                        </a:spcAft>
                      </a:pPr>
                      <a:r>
                        <a:rPr lang="en-US" sz="1100" dirty="0" smtClean="0">
                          <a:effectLst/>
                          <a:latin typeface="+mn-lt"/>
                          <a:cs typeface="Arial" panose="020B0604020202020204" pitchFamily="34" charset="0"/>
                        </a:rPr>
                        <a:t>Placebo</a:t>
                      </a:r>
                    </a:p>
                    <a:p>
                      <a:pPr marL="0" marR="0" algn="ctr">
                        <a:lnSpc>
                          <a:spcPct val="100000"/>
                        </a:lnSpc>
                        <a:spcBef>
                          <a:spcPts val="0"/>
                        </a:spcBef>
                        <a:spcAft>
                          <a:spcPts val="0"/>
                        </a:spcAft>
                      </a:pPr>
                      <a:r>
                        <a:rPr lang="en-US" sz="1100" dirty="0" smtClean="0">
                          <a:effectLst/>
                          <a:latin typeface="+mn-lt"/>
                          <a:cs typeface="Arial" panose="020B0604020202020204" pitchFamily="34" charset="0"/>
                        </a:rPr>
                        <a:t>(N=12)</a:t>
                      </a:r>
                      <a:endParaRPr lang="en-US" sz="1100" dirty="0">
                        <a:effectLst/>
                        <a:latin typeface="+mn-lt"/>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100" b="1" kern="1200" dirty="0" smtClean="0">
                          <a:solidFill>
                            <a:schemeClr val="dk1"/>
                          </a:solidFill>
                          <a:effectLst/>
                          <a:latin typeface="+mn-lt"/>
                          <a:ea typeface="+mn-ea"/>
                          <a:cs typeface="Arial" panose="020B0604020202020204" pitchFamily="34" charset="0"/>
                        </a:rPr>
                        <a:t>11.0</a:t>
                      </a:r>
                    </a:p>
                    <a:p>
                      <a:pPr marL="0" marR="0" algn="ctr" defTabSz="457200" rtl="0" eaLnBrk="1" latinLnBrk="0" hangingPunct="1">
                        <a:lnSpc>
                          <a:spcPct val="100000"/>
                        </a:lnSpc>
                        <a:spcBef>
                          <a:spcPts val="0"/>
                        </a:spcBef>
                        <a:spcAft>
                          <a:spcPts val="0"/>
                        </a:spcAft>
                      </a:pPr>
                      <a:r>
                        <a:rPr lang="en-US" sz="1100" kern="1200" dirty="0" smtClean="0">
                          <a:solidFill>
                            <a:schemeClr val="dk1"/>
                          </a:solidFill>
                          <a:effectLst/>
                          <a:latin typeface="+mn-lt"/>
                          <a:ea typeface="+mn-ea"/>
                          <a:cs typeface="Arial" panose="020B0604020202020204" pitchFamily="34" charset="0"/>
                        </a:rPr>
                        <a:t>(2.0, NR)</a:t>
                      </a:r>
                      <a:endParaRPr lang="en-US" sz="1100" kern="1200" dirty="0">
                        <a:solidFill>
                          <a:schemeClr val="dk1"/>
                        </a:solidFill>
                        <a:effectLst/>
                        <a:latin typeface="+mn-lt"/>
                        <a:ea typeface="+mn-ea"/>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a:txBody>
                    <a:bodyPr/>
                    <a:lstStyle/>
                    <a:p>
                      <a:pPr algn="ctr">
                        <a:lnSpc>
                          <a:spcPct val="100000"/>
                        </a:lnSpc>
                        <a:spcBef>
                          <a:spcPts val="0"/>
                        </a:spcBef>
                        <a:spcAft>
                          <a:spcPts val="0"/>
                        </a:spcAft>
                      </a:pPr>
                      <a:r>
                        <a:rPr lang="en-US" sz="1100" dirty="0" smtClean="0">
                          <a:latin typeface="+mn-lt"/>
                          <a:cs typeface="Arial" panose="020B0604020202020204" pitchFamily="34" charset="0"/>
                        </a:rPr>
                        <a:t>19%</a:t>
                      </a:r>
                      <a:endParaRPr lang="en-US" sz="1100" dirty="0">
                        <a:latin typeface="+mn-lt"/>
                        <a:cs typeface="Arial" panose="020B0604020202020204" pitchFamily="34" charset="0"/>
                      </a:endParaRPr>
                    </a:p>
                  </a:txBody>
                  <a:tcPr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1100" dirty="0" smtClean="0">
                          <a:latin typeface="+mn-lt"/>
                          <a:cs typeface="Arial" panose="020B0604020202020204" pitchFamily="34" charset="0"/>
                        </a:rPr>
                        <a:t>19%</a:t>
                      </a:r>
                      <a:endParaRPr lang="en-US" sz="1100" dirty="0">
                        <a:latin typeface="+mn-lt"/>
                        <a:cs typeface="Arial" panose="020B0604020202020204" pitchFamily="34" charset="0"/>
                      </a:endParaRPr>
                    </a:p>
                  </a:txBody>
                  <a:tcPr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7" name="TextBox 6"/>
          <p:cNvSpPr txBox="1"/>
          <p:nvPr/>
        </p:nvSpPr>
        <p:spPr>
          <a:xfrm>
            <a:off x="837506" y="1396880"/>
            <a:ext cx="1317030" cy="338552"/>
          </a:xfrm>
          <a:prstGeom prst="rect">
            <a:avLst/>
          </a:prstGeom>
          <a:noFill/>
        </p:spPr>
        <p:txBody>
          <a:bodyPr wrap="square" lIns="91438" tIns="45719" rIns="91438" bIns="45719" rtlCol="0">
            <a:spAutoFit/>
          </a:bodyPr>
          <a:lstStyle/>
          <a:p>
            <a:pPr algn="ctr" defTabSz="685783"/>
            <a:r>
              <a:rPr lang="en-US" sz="1600" b="1" dirty="0" err="1">
                <a:solidFill>
                  <a:srgbClr val="4F81BD"/>
                </a:solidFill>
                <a:latin typeface="Arial" panose="020B0604020202020204" pitchFamily="34" charset="0"/>
                <a:cs typeface="Arial" panose="020B0604020202020204" pitchFamily="34" charset="0"/>
              </a:rPr>
              <a:t>sBRCAmut</a:t>
            </a:r>
            <a:endParaRPr lang="en-US" sz="1600" b="1" dirty="0">
              <a:solidFill>
                <a:srgbClr val="4F81BD"/>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nvPr>
        </p:nvGraphicFramePr>
        <p:xfrm>
          <a:off x="6109672" y="1796567"/>
          <a:ext cx="2926080" cy="2208500"/>
        </p:xfrm>
        <a:graphic>
          <a:graphicData uri="http://schemas.openxmlformats.org/drawingml/2006/table">
            <a:tbl>
              <a:tblPr>
                <a:tableStyleId>{B301B821-A1FF-4177-AEE7-76D212191A09}</a:tableStyleId>
              </a:tblPr>
              <a:tblGrid>
                <a:gridCol w="682536">
                  <a:extLst>
                    <a:ext uri="{9D8B030D-6E8A-4147-A177-3AD203B41FA5}">
                      <a16:colId xmlns="" xmlns:a16="http://schemas.microsoft.com/office/drawing/2014/main" val="20000"/>
                    </a:ext>
                  </a:extLst>
                </a:gridCol>
                <a:gridCol w="659305">
                  <a:extLst>
                    <a:ext uri="{9D8B030D-6E8A-4147-A177-3AD203B41FA5}">
                      <a16:colId xmlns="" xmlns:a16="http://schemas.microsoft.com/office/drawing/2014/main" val="20001"/>
                    </a:ext>
                  </a:extLst>
                </a:gridCol>
                <a:gridCol w="708543">
                  <a:extLst>
                    <a:ext uri="{9D8B030D-6E8A-4147-A177-3AD203B41FA5}">
                      <a16:colId xmlns="" xmlns:a16="http://schemas.microsoft.com/office/drawing/2014/main" val="20002"/>
                    </a:ext>
                  </a:extLst>
                </a:gridCol>
                <a:gridCol w="437848">
                  <a:extLst>
                    <a:ext uri="{9D8B030D-6E8A-4147-A177-3AD203B41FA5}">
                      <a16:colId xmlns="" xmlns:a16="http://schemas.microsoft.com/office/drawing/2014/main" val="20003"/>
                    </a:ext>
                  </a:extLst>
                </a:gridCol>
                <a:gridCol w="437848">
                  <a:extLst>
                    <a:ext uri="{9D8B030D-6E8A-4147-A177-3AD203B41FA5}">
                      <a16:colId xmlns="" xmlns:a16="http://schemas.microsoft.com/office/drawing/2014/main" val="20004"/>
                    </a:ext>
                  </a:extLst>
                </a:gridCol>
              </a:tblGrid>
              <a:tr h="887805">
                <a:tc rowSpan="2">
                  <a:txBody>
                    <a:bodyPr/>
                    <a:lstStyle/>
                    <a:p>
                      <a:pPr marL="0" marR="0" algn="ctr">
                        <a:lnSpc>
                          <a:spcPct val="100000"/>
                        </a:lnSpc>
                        <a:spcBef>
                          <a:spcPts val="0"/>
                        </a:spcBef>
                        <a:spcAft>
                          <a:spcPts val="0"/>
                        </a:spcAft>
                      </a:pPr>
                      <a:r>
                        <a:rPr lang="en-US" sz="1100" b="1" dirty="0">
                          <a:solidFill>
                            <a:srgbClr val="000000"/>
                          </a:solidFill>
                          <a:effectLst/>
                        </a:rPr>
                        <a:t>Treatment</a:t>
                      </a:r>
                      <a:endParaRPr lang="en-US" sz="1100" b="1" dirty="0">
                        <a:solidFill>
                          <a:srgbClr val="000000"/>
                        </a:solidFill>
                        <a:effectLst/>
                        <a:latin typeface="Times New Roman"/>
                        <a:ea typeface="Times New Roman"/>
                      </a:endParaRPr>
                    </a:p>
                  </a:txBody>
                  <a:tcPr marL="81000" marR="68580" marT="0" marB="0" anchor="b">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0" marR="0" algn="ctr" defTabSz="457200" rtl="0" eaLnBrk="1" latinLnBrk="0" hangingPunct="1">
                        <a:lnSpc>
                          <a:spcPct val="100000"/>
                        </a:lnSpc>
                        <a:spcBef>
                          <a:spcPts val="0"/>
                        </a:spcBef>
                        <a:spcAft>
                          <a:spcPts val="0"/>
                        </a:spcAft>
                      </a:pPr>
                      <a:r>
                        <a:rPr lang="en-US" sz="1100" b="1" kern="1200" baseline="0" dirty="0" smtClean="0">
                          <a:solidFill>
                            <a:srgbClr val="000000"/>
                          </a:solidFill>
                          <a:effectLst/>
                          <a:latin typeface="+mn-lt"/>
                          <a:ea typeface="+mn-ea"/>
                          <a:cs typeface="+mn-cs"/>
                        </a:rPr>
                        <a:t>PFS</a:t>
                      </a:r>
                    </a:p>
                    <a:p>
                      <a:pPr marL="0" marR="0" algn="ctr" defTabSz="457200" rtl="0" eaLnBrk="1" latinLnBrk="0" hangingPunct="1">
                        <a:lnSpc>
                          <a:spcPct val="100000"/>
                        </a:lnSpc>
                        <a:spcBef>
                          <a:spcPts val="0"/>
                        </a:spcBef>
                        <a:spcAft>
                          <a:spcPts val="0"/>
                        </a:spcAft>
                      </a:pPr>
                      <a:r>
                        <a:rPr lang="en-US" sz="1100" b="1" kern="1200" baseline="0" dirty="0" smtClean="0">
                          <a:solidFill>
                            <a:srgbClr val="000000"/>
                          </a:solidFill>
                          <a:effectLst/>
                          <a:latin typeface="+mn-lt"/>
                          <a:ea typeface="+mn-ea"/>
                          <a:cs typeface="+mn-cs"/>
                        </a:rPr>
                        <a:t>Median</a:t>
                      </a:r>
                    </a:p>
                    <a:p>
                      <a:pPr marL="0" marR="0" algn="ctr" defTabSz="457200" rtl="0" eaLnBrk="1" latinLnBrk="0" hangingPunct="1">
                        <a:lnSpc>
                          <a:spcPct val="100000"/>
                        </a:lnSpc>
                        <a:spcBef>
                          <a:spcPts val="0"/>
                        </a:spcBef>
                        <a:spcAft>
                          <a:spcPts val="0"/>
                        </a:spcAft>
                      </a:pPr>
                      <a:r>
                        <a:rPr lang="en-US" sz="1100" b="1" kern="1200" baseline="0" dirty="0" smtClean="0">
                          <a:solidFill>
                            <a:srgbClr val="000000"/>
                          </a:solidFill>
                          <a:effectLst/>
                          <a:latin typeface="+mn-lt"/>
                          <a:ea typeface="+mn-ea"/>
                          <a:cs typeface="+mn-cs"/>
                        </a:rPr>
                        <a:t>(95</a:t>
                      </a:r>
                      <a:r>
                        <a:rPr lang="en-US" sz="1100" b="1" kern="1200" baseline="0" dirty="0">
                          <a:solidFill>
                            <a:srgbClr val="000000"/>
                          </a:solidFill>
                          <a:effectLst/>
                          <a:latin typeface="+mn-lt"/>
                          <a:ea typeface="+mn-ea"/>
                          <a:cs typeface="+mn-cs"/>
                        </a:rPr>
                        <a:t>% CI)</a:t>
                      </a:r>
                      <a:br>
                        <a:rPr lang="en-US" sz="1100" b="1" kern="1200" baseline="0" dirty="0">
                          <a:solidFill>
                            <a:srgbClr val="000000"/>
                          </a:solidFill>
                          <a:effectLst/>
                          <a:latin typeface="+mn-lt"/>
                          <a:ea typeface="+mn-ea"/>
                          <a:cs typeface="+mn-cs"/>
                        </a:rPr>
                      </a:br>
                      <a:r>
                        <a:rPr lang="en-US" sz="1100" b="1" kern="1200" baseline="0" dirty="0">
                          <a:solidFill>
                            <a:srgbClr val="000000"/>
                          </a:solidFill>
                          <a:effectLst/>
                          <a:latin typeface="+mn-lt"/>
                          <a:ea typeface="+mn-ea"/>
                          <a:cs typeface="+mn-cs"/>
                        </a:rPr>
                        <a:t>(Months)</a:t>
                      </a:r>
                    </a:p>
                  </a:txBody>
                  <a:tcPr marL="8100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0" marR="0" algn="ctr">
                        <a:lnSpc>
                          <a:spcPct val="100000"/>
                        </a:lnSpc>
                        <a:spcBef>
                          <a:spcPts val="0"/>
                        </a:spcBef>
                        <a:spcAft>
                          <a:spcPts val="0"/>
                        </a:spcAft>
                      </a:pPr>
                      <a:r>
                        <a:rPr lang="en-US" sz="1100" b="1" baseline="0" dirty="0">
                          <a:solidFill>
                            <a:srgbClr val="000000"/>
                          </a:solidFill>
                          <a:effectLst/>
                        </a:rPr>
                        <a:t>Hazard </a:t>
                      </a:r>
                      <a:r>
                        <a:rPr lang="en-US" sz="1100" b="1" baseline="0" dirty="0" smtClean="0">
                          <a:solidFill>
                            <a:srgbClr val="000000"/>
                          </a:solidFill>
                          <a:effectLst/>
                        </a:rPr>
                        <a:t>Ratio</a:t>
                      </a:r>
                      <a:r>
                        <a:rPr lang="en-US" sz="1100" b="1" baseline="0" dirty="0">
                          <a:solidFill>
                            <a:srgbClr val="000000"/>
                          </a:solidFill>
                          <a:effectLst/>
                        </a:rPr>
                        <a:t/>
                      </a:r>
                      <a:br>
                        <a:rPr lang="en-US" sz="1100" b="1" baseline="0" dirty="0">
                          <a:solidFill>
                            <a:srgbClr val="000000"/>
                          </a:solidFill>
                          <a:effectLst/>
                        </a:rPr>
                      </a:br>
                      <a:r>
                        <a:rPr lang="en-US" sz="1100" b="1" baseline="0" dirty="0">
                          <a:solidFill>
                            <a:srgbClr val="000000"/>
                          </a:solidFill>
                          <a:effectLst/>
                        </a:rPr>
                        <a:t>(95% CI)</a:t>
                      </a:r>
                      <a:br>
                        <a:rPr lang="en-US" sz="1100" b="1" baseline="0" dirty="0">
                          <a:solidFill>
                            <a:srgbClr val="000000"/>
                          </a:solidFill>
                          <a:effectLst/>
                        </a:rPr>
                      </a:br>
                      <a:r>
                        <a:rPr lang="en-US" sz="1100" b="1" baseline="0" dirty="0" smtClean="0">
                          <a:solidFill>
                            <a:srgbClr val="000000"/>
                          </a:solidFill>
                          <a:effectLst/>
                        </a:rPr>
                        <a:t>p-value</a:t>
                      </a:r>
                      <a:endParaRPr lang="en-US" sz="1100" b="1" baseline="0" dirty="0">
                        <a:solidFill>
                          <a:srgbClr val="000000"/>
                        </a:solidFill>
                        <a:effectLst/>
                        <a:latin typeface="Times New Roman"/>
                        <a:ea typeface="Times New Roman"/>
                      </a:endParaRPr>
                    </a:p>
                  </a:txBody>
                  <a:tcPr marL="81000" marR="6858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marL="0" marR="0" algn="ctr" defTabSz="457200" rtl="0" eaLnBrk="1" latinLnBrk="0" hangingPunct="1">
                        <a:lnSpc>
                          <a:spcPct val="100000"/>
                        </a:lnSpc>
                        <a:spcBef>
                          <a:spcPts val="0"/>
                        </a:spcBef>
                        <a:spcAft>
                          <a:spcPts val="0"/>
                        </a:spcAft>
                      </a:pPr>
                      <a:r>
                        <a:rPr lang="en-US" sz="1100" b="1" kern="1200" dirty="0">
                          <a:solidFill>
                            <a:srgbClr val="000000"/>
                          </a:solidFill>
                          <a:effectLst/>
                          <a:latin typeface="+mn-lt"/>
                          <a:ea typeface="+mn-ea"/>
                          <a:cs typeface="+mn-cs"/>
                        </a:rPr>
                        <a:t>% of Patients without Progression or </a:t>
                      </a:r>
                      <a:r>
                        <a:rPr lang="en-US" sz="1100" b="1" kern="1200" dirty="0" smtClean="0">
                          <a:solidFill>
                            <a:srgbClr val="000000"/>
                          </a:solidFill>
                          <a:effectLst/>
                          <a:latin typeface="+mn-lt"/>
                          <a:ea typeface="+mn-ea"/>
                          <a:cs typeface="+mn-cs"/>
                        </a:rPr>
                        <a:t>Death</a:t>
                      </a:r>
                      <a:endParaRPr lang="en-US" sz="1100" b="1" kern="1200" dirty="0">
                        <a:solidFill>
                          <a:srgbClr val="000000"/>
                        </a:solidFill>
                        <a:effectLst/>
                        <a:latin typeface="+mn-lt"/>
                        <a:ea typeface="+mn-ea"/>
                        <a:cs typeface="+mn-cs"/>
                      </a:endParaRPr>
                    </a:p>
                  </a:txBody>
                  <a:tcPr marL="81000" marR="68580" marT="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 xmlns:a16="http://schemas.microsoft.com/office/drawing/2014/main" val="10000"/>
                  </a:ext>
                </a:extLst>
              </a:tr>
              <a:tr h="1775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100"/>
                        </a:spcAft>
                      </a:pPr>
                      <a:r>
                        <a:rPr lang="en-US" sz="1100" b="1" dirty="0">
                          <a:solidFill>
                            <a:srgbClr val="000000"/>
                          </a:solidFill>
                          <a:effectLst/>
                        </a:rPr>
                        <a:t>12 </a:t>
                      </a:r>
                      <a:r>
                        <a:rPr lang="en-US" sz="1100" b="1" dirty="0" smtClean="0">
                          <a:solidFill>
                            <a:srgbClr val="000000"/>
                          </a:solidFill>
                          <a:effectLst/>
                        </a:rPr>
                        <a:t>mo</a:t>
                      </a:r>
                      <a:endParaRPr lang="en-US" sz="1100" b="1" dirty="0">
                        <a:solidFill>
                          <a:srgbClr val="000000"/>
                        </a:solidFill>
                        <a:effectLst/>
                        <a:latin typeface="Times New Roman"/>
                        <a:ea typeface="Times New Roman"/>
                      </a:endParaRPr>
                    </a:p>
                  </a:txBody>
                  <a:tcPr marL="27000" marR="2700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100"/>
                        </a:spcAft>
                      </a:pPr>
                      <a:r>
                        <a:rPr lang="en-US" sz="1100" b="1" dirty="0">
                          <a:solidFill>
                            <a:srgbClr val="000000"/>
                          </a:solidFill>
                          <a:effectLst/>
                        </a:rPr>
                        <a:t>18 </a:t>
                      </a:r>
                      <a:r>
                        <a:rPr lang="en-US" sz="1100" b="1" dirty="0" smtClean="0">
                          <a:solidFill>
                            <a:srgbClr val="000000"/>
                          </a:solidFill>
                          <a:effectLst/>
                        </a:rPr>
                        <a:t>mo</a:t>
                      </a:r>
                      <a:endParaRPr lang="en-US" sz="1100" b="1" dirty="0">
                        <a:solidFill>
                          <a:srgbClr val="000000"/>
                        </a:solidFill>
                        <a:effectLst/>
                        <a:latin typeface="Times New Roman"/>
                        <a:ea typeface="Times New Roman"/>
                      </a:endParaRPr>
                    </a:p>
                  </a:txBody>
                  <a:tcPr marL="27000" marR="27000" marT="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548825">
                <a:tc>
                  <a:txBody>
                    <a:bodyPr/>
                    <a:lstStyle/>
                    <a:p>
                      <a:pPr marL="0" marR="0" algn="ctr">
                        <a:lnSpc>
                          <a:spcPct val="100000"/>
                        </a:lnSpc>
                        <a:spcBef>
                          <a:spcPts val="0"/>
                        </a:spcBef>
                        <a:spcAft>
                          <a:spcPts val="100"/>
                        </a:spcAft>
                      </a:pPr>
                      <a:r>
                        <a:rPr lang="en-US" sz="1100" dirty="0" smtClean="0">
                          <a:effectLst/>
                        </a:rPr>
                        <a:t>Niraparib</a:t>
                      </a:r>
                    </a:p>
                    <a:p>
                      <a:pPr marL="0" marR="0" algn="ctr">
                        <a:lnSpc>
                          <a:spcPct val="100000"/>
                        </a:lnSpc>
                        <a:spcBef>
                          <a:spcPts val="0"/>
                        </a:spcBef>
                        <a:spcAft>
                          <a:spcPts val="100"/>
                        </a:spcAft>
                      </a:pPr>
                      <a:r>
                        <a:rPr lang="en-US" sz="1100" dirty="0" smtClean="0">
                          <a:effectLst/>
                        </a:rPr>
                        <a:t>(N=92)</a:t>
                      </a:r>
                      <a:endParaRPr lang="en-US" sz="1100" dirty="0">
                        <a:effectLst/>
                        <a:latin typeface="Times New Roman"/>
                        <a:ea typeface="Times New Roman"/>
                      </a:endParaRPr>
                    </a:p>
                  </a:txBody>
                  <a:tcPr marL="81000" marR="6858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gn="ctr">
                        <a:lnSpc>
                          <a:spcPct val="100000"/>
                        </a:lnSpc>
                        <a:spcBef>
                          <a:spcPts val="0"/>
                        </a:spcBef>
                        <a:spcAft>
                          <a:spcPts val="100"/>
                        </a:spcAft>
                      </a:pPr>
                      <a:r>
                        <a:rPr lang="en-US" sz="1100" b="1" dirty="0" smtClean="0">
                          <a:effectLst/>
                        </a:rPr>
                        <a:t>6.9</a:t>
                      </a:r>
                    </a:p>
                    <a:p>
                      <a:pPr marL="0" marR="0" algn="ctr" defTabSz="457200" rtl="0" eaLnBrk="1" latinLnBrk="0" hangingPunct="1">
                        <a:lnSpc>
                          <a:spcPct val="100000"/>
                        </a:lnSpc>
                        <a:spcBef>
                          <a:spcPts val="0"/>
                        </a:spcBef>
                        <a:spcAft>
                          <a:spcPts val="0"/>
                        </a:spcAft>
                      </a:pPr>
                      <a:r>
                        <a:rPr lang="en-US" sz="1100" kern="1200" dirty="0" smtClean="0">
                          <a:solidFill>
                            <a:schemeClr val="dk1"/>
                          </a:solidFill>
                          <a:effectLst/>
                          <a:latin typeface="+mn-lt"/>
                          <a:ea typeface="+mn-ea"/>
                          <a:cs typeface="+mn-cs"/>
                        </a:rPr>
                        <a:t>(5.6, 9.6)</a:t>
                      </a:r>
                      <a:endParaRPr lang="en-US" sz="1100" kern="1200" dirty="0">
                        <a:solidFill>
                          <a:schemeClr val="dk1"/>
                        </a:solidFill>
                        <a:effectLst/>
                        <a:latin typeface="+mn-lt"/>
                        <a:ea typeface="+mn-ea"/>
                        <a:cs typeface="+mn-cs"/>
                      </a:endParaRPr>
                    </a:p>
                  </a:txBody>
                  <a:tcPr marL="8100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lstStyle/>
                    <a:p>
                      <a:pPr marL="0" marR="0" algn="ctr">
                        <a:lnSpc>
                          <a:spcPct val="100000"/>
                        </a:lnSpc>
                        <a:spcBef>
                          <a:spcPts val="0"/>
                        </a:spcBef>
                        <a:spcAft>
                          <a:spcPts val="300"/>
                        </a:spcAft>
                      </a:pPr>
                      <a:r>
                        <a:rPr lang="en-US" sz="2000" b="1" dirty="0" smtClean="0">
                          <a:solidFill>
                            <a:srgbClr val="A80000"/>
                          </a:solidFill>
                          <a:effectLst/>
                        </a:rPr>
                        <a:t>0.58</a:t>
                      </a:r>
                    </a:p>
                    <a:p>
                      <a:pPr marL="0" marR="0" algn="ctr">
                        <a:lnSpc>
                          <a:spcPct val="100000"/>
                        </a:lnSpc>
                        <a:spcBef>
                          <a:spcPts val="0"/>
                        </a:spcBef>
                        <a:spcAft>
                          <a:spcPts val="300"/>
                        </a:spcAft>
                      </a:pPr>
                      <a:r>
                        <a:rPr lang="en-US" sz="1100" dirty="0" smtClean="0">
                          <a:effectLst/>
                        </a:rPr>
                        <a:t>(0.361, 0.922)</a:t>
                      </a:r>
                    </a:p>
                    <a:p>
                      <a:pPr marL="0" marR="0" algn="ctr">
                        <a:lnSpc>
                          <a:spcPct val="100000"/>
                        </a:lnSpc>
                        <a:spcBef>
                          <a:spcPts val="0"/>
                        </a:spcBef>
                        <a:spcAft>
                          <a:spcPts val="300"/>
                        </a:spcAft>
                      </a:pPr>
                      <a:r>
                        <a:rPr lang="en-US" sz="1100" dirty="0" smtClean="0">
                          <a:effectLst/>
                        </a:rPr>
                        <a:t>p=0.0226</a:t>
                      </a:r>
                      <a:endParaRPr lang="en-US" sz="1100" dirty="0">
                        <a:effectLst/>
                        <a:latin typeface="Times New Roman"/>
                        <a:ea typeface="Times New Roman"/>
                      </a:endParaRPr>
                    </a:p>
                  </a:txBody>
                  <a:tcPr marL="8100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pPr>
                      <a:r>
                        <a:rPr lang="en-US" sz="1100" dirty="0" smtClean="0"/>
                        <a:t>27%</a:t>
                      </a:r>
                      <a:endParaRPr lang="en-US" sz="1100" dirty="0"/>
                    </a:p>
                  </a:txBody>
                  <a:tcPr marL="81000" marT="60960" marB="6096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lnSpc>
                          <a:spcPct val="100000"/>
                        </a:lnSpc>
                        <a:spcBef>
                          <a:spcPts val="0"/>
                        </a:spcBef>
                      </a:pPr>
                      <a:r>
                        <a:rPr lang="en-US" sz="1300" b="1" dirty="0" smtClean="0">
                          <a:solidFill>
                            <a:srgbClr val="800000"/>
                          </a:solidFill>
                        </a:rPr>
                        <a:t>19%</a:t>
                      </a:r>
                      <a:endParaRPr lang="en-US" sz="1300" b="1" dirty="0">
                        <a:solidFill>
                          <a:srgbClr val="800000"/>
                        </a:solidFill>
                      </a:endParaRPr>
                    </a:p>
                  </a:txBody>
                  <a:tcPr marL="8100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594309">
                <a:tc>
                  <a:txBody>
                    <a:bodyPr/>
                    <a:lstStyle/>
                    <a:p>
                      <a:pPr marL="0" marR="0" algn="ctr">
                        <a:lnSpc>
                          <a:spcPct val="100000"/>
                        </a:lnSpc>
                        <a:spcBef>
                          <a:spcPts val="0"/>
                        </a:spcBef>
                        <a:spcAft>
                          <a:spcPts val="100"/>
                        </a:spcAft>
                      </a:pPr>
                      <a:r>
                        <a:rPr lang="en-US" sz="1100" dirty="0" smtClean="0">
                          <a:effectLst/>
                        </a:rPr>
                        <a:t>Placebo</a:t>
                      </a:r>
                    </a:p>
                    <a:p>
                      <a:pPr marL="0" marR="0" algn="ctr">
                        <a:lnSpc>
                          <a:spcPct val="100000"/>
                        </a:lnSpc>
                        <a:spcBef>
                          <a:spcPts val="0"/>
                        </a:spcBef>
                        <a:spcAft>
                          <a:spcPts val="100"/>
                        </a:spcAft>
                      </a:pPr>
                      <a:r>
                        <a:rPr lang="en-US" sz="1100" dirty="0" smtClean="0">
                          <a:effectLst/>
                        </a:rPr>
                        <a:t>(N=42)</a:t>
                      </a:r>
                      <a:endParaRPr lang="en-US" sz="1100" dirty="0">
                        <a:effectLst/>
                        <a:latin typeface="Times New Roman"/>
                        <a:ea typeface="Times New Roman"/>
                      </a:endParaRPr>
                    </a:p>
                  </a:txBody>
                  <a:tcPr marL="81000" marR="6858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100"/>
                        </a:spcAft>
                      </a:pPr>
                      <a:r>
                        <a:rPr lang="en-US" sz="1100" b="1" kern="1200" dirty="0" smtClean="0">
                          <a:solidFill>
                            <a:schemeClr val="dk1"/>
                          </a:solidFill>
                          <a:effectLst/>
                          <a:latin typeface="+mn-lt"/>
                          <a:ea typeface="+mn-ea"/>
                          <a:cs typeface="+mn-cs"/>
                        </a:rPr>
                        <a:t>3.8</a:t>
                      </a:r>
                    </a:p>
                    <a:p>
                      <a:pPr marL="0" marR="0" algn="ctr" defTabSz="457200" rtl="0" eaLnBrk="1" latinLnBrk="0" hangingPunct="1">
                        <a:lnSpc>
                          <a:spcPct val="100000"/>
                        </a:lnSpc>
                        <a:spcBef>
                          <a:spcPts val="0"/>
                        </a:spcBef>
                        <a:spcAft>
                          <a:spcPts val="0"/>
                        </a:spcAft>
                      </a:pPr>
                      <a:r>
                        <a:rPr lang="en-US" sz="1100" kern="1200" dirty="0" smtClean="0">
                          <a:solidFill>
                            <a:schemeClr val="dk1"/>
                          </a:solidFill>
                          <a:effectLst/>
                          <a:latin typeface="+mn-lt"/>
                          <a:ea typeface="+mn-ea"/>
                          <a:cs typeface="+mn-cs"/>
                        </a:rPr>
                        <a:t>(3.7, 5.6)</a:t>
                      </a:r>
                      <a:endParaRPr lang="en-US" sz="1100" kern="1200" dirty="0">
                        <a:solidFill>
                          <a:schemeClr val="dk1"/>
                        </a:solidFill>
                        <a:effectLst/>
                        <a:latin typeface="+mn-lt"/>
                        <a:ea typeface="+mn-ea"/>
                        <a:cs typeface="+mn-cs"/>
                      </a:endParaRPr>
                    </a:p>
                  </a:txBody>
                  <a:tcPr marL="8100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a:lnSpc>
                          <a:spcPct val="100000"/>
                        </a:lnSpc>
                        <a:spcBef>
                          <a:spcPts val="0"/>
                        </a:spcBef>
                      </a:pPr>
                      <a:r>
                        <a:rPr lang="en-US" sz="1100" dirty="0" smtClean="0"/>
                        <a:t>7%</a:t>
                      </a:r>
                      <a:endParaRPr lang="en-US" sz="1100" dirty="0"/>
                    </a:p>
                  </a:txBody>
                  <a:tcPr marL="81000" marT="60960" marB="6096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pPr>
                      <a:r>
                        <a:rPr lang="en-US" sz="1100" dirty="0" smtClean="0"/>
                        <a:t>7%</a:t>
                      </a:r>
                      <a:endParaRPr lang="en-US" sz="1100" dirty="0"/>
                    </a:p>
                  </a:txBody>
                  <a:tcPr marL="8100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9" name="Rounded Rectangle 8"/>
          <p:cNvSpPr/>
          <p:nvPr/>
        </p:nvSpPr>
        <p:spPr>
          <a:xfrm>
            <a:off x="117067" y="1007880"/>
            <a:ext cx="5935442" cy="313829"/>
          </a:xfrm>
          <a:prstGeom prst="roundRect">
            <a:avLst/>
          </a:prstGeom>
          <a:solidFill>
            <a:schemeClr val="accent1">
              <a:lumMod val="75000"/>
            </a:schemeClr>
          </a:solidFill>
        </p:spPr>
        <p:txBody>
          <a:bodyPr wrap="none" lIns="91438" tIns="45719" rIns="91438" bIns="73151" rtlCol="0" anchor="ctr">
            <a:noAutofit/>
          </a:bodyPr>
          <a:lstStyle/>
          <a:p>
            <a:pPr algn="ctr" defTabSz="685783"/>
            <a:r>
              <a:rPr lang="en-US" sz="1600" b="1" dirty="0">
                <a:solidFill>
                  <a:prstClr val="white"/>
                </a:solidFill>
              </a:rPr>
              <a:t>HRD-positive</a:t>
            </a:r>
          </a:p>
        </p:txBody>
      </p:sp>
      <p:sp>
        <p:nvSpPr>
          <p:cNvPr id="14" name="Rounded Rectangle 13"/>
          <p:cNvSpPr/>
          <p:nvPr/>
        </p:nvSpPr>
        <p:spPr>
          <a:xfrm>
            <a:off x="6125150" y="1007880"/>
            <a:ext cx="2926080" cy="313829"/>
          </a:xfrm>
          <a:prstGeom prst="roundRect">
            <a:avLst/>
          </a:prstGeom>
          <a:solidFill>
            <a:srgbClr val="2E75B6"/>
          </a:solidFill>
        </p:spPr>
        <p:txBody>
          <a:bodyPr wrap="none" lIns="91438" tIns="45719" rIns="91438" bIns="73151" rtlCol="0" anchor="ctr">
            <a:noAutofit/>
          </a:bodyPr>
          <a:lstStyle/>
          <a:p>
            <a:pPr algn="ctr" defTabSz="685783"/>
            <a:r>
              <a:rPr lang="en-US" sz="1600" b="1" dirty="0">
                <a:solidFill>
                  <a:prstClr val="white"/>
                </a:solidFill>
              </a:rPr>
              <a:t>HRD-negative</a:t>
            </a:r>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1158" y="4005064"/>
            <a:ext cx="2926080" cy="283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8569" y="4005064"/>
            <a:ext cx="2926080" cy="279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93" y="4005065"/>
            <a:ext cx="2926080" cy="271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794015" y="47312"/>
            <a:ext cx="6015431" cy="677106"/>
          </a:xfrm>
          <a:prstGeom prst="rect">
            <a:avLst/>
          </a:prstGeom>
        </p:spPr>
        <p:txBody>
          <a:bodyPr wrap="square" lIns="91438" tIns="45719" rIns="91438" bIns="45719">
            <a:spAutoFit/>
          </a:bodyPr>
          <a:lstStyle/>
          <a:p>
            <a:pPr defTabSz="685783"/>
            <a:r>
              <a:rPr lang="en-US" sz="2000" dirty="0">
                <a:solidFill>
                  <a:srgbClr val="C00000"/>
                </a:solidFill>
              </a:rPr>
              <a:t>Platinum combination followed by </a:t>
            </a:r>
            <a:r>
              <a:rPr lang="en-US" sz="2000" dirty="0" err="1">
                <a:solidFill>
                  <a:srgbClr val="C00000"/>
                </a:solidFill>
              </a:rPr>
              <a:t>iPARP</a:t>
            </a:r>
            <a:r>
              <a:rPr lang="en-US" sz="2000" dirty="0">
                <a:solidFill>
                  <a:srgbClr val="C00000"/>
                </a:solidFill>
              </a:rPr>
              <a:t/>
            </a:r>
            <a:br>
              <a:rPr lang="en-US" sz="2000" dirty="0">
                <a:solidFill>
                  <a:srgbClr val="C00000"/>
                </a:solidFill>
              </a:rPr>
            </a:br>
            <a:r>
              <a:rPr lang="en-US" b="1" dirty="0" err="1">
                <a:solidFill>
                  <a:srgbClr val="4BACC6">
                    <a:lumMod val="50000"/>
                  </a:srgbClr>
                </a:solidFill>
              </a:rPr>
              <a:t>Niraparib</a:t>
            </a:r>
            <a:r>
              <a:rPr lang="en-US" dirty="0">
                <a:solidFill>
                  <a:srgbClr val="4BACC6">
                    <a:lumMod val="50000"/>
                  </a:srgbClr>
                </a:solidFill>
              </a:rPr>
              <a:t>: ENGOT </a:t>
            </a:r>
            <a:r>
              <a:rPr lang="en-US" dirty="0" smtClean="0">
                <a:solidFill>
                  <a:srgbClr val="4BACC6">
                    <a:lumMod val="50000"/>
                  </a:srgbClr>
                </a:solidFill>
              </a:rPr>
              <a:t>ov16-NOVA exploratory analyses</a:t>
            </a:r>
            <a:endParaRPr lang="en-US" sz="1400" b="1" dirty="0">
              <a:solidFill>
                <a:srgbClr val="FF0000"/>
              </a:solidFill>
            </a:endParaRPr>
          </a:p>
        </p:txBody>
      </p:sp>
      <p:sp>
        <p:nvSpPr>
          <p:cNvPr id="15" name="Segnaposto testo 14"/>
          <p:cNvSpPr>
            <a:spLocks noGrp="1"/>
          </p:cNvSpPr>
          <p:nvPr>
            <p:ph type="body" sz="quarter" idx="12"/>
          </p:nvPr>
        </p:nvSpPr>
        <p:spPr/>
        <p:txBody>
          <a:bodyPr/>
          <a:lstStyle/>
          <a:p>
            <a:endParaRPr lang="it-IT"/>
          </a:p>
        </p:txBody>
      </p:sp>
    </p:spTree>
    <p:extLst>
      <p:ext uri="{BB962C8B-B14F-4D97-AF65-F5344CB8AC3E}">
        <p14:creationId xmlns:p14="http://schemas.microsoft.com/office/powerpoint/2010/main" val="9158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65ABA9-FDBC-404A-8885-A9833F77867B}" type="slidenum">
              <a:rPr lang="en-GB" smtClean="0">
                <a:solidFill>
                  <a:prstClr val="white"/>
                </a:solidFill>
              </a:rPr>
              <a:pPr/>
              <a:t>14</a:t>
            </a:fld>
            <a:endParaRPr lang="en-GB" dirty="0">
              <a:solidFill>
                <a:prstClr val="white"/>
              </a:solidFill>
            </a:endParaRPr>
          </a:p>
        </p:txBody>
      </p:sp>
      <p:sp>
        <p:nvSpPr>
          <p:cNvPr id="3" name="Title 2"/>
          <p:cNvSpPr>
            <a:spLocks noGrp="1"/>
          </p:cNvSpPr>
          <p:nvPr>
            <p:ph type="title"/>
          </p:nvPr>
        </p:nvSpPr>
        <p:spPr/>
        <p:txBody>
          <a:bodyPr/>
          <a:lstStyle/>
          <a:p>
            <a:r>
              <a:rPr lang="en-US" dirty="0">
                <a:solidFill>
                  <a:schemeClr val="accent2"/>
                </a:solidFill>
              </a:rPr>
              <a:t>ARIEL3: </a:t>
            </a:r>
            <a:r>
              <a:rPr lang="en-US" dirty="0" smtClean="0"/>
              <a:t>Diagram </a:t>
            </a:r>
            <a:r>
              <a:rPr lang="en-US" dirty="0"/>
              <a:t>of Analysis Cohorts</a:t>
            </a:r>
          </a:p>
        </p:txBody>
      </p:sp>
      <p:grpSp>
        <p:nvGrpSpPr>
          <p:cNvPr id="16" name="Group 28"/>
          <p:cNvGrpSpPr/>
          <p:nvPr/>
        </p:nvGrpSpPr>
        <p:grpSpPr>
          <a:xfrm>
            <a:off x="181812" y="856545"/>
            <a:ext cx="8791215" cy="4870859"/>
            <a:chOff x="218999" y="807262"/>
            <a:chExt cx="8791215" cy="3653144"/>
          </a:xfrm>
        </p:grpSpPr>
        <p:sp>
          <p:nvSpPr>
            <p:cNvPr id="4" name="ITT Pop"/>
            <p:cNvSpPr txBox="1">
              <a:spLocks noChangeArrowheads="1"/>
            </p:cNvSpPr>
            <p:nvPr/>
          </p:nvSpPr>
          <p:spPr bwMode="auto">
            <a:xfrm>
              <a:off x="218999" y="1366569"/>
              <a:ext cx="8791215" cy="3093837"/>
            </a:xfrm>
            <a:prstGeom prst="rect">
              <a:avLst/>
            </a:prstGeom>
            <a:solidFill>
              <a:schemeClr val="accent2">
                <a:lumMod val="20000"/>
                <a:lumOff val="80000"/>
              </a:schemeClr>
            </a:solidFill>
            <a:ln w="9525">
              <a:solidFill>
                <a:schemeClr val="tx1">
                  <a:lumMod val="50000"/>
                  <a:lumOff val="50000"/>
                </a:schemeClr>
              </a:solidFill>
              <a:miter lim="800000"/>
              <a:headEnd/>
              <a:tailEnd/>
            </a:ln>
          </p:spPr>
          <p:txBody>
            <a:bodyPr rot="0" vert="horz" wrap="square" lIns="91440" tIns="45720" rIns="91440" bIns="45720" anchor="b" anchorCtr="0" upright="1">
              <a:noAutofit/>
            </a:bodyPr>
            <a:lstStyle/>
            <a:p>
              <a:pPr algn="ctr" defTabSz="685800">
                <a:spcAft>
                  <a:spcPts val="600"/>
                </a:spcAft>
              </a:pPr>
              <a:r>
                <a:rPr lang="en-GB" sz="1400" b="1" dirty="0">
                  <a:solidFill>
                    <a:srgbClr val="7F323A"/>
                  </a:solidFill>
                  <a:ea typeface="Times New Roman"/>
                </a:rPr>
                <a:t>ITT population (n=564)</a:t>
              </a:r>
            </a:p>
            <a:p>
              <a:pPr defTabSz="685800">
                <a:tabLst>
                  <a:tab pos="1144588" algn="l"/>
                  <a:tab pos="2513013" algn="l"/>
                  <a:tab pos="3144838" algn="l"/>
                  <a:tab pos="4230688" algn="l"/>
                  <a:tab pos="5768975" algn="l"/>
                  <a:tab pos="6630988" algn="l"/>
                  <a:tab pos="7715250" algn="l"/>
                </a:tabLst>
              </a:pPr>
              <a:r>
                <a:rPr lang="en-GB" sz="1300" dirty="0">
                  <a:solidFill>
                    <a:prstClr val="white">
                      <a:lumMod val="50000"/>
                    </a:prstClr>
                  </a:solidFill>
                  <a:ea typeface="Times New Roman"/>
                </a:rPr>
                <a:t>130 rucaparib	66 placebo	+	106 rucaparib	52 placebo	+                </a:t>
              </a:r>
              <a:r>
                <a:rPr lang="en-GB" sz="1300" dirty="0">
                  <a:solidFill>
                    <a:prstClr val="black"/>
                  </a:solidFill>
                  <a:ea typeface="Times New Roman"/>
                </a:rPr>
                <a:t>139 rucaparib	71 placebo</a:t>
              </a:r>
            </a:p>
          </p:txBody>
        </p:sp>
        <p:sp>
          <p:nvSpPr>
            <p:cNvPr id="5" name="HRD Cohort"/>
            <p:cNvSpPr txBox="1">
              <a:spLocks noChangeArrowheads="1"/>
            </p:cNvSpPr>
            <p:nvPr/>
          </p:nvSpPr>
          <p:spPr bwMode="auto">
            <a:xfrm>
              <a:off x="218999" y="1366568"/>
              <a:ext cx="5321808" cy="2349559"/>
            </a:xfrm>
            <a:prstGeom prst="rect">
              <a:avLst/>
            </a:prstGeom>
            <a:solidFill>
              <a:schemeClr val="accent4">
                <a:lumMod val="20000"/>
                <a:lumOff val="80000"/>
              </a:schemeClr>
            </a:solidFill>
            <a:ln w="9525">
              <a:solidFill>
                <a:schemeClr val="tx1">
                  <a:lumMod val="50000"/>
                  <a:lumOff val="50000"/>
                </a:schemeClr>
              </a:solidFill>
              <a:miter lim="800000"/>
              <a:headEnd/>
              <a:tailEnd/>
            </a:ln>
          </p:spPr>
          <p:txBody>
            <a:bodyPr rot="0" vert="horz" wrap="square" lIns="91440" tIns="45720" rIns="91440" bIns="45720" anchor="b" anchorCtr="0" upright="1">
              <a:noAutofit/>
            </a:bodyPr>
            <a:lstStyle/>
            <a:p>
              <a:pPr algn="ctr" defTabSz="685800">
                <a:spcAft>
                  <a:spcPts val="600"/>
                </a:spcAft>
              </a:pPr>
              <a:r>
                <a:rPr lang="en-GB" sz="1400" b="1" dirty="0">
                  <a:solidFill>
                    <a:srgbClr val="AE4940"/>
                  </a:solidFill>
                  <a:ea typeface="Times New Roman"/>
                </a:rPr>
                <a:t>HRD cohort (n=354)</a:t>
              </a:r>
            </a:p>
            <a:p>
              <a:pPr defTabSz="685800">
                <a:tabLst>
                  <a:tab pos="1144588" algn="l"/>
                  <a:tab pos="2513013" algn="l"/>
                  <a:tab pos="3144838" algn="l"/>
                  <a:tab pos="4230688" algn="l"/>
                </a:tabLst>
              </a:pPr>
              <a:r>
                <a:rPr lang="en-GB" sz="1300" dirty="0">
                  <a:solidFill>
                    <a:prstClr val="white">
                      <a:lumMod val="50000"/>
                    </a:prstClr>
                  </a:solidFill>
                  <a:ea typeface="Times New Roman"/>
                </a:rPr>
                <a:t>130 rucaparib	66 placebo	</a:t>
              </a:r>
              <a:r>
                <a:rPr lang="en-GB" sz="1300" dirty="0">
                  <a:solidFill>
                    <a:prstClr val="white">
                      <a:lumMod val="65000"/>
                    </a:prstClr>
                  </a:solidFill>
                  <a:ea typeface="Times New Roman"/>
                </a:rPr>
                <a:t>+	</a:t>
              </a:r>
              <a:r>
                <a:rPr lang="en-GB" sz="1300" dirty="0">
                  <a:solidFill>
                    <a:prstClr val="black"/>
                  </a:solidFill>
                  <a:ea typeface="Times New Roman"/>
                </a:rPr>
                <a:t>106 rucaparib	52 placebo</a:t>
              </a:r>
            </a:p>
          </p:txBody>
        </p:sp>
        <p:sp>
          <p:nvSpPr>
            <p:cNvPr id="6" name="BRCA Mut"/>
            <p:cNvSpPr txBox="1">
              <a:spLocks noChangeArrowheads="1"/>
            </p:cNvSpPr>
            <p:nvPr/>
          </p:nvSpPr>
          <p:spPr bwMode="auto">
            <a:xfrm>
              <a:off x="220177" y="1366569"/>
              <a:ext cx="3493008" cy="1607387"/>
            </a:xfrm>
            <a:prstGeom prst="rect">
              <a:avLst/>
            </a:prstGeom>
            <a:solidFill>
              <a:schemeClr val="bg1">
                <a:lumMod val="95000"/>
              </a:schemeClr>
            </a:solidFill>
            <a:ln w="9525">
              <a:solidFill>
                <a:schemeClr val="tx1">
                  <a:lumMod val="50000"/>
                  <a:lumOff val="50000"/>
                </a:schemeClr>
              </a:solidFill>
              <a:miter lim="800000"/>
              <a:headEnd/>
              <a:tailEnd/>
            </a:ln>
          </p:spPr>
          <p:txBody>
            <a:bodyPr rot="0" vert="horz" wrap="square" lIns="91440" tIns="45720" rIns="91440" bIns="45720" anchor="b" anchorCtr="0" upright="1">
              <a:noAutofit/>
            </a:bodyPr>
            <a:lstStyle/>
            <a:p>
              <a:pPr algn="ctr" defTabSz="685800">
                <a:spcAft>
                  <a:spcPts val="600"/>
                </a:spcAft>
              </a:pPr>
              <a:r>
                <a:rPr lang="en-GB" sz="1400" b="1" i="1" dirty="0">
                  <a:solidFill>
                    <a:srgbClr val="156B72"/>
                  </a:solidFill>
                  <a:ea typeface="Times New Roman"/>
                </a:rPr>
                <a:t>BRCA</a:t>
              </a:r>
              <a:r>
                <a:rPr lang="en-GB" sz="1400" b="1" dirty="0">
                  <a:solidFill>
                    <a:srgbClr val="156B72"/>
                  </a:solidFill>
                  <a:ea typeface="Times New Roman"/>
                </a:rPr>
                <a:t>-mutant cohort (n=196)</a:t>
              </a:r>
            </a:p>
            <a:p>
              <a:pPr defTabSz="685800">
                <a:tabLst>
                  <a:tab pos="1144588" algn="l"/>
                </a:tabLst>
              </a:pPr>
              <a:r>
                <a:rPr lang="en-GB" sz="1300" dirty="0">
                  <a:solidFill>
                    <a:prstClr val="black"/>
                  </a:solidFill>
                  <a:ea typeface="Times New Roman"/>
                </a:rPr>
                <a:t>130 rucaparib	66 placebo</a:t>
              </a:r>
            </a:p>
          </p:txBody>
        </p:sp>
        <p:sp>
          <p:nvSpPr>
            <p:cNvPr id="7" name="Text Box 19"/>
            <p:cNvSpPr txBox="1">
              <a:spLocks noChangeArrowheads="1"/>
            </p:cNvSpPr>
            <p:nvPr/>
          </p:nvSpPr>
          <p:spPr bwMode="auto">
            <a:xfrm>
              <a:off x="3147608" y="807262"/>
              <a:ext cx="2011680" cy="182880"/>
            </a:xfrm>
            <a:prstGeom prst="rect">
              <a:avLst/>
            </a:prstGeom>
            <a:solidFill>
              <a:schemeClr val="bg1"/>
            </a:solidFill>
            <a:ln w="9525">
              <a:solidFill>
                <a:schemeClr val="tx1">
                  <a:lumMod val="50000"/>
                  <a:lumOff val="50000"/>
                </a:schemeClr>
              </a:solidFill>
              <a:miter lim="800000"/>
              <a:headEnd/>
              <a:tailEnd/>
            </a:ln>
          </p:spPr>
          <p:txBody>
            <a:bodyPr rot="0" vert="horz" wrap="square" lIns="91440" tIns="45720" rIns="91440" bIns="45720" anchor="ctr" anchorCtr="0" upright="1">
              <a:noAutofit/>
            </a:bodyPr>
            <a:lstStyle/>
            <a:p>
              <a:pPr algn="ctr" defTabSz="685800"/>
              <a:r>
                <a:rPr lang="en-GB" sz="1100" dirty="0">
                  <a:solidFill>
                    <a:prstClr val="black"/>
                  </a:solidFill>
                  <a:ea typeface="Times New Roman"/>
                </a:rPr>
                <a:t>564 enrolled/randomised</a:t>
              </a:r>
            </a:p>
          </p:txBody>
        </p:sp>
        <p:sp>
          <p:nvSpPr>
            <p:cNvPr id="8" name="Text Box 19"/>
            <p:cNvSpPr txBox="1">
              <a:spLocks noChangeArrowheads="1"/>
            </p:cNvSpPr>
            <p:nvPr/>
          </p:nvSpPr>
          <p:spPr bwMode="auto">
            <a:xfrm>
              <a:off x="1180617" y="1070411"/>
              <a:ext cx="1481328" cy="182880"/>
            </a:xfrm>
            <a:prstGeom prst="rect">
              <a:avLst/>
            </a:prstGeom>
            <a:solidFill>
              <a:schemeClr val="bg1"/>
            </a:solidFill>
            <a:ln w="9525">
              <a:solidFill>
                <a:schemeClr val="tx1">
                  <a:lumMod val="50000"/>
                  <a:lumOff val="50000"/>
                </a:schemeClr>
              </a:solidFill>
              <a:miter lim="800000"/>
              <a:headEnd/>
              <a:tailEnd/>
            </a:ln>
          </p:spPr>
          <p:txBody>
            <a:bodyPr rot="0" vert="horz" wrap="square" lIns="91440" tIns="45720" rIns="91440" bIns="45720" anchor="ctr" anchorCtr="0" upright="1">
              <a:noAutofit/>
            </a:bodyPr>
            <a:lstStyle/>
            <a:p>
              <a:pPr algn="ctr" defTabSz="685800"/>
              <a:r>
                <a:rPr lang="en-GB" sz="1100" dirty="0">
                  <a:solidFill>
                    <a:prstClr val="black"/>
                  </a:solidFill>
                  <a:ea typeface="Times New Roman"/>
                </a:rPr>
                <a:t>196 </a:t>
              </a:r>
              <a:r>
                <a:rPr lang="en-GB" sz="1100" i="1" dirty="0">
                  <a:solidFill>
                    <a:prstClr val="black"/>
                  </a:solidFill>
                  <a:ea typeface="Times New Roman"/>
                </a:rPr>
                <a:t>BRCA</a:t>
              </a:r>
              <a:r>
                <a:rPr lang="en-GB" sz="1100" dirty="0">
                  <a:solidFill>
                    <a:prstClr val="black"/>
                  </a:solidFill>
                  <a:ea typeface="Times New Roman"/>
                </a:rPr>
                <a:t> mutant</a:t>
              </a:r>
            </a:p>
          </p:txBody>
        </p:sp>
        <p:sp>
          <p:nvSpPr>
            <p:cNvPr id="9" name="Text Box 19"/>
            <p:cNvSpPr txBox="1">
              <a:spLocks noChangeArrowheads="1"/>
            </p:cNvSpPr>
            <p:nvPr/>
          </p:nvSpPr>
          <p:spPr bwMode="auto">
            <a:xfrm>
              <a:off x="5644951" y="1065898"/>
              <a:ext cx="1481328" cy="182880"/>
            </a:xfrm>
            <a:prstGeom prst="rect">
              <a:avLst/>
            </a:prstGeom>
            <a:solidFill>
              <a:schemeClr val="bg1"/>
            </a:solidFill>
            <a:ln w="9525">
              <a:solidFill>
                <a:schemeClr val="tx1">
                  <a:lumMod val="50000"/>
                  <a:lumOff val="50000"/>
                </a:schemeClr>
              </a:solidFill>
              <a:miter lim="800000"/>
              <a:headEnd/>
              <a:tailEnd/>
            </a:ln>
          </p:spPr>
          <p:txBody>
            <a:bodyPr rot="0" vert="horz" wrap="square" lIns="91440" tIns="45720" rIns="91440" bIns="45720" anchor="ctr" anchorCtr="0" upright="1">
              <a:noAutofit/>
            </a:bodyPr>
            <a:lstStyle/>
            <a:p>
              <a:pPr algn="ctr" defTabSz="685800"/>
              <a:r>
                <a:rPr lang="en-GB" sz="1100" dirty="0">
                  <a:solidFill>
                    <a:prstClr val="black"/>
                  </a:solidFill>
                  <a:ea typeface="Times New Roman"/>
                </a:rPr>
                <a:t>368 </a:t>
              </a:r>
              <a:r>
                <a:rPr lang="en-GB" sz="1100" i="1" dirty="0">
                  <a:solidFill>
                    <a:prstClr val="black"/>
                  </a:solidFill>
                  <a:ea typeface="Times New Roman"/>
                </a:rPr>
                <a:t>BRCA</a:t>
              </a:r>
              <a:r>
                <a:rPr lang="en-GB" sz="1100" dirty="0">
                  <a:solidFill>
                    <a:prstClr val="black"/>
                  </a:solidFill>
                  <a:ea typeface="Times New Roman"/>
                </a:rPr>
                <a:t> wild type</a:t>
              </a:r>
            </a:p>
          </p:txBody>
        </p:sp>
        <p:sp>
          <p:nvSpPr>
            <p:cNvPr id="10" name="Text Box 19"/>
            <p:cNvSpPr txBox="1">
              <a:spLocks noChangeArrowheads="1"/>
            </p:cNvSpPr>
            <p:nvPr/>
          </p:nvSpPr>
          <p:spPr bwMode="auto">
            <a:xfrm>
              <a:off x="3859218" y="1523606"/>
              <a:ext cx="1481328" cy="365760"/>
            </a:xfrm>
            <a:prstGeom prst="rect">
              <a:avLst/>
            </a:prstGeom>
            <a:solidFill>
              <a:schemeClr val="bg1"/>
            </a:solidFill>
            <a:ln w="9525">
              <a:solidFill>
                <a:schemeClr val="tx1">
                  <a:lumMod val="50000"/>
                  <a:lumOff val="50000"/>
                </a:schemeClr>
              </a:solidFill>
              <a:miter lim="800000"/>
              <a:headEnd/>
              <a:tailEnd/>
            </a:ln>
          </p:spPr>
          <p:txBody>
            <a:bodyPr rot="0" vert="horz" wrap="square" lIns="91440" tIns="45720" rIns="91440" bIns="45720" anchor="ctr" anchorCtr="0" upright="1">
              <a:noAutofit/>
            </a:bodyPr>
            <a:lstStyle/>
            <a:p>
              <a:pPr algn="ctr" defTabSz="685800"/>
              <a:r>
                <a:rPr lang="en-GB" sz="1100" dirty="0">
                  <a:solidFill>
                    <a:prstClr val="black"/>
                  </a:solidFill>
                  <a:ea typeface="Times New Roman"/>
                </a:rPr>
                <a:t>158 </a:t>
              </a:r>
              <a:r>
                <a:rPr lang="en-GB" sz="1100" i="1" dirty="0">
                  <a:solidFill>
                    <a:prstClr val="black"/>
                  </a:solidFill>
                  <a:ea typeface="Times New Roman"/>
                </a:rPr>
                <a:t>BRCA</a:t>
              </a:r>
              <a:r>
                <a:rPr lang="en-GB" sz="1100" dirty="0">
                  <a:solidFill>
                    <a:prstClr val="black"/>
                  </a:solidFill>
                  <a:ea typeface="Times New Roman"/>
                </a:rPr>
                <a:t> wild type/</a:t>
              </a:r>
              <a:br>
                <a:rPr lang="en-GB" sz="1100" dirty="0">
                  <a:solidFill>
                    <a:prstClr val="black"/>
                  </a:solidFill>
                  <a:ea typeface="Times New Roman"/>
                </a:rPr>
              </a:br>
              <a:r>
                <a:rPr lang="en-GB" sz="1100" dirty="0">
                  <a:solidFill>
                    <a:prstClr val="black"/>
                  </a:solidFill>
                  <a:ea typeface="Times New Roman"/>
                </a:rPr>
                <a:t>LOH </a:t>
              </a:r>
              <a:r>
                <a:rPr lang="en-GB" sz="1100" dirty="0" smtClean="0">
                  <a:solidFill>
                    <a:prstClr val="black"/>
                  </a:solidFill>
                  <a:ea typeface="Times New Roman"/>
                </a:rPr>
                <a:t>high</a:t>
              </a:r>
              <a:r>
                <a:rPr lang="en-GB" sz="1100" baseline="30000" dirty="0" smtClean="0">
                  <a:solidFill>
                    <a:prstClr val="black"/>
                  </a:solidFill>
                  <a:ea typeface="Times New Roman"/>
                </a:rPr>
                <a:t>‡</a:t>
              </a:r>
              <a:endParaRPr lang="en-GB" sz="1100" baseline="30000" dirty="0">
                <a:solidFill>
                  <a:prstClr val="black"/>
                </a:solidFill>
                <a:ea typeface="Times New Roman"/>
              </a:endParaRPr>
            </a:p>
          </p:txBody>
        </p:sp>
        <p:sp>
          <p:nvSpPr>
            <p:cNvPr id="11" name="Text Box 19"/>
            <p:cNvSpPr txBox="1">
              <a:spLocks noChangeArrowheads="1"/>
            </p:cNvSpPr>
            <p:nvPr/>
          </p:nvSpPr>
          <p:spPr bwMode="auto">
            <a:xfrm>
              <a:off x="5644952" y="1523606"/>
              <a:ext cx="1481328" cy="365760"/>
            </a:xfrm>
            <a:prstGeom prst="rect">
              <a:avLst/>
            </a:prstGeom>
            <a:solidFill>
              <a:schemeClr val="bg1"/>
            </a:solidFill>
            <a:ln w="9525">
              <a:solidFill>
                <a:schemeClr val="tx1">
                  <a:lumMod val="50000"/>
                  <a:lumOff val="50000"/>
                </a:schemeClr>
              </a:solidFill>
              <a:miter lim="800000"/>
              <a:headEnd/>
              <a:tailEnd/>
            </a:ln>
          </p:spPr>
          <p:txBody>
            <a:bodyPr rot="0" vert="horz" wrap="square" lIns="91440" tIns="45720" rIns="91440" bIns="45720" anchor="ctr" anchorCtr="0" upright="1">
              <a:noAutofit/>
            </a:bodyPr>
            <a:lstStyle/>
            <a:p>
              <a:pPr algn="ctr" defTabSz="685800"/>
              <a:r>
                <a:rPr lang="en-GB" sz="1100" dirty="0">
                  <a:solidFill>
                    <a:prstClr val="black"/>
                  </a:solidFill>
                  <a:ea typeface="Times New Roman"/>
                </a:rPr>
                <a:t>161 </a:t>
              </a:r>
              <a:r>
                <a:rPr lang="en-GB" sz="1100" i="1" dirty="0">
                  <a:solidFill>
                    <a:prstClr val="black"/>
                  </a:solidFill>
                  <a:ea typeface="Times New Roman"/>
                </a:rPr>
                <a:t>BRCA</a:t>
              </a:r>
              <a:r>
                <a:rPr lang="en-GB" sz="1100" dirty="0">
                  <a:solidFill>
                    <a:prstClr val="black"/>
                  </a:solidFill>
                  <a:ea typeface="Times New Roman"/>
                </a:rPr>
                <a:t> wild type/</a:t>
              </a:r>
              <a:br>
                <a:rPr lang="en-GB" sz="1100" dirty="0">
                  <a:solidFill>
                    <a:prstClr val="black"/>
                  </a:solidFill>
                  <a:ea typeface="Times New Roman"/>
                </a:rPr>
              </a:br>
              <a:r>
                <a:rPr lang="en-GB" sz="1100" dirty="0">
                  <a:solidFill>
                    <a:prstClr val="black"/>
                  </a:solidFill>
                  <a:ea typeface="Times New Roman"/>
                </a:rPr>
                <a:t>LOH low</a:t>
              </a:r>
            </a:p>
          </p:txBody>
        </p:sp>
        <p:sp>
          <p:nvSpPr>
            <p:cNvPr id="12" name="Text Box 19"/>
            <p:cNvSpPr txBox="1">
              <a:spLocks noChangeArrowheads="1"/>
            </p:cNvSpPr>
            <p:nvPr/>
          </p:nvSpPr>
          <p:spPr bwMode="auto">
            <a:xfrm>
              <a:off x="7430684" y="1523604"/>
              <a:ext cx="1481328" cy="365760"/>
            </a:xfrm>
            <a:prstGeom prst="rect">
              <a:avLst/>
            </a:prstGeom>
            <a:solidFill>
              <a:schemeClr val="bg1"/>
            </a:solidFill>
            <a:ln w="9525">
              <a:solidFill>
                <a:schemeClr val="tx1">
                  <a:lumMod val="50000"/>
                  <a:lumOff val="50000"/>
                </a:schemeClr>
              </a:solidFill>
              <a:miter lim="800000"/>
              <a:headEnd/>
              <a:tailEnd/>
            </a:ln>
          </p:spPr>
          <p:txBody>
            <a:bodyPr rot="0" vert="horz" wrap="square" lIns="91440" tIns="45720" rIns="91440" bIns="45720" anchor="ctr" anchorCtr="0" upright="1">
              <a:noAutofit/>
            </a:bodyPr>
            <a:lstStyle/>
            <a:p>
              <a:pPr algn="ctr" defTabSz="685800"/>
              <a:r>
                <a:rPr lang="en-GB" sz="1100" dirty="0">
                  <a:solidFill>
                    <a:prstClr val="black"/>
                  </a:solidFill>
                  <a:ea typeface="Times New Roman"/>
                </a:rPr>
                <a:t>49 </a:t>
              </a:r>
              <a:r>
                <a:rPr lang="en-GB" sz="1100" i="1" dirty="0">
                  <a:solidFill>
                    <a:prstClr val="black"/>
                  </a:solidFill>
                  <a:ea typeface="Times New Roman"/>
                </a:rPr>
                <a:t>BRCA</a:t>
              </a:r>
              <a:r>
                <a:rPr lang="en-GB" sz="1100" dirty="0">
                  <a:solidFill>
                    <a:prstClr val="black"/>
                  </a:solidFill>
                  <a:ea typeface="Times New Roman"/>
                </a:rPr>
                <a:t> wild type/</a:t>
              </a:r>
              <a:br>
                <a:rPr lang="en-GB" sz="1100" dirty="0">
                  <a:solidFill>
                    <a:prstClr val="black"/>
                  </a:solidFill>
                  <a:ea typeface="Times New Roman"/>
                </a:rPr>
              </a:br>
              <a:r>
                <a:rPr lang="en-GB" sz="1100" dirty="0">
                  <a:solidFill>
                    <a:prstClr val="black"/>
                  </a:solidFill>
                  <a:ea typeface="Times New Roman"/>
                </a:rPr>
                <a:t>LOH indeterminate</a:t>
              </a:r>
            </a:p>
          </p:txBody>
        </p:sp>
        <p:sp>
          <p:nvSpPr>
            <p:cNvPr id="13" name="Text Box 19"/>
            <p:cNvSpPr txBox="1">
              <a:spLocks noChangeArrowheads="1"/>
            </p:cNvSpPr>
            <p:nvPr/>
          </p:nvSpPr>
          <p:spPr bwMode="auto">
            <a:xfrm>
              <a:off x="287750" y="1523606"/>
              <a:ext cx="1481328" cy="365760"/>
            </a:xfrm>
            <a:prstGeom prst="rect">
              <a:avLst/>
            </a:prstGeom>
            <a:solidFill>
              <a:schemeClr val="bg1"/>
            </a:solidFill>
            <a:ln w="9525">
              <a:solidFill>
                <a:schemeClr val="tx1">
                  <a:lumMod val="50000"/>
                  <a:lumOff val="50000"/>
                </a:schemeClr>
              </a:solidFill>
              <a:miter lim="800000"/>
              <a:headEnd/>
              <a:tailEnd/>
            </a:ln>
          </p:spPr>
          <p:txBody>
            <a:bodyPr rot="0" vert="horz" wrap="square" lIns="91440" tIns="45720" rIns="91440" bIns="45720" anchor="ctr" anchorCtr="0" upright="1">
              <a:noAutofit/>
            </a:bodyPr>
            <a:lstStyle/>
            <a:p>
              <a:pPr algn="ctr" defTabSz="685800"/>
              <a:r>
                <a:rPr lang="en-GB" sz="1100" dirty="0">
                  <a:solidFill>
                    <a:prstClr val="black"/>
                  </a:solidFill>
                  <a:ea typeface="Times New Roman"/>
                </a:rPr>
                <a:t>130 germline </a:t>
              </a:r>
              <a:br>
                <a:rPr lang="en-GB" sz="1100" dirty="0">
                  <a:solidFill>
                    <a:prstClr val="black"/>
                  </a:solidFill>
                  <a:ea typeface="Times New Roman"/>
                </a:rPr>
              </a:br>
              <a:r>
                <a:rPr lang="en-GB" sz="1100" i="1" dirty="0">
                  <a:solidFill>
                    <a:prstClr val="black"/>
                  </a:solidFill>
                  <a:ea typeface="Times New Roman"/>
                </a:rPr>
                <a:t>BRCA</a:t>
              </a:r>
              <a:r>
                <a:rPr lang="en-GB" sz="1100" dirty="0">
                  <a:solidFill>
                    <a:prstClr val="black"/>
                  </a:solidFill>
                  <a:ea typeface="Times New Roman"/>
                </a:rPr>
                <a:t> </a:t>
              </a:r>
              <a:r>
                <a:rPr lang="en-GB" sz="1100" dirty="0" smtClean="0">
                  <a:solidFill>
                    <a:prstClr val="black"/>
                  </a:solidFill>
                  <a:ea typeface="Times New Roman"/>
                </a:rPr>
                <a:t>mutant*</a:t>
              </a:r>
              <a:endParaRPr lang="en-GB" sz="1100" dirty="0">
                <a:solidFill>
                  <a:prstClr val="black"/>
                </a:solidFill>
                <a:ea typeface="Times New Roman"/>
              </a:endParaRPr>
            </a:p>
          </p:txBody>
        </p:sp>
        <p:sp>
          <p:nvSpPr>
            <p:cNvPr id="14" name="Text Box 19"/>
            <p:cNvSpPr txBox="1">
              <a:spLocks noChangeArrowheads="1"/>
            </p:cNvSpPr>
            <p:nvPr/>
          </p:nvSpPr>
          <p:spPr bwMode="auto">
            <a:xfrm>
              <a:off x="2073484" y="1523606"/>
              <a:ext cx="1481328" cy="365760"/>
            </a:xfrm>
            <a:prstGeom prst="rect">
              <a:avLst/>
            </a:prstGeom>
            <a:solidFill>
              <a:schemeClr val="bg1"/>
            </a:solidFill>
            <a:ln w="9525">
              <a:solidFill>
                <a:schemeClr val="tx1">
                  <a:lumMod val="50000"/>
                  <a:lumOff val="50000"/>
                </a:schemeClr>
              </a:solidFill>
              <a:miter lim="800000"/>
              <a:headEnd/>
              <a:tailEnd/>
            </a:ln>
          </p:spPr>
          <p:txBody>
            <a:bodyPr rot="0" vert="horz" wrap="square" lIns="91440" tIns="45720" rIns="91440" bIns="45720" anchor="ctr" anchorCtr="0" upright="1">
              <a:noAutofit/>
            </a:bodyPr>
            <a:lstStyle/>
            <a:p>
              <a:pPr algn="ctr" defTabSz="685800"/>
              <a:r>
                <a:rPr lang="en-GB" sz="1100" dirty="0">
                  <a:solidFill>
                    <a:prstClr val="black"/>
                  </a:solidFill>
                  <a:ea typeface="Times New Roman"/>
                </a:rPr>
                <a:t>56 somatic </a:t>
              </a:r>
              <a:br>
                <a:rPr lang="en-GB" sz="1100" dirty="0">
                  <a:solidFill>
                    <a:prstClr val="black"/>
                  </a:solidFill>
                  <a:ea typeface="Times New Roman"/>
                </a:rPr>
              </a:br>
              <a:r>
                <a:rPr lang="en-GB" sz="1100" i="1" dirty="0">
                  <a:solidFill>
                    <a:prstClr val="black"/>
                  </a:solidFill>
                  <a:ea typeface="Times New Roman"/>
                </a:rPr>
                <a:t>BRCA</a:t>
              </a:r>
              <a:r>
                <a:rPr lang="en-GB" sz="1100" dirty="0">
                  <a:solidFill>
                    <a:prstClr val="black"/>
                  </a:solidFill>
                  <a:ea typeface="Times New Roman"/>
                </a:rPr>
                <a:t> </a:t>
              </a:r>
              <a:r>
                <a:rPr lang="en-GB" sz="1100" dirty="0" smtClean="0">
                  <a:solidFill>
                    <a:prstClr val="black"/>
                  </a:solidFill>
                  <a:ea typeface="Times New Roman"/>
                </a:rPr>
                <a:t>mutant</a:t>
              </a:r>
              <a:r>
                <a:rPr lang="en-GB" sz="1100" baseline="30000" dirty="0" smtClean="0">
                  <a:solidFill>
                    <a:prstClr val="black"/>
                  </a:solidFill>
                  <a:ea typeface="Times New Roman"/>
                </a:rPr>
                <a:t>†</a:t>
              </a:r>
              <a:endParaRPr lang="en-GB" sz="1100" dirty="0">
                <a:solidFill>
                  <a:prstClr val="black"/>
                </a:solidFill>
                <a:ea typeface="Times New Roman"/>
              </a:endParaRPr>
            </a:p>
          </p:txBody>
        </p:sp>
        <p:sp>
          <p:nvSpPr>
            <p:cNvPr id="15" name="Text Box 19"/>
            <p:cNvSpPr txBox="1">
              <a:spLocks noChangeArrowheads="1"/>
            </p:cNvSpPr>
            <p:nvPr/>
          </p:nvSpPr>
          <p:spPr bwMode="auto">
            <a:xfrm>
              <a:off x="1180617" y="1936698"/>
              <a:ext cx="1481328" cy="365760"/>
            </a:xfrm>
            <a:prstGeom prst="rect">
              <a:avLst/>
            </a:prstGeom>
            <a:solidFill>
              <a:schemeClr val="bg1"/>
            </a:solidFill>
            <a:ln w="9525">
              <a:solidFill>
                <a:schemeClr val="tx1">
                  <a:lumMod val="50000"/>
                  <a:lumOff val="50000"/>
                </a:schemeClr>
              </a:solidFill>
              <a:miter lim="800000"/>
              <a:headEnd/>
              <a:tailEnd/>
            </a:ln>
          </p:spPr>
          <p:txBody>
            <a:bodyPr rot="0" vert="horz" wrap="square" lIns="91440" tIns="45720" rIns="91440" bIns="45720" anchor="ctr" anchorCtr="0" upright="1">
              <a:noAutofit/>
            </a:bodyPr>
            <a:lstStyle/>
            <a:p>
              <a:pPr algn="ctr" defTabSz="685800"/>
              <a:r>
                <a:rPr lang="en-GB" sz="1100" dirty="0">
                  <a:solidFill>
                    <a:prstClr val="black"/>
                  </a:solidFill>
                  <a:ea typeface="Times New Roman"/>
                </a:rPr>
                <a:t>10 </a:t>
              </a:r>
              <a:r>
                <a:rPr lang="en-GB" sz="1100" dirty="0" smtClean="0">
                  <a:solidFill>
                    <a:prstClr val="black"/>
                  </a:solidFill>
                  <a:ea typeface="Times New Roman"/>
                </a:rPr>
                <a:t>undefined </a:t>
              </a:r>
            </a:p>
            <a:p>
              <a:pPr algn="ctr" defTabSz="685800"/>
              <a:r>
                <a:rPr lang="en-GB" sz="1100" i="1" dirty="0" smtClean="0">
                  <a:solidFill>
                    <a:prstClr val="black"/>
                  </a:solidFill>
                  <a:ea typeface="Times New Roman"/>
                </a:rPr>
                <a:t>BRCA </a:t>
              </a:r>
              <a:r>
                <a:rPr lang="en-GB" sz="1100" dirty="0" smtClean="0">
                  <a:solidFill>
                    <a:prstClr val="black"/>
                  </a:solidFill>
                  <a:ea typeface="Times New Roman"/>
                </a:rPr>
                <a:t>mutant</a:t>
              </a:r>
              <a:endParaRPr lang="en-GB" sz="1100" dirty="0">
                <a:solidFill>
                  <a:prstClr val="black"/>
                </a:solidFill>
                <a:ea typeface="Times New Roman"/>
              </a:endParaRPr>
            </a:p>
          </p:txBody>
        </p:sp>
        <p:cxnSp>
          <p:nvCxnSpPr>
            <p:cNvPr id="18" name="Straight Arrow Connector 17"/>
            <p:cNvCxnSpPr>
              <a:stCxn id="8" idx="2"/>
              <a:endCxn id="13" idx="0"/>
            </p:cNvCxnSpPr>
            <p:nvPr/>
          </p:nvCxnSpPr>
          <p:spPr>
            <a:xfrm flipH="1">
              <a:off x="1028414" y="1253291"/>
              <a:ext cx="892867" cy="2703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a:endCxn id="15" idx="0"/>
            </p:cNvCxnSpPr>
            <p:nvPr/>
          </p:nvCxnSpPr>
          <p:spPr>
            <a:xfrm>
              <a:off x="1921281" y="1253291"/>
              <a:ext cx="0" cy="6834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14" idx="0"/>
            </p:cNvCxnSpPr>
            <p:nvPr/>
          </p:nvCxnSpPr>
          <p:spPr>
            <a:xfrm>
              <a:off x="1921281" y="1253291"/>
              <a:ext cx="892867" cy="2703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0" idx="0"/>
            </p:cNvCxnSpPr>
            <p:nvPr/>
          </p:nvCxnSpPr>
          <p:spPr>
            <a:xfrm flipH="1">
              <a:off x="4599882" y="1248778"/>
              <a:ext cx="1785733" cy="274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11" idx="0"/>
            </p:cNvCxnSpPr>
            <p:nvPr/>
          </p:nvCxnSpPr>
          <p:spPr>
            <a:xfrm>
              <a:off x="6385615" y="1248778"/>
              <a:ext cx="1" cy="274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2"/>
              <a:endCxn id="12" idx="0"/>
            </p:cNvCxnSpPr>
            <p:nvPr/>
          </p:nvCxnSpPr>
          <p:spPr>
            <a:xfrm>
              <a:off x="6385615" y="1248778"/>
              <a:ext cx="1785733" cy="274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a:stCxn id="7" idx="1"/>
            <a:endCxn id="8" idx="3"/>
          </p:cNvCxnSpPr>
          <p:nvPr/>
        </p:nvCxnSpPr>
        <p:spPr>
          <a:xfrm flipH="1">
            <a:off x="2624771" y="978478"/>
            <a:ext cx="485663" cy="350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3"/>
            <a:endCxn id="9" idx="1"/>
          </p:cNvCxnSpPr>
          <p:nvPr/>
        </p:nvCxnSpPr>
        <p:spPr>
          <a:xfrm>
            <a:off x="5122107" y="978465"/>
            <a:ext cx="485663" cy="344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ooter Placeholder 15"/>
          <p:cNvSpPr>
            <a:spLocks noGrp="1"/>
          </p:cNvSpPr>
          <p:nvPr>
            <p:ph type="ftr" sz="quarter" idx="11"/>
          </p:nvPr>
        </p:nvSpPr>
        <p:spPr>
          <a:xfrm>
            <a:off x="228613" y="5959960"/>
            <a:ext cx="8686799" cy="365125"/>
          </a:xfrm>
        </p:spPr>
        <p:txBody>
          <a:bodyPr/>
          <a:lstStyle/>
          <a:p>
            <a:r>
              <a:rPr lang="en-US" dirty="0">
                <a:solidFill>
                  <a:prstClr val="black"/>
                </a:solidFill>
              </a:rPr>
              <a:t>*</a:t>
            </a:r>
            <a:r>
              <a:rPr lang="en-GB" dirty="0">
                <a:solidFill>
                  <a:prstClr val="black"/>
                </a:solidFill>
              </a:rPr>
              <a:t>No more than 150 patients with a known deleterious germline </a:t>
            </a:r>
            <a:r>
              <a:rPr lang="en-GB" i="1" dirty="0">
                <a:solidFill>
                  <a:prstClr val="black"/>
                </a:solidFill>
              </a:rPr>
              <a:t>BRCA</a:t>
            </a:r>
            <a:r>
              <a:rPr lang="en-GB" dirty="0">
                <a:solidFill>
                  <a:prstClr val="black"/>
                </a:solidFill>
              </a:rPr>
              <a:t> mutation were to be enrolled to ensure enough patients with carcinomas associated with a somatic </a:t>
            </a:r>
            <a:r>
              <a:rPr lang="en-GB" i="1" dirty="0">
                <a:solidFill>
                  <a:prstClr val="black"/>
                </a:solidFill>
              </a:rPr>
              <a:t>BRCA</a:t>
            </a:r>
            <a:r>
              <a:rPr lang="en-GB" dirty="0">
                <a:solidFill>
                  <a:prstClr val="black"/>
                </a:solidFill>
              </a:rPr>
              <a:t> mutation or wild-type </a:t>
            </a:r>
            <a:r>
              <a:rPr lang="en-GB" i="1" dirty="0">
                <a:solidFill>
                  <a:prstClr val="black"/>
                </a:solidFill>
              </a:rPr>
              <a:t>BRCA</a:t>
            </a:r>
            <a:r>
              <a:rPr lang="en-GB" dirty="0">
                <a:solidFill>
                  <a:prstClr val="black"/>
                </a:solidFill>
              </a:rPr>
              <a:t> were enrolled to determine statistical significance between rucaparib and placebo in the HRD cohort and the ITT population. </a:t>
            </a:r>
            <a:r>
              <a:rPr lang="en-US" baseline="30000" dirty="0">
                <a:solidFill>
                  <a:prstClr val="black"/>
                </a:solidFill>
              </a:rPr>
              <a:t>†</a:t>
            </a:r>
            <a:r>
              <a:rPr lang="en-US" dirty="0">
                <a:solidFill>
                  <a:prstClr val="black"/>
                </a:solidFill>
              </a:rPr>
              <a:t>Deleterious </a:t>
            </a:r>
            <a:r>
              <a:rPr lang="en-US" i="1" dirty="0">
                <a:solidFill>
                  <a:prstClr val="black"/>
                </a:solidFill>
              </a:rPr>
              <a:t>BRCA </a:t>
            </a:r>
            <a:r>
              <a:rPr lang="en-US" dirty="0">
                <a:solidFill>
                  <a:prstClr val="black"/>
                </a:solidFill>
              </a:rPr>
              <a:t>mutation detected by next-generation sequencing of </a:t>
            </a:r>
            <a:r>
              <a:rPr lang="en-US" dirty="0" err="1">
                <a:solidFill>
                  <a:prstClr val="black"/>
                </a:solidFill>
              </a:rPr>
              <a:t>tumour</a:t>
            </a:r>
            <a:r>
              <a:rPr lang="en-US" dirty="0">
                <a:solidFill>
                  <a:prstClr val="black"/>
                </a:solidFill>
              </a:rPr>
              <a:t> tissue but not by central germline blood test.</a:t>
            </a:r>
            <a:r>
              <a:rPr lang="en-US" baseline="30000" dirty="0">
                <a:solidFill>
                  <a:prstClr val="black"/>
                </a:solidFill>
              </a:rPr>
              <a:t> ‡</a:t>
            </a:r>
            <a:r>
              <a:rPr lang="en-US" dirty="0">
                <a:solidFill>
                  <a:prstClr val="black"/>
                </a:solidFill>
              </a:rPr>
              <a:t>For LOH high, a cutoff of ≥16% genomic LOH was prespecified for ARIEL3. </a:t>
            </a:r>
            <a:endParaRPr lang="en-GB" strike="sngStrike" dirty="0">
              <a:solidFill>
                <a:prstClr val="black"/>
              </a:solidFill>
            </a:endParaRPr>
          </a:p>
        </p:txBody>
      </p:sp>
    </p:spTree>
    <p:extLst>
      <p:ext uri="{BB962C8B-B14F-4D97-AF65-F5344CB8AC3E}">
        <p14:creationId xmlns:p14="http://schemas.microsoft.com/office/powerpoint/2010/main" val="4098331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65ABA9-FDBC-404A-8885-A9833F77867B}" type="slidenum">
              <a:rPr lang="en-GB" smtClean="0">
                <a:solidFill>
                  <a:prstClr val="white"/>
                </a:solidFill>
              </a:rPr>
              <a:pPr/>
              <a:t>15</a:t>
            </a:fld>
            <a:endParaRPr lang="en-GB" dirty="0">
              <a:solidFill>
                <a:prstClr val="white"/>
              </a:solidFill>
            </a:endParaRPr>
          </a:p>
        </p:txBody>
      </p:sp>
      <p:sp>
        <p:nvSpPr>
          <p:cNvPr id="4" name="Title 3"/>
          <p:cNvSpPr>
            <a:spLocks noGrp="1"/>
          </p:cNvSpPr>
          <p:nvPr>
            <p:ph type="title"/>
          </p:nvPr>
        </p:nvSpPr>
        <p:spPr>
          <a:xfrm>
            <a:off x="228618" y="144000"/>
            <a:ext cx="8826133" cy="731520"/>
          </a:xfrm>
        </p:spPr>
        <p:txBody>
          <a:bodyPr/>
          <a:lstStyle/>
          <a:p>
            <a:r>
              <a:rPr lang="en-US" dirty="0">
                <a:solidFill>
                  <a:schemeClr val="accent2"/>
                </a:solidFill>
              </a:rPr>
              <a:t>ARIEL3: </a:t>
            </a:r>
            <a:r>
              <a:rPr lang="en-US" dirty="0" smtClean="0"/>
              <a:t>Investigator-Assessed Progression-Free </a:t>
            </a:r>
            <a:r>
              <a:rPr lang="en-US" dirty="0"/>
              <a:t>Survival</a:t>
            </a:r>
          </a:p>
        </p:txBody>
      </p:sp>
      <p:pic>
        <p:nvPicPr>
          <p:cNvPr id="4097" name="Picture 1" hidden="1"/>
          <p:cNvPicPr>
            <a:picLocks noChangeArrowheads="1"/>
          </p:cNvPicPr>
          <p:nvPr/>
        </p:nvPicPr>
        <p:blipFill rotWithShape="1">
          <a:blip r:embed="rId3" cstate="print">
            <a:extLst>
              <a:ext uri="{28A0092B-C50C-407E-A947-70E740481C1C}">
                <a14:useLocalDpi xmlns:a14="http://schemas.microsoft.com/office/drawing/2010/main" val="0"/>
              </a:ext>
            </a:extLst>
          </a:blip>
          <a:srcRect b="12634"/>
          <a:stretch/>
        </p:blipFill>
        <p:spPr bwMode="auto">
          <a:xfrm>
            <a:off x="6406462" y="1463152"/>
            <a:ext cx="2578608" cy="39582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hidden="1"/>
          <p:cNvPicPr>
            <a:picLocks noChangeArrowheads="1"/>
          </p:cNvPicPr>
          <p:nvPr/>
        </p:nvPicPr>
        <p:blipFill rotWithShape="1">
          <a:blip r:embed="rId4" cstate="print">
            <a:extLst>
              <a:ext uri="{28A0092B-C50C-407E-A947-70E740481C1C}">
                <a14:useLocalDpi xmlns:a14="http://schemas.microsoft.com/office/drawing/2010/main" val="0"/>
              </a:ext>
            </a:extLst>
          </a:blip>
          <a:srcRect b="12927"/>
          <a:stretch/>
        </p:blipFill>
        <p:spPr bwMode="auto">
          <a:xfrm>
            <a:off x="3381463" y="1443532"/>
            <a:ext cx="256032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hidden="1"/>
          <p:cNvPicPr>
            <a:picLocks noChangeArrowheads="1"/>
          </p:cNvPicPr>
          <p:nvPr/>
        </p:nvPicPr>
        <p:blipFill rotWithShape="1">
          <a:blip r:embed="rId5" cstate="print">
            <a:extLst>
              <a:ext uri="{28A0092B-C50C-407E-A947-70E740481C1C}">
                <a14:useLocalDpi xmlns:a14="http://schemas.microsoft.com/office/drawing/2010/main" val="0"/>
              </a:ext>
            </a:extLst>
          </a:blip>
          <a:srcRect b="12839"/>
          <a:stretch/>
        </p:blipFill>
        <p:spPr bwMode="auto">
          <a:xfrm>
            <a:off x="355316" y="1456641"/>
            <a:ext cx="256032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90" y="1075652"/>
            <a:ext cx="3290322" cy="426501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3743" y="1075652"/>
            <a:ext cx="3290322" cy="426501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7676" y="1075652"/>
            <a:ext cx="3290322" cy="4265016"/>
          </a:xfrm>
          <a:prstGeom prst="rect">
            <a:avLst/>
          </a:prstGeom>
        </p:spPr>
      </p:pic>
      <p:sp>
        <p:nvSpPr>
          <p:cNvPr id="8" name="TextBox 7"/>
          <p:cNvSpPr txBox="1"/>
          <p:nvPr/>
        </p:nvSpPr>
        <p:spPr>
          <a:xfrm>
            <a:off x="1059036" y="738385"/>
            <a:ext cx="1350046" cy="307775"/>
          </a:xfrm>
          <a:prstGeom prst="rect">
            <a:avLst/>
          </a:prstGeom>
          <a:noFill/>
        </p:spPr>
        <p:txBody>
          <a:bodyPr wrap="none" lIns="91438" tIns="45719" rIns="91438" bIns="45719" rtlCol="0">
            <a:spAutoFit/>
          </a:bodyPr>
          <a:lstStyle/>
          <a:p>
            <a:pPr algn="ctr" defTabSz="685783"/>
            <a:r>
              <a:rPr lang="en-US" sz="1400" b="1" i="1" dirty="0">
                <a:solidFill>
                  <a:prstClr val="black"/>
                </a:solidFill>
              </a:rPr>
              <a:t>BRCA</a:t>
            </a:r>
            <a:r>
              <a:rPr lang="en-US" sz="1400" b="1" dirty="0">
                <a:solidFill>
                  <a:prstClr val="black"/>
                </a:solidFill>
              </a:rPr>
              <a:t> mutant</a:t>
            </a:r>
          </a:p>
        </p:txBody>
      </p:sp>
      <p:sp>
        <p:nvSpPr>
          <p:cNvPr id="9" name="TextBox 8"/>
          <p:cNvSpPr txBox="1"/>
          <p:nvPr/>
        </p:nvSpPr>
        <p:spPr>
          <a:xfrm>
            <a:off x="4681157" y="738385"/>
            <a:ext cx="574191" cy="307775"/>
          </a:xfrm>
          <a:prstGeom prst="rect">
            <a:avLst/>
          </a:prstGeom>
          <a:noFill/>
        </p:spPr>
        <p:txBody>
          <a:bodyPr wrap="none" lIns="91438" tIns="45719" rIns="91438" bIns="45719" rtlCol="0">
            <a:spAutoFit/>
          </a:bodyPr>
          <a:lstStyle/>
          <a:p>
            <a:pPr algn="ctr" defTabSz="685783"/>
            <a:r>
              <a:rPr lang="en-US" sz="1400" b="1" dirty="0">
                <a:solidFill>
                  <a:prstClr val="black"/>
                </a:solidFill>
              </a:rPr>
              <a:t>HRD</a:t>
            </a:r>
          </a:p>
        </p:txBody>
      </p:sp>
      <p:sp>
        <p:nvSpPr>
          <p:cNvPr id="10" name="TextBox 9"/>
          <p:cNvSpPr txBox="1"/>
          <p:nvPr/>
        </p:nvSpPr>
        <p:spPr>
          <a:xfrm>
            <a:off x="7661592" y="738385"/>
            <a:ext cx="452363" cy="307775"/>
          </a:xfrm>
          <a:prstGeom prst="rect">
            <a:avLst/>
          </a:prstGeom>
          <a:noFill/>
        </p:spPr>
        <p:txBody>
          <a:bodyPr wrap="none" lIns="91438" tIns="45719" rIns="91438" bIns="45719" rtlCol="0">
            <a:spAutoFit/>
          </a:bodyPr>
          <a:lstStyle/>
          <a:p>
            <a:pPr algn="ctr" defTabSz="685783"/>
            <a:r>
              <a:rPr lang="en-US" sz="1400" b="1" dirty="0">
                <a:solidFill>
                  <a:prstClr val="black"/>
                </a:solidFill>
              </a:rPr>
              <a:t>ITT</a:t>
            </a:r>
          </a:p>
        </p:txBody>
      </p:sp>
      <p:graphicFrame>
        <p:nvGraphicFramePr>
          <p:cNvPr id="23" name="Table 22"/>
          <p:cNvGraphicFramePr>
            <a:graphicFrameLocks noGrp="1"/>
          </p:cNvGraphicFramePr>
          <p:nvPr>
            <p:extLst/>
          </p:nvPr>
        </p:nvGraphicFramePr>
        <p:xfrm>
          <a:off x="4315719" y="1143497"/>
          <a:ext cx="1731962" cy="2268728"/>
        </p:xfrm>
        <a:graphic>
          <a:graphicData uri="http://schemas.openxmlformats.org/drawingml/2006/table">
            <a:tbl>
              <a:tblPr firstRow="1" bandRow="1">
                <a:tableStyleId>{5940675A-B579-460E-94D1-54222C63F5DA}</a:tableStyleId>
              </a:tblPr>
              <a:tblGrid>
                <a:gridCol w="611187">
                  <a:extLst>
                    <a:ext uri="{9D8B030D-6E8A-4147-A177-3AD203B41FA5}">
                      <a16:colId xmlns="" xmlns:a16="http://schemas.microsoft.com/office/drawing/2014/main" val="20000"/>
                    </a:ext>
                  </a:extLst>
                </a:gridCol>
                <a:gridCol w="554037">
                  <a:extLst>
                    <a:ext uri="{9D8B030D-6E8A-4147-A177-3AD203B41FA5}">
                      <a16:colId xmlns="" xmlns:a16="http://schemas.microsoft.com/office/drawing/2014/main" val="20001"/>
                    </a:ext>
                  </a:extLst>
                </a:gridCol>
                <a:gridCol w="566738">
                  <a:extLst>
                    <a:ext uri="{9D8B030D-6E8A-4147-A177-3AD203B41FA5}">
                      <a16:colId xmlns="" xmlns:a16="http://schemas.microsoft.com/office/drawing/2014/main" val="20002"/>
                    </a:ext>
                  </a:extLst>
                </a:gridCol>
              </a:tblGrid>
              <a:tr h="475488">
                <a:tc>
                  <a:txBody>
                    <a:bodyPr/>
                    <a:lstStyle/>
                    <a:p>
                      <a:pPr algn="ctr"/>
                      <a:endParaRPr lang="en-US" sz="1300" dirty="0"/>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300" dirty="0"/>
                        <a:t>Median</a:t>
                      </a:r>
                      <a:br>
                        <a:rPr lang="en-US" sz="1300" dirty="0"/>
                      </a:br>
                      <a:r>
                        <a:rPr lang="en-US" sz="1300" dirty="0"/>
                        <a:t>(months)</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300" dirty="0"/>
                        <a:t>95% CI</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94360">
                <a:tc>
                  <a:txBody>
                    <a:bodyPr/>
                    <a:lstStyle/>
                    <a:p>
                      <a:pPr algn="r"/>
                      <a:r>
                        <a:rPr lang="en-US" sz="1300" dirty="0">
                          <a:solidFill>
                            <a:schemeClr val="accent6"/>
                          </a:solidFill>
                        </a:rPr>
                        <a:t>Rucaparib</a:t>
                      </a:r>
                    </a:p>
                    <a:p>
                      <a:pPr algn="r"/>
                      <a:r>
                        <a:rPr lang="en-US" sz="1300" dirty="0">
                          <a:solidFill>
                            <a:schemeClr val="accent6"/>
                          </a:solidFill>
                        </a:rPr>
                        <a:t>(n</a:t>
                      </a:r>
                      <a:r>
                        <a:rPr lang="en-US" sz="1300" baseline="0" dirty="0">
                          <a:solidFill>
                            <a:schemeClr val="accent6"/>
                          </a:solidFill>
                        </a:rPr>
                        <a:t>=236)</a:t>
                      </a:r>
                      <a:endParaRPr lang="en-US" sz="1300" dirty="0">
                        <a:solidFill>
                          <a:schemeClr val="accent6"/>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accent6"/>
                          </a:solidFill>
                        </a:rPr>
                        <a:t>13.6</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6"/>
                          </a:solidFill>
                        </a:rPr>
                        <a:t>10.9–16.2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06400">
                <a:tc>
                  <a:txBody>
                    <a:bodyPr/>
                    <a:lstStyle/>
                    <a:p>
                      <a:pPr algn="r"/>
                      <a:r>
                        <a:rPr lang="en-US" sz="1300" dirty="0">
                          <a:solidFill>
                            <a:schemeClr val="accent2"/>
                          </a:solidFill>
                        </a:rPr>
                        <a:t>Placebo</a:t>
                      </a:r>
                    </a:p>
                    <a:p>
                      <a:pPr algn="r"/>
                      <a:r>
                        <a:rPr lang="en-US" sz="1300" dirty="0">
                          <a:solidFill>
                            <a:schemeClr val="accent2"/>
                          </a:solidFill>
                        </a:rPr>
                        <a:t>(n=118)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accent2"/>
                          </a:solidFill>
                        </a:rPr>
                        <a:t>5.4</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2"/>
                          </a:solidFill>
                        </a:rPr>
                        <a:t>5.1–5.6</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792480">
                <a:tc>
                  <a:txBody>
                    <a:bodyPr/>
                    <a:lstStyle/>
                    <a:p>
                      <a:pPr algn="ctr"/>
                      <a:endParaRPr lang="en-US" sz="1300" dirty="0"/>
                    </a:p>
                  </a:txBody>
                  <a:tcPr marL="0" marR="0" marT="0" marB="0">
                    <a:lnL w="12700" cmpd="sng">
                      <a:noFill/>
                    </a:lnL>
                    <a:lnR w="3175"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300" dirty="0"/>
                        <a:t>HR</a:t>
                      </a:r>
                      <a:r>
                        <a:rPr lang="en-GB" sz="1300" dirty="0">
                          <a:ea typeface="Calibri" panose="020F0502020204030204" pitchFamily="34" charset="0"/>
                        </a:rPr>
                        <a:t>, 0.32; </a:t>
                      </a:r>
                    </a:p>
                    <a:p>
                      <a:pPr algn="ctr"/>
                      <a:r>
                        <a:rPr lang="en-GB" sz="1300" dirty="0">
                          <a:ea typeface="Calibri" panose="020F0502020204030204" pitchFamily="34" charset="0"/>
                        </a:rPr>
                        <a:t>95% CI, 0.24</a:t>
                      </a:r>
                      <a:r>
                        <a:rPr lang="en-GB" sz="1300" dirty="0"/>
                        <a:t>–</a:t>
                      </a:r>
                      <a:r>
                        <a:rPr lang="en-GB" sz="1300" dirty="0">
                          <a:ea typeface="Calibri" panose="020F0502020204030204" pitchFamily="34" charset="0"/>
                        </a:rPr>
                        <a:t>0.42; </a:t>
                      </a:r>
                    </a:p>
                    <a:p>
                      <a:pPr algn="ctr"/>
                      <a:r>
                        <a:rPr lang="en-GB" sz="1300" i="1" dirty="0">
                          <a:ea typeface="Calibri" panose="020F0502020204030204" pitchFamily="34" charset="0"/>
                        </a:rPr>
                        <a:t>P</a:t>
                      </a:r>
                      <a:r>
                        <a:rPr lang="en-GB" sz="1300" dirty="0">
                          <a:ea typeface="Calibri" panose="020F0502020204030204" pitchFamily="34" charset="0"/>
                        </a:rPr>
                        <a:t>&lt;0.0001</a:t>
                      </a:r>
                      <a:endParaRPr lang="en-US" sz="1300" dirty="0"/>
                    </a:p>
                  </a:txBody>
                  <a:tcPr marL="0" marR="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dirty="0"/>
                    </a:p>
                  </a:txBody>
                  <a:tcPr marL="45720" marR="45720" anchor="ctr"/>
                </a:tc>
                <a:extLst>
                  <a:ext uri="{0D108BD9-81ED-4DB2-BD59-A6C34878D82A}">
                    <a16:rowId xmlns="" xmlns:a16="http://schemas.microsoft.com/office/drawing/2014/main" val="10004"/>
                  </a:ext>
                </a:extLst>
              </a:tr>
            </a:tbl>
          </a:graphicData>
        </a:graphic>
      </p:graphicFrame>
      <p:graphicFrame>
        <p:nvGraphicFramePr>
          <p:cNvPr id="25" name="Table 24"/>
          <p:cNvGraphicFramePr>
            <a:graphicFrameLocks noGrp="1"/>
          </p:cNvGraphicFramePr>
          <p:nvPr>
            <p:extLst/>
          </p:nvPr>
        </p:nvGraphicFramePr>
        <p:xfrm>
          <a:off x="7322772" y="1143497"/>
          <a:ext cx="1731962" cy="2268728"/>
        </p:xfrm>
        <a:graphic>
          <a:graphicData uri="http://schemas.openxmlformats.org/drawingml/2006/table">
            <a:tbl>
              <a:tblPr firstRow="1" bandRow="1">
                <a:tableStyleId>{5940675A-B579-460E-94D1-54222C63F5DA}</a:tableStyleId>
              </a:tblPr>
              <a:tblGrid>
                <a:gridCol w="611187">
                  <a:extLst>
                    <a:ext uri="{9D8B030D-6E8A-4147-A177-3AD203B41FA5}">
                      <a16:colId xmlns="" xmlns:a16="http://schemas.microsoft.com/office/drawing/2014/main" val="20000"/>
                    </a:ext>
                  </a:extLst>
                </a:gridCol>
                <a:gridCol w="554037">
                  <a:extLst>
                    <a:ext uri="{9D8B030D-6E8A-4147-A177-3AD203B41FA5}">
                      <a16:colId xmlns="" xmlns:a16="http://schemas.microsoft.com/office/drawing/2014/main" val="20001"/>
                    </a:ext>
                  </a:extLst>
                </a:gridCol>
                <a:gridCol w="566738">
                  <a:extLst>
                    <a:ext uri="{9D8B030D-6E8A-4147-A177-3AD203B41FA5}">
                      <a16:colId xmlns="" xmlns:a16="http://schemas.microsoft.com/office/drawing/2014/main" val="20002"/>
                    </a:ext>
                  </a:extLst>
                </a:gridCol>
              </a:tblGrid>
              <a:tr h="475488">
                <a:tc>
                  <a:txBody>
                    <a:bodyPr/>
                    <a:lstStyle/>
                    <a:p>
                      <a:pPr algn="ctr"/>
                      <a:endParaRPr lang="en-US" sz="1300" dirty="0"/>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300" dirty="0"/>
                        <a:t>Median</a:t>
                      </a:r>
                      <a:br>
                        <a:rPr lang="en-US" sz="1300" dirty="0"/>
                      </a:br>
                      <a:r>
                        <a:rPr lang="en-US" sz="1300" dirty="0"/>
                        <a:t>(months)</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300" dirty="0"/>
                        <a:t>95% CI</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94360">
                <a:tc>
                  <a:txBody>
                    <a:bodyPr/>
                    <a:lstStyle/>
                    <a:p>
                      <a:pPr algn="r"/>
                      <a:r>
                        <a:rPr lang="en-US" sz="1300" dirty="0">
                          <a:solidFill>
                            <a:schemeClr val="accent6"/>
                          </a:solidFill>
                        </a:rPr>
                        <a:t>Rucaparib</a:t>
                      </a:r>
                    </a:p>
                    <a:p>
                      <a:pPr algn="r"/>
                      <a:r>
                        <a:rPr lang="en-US" sz="1300" dirty="0">
                          <a:solidFill>
                            <a:schemeClr val="accent6"/>
                          </a:solidFill>
                        </a:rPr>
                        <a:t>(n</a:t>
                      </a:r>
                      <a:r>
                        <a:rPr lang="en-US" sz="1300" baseline="0" dirty="0">
                          <a:solidFill>
                            <a:schemeClr val="accent6"/>
                          </a:solidFill>
                        </a:rPr>
                        <a:t>=375)</a:t>
                      </a:r>
                      <a:endParaRPr lang="en-US" sz="1300" dirty="0">
                        <a:solidFill>
                          <a:schemeClr val="accent6"/>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accent6"/>
                          </a:solidFill>
                        </a:rPr>
                        <a:t>10.8</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6"/>
                          </a:solidFill>
                        </a:rPr>
                        <a:t>8.3–11.4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06400">
                <a:tc>
                  <a:txBody>
                    <a:bodyPr/>
                    <a:lstStyle/>
                    <a:p>
                      <a:pPr algn="r"/>
                      <a:r>
                        <a:rPr lang="en-US" sz="1300" dirty="0">
                          <a:solidFill>
                            <a:schemeClr val="accent2"/>
                          </a:solidFill>
                        </a:rPr>
                        <a:t>Placebo</a:t>
                      </a:r>
                    </a:p>
                    <a:p>
                      <a:pPr algn="r"/>
                      <a:r>
                        <a:rPr lang="en-US" sz="1300" dirty="0">
                          <a:solidFill>
                            <a:schemeClr val="accent2"/>
                          </a:solidFill>
                        </a:rPr>
                        <a:t>(n=189)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accent2"/>
                          </a:solidFill>
                        </a:rPr>
                        <a:t>5.4</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2"/>
                          </a:solidFill>
                        </a:rPr>
                        <a:t>5.3–5.5</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792480">
                <a:tc>
                  <a:txBody>
                    <a:bodyPr/>
                    <a:lstStyle/>
                    <a:p>
                      <a:pPr algn="ctr"/>
                      <a:endParaRPr lang="en-US" sz="1300" dirty="0"/>
                    </a:p>
                  </a:txBody>
                  <a:tcPr marL="0" marR="0" marT="0" marB="0">
                    <a:lnL w="12700" cmpd="sng">
                      <a:noFill/>
                    </a:lnL>
                    <a:lnR w="3175"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GB" sz="1300" dirty="0"/>
                        <a:t>HR, 0.36; </a:t>
                      </a:r>
                    </a:p>
                    <a:p>
                      <a:pPr algn="ctr"/>
                      <a:r>
                        <a:rPr lang="en-GB" sz="1300" dirty="0"/>
                        <a:t>95% CI, 0.30–0.45; </a:t>
                      </a:r>
                      <a:r>
                        <a:rPr lang="en-GB" sz="1300" i="1" dirty="0"/>
                        <a:t>P</a:t>
                      </a:r>
                      <a:r>
                        <a:rPr lang="en-GB" sz="1300" dirty="0"/>
                        <a:t>&lt;0.0001</a:t>
                      </a:r>
                      <a:endParaRPr lang="en-US" sz="1300" dirty="0"/>
                    </a:p>
                  </a:txBody>
                  <a:tcPr marL="0" marR="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dirty="0"/>
                    </a:p>
                  </a:txBody>
                  <a:tcPr marL="45720" marR="45720" anchor="ctr"/>
                </a:tc>
                <a:extLst>
                  <a:ext uri="{0D108BD9-81ED-4DB2-BD59-A6C34878D82A}">
                    <a16:rowId xmlns="" xmlns:a16="http://schemas.microsoft.com/office/drawing/2014/main" val="10004"/>
                  </a:ext>
                </a:extLst>
              </a:tr>
            </a:tbl>
          </a:graphicData>
        </a:graphic>
      </p:graphicFrame>
      <p:graphicFrame>
        <p:nvGraphicFramePr>
          <p:cNvPr id="35" name="Table 34"/>
          <p:cNvGraphicFramePr>
            <a:graphicFrameLocks noGrp="1"/>
          </p:cNvGraphicFramePr>
          <p:nvPr>
            <p:extLst/>
          </p:nvPr>
        </p:nvGraphicFramePr>
        <p:xfrm>
          <a:off x="44665" y="5087324"/>
          <a:ext cx="3017520" cy="801624"/>
        </p:xfrm>
        <a:graphic>
          <a:graphicData uri="http://schemas.openxmlformats.org/drawingml/2006/table">
            <a:tbl>
              <a:tblPr firstRow="1" bandRow="1">
                <a:tableStyleId>{2D5ABB26-0587-4C30-8999-92F81FD0307C}</a:tableStyleId>
              </a:tblPr>
              <a:tblGrid>
                <a:gridCol w="45720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20040">
                  <a:extLst>
                    <a:ext uri="{9D8B030D-6E8A-4147-A177-3AD203B41FA5}">
                      <a16:colId xmlns="" xmlns:a16="http://schemas.microsoft.com/office/drawing/2014/main" val="20003"/>
                    </a:ext>
                  </a:extLst>
                </a:gridCol>
                <a:gridCol w="45720">
                  <a:extLst>
                    <a:ext uri="{9D8B030D-6E8A-4147-A177-3AD203B41FA5}">
                      <a16:colId xmlns="" xmlns:a16="http://schemas.microsoft.com/office/drawing/2014/main" val="20008"/>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182880">
                <a:tc gridSpan="9">
                  <a:txBody>
                    <a:bodyPr/>
                    <a:lstStyle/>
                    <a:p>
                      <a:pPr algn="l">
                        <a:lnSpc>
                          <a:spcPct val="90000"/>
                        </a:lnSpc>
                      </a:pPr>
                      <a:r>
                        <a:rPr lang="en-US" sz="900" b="1" dirty="0">
                          <a:solidFill>
                            <a:schemeClr val="tx1"/>
                          </a:solidFill>
                          <a:latin typeface="Arial" panose="020B0604020202020204" pitchFamily="34" charset="0"/>
                          <a:cs typeface="Arial" panose="020B0604020202020204" pitchFamily="34" charset="0"/>
                        </a:rPr>
                        <a:t>At risk (events)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246888">
                <a:tc>
                  <a:txBody>
                    <a:bodyPr/>
                    <a:lstStyle/>
                    <a:p>
                      <a:pPr algn="r">
                        <a:lnSpc>
                          <a:spcPct val="90000"/>
                        </a:lnSpc>
                      </a:pPr>
                      <a:r>
                        <a:rPr lang="en-US" sz="900" dirty="0">
                          <a:solidFill>
                            <a:schemeClr val="tx1"/>
                          </a:solidFill>
                          <a:latin typeface="Arial" panose="020B0604020202020204" pitchFamily="34" charset="0"/>
                          <a:cs typeface="Arial" panose="020B0604020202020204" pitchFamily="34" charset="0"/>
                        </a:rPr>
                        <a:t>Rucaparib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130 (0)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93 (23)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en-US" sz="900" b="0" i="0" u="none" strike="noStrike" dirty="0">
                          <a:solidFill>
                            <a:schemeClr val="tx1"/>
                          </a:solidFill>
                          <a:effectLst/>
                          <a:latin typeface="Arial" panose="020B0604020202020204" pitchFamily="34" charset="0"/>
                        </a:rPr>
                        <a:t>63 (46)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algn="ctr" fontAlgn="ctr"/>
                      <a:r>
                        <a:rPr lang="en-US" sz="900" b="0" i="0" u="none" strike="noStrike" dirty="0">
                          <a:solidFill>
                            <a:schemeClr val="tx1"/>
                          </a:solidFill>
                          <a:effectLst/>
                          <a:latin typeface="Arial" panose="020B0604020202020204" pitchFamily="34" charset="0"/>
                        </a:rPr>
                        <a:t>35 (58)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15 (64)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3 (67)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0 (67)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243840">
                <a:tc>
                  <a:txBody>
                    <a:bodyPr/>
                    <a:lstStyle/>
                    <a:p>
                      <a:pPr algn="r">
                        <a:lnSpc>
                          <a:spcPct val="90000"/>
                        </a:lnSpc>
                      </a:pPr>
                      <a:r>
                        <a:rPr lang="en-US" sz="900" dirty="0">
                          <a:solidFill>
                            <a:schemeClr val="tx1"/>
                          </a:solidFill>
                          <a:latin typeface="Arial" panose="020B0604020202020204" pitchFamily="34" charset="0"/>
                          <a:cs typeface="Arial" panose="020B0604020202020204" pitchFamily="34" charset="0"/>
                        </a:rPr>
                        <a:t>Placebo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66 (0)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24 (37)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en-US" sz="900" b="0" i="0" u="none" strike="noStrike" dirty="0">
                          <a:solidFill>
                            <a:schemeClr val="tx1"/>
                          </a:solidFill>
                          <a:effectLst/>
                          <a:latin typeface="Arial" panose="020B0604020202020204" pitchFamily="34" charset="0"/>
                        </a:rPr>
                        <a:t>6 (53)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algn="ctr" fontAlgn="ctr"/>
                      <a:r>
                        <a:rPr lang="en-US" sz="900" b="0" i="0" u="none" strike="noStrike" dirty="0">
                          <a:solidFill>
                            <a:schemeClr val="tx1"/>
                          </a:solidFill>
                          <a:effectLst/>
                          <a:latin typeface="Arial" panose="020B0604020202020204" pitchFamily="34" charset="0"/>
                        </a:rPr>
                        <a:t>3 (55)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 (56)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0 (56)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128016">
                <a:tc gridSpan="4">
                  <a:txBody>
                    <a:bodyPr/>
                    <a:lstStyle/>
                    <a:p>
                      <a:pPr algn="ctr">
                        <a:lnSpc>
                          <a:spcPct val="90000"/>
                        </a:lnSpc>
                      </a:pPr>
                      <a:r>
                        <a:rPr lang="en-US" sz="900" dirty="0">
                          <a:solidFill>
                            <a:schemeClr val="tx1"/>
                          </a:solidFill>
                          <a:latin typeface="Arial" panose="020B0604020202020204" pitchFamily="34" charset="0"/>
                          <a:cs typeface="Arial" panose="020B0604020202020204" pitchFamily="34" charset="0"/>
                        </a:rPr>
                        <a:t>Rucaparib, 48% censored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5">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900" baseline="0" dirty="0">
                          <a:solidFill>
                            <a:schemeClr val="tx1"/>
                          </a:solidFill>
                          <a:latin typeface="Arial" panose="020B0604020202020204" pitchFamily="34" charset="0"/>
                          <a:cs typeface="Arial" panose="020B0604020202020204" pitchFamily="34" charset="0"/>
                        </a:rPr>
                        <a:t>Placebo, 15% censored</a:t>
                      </a: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aphicFrame>
        <p:nvGraphicFramePr>
          <p:cNvPr id="20" name="Table 19"/>
          <p:cNvGraphicFramePr>
            <a:graphicFrameLocks noGrp="1"/>
          </p:cNvGraphicFramePr>
          <p:nvPr>
            <p:extLst/>
          </p:nvPr>
        </p:nvGraphicFramePr>
        <p:xfrm>
          <a:off x="3089862" y="5087324"/>
          <a:ext cx="3017520" cy="843280"/>
        </p:xfrm>
        <a:graphic>
          <a:graphicData uri="http://schemas.openxmlformats.org/drawingml/2006/table">
            <a:tbl>
              <a:tblPr firstRow="1" bandRow="1">
                <a:tableStyleId>{2D5ABB26-0587-4C30-8999-92F81FD0307C}</a:tableStyleId>
              </a:tblPr>
              <a:tblGrid>
                <a:gridCol w="45720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182880">
                <a:tc gridSpan="8">
                  <a:txBody>
                    <a:bodyPr/>
                    <a:lstStyle/>
                    <a:p>
                      <a:pPr algn="l">
                        <a:lnSpc>
                          <a:spcPct val="90000"/>
                        </a:lnSpc>
                      </a:pPr>
                      <a:r>
                        <a:rPr lang="en-US" sz="900" b="1" dirty="0">
                          <a:solidFill>
                            <a:schemeClr val="tx1"/>
                          </a:solidFill>
                          <a:latin typeface="Arial" panose="020B0604020202020204" pitchFamily="34" charset="0"/>
                          <a:cs typeface="Arial" panose="020B0604020202020204" pitchFamily="34" charset="0"/>
                        </a:rPr>
                        <a:t>At risk (events)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274320">
                <a:tc>
                  <a:txBody>
                    <a:bodyPr/>
                    <a:lstStyle/>
                    <a:p>
                      <a:pPr algn="r">
                        <a:lnSpc>
                          <a:spcPct val="90000"/>
                        </a:lnSpc>
                      </a:pPr>
                      <a:r>
                        <a:rPr lang="en-US" sz="900" dirty="0">
                          <a:solidFill>
                            <a:schemeClr val="tx1"/>
                          </a:solidFill>
                          <a:latin typeface="Arial" panose="020B0604020202020204" pitchFamily="34" charset="0"/>
                          <a:cs typeface="Arial" panose="020B0604020202020204" pitchFamily="34" charset="0"/>
                        </a:rPr>
                        <a:t>Rucaparib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236 (0)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161 (55)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96 (104)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54 (122)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21 (129)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5 (134)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0 (134)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243840">
                <a:tc>
                  <a:txBody>
                    <a:bodyPr/>
                    <a:lstStyle/>
                    <a:p>
                      <a:pPr algn="r">
                        <a:lnSpc>
                          <a:spcPct val="90000"/>
                        </a:lnSpc>
                      </a:pPr>
                      <a:r>
                        <a:rPr lang="en-US" sz="900" dirty="0">
                          <a:solidFill>
                            <a:schemeClr val="tx1"/>
                          </a:solidFill>
                          <a:latin typeface="Arial" panose="020B0604020202020204" pitchFamily="34" charset="0"/>
                          <a:cs typeface="Arial" panose="020B0604020202020204" pitchFamily="34" charset="0"/>
                        </a:rPr>
                        <a:t>Placebo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118 (0)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40 (68)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11 (95)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6 (98)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 (101)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0 (101)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142240">
                <a:tc gridSpan="4">
                  <a:txBody>
                    <a:bodyPr/>
                    <a:lstStyle/>
                    <a:p>
                      <a:pPr algn="ctr">
                        <a:lnSpc>
                          <a:spcPct val="90000"/>
                        </a:lnSpc>
                      </a:pPr>
                      <a:r>
                        <a:rPr lang="en-US" sz="900" dirty="0">
                          <a:solidFill>
                            <a:schemeClr val="tx1"/>
                          </a:solidFill>
                          <a:latin typeface="Arial" panose="020B0604020202020204" pitchFamily="34" charset="0"/>
                          <a:cs typeface="Arial" panose="020B0604020202020204" pitchFamily="34" charset="0"/>
                        </a:rPr>
                        <a:t>Rucaparib, 43% censored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4">
                  <a:txBody>
                    <a:bodyPr/>
                    <a:lstStyle/>
                    <a:p>
                      <a:pPr algn="ctr" fontAlgn="ctr"/>
                      <a:r>
                        <a:rPr lang="en-US" sz="900" baseline="0" dirty="0">
                          <a:solidFill>
                            <a:schemeClr val="tx1"/>
                          </a:solidFill>
                          <a:latin typeface="Arial" panose="020B0604020202020204" pitchFamily="34" charset="0"/>
                          <a:cs typeface="Arial" panose="020B0604020202020204" pitchFamily="34" charset="0"/>
                        </a:rPr>
                        <a:t>Placebo, 14% censored</a:t>
                      </a:r>
                      <a:endParaRPr lang="en-US" sz="900" b="0" i="0" u="none" strike="noStrike" dirty="0">
                        <a:solidFill>
                          <a:schemeClr val="tx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aphicFrame>
        <p:nvGraphicFramePr>
          <p:cNvPr id="21" name="Table 20"/>
          <p:cNvGraphicFramePr>
            <a:graphicFrameLocks noGrp="1"/>
          </p:cNvGraphicFramePr>
          <p:nvPr>
            <p:extLst/>
          </p:nvPr>
        </p:nvGraphicFramePr>
        <p:xfrm>
          <a:off x="6107382" y="5087324"/>
          <a:ext cx="3017520" cy="883920"/>
        </p:xfrm>
        <a:graphic>
          <a:graphicData uri="http://schemas.openxmlformats.org/drawingml/2006/table">
            <a:tbl>
              <a:tblPr firstRow="1" bandRow="1">
                <a:tableStyleId>{2D5ABB26-0587-4C30-8999-92F81FD0307C}</a:tableStyleId>
              </a:tblPr>
              <a:tblGrid>
                <a:gridCol w="45720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182880">
                <a:tc gridSpan="8">
                  <a:txBody>
                    <a:bodyPr/>
                    <a:lstStyle/>
                    <a:p>
                      <a:pPr algn="l">
                        <a:lnSpc>
                          <a:spcPct val="90000"/>
                        </a:lnSpc>
                      </a:pPr>
                      <a:r>
                        <a:rPr lang="en-US" sz="900" b="1" dirty="0">
                          <a:solidFill>
                            <a:schemeClr val="tx1"/>
                          </a:solidFill>
                          <a:latin typeface="Arial" panose="020B0604020202020204" pitchFamily="34" charset="0"/>
                          <a:cs typeface="Arial" panose="020B0604020202020204" pitchFamily="34" charset="0"/>
                        </a:rPr>
                        <a:t>At risk (events)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700" dirty="0">
                        <a:latin typeface="Arial" panose="020B0604020202020204" pitchFamily="34" charset="0"/>
                        <a:cs typeface="Arial" panose="020B0604020202020204" pitchFamily="34" charset="0"/>
                      </a:endParaRPr>
                    </a:p>
                  </a:txBody>
                  <a:tcPr marL="0" marR="0" marT="0"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284480">
                <a:tc>
                  <a:txBody>
                    <a:bodyPr/>
                    <a:lstStyle/>
                    <a:p>
                      <a:pPr algn="r">
                        <a:lnSpc>
                          <a:spcPct val="90000"/>
                        </a:lnSpc>
                      </a:pPr>
                      <a:r>
                        <a:rPr lang="en-US" sz="900" dirty="0">
                          <a:solidFill>
                            <a:schemeClr val="tx1"/>
                          </a:solidFill>
                          <a:latin typeface="Arial" panose="020B0604020202020204" pitchFamily="34" charset="0"/>
                          <a:cs typeface="Arial" panose="020B0604020202020204" pitchFamily="34" charset="0"/>
                        </a:rPr>
                        <a:t>Rucaparib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375 (0)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228 (111)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128 (186)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65 (217)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26 (226)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5 (234)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0 (234)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274320">
                <a:tc>
                  <a:txBody>
                    <a:bodyPr/>
                    <a:lstStyle/>
                    <a:p>
                      <a:pPr algn="r">
                        <a:lnSpc>
                          <a:spcPct val="90000"/>
                        </a:lnSpc>
                      </a:pPr>
                      <a:r>
                        <a:rPr lang="en-US" sz="900" dirty="0">
                          <a:solidFill>
                            <a:schemeClr val="tx1"/>
                          </a:solidFill>
                          <a:latin typeface="Arial" panose="020B0604020202020204" pitchFamily="34" charset="0"/>
                          <a:cs typeface="Arial" panose="020B0604020202020204" pitchFamily="34" charset="0"/>
                        </a:rPr>
                        <a:t>Placebo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189 (0)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63 (114)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13 (160)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7 (164)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2 (167)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1 (167)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0 (167)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142240">
                <a:tc gridSpan="4">
                  <a:txBody>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Rucaparib, 38% censored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4">
                  <a:txBody>
                    <a:bodyPr/>
                    <a:lstStyle/>
                    <a:p>
                      <a:pPr algn="ctr" fontAlgn="ctr"/>
                      <a:r>
                        <a:rPr lang="en-US" sz="900" baseline="0" dirty="0">
                          <a:solidFill>
                            <a:schemeClr val="tx1"/>
                          </a:solidFill>
                          <a:latin typeface="Arial" panose="020B0604020202020204" pitchFamily="34" charset="0"/>
                          <a:cs typeface="Arial" panose="020B0604020202020204" pitchFamily="34" charset="0"/>
                        </a:rPr>
                        <a:t>Placebo, 12% censored</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aphicFrame>
        <p:nvGraphicFramePr>
          <p:cNvPr id="22" name="Table 21"/>
          <p:cNvGraphicFramePr>
            <a:graphicFrameLocks noGrp="1"/>
          </p:cNvGraphicFramePr>
          <p:nvPr>
            <p:extLst/>
          </p:nvPr>
        </p:nvGraphicFramePr>
        <p:xfrm>
          <a:off x="1281786" y="1143497"/>
          <a:ext cx="1731962" cy="2268728"/>
        </p:xfrm>
        <a:graphic>
          <a:graphicData uri="http://schemas.openxmlformats.org/drawingml/2006/table">
            <a:tbl>
              <a:tblPr firstRow="1" bandRow="1">
                <a:tableStyleId>{5940675A-B579-460E-94D1-54222C63F5DA}</a:tableStyleId>
              </a:tblPr>
              <a:tblGrid>
                <a:gridCol w="611187">
                  <a:extLst>
                    <a:ext uri="{9D8B030D-6E8A-4147-A177-3AD203B41FA5}">
                      <a16:colId xmlns="" xmlns:a16="http://schemas.microsoft.com/office/drawing/2014/main" val="20000"/>
                    </a:ext>
                  </a:extLst>
                </a:gridCol>
                <a:gridCol w="554037">
                  <a:extLst>
                    <a:ext uri="{9D8B030D-6E8A-4147-A177-3AD203B41FA5}">
                      <a16:colId xmlns="" xmlns:a16="http://schemas.microsoft.com/office/drawing/2014/main" val="20001"/>
                    </a:ext>
                  </a:extLst>
                </a:gridCol>
                <a:gridCol w="566738">
                  <a:extLst>
                    <a:ext uri="{9D8B030D-6E8A-4147-A177-3AD203B41FA5}">
                      <a16:colId xmlns="" xmlns:a16="http://schemas.microsoft.com/office/drawing/2014/main" val="20002"/>
                    </a:ext>
                  </a:extLst>
                </a:gridCol>
              </a:tblGrid>
              <a:tr h="475488">
                <a:tc>
                  <a:txBody>
                    <a:bodyPr/>
                    <a:lstStyle/>
                    <a:p>
                      <a:pPr algn="ctr"/>
                      <a:endParaRPr lang="en-US" sz="1300" dirty="0"/>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300" dirty="0"/>
                        <a:t>Median</a:t>
                      </a:r>
                      <a:br>
                        <a:rPr lang="en-US" sz="1300" dirty="0"/>
                      </a:br>
                      <a:r>
                        <a:rPr lang="en-US" sz="1300" dirty="0"/>
                        <a:t>(months)</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300" dirty="0"/>
                        <a:t>95% CI</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94360">
                <a:tc>
                  <a:txBody>
                    <a:bodyPr/>
                    <a:lstStyle/>
                    <a:p>
                      <a:pPr algn="r"/>
                      <a:r>
                        <a:rPr lang="en-US" sz="1300" dirty="0">
                          <a:solidFill>
                            <a:schemeClr val="accent6"/>
                          </a:solidFill>
                        </a:rPr>
                        <a:t>Rucaparib</a:t>
                      </a:r>
                    </a:p>
                    <a:p>
                      <a:pPr algn="r"/>
                      <a:r>
                        <a:rPr lang="en-US" sz="1300" dirty="0">
                          <a:solidFill>
                            <a:schemeClr val="accent6"/>
                          </a:solidFill>
                        </a:rPr>
                        <a:t>(n</a:t>
                      </a:r>
                      <a:r>
                        <a:rPr lang="en-US" sz="1300" baseline="0" dirty="0">
                          <a:solidFill>
                            <a:schemeClr val="accent6"/>
                          </a:solidFill>
                        </a:rPr>
                        <a:t>=130)</a:t>
                      </a:r>
                      <a:endParaRPr lang="en-US" sz="1300" dirty="0">
                        <a:solidFill>
                          <a:schemeClr val="accent6"/>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accent6"/>
                          </a:solidFill>
                        </a:rPr>
                        <a:t>16.6</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6"/>
                          </a:solidFill>
                        </a:rPr>
                        <a:t>13.4–22.9</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06400">
                <a:tc>
                  <a:txBody>
                    <a:bodyPr/>
                    <a:lstStyle/>
                    <a:p>
                      <a:pPr algn="r"/>
                      <a:r>
                        <a:rPr lang="en-US" sz="1300" dirty="0">
                          <a:solidFill>
                            <a:schemeClr val="accent2"/>
                          </a:solidFill>
                        </a:rPr>
                        <a:t>Placebo</a:t>
                      </a:r>
                    </a:p>
                    <a:p>
                      <a:pPr algn="r"/>
                      <a:r>
                        <a:rPr lang="en-US" sz="1300" dirty="0">
                          <a:solidFill>
                            <a:schemeClr val="accent2"/>
                          </a:solidFill>
                        </a:rPr>
                        <a:t>(n=66)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accent2"/>
                          </a:solidFill>
                        </a:rPr>
                        <a:t>5.4</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2"/>
                          </a:solidFill>
                        </a:rPr>
                        <a:t>3.4–6.7</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792480">
                <a:tc>
                  <a:txBody>
                    <a:bodyPr/>
                    <a:lstStyle/>
                    <a:p>
                      <a:pPr algn="ctr"/>
                      <a:endParaRPr lang="en-US" sz="1300" dirty="0"/>
                    </a:p>
                  </a:txBody>
                  <a:tcPr marL="0" marR="0" marT="0" marB="0">
                    <a:lnL w="12700" cmpd="sng">
                      <a:noFill/>
                    </a:lnL>
                    <a:lnR w="3175"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300" dirty="0"/>
                        <a:t>HR</a:t>
                      </a:r>
                      <a:r>
                        <a:rPr lang="en-GB" sz="1300" dirty="0">
                          <a:ea typeface="Calibri" panose="020F0502020204030204" pitchFamily="34" charset="0"/>
                        </a:rPr>
                        <a:t>, 0.23; </a:t>
                      </a:r>
                    </a:p>
                    <a:p>
                      <a:pPr algn="ctr"/>
                      <a:r>
                        <a:rPr lang="en-GB" sz="1300" dirty="0">
                          <a:ea typeface="Calibri" panose="020F0502020204030204" pitchFamily="34" charset="0"/>
                        </a:rPr>
                        <a:t>95% CI, 0.16</a:t>
                      </a:r>
                      <a:r>
                        <a:rPr lang="en-GB" sz="1300" dirty="0"/>
                        <a:t>–</a:t>
                      </a:r>
                      <a:r>
                        <a:rPr lang="en-GB" sz="1300" dirty="0">
                          <a:ea typeface="Calibri" panose="020F0502020204030204" pitchFamily="34" charset="0"/>
                        </a:rPr>
                        <a:t>0.34; </a:t>
                      </a:r>
                    </a:p>
                    <a:p>
                      <a:pPr algn="ctr"/>
                      <a:r>
                        <a:rPr lang="en-GB" sz="1300" i="1" dirty="0">
                          <a:ea typeface="Calibri" panose="020F0502020204030204" pitchFamily="34" charset="0"/>
                        </a:rPr>
                        <a:t>P</a:t>
                      </a:r>
                      <a:r>
                        <a:rPr lang="en-GB" sz="1300" dirty="0">
                          <a:ea typeface="Calibri" panose="020F0502020204030204" pitchFamily="34" charset="0"/>
                        </a:rPr>
                        <a:t>&lt;0.0001</a:t>
                      </a:r>
                      <a:endParaRPr lang="en-US" sz="1300" dirty="0"/>
                    </a:p>
                  </a:txBody>
                  <a:tcPr marL="0" marR="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dirty="0"/>
                    </a:p>
                  </a:txBody>
                  <a:tcPr marL="45720" marR="45720" anchor="ctr"/>
                </a:tc>
                <a:extLst>
                  <a:ext uri="{0D108BD9-81ED-4DB2-BD59-A6C34878D82A}">
                    <a16:rowId xmlns="" xmlns:a16="http://schemas.microsoft.com/office/drawing/2014/main" val="10004"/>
                  </a:ext>
                </a:extLst>
              </a:tr>
            </a:tbl>
          </a:graphicData>
        </a:graphic>
      </p:graphicFrame>
      <p:sp>
        <p:nvSpPr>
          <p:cNvPr id="24" name="Footer Placeholder 17"/>
          <p:cNvSpPr>
            <a:spLocks noGrp="1"/>
          </p:cNvSpPr>
          <p:nvPr>
            <p:ph type="ftr" sz="quarter" idx="11"/>
          </p:nvPr>
        </p:nvSpPr>
        <p:spPr>
          <a:xfrm>
            <a:off x="228613" y="5959960"/>
            <a:ext cx="8686799" cy="365125"/>
          </a:xfrm>
        </p:spPr>
        <p:txBody>
          <a:bodyPr/>
          <a:lstStyle/>
          <a:p>
            <a:r>
              <a:rPr lang="en-GB" dirty="0">
                <a:solidFill>
                  <a:prstClr val="black"/>
                </a:solidFill>
              </a:rPr>
              <a:t>Visit cutoff date: 15 April 2017. </a:t>
            </a:r>
          </a:p>
        </p:txBody>
      </p:sp>
    </p:spTree>
    <p:extLst>
      <p:ext uri="{BB962C8B-B14F-4D97-AF65-F5344CB8AC3E}">
        <p14:creationId xmlns:p14="http://schemas.microsoft.com/office/powerpoint/2010/main" val="1377620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65ABA9-FDBC-404A-8885-A9833F77867B}" type="slidenum">
              <a:rPr lang="en-GB" smtClean="0">
                <a:solidFill>
                  <a:prstClr val="white"/>
                </a:solidFill>
              </a:rPr>
              <a:pPr/>
              <a:t>16</a:t>
            </a:fld>
            <a:endParaRPr lang="en-GB" dirty="0">
              <a:solidFill>
                <a:prstClr val="white"/>
              </a:solidFill>
            </a:endParaRPr>
          </a:p>
        </p:txBody>
      </p:sp>
      <p:sp>
        <p:nvSpPr>
          <p:cNvPr id="5" name="Title 4"/>
          <p:cNvSpPr>
            <a:spLocks noGrp="1"/>
          </p:cNvSpPr>
          <p:nvPr>
            <p:ph type="title"/>
          </p:nvPr>
        </p:nvSpPr>
        <p:spPr>
          <a:xfrm>
            <a:off x="228600" y="144000"/>
            <a:ext cx="8915400" cy="731520"/>
          </a:xfrm>
        </p:spPr>
        <p:txBody>
          <a:bodyPr/>
          <a:lstStyle/>
          <a:p>
            <a:r>
              <a:rPr lang="en-US" dirty="0">
                <a:solidFill>
                  <a:schemeClr val="accent2"/>
                </a:solidFill>
              </a:rPr>
              <a:t>ARIEL3: </a:t>
            </a:r>
            <a:r>
              <a:rPr lang="en-US" dirty="0" smtClean="0"/>
              <a:t>Investigator-Assessed Progression-Free Survival:</a:t>
            </a:r>
            <a:br>
              <a:rPr lang="en-US" dirty="0" smtClean="0"/>
            </a:br>
            <a:r>
              <a:rPr lang="en-US" dirty="0" smtClean="0"/>
              <a:t>Patients </a:t>
            </a:r>
            <a:r>
              <a:rPr lang="en-US" dirty="0"/>
              <a:t>with </a:t>
            </a:r>
            <a:r>
              <a:rPr lang="en-US" i="1" dirty="0"/>
              <a:t>BRCA </a:t>
            </a:r>
            <a:r>
              <a:rPr lang="en-US" dirty="0"/>
              <a:t>Wild-Type </a:t>
            </a:r>
            <a:r>
              <a:rPr lang="en-US" dirty="0" smtClean="0"/>
              <a:t>OC </a:t>
            </a:r>
            <a:r>
              <a:rPr lang="en-US" dirty="0" smtClean="0">
                <a:solidFill>
                  <a:schemeClr val="accent6">
                    <a:lumMod val="50000"/>
                  </a:schemeClr>
                </a:solidFill>
              </a:rPr>
              <a:t>(</a:t>
            </a:r>
            <a:r>
              <a:rPr lang="en-US" dirty="0" err="1" smtClean="0">
                <a:solidFill>
                  <a:schemeClr val="accent6">
                    <a:lumMod val="50000"/>
                  </a:schemeClr>
                </a:solidFill>
              </a:rPr>
              <a:t>exploratoy</a:t>
            </a:r>
            <a:r>
              <a:rPr lang="en-US" dirty="0" smtClean="0">
                <a:solidFill>
                  <a:schemeClr val="accent6">
                    <a:lumMod val="50000"/>
                  </a:schemeClr>
                </a:solidFill>
              </a:rPr>
              <a:t> analysis)</a:t>
            </a:r>
            <a:endParaRPr lang="en-US" i="1" dirty="0">
              <a:solidFill>
                <a:schemeClr val="accent6">
                  <a:lumMod val="50000"/>
                </a:schemeClr>
              </a:solidFill>
            </a:endParaRPr>
          </a:p>
        </p:txBody>
      </p:sp>
      <p:pic>
        <p:nvPicPr>
          <p:cNvPr id="12" name="Picture 11" hidden="1"/>
          <p:cNvPicPr/>
          <p:nvPr/>
        </p:nvPicPr>
        <p:blipFill>
          <a:blip r:embed="rId3" cstate="print"/>
          <a:stretch>
            <a:fillRect/>
          </a:stretch>
        </p:blipFill>
        <p:spPr>
          <a:xfrm>
            <a:off x="414669" y="1581215"/>
            <a:ext cx="3904488" cy="3803904"/>
          </a:xfrm>
          <a:prstGeom prst="rect">
            <a:avLst/>
          </a:prstGeom>
        </p:spPr>
      </p:pic>
      <p:sp>
        <p:nvSpPr>
          <p:cNvPr id="13" name="Footer Placeholder 12"/>
          <p:cNvSpPr>
            <a:spLocks noGrp="1"/>
          </p:cNvSpPr>
          <p:nvPr>
            <p:ph type="ftr" sz="quarter" idx="11"/>
          </p:nvPr>
        </p:nvSpPr>
        <p:spPr/>
        <p:txBody>
          <a:bodyPr/>
          <a:lstStyle/>
          <a:p>
            <a:r>
              <a:rPr lang="en-US" dirty="0">
                <a:solidFill>
                  <a:prstClr val="black"/>
                </a:solidFill>
              </a:rPr>
              <a:t>Visit cutoff date: 15 April 2017.</a:t>
            </a:r>
            <a:r>
              <a:rPr lang="en-GB" dirty="0">
                <a:solidFill>
                  <a:prstClr val="black"/>
                </a:solidFill>
              </a:rPr>
              <a:t> </a:t>
            </a:r>
            <a:endParaRPr lang="en-US" dirty="0">
              <a:solidFill>
                <a:prstClr val="black"/>
              </a:solidFill>
            </a:endParaRPr>
          </a:p>
        </p:txBody>
      </p:sp>
      <p:pic>
        <p:nvPicPr>
          <p:cNvPr id="15" name="Picture 14" hidden="1"/>
          <p:cNvPicPr/>
          <p:nvPr/>
        </p:nvPicPr>
        <p:blipFill>
          <a:blip r:embed="rId4" cstate="print"/>
          <a:stretch>
            <a:fillRect/>
          </a:stretch>
        </p:blipFill>
        <p:spPr>
          <a:xfrm>
            <a:off x="4907523" y="1595649"/>
            <a:ext cx="3913632" cy="397459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06" y="1082545"/>
            <a:ext cx="4499619" cy="430779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3094" y="1096661"/>
            <a:ext cx="4499619" cy="4307795"/>
          </a:xfrm>
          <a:prstGeom prst="rect">
            <a:avLst/>
          </a:prstGeom>
        </p:spPr>
      </p:pic>
      <p:graphicFrame>
        <p:nvGraphicFramePr>
          <p:cNvPr id="24" name="Table 23"/>
          <p:cNvGraphicFramePr>
            <a:graphicFrameLocks noGrp="1"/>
          </p:cNvGraphicFramePr>
          <p:nvPr>
            <p:extLst/>
          </p:nvPr>
        </p:nvGraphicFramePr>
        <p:xfrm>
          <a:off x="172796" y="5115251"/>
          <a:ext cx="4397121" cy="1021588"/>
        </p:xfrm>
        <a:graphic>
          <a:graphicData uri="http://schemas.openxmlformats.org/drawingml/2006/table">
            <a:tbl>
              <a:tblPr firstRow="1" bandRow="1">
                <a:tableStyleId>{2D5ABB26-0587-4C30-8999-92F81FD0307C}</a:tableStyleId>
              </a:tblPr>
              <a:tblGrid>
                <a:gridCol w="428625">
                  <a:extLst>
                    <a:ext uri="{9D8B030D-6E8A-4147-A177-3AD203B41FA5}">
                      <a16:colId xmlns="" xmlns:a16="http://schemas.microsoft.com/office/drawing/2014/main" val="20000"/>
                    </a:ext>
                  </a:extLst>
                </a:gridCol>
                <a:gridCol w="566928">
                  <a:extLst>
                    <a:ext uri="{9D8B030D-6E8A-4147-A177-3AD203B41FA5}">
                      <a16:colId xmlns="" xmlns:a16="http://schemas.microsoft.com/office/drawing/2014/main" val="20001"/>
                    </a:ext>
                  </a:extLst>
                </a:gridCol>
                <a:gridCol w="566928">
                  <a:extLst>
                    <a:ext uri="{9D8B030D-6E8A-4147-A177-3AD203B41FA5}">
                      <a16:colId xmlns="" xmlns:a16="http://schemas.microsoft.com/office/drawing/2014/main" val="20002"/>
                    </a:ext>
                  </a:extLst>
                </a:gridCol>
                <a:gridCol w="566928">
                  <a:extLst>
                    <a:ext uri="{9D8B030D-6E8A-4147-A177-3AD203B41FA5}">
                      <a16:colId xmlns="" xmlns:a16="http://schemas.microsoft.com/office/drawing/2014/main" val="20003"/>
                    </a:ext>
                  </a:extLst>
                </a:gridCol>
                <a:gridCol w="566928">
                  <a:extLst>
                    <a:ext uri="{9D8B030D-6E8A-4147-A177-3AD203B41FA5}">
                      <a16:colId xmlns="" xmlns:a16="http://schemas.microsoft.com/office/drawing/2014/main" val="20004"/>
                    </a:ext>
                  </a:extLst>
                </a:gridCol>
                <a:gridCol w="566928">
                  <a:extLst>
                    <a:ext uri="{9D8B030D-6E8A-4147-A177-3AD203B41FA5}">
                      <a16:colId xmlns="" xmlns:a16="http://schemas.microsoft.com/office/drawing/2014/main" val="20005"/>
                    </a:ext>
                  </a:extLst>
                </a:gridCol>
                <a:gridCol w="566928">
                  <a:extLst>
                    <a:ext uri="{9D8B030D-6E8A-4147-A177-3AD203B41FA5}">
                      <a16:colId xmlns="" xmlns:a16="http://schemas.microsoft.com/office/drawing/2014/main" val="20006"/>
                    </a:ext>
                  </a:extLst>
                </a:gridCol>
                <a:gridCol w="566928">
                  <a:extLst>
                    <a:ext uri="{9D8B030D-6E8A-4147-A177-3AD203B41FA5}">
                      <a16:colId xmlns="" xmlns:a16="http://schemas.microsoft.com/office/drawing/2014/main" val="20007"/>
                    </a:ext>
                  </a:extLst>
                </a:gridCol>
              </a:tblGrid>
              <a:tr h="243840">
                <a:tc gridSpan="8">
                  <a:txBody>
                    <a:bodyPr/>
                    <a:lstStyle/>
                    <a:p>
                      <a:pPr algn="l">
                        <a:lnSpc>
                          <a:spcPct val="90000"/>
                        </a:lnSpc>
                      </a:pPr>
                      <a:r>
                        <a:rPr lang="en-US" sz="900" b="1" dirty="0">
                          <a:solidFill>
                            <a:schemeClr val="tx1"/>
                          </a:solidFill>
                          <a:latin typeface="+mn-lt"/>
                          <a:cs typeface="Arial" panose="020B0604020202020204" pitchFamily="34" charset="0"/>
                        </a:rPr>
                        <a:t>At risk (events)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246888">
                <a:tc>
                  <a:txBody>
                    <a:bodyPr/>
                    <a:lstStyle/>
                    <a:p>
                      <a:pPr algn="r">
                        <a:lnSpc>
                          <a:spcPct val="90000"/>
                        </a:lnSpc>
                      </a:pPr>
                      <a:r>
                        <a:rPr lang="en-US" sz="900" b="0" dirty="0">
                          <a:solidFill>
                            <a:schemeClr val="tx1"/>
                          </a:solidFill>
                          <a:latin typeface="+mn-lt"/>
                          <a:cs typeface="Arial" panose="020B0604020202020204" pitchFamily="34" charset="0"/>
                        </a:rPr>
                        <a:t>Rucaparib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106 (0)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68 (32)</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33 (58)</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19 (64)</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6 (65)</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2 (67)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0 (67)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243840">
                <a:tc>
                  <a:txBody>
                    <a:bodyPr/>
                    <a:lstStyle/>
                    <a:p>
                      <a:pPr algn="r">
                        <a:lnSpc>
                          <a:spcPct val="90000"/>
                        </a:lnSpc>
                      </a:pPr>
                      <a:r>
                        <a:rPr lang="en-US" sz="900" b="0" dirty="0">
                          <a:solidFill>
                            <a:schemeClr val="tx1"/>
                          </a:solidFill>
                          <a:latin typeface="+mn-lt"/>
                          <a:cs typeface="Arial" panose="020B0604020202020204" pitchFamily="34" charset="0"/>
                        </a:rPr>
                        <a:t>Placebo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52 (0)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16 (31)</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5 (42)</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3 (43)</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0 (45)</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 </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 </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287020">
                <a:tc>
                  <a:txBody>
                    <a:bodyPr/>
                    <a:lstStyle/>
                    <a:p>
                      <a:pPr algn="r">
                        <a:lnSpc>
                          <a:spcPct val="90000"/>
                        </a:lnSpc>
                      </a:pPr>
                      <a:endParaRPr lang="en-US" sz="900" b="0" dirty="0">
                        <a:solidFill>
                          <a:schemeClr val="tx1"/>
                        </a:solidFill>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en-US" sz="900" dirty="0">
                          <a:solidFill>
                            <a:schemeClr val="tx1"/>
                          </a:solidFill>
                          <a:latin typeface="Arial" panose="020B0604020202020204" pitchFamily="34" charset="0"/>
                          <a:cs typeface="Arial" panose="020B0604020202020204" pitchFamily="34" charset="0"/>
                        </a:rPr>
                        <a:t>Rucaparib, 37% censored</a:t>
                      </a: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en-US" sz="900" b="0" i="0" u="none" strike="noStrike" dirty="0">
                          <a:solidFill>
                            <a:schemeClr val="tx1"/>
                          </a:solidFill>
                          <a:effectLst/>
                          <a:latin typeface="Arial" panose="020B0604020202020204" pitchFamily="34" charset="0"/>
                        </a:rPr>
                        <a:t>Placebo, 13%</a:t>
                      </a:r>
                      <a:r>
                        <a:rPr lang="en-US" sz="900" b="0" i="0" u="none" strike="noStrike" baseline="0" dirty="0">
                          <a:solidFill>
                            <a:schemeClr val="tx1"/>
                          </a:solidFill>
                          <a:effectLst/>
                          <a:latin typeface="Arial" panose="020B0604020202020204" pitchFamily="34" charset="0"/>
                        </a:rPr>
                        <a:t> censored</a:t>
                      </a: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aphicFrame>
        <p:nvGraphicFramePr>
          <p:cNvPr id="18" name="Table 17"/>
          <p:cNvGraphicFramePr>
            <a:graphicFrameLocks noGrp="1"/>
          </p:cNvGraphicFramePr>
          <p:nvPr>
            <p:extLst/>
          </p:nvPr>
        </p:nvGraphicFramePr>
        <p:xfrm>
          <a:off x="2419658" y="1340961"/>
          <a:ext cx="1834626" cy="2085848"/>
        </p:xfrm>
        <a:graphic>
          <a:graphicData uri="http://schemas.openxmlformats.org/drawingml/2006/table">
            <a:tbl>
              <a:tblPr firstRow="1" bandRow="1">
                <a:tableStyleId>{5940675A-B579-460E-94D1-54222C63F5DA}</a:tableStyleId>
              </a:tblPr>
              <a:tblGrid>
                <a:gridCol w="647416">
                  <a:extLst>
                    <a:ext uri="{9D8B030D-6E8A-4147-A177-3AD203B41FA5}">
                      <a16:colId xmlns="" xmlns:a16="http://schemas.microsoft.com/office/drawing/2014/main" val="20000"/>
                    </a:ext>
                  </a:extLst>
                </a:gridCol>
                <a:gridCol w="586878">
                  <a:extLst>
                    <a:ext uri="{9D8B030D-6E8A-4147-A177-3AD203B41FA5}">
                      <a16:colId xmlns="" xmlns:a16="http://schemas.microsoft.com/office/drawing/2014/main" val="20001"/>
                    </a:ext>
                  </a:extLst>
                </a:gridCol>
                <a:gridCol w="600332">
                  <a:extLst>
                    <a:ext uri="{9D8B030D-6E8A-4147-A177-3AD203B41FA5}">
                      <a16:colId xmlns="" xmlns:a16="http://schemas.microsoft.com/office/drawing/2014/main" val="20002"/>
                    </a:ext>
                  </a:extLst>
                </a:gridCol>
              </a:tblGrid>
              <a:tr h="475488">
                <a:tc>
                  <a:txBody>
                    <a:bodyPr/>
                    <a:lstStyle/>
                    <a:p>
                      <a:pPr algn="ctr"/>
                      <a:endParaRPr lang="en-US" sz="1300" dirty="0"/>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300" dirty="0"/>
                        <a:t>Median</a:t>
                      </a:r>
                      <a:br>
                        <a:rPr lang="en-US" sz="1300" dirty="0"/>
                      </a:br>
                      <a:r>
                        <a:rPr lang="en-US" sz="1300" dirty="0"/>
                        <a:t>(months)</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300" dirty="0"/>
                        <a:t>95% CI</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94360">
                <a:tc>
                  <a:txBody>
                    <a:bodyPr/>
                    <a:lstStyle/>
                    <a:p>
                      <a:pPr algn="r"/>
                      <a:r>
                        <a:rPr lang="en-US" sz="1300" dirty="0">
                          <a:solidFill>
                            <a:schemeClr val="accent6"/>
                          </a:solidFill>
                        </a:rPr>
                        <a:t>Rucaparib</a:t>
                      </a:r>
                    </a:p>
                    <a:p>
                      <a:pPr algn="r"/>
                      <a:r>
                        <a:rPr lang="en-US" sz="1300" dirty="0">
                          <a:solidFill>
                            <a:schemeClr val="accent6"/>
                          </a:solidFill>
                        </a:rPr>
                        <a:t>(n</a:t>
                      </a:r>
                      <a:r>
                        <a:rPr lang="en-US" sz="1300" baseline="0" dirty="0">
                          <a:solidFill>
                            <a:schemeClr val="accent6"/>
                          </a:solidFill>
                        </a:rPr>
                        <a:t>=106)</a:t>
                      </a:r>
                      <a:endParaRPr lang="en-US" sz="1300" dirty="0">
                        <a:solidFill>
                          <a:schemeClr val="accent6"/>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accent6"/>
                          </a:solidFill>
                        </a:rPr>
                        <a:t>9.7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6"/>
                          </a:solidFill>
                        </a:rPr>
                        <a:t>7.9–13.1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06400">
                <a:tc>
                  <a:txBody>
                    <a:bodyPr/>
                    <a:lstStyle/>
                    <a:p>
                      <a:pPr algn="r"/>
                      <a:r>
                        <a:rPr lang="en-US" sz="1300" dirty="0">
                          <a:solidFill>
                            <a:schemeClr val="accent2"/>
                          </a:solidFill>
                        </a:rPr>
                        <a:t>Placebo</a:t>
                      </a:r>
                    </a:p>
                    <a:p>
                      <a:pPr algn="r"/>
                      <a:r>
                        <a:rPr lang="en-US" sz="1300" dirty="0">
                          <a:solidFill>
                            <a:schemeClr val="accent2"/>
                          </a:solidFill>
                        </a:rPr>
                        <a:t>(n=52)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accent2"/>
                          </a:solidFill>
                        </a:rPr>
                        <a:t>5.4</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2"/>
                          </a:solidFill>
                        </a:rPr>
                        <a:t>4.1–5.7</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609600">
                <a:tc>
                  <a:txBody>
                    <a:bodyPr/>
                    <a:lstStyle/>
                    <a:p>
                      <a:pPr algn="ctr"/>
                      <a:endParaRPr lang="en-US" sz="1300" dirty="0"/>
                    </a:p>
                  </a:txBody>
                  <a:tcPr marL="0" marR="0" marT="0" marB="0">
                    <a:lnL w="12700" cmpd="sng">
                      <a:noFill/>
                    </a:lnL>
                    <a:lnR w="3175"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it-IT" sz="1300" dirty="0"/>
                        <a:t>HR, 0.44; </a:t>
                      </a:r>
                    </a:p>
                    <a:p>
                      <a:pPr algn="ctr"/>
                      <a:r>
                        <a:rPr lang="it-IT" sz="1300" dirty="0"/>
                        <a:t>95% CI, 0.29</a:t>
                      </a:r>
                      <a:r>
                        <a:rPr lang="en-GB" sz="1300" dirty="0"/>
                        <a:t>–</a:t>
                      </a:r>
                      <a:r>
                        <a:rPr lang="it-IT" sz="1300" dirty="0"/>
                        <a:t>0.66; </a:t>
                      </a:r>
                      <a:r>
                        <a:rPr lang="it-IT" sz="1300" i="1" dirty="0"/>
                        <a:t>P</a:t>
                      </a:r>
                      <a:r>
                        <a:rPr lang="it-IT" sz="1300" dirty="0"/>
                        <a:t>&lt;0.0001</a:t>
                      </a:r>
                    </a:p>
                  </a:txBody>
                  <a:tcPr marL="0" marR="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dirty="0"/>
                    </a:p>
                  </a:txBody>
                  <a:tcPr marL="45720" marR="45720" anchor="ctr"/>
                </a:tc>
                <a:extLst>
                  <a:ext uri="{0D108BD9-81ED-4DB2-BD59-A6C34878D82A}">
                    <a16:rowId xmlns="" xmlns:a16="http://schemas.microsoft.com/office/drawing/2014/main" val="10004"/>
                  </a:ext>
                </a:extLst>
              </a:tr>
            </a:tbl>
          </a:graphicData>
        </a:graphic>
      </p:graphicFrame>
      <p:graphicFrame>
        <p:nvGraphicFramePr>
          <p:cNvPr id="20" name="Table 19"/>
          <p:cNvGraphicFramePr>
            <a:graphicFrameLocks noGrp="1"/>
          </p:cNvGraphicFramePr>
          <p:nvPr>
            <p:extLst/>
          </p:nvPr>
        </p:nvGraphicFramePr>
        <p:xfrm>
          <a:off x="6887039" y="1340961"/>
          <a:ext cx="1834626" cy="2085848"/>
        </p:xfrm>
        <a:graphic>
          <a:graphicData uri="http://schemas.openxmlformats.org/drawingml/2006/table">
            <a:tbl>
              <a:tblPr firstRow="1" bandRow="1">
                <a:tableStyleId>{5940675A-B579-460E-94D1-54222C63F5DA}</a:tableStyleId>
              </a:tblPr>
              <a:tblGrid>
                <a:gridCol w="647416">
                  <a:extLst>
                    <a:ext uri="{9D8B030D-6E8A-4147-A177-3AD203B41FA5}">
                      <a16:colId xmlns="" xmlns:a16="http://schemas.microsoft.com/office/drawing/2014/main" val="20000"/>
                    </a:ext>
                  </a:extLst>
                </a:gridCol>
                <a:gridCol w="586878">
                  <a:extLst>
                    <a:ext uri="{9D8B030D-6E8A-4147-A177-3AD203B41FA5}">
                      <a16:colId xmlns="" xmlns:a16="http://schemas.microsoft.com/office/drawing/2014/main" val="20001"/>
                    </a:ext>
                  </a:extLst>
                </a:gridCol>
                <a:gridCol w="600332">
                  <a:extLst>
                    <a:ext uri="{9D8B030D-6E8A-4147-A177-3AD203B41FA5}">
                      <a16:colId xmlns="" xmlns:a16="http://schemas.microsoft.com/office/drawing/2014/main" val="20002"/>
                    </a:ext>
                  </a:extLst>
                </a:gridCol>
              </a:tblGrid>
              <a:tr h="475488">
                <a:tc>
                  <a:txBody>
                    <a:bodyPr/>
                    <a:lstStyle/>
                    <a:p>
                      <a:pPr algn="ctr"/>
                      <a:endParaRPr lang="en-US" sz="1300" dirty="0"/>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300" dirty="0"/>
                        <a:t>Median</a:t>
                      </a:r>
                      <a:br>
                        <a:rPr lang="en-US" sz="1300" dirty="0"/>
                      </a:br>
                      <a:r>
                        <a:rPr lang="en-US" sz="1300" dirty="0"/>
                        <a:t>(months)</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300" dirty="0"/>
                        <a:t>95% CI</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94360">
                <a:tc>
                  <a:txBody>
                    <a:bodyPr/>
                    <a:lstStyle/>
                    <a:p>
                      <a:pPr algn="r"/>
                      <a:r>
                        <a:rPr lang="en-US" sz="1300" dirty="0">
                          <a:solidFill>
                            <a:schemeClr val="accent6"/>
                          </a:solidFill>
                        </a:rPr>
                        <a:t>Rucaparib</a:t>
                      </a:r>
                    </a:p>
                    <a:p>
                      <a:pPr algn="r"/>
                      <a:r>
                        <a:rPr lang="en-US" sz="1300" dirty="0">
                          <a:solidFill>
                            <a:schemeClr val="accent6"/>
                          </a:solidFill>
                        </a:rPr>
                        <a:t>(n</a:t>
                      </a:r>
                      <a:r>
                        <a:rPr lang="en-US" sz="1300" baseline="0" dirty="0">
                          <a:solidFill>
                            <a:schemeClr val="accent6"/>
                          </a:solidFill>
                        </a:rPr>
                        <a:t>=107)</a:t>
                      </a:r>
                      <a:endParaRPr lang="en-US" sz="1300" dirty="0">
                        <a:solidFill>
                          <a:schemeClr val="accent6"/>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accent6"/>
                          </a:solidFill>
                        </a:rPr>
                        <a:t>6.7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6"/>
                          </a:solidFill>
                        </a:rPr>
                        <a:t>5.4–9.1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06400">
                <a:tc>
                  <a:txBody>
                    <a:bodyPr/>
                    <a:lstStyle/>
                    <a:p>
                      <a:pPr algn="r"/>
                      <a:r>
                        <a:rPr lang="en-US" sz="1300" dirty="0">
                          <a:solidFill>
                            <a:schemeClr val="accent2"/>
                          </a:solidFill>
                        </a:rPr>
                        <a:t>Placebo</a:t>
                      </a:r>
                    </a:p>
                    <a:p>
                      <a:pPr algn="r"/>
                      <a:r>
                        <a:rPr lang="en-US" sz="1300" dirty="0">
                          <a:solidFill>
                            <a:schemeClr val="accent2"/>
                          </a:solidFill>
                        </a:rPr>
                        <a:t>(n=54)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accent2"/>
                          </a:solidFill>
                        </a:rPr>
                        <a:t>5.4</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solidFill>
                            <a:schemeClr val="accent2"/>
                          </a:solidFill>
                        </a:rPr>
                        <a:t>5.3–7.4</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609600">
                <a:tc>
                  <a:txBody>
                    <a:bodyPr/>
                    <a:lstStyle/>
                    <a:p>
                      <a:pPr algn="ctr"/>
                      <a:endParaRPr lang="en-US" sz="1300" dirty="0"/>
                    </a:p>
                  </a:txBody>
                  <a:tcPr marL="0" marR="0" marT="0" marB="0">
                    <a:lnL w="12700" cmpd="sng">
                      <a:noFill/>
                    </a:lnL>
                    <a:lnR w="3175"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it-IT" sz="1300" dirty="0"/>
                        <a:t>HR, 0.58; </a:t>
                      </a:r>
                    </a:p>
                    <a:p>
                      <a:pPr algn="ctr"/>
                      <a:r>
                        <a:rPr lang="it-IT" sz="1300" dirty="0"/>
                        <a:t>95% CI, 0.40</a:t>
                      </a:r>
                      <a:r>
                        <a:rPr lang="en-GB" sz="1300" dirty="0"/>
                        <a:t>–</a:t>
                      </a:r>
                      <a:r>
                        <a:rPr lang="it-IT" sz="1300" dirty="0"/>
                        <a:t>0.85; </a:t>
                      </a:r>
                      <a:r>
                        <a:rPr lang="it-IT" sz="1300" i="1" dirty="0"/>
                        <a:t>P</a:t>
                      </a:r>
                      <a:r>
                        <a:rPr lang="it-IT" sz="1300" dirty="0"/>
                        <a:t>=0.0049</a:t>
                      </a:r>
                    </a:p>
                  </a:txBody>
                  <a:tcPr marL="0" marR="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dirty="0"/>
                    </a:p>
                  </a:txBody>
                  <a:tcPr marL="45720" marR="45720" anchor="ctr"/>
                </a:tc>
                <a:extLst>
                  <a:ext uri="{0D108BD9-81ED-4DB2-BD59-A6C34878D82A}">
                    <a16:rowId xmlns="" xmlns:a16="http://schemas.microsoft.com/office/drawing/2014/main" val="10004"/>
                  </a:ext>
                </a:extLst>
              </a:tr>
            </a:tbl>
          </a:graphicData>
        </a:graphic>
      </p:graphicFrame>
      <p:sp>
        <p:nvSpPr>
          <p:cNvPr id="6" name="TextBox 5"/>
          <p:cNvSpPr txBox="1"/>
          <p:nvPr/>
        </p:nvSpPr>
        <p:spPr>
          <a:xfrm>
            <a:off x="1977204" y="878704"/>
            <a:ext cx="1107992" cy="338552"/>
          </a:xfrm>
          <a:prstGeom prst="rect">
            <a:avLst/>
          </a:prstGeom>
          <a:noFill/>
        </p:spPr>
        <p:txBody>
          <a:bodyPr wrap="none" lIns="91438" tIns="45719" rIns="91438" bIns="45719" rtlCol="0">
            <a:spAutoFit/>
          </a:bodyPr>
          <a:lstStyle/>
          <a:p>
            <a:pPr algn="ctr" defTabSz="685783"/>
            <a:r>
              <a:rPr lang="en-US" sz="1600" b="1" dirty="0">
                <a:solidFill>
                  <a:prstClr val="black"/>
                </a:solidFill>
              </a:rPr>
              <a:t>LOH high</a:t>
            </a:r>
          </a:p>
        </p:txBody>
      </p:sp>
      <p:sp>
        <p:nvSpPr>
          <p:cNvPr id="9" name="TextBox 8"/>
          <p:cNvSpPr txBox="1"/>
          <p:nvPr/>
        </p:nvSpPr>
        <p:spPr>
          <a:xfrm>
            <a:off x="6511645" y="878704"/>
            <a:ext cx="1018223" cy="338552"/>
          </a:xfrm>
          <a:prstGeom prst="rect">
            <a:avLst/>
          </a:prstGeom>
          <a:noFill/>
        </p:spPr>
        <p:txBody>
          <a:bodyPr wrap="none" lIns="91438" tIns="45719" rIns="91438" bIns="45719" rtlCol="0">
            <a:spAutoFit/>
          </a:bodyPr>
          <a:lstStyle/>
          <a:p>
            <a:pPr algn="ctr" defTabSz="685783"/>
            <a:r>
              <a:rPr lang="en-US" sz="1600" b="1" dirty="0">
                <a:solidFill>
                  <a:prstClr val="black"/>
                </a:solidFill>
              </a:rPr>
              <a:t>LOH low</a:t>
            </a:r>
          </a:p>
        </p:txBody>
      </p:sp>
      <p:graphicFrame>
        <p:nvGraphicFramePr>
          <p:cNvPr id="21" name="Table 20"/>
          <p:cNvGraphicFramePr>
            <a:graphicFrameLocks noGrp="1"/>
          </p:cNvGraphicFramePr>
          <p:nvPr>
            <p:extLst/>
          </p:nvPr>
        </p:nvGraphicFramePr>
        <p:xfrm>
          <a:off x="4655365" y="5115251"/>
          <a:ext cx="4397121" cy="1021588"/>
        </p:xfrm>
        <a:graphic>
          <a:graphicData uri="http://schemas.openxmlformats.org/drawingml/2006/table">
            <a:tbl>
              <a:tblPr firstRow="1" bandRow="1">
                <a:tableStyleId>{2D5ABB26-0587-4C30-8999-92F81FD0307C}</a:tableStyleId>
              </a:tblPr>
              <a:tblGrid>
                <a:gridCol w="428625">
                  <a:extLst>
                    <a:ext uri="{9D8B030D-6E8A-4147-A177-3AD203B41FA5}">
                      <a16:colId xmlns="" xmlns:a16="http://schemas.microsoft.com/office/drawing/2014/main" val="20000"/>
                    </a:ext>
                  </a:extLst>
                </a:gridCol>
                <a:gridCol w="566928">
                  <a:extLst>
                    <a:ext uri="{9D8B030D-6E8A-4147-A177-3AD203B41FA5}">
                      <a16:colId xmlns="" xmlns:a16="http://schemas.microsoft.com/office/drawing/2014/main" val="20001"/>
                    </a:ext>
                  </a:extLst>
                </a:gridCol>
                <a:gridCol w="566928">
                  <a:extLst>
                    <a:ext uri="{9D8B030D-6E8A-4147-A177-3AD203B41FA5}">
                      <a16:colId xmlns="" xmlns:a16="http://schemas.microsoft.com/office/drawing/2014/main" val="20002"/>
                    </a:ext>
                  </a:extLst>
                </a:gridCol>
                <a:gridCol w="566928">
                  <a:extLst>
                    <a:ext uri="{9D8B030D-6E8A-4147-A177-3AD203B41FA5}">
                      <a16:colId xmlns="" xmlns:a16="http://schemas.microsoft.com/office/drawing/2014/main" val="20003"/>
                    </a:ext>
                  </a:extLst>
                </a:gridCol>
                <a:gridCol w="566928">
                  <a:extLst>
                    <a:ext uri="{9D8B030D-6E8A-4147-A177-3AD203B41FA5}">
                      <a16:colId xmlns="" xmlns:a16="http://schemas.microsoft.com/office/drawing/2014/main" val="20004"/>
                    </a:ext>
                  </a:extLst>
                </a:gridCol>
                <a:gridCol w="566928">
                  <a:extLst>
                    <a:ext uri="{9D8B030D-6E8A-4147-A177-3AD203B41FA5}">
                      <a16:colId xmlns="" xmlns:a16="http://schemas.microsoft.com/office/drawing/2014/main" val="20005"/>
                    </a:ext>
                  </a:extLst>
                </a:gridCol>
                <a:gridCol w="566928">
                  <a:extLst>
                    <a:ext uri="{9D8B030D-6E8A-4147-A177-3AD203B41FA5}">
                      <a16:colId xmlns="" xmlns:a16="http://schemas.microsoft.com/office/drawing/2014/main" val="20006"/>
                    </a:ext>
                  </a:extLst>
                </a:gridCol>
                <a:gridCol w="566928">
                  <a:extLst>
                    <a:ext uri="{9D8B030D-6E8A-4147-A177-3AD203B41FA5}">
                      <a16:colId xmlns="" xmlns:a16="http://schemas.microsoft.com/office/drawing/2014/main" val="20007"/>
                    </a:ext>
                  </a:extLst>
                </a:gridCol>
              </a:tblGrid>
              <a:tr h="243840">
                <a:tc gridSpan="8">
                  <a:txBody>
                    <a:bodyPr/>
                    <a:lstStyle/>
                    <a:p>
                      <a:pPr algn="l">
                        <a:lnSpc>
                          <a:spcPct val="90000"/>
                        </a:lnSpc>
                      </a:pPr>
                      <a:r>
                        <a:rPr lang="en-US" sz="900" b="1" dirty="0">
                          <a:solidFill>
                            <a:schemeClr val="tx1"/>
                          </a:solidFill>
                          <a:latin typeface="+mn-lt"/>
                          <a:cs typeface="Arial" panose="020B0604020202020204" pitchFamily="34" charset="0"/>
                        </a:rPr>
                        <a:t>At risk (events)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endParaRPr lang="en-US" sz="650" b="0"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246888">
                <a:tc>
                  <a:txBody>
                    <a:bodyPr/>
                    <a:lstStyle/>
                    <a:p>
                      <a:pPr algn="r">
                        <a:lnSpc>
                          <a:spcPct val="90000"/>
                        </a:lnSpc>
                      </a:pPr>
                      <a:r>
                        <a:rPr lang="en-US" sz="900" b="0" dirty="0">
                          <a:solidFill>
                            <a:schemeClr val="tx1"/>
                          </a:solidFill>
                          <a:latin typeface="+mn-lt"/>
                          <a:cs typeface="Arial" panose="020B0604020202020204" pitchFamily="34" charset="0"/>
                        </a:rPr>
                        <a:t>Rucaparib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107 (0)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49 (47)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23 (65)</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8 (77)</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4 (79)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0 (81)</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 </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243840">
                <a:tc>
                  <a:txBody>
                    <a:bodyPr/>
                    <a:lstStyle/>
                    <a:p>
                      <a:pPr algn="r">
                        <a:lnSpc>
                          <a:spcPct val="90000"/>
                        </a:lnSpc>
                      </a:pPr>
                      <a:r>
                        <a:rPr lang="en-US" sz="900" b="0" dirty="0">
                          <a:solidFill>
                            <a:schemeClr val="tx1"/>
                          </a:solidFill>
                          <a:latin typeface="+mn-lt"/>
                          <a:cs typeface="Arial" panose="020B0604020202020204" pitchFamily="34" charset="0"/>
                        </a:rPr>
                        <a:t>Placebo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54 (0)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20 (32)</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2 (49)</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 (50)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 (50)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1 (50)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rPr>
                        <a:t>0 (50)</a:t>
                      </a: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287020">
                <a:tc>
                  <a:txBody>
                    <a:bodyPr/>
                    <a:lstStyle/>
                    <a:p>
                      <a:pPr algn="r">
                        <a:lnSpc>
                          <a:spcPct val="90000"/>
                        </a:lnSpc>
                      </a:pPr>
                      <a:endParaRPr lang="en-US" sz="900" b="0" dirty="0">
                        <a:solidFill>
                          <a:schemeClr val="tx1"/>
                        </a:solidFill>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en-US" sz="900" dirty="0">
                          <a:solidFill>
                            <a:schemeClr val="tx1"/>
                          </a:solidFill>
                          <a:latin typeface="Arial" panose="020B0604020202020204" pitchFamily="34" charset="0"/>
                          <a:cs typeface="Arial" panose="020B0604020202020204" pitchFamily="34" charset="0"/>
                        </a:rPr>
                        <a:t>Rucaparib, 24% censored</a:t>
                      </a: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en-US" sz="900" b="0" i="0" u="none" strike="noStrike" dirty="0">
                          <a:solidFill>
                            <a:schemeClr val="tx1"/>
                          </a:solidFill>
                          <a:effectLst/>
                          <a:latin typeface="Arial" panose="020B0604020202020204" pitchFamily="34" charset="0"/>
                        </a:rPr>
                        <a:t>Placebo, 7%</a:t>
                      </a:r>
                      <a:r>
                        <a:rPr lang="en-US" sz="900" b="0" i="0" u="none" strike="noStrike" baseline="0" dirty="0">
                          <a:solidFill>
                            <a:schemeClr val="tx1"/>
                          </a:solidFill>
                          <a:effectLst/>
                          <a:latin typeface="Arial" panose="020B0604020202020204" pitchFamily="34" charset="0"/>
                        </a:rPr>
                        <a:t> censored</a:t>
                      </a: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ctr"/>
                      <a:endParaRPr lang="en-US" sz="6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Arial" panose="020B0604020202020204" pitchFamily="34"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51242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238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34"/>
          <p:cNvGraphicFramePr>
            <a:graphicFrameLocks noGrp="1"/>
          </p:cNvGraphicFramePr>
          <p:nvPr/>
        </p:nvGraphicFramePr>
        <p:xfrm>
          <a:off x="216029" y="687392"/>
          <a:ext cx="8892479" cy="6203082"/>
        </p:xfrm>
        <a:graphic>
          <a:graphicData uri="http://schemas.openxmlformats.org/drawingml/2006/table">
            <a:tbl>
              <a:tblPr/>
              <a:tblGrid>
                <a:gridCol w="3967512">
                  <a:extLst>
                    <a:ext uri="{9D8B030D-6E8A-4147-A177-3AD203B41FA5}">
                      <a16:colId xmlns="" xmlns:a16="http://schemas.microsoft.com/office/drawing/2014/main" val="20000"/>
                    </a:ext>
                  </a:extLst>
                </a:gridCol>
                <a:gridCol w="1725005">
                  <a:extLst>
                    <a:ext uri="{9D8B030D-6E8A-4147-A177-3AD203B41FA5}">
                      <a16:colId xmlns="" xmlns:a16="http://schemas.microsoft.com/office/drawing/2014/main" val="20001"/>
                    </a:ext>
                  </a:extLst>
                </a:gridCol>
                <a:gridCol w="1638754">
                  <a:extLst>
                    <a:ext uri="{9D8B030D-6E8A-4147-A177-3AD203B41FA5}">
                      <a16:colId xmlns="" xmlns:a16="http://schemas.microsoft.com/office/drawing/2014/main" val="20002"/>
                    </a:ext>
                  </a:extLst>
                </a:gridCol>
                <a:gridCol w="1561208">
                  <a:extLst>
                    <a:ext uri="{9D8B030D-6E8A-4147-A177-3AD203B41FA5}">
                      <a16:colId xmlns="" xmlns:a16="http://schemas.microsoft.com/office/drawing/2014/main" val="20003"/>
                    </a:ext>
                  </a:extLst>
                </a:gridCol>
              </a:tblGrid>
              <a:tr h="84370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endParaRPr kumimoji="0" lang="en-US" sz="1500" b="0" i="0" u="none" strike="noStrike" cap="none" normalizeH="0" baseline="0" dirty="0" smtClean="0">
                        <a:ln>
                          <a:noFill/>
                        </a:ln>
                        <a:solidFill>
                          <a:schemeClr val="bg1"/>
                        </a:solidFill>
                        <a:effectLst/>
                        <a:latin typeface="Arial" pitchFamily="34" charset="0"/>
                        <a:cs typeface="Arial" pitchFamily="34" charset="0"/>
                      </a:endParaRPr>
                    </a:p>
                  </a:txBody>
                  <a:tcPr marL="36000" marR="36000" marT="17993" marB="1799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pPr>
                      <a:r>
                        <a:rPr kumimoji="0" lang="en-GB" sz="1900" b="1" i="0" u="none" strike="noStrike" cap="none" normalizeH="0" baseline="0" dirty="0" err="1" smtClean="0">
                          <a:ln>
                            <a:noFill/>
                          </a:ln>
                          <a:solidFill>
                            <a:schemeClr val="bg1"/>
                          </a:solidFill>
                          <a:effectLst/>
                          <a:latin typeface="Arial" pitchFamily="34" charset="0"/>
                          <a:cs typeface="Arial" pitchFamily="34" charset="0"/>
                        </a:rPr>
                        <a:t>Olaparib</a:t>
                      </a:r>
                      <a:r>
                        <a:rPr kumimoji="0" lang="en-GB" sz="1900" b="1" i="0" u="none" strike="noStrike" cap="none" normalizeH="0" baseline="0" dirty="0" smtClean="0">
                          <a:ln>
                            <a:noFill/>
                          </a:ln>
                          <a:solidFill>
                            <a:schemeClr val="bg1"/>
                          </a:solidFill>
                          <a:effectLst/>
                          <a:latin typeface="Arial" pitchFamily="34" charset="0"/>
                          <a:cs typeface="Arial" pitchFamily="34" charset="0"/>
                        </a:rPr>
                        <a:t> (SOLO2)</a:t>
                      </a:r>
                      <a:r>
                        <a:rPr kumimoji="0" lang="en-GB" sz="1500" b="1" i="0" u="none" strike="noStrike" cap="none" normalizeH="0" baseline="0" dirty="0" smtClean="0">
                          <a:ln>
                            <a:noFill/>
                          </a:ln>
                          <a:solidFill>
                            <a:schemeClr val="bg1"/>
                          </a:solidFill>
                          <a:effectLst/>
                          <a:latin typeface="Arial" pitchFamily="34" charset="0"/>
                          <a:cs typeface="Arial" pitchFamily="34" charset="0"/>
                        </a:rPr>
                        <a:t/>
                      </a:r>
                      <a:br>
                        <a:rPr kumimoji="0" lang="en-GB" sz="1500" b="1" i="0" u="none" strike="noStrike" cap="none" normalizeH="0" baseline="0" dirty="0" smtClean="0">
                          <a:ln>
                            <a:noFill/>
                          </a:ln>
                          <a:solidFill>
                            <a:schemeClr val="bg1"/>
                          </a:solidFill>
                          <a:effectLst/>
                          <a:latin typeface="Arial" pitchFamily="34" charset="0"/>
                          <a:cs typeface="Arial" pitchFamily="34" charset="0"/>
                        </a:rPr>
                      </a:br>
                      <a:r>
                        <a:rPr kumimoji="0" lang="en-GB" sz="1500" b="1" i="0" u="none" strike="noStrike" cap="none" normalizeH="0" baseline="0" dirty="0" smtClean="0">
                          <a:ln>
                            <a:noFill/>
                          </a:ln>
                          <a:solidFill>
                            <a:schemeClr val="bg1"/>
                          </a:solidFill>
                          <a:effectLst/>
                          <a:latin typeface="Arial" pitchFamily="34" charset="0"/>
                          <a:cs typeface="Arial" pitchFamily="34" charset="0"/>
                        </a:rPr>
                        <a:t>(n=195)</a:t>
                      </a:r>
                    </a:p>
                  </a:txBody>
                  <a:tcPr marL="36000" marR="36000" marT="17993" marB="1799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pPr>
                      <a:r>
                        <a:rPr kumimoji="0" lang="en-GB" sz="1900" b="1" i="0" u="none" strike="noStrike" cap="none" normalizeH="0" baseline="0" dirty="0" err="1" smtClean="0">
                          <a:ln>
                            <a:noFill/>
                          </a:ln>
                          <a:solidFill>
                            <a:schemeClr val="bg1"/>
                          </a:solidFill>
                          <a:effectLst/>
                          <a:latin typeface="Arial" pitchFamily="34" charset="0"/>
                          <a:cs typeface="Arial" pitchFamily="34" charset="0"/>
                        </a:rPr>
                        <a:t>Niraparib</a:t>
                      </a:r>
                      <a:r>
                        <a:rPr kumimoji="0" lang="en-GB" sz="1900" b="1" i="0" u="none" strike="noStrike" cap="none" normalizeH="0" baseline="0" dirty="0" smtClean="0">
                          <a:ln>
                            <a:noFill/>
                          </a:ln>
                          <a:solidFill>
                            <a:schemeClr val="bg1"/>
                          </a:solidFill>
                          <a:effectLst/>
                          <a:latin typeface="Arial" pitchFamily="34" charset="0"/>
                          <a:cs typeface="Arial" pitchFamily="34" charset="0"/>
                        </a:rPr>
                        <a:t/>
                      </a:r>
                      <a:br>
                        <a:rPr kumimoji="0" lang="en-GB" sz="1900" b="1" i="0" u="none" strike="noStrike" cap="none" normalizeH="0" baseline="0" dirty="0" smtClean="0">
                          <a:ln>
                            <a:noFill/>
                          </a:ln>
                          <a:solidFill>
                            <a:schemeClr val="bg1"/>
                          </a:solidFill>
                          <a:effectLst/>
                          <a:latin typeface="Arial" pitchFamily="34" charset="0"/>
                          <a:cs typeface="Arial" pitchFamily="34" charset="0"/>
                        </a:rPr>
                      </a:br>
                      <a:r>
                        <a:rPr kumimoji="0" lang="en-GB" sz="1900" b="1" i="0" u="none" strike="noStrike" cap="none" normalizeH="0" baseline="0" dirty="0" smtClean="0">
                          <a:ln>
                            <a:noFill/>
                          </a:ln>
                          <a:solidFill>
                            <a:schemeClr val="bg1"/>
                          </a:solidFill>
                          <a:effectLst/>
                          <a:latin typeface="Arial" pitchFamily="34" charset="0"/>
                          <a:cs typeface="Arial" pitchFamily="34" charset="0"/>
                        </a:rPr>
                        <a:t>(NOVA)</a:t>
                      </a:r>
                      <a:r>
                        <a:rPr kumimoji="0" lang="en-GB" sz="1500" b="1" i="0" u="none" strike="noStrike" cap="none" normalizeH="0" baseline="0" dirty="0" smtClean="0">
                          <a:ln>
                            <a:noFill/>
                          </a:ln>
                          <a:solidFill>
                            <a:schemeClr val="bg1"/>
                          </a:solidFill>
                          <a:effectLst/>
                          <a:latin typeface="Arial" pitchFamily="34" charset="0"/>
                          <a:cs typeface="Arial" pitchFamily="34" charset="0"/>
                        </a:rPr>
                        <a:t> </a:t>
                      </a:r>
                      <a:br>
                        <a:rPr kumimoji="0" lang="en-GB" sz="1500" b="1" i="0" u="none" strike="noStrike" cap="none" normalizeH="0" baseline="0" dirty="0" smtClean="0">
                          <a:ln>
                            <a:noFill/>
                          </a:ln>
                          <a:solidFill>
                            <a:schemeClr val="bg1"/>
                          </a:solidFill>
                          <a:effectLst/>
                          <a:latin typeface="Arial" pitchFamily="34" charset="0"/>
                          <a:cs typeface="Arial" pitchFamily="34" charset="0"/>
                        </a:rPr>
                      </a:br>
                      <a:r>
                        <a:rPr kumimoji="0" lang="en-GB" sz="1500" b="1" i="0" u="none" strike="noStrike" cap="none" normalizeH="0" baseline="0" dirty="0" smtClean="0">
                          <a:ln>
                            <a:noFill/>
                          </a:ln>
                          <a:solidFill>
                            <a:schemeClr val="bg1"/>
                          </a:solidFill>
                          <a:effectLst/>
                          <a:latin typeface="Arial" pitchFamily="34" charset="0"/>
                          <a:cs typeface="Arial" pitchFamily="34" charset="0"/>
                        </a:rPr>
                        <a:t>(n=367)</a:t>
                      </a:r>
                    </a:p>
                  </a:txBody>
                  <a:tcPr marL="36000" marR="36000" marT="17993" marB="17993"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kumimoji="0" lang="en-GB" sz="1900" b="1" i="0" u="none" strike="noStrike" cap="none" normalizeH="0" baseline="0" dirty="0" smtClean="0">
                          <a:ln>
                            <a:noFill/>
                          </a:ln>
                          <a:solidFill>
                            <a:schemeClr val="bg1"/>
                          </a:solidFill>
                          <a:effectLst/>
                          <a:latin typeface="Arial" pitchFamily="34" charset="0"/>
                          <a:cs typeface="Arial" pitchFamily="34" charset="0"/>
                        </a:rPr>
                        <a:t>Rucaparib</a:t>
                      </a:r>
                      <a:r>
                        <a:rPr kumimoji="0" lang="en-GB" sz="1500" b="1" i="0" u="none" strike="noStrike" cap="none" normalizeH="0" baseline="0" dirty="0" smtClean="0">
                          <a:ln>
                            <a:noFill/>
                          </a:ln>
                          <a:solidFill>
                            <a:schemeClr val="bg1"/>
                          </a:solidFill>
                          <a:effectLst/>
                          <a:latin typeface="Arial" pitchFamily="34" charset="0"/>
                          <a:cs typeface="Arial" pitchFamily="34" charset="0"/>
                        </a:rPr>
                        <a:t> </a:t>
                      </a:r>
                      <a:r>
                        <a:rPr kumimoji="0" lang="en-GB" sz="1600" b="1" i="0" u="none" strike="noStrike" cap="none" normalizeH="0" baseline="0" dirty="0" smtClean="0">
                          <a:ln>
                            <a:noFill/>
                          </a:ln>
                          <a:solidFill>
                            <a:schemeClr val="bg1"/>
                          </a:solidFill>
                          <a:effectLst/>
                          <a:latin typeface="Arial" pitchFamily="34" charset="0"/>
                          <a:cs typeface="Arial" pitchFamily="34" charset="0"/>
                        </a:rPr>
                        <a:t>(ARIEL 3) </a:t>
                      </a:r>
                      <a:r>
                        <a:rPr kumimoji="0" lang="en-GB" sz="1500" b="1" i="0" u="none" strike="noStrike" cap="none" normalizeH="0" baseline="0" dirty="0" smtClean="0">
                          <a:ln>
                            <a:noFill/>
                          </a:ln>
                          <a:solidFill>
                            <a:schemeClr val="bg1"/>
                          </a:solidFill>
                          <a:effectLst/>
                          <a:latin typeface="Arial" pitchFamily="34" charset="0"/>
                          <a:cs typeface="Arial" pitchFamily="34" charset="0"/>
                        </a:rPr>
                        <a:t/>
                      </a:r>
                      <a:br>
                        <a:rPr kumimoji="0" lang="en-GB" sz="1500" b="1" i="0" u="none" strike="noStrike" cap="none" normalizeH="0" baseline="0" dirty="0" smtClean="0">
                          <a:ln>
                            <a:noFill/>
                          </a:ln>
                          <a:solidFill>
                            <a:schemeClr val="bg1"/>
                          </a:solidFill>
                          <a:effectLst/>
                          <a:latin typeface="Arial" pitchFamily="34" charset="0"/>
                          <a:cs typeface="Arial" pitchFamily="34" charset="0"/>
                        </a:rPr>
                      </a:br>
                      <a:r>
                        <a:rPr kumimoji="0" lang="en-GB" sz="1500" b="1" i="0" u="none" strike="noStrike" cap="none" normalizeH="0" baseline="0" dirty="0" smtClean="0">
                          <a:ln>
                            <a:noFill/>
                          </a:ln>
                          <a:solidFill>
                            <a:schemeClr val="bg1"/>
                          </a:solidFill>
                          <a:effectLst/>
                          <a:latin typeface="Arial" pitchFamily="34" charset="0"/>
                          <a:cs typeface="Arial" pitchFamily="34" charset="0"/>
                        </a:rPr>
                        <a:t>(n=561)</a:t>
                      </a:r>
                    </a:p>
                  </a:txBody>
                  <a:tcPr marL="36000" marR="36000" marT="17993" marB="17993"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0"/>
                  </a:ext>
                </a:extLst>
              </a:tr>
              <a:tr h="26458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endParaRPr kumimoji="0" lang="en-GB" sz="1500" b="0" i="0" u="none" strike="noStrike" cap="none" normalizeH="0" baseline="0" dirty="0" smtClean="0">
                        <a:ln>
                          <a:noFill/>
                        </a:ln>
                        <a:solidFill>
                          <a:schemeClr val="tx1"/>
                        </a:solidFill>
                        <a:effectLst/>
                        <a:latin typeface="Arial" pitchFamily="34" charset="0"/>
                        <a:cs typeface="Arial" pitchFamily="34" charset="0"/>
                      </a:endParaRPr>
                    </a:p>
                  </a:txBody>
                  <a:tcPr marL="36000" marR="36000" marT="17993" marB="17993"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pPr>
                      <a:endParaRPr kumimoji="0" lang="en-GB" sz="1500" b="0" i="0" u="none" strike="noStrike" cap="none" normalizeH="0" baseline="0" dirty="0" smtClean="0">
                        <a:ln>
                          <a:noFill/>
                        </a:ln>
                        <a:solidFill>
                          <a:schemeClr val="tx1"/>
                        </a:solidFill>
                        <a:effectLst/>
                        <a:latin typeface="Arial" pitchFamily="34" charset="0"/>
                        <a:cs typeface="Arial" pitchFamily="34" charset="0"/>
                      </a:endParaRPr>
                    </a:p>
                  </a:txBody>
                  <a:tcPr marL="36000" marR="36000" marT="17993" marB="17993"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pPr>
                      <a:endParaRPr kumimoji="0" lang="en-GB" sz="1500" b="0" i="0" u="none" strike="noStrike" cap="none" normalizeH="0" baseline="0" dirty="0" smtClean="0">
                        <a:ln>
                          <a:noFill/>
                        </a:ln>
                        <a:solidFill>
                          <a:schemeClr val="tx1"/>
                        </a:solidFill>
                        <a:effectLst/>
                        <a:latin typeface="Arial" pitchFamily="34" charset="0"/>
                        <a:cs typeface="Arial" pitchFamily="34" charset="0"/>
                      </a:endParaRPr>
                    </a:p>
                  </a:txBody>
                  <a:tcPr marL="36000" marR="36000" marT="17993" marB="17993"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pPr>
                      <a:endParaRPr kumimoji="0" lang="en-GB" sz="1500" b="0" i="0" u="none" strike="noStrike" cap="none" normalizeH="0" baseline="0" dirty="0" smtClean="0">
                        <a:ln>
                          <a:noFill/>
                        </a:ln>
                        <a:solidFill>
                          <a:schemeClr val="tx1"/>
                        </a:solidFill>
                        <a:effectLst/>
                        <a:latin typeface="Arial" pitchFamily="34" charset="0"/>
                        <a:cs typeface="Arial" pitchFamily="34" charset="0"/>
                      </a:endParaRPr>
                    </a:p>
                  </a:txBody>
                  <a:tcPr marL="36000" marR="36000" marT="17993" marB="17993"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55948">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900" b="0" i="0" u="none" strike="noStrike" cap="none" normalizeH="0" baseline="0" dirty="0" smtClean="0">
                          <a:ln>
                            <a:noFill/>
                          </a:ln>
                          <a:solidFill>
                            <a:schemeClr val="tx1"/>
                          </a:solidFill>
                          <a:effectLst/>
                          <a:latin typeface="Arial" pitchFamily="34" charset="0"/>
                          <a:cs typeface="Arial" pitchFamily="34" charset="0"/>
                        </a:rPr>
                        <a:t>Dose reductions due to AEs, (%)</a:t>
                      </a:r>
                    </a:p>
                  </a:txBody>
                  <a:tcPr marL="36000" marR="36000" marT="17993" marB="17993"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25</a:t>
                      </a:r>
                    </a:p>
                  </a:txBody>
                  <a:tcPr marL="36000" marR="36000" marT="17993" marB="17993"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1" dirty="0" smtClean="0">
                          <a:solidFill>
                            <a:schemeClr val="tx1"/>
                          </a:solidFill>
                          <a:latin typeface="Arial" pitchFamily="34" charset="0"/>
                          <a:cs typeface="Arial" pitchFamily="34" charset="0"/>
                        </a:rPr>
                        <a:t>66.5</a:t>
                      </a:r>
                    </a:p>
                  </a:txBody>
                  <a:tcPr marL="36000" marR="36000" marT="17993" marB="17993"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54.6</a:t>
                      </a:r>
                    </a:p>
                  </a:txBody>
                  <a:tcPr marL="36000" marR="36000" marT="17993" marB="17993"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1510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900" b="0" i="0" u="none" strike="noStrike" cap="none" normalizeH="0" baseline="0" dirty="0" smtClean="0">
                          <a:ln>
                            <a:noFill/>
                          </a:ln>
                          <a:solidFill>
                            <a:schemeClr val="tx1"/>
                          </a:solidFill>
                          <a:effectLst/>
                          <a:latin typeface="Arial" pitchFamily="34" charset="0"/>
                          <a:cs typeface="Arial" pitchFamily="34" charset="0"/>
                        </a:rPr>
                        <a:t>Treatment discontinuation due to AEs, (%)</a:t>
                      </a:r>
                    </a:p>
                  </a:txBody>
                  <a:tcPr marL="36000" marR="36000" marT="17993" marB="17993"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10.8</a:t>
                      </a:r>
                    </a:p>
                  </a:txBody>
                  <a:tcPr marL="36000" marR="36000" marT="17993" marB="17993"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1" dirty="0" smtClean="0">
                          <a:solidFill>
                            <a:schemeClr val="tx1"/>
                          </a:solidFill>
                          <a:latin typeface="Arial" pitchFamily="34" charset="0"/>
                          <a:cs typeface="Arial" pitchFamily="34" charset="0"/>
                        </a:rPr>
                        <a:t>14.7</a:t>
                      </a:r>
                    </a:p>
                  </a:txBody>
                  <a:tcPr marL="36000" marR="36000" marT="17993" marB="17993"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13.4</a:t>
                      </a:r>
                    </a:p>
                  </a:txBody>
                  <a:tcPr marL="36000" marR="36000" marT="17993" marB="17993"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2554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endParaRPr kumimoji="0" lang="en-GB" sz="1900" b="0" i="0" u="none" strike="noStrike" cap="none" normalizeH="0" baseline="0" dirty="0" smtClean="0">
                        <a:ln>
                          <a:noFill/>
                        </a:ln>
                        <a:solidFill>
                          <a:schemeClr val="tx1"/>
                        </a:solidFill>
                        <a:effectLst/>
                        <a:latin typeface="Arial" pitchFamily="34" charset="0"/>
                        <a:cs typeface="Arial" pitchFamily="34" charset="0"/>
                      </a:endParaRPr>
                    </a:p>
                  </a:txBody>
                  <a:tcPr marL="36000" marR="36000" marT="17993" marB="17993"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1900" b="0" dirty="0" smtClean="0">
                        <a:solidFill>
                          <a:schemeClr val="tx1"/>
                        </a:solidFill>
                        <a:latin typeface="Arial" pitchFamily="34" charset="0"/>
                        <a:cs typeface="Arial" pitchFamily="34" charset="0"/>
                      </a:endParaRPr>
                    </a:p>
                  </a:txBody>
                  <a:tcPr marL="36000" marR="36000" marT="17993" marB="17993"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1900" b="0" dirty="0" smtClean="0">
                        <a:solidFill>
                          <a:schemeClr val="tx1"/>
                        </a:solidFill>
                        <a:latin typeface="Arial" pitchFamily="34" charset="0"/>
                        <a:cs typeface="Arial" pitchFamily="34" charset="0"/>
                      </a:endParaRPr>
                    </a:p>
                  </a:txBody>
                  <a:tcPr marL="36000" marR="36000" marT="17993" marB="17993"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1900" b="0" dirty="0" smtClean="0">
                        <a:solidFill>
                          <a:schemeClr val="tx1"/>
                        </a:solidFill>
                        <a:latin typeface="Arial" pitchFamily="34" charset="0"/>
                        <a:cs typeface="Arial" pitchFamily="34" charset="0"/>
                      </a:endParaRPr>
                    </a:p>
                  </a:txBody>
                  <a:tcPr marL="36000" marR="36000" marT="17993" marB="17993"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178731">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900" b="0" i="0" u="none" strike="noStrike" cap="none" normalizeH="0" baseline="0" dirty="0" smtClean="0">
                          <a:ln>
                            <a:noFill/>
                          </a:ln>
                          <a:solidFill>
                            <a:schemeClr val="tx1"/>
                          </a:solidFill>
                          <a:effectLst/>
                          <a:latin typeface="Arial" pitchFamily="34" charset="0"/>
                          <a:cs typeface="Arial" pitchFamily="34" charset="0"/>
                        </a:rPr>
                        <a:t>Hematologic toxicity (</a:t>
                      </a:r>
                      <a:r>
                        <a:rPr kumimoji="0" lang="en-GB" sz="1900" b="0" i="0" u="none" strike="noStrike" cap="none" normalizeH="0" baseline="0" dirty="0" err="1" smtClean="0">
                          <a:ln>
                            <a:noFill/>
                          </a:ln>
                          <a:solidFill>
                            <a:schemeClr val="tx1"/>
                          </a:solidFill>
                          <a:effectLst/>
                          <a:latin typeface="Arial" pitchFamily="34" charset="0"/>
                          <a:cs typeface="Arial" pitchFamily="34" charset="0"/>
                        </a:rPr>
                        <a:t>Gr</a:t>
                      </a:r>
                      <a:r>
                        <a:rPr kumimoji="0" lang="en-GB" sz="1900" b="0" i="0" u="none" strike="noStrike" cap="none" normalizeH="0" baseline="0" dirty="0" smtClean="0">
                          <a:ln>
                            <a:noFill/>
                          </a:ln>
                          <a:solidFill>
                            <a:schemeClr val="tx1"/>
                          </a:solidFill>
                          <a:effectLst/>
                          <a:latin typeface="Arial" pitchFamily="34" charset="0"/>
                          <a:cs typeface="Arial" pitchFamily="34" charset="0"/>
                        </a:rPr>
                        <a:t> 3/4)</a:t>
                      </a:r>
                    </a:p>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900" b="0" i="0" u="none" strike="noStrike" cap="none" normalizeH="0" baseline="0" dirty="0" smtClean="0">
                          <a:ln>
                            <a:noFill/>
                          </a:ln>
                          <a:solidFill>
                            <a:schemeClr val="tx1"/>
                          </a:solidFill>
                          <a:effectLst/>
                          <a:latin typeface="Arial" pitchFamily="34" charset="0"/>
                          <a:cs typeface="Arial" pitchFamily="34" charset="0"/>
                        </a:rPr>
                        <a:t>	- </a:t>
                      </a:r>
                      <a:r>
                        <a:rPr kumimoji="0" lang="en-GB" sz="1900" b="0" i="0" u="none" strike="noStrike" cap="none" normalizeH="0" baseline="0" dirty="0" err="1" smtClean="0">
                          <a:ln>
                            <a:noFill/>
                          </a:ln>
                          <a:solidFill>
                            <a:schemeClr val="tx1"/>
                          </a:solidFill>
                          <a:effectLst/>
                          <a:latin typeface="Arial" pitchFamily="34" charset="0"/>
                          <a:cs typeface="Arial" pitchFamily="34" charset="0"/>
                        </a:rPr>
                        <a:t>Anemia</a:t>
                      </a:r>
                      <a:endParaRPr kumimoji="0" lang="en-GB"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900" b="0" i="0" u="none" strike="noStrike" cap="none" normalizeH="0" baseline="0" dirty="0" smtClean="0">
                          <a:ln>
                            <a:noFill/>
                          </a:ln>
                          <a:solidFill>
                            <a:schemeClr val="tx1"/>
                          </a:solidFill>
                          <a:effectLst/>
                          <a:latin typeface="Arial" pitchFamily="34" charset="0"/>
                          <a:cs typeface="Arial" pitchFamily="34" charset="0"/>
                        </a:rPr>
                        <a:t>	- </a:t>
                      </a:r>
                      <a:r>
                        <a:rPr kumimoji="0" lang="en-GB" sz="1900" b="0" i="0" u="none" strike="noStrike" cap="none" normalizeH="0" baseline="0" dirty="0" err="1" smtClean="0">
                          <a:ln>
                            <a:noFill/>
                          </a:ln>
                          <a:solidFill>
                            <a:schemeClr val="tx1"/>
                          </a:solidFill>
                          <a:effectLst/>
                          <a:latin typeface="Arial" pitchFamily="34" charset="0"/>
                          <a:cs typeface="Arial" pitchFamily="34" charset="0"/>
                        </a:rPr>
                        <a:t>Neutropenia</a:t>
                      </a:r>
                      <a:endParaRPr kumimoji="0" lang="en-GB"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900" b="0" i="0" u="none" strike="noStrike" cap="none" normalizeH="0" baseline="0" dirty="0" smtClean="0">
                          <a:ln>
                            <a:noFill/>
                          </a:ln>
                          <a:solidFill>
                            <a:schemeClr val="tx1"/>
                          </a:solidFill>
                          <a:effectLst/>
                          <a:latin typeface="Arial" pitchFamily="34" charset="0"/>
                          <a:cs typeface="Arial" pitchFamily="34" charset="0"/>
                        </a:rPr>
                        <a:t>	- Thrombocytopenia</a:t>
                      </a:r>
                    </a:p>
                    <a:p>
                      <a:pPr marL="0" marR="0" lvl="0" indent="0" algn="l" defTabSz="914400" rtl="0" eaLnBrk="1" fontAlgn="base" latinLnBrk="0" hangingPunct="1">
                        <a:lnSpc>
                          <a:spcPct val="100000"/>
                        </a:lnSpc>
                        <a:spcBef>
                          <a:spcPct val="30000"/>
                        </a:spcBef>
                        <a:spcAft>
                          <a:spcPct val="30000"/>
                        </a:spcAft>
                        <a:buClrTx/>
                        <a:buSzTx/>
                        <a:buFontTx/>
                        <a:buNone/>
                        <a:tabLst/>
                      </a:pPr>
                      <a:endParaRPr kumimoji="0" lang="en-GB" sz="1900" b="0" i="0" u="none" strike="noStrike" cap="none" normalizeH="0" baseline="0" dirty="0" smtClean="0">
                        <a:ln>
                          <a:noFill/>
                        </a:ln>
                        <a:solidFill>
                          <a:schemeClr val="tx1"/>
                        </a:solidFill>
                        <a:effectLst/>
                        <a:latin typeface="Arial" pitchFamily="34" charset="0"/>
                        <a:cs typeface="Arial" pitchFamily="34" charset="0"/>
                      </a:endParaRPr>
                    </a:p>
                  </a:txBody>
                  <a:tcPr marL="36000" marR="36000" marT="17993" marB="17993" horzOverflow="overflow">
                    <a:lnL>
                      <a:noFill/>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1900" b="0" dirty="0" smtClean="0">
                        <a:solidFill>
                          <a:schemeClr val="tx1"/>
                        </a:solidFill>
                        <a:latin typeface="Arial" pitchFamily="34" charset="0"/>
                        <a:cs typeface="Arial" pitchFamily="34" charset="0"/>
                      </a:endParaRPr>
                    </a:p>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19.5</a:t>
                      </a:r>
                    </a:p>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5</a:t>
                      </a:r>
                    </a:p>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0</a:t>
                      </a:r>
                    </a:p>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1900" b="0" dirty="0" smtClean="0">
                        <a:solidFill>
                          <a:schemeClr val="tx1"/>
                        </a:solidFill>
                        <a:latin typeface="Arial" pitchFamily="34" charset="0"/>
                        <a:cs typeface="Arial" pitchFamily="34" charset="0"/>
                      </a:endParaRPr>
                    </a:p>
                  </a:txBody>
                  <a:tcPr marL="36000" marR="36000" marT="17993" marB="17993" horzOverflow="overflow">
                    <a:lnL>
                      <a:noFill/>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1900" b="0" dirty="0" smtClean="0">
                        <a:solidFill>
                          <a:schemeClr val="tx1"/>
                        </a:solidFill>
                        <a:latin typeface="Arial" pitchFamily="34" charset="0"/>
                        <a:cs typeface="Arial" pitchFamily="34" charset="0"/>
                      </a:endParaRPr>
                    </a:p>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1" dirty="0" smtClean="0">
                          <a:solidFill>
                            <a:schemeClr val="tx1"/>
                          </a:solidFill>
                          <a:latin typeface="Arial" pitchFamily="34" charset="0"/>
                          <a:cs typeface="Arial" pitchFamily="34" charset="0"/>
                        </a:rPr>
                        <a:t>25</a:t>
                      </a:r>
                    </a:p>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1" dirty="0" smtClean="0">
                          <a:solidFill>
                            <a:schemeClr val="tx1"/>
                          </a:solidFill>
                          <a:latin typeface="Arial" pitchFamily="34" charset="0"/>
                          <a:cs typeface="Arial" pitchFamily="34" charset="0"/>
                        </a:rPr>
                        <a:t>20</a:t>
                      </a:r>
                    </a:p>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1" dirty="0" smtClean="0">
                          <a:solidFill>
                            <a:schemeClr val="tx1"/>
                          </a:solidFill>
                          <a:latin typeface="Arial" pitchFamily="34" charset="0"/>
                          <a:cs typeface="Arial" pitchFamily="34" charset="0"/>
                        </a:rPr>
                        <a:t>34</a:t>
                      </a:r>
                    </a:p>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1900" b="0" dirty="0" smtClean="0">
                        <a:solidFill>
                          <a:schemeClr val="tx1"/>
                        </a:solidFill>
                        <a:latin typeface="Arial" pitchFamily="34" charset="0"/>
                        <a:cs typeface="Arial" pitchFamily="34" charset="0"/>
                      </a:endParaRPr>
                    </a:p>
                  </a:txBody>
                  <a:tcPr marL="36000" marR="36000" marT="17993" marB="17993"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1900" b="0" dirty="0" smtClean="0">
                        <a:solidFill>
                          <a:schemeClr val="tx1"/>
                        </a:solidFill>
                        <a:latin typeface="Arial" pitchFamily="34" charset="0"/>
                        <a:cs typeface="Arial" pitchFamily="34" charset="0"/>
                      </a:endParaRPr>
                    </a:p>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18.8</a:t>
                      </a:r>
                    </a:p>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6.7</a:t>
                      </a:r>
                    </a:p>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5.1</a:t>
                      </a:r>
                    </a:p>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1900" b="0" dirty="0" smtClean="0">
                        <a:solidFill>
                          <a:schemeClr val="tx1"/>
                        </a:solidFill>
                        <a:latin typeface="Arial" pitchFamily="34" charset="0"/>
                        <a:cs typeface="Arial" pitchFamily="34" charset="0"/>
                      </a:endParaRPr>
                    </a:p>
                  </a:txBody>
                  <a:tcPr marL="36000" marR="36000" marT="17993" marB="17993"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1726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endParaRPr kumimoji="0" lang="en-GB" sz="500" b="0" i="0" u="none" strike="noStrike" cap="none" normalizeH="0" baseline="0" dirty="0" smtClean="0">
                        <a:ln>
                          <a:noFill/>
                        </a:ln>
                        <a:solidFill>
                          <a:schemeClr val="tx1"/>
                        </a:solidFill>
                        <a:effectLst/>
                        <a:latin typeface="Arial" pitchFamily="34" charset="0"/>
                        <a:cs typeface="Arial" pitchFamily="34" charset="0"/>
                      </a:endParaRP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500" b="0" dirty="0" smtClean="0">
                        <a:solidFill>
                          <a:schemeClr val="tx1"/>
                        </a:solidFill>
                        <a:latin typeface="Arial" pitchFamily="34" charset="0"/>
                        <a:cs typeface="Arial" pitchFamily="34" charset="0"/>
                      </a:endParaRP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500" b="0" dirty="0" smtClean="0">
                        <a:solidFill>
                          <a:schemeClr val="tx1"/>
                        </a:solidFill>
                        <a:latin typeface="Arial" pitchFamily="34" charset="0"/>
                        <a:cs typeface="Arial" pitchFamily="34" charset="0"/>
                      </a:endParaRPr>
                    </a:p>
                  </a:txBody>
                  <a:tcPr marL="36000" marR="36000" marT="17993" marB="17993" horzOverflow="overflow">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endParaRPr lang="en-GB" sz="500" b="0" dirty="0" smtClean="0">
                        <a:solidFill>
                          <a:schemeClr val="tx1"/>
                        </a:solidFill>
                        <a:latin typeface="Arial" pitchFamily="34" charset="0"/>
                        <a:cs typeface="Arial" pitchFamily="34" charset="0"/>
                      </a:endParaRPr>
                    </a:p>
                  </a:txBody>
                  <a:tcPr marL="36000" marR="36000" marT="17993" marB="17993" horzOverflow="overflow">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2554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defRPr/>
                      </a:pPr>
                      <a:r>
                        <a:rPr kumimoji="0" lang="en-GB" sz="1900" b="0" i="0" u="none" strike="noStrike" cap="none" normalizeH="0" baseline="0" dirty="0" smtClean="0">
                          <a:ln>
                            <a:noFill/>
                          </a:ln>
                          <a:solidFill>
                            <a:schemeClr val="tx1"/>
                          </a:solidFill>
                          <a:effectLst/>
                          <a:latin typeface="Arial" pitchFamily="34" charset="0"/>
                          <a:cs typeface="Arial" pitchFamily="34" charset="0"/>
                        </a:rPr>
                        <a:t>Hypertension</a:t>
                      </a: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NR</a:t>
                      </a: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1" dirty="0" smtClean="0">
                          <a:solidFill>
                            <a:schemeClr val="tx1"/>
                          </a:solidFill>
                          <a:latin typeface="Arial" pitchFamily="34" charset="0"/>
                          <a:cs typeface="Arial" pitchFamily="34" charset="0"/>
                        </a:rPr>
                        <a:t>8</a:t>
                      </a:r>
                    </a:p>
                  </a:txBody>
                  <a:tcPr marL="36000" marR="36000" marT="17993" marB="17993" horzOverflow="overflow">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NR</a:t>
                      </a:r>
                    </a:p>
                  </a:txBody>
                  <a:tcPr marL="36000" marR="36000" marT="17993" marB="17993" horzOverflow="overflow">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2554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defRPr/>
                      </a:pPr>
                      <a:r>
                        <a:rPr kumimoji="0" lang="en-GB" sz="1900" b="0" i="0" u="none" strike="noStrike" cap="none" normalizeH="0" baseline="0" dirty="0" smtClean="0">
                          <a:ln>
                            <a:noFill/>
                          </a:ln>
                          <a:solidFill>
                            <a:schemeClr val="tx1"/>
                          </a:solidFill>
                          <a:effectLst/>
                          <a:latin typeface="Arial" pitchFamily="34" charset="0"/>
                          <a:cs typeface="Arial" pitchFamily="34" charset="0"/>
                        </a:rPr>
                        <a:t>ASAT/ALAT</a:t>
                      </a: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2</a:t>
                      </a: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NR</a:t>
                      </a:r>
                    </a:p>
                  </a:txBody>
                  <a:tcPr marL="36000" marR="36000" marT="17993" marB="17993" horzOverflow="overflow">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1" dirty="0" smtClean="0">
                          <a:solidFill>
                            <a:schemeClr val="bg1"/>
                          </a:solidFill>
                          <a:latin typeface="Arial" pitchFamily="34" charset="0"/>
                          <a:cs typeface="Arial" pitchFamily="34" charset="0"/>
                        </a:rPr>
                        <a:t>10.5</a:t>
                      </a:r>
                    </a:p>
                  </a:txBody>
                  <a:tcPr marL="36000" marR="36000" marT="17993" marB="17993" horzOverflow="overflow">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 xmlns:a16="http://schemas.microsoft.com/office/drawing/2014/main" val="10008"/>
                  </a:ext>
                </a:extLst>
              </a:tr>
              <a:tr h="32554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defRPr/>
                      </a:pPr>
                      <a:r>
                        <a:rPr kumimoji="0" lang="en-GB" sz="1900" b="0" i="0" u="none" strike="noStrike" cap="none" normalizeH="0" baseline="0" dirty="0" smtClean="0">
                          <a:ln>
                            <a:noFill/>
                          </a:ln>
                          <a:solidFill>
                            <a:schemeClr val="tx1"/>
                          </a:solidFill>
                          <a:effectLst/>
                          <a:latin typeface="Arial" pitchFamily="34" charset="0"/>
                          <a:cs typeface="Arial" pitchFamily="34" charset="0"/>
                        </a:rPr>
                        <a:t>Nausea</a:t>
                      </a: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3</a:t>
                      </a: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3</a:t>
                      </a:r>
                    </a:p>
                  </a:txBody>
                  <a:tcPr marL="36000" marR="36000" marT="17993" marB="17993" horzOverflow="overflow">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3.8</a:t>
                      </a:r>
                    </a:p>
                  </a:txBody>
                  <a:tcPr marL="36000" marR="36000" marT="17993" marB="17993" horzOverflow="overflow">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2554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900" b="0" i="0" u="none" strike="noStrike" cap="none" normalizeH="0" baseline="0" dirty="0" smtClean="0">
                          <a:ln>
                            <a:noFill/>
                          </a:ln>
                          <a:solidFill>
                            <a:schemeClr val="tx1"/>
                          </a:solidFill>
                          <a:effectLst/>
                          <a:latin typeface="Arial" pitchFamily="34" charset="0"/>
                          <a:cs typeface="Arial" pitchFamily="34" charset="0"/>
                        </a:rPr>
                        <a:t>Fatigue</a:t>
                      </a: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4</a:t>
                      </a:r>
                    </a:p>
                  </a:txBody>
                  <a:tcPr marL="36000" marR="36000" marT="17993" marB="17993"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8</a:t>
                      </a:r>
                    </a:p>
                  </a:txBody>
                  <a:tcPr marL="36000" marR="36000" marT="17993" marB="17993" horzOverflow="overflow">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defRPr/>
                      </a:pPr>
                      <a:r>
                        <a:rPr lang="en-GB" sz="1900" b="0" dirty="0" smtClean="0">
                          <a:solidFill>
                            <a:schemeClr val="tx1"/>
                          </a:solidFill>
                          <a:latin typeface="Arial" pitchFamily="34" charset="0"/>
                          <a:cs typeface="Arial" pitchFamily="34" charset="0"/>
                        </a:rPr>
                        <a:t>6.7</a:t>
                      </a:r>
                    </a:p>
                  </a:txBody>
                  <a:tcPr marL="36000" marR="36000" marT="17993" marB="17993" horzOverflow="overflow">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50231" name="Titre 1"/>
          <p:cNvSpPr>
            <a:spLocks noGrp="1"/>
          </p:cNvSpPr>
          <p:nvPr>
            <p:ph type="title"/>
          </p:nvPr>
        </p:nvSpPr>
        <p:spPr>
          <a:xfrm>
            <a:off x="468313" y="0"/>
            <a:ext cx="8229600" cy="683568"/>
          </a:xfrm>
        </p:spPr>
        <p:txBody>
          <a:bodyPr>
            <a:normAutofit fontScale="90000"/>
          </a:bodyPr>
          <a:lstStyle/>
          <a:p>
            <a:r>
              <a:rPr lang="fr-FR" dirty="0" err="1" smtClean="0"/>
              <a:t>Tolerance</a:t>
            </a:r>
            <a:r>
              <a:rPr lang="fr-FR" dirty="0" smtClean="0"/>
              <a:t> </a:t>
            </a:r>
            <a:r>
              <a:rPr lang="fr-FR" sz="2400" dirty="0" smtClean="0"/>
              <a:t>(CTCAE grade 3/4)</a:t>
            </a:r>
            <a:endParaRPr lang="fr-F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77"/>
            <a:fld id="{7E65ABA9-FDBC-404A-8885-A9833F77867B}" type="slidenum">
              <a:rPr lang="en-GB">
                <a:solidFill>
                  <a:prstClr val="white"/>
                </a:solidFill>
              </a:rPr>
              <a:pPr defTabSz="914377"/>
              <a:t>19</a:t>
            </a:fld>
            <a:endParaRPr lang="en-GB">
              <a:solidFill>
                <a:prstClr val="white"/>
              </a:solidFill>
            </a:endParaRPr>
          </a:p>
        </p:txBody>
      </p:sp>
      <p:sp>
        <p:nvSpPr>
          <p:cNvPr id="3" name="TextBox 2"/>
          <p:cNvSpPr txBox="1"/>
          <p:nvPr/>
        </p:nvSpPr>
        <p:spPr>
          <a:xfrm>
            <a:off x="250825" y="15695"/>
            <a:ext cx="8453010" cy="1077218"/>
          </a:xfrm>
          <a:prstGeom prst="rect">
            <a:avLst/>
          </a:prstGeom>
          <a:noFill/>
        </p:spPr>
        <p:txBody>
          <a:bodyPr wrap="square" rtlCol="0">
            <a:spAutoFit/>
          </a:bodyPr>
          <a:lstStyle/>
          <a:p>
            <a:pPr defTabSz="914377"/>
            <a:r>
              <a:rPr lang="en-US" sz="3200" b="1" dirty="0">
                <a:solidFill>
                  <a:srgbClr val="183459"/>
                </a:solidFill>
                <a:cs typeface="Arial" panose="020B0604020202020204" pitchFamily="34" charset="0"/>
              </a:rPr>
              <a:t>PATIENTS TREATED WITH NIRAPARIB MAINTAINED </a:t>
            </a:r>
          </a:p>
          <a:p>
            <a:pPr defTabSz="914377"/>
            <a:r>
              <a:rPr lang="en-US" sz="3200" b="1" dirty="0">
                <a:solidFill>
                  <a:srgbClr val="183459"/>
                </a:solidFill>
                <a:cs typeface="Arial" panose="020B0604020202020204" pitchFamily="34" charset="0"/>
              </a:rPr>
              <a:t>THEIR </a:t>
            </a:r>
            <a:r>
              <a:rPr lang="en-US" sz="3200" b="1" dirty="0" err="1">
                <a:solidFill>
                  <a:srgbClr val="183459"/>
                </a:solidFill>
                <a:cs typeface="Arial" panose="020B0604020202020204" pitchFamily="34" charset="0"/>
              </a:rPr>
              <a:t>QoL</a:t>
            </a:r>
            <a:r>
              <a:rPr lang="en-US" sz="3200" b="1" dirty="0">
                <a:solidFill>
                  <a:srgbClr val="183459"/>
                </a:solidFill>
                <a:cs typeface="Arial" panose="020B0604020202020204" pitchFamily="34" charset="0"/>
              </a:rPr>
              <a:t> AS ASSESSED BY THE EQ-5D-5L</a:t>
            </a:r>
          </a:p>
        </p:txBody>
      </p:sp>
      <p:sp>
        <p:nvSpPr>
          <p:cNvPr id="8" name="Content Placeholder 1"/>
          <p:cNvSpPr txBox="1">
            <a:spLocks/>
          </p:cNvSpPr>
          <p:nvPr/>
        </p:nvSpPr>
        <p:spPr>
          <a:xfrm>
            <a:off x="213204" y="1123691"/>
            <a:ext cx="8630627" cy="4170948"/>
          </a:xfrm>
          <a:prstGeom prst="rect">
            <a:avLst/>
          </a:prstGeom>
        </p:spPr>
        <p:txBody>
          <a:bodyPr/>
          <a:lstStyle>
            <a:lvl1pPr marL="1714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600" kern="1200">
                <a:solidFill>
                  <a:schemeClr val="accent6"/>
                </a:solidFill>
                <a:latin typeface="+mn-lt"/>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400" kern="1200">
                <a:solidFill>
                  <a:schemeClr val="accent6"/>
                </a:solidFill>
                <a:latin typeface="+mn-lt"/>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400" kern="1200">
                <a:solidFill>
                  <a:schemeClr val="accent6"/>
                </a:solidFill>
                <a:latin typeface="+mn-lt"/>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40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800"/>
              </a:spcBef>
            </a:pPr>
            <a:r>
              <a:rPr lang="en-US" sz="2400" dirty="0">
                <a:solidFill>
                  <a:prstClr val="black"/>
                </a:solidFill>
                <a:latin typeface="Arial" panose="020B0604020202020204" pitchFamily="34" charset="0"/>
                <a:cs typeface="Arial" panose="020B0604020202020204" pitchFamily="34" charset="0"/>
              </a:rPr>
              <a:t>Baseline QoL (adjusted HUI score) was similar between niraparib and placebo-treated patient</a:t>
            </a:r>
          </a:p>
          <a:p>
            <a:pPr marL="228594" indent="-228594" defTabSz="914377">
              <a:spcBef>
                <a:spcPts val="800"/>
              </a:spcBef>
            </a:pPr>
            <a:r>
              <a:rPr lang="en-US" sz="2400" dirty="0">
                <a:solidFill>
                  <a:prstClr val="black"/>
                </a:solidFill>
                <a:latin typeface="Arial" panose="020B0604020202020204" pitchFamily="34" charset="0"/>
                <a:cs typeface="Arial" panose="020B0604020202020204" pitchFamily="34" charset="0"/>
              </a:rPr>
              <a:t>QoL scores during treatment were similar between niraparib and placebo-treated patients</a:t>
            </a:r>
          </a:p>
          <a:p>
            <a:pPr marL="685783" lvl="1" indent="-228594" defTabSz="914377">
              <a:spcBef>
                <a:spcPts val="800"/>
              </a:spcBef>
            </a:pPr>
            <a:r>
              <a:rPr lang="en-US" sz="2133" dirty="0">
                <a:solidFill>
                  <a:srgbClr val="156B72"/>
                </a:solidFill>
                <a:latin typeface="Arial" panose="020B0604020202020204" pitchFamily="34" charset="0"/>
                <a:cs typeface="Arial" panose="020B0604020202020204" pitchFamily="34" charset="0"/>
              </a:rPr>
              <a:t>gBRCAmut cohort:  0.812 niraparib vs. 0.803 placebo</a:t>
            </a:r>
          </a:p>
          <a:p>
            <a:pPr marL="685783" lvl="1" indent="-228594" defTabSz="914377">
              <a:spcBef>
                <a:spcPts val="800"/>
              </a:spcBef>
            </a:pPr>
            <a:r>
              <a:rPr lang="en-US" sz="2133" dirty="0">
                <a:solidFill>
                  <a:srgbClr val="156B72"/>
                </a:solidFill>
                <a:latin typeface="Arial" panose="020B0604020202020204" pitchFamily="34" charset="0"/>
                <a:cs typeface="Arial" panose="020B0604020202020204" pitchFamily="34" charset="0"/>
              </a:rPr>
              <a:t>Non-gBRCAmut cohort:  0.845 niraparib vs. 0.828 placebo</a:t>
            </a:r>
          </a:p>
        </p:txBody>
      </p:sp>
      <p:pic>
        <p:nvPicPr>
          <p:cNvPr id="5" name="Picture 4">
            <a:extLst>
              <a:ext uri="{FF2B5EF4-FFF2-40B4-BE49-F238E27FC236}">
                <a16:creationId xmlns="" xmlns:a16="http://schemas.microsoft.com/office/drawing/2014/main" id="{DBD3DBD3-ACE0-4BAA-B91A-D8162B2C83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612" t="2199" b="55948"/>
          <a:stretch/>
        </p:blipFill>
        <p:spPr>
          <a:xfrm>
            <a:off x="1425841" y="3449528"/>
            <a:ext cx="3138138" cy="3093773"/>
          </a:xfrm>
          <a:prstGeom prst="rect">
            <a:avLst/>
          </a:prstGeom>
        </p:spPr>
      </p:pic>
      <p:pic>
        <p:nvPicPr>
          <p:cNvPr id="6" name="Picture 5">
            <a:extLst>
              <a:ext uri="{FF2B5EF4-FFF2-40B4-BE49-F238E27FC236}">
                <a16:creationId xmlns="" xmlns:a16="http://schemas.microsoft.com/office/drawing/2014/main" id="{BDF9374F-C360-4183-AFB6-CFAACB57F5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612" t="53843" b="4305"/>
          <a:stretch/>
        </p:blipFill>
        <p:spPr>
          <a:xfrm>
            <a:off x="4706780" y="3448853"/>
            <a:ext cx="3145835" cy="3101361"/>
          </a:xfrm>
          <a:prstGeom prst="rect">
            <a:avLst/>
          </a:prstGeom>
        </p:spPr>
      </p:pic>
      <p:sp>
        <p:nvSpPr>
          <p:cNvPr id="4" name="TextBox 3">
            <a:extLst>
              <a:ext uri="{FF2B5EF4-FFF2-40B4-BE49-F238E27FC236}">
                <a16:creationId xmlns="" xmlns:a16="http://schemas.microsoft.com/office/drawing/2014/main" id="{AE40CFB7-27BC-428C-951B-70A1965BE9FC}"/>
              </a:ext>
            </a:extLst>
          </p:cNvPr>
          <p:cNvSpPr txBox="1"/>
          <p:nvPr/>
        </p:nvSpPr>
        <p:spPr>
          <a:xfrm>
            <a:off x="2485149" y="4909541"/>
            <a:ext cx="1832553" cy="369332"/>
          </a:xfrm>
          <a:prstGeom prst="rect">
            <a:avLst/>
          </a:prstGeom>
          <a:noFill/>
        </p:spPr>
        <p:txBody>
          <a:bodyPr wrap="none" rtlCol="0">
            <a:spAutoFit/>
          </a:bodyPr>
          <a:lstStyle>
            <a:defPPr>
              <a:defRPr lang="en-US"/>
            </a:defPPr>
            <a:lvl1pPr>
              <a:defRPr b="1">
                <a:solidFill>
                  <a:schemeClr val="accent6">
                    <a:lumMod val="50000"/>
                  </a:schemeClr>
                </a:solidFill>
              </a:defRPr>
            </a:lvl1pPr>
          </a:lstStyle>
          <a:p>
            <a:pPr defTabSz="914377"/>
            <a:r>
              <a:rPr lang="en-US" dirty="0">
                <a:solidFill>
                  <a:srgbClr val="156B72">
                    <a:lumMod val="50000"/>
                  </a:srgbClr>
                </a:solidFill>
              </a:rPr>
              <a:t>gBRCAmut cohort</a:t>
            </a:r>
          </a:p>
        </p:txBody>
      </p:sp>
      <p:sp>
        <p:nvSpPr>
          <p:cNvPr id="9" name="TextBox 8">
            <a:extLst>
              <a:ext uri="{FF2B5EF4-FFF2-40B4-BE49-F238E27FC236}">
                <a16:creationId xmlns="" xmlns:a16="http://schemas.microsoft.com/office/drawing/2014/main" id="{8295EC43-DFC3-4183-B855-B61D597C1720}"/>
              </a:ext>
            </a:extLst>
          </p:cNvPr>
          <p:cNvSpPr txBox="1"/>
          <p:nvPr/>
        </p:nvSpPr>
        <p:spPr>
          <a:xfrm>
            <a:off x="5604779" y="4909541"/>
            <a:ext cx="2262158" cy="369332"/>
          </a:xfrm>
          <a:prstGeom prst="rect">
            <a:avLst/>
          </a:prstGeom>
          <a:noFill/>
        </p:spPr>
        <p:txBody>
          <a:bodyPr wrap="none" rtlCol="0">
            <a:spAutoFit/>
          </a:bodyPr>
          <a:lstStyle/>
          <a:p>
            <a:pPr defTabSz="914377"/>
            <a:r>
              <a:rPr lang="en-US" b="1" dirty="0">
                <a:solidFill>
                  <a:srgbClr val="156B72">
                    <a:lumMod val="50000"/>
                  </a:srgbClr>
                </a:solidFill>
              </a:rPr>
              <a:t>Non-gBRCAmut cohort</a:t>
            </a:r>
          </a:p>
        </p:txBody>
      </p:sp>
    </p:spTree>
    <p:extLst>
      <p:ext uri="{BB962C8B-B14F-4D97-AF65-F5344CB8AC3E}">
        <p14:creationId xmlns:p14="http://schemas.microsoft.com/office/powerpoint/2010/main" val="96372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457200" y="152400"/>
            <a:ext cx="8686800" cy="900336"/>
          </a:xfrm>
          <a:ln>
            <a:miter lim="800000"/>
            <a:headEnd/>
            <a:tailEnd/>
          </a:ln>
        </p:spPr>
        <p:txBody>
          <a:bodyPr anchor="t">
            <a:noAutofit/>
          </a:bodyPr>
          <a:lstStyle/>
          <a:p>
            <a:pPr eaLnBrk="1" hangingPunct="1">
              <a:defRPr/>
            </a:pPr>
            <a:r>
              <a:rPr lang="en-US" sz="2800" b="1" dirty="0" smtClean="0">
                <a:solidFill>
                  <a:srgbClr val="FF0000"/>
                </a:solidFill>
              </a:rPr>
              <a:t>Ovarian cancer is not a single disease</a:t>
            </a:r>
          </a:p>
        </p:txBody>
      </p:sp>
      <p:pic>
        <p:nvPicPr>
          <p:cNvPr id="32771" name="Picture 3"/>
          <p:cNvPicPr>
            <a:picLocks noChangeAspect="1" noChangeArrowheads="1"/>
          </p:cNvPicPr>
          <p:nvPr/>
        </p:nvPicPr>
        <p:blipFill>
          <a:blip r:embed="rId2" cstate="print"/>
          <a:srcRect/>
          <a:stretch>
            <a:fillRect/>
          </a:stretch>
        </p:blipFill>
        <p:spPr bwMode="auto">
          <a:xfrm>
            <a:off x="179512" y="980728"/>
            <a:ext cx="8964488" cy="5733256"/>
          </a:xfrm>
          <a:prstGeom prst="rect">
            <a:avLst/>
          </a:prstGeom>
          <a:ln>
            <a:noFill/>
          </a:ln>
          <a:effectLst>
            <a:outerShdw blurRad="292100" dist="139700" dir="2700000" algn="tl" rotWithShape="0">
              <a:srgbClr val="333333">
                <a:alpha val="65000"/>
              </a:srgbClr>
            </a:outerShdw>
          </a:effectLst>
        </p:spPr>
      </p:pic>
      <p:sp>
        <p:nvSpPr>
          <p:cNvPr id="20" name="Segnaposto testo 4"/>
          <p:cNvSpPr>
            <a:spLocks noGrp="1"/>
          </p:cNvSpPr>
          <p:nvPr>
            <p:ph type="body" sz="quarter" idx="4294967295"/>
          </p:nvPr>
        </p:nvSpPr>
        <p:spPr>
          <a:xfrm>
            <a:off x="0" y="6410017"/>
            <a:ext cx="5052492" cy="447993"/>
          </a:xfrm>
          <a:prstGeom prst="rect">
            <a:avLst/>
          </a:prstGeom>
        </p:spPr>
        <p:txBody>
          <a:bodyPr anchor="b">
            <a:normAutofit fontScale="47500" lnSpcReduction="20000"/>
          </a:bodyPr>
          <a:lstStyle/>
          <a:p>
            <a:pPr marL="0" indent="0">
              <a:buNone/>
            </a:pPr>
            <a:r>
              <a:rPr lang="it-IT" b="1" dirty="0" smtClean="0">
                <a:solidFill>
                  <a:schemeClr val="tx1"/>
                </a:solidFill>
              </a:rPr>
              <a:t>Romero I  </a:t>
            </a:r>
            <a:r>
              <a:rPr lang="it-IT" b="1" dirty="0" err="1" smtClean="0">
                <a:solidFill>
                  <a:schemeClr val="tx1"/>
                </a:solidFill>
              </a:rPr>
              <a:t>et</a:t>
            </a:r>
            <a:r>
              <a:rPr lang="it-IT" b="1" dirty="0" smtClean="0">
                <a:solidFill>
                  <a:schemeClr val="tx1"/>
                </a:solidFill>
              </a:rPr>
              <a:t> al. </a:t>
            </a:r>
            <a:r>
              <a:rPr lang="it-IT" b="1" dirty="0" err="1" smtClean="0">
                <a:solidFill>
                  <a:schemeClr val="tx1"/>
                </a:solidFill>
              </a:rPr>
              <a:t>Endocrinology</a:t>
            </a:r>
            <a:r>
              <a:rPr lang="it-IT" b="1" dirty="0" smtClean="0">
                <a:solidFill>
                  <a:schemeClr val="tx1"/>
                </a:solidFill>
              </a:rPr>
              <a:t>  2012; 153: 1593-1602</a:t>
            </a:r>
            <a:endParaRPr lang="it-IT" b="1" dirty="0">
              <a:solidFill>
                <a:schemeClr val="tx1"/>
              </a:solidFill>
            </a:endParaRPr>
          </a:p>
        </p:txBody>
      </p:sp>
      <p:sp>
        <p:nvSpPr>
          <p:cNvPr id="21" name="Rettangolo 20"/>
          <p:cNvSpPr/>
          <p:nvPr/>
        </p:nvSpPr>
        <p:spPr>
          <a:xfrm>
            <a:off x="1691684" y="2708930"/>
            <a:ext cx="994134" cy="584751"/>
          </a:xfrm>
          <a:prstGeom prst="rect">
            <a:avLst/>
          </a:prstGeom>
        </p:spPr>
        <p:txBody>
          <a:bodyPr wrap="none" lIns="91416" tIns="45708" rIns="91416" bIns="45708">
            <a:spAutoFit/>
          </a:bodyPr>
          <a:lstStyle/>
          <a:p>
            <a:pPr>
              <a:defRPr/>
            </a:pPr>
            <a:r>
              <a:rPr lang="en-US" sz="3200" b="1" dirty="0" smtClean="0">
                <a:effectLst>
                  <a:outerShdw blurRad="38100" dist="38100" dir="2700000" algn="tl">
                    <a:srgbClr val="000000">
                      <a:alpha val="43137"/>
                    </a:srgbClr>
                  </a:outerShdw>
                </a:effectLst>
              </a:rPr>
              <a:t>70 %</a:t>
            </a:r>
            <a:endParaRPr lang="en-US" sz="3200" b="1" dirty="0">
              <a:effectLst>
                <a:outerShdw blurRad="38100" dist="38100" dir="2700000" algn="tl">
                  <a:srgbClr val="000000">
                    <a:alpha val="43137"/>
                  </a:srgbClr>
                </a:outerShdw>
              </a:effectLst>
            </a:endParaRPr>
          </a:p>
        </p:txBody>
      </p:sp>
      <p:sp>
        <p:nvSpPr>
          <p:cNvPr id="10" name="Rettangolo 9"/>
          <p:cNvSpPr/>
          <p:nvPr/>
        </p:nvSpPr>
        <p:spPr>
          <a:xfrm>
            <a:off x="2843809" y="4725154"/>
            <a:ext cx="564530" cy="461641"/>
          </a:xfrm>
          <a:prstGeom prst="rect">
            <a:avLst/>
          </a:prstGeom>
        </p:spPr>
        <p:txBody>
          <a:bodyPr wrap="none" lIns="91416" tIns="45708" rIns="91416" bIns="45708">
            <a:spAutoFit/>
          </a:bodyPr>
          <a:lstStyle/>
          <a:p>
            <a:pPr>
              <a:defRPr/>
            </a:pPr>
            <a:r>
              <a:rPr lang="en-US" sz="2400"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2" name="Rettangolo 11"/>
          <p:cNvSpPr/>
          <p:nvPr/>
        </p:nvSpPr>
        <p:spPr>
          <a:xfrm>
            <a:off x="6804248" y="4725154"/>
            <a:ext cx="564530" cy="461641"/>
          </a:xfrm>
          <a:prstGeom prst="rect">
            <a:avLst/>
          </a:prstGeom>
        </p:spPr>
        <p:txBody>
          <a:bodyPr wrap="none" lIns="91416" tIns="45708" rIns="91416" bIns="45708">
            <a:spAutoFit/>
          </a:bodyPr>
          <a:lstStyle/>
          <a:p>
            <a:pPr>
              <a:defRPr/>
            </a:pPr>
            <a:r>
              <a:rPr lang="en-US" sz="2400" b="1" dirty="0" smtClean="0">
                <a:effectLst>
                  <a:outerShdw blurRad="38100" dist="38100" dir="2700000" algn="tl">
                    <a:srgbClr val="000000">
                      <a:alpha val="43137"/>
                    </a:srgbClr>
                  </a:outerShdw>
                </a:effectLst>
              </a:rPr>
              <a:t>5%</a:t>
            </a:r>
            <a:endParaRPr lang="en-US" b="1" dirty="0">
              <a:effectLst>
                <a:outerShdw blurRad="38100" dist="38100" dir="2700000" algn="tl">
                  <a:srgbClr val="000000">
                    <a:alpha val="43137"/>
                  </a:srgbClr>
                </a:outerShdw>
              </a:effectLst>
            </a:endParaRPr>
          </a:p>
        </p:txBody>
      </p:sp>
      <p:sp>
        <p:nvSpPr>
          <p:cNvPr id="16" name="Rettangolo 15"/>
          <p:cNvSpPr/>
          <p:nvPr/>
        </p:nvSpPr>
        <p:spPr>
          <a:xfrm>
            <a:off x="4644060" y="4725177"/>
            <a:ext cx="720020" cy="461641"/>
          </a:xfrm>
          <a:prstGeom prst="rect">
            <a:avLst/>
          </a:prstGeom>
        </p:spPr>
        <p:txBody>
          <a:bodyPr wrap="none" lIns="91416" tIns="45708" rIns="91416" bIns="45708" anchor="b">
            <a:spAutoFit/>
          </a:bodyPr>
          <a:lstStyle/>
          <a:p>
            <a:pPr algn="r">
              <a:defRPr/>
            </a:pPr>
            <a:r>
              <a:rPr lang="en-US" sz="2400" b="1" dirty="0" smtClean="0">
                <a:effectLst>
                  <a:outerShdw blurRad="38100" dist="38100" dir="2700000" algn="tl">
                    <a:srgbClr val="000000">
                      <a:alpha val="43137"/>
                    </a:srgbClr>
                  </a:outerShdw>
                </a:effectLst>
              </a:rPr>
              <a:t>15%</a:t>
            </a:r>
            <a:endParaRPr lang="en-US" b="1" dirty="0">
              <a:effectLst>
                <a:outerShdw blurRad="38100" dist="38100" dir="2700000" algn="tl">
                  <a:srgbClr val="000000">
                    <a:alpha val="43137"/>
                  </a:srgbClr>
                </a:outerShdw>
              </a:effectLst>
            </a:endParaRPr>
          </a:p>
        </p:txBody>
      </p:sp>
      <p:sp>
        <p:nvSpPr>
          <p:cNvPr id="11" name="Rettangolo 10"/>
          <p:cNvSpPr/>
          <p:nvPr/>
        </p:nvSpPr>
        <p:spPr>
          <a:xfrm>
            <a:off x="1259632" y="4725154"/>
            <a:ext cx="564530" cy="461641"/>
          </a:xfrm>
          <a:prstGeom prst="rect">
            <a:avLst/>
          </a:prstGeom>
        </p:spPr>
        <p:txBody>
          <a:bodyPr wrap="none" lIns="91416" tIns="45708" rIns="91416" bIns="45708">
            <a:spAutoFit/>
          </a:bodyPr>
          <a:lstStyle/>
          <a:p>
            <a:pPr>
              <a:defRPr/>
            </a:pPr>
            <a:r>
              <a:rPr lang="en-US" sz="2400" b="1" dirty="0" smtClean="0">
                <a:effectLst>
                  <a:outerShdw blurRad="38100" dist="38100" dir="2700000" algn="tl">
                    <a:srgbClr val="000000">
                      <a:alpha val="43137"/>
                    </a:srgbClr>
                  </a:outerShdw>
                </a:effectLst>
              </a:rPr>
              <a:t>5%</a:t>
            </a:r>
            <a:endParaRPr lang="en-US" b="1" dirty="0">
              <a:effectLst>
                <a:outerShdw blurRad="38100" dist="38100" dir="2700000" algn="tl">
                  <a:srgbClr val="000000">
                    <a:alpha val="43137"/>
                  </a:srgbClr>
                </a:outerShdw>
              </a:effectLst>
            </a:endParaRPr>
          </a:p>
        </p:txBody>
      </p:sp>
      <p:sp>
        <p:nvSpPr>
          <p:cNvPr id="15" name="Rectangle 14"/>
          <p:cNvSpPr/>
          <p:nvPr/>
        </p:nvSpPr>
        <p:spPr>
          <a:xfrm>
            <a:off x="179511" y="1196752"/>
            <a:ext cx="3096344" cy="2592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fr-FR"/>
          </a:p>
        </p:txBody>
      </p:sp>
      <p:sp>
        <p:nvSpPr>
          <p:cNvPr id="18" name="Rectangle 17"/>
          <p:cNvSpPr/>
          <p:nvPr/>
        </p:nvSpPr>
        <p:spPr>
          <a:xfrm>
            <a:off x="3275856" y="1052736"/>
            <a:ext cx="475252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fr-FR"/>
          </a:p>
        </p:txBody>
      </p:sp>
    </p:spTree>
    <p:extLst>
      <p:ext uri="{BB962C8B-B14F-4D97-AF65-F5344CB8AC3E}">
        <p14:creationId xmlns:p14="http://schemas.microsoft.com/office/powerpoint/2010/main" val="34543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4"/>
          <p:cNvGraphicFramePr>
            <a:graphicFrameLocks/>
          </p:cNvGraphicFramePr>
          <p:nvPr>
            <p:extLst/>
          </p:nvPr>
        </p:nvGraphicFramePr>
        <p:xfrm>
          <a:off x="129009" y="908956"/>
          <a:ext cx="4263571" cy="218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nvPr>
        </p:nvGraphicFramePr>
        <p:xfrm>
          <a:off x="4826856" y="3812776"/>
          <a:ext cx="4069080" cy="221041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50828" y="2"/>
            <a:ext cx="8576223" cy="584775"/>
          </a:xfrm>
          <a:prstGeom prst="rect">
            <a:avLst/>
          </a:prstGeom>
          <a:noFill/>
        </p:spPr>
        <p:txBody>
          <a:bodyPr wrap="square" rtlCol="0">
            <a:spAutoFit/>
          </a:bodyPr>
          <a:lstStyle/>
          <a:p>
            <a:pPr defTabSz="914377"/>
            <a:r>
              <a:rPr lang="en-US" sz="3200" b="1" dirty="0">
                <a:solidFill>
                  <a:srgbClr val="183459"/>
                </a:solidFill>
                <a:cs typeface="Arial" panose="020B0604020202020204" pitchFamily="34" charset="0"/>
              </a:rPr>
              <a:t>RESULTS OF INDIVIDUAL FOSI MEASURES </a:t>
            </a:r>
          </a:p>
        </p:txBody>
      </p:sp>
      <p:sp>
        <p:nvSpPr>
          <p:cNvPr id="5" name="Rectangle 4"/>
          <p:cNvSpPr/>
          <p:nvPr/>
        </p:nvSpPr>
        <p:spPr>
          <a:xfrm>
            <a:off x="259260" y="582525"/>
            <a:ext cx="3937000" cy="830997"/>
          </a:xfrm>
          <a:prstGeom prst="rect">
            <a:avLst/>
          </a:prstGeom>
        </p:spPr>
        <p:txBody>
          <a:bodyPr wrap="square">
            <a:spAutoFit/>
          </a:bodyPr>
          <a:lstStyle/>
          <a:p>
            <a:pPr defTabSz="914377"/>
            <a:r>
              <a:rPr lang="en-US" sz="2400" b="1" dirty="0">
                <a:solidFill>
                  <a:srgbClr val="156B72">
                    <a:lumMod val="75000"/>
                  </a:srgbClr>
                </a:solidFill>
                <a:cs typeface="Arial" panose="020B0604020202020204" pitchFamily="34" charset="0"/>
              </a:rPr>
              <a:t>INCIDENCE OF NAUSEA AE (any grade)</a:t>
            </a:r>
          </a:p>
        </p:txBody>
      </p:sp>
      <p:sp>
        <p:nvSpPr>
          <p:cNvPr id="6" name="Rectangle 5"/>
          <p:cNvSpPr/>
          <p:nvPr/>
        </p:nvSpPr>
        <p:spPr>
          <a:xfrm>
            <a:off x="4773804" y="3429005"/>
            <a:ext cx="3878770" cy="461665"/>
          </a:xfrm>
          <a:prstGeom prst="rect">
            <a:avLst/>
          </a:prstGeom>
        </p:spPr>
        <p:txBody>
          <a:bodyPr wrap="square">
            <a:spAutoFit/>
          </a:bodyPr>
          <a:lstStyle/>
          <a:p>
            <a:pPr defTabSz="914377"/>
            <a:r>
              <a:rPr lang="en-US" sz="2400" b="1" dirty="0">
                <a:solidFill>
                  <a:srgbClr val="156B72">
                    <a:lumMod val="75000"/>
                  </a:srgbClr>
                </a:solidFill>
                <a:cs typeface="Arial" panose="020B0604020202020204" pitchFamily="34" charset="0"/>
              </a:rPr>
              <a:t>FOSI:  “I HAVE VOMITING”</a:t>
            </a:r>
          </a:p>
        </p:txBody>
      </p:sp>
      <p:graphicFrame>
        <p:nvGraphicFramePr>
          <p:cNvPr id="17" name="Chart 16"/>
          <p:cNvGraphicFramePr>
            <a:graphicFrameLocks/>
          </p:cNvGraphicFramePr>
          <p:nvPr>
            <p:extLst/>
          </p:nvPr>
        </p:nvGraphicFramePr>
        <p:xfrm>
          <a:off x="4829802" y="1108369"/>
          <a:ext cx="4066134" cy="1963537"/>
        </p:xfrm>
        <a:graphic>
          <a:graphicData uri="http://schemas.openxmlformats.org/drawingml/2006/chart">
            <c:chart xmlns:c="http://schemas.openxmlformats.org/drawingml/2006/chart" xmlns:r="http://schemas.openxmlformats.org/officeDocument/2006/relationships" r:id="rId5"/>
          </a:graphicData>
        </a:graphic>
      </p:graphicFrame>
      <p:sp>
        <p:nvSpPr>
          <p:cNvPr id="21" name="Slide Number Placeholder 1"/>
          <p:cNvSpPr txBox="1">
            <a:spLocks/>
          </p:cNvSpPr>
          <p:nvPr/>
        </p:nvSpPr>
        <p:spPr>
          <a:xfrm>
            <a:off x="8145052" y="6435836"/>
            <a:ext cx="485606" cy="365125"/>
          </a:xfrm>
          <a:prstGeom prst="rect">
            <a:avLst/>
          </a:prstGeom>
        </p:spPr>
        <p:txBody>
          <a:bodyPr vert="horz" lIns="121920" tIns="60960" rIns="121920" bIns="60960" rtlCol="0" anchor="b"/>
          <a:lstStyle>
            <a:defPPr>
              <a:defRPr lang="en-US"/>
            </a:defPPr>
            <a:lvl1pPr marL="0" algn="ctr" defTabSz="685800" rtl="0" eaLnBrk="1" latinLnBrk="0" hangingPunct="1">
              <a:defRPr sz="9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fld id="{7E65ABA9-FDBC-404A-8885-A9833F77867B}" type="slidenum">
              <a:rPr lang="en-GB" sz="1200">
                <a:solidFill>
                  <a:prstClr val="white"/>
                </a:solidFill>
              </a:rPr>
              <a:pPr defTabSz="914377"/>
              <a:t>20</a:t>
            </a:fld>
            <a:endParaRPr lang="en-GB" sz="1200">
              <a:solidFill>
                <a:prstClr val="white"/>
              </a:solidFill>
            </a:endParaRPr>
          </a:p>
        </p:txBody>
      </p:sp>
      <p:sp>
        <p:nvSpPr>
          <p:cNvPr id="32" name="Rectangle 31"/>
          <p:cNvSpPr/>
          <p:nvPr/>
        </p:nvSpPr>
        <p:spPr>
          <a:xfrm>
            <a:off x="4773804" y="582526"/>
            <a:ext cx="3937000" cy="461665"/>
          </a:xfrm>
          <a:prstGeom prst="rect">
            <a:avLst/>
          </a:prstGeom>
        </p:spPr>
        <p:txBody>
          <a:bodyPr wrap="square">
            <a:spAutoFit/>
          </a:bodyPr>
          <a:lstStyle/>
          <a:p>
            <a:pPr defTabSz="914377"/>
            <a:r>
              <a:rPr lang="en-US" sz="2400" b="1" dirty="0">
                <a:solidFill>
                  <a:srgbClr val="156B72">
                    <a:lumMod val="75000"/>
                  </a:srgbClr>
                </a:solidFill>
                <a:cs typeface="Arial" panose="020B0604020202020204" pitchFamily="34" charset="0"/>
              </a:rPr>
              <a:t>FOSI:  “I HAVE NAUSEA”</a:t>
            </a:r>
          </a:p>
        </p:txBody>
      </p:sp>
      <p:graphicFrame>
        <p:nvGraphicFramePr>
          <p:cNvPr id="33" name="Content Placeholder 26"/>
          <p:cNvGraphicFramePr>
            <a:graphicFrameLocks/>
          </p:cNvGraphicFramePr>
          <p:nvPr>
            <p:extLst/>
          </p:nvPr>
        </p:nvGraphicFramePr>
        <p:xfrm>
          <a:off x="232230" y="3676227"/>
          <a:ext cx="4240018" cy="2225040"/>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p:cNvSpPr/>
          <p:nvPr/>
        </p:nvSpPr>
        <p:spPr>
          <a:xfrm>
            <a:off x="259260" y="3430687"/>
            <a:ext cx="3937000" cy="830997"/>
          </a:xfrm>
          <a:prstGeom prst="rect">
            <a:avLst/>
          </a:prstGeom>
        </p:spPr>
        <p:txBody>
          <a:bodyPr wrap="square">
            <a:spAutoFit/>
          </a:bodyPr>
          <a:lstStyle/>
          <a:p>
            <a:pPr defTabSz="914377"/>
            <a:r>
              <a:rPr lang="en-US" sz="2400" b="1" dirty="0">
                <a:solidFill>
                  <a:srgbClr val="156B72">
                    <a:lumMod val="75000"/>
                  </a:srgbClr>
                </a:solidFill>
                <a:cs typeface="Arial" panose="020B0604020202020204" pitchFamily="34" charset="0"/>
              </a:rPr>
              <a:t>INCIDENCE OF VOMITING AE (any grade)</a:t>
            </a:r>
          </a:p>
        </p:txBody>
      </p:sp>
      <p:sp>
        <p:nvSpPr>
          <p:cNvPr id="7" name="TextBox 6"/>
          <p:cNvSpPr txBox="1"/>
          <p:nvPr/>
        </p:nvSpPr>
        <p:spPr>
          <a:xfrm>
            <a:off x="701997" y="3062143"/>
            <a:ext cx="4429931" cy="369332"/>
          </a:xfrm>
          <a:prstGeom prst="rect">
            <a:avLst/>
          </a:prstGeom>
          <a:noFill/>
        </p:spPr>
        <p:txBody>
          <a:bodyPr wrap="none" rtlCol="0">
            <a:spAutoFit/>
          </a:bodyPr>
          <a:lstStyle/>
          <a:p>
            <a:pPr marL="232828" indent="-232828" defTabSz="914377">
              <a:buFont typeface="Arial" panose="020B0604020202020204" pitchFamily="34" charset="0"/>
              <a:buChar char="•"/>
            </a:pPr>
            <a:r>
              <a:rPr lang="en-US" dirty="0">
                <a:solidFill>
                  <a:srgbClr val="156B72">
                    <a:lumMod val="75000"/>
                  </a:srgbClr>
                </a:solidFill>
              </a:rPr>
              <a:t>A transient increase in nausea abated over time</a:t>
            </a:r>
          </a:p>
        </p:txBody>
      </p:sp>
      <p:sp>
        <p:nvSpPr>
          <p:cNvPr id="31" name="Slide Number Placeholder 1"/>
          <p:cNvSpPr>
            <a:spLocks noGrp="1"/>
          </p:cNvSpPr>
          <p:nvPr>
            <p:ph type="sldNum" sz="quarter" idx="12"/>
          </p:nvPr>
        </p:nvSpPr>
        <p:spPr>
          <a:xfrm>
            <a:off x="8145052" y="6363168"/>
            <a:ext cx="485606" cy="365125"/>
          </a:xfrm>
        </p:spPr>
        <p:txBody>
          <a:bodyPr/>
          <a:lstStyle/>
          <a:p>
            <a:pPr defTabSz="914377"/>
            <a:fld id="{7E65ABA9-FDBC-404A-8885-A9833F77867B}" type="slidenum">
              <a:rPr lang="en-GB">
                <a:solidFill>
                  <a:prstClr val="white"/>
                </a:solidFill>
              </a:rPr>
              <a:pPr defTabSz="914377"/>
              <a:t>20</a:t>
            </a:fld>
            <a:endParaRPr lang="en-GB">
              <a:solidFill>
                <a:prstClr val="white"/>
              </a:solidFill>
            </a:endParaRPr>
          </a:p>
        </p:txBody>
      </p:sp>
      <p:grpSp>
        <p:nvGrpSpPr>
          <p:cNvPr id="2" name="Group 34"/>
          <p:cNvGrpSpPr/>
          <p:nvPr/>
        </p:nvGrpSpPr>
        <p:grpSpPr>
          <a:xfrm>
            <a:off x="430762" y="5966827"/>
            <a:ext cx="2782297" cy="420564"/>
            <a:chOff x="3225381" y="4486180"/>
            <a:chExt cx="2782297" cy="315423"/>
          </a:xfrm>
        </p:grpSpPr>
        <p:grpSp>
          <p:nvGrpSpPr>
            <p:cNvPr id="4" name="Group 35"/>
            <p:cNvGrpSpPr/>
            <p:nvPr/>
          </p:nvGrpSpPr>
          <p:grpSpPr>
            <a:xfrm>
              <a:off x="3225381" y="4486180"/>
              <a:ext cx="1512717" cy="315423"/>
              <a:chOff x="1390225" y="4507254"/>
              <a:chExt cx="1512717" cy="315423"/>
            </a:xfrm>
          </p:grpSpPr>
          <p:sp>
            <p:nvSpPr>
              <p:cNvPr id="40" name="Oval 39"/>
              <p:cNvSpPr/>
              <p:nvPr/>
            </p:nvSpPr>
            <p:spPr>
              <a:xfrm>
                <a:off x="1390225" y="4554760"/>
                <a:ext cx="228600" cy="228600"/>
              </a:xfrm>
              <a:prstGeom prst="ellipse">
                <a:avLst/>
              </a:prstGeom>
              <a:solidFill>
                <a:srgbClr val="008EA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a:solidFill>
                    <a:prstClr val="white"/>
                  </a:solidFill>
                </a:endParaRPr>
              </a:p>
            </p:txBody>
          </p:sp>
          <p:sp>
            <p:nvSpPr>
              <p:cNvPr id="41" name="TextBox 40"/>
              <p:cNvSpPr txBox="1"/>
              <p:nvPr/>
            </p:nvSpPr>
            <p:spPr>
              <a:xfrm>
                <a:off x="1607395" y="4507254"/>
                <a:ext cx="1295547" cy="315423"/>
              </a:xfrm>
              <a:prstGeom prst="rect">
                <a:avLst/>
              </a:prstGeom>
              <a:noFill/>
            </p:spPr>
            <p:txBody>
              <a:bodyPr wrap="none" rtlCol="0">
                <a:spAutoFit/>
              </a:bodyPr>
              <a:lstStyle/>
              <a:p>
                <a:pPr defTabSz="914377"/>
                <a:r>
                  <a:rPr lang="en-US" sz="2133" dirty="0">
                    <a:solidFill>
                      <a:prstClr val="black"/>
                    </a:solidFill>
                    <a:latin typeface="Arial" panose="020B0604020202020204" pitchFamily="34" charset="0"/>
                    <a:cs typeface="Arial" panose="020B0604020202020204" pitchFamily="34" charset="0"/>
                  </a:rPr>
                  <a:t>Niraparib</a:t>
                </a:r>
              </a:p>
            </p:txBody>
          </p:sp>
        </p:grpSp>
        <p:grpSp>
          <p:nvGrpSpPr>
            <p:cNvPr id="8" name="Group 36"/>
            <p:cNvGrpSpPr/>
            <p:nvPr/>
          </p:nvGrpSpPr>
          <p:grpSpPr>
            <a:xfrm>
              <a:off x="4616789" y="4486180"/>
              <a:ext cx="1390889" cy="315423"/>
              <a:chOff x="2781633" y="4370094"/>
              <a:chExt cx="1390889" cy="315423"/>
            </a:xfrm>
          </p:grpSpPr>
          <p:sp>
            <p:nvSpPr>
              <p:cNvPr id="38" name="Oval 37"/>
              <p:cNvSpPr/>
              <p:nvPr/>
            </p:nvSpPr>
            <p:spPr>
              <a:xfrm>
                <a:off x="2781633" y="4417600"/>
                <a:ext cx="228600" cy="228600"/>
              </a:xfrm>
              <a:prstGeom prst="ellipse">
                <a:avLst/>
              </a:prstGeom>
              <a:solidFill>
                <a:srgbClr val="F28D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a:solidFill>
                    <a:prstClr val="white"/>
                  </a:solidFill>
                </a:endParaRPr>
              </a:p>
            </p:txBody>
          </p:sp>
          <p:sp>
            <p:nvSpPr>
              <p:cNvPr id="39" name="TextBox 38"/>
              <p:cNvSpPr txBox="1"/>
              <p:nvPr/>
            </p:nvSpPr>
            <p:spPr>
              <a:xfrm>
                <a:off x="2998803" y="4370094"/>
                <a:ext cx="1173719" cy="315423"/>
              </a:xfrm>
              <a:prstGeom prst="rect">
                <a:avLst/>
              </a:prstGeom>
              <a:noFill/>
            </p:spPr>
            <p:txBody>
              <a:bodyPr wrap="none" rtlCol="0">
                <a:spAutoFit/>
              </a:bodyPr>
              <a:lstStyle/>
              <a:p>
                <a:pPr defTabSz="914377"/>
                <a:r>
                  <a:rPr lang="en-US" sz="2133" dirty="0">
                    <a:solidFill>
                      <a:prstClr val="black"/>
                    </a:solidFill>
                    <a:latin typeface="Arial" panose="020B0604020202020204" pitchFamily="34" charset="0"/>
                    <a:cs typeface="Arial" panose="020B0604020202020204" pitchFamily="34" charset="0"/>
                  </a:rPr>
                  <a:t>Placebo</a:t>
                </a:r>
              </a:p>
            </p:txBody>
          </p:sp>
        </p:grpSp>
      </p:grpSp>
      <p:sp>
        <p:nvSpPr>
          <p:cNvPr id="42" name="TextBox 41"/>
          <p:cNvSpPr txBox="1"/>
          <p:nvPr/>
        </p:nvSpPr>
        <p:spPr>
          <a:xfrm>
            <a:off x="3225067" y="5958734"/>
            <a:ext cx="4333766" cy="584775"/>
          </a:xfrm>
          <a:prstGeom prst="rect">
            <a:avLst/>
          </a:prstGeom>
          <a:noFill/>
        </p:spPr>
        <p:txBody>
          <a:bodyPr wrap="square" rtlCol="0">
            <a:spAutoFit/>
          </a:bodyPr>
          <a:lstStyle/>
          <a:p>
            <a:pPr defTabSz="914377"/>
            <a:r>
              <a:rPr lang="en-US" sz="1600" dirty="0">
                <a:solidFill>
                  <a:prstClr val="black"/>
                </a:solidFill>
                <a:latin typeface="Arial" panose="020B0604020202020204" pitchFamily="34" charset="0"/>
                <a:cs typeface="Arial" panose="020B0604020202020204" pitchFamily="34" charset="0"/>
              </a:rPr>
              <a:t>Solid lines represent  “Any Symptoms”</a:t>
            </a:r>
          </a:p>
          <a:p>
            <a:pPr defTabSz="914377"/>
            <a:r>
              <a:rPr lang="en-US" sz="1600" dirty="0">
                <a:solidFill>
                  <a:prstClr val="black"/>
                </a:solidFill>
                <a:latin typeface="Arial" panose="020B0604020202020204" pitchFamily="34" charset="0"/>
                <a:cs typeface="Arial" panose="020B0604020202020204" pitchFamily="34" charset="0"/>
              </a:rPr>
              <a:t>Dashed lines represent “Severe Symptoms”</a:t>
            </a:r>
          </a:p>
        </p:txBody>
      </p:sp>
      <p:sp>
        <p:nvSpPr>
          <p:cNvPr id="43" name="TextBox 42"/>
          <p:cNvSpPr txBox="1"/>
          <p:nvPr/>
        </p:nvSpPr>
        <p:spPr>
          <a:xfrm>
            <a:off x="6859855" y="5958733"/>
            <a:ext cx="2284149" cy="830997"/>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defTabSz="914377"/>
            <a:r>
              <a:rPr lang="en-US" sz="1600" dirty="0">
                <a:solidFill>
                  <a:prstClr val="black"/>
                </a:solidFill>
              </a:rPr>
              <a:t>Size of circles corresponds to # of patients</a:t>
            </a:r>
          </a:p>
        </p:txBody>
      </p:sp>
    </p:spTree>
    <p:extLst>
      <p:ext uri="{BB962C8B-B14F-4D97-AF65-F5344CB8AC3E}">
        <p14:creationId xmlns:p14="http://schemas.microsoft.com/office/powerpoint/2010/main" val="1651240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6513990"/>
            <a:ext cx="1901511" cy="354437"/>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a:solidFill>
                <a:prstClr val="white"/>
              </a:solidFill>
            </a:endParaRPr>
          </a:p>
        </p:txBody>
      </p:sp>
      <p:sp>
        <p:nvSpPr>
          <p:cNvPr id="4" name="TextBox 3"/>
          <p:cNvSpPr txBox="1"/>
          <p:nvPr/>
        </p:nvSpPr>
        <p:spPr>
          <a:xfrm>
            <a:off x="250826" y="-55418"/>
            <a:ext cx="8893174" cy="954107"/>
          </a:xfrm>
          <a:prstGeom prst="rect">
            <a:avLst/>
          </a:prstGeom>
          <a:noFill/>
        </p:spPr>
        <p:txBody>
          <a:bodyPr wrap="square" rtlCol="0">
            <a:spAutoFit/>
          </a:bodyPr>
          <a:lstStyle/>
          <a:p>
            <a:pPr defTabSz="914377"/>
            <a:r>
              <a:rPr lang="en-US" sz="2800" b="1" dirty="0">
                <a:solidFill>
                  <a:srgbClr val="183459"/>
                </a:solidFill>
                <a:cs typeface="Arial" panose="020B0604020202020204" pitchFamily="34" charset="0"/>
              </a:rPr>
              <a:t>HEMATOLOGIC ADVERSE EVENTS DECREASED OVER </a:t>
            </a:r>
            <a:br>
              <a:rPr lang="en-US" sz="2800" b="1" dirty="0">
                <a:solidFill>
                  <a:srgbClr val="183459"/>
                </a:solidFill>
                <a:cs typeface="Arial" panose="020B0604020202020204" pitchFamily="34" charset="0"/>
              </a:rPr>
            </a:br>
            <a:r>
              <a:rPr lang="en-US" sz="2800" b="1" dirty="0">
                <a:solidFill>
                  <a:srgbClr val="183459"/>
                </a:solidFill>
                <a:cs typeface="Arial" panose="020B0604020202020204" pitchFamily="34" charset="0"/>
              </a:rPr>
              <a:t>TIME AND DID NOT IMPACT </a:t>
            </a:r>
            <a:r>
              <a:rPr lang="en-US" sz="2800" b="1" dirty="0" err="1">
                <a:solidFill>
                  <a:srgbClr val="183459"/>
                </a:solidFill>
                <a:cs typeface="Arial" panose="020B0604020202020204" pitchFamily="34" charset="0"/>
              </a:rPr>
              <a:t>QoL</a:t>
            </a:r>
            <a:endParaRPr lang="en-US" sz="2800" b="1" dirty="0">
              <a:solidFill>
                <a:srgbClr val="183459"/>
              </a:solidFill>
              <a:cs typeface="Arial" panose="020B0604020202020204" pitchFamily="34" charset="0"/>
            </a:endParaRPr>
          </a:p>
        </p:txBody>
      </p:sp>
      <p:sp>
        <p:nvSpPr>
          <p:cNvPr id="6" name="TextBox 5"/>
          <p:cNvSpPr txBox="1"/>
          <p:nvPr/>
        </p:nvSpPr>
        <p:spPr>
          <a:xfrm>
            <a:off x="5021808" y="789375"/>
            <a:ext cx="3723970" cy="666977"/>
          </a:xfrm>
          <a:prstGeom prst="rect">
            <a:avLst/>
          </a:prstGeom>
          <a:noFill/>
        </p:spPr>
        <p:txBody>
          <a:bodyPr wrap="square" rtlCol="0">
            <a:spAutoFit/>
          </a:bodyPr>
          <a:lstStyle/>
          <a:p>
            <a:pPr algn="ctr" defTabSz="914377"/>
            <a:r>
              <a:rPr lang="en-US" sz="1867" b="1" dirty="0">
                <a:solidFill>
                  <a:srgbClr val="156B72">
                    <a:lumMod val="75000"/>
                  </a:srgbClr>
                </a:solidFill>
              </a:rPr>
              <a:t>Adjusted Mixed Model Effects Of Each AE On EQ-5D-5L By Cohort</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9" r="6071"/>
          <a:stretch/>
        </p:blipFill>
        <p:spPr bwMode="auto">
          <a:xfrm>
            <a:off x="3682097" y="1477575"/>
            <a:ext cx="5361039" cy="51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p:nvPr>
            <p:extLst/>
          </p:nvPr>
        </p:nvGraphicFramePr>
        <p:xfrm>
          <a:off x="250825" y="999989"/>
          <a:ext cx="3431270" cy="1950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nvPr>
        </p:nvGraphicFramePr>
        <p:xfrm>
          <a:off x="250825" y="4454173"/>
          <a:ext cx="3431270" cy="19507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extLst/>
          </p:nvPr>
        </p:nvGraphicFramePr>
        <p:xfrm>
          <a:off x="250825" y="2640859"/>
          <a:ext cx="3431270" cy="1950720"/>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Group 16"/>
          <p:cNvGrpSpPr/>
          <p:nvPr/>
        </p:nvGrpSpPr>
        <p:grpSpPr>
          <a:xfrm>
            <a:off x="88495" y="6544817"/>
            <a:ext cx="1933610" cy="318100"/>
            <a:chOff x="3225381" y="4422745"/>
            <a:chExt cx="2732397" cy="403830"/>
          </a:xfrm>
        </p:grpSpPr>
        <p:grpSp>
          <p:nvGrpSpPr>
            <p:cNvPr id="3" name="Group 17"/>
            <p:cNvGrpSpPr/>
            <p:nvPr/>
          </p:nvGrpSpPr>
          <p:grpSpPr>
            <a:xfrm>
              <a:off x="3225381" y="4422745"/>
              <a:ext cx="1458780" cy="403830"/>
              <a:chOff x="1390225" y="4443819"/>
              <a:chExt cx="1458780" cy="403830"/>
            </a:xfrm>
          </p:grpSpPr>
          <p:sp>
            <p:nvSpPr>
              <p:cNvPr id="22" name="Oval 21"/>
              <p:cNvSpPr/>
              <p:nvPr/>
            </p:nvSpPr>
            <p:spPr>
              <a:xfrm>
                <a:off x="1390225" y="4554760"/>
                <a:ext cx="193822" cy="228599"/>
              </a:xfrm>
              <a:prstGeom prst="ellipse">
                <a:avLst/>
              </a:prstGeom>
              <a:solidFill>
                <a:srgbClr val="008EA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sz="1400">
                  <a:solidFill>
                    <a:prstClr val="white"/>
                  </a:solidFill>
                </a:endParaRPr>
              </a:p>
            </p:txBody>
          </p:sp>
          <p:sp>
            <p:nvSpPr>
              <p:cNvPr id="23" name="TextBox 22"/>
              <p:cNvSpPr txBox="1"/>
              <p:nvPr/>
            </p:nvSpPr>
            <p:spPr>
              <a:xfrm>
                <a:off x="1512074" y="4443819"/>
                <a:ext cx="1336931" cy="403830"/>
              </a:xfrm>
              <a:prstGeom prst="rect">
                <a:avLst/>
              </a:prstGeom>
              <a:noFill/>
            </p:spPr>
            <p:txBody>
              <a:bodyPr wrap="none" rtlCol="0">
                <a:spAutoFit/>
              </a:bodyPr>
              <a:lstStyle/>
              <a:p>
                <a:pPr defTabSz="914377"/>
                <a:r>
                  <a:rPr lang="en-US" sz="1467" dirty="0">
                    <a:solidFill>
                      <a:prstClr val="black"/>
                    </a:solidFill>
                    <a:latin typeface="Arial" panose="020B0604020202020204" pitchFamily="34" charset="0"/>
                    <a:cs typeface="Arial" panose="020B0604020202020204" pitchFamily="34" charset="0"/>
                  </a:rPr>
                  <a:t>Niraparib</a:t>
                </a:r>
              </a:p>
            </p:txBody>
          </p:sp>
        </p:grpSp>
        <p:grpSp>
          <p:nvGrpSpPr>
            <p:cNvPr id="10" name="Group 18"/>
            <p:cNvGrpSpPr/>
            <p:nvPr/>
          </p:nvGrpSpPr>
          <p:grpSpPr>
            <a:xfrm>
              <a:off x="4616789" y="4422745"/>
              <a:ext cx="1340989" cy="403830"/>
              <a:chOff x="2781633" y="4306659"/>
              <a:chExt cx="1340989" cy="403830"/>
            </a:xfrm>
          </p:grpSpPr>
          <p:sp>
            <p:nvSpPr>
              <p:cNvPr id="20" name="Oval 19"/>
              <p:cNvSpPr/>
              <p:nvPr/>
            </p:nvSpPr>
            <p:spPr>
              <a:xfrm>
                <a:off x="2781633" y="4417600"/>
                <a:ext cx="193822" cy="228599"/>
              </a:xfrm>
              <a:prstGeom prst="ellipse">
                <a:avLst/>
              </a:prstGeom>
              <a:solidFill>
                <a:srgbClr val="F28D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sz="1400">
                  <a:solidFill>
                    <a:prstClr val="white"/>
                  </a:solidFill>
                </a:endParaRPr>
              </a:p>
            </p:txBody>
          </p:sp>
          <p:sp>
            <p:nvSpPr>
              <p:cNvPr id="21" name="TextBox 20"/>
              <p:cNvSpPr txBox="1"/>
              <p:nvPr/>
            </p:nvSpPr>
            <p:spPr>
              <a:xfrm>
                <a:off x="2903482" y="4306659"/>
                <a:ext cx="1219140" cy="403830"/>
              </a:xfrm>
              <a:prstGeom prst="rect">
                <a:avLst/>
              </a:prstGeom>
              <a:noFill/>
            </p:spPr>
            <p:txBody>
              <a:bodyPr wrap="none" rtlCol="0">
                <a:spAutoFit/>
              </a:bodyPr>
              <a:lstStyle/>
              <a:p>
                <a:pPr defTabSz="914377"/>
                <a:r>
                  <a:rPr lang="en-US" sz="1467" dirty="0">
                    <a:solidFill>
                      <a:prstClr val="black"/>
                    </a:solidFill>
                    <a:latin typeface="Arial" panose="020B0604020202020204" pitchFamily="34" charset="0"/>
                    <a:cs typeface="Arial" panose="020B0604020202020204" pitchFamily="34" charset="0"/>
                  </a:rPr>
                  <a:t>Placebo</a:t>
                </a:r>
              </a:p>
            </p:txBody>
          </p:sp>
        </p:grpSp>
      </p:grpSp>
      <p:sp>
        <p:nvSpPr>
          <p:cNvPr id="25" name="Rectangle 24"/>
          <p:cNvSpPr/>
          <p:nvPr/>
        </p:nvSpPr>
        <p:spPr>
          <a:xfrm>
            <a:off x="745887" y="1078049"/>
            <a:ext cx="3302410" cy="584775"/>
          </a:xfrm>
          <a:prstGeom prst="rect">
            <a:avLst/>
          </a:prstGeom>
        </p:spPr>
        <p:txBody>
          <a:bodyPr wrap="square">
            <a:spAutoFit/>
          </a:bodyPr>
          <a:lstStyle/>
          <a:p>
            <a:pPr defTabSz="914377"/>
            <a:r>
              <a:rPr lang="en-US" sz="1600" b="1" dirty="0">
                <a:solidFill>
                  <a:srgbClr val="156B72">
                    <a:lumMod val="75000"/>
                  </a:srgbClr>
                </a:solidFill>
                <a:cs typeface="Arial" panose="020B0604020202020204" pitchFamily="34" charset="0"/>
              </a:rPr>
              <a:t>INCIDENCE OF THROMBOCYTOPENIA (any grade)</a:t>
            </a:r>
          </a:p>
        </p:txBody>
      </p:sp>
      <p:sp>
        <p:nvSpPr>
          <p:cNvPr id="26" name="Rectangle 25"/>
          <p:cNvSpPr/>
          <p:nvPr/>
        </p:nvSpPr>
        <p:spPr>
          <a:xfrm>
            <a:off x="770318" y="2906742"/>
            <a:ext cx="2758097" cy="584775"/>
          </a:xfrm>
          <a:prstGeom prst="rect">
            <a:avLst/>
          </a:prstGeom>
        </p:spPr>
        <p:txBody>
          <a:bodyPr wrap="square">
            <a:spAutoFit/>
          </a:bodyPr>
          <a:lstStyle/>
          <a:p>
            <a:pPr defTabSz="914377"/>
            <a:r>
              <a:rPr lang="en-US" sz="1600" b="1" dirty="0">
                <a:solidFill>
                  <a:srgbClr val="156B72">
                    <a:lumMod val="75000"/>
                  </a:srgbClr>
                </a:solidFill>
                <a:cs typeface="Arial" panose="020B0604020202020204" pitchFamily="34" charset="0"/>
              </a:rPr>
              <a:t>INCIDENCE OF NEUTROPENIA (any grade)</a:t>
            </a:r>
          </a:p>
        </p:txBody>
      </p:sp>
      <p:sp>
        <p:nvSpPr>
          <p:cNvPr id="27" name="Rectangle 26"/>
          <p:cNvSpPr/>
          <p:nvPr/>
        </p:nvSpPr>
        <p:spPr>
          <a:xfrm>
            <a:off x="770318" y="4714562"/>
            <a:ext cx="2758097" cy="584775"/>
          </a:xfrm>
          <a:prstGeom prst="rect">
            <a:avLst/>
          </a:prstGeom>
        </p:spPr>
        <p:txBody>
          <a:bodyPr wrap="square">
            <a:spAutoFit/>
          </a:bodyPr>
          <a:lstStyle/>
          <a:p>
            <a:pPr defTabSz="914377"/>
            <a:r>
              <a:rPr lang="en-US" sz="1600" b="1" dirty="0">
                <a:solidFill>
                  <a:srgbClr val="156B72">
                    <a:lumMod val="75000"/>
                  </a:srgbClr>
                </a:solidFill>
                <a:cs typeface="Arial" panose="020B0604020202020204" pitchFamily="34" charset="0"/>
              </a:rPr>
              <a:t>INCIDENCE OF ANEMIA (any grade)</a:t>
            </a:r>
          </a:p>
        </p:txBody>
      </p:sp>
    </p:spTree>
    <p:extLst>
      <p:ext uri="{BB962C8B-B14F-4D97-AF65-F5344CB8AC3E}">
        <p14:creationId xmlns:p14="http://schemas.microsoft.com/office/powerpoint/2010/main" val="2124683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0" y="1"/>
            <a:ext cx="7090611" cy="1141943"/>
          </a:xfrm>
        </p:spPr>
        <p:txBody>
          <a:bodyPr anchor="t">
            <a:noAutofit/>
          </a:bodyPr>
          <a:lstStyle/>
          <a:p>
            <a:r>
              <a:rPr lang="en-US" sz="2400" b="1" dirty="0"/>
              <a:t>Dose Modifications Result in Decreased Incidence of Adverse Events</a:t>
            </a:r>
          </a:p>
        </p:txBody>
      </p:sp>
      <p:sp>
        <p:nvSpPr>
          <p:cNvPr id="3" name="TextBox 2">
            <a:extLst>
              <a:ext uri="{FF2B5EF4-FFF2-40B4-BE49-F238E27FC236}">
                <a16:creationId xmlns="" xmlns:a16="http://schemas.microsoft.com/office/drawing/2014/main" id="{146FB62C-87B3-4239-818A-8E49D950B6DD}"/>
              </a:ext>
            </a:extLst>
          </p:cNvPr>
          <p:cNvSpPr txBox="1"/>
          <p:nvPr/>
        </p:nvSpPr>
        <p:spPr>
          <a:xfrm>
            <a:off x="346295" y="5150636"/>
            <a:ext cx="5327029" cy="307777"/>
          </a:xfrm>
          <a:prstGeom prst="rect">
            <a:avLst/>
          </a:prstGeom>
          <a:noFill/>
        </p:spPr>
        <p:txBody>
          <a:bodyPr wrap="square" rtlCol="0">
            <a:spAutoFit/>
          </a:bodyPr>
          <a:lstStyle/>
          <a:p>
            <a:pPr algn="ctr" defTabSz="914400" eaLnBrk="0" fontAlgn="base" hangingPunct="0">
              <a:spcBef>
                <a:spcPct val="0"/>
              </a:spcBef>
              <a:spcAft>
                <a:spcPct val="0"/>
              </a:spcAft>
            </a:pPr>
            <a:r>
              <a:rPr lang="en-US" sz="1400" dirty="0">
                <a:solidFill>
                  <a:prstClr val="black"/>
                </a:solidFill>
                <a:latin typeface="Arial" panose="020B0604020202020204" pitchFamily="34" charset="0"/>
                <a:ea typeface="MS PGothic" panose="020B0600070205080204" pitchFamily="34" charset="-128"/>
              </a:rPr>
              <a:t>The incidence of TEAEs was infrequent after month 3. </a:t>
            </a:r>
          </a:p>
        </p:txBody>
      </p:sp>
      <p:graphicFrame>
        <p:nvGraphicFramePr>
          <p:cNvPr id="7" name="Table 6">
            <a:extLst>
              <a:ext uri="{FF2B5EF4-FFF2-40B4-BE49-F238E27FC236}">
                <a16:creationId xmlns="" xmlns:a16="http://schemas.microsoft.com/office/drawing/2014/main" id="{2E77F618-25AD-4D87-99BD-D04B1095689D}"/>
              </a:ext>
            </a:extLst>
          </p:cNvPr>
          <p:cNvGraphicFramePr>
            <a:graphicFrameLocks noGrp="1"/>
          </p:cNvGraphicFramePr>
          <p:nvPr>
            <p:extLst>
              <p:ext uri="{D42A27DB-BD31-4B8C-83A1-F6EECF244321}">
                <p14:modId xmlns:p14="http://schemas.microsoft.com/office/powerpoint/2010/main" val="3197499406"/>
              </p:ext>
            </p:extLst>
          </p:nvPr>
        </p:nvGraphicFramePr>
        <p:xfrm>
          <a:off x="381000" y="1338197"/>
          <a:ext cx="5029201" cy="4063670"/>
        </p:xfrm>
        <a:graphic>
          <a:graphicData uri="http://schemas.openxmlformats.org/drawingml/2006/table">
            <a:tbl>
              <a:tblPr firstRow="1" firstCol="1" bandRow="1"/>
              <a:tblGrid>
                <a:gridCol w="1559374">
                  <a:extLst>
                    <a:ext uri="{9D8B030D-6E8A-4147-A177-3AD203B41FA5}">
                      <a16:colId xmlns="" xmlns:a16="http://schemas.microsoft.com/office/drawing/2014/main" val="20000"/>
                    </a:ext>
                  </a:extLst>
                </a:gridCol>
                <a:gridCol w="716765">
                  <a:extLst>
                    <a:ext uri="{9D8B030D-6E8A-4147-A177-3AD203B41FA5}">
                      <a16:colId xmlns="" xmlns:a16="http://schemas.microsoft.com/office/drawing/2014/main" val="20001"/>
                    </a:ext>
                  </a:extLst>
                </a:gridCol>
                <a:gridCol w="740703">
                  <a:extLst>
                    <a:ext uri="{9D8B030D-6E8A-4147-A177-3AD203B41FA5}">
                      <a16:colId xmlns="" xmlns:a16="http://schemas.microsoft.com/office/drawing/2014/main" val="20002"/>
                    </a:ext>
                  </a:extLst>
                </a:gridCol>
                <a:gridCol w="740703">
                  <a:extLst>
                    <a:ext uri="{9D8B030D-6E8A-4147-A177-3AD203B41FA5}">
                      <a16:colId xmlns="" xmlns:a16="http://schemas.microsoft.com/office/drawing/2014/main" val="2870386714"/>
                    </a:ext>
                  </a:extLst>
                </a:gridCol>
                <a:gridCol w="1271656">
                  <a:extLst>
                    <a:ext uri="{9D8B030D-6E8A-4147-A177-3AD203B41FA5}">
                      <a16:colId xmlns="" xmlns:a16="http://schemas.microsoft.com/office/drawing/2014/main" val="822639979"/>
                    </a:ext>
                  </a:extLst>
                </a:gridCol>
              </a:tblGrid>
              <a:tr h="688036">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0000"/>
                        </a:lnSpc>
                        <a:spcBef>
                          <a:spcPts val="0"/>
                        </a:spcBef>
                        <a:spcAft>
                          <a:spcPts val="0"/>
                        </a:spcAft>
                      </a:pPr>
                      <a:r>
                        <a:rPr lang="en-US" sz="1500" dirty="0">
                          <a:effectLst/>
                        </a:rPr>
                        <a:t>Grade 3/4 AE (%) </a:t>
                      </a:r>
                      <a:endParaRPr lang="en-US" sz="1500" spc="100" baseline="0" dirty="0">
                        <a:effectLst/>
                        <a:latin typeface="Arial" panose="020B0604020202020204" pitchFamily="34" charset="0"/>
                        <a:ea typeface="Calibri" panose="020F0502020204030204" pitchFamily="34" charset="0"/>
                        <a:cs typeface="Arial" panose="020B0604020202020204" pitchFamily="34" charset="0"/>
                      </a:endParaRPr>
                    </a:p>
                  </a:txBody>
                  <a:tcPr marT="23978" marB="23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99C"/>
                    </a:solidFill>
                  </a:tcPr>
                </a:tc>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5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Hematologic Grade 3/4 Events Occurring </a:t>
                      </a:r>
                      <a:br>
                        <a:rPr lang="en-US" sz="15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15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Any Time During the Study by Dose</a:t>
                      </a:r>
                    </a:p>
                  </a:txBody>
                  <a:tcPr marT="23978" marB="23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482"/>
                    </a:solidFill>
                  </a:tcPr>
                </a:tc>
                <a:tc hMerge="1">
                  <a:txBody>
                    <a:bodyPr/>
                    <a:lstStyle/>
                    <a:p>
                      <a:endParaRPr lang="en-US"/>
                    </a:p>
                  </a:txBody>
                  <a:tcPr/>
                </a:tc>
                <a:tc hMerge="1">
                  <a:txBody>
                    <a:bodyPr/>
                    <a:lstStyle/>
                    <a:p>
                      <a:pPr marL="0" marR="0" algn="ctr">
                        <a:lnSpc>
                          <a:spcPct val="100000"/>
                        </a:lnSpc>
                        <a:spcBef>
                          <a:spcPts val="0"/>
                        </a:spcBef>
                        <a:spcAft>
                          <a:spcPts val="0"/>
                        </a:spcAft>
                      </a:pP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18000" marB="18000" anchor="b">
                    <a:lnB w="12700" cap="flat" cmpd="sng" algn="ctr">
                      <a:solidFill>
                        <a:schemeClr val="bg1"/>
                      </a:solidFill>
                      <a:prstDash val="solid"/>
                      <a:round/>
                      <a:headEnd type="none" w="med" len="med"/>
                      <a:tailEnd type="none" w="med" len="med"/>
                    </a:lnB>
                    <a:solidFill>
                      <a:schemeClr val="tx2"/>
                    </a:solidFill>
                  </a:tcPr>
                </a:tc>
                <a:tc hMerge="1">
                  <a:txBody>
                    <a:bodyPr/>
                    <a:lstStyle/>
                    <a:p>
                      <a:pPr marL="0" marR="0" algn="ctr">
                        <a:lnSpc>
                          <a:spcPct val="100000"/>
                        </a:lnSpc>
                        <a:spcBef>
                          <a:spcPts val="0"/>
                        </a:spcBef>
                        <a:spcAft>
                          <a:spcPts val="0"/>
                        </a:spcAft>
                      </a:pP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18000" marB="1800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482"/>
                    </a:solidFill>
                  </a:tcPr>
                </a:tc>
                <a:extLst>
                  <a:ext uri="{0D108BD9-81ED-4DB2-BD59-A6C34878D82A}">
                    <a16:rowId xmlns="" xmlns:a16="http://schemas.microsoft.com/office/drawing/2014/main" val="10000"/>
                  </a:ext>
                </a:extLst>
              </a:tr>
              <a:tr h="941208">
                <a:tc vMerge="1">
                  <a:txBody>
                    <a:bodyPr/>
                    <a:lstStyle/>
                    <a:p>
                      <a:pPr marL="0" marR="0">
                        <a:lnSpc>
                          <a:spcPct val="100000"/>
                        </a:lnSpc>
                        <a:spcBef>
                          <a:spcPts val="0"/>
                        </a:spcBef>
                        <a:spcAft>
                          <a:spcPts val="0"/>
                        </a:spcAft>
                      </a:pPr>
                      <a:endParaRPr lang="en-US" sz="1200" spc="100" baseline="0" dirty="0">
                        <a:effectLst/>
                        <a:latin typeface="Arial" panose="020B0604020202020204" pitchFamily="34" charset="0"/>
                        <a:ea typeface="Calibri" panose="020F0502020204030204" pitchFamily="34" charset="0"/>
                        <a:cs typeface="Arial" panose="020B0604020202020204" pitchFamily="34" charset="0"/>
                      </a:endParaRPr>
                    </a:p>
                  </a:txBody>
                  <a:tcPr marT="18000" marB="18000" anchor="b"/>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b="1" spc="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300 mg</a:t>
                      </a:r>
                    </a:p>
                    <a:p>
                      <a:pPr marL="0" marR="0" algn="ctr">
                        <a:lnSpc>
                          <a:spcPct val="100000"/>
                        </a:lnSpc>
                        <a:spcBef>
                          <a:spcPts val="0"/>
                        </a:spcBef>
                        <a:spcAft>
                          <a:spcPts val="0"/>
                        </a:spcAft>
                      </a:pPr>
                      <a:r>
                        <a:rPr lang="en-US" sz="1500" b="1" spc="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(n=367)</a:t>
                      </a: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48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b="1" spc="0" baseline="0" dirty="0">
                          <a:solidFill>
                            <a:schemeClr val="bg1"/>
                          </a:solidFill>
                          <a:effectLst/>
                        </a:rPr>
                        <a:t>200 mg </a:t>
                      </a:r>
                    </a:p>
                    <a:p>
                      <a:pPr marL="0" marR="0" algn="ctr">
                        <a:lnSpc>
                          <a:spcPct val="100000"/>
                        </a:lnSpc>
                        <a:spcBef>
                          <a:spcPts val="0"/>
                        </a:spcBef>
                        <a:spcAft>
                          <a:spcPts val="0"/>
                        </a:spcAft>
                      </a:pPr>
                      <a:r>
                        <a:rPr lang="en-US" sz="1500" b="1" spc="0" baseline="0" dirty="0">
                          <a:solidFill>
                            <a:schemeClr val="bg1"/>
                          </a:solidFill>
                          <a:effectLst/>
                        </a:rPr>
                        <a:t>(n=254)</a:t>
                      </a: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48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b="1" spc="0" baseline="0" dirty="0">
                          <a:solidFill>
                            <a:schemeClr val="bg1"/>
                          </a:solidFill>
                          <a:effectLst/>
                        </a:rPr>
                        <a:t>100 mg </a:t>
                      </a:r>
                    </a:p>
                    <a:p>
                      <a:pPr marL="0" marR="0" algn="ctr">
                        <a:lnSpc>
                          <a:spcPct val="100000"/>
                        </a:lnSpc>
                        <a:spcBef>
                          <a:spcPts val="0"/>
                        </a:spcBef>
                        <a:spcAft>
                          <a:spcPts val="0"/>
                        </a:spcAft>
                      </a:pPr>
                      <a:r>
                        <a:rPr lang="en-US" sz="1500" b="1" spc="0" baseline="0" dirty="0">
                          <a:solidFill>
                            <a:schemeClr val="bg1"/>
                          </a:solidFill>
                          <a:effectLst/>
                        </a:rPr>
                        <a:t>(n=128)</a:t>
                      </a: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482"/>
                    </a:solidFill>
                  </a:tcPr>
                </a:tc>
                <a:tc>
                  <a:txBody>
                    <a:bodyPr/>
                    <a:lstStyle/>
                    <a:p>
                      <a:pPr marL="0" marR="0" algn="ctr">
                        <a:lnSpc>
                          <a:spcPct val="100000"/>
                        </a:lnSpc>
                        <a:spcBef>
                          <a:spcPts val="0"/>
                        </a:spcBef>
                        <a:spcAft>
                          <a:spcPts val="0"/>
                        </a:spcAft>
                      </a:pPr>
                      <a:r>
                        <a:rPr lang="en-US" sz="1500" b="1" dirty="0">
                          <a:solidFill>
                            <a:schemeClr val="bg1"/>
                          </a:solidFill>
                          <a:effectLst/>
                        </a:rPr>
                        <a:t>Dose discontinuations</a:t>
                      </a:r>
                    </a:p>
                    <a:p>
                      <a:pPr marL="0" marR="0" algn="ctr">
                        <a:lnSpc>
                          <a:spcPct val="100000"/>
                        </a:lnSpc>
                        <a:spcBef>
                          <a:spcPts val="0"/>
                        </a:spcBef>
                        <a:spcAft>
                          <a:spcPts val="0"/>
                        </a:spcAft>
                      </a:pPr>
                      <a:r>
                        <a:rPr lang="en-US" sz="1500" b="1" dirty="0">
                          <a:solidFill>
                            <a:schemeClr val="bg1"/>
                          </a:solidFill>
                          <a:effectLst/>
                        </a:rPr>
                        <a:t>(n=367)</a:t>
                      </a:r>
                      <a:endParaRPr lang="en-US" sz="1500" b="1" spc="0" baseline="0" dirty="0">
                        <a:solidFill>
                          <a:schemeClr val="bg1"/>
                        </a:solidFill>
                        <a:effectLst/>
                      </a:endParaRP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482"/>
                    </a:solidFill>
                  </a:tcPr>
                </a:tc>
                <a:extLst>
                  <a:ext uri="{0D108BD9-81ED-4DB2-BD59-A6C34878D82A}">
                    <a16:rowId xmlns="" xmlns:a16="http://schemas.microsoft.com/office/drawing/2014/main" val="10001"/>
                  </a:ext>
                </a:extLst>
              </a:tr>
              <a:tr h="7129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0000"/>
                        </a:lnSpc>
                        <a:spcBef>
                          <a:spcPts val="0"/>
                        </a:spcBef>
                        <a:spcAft>
                          <a:spcPts val="0"/>
                        </a:spcAft>
                      </a:pP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Thrombocytopenia event</a:t>
                      </a:r>
                      <a:endParaRPr lang="en-US" sz="15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99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33.2 </a:t>
                      </a:r>
                      <a:r>
                        <a:rPr lang="en-US" sz="1500" strike="sngStrike" baseline="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5.9</a:t>
                      </a:r>
                      <a:r>
                        <a:rPr lang="en-US" sz="1500" strike="sngStrike" baseline="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2.3 </a:t>
                      </a: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3.3</a:t>
                      </a: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7129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nSpc>
                          <a:spcPct val="100000"/>
                        </a:lnSpc>
                        <a:spcBef>
                          <a:spcPts val="0"/>
                        </a:spcBef>
                        <a:spcAft>
                          <a:spcPts val="0"/>
                        </a:spcAft>
                      </a:pPr>
                      <a:r>
                        <a:rPr lang="en-US" sz="1500" b="1" dirty="0">
                          <a:solidFill>
                            <a:schemeClr val="bg1"/>
                          </a:solidFill>
                          <a:effectLst/>
                        </a:rPr>
                        <a:t>Anemia</a:t>
                      </a:r>
                      <a:r>
                        <a:rPr lang="en-US" sz="1500" b="1" baseline="0" dirty="0">
                          <a:solidFill>
                            <a:schemeClr val="bg1"/>
                          </a:solidFill>
                          <a:effectLst/>
                        </a:rPr>
                        <a:t> event</a:t>
                      </a:r>
                      <a:endParaRPr lang="en-US" sz="1500" b="1" baseline="30000" dirty="0">
                        <a:solidFill>
                          <a:schemeClr val="bg1"/>
                        </a:solidFill>
                        <a:effectLst/>
                      </a:endParaRP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99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15.3</a:t>
                      </a:r>
                    </a:p>
                  </a:txBody>
                  <a:tcPr marL="15098" marR="15098"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16.1</a:t>
                      </a:r>
                    </a:p>
                  </a:txBody>
                  <a:tcPr marL="15098" marR="15098"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6.3</a:t>
                      </a:r>
                    </a:p>
                  </a:txBody>
                  <a:tcPr marL="15098" marR="15098"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1.4</a:t>
                      </a:r>
                    </a:p>
                  </a:txBody>
                  <a:tcPr marL="15098" marR="15098"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7129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nSpc>
                          <a:spcPct val="100000"/>
                        </a:lnSpc>
                        <a:spcBef>
                          <a:spcPts val="0"/>
                        </a:spcBef>
                        <a:spcAft>
                          <a:spcPts val="0"/>
                        </a:spcAft>
                      </a:pPr>
                      <a:r>
                        <a:rPr lang="en-GB" sz="1500" b="1" dirty="0">
                          <a:solidFill>
                            <a:schemeClr val="bg1"/>
                          </a:solidFill>
                          <a:effectLst/>
                        </a:rPr>
                        <a:t>Neutropenia</a:t>
                      </a:r>
                      <a:r>
                        <a:rPr lang="en-GB" sz="1500" b="1" baseline="0" dirty="0">
                          <a:solidFill>
                            <a:schemeClr val="bg1"/>
                          </a:solidFill>
                          <a:effectLst/>
                        </a:rPr>
                        <a:t> event</a:t>
                      </a:r>
                      <a:endParaRPr lang="en-GB" sz="1500" b="1" baseline="30000" dirty="0">
                        <a:solidFill>
                          <a:schemeClr val="bg1"/>
                        </a:solidFill>
                        <a:effectLst/>
                      </a:endParaRPr>
                    </a:p>
                  </a:txBody>
                  <a:tcPr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99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18.0 </a:t>
                      </a:r>
                    </a:p>
                  </a:txBody>
                  <a:tcPr marL="15098" marR="15098"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8.3</a:t>
                      </a:r>
                    </a:p>
                  </a:txBody>
                  <a:tcPr marL="15098" marR="15098"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2.3</a:t>
                      </a:r>
                    </a:p>
                  </a:txBody>
                  <a:tcPr marL="15098" marR="15098"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5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1.9</a:t>
                      </a:r>
                    </a:p>
                  </a:txBody>
                  <a:tcPr marL="15098" marR="15098" marT="23978" marB="239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aphicFrame>
        <p:nvGraphicFramePr>
          <p:cNvPr id="13" name="Chart 12">
            <a:extLst>
              <a:ext uri="{FF2B5EF4-FFF2-40B4-BE49-F238E27FC236}">
                <a16:creationId xmlns="" xmlns:a16="http://schemas.microsoft.com/office/drawing/2014/main" id="{D82345D1-4113-48BE-A47C-AB81C335DBB0}"/>
              </a:ext>
            </a:extLst>
          </p:cNvPr>
          <p:cNvGraphicFramePr/>
          <p:nvPr>
            <p:extLst>
              <p:ext uri="{D42A27DB-BD31-4B8C-83A1-F6EECF244321}">
                <p14:modId xmlns:p14="http://schemas.microsoft.com/office/powerpoint/2010/main" val="3549089576"/>
              </p:ext>
            </p:extLst>
          </p:nvPr>
        </p:nvGraphicFramePr>
        <p:xfrm>
          <a:off x="5720961" y="1195868"/>
          <a:ext cx="3127768" cy="1718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38C0B658-9BFA-4129-A3AC-88A9EE784B97}"/>
              </a:ext>
            </a:extLst>
          </p:cNvPr>
          <p:cNvGraphicFramePr/>
          <p:nvPr>
            <p:extLst>
              <p:ext uri="{D42A27DB-BD31-4B8C-83A1-F6EECF244321}">
                <p14:modId xmlns:p14="http://schemas.microsoft.com/office/powerpoint/2010/main" val="1603609450"/>
              </p:ext>
            </p:extLst>
          </p:nvPr>
        </p:nvGraphicFramePr>
        <p:xfrm>
          <a:off x="5769454" y="2680360"/>
          <a:ext cx="3139947" cy="17228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 xmlns:a16="http://schemas.microsoft.com/office/drawing/2014/main" id="{45744650-7227-481A-9C4D-3FE95E597E88}"/>
              </a:ext>
            </a:extLst>
          </p:cNvPr>
          <p:cNvGraphicFramePr/>
          <p:nvPr>
            <p:extLst>
              <p:ext uri="{D42A27DB-BD31-4B8C-83A1-F6EECF244321}">
                <p14:modId xmlns:p14="http://schemas.microsoft.com/office/powerpoint/2010/main" val="513127111"/>
              </p:ext>
            </p:extLst>
          </p:nvPr>
        </p:nvGraphicFramePr>
        <p:xfrm>
          <a:off x="5851656" y="4461894"/>
          <a:ext cx="3063747" cy="1869956"/>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 xmlns:a16="http://schemas.microsoft.com/office/drawing/2014/main" id="{F1CC9861-387C-4111-8FF2-C12A4FB6F13B}"/>
              </a:ext>
            </a:extLst>
          </p:cNvPr>
          <p:cNvSpPr txBox="1"/>
          <p:nvPr/>
        </p:nvSpPr>
        <p:spPr>
          <a:xfrm>
            <a:off x="6760988" y="1222056"/>
            <a:ext cx="1736373" cy="430887"/>
          </a:xfrm>
          <a:prstGeom prst="rect">
            <a:avLst/>
          </a:prstGeom>
          <a:noFill/>
        </p:spPr>
        <p:txBody>
          <a:bodyPr wrap="none" rtlCol="0">
            <a:spAutoFit/>
          </a:bodyPr>
          <a:lstStyle/>
          <a:p>
            <a:pPr algn="ctr" defTabSz="914400" eaLnBrk="0" fontAlgn="base" hangingPunct="0">
              <a:spcBef>
                <a:spcPct val="0"/>
              </a:spcBef>
              <a:spcAft>
                <a:spcPct val="0"/>
              </a:spcAft>
            </a:pPr>
            <a:r>
              <a:rPr lang="en-US" sz="1100" dirty="0">
                <a:solidFill>
                  <a:prstClr val="black"/>
                </a:solidFill>
                <a:latin typeface="Arial" panose="020B0604020202020204" pitchFamily="34" charset="0"/>
                <a:ea typeface="MS PGothic" panose="020B0600070205080204" pitchFamily="34" charset="-128"/>
              </a:rPr>
              <a:t>Thrombocytopenia event</a:t>
            </a:r>
            <a:br>
              <a:rPr lang="en-US" sz="1100" dirty="0">
                <a:solidFill>
                  <a:prstClr val="black"/>
                </a:solidFill>
                <a:latin typeface="Arial" panose="020B0604020202020204" pitchFamily="34" charset="0"/>
                <a:ea typeface="MS PGothic" panose="020B0600070205080204" pitchFamily="34" charset="-128"/>
              </a:rPr>
            </a:br>
            <a:r>
              <a:rPr lang="en-US" sz="1100" dirty="0">
                <a:solidFill>
                  <a:prstClr val="black"/>
                </a:solidFill>
                <a:latin typeface="Arial" panose="020B0604020202020204" pitchFamily="34" charset="0"/>
                <a:ea typeface="MS PGothic" panose="020B0600070205080204" pitchFamily="34" charset="-128"/>
              </a:rPr>
              <a:t>(Any grade)</a:t>
            </a:r>
          </a:p>
        </p:txBody>
      </p:sp>
      <p:sp>
        <p:nvSpPr>
          <p:cNvPr id="17" name="TextBox 16">
            <a:extLst>
              <a:ext uri="{FF2B5EF4-FFF2-40B4-BE49-F238E27FC236}">
                <a16:creationId xmlns="" xmlns:a16="http://schemas.microsoft.com/office/drawing/2014/main" id="{05D1F764-5C6F-441E-BC99-212CDB4C8C32}"/>
              </a:ext>
            </a:extLst>
          </p:cNvPr>
          <p:cNvSpPr txBox="1"/>
          <p:nvPr/>
        </p:nvSpPr>
        <p:spPr>
          <a:xfrm>
            <a:off x="7105631" y="2891609"/>
            <a:ext cx="1047082" cy="430887"/>
          </a:xfrm>
          <a:prstGeom prst="rect">
            <a:avLst/>
          </a:prstGeom>
          <a:noFill/>
        </p:spPr>
        <p:txBody>
          <a:bodyPr wrap="none" rtlCol="0">
            <a:spAutoFit/>
          </a:bodyPr>
          <a:lstStyle/>
          <a:p>
            <a:pPr algn="ctr" defTabSz="914400" eaLnBrk="0" fontAlgn="base" hangingPunct="0">
              <a:spcBef>
                <a:spcPct val="0"/>
              </a:spcBef>
              <a:spcAft>
                <a:spcPct val="0"/>
              </a:spcAft>
            </a:pPr>
            <a:r>
              <a:rPr lang="en-US" sz="1100" dirty="0">
                <a:solidFill>
                  <a:prstClr val="black"/>
                </a:solidFill>
                <a:latin typeface="Arial" panose="020B0604020202020204" pitchFamily="34" charset="0"/>
                <a:ea typeface="MS PGothic" panose="020B0600070205080204" pitchFamily="34" charset="-128"/>
              </a:rPr>
              <a:t>Anemia event</a:t>
            </a:r>
            <a:br>
              <a:rPr lang="en-US" sz="1100" dirty="0">
                <a:solidFill>
                  <a:prstClr val="black"/>
                </a:solidFill>
                <a:latin typeface="Arial" panose="020B0604020202020204" pitchFamily="34" charset="0"/>
                <a:ea typeface="MS PGothic" panose="020B0600070205080204" pitchFamily="34" charset="-128"/>
              </a:rPr>
            </a:br>
            <a:r>
              <a:rPr lang="en-US" sz="1100" dirty="0">
                <a:solidFill>
                  <a:prstClr val="black"/>
                </a:solidFill>
                <a:latin typeface="Arial" panose="020B0604020202020204" pitchFamily="34" charset="0"/>
                <a:ea typeface="MS PGothic" panose="020B0600070205080204" pitchFamily="34" charset="-128"/>
              </a:rPr>
              <a:t>(Any grade)</a:t>
            </a:r>
          </a:p>
        </p:txBody>
      </p:sp>
      <p:sp>
        <p:nvSpPr>
          <p:cNvPr id="18" name="TextBox 17">
            <a:extLst>
              <a:ext uri="{FF2B5EF4-FFF2-40B4-BE49-F238E27FC236}">
                <a16:creationId xmlns="" xmlns:a16="http://schemas.microsoft.com/office/drawing/2014/main" id="{1BCEBB14-C7CF-4015-A204-406D5298C811}"/>
              </a:ext>
            </a:extLst>
          </p:cNvPr>
          <p:cNvSpPr txBox="1"/>
          <p:nvPr/>
        </p:nvSpPr>
        <p:spPr>
          <a:xfrm>
            <a:off x="6960560" y="4568450"/>
            <a:ext cx="1337226" cy="430887"/>
          </a:xfrm>
          <a:prstGeom prst="rect">
            <a:avLst/>
          </a:prstGeom>
          <a:noFill/>
        </p:spPr>
        <p:txBody>
          <a:bodyPr wrap="none" rtlCol="0">
            <a:spAutoFit/>
          </a:bodyPr>
          <a:lstStyle/>
          <a:p>
            <a:pPr algn="ctr" defTabSz="914400" eaLnBrk="0" fontAlgn="base" hangingPunct="0">
              <a:spcBef>
                <a:spcPct val="0"/>
              </a:spcBef>
              <a:spcAft>
                <a:spcPct val="0"/>
              </a:spcAft>
            </a:pPr>
            <a:r>
              <a:rPr lang="en-US" sz="1100" dirty="0">
                <a:solidFill>
                  <a:prstClr val="black"/>
                </a:solidFill>
                <a:latin typeface="Arial" panose="020B0604020202020204" pitchFamily="34" charset="0"/>
                <a:ea typeface="MS PGothic" panose="020B0600070205080204" pitchFamily="34" charset="-128"/>
              </a:rPr>
              <a:t>Neutropenia event</a:t>
            </a:r>
            <a:br>
              <a:rPr lang="en-US" sz="1100" dirty="0">
                <a:solidFill>
                  <a:prstClr val="black"/>
                </a:solidFill>
                <a:latin typeface="Arial" panose="020B0604020202020204" pitchFamily="34" charset="0"/>
                <a:ea typeface="MS PGothic" panose="020B0600070205080204" pitchFamily="34" charset="-128"/>
              </a:rPr>
            </a:br>
            <a:r>
              <a:rPr lang="en-US" sz="1100" dirty="0">
                <a:solidFill>
                  <a:prstClr val="black"/>
                </a:solidFill>
                <a:latin typeface="Arial" panose="020B0604020202020204" pitchFamily="34" charset="0"/>
                <a:ea typeface="MS PGothic" panose="020B0600070205080204" pitchFamily="34" charset="-128"/>
              </a:rPr>
              <a:t>(Any grade)</a:t>
            </a:r>
          </a:p>
        </p:txBody>
      </p:sp>
    </p:spTree>
    <p:extLst>
      <p:ext uri="{BB962C8B-B14F-4D97-AF65-F5344CB8AC3E}">
        <p14:creationId xmlns:p14="http://schemas.microsoft.com/office/powerpoint/2010/main" val="387230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3" grpId="0">
        <p:bldAsOne/>
      </p:bldGraphic>
      <p:bldGraphic spid="14" grpId="0">
        <p:bldAsOne/>
      </p:bldGraphic>
      <p:bldGraphic spid="15" grpId="0">
        <p:bldAsOne/>
      </p:bldGraphic>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234" t="10396" r="2853" b="12681"/>
          <a:stretch/>
        </p:blipFill>
        <p:spPr>
          <a:xfrm>
            <a:off x="2325167" y="1297374"/>
            <a:ext cx="3543029" cy="4129710"/>
          </a:xfrm>
          <a:prstGeom prst="rect">
            <a:avLst/>
          </a:prstGeom>
        </p:spPr>
      </p:pic>
      <p:sp>
        <p:nvSpPr>
          <p:cNvPr id="8194" name="Title 1"/>
          <p:cNvSpPr>
            <a:spLocks noGrp="1"/>
          </p:cNvSpPr>
          <p:nvPr>
            <p:ph type="title"/>
          </p:nvPr>
        </p:nvSpPr>
        <p:spPr>
          <a:xfrm>
            <a:off x="4231" y="-18509"/>
            <a:ext cx="7137452" cy="1140886"/>
          </a:xfrm>
        </p:spPr>
        <p:txBody>
          <a:bodyPr>
            <a:normAutofit/>
          </a:bodyPr>
          <a:lstStyle/>
          <a:p>
            <a:r>
              <a:rPr lang="en-US" altLang="en-US" sz="2398" b="1" dirty="0"/>
              <a:t>Estimated PFS Probability by Dose Level Measured </a:t>
            </a:r>
            <a:br>
              <a:rPr lang="en-US" altLang="en-US" sz="2398" b="1" dirty="0"/>
            </a:br>
            <a:r>
              <a:rPr lang="en-US" altLang="en-US" sz="2398" b="1" dirty="0"/>
              <a:t>After Month 3</a:t>
            </a:r>
          </a:p>
        </p:txBody>
      </p:sp>
      <p:sp>
        <p:nvSpPr>
          <p:cNvPr id="417" name="Text Placeholder 5">
            <a:extLst>
              <a:ext uri="{FF2B5EF4-FFF2-40B4-BE49-F238E27FC236}">
                <a16:creationId xmlns="" xmlns:a16="http://schemas.microsoft.com/office/drawing/2014/main" id="{13334B7D-5A46-4CEC-B5A0-7A37D49FB002}"/>
              </a:ext>
            </a:extLst>
          </p:cNvPr>
          <p:cNvSpPr txBox="1">
            <a:spLocks/>
          </p:cNvSpPr>
          <p:nvPr/>
        </p:nvSpPr>
        <p:spPr bwMode="auto">
          <a:xfrm>
            <a:off x="-22518" y="6577543"/>
            <a:ext cx="3600482" cy="2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5" tIns="45678" rIns="91355" bIns="45678" numCol="1"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anose="020B0604020202020204" pitchFamily="34" charset="0"/>
              <a:buNone/>
            </a:pPr>
            <a:r>
              <a:rPr lang="en-GB" sz="2798" dirty="0">
                <a:solidFill>
                  <a:prstClr val="black"/>
                </a:solidFill>
              </a:rPr>
              <a:t>PFS, progression-free survival</a:t>
            </a:r>
          </a:p>
        </p:txBody>
      </p:sp>
      <p:sp>
        <p:nvSpPr>
          <p:cNvPr id="418" name="Text Placeholder 2">
            <a:extLst>
              <a:ext uri="{FF2B5EF4-FFF2-40B4-BE49-F238E27FC236}">
                <a16:creationId xmlns="" xmlns:a16="http://schemas.microsoft.com/office/drawing/2014/main" id="{2E4F87B1-3290-4345-AC05-CB06EFEA5E58}"/>
              </a:ext>
            </a:extLst>
          </p:cNvPr>
          <p:cNvSpPr>
            <a:spLocks noGrp="1"/>
          </p:cNvSpPr>
          <p:nvPr>
            <p:ph type="body" sz="quarter" idx="10"/>
          </p:nvPr>
        </p:nvSpPr>
        <p:spPr>
          <a:xfrm>
            <a:off x="5943600" y="2819964"/>
            <a:ext cx="2815382" cy="886090"/>
          </a:xfrm>
        </p:spPr>
        <p:txBody>
          <a:bodyPr>
            <a:noAutofit/>
          </a:bodyPr>
          <a:lstStyle/>
          <a:p>
            <a:pPr marL="0" indent="0">
              <a:buNone/>
            </a:pPr>
            <a:r>
              <a:rPr lang="en-US" sz="1400" dirty="0"/>
              <a:t>Dose reduction from 300 mg did not appear to compromise efficacy in this retrospective analysis.</a:t>
            </a:r>
            <a:br>
              <a:rPr lang="en-US" sz="1400" dirty="0"/>
            </a:br>
            <a:r>
              <a:rPr lang="en-US" sz="1400" dirty="0"/>
              <a:t/>
            </a:r>
            <a:br>
              <a:rPr lang="en-US" sz="1400" dirty="0"/>
            </a:br>
            <a:endParaRPr lang="en-US" sz="1400" dirty="0"/>
          </a:p>
        </p:txBody>
      </p:sp>
      <p:sp>
        <p:nvSpPr>
          <p:cNvPr id="419" name="Text Placeholder 2">
            <a:extLst>
              <a:ext uri="{FF2B5EF4-FFF2-40B4-BE49-F238E27FC236}">
                <a16:creationId xmlns="" xmlns:a16="http://schemas.microsoft.com/office/drawing/2014/main" id="{B55E5C46-18F7-4830-91FB-BDA0C18578D0}"/>
              </a:ext>
            </a:extLst>
          </p:cNvPr>
          <p:cNvSpPr txBox="1">
            <a:spLocks/>
          </p:cNvSpPr>
          <p:nvPr/>
        </p:nvSpPr>
        <p:spPr bwMode="auto">
          <a:xfrm>
            <a:off x="2348474" y="6068157"/>
            <a:ext cx="3496415" cy="42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5" tIns="45678" rIns="91355" bIns="45678"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a:buFont typeface="Arial" panose="020B0604020202020204" pitchFamily="34" charset="0"/>
              <a:buNone/>
            </a:pPr>
            <a:r>
              <a:rPr lang="en-US" sz="1049" dirty="0">
                <a:solidFill>
                  <a:prstClr val="black"/>
                </a:solidFill>
              </a:rPr>
              <a:t>From Month 4: HR (300 vs 200): 1.01 (95%CI: 0.69, 1.48)</a:t>
            </a:r>
          </a:p>
          <a:p>
            <a:pPr marL="0" indent="0" algn="ctr" defTabSz="914400">
              <a:buFont typeface="Arial" panose="020B0604020202020204" pitchFamily="34" charset="0"/>
              <a:buNone/>
            </a:pPr>
            <a:r>
              <a:rPr lang="en-US" sz="1049" dirty="0">
                <a:solidFill>
                  <a:prstClr val="black"/>
                </a:solidFill>
              </a:rPr>
              <a:t>From Month 4: HR (300 vs 100): 1.05 (95%CI: 0.84, 1.31)</a:t>
            </a:r>
          </a:p>
          <a:p>
            <a:pPr marL="0" indent="0" algn="ctr" defTabSz="914400">
              <a:buFont typeface="Arial" panose="020B0604020202020204" pitchFamily="34" charset="0"/>
              <a:buNone/>
            </a:pPr>
            <a:endParaRPr lang="en-US" sz="1049" dirty="0">
              <a:solidFill>
                <a:prstClr val="black"/>
              </a:solidFill>
            </a:endParaRPr>
          </a:p>
        </p:txBody>
      </p:sp>
      <p:sp>
        <p:nvSpPr>
          <p:cNvPr id="14" name="Rectangle 13"/>
          <p:cNvSpPr/>
          <p:nvPr/>
        </p:nvSpPr>
        <p:spPr>
          <a:xfrm>
            <a:off x="2323371" y="5497758"/>
            <a:ext cx="3421436" cy="5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5" tIns="45678" rIns="91355" bIns="45678"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en-US" sz="1799">
              <a:solidFill>
                <a:prstClr val="white"/>
              </a:solidFill>
            </a:endParaRPr>
          </a:p>
        </p:txBody>
      </p:sp>
      <p:sp>
        <p:nvSpPr>
          <p:cNvPr id="4" name="Rectangle 3"/>
          <p:cNvSpPr/>
          <p:nvPr/>
        </p:nvSpPr>
        <p:spPr>
          <a:xfrm>
            <a:off x="1908733" y="1368661"/>
            <a:ext cx="414638" cy="420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5" tIns="45678" rIns="91355" bIns="45678"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en-US" sz="1799" dirty="0">
              <a:solidFill>
                <a:prstClr val="white"/>
              </a:solidFill>
            </a:endParaRPr>
          </a:p>
        </p:txBody>
      </p:sp>
      <p:sp>
        <p:nvSpPr>
          <p:cNvPr id="5" name="TextBox 4"/>
          <p:cNvSpPr txBox="1"/>
          <p:nvPr/>
        </p:nvSpPr>
        <p:spPr>
          <a:xfrm>
            <a:off x="2013847" y="1368045"/>
            <a:ext cx="380232"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1.0</a:t>
            </a:r>
            <a:endParaRPr lang="en-US" sz="1399" dirty="0">
              <a:solidFill>
                <a:prstClr val="black"/>
              </a:solidFill>
              <a:latin typeface="Arial" panose="020B0604020202020204" pitchFamily="34" charset="0"/>
              <a:ea typeface="MS PGothic" panose="020B0600070205080204" pitchFamily="34" charset="-128"/>
            </a:endParaRPr>
          </a:p>
        </p:txBody>
      </p:sp>
      <p:sp>
        <p:nvSpPr>
          <p:cNvPr id="6" name="TextBox 5"/>
          <p:cNvSpPr txBox="1"/>
          <p:nvPr/>
        </p:nvSpPr>
        <p:spPr>
          <a:xfrm>
            <a:off x="2013847" y="2095906"/>
            <a:ext cx="380232"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0.8</a:t>
            </a:r>
          </a:p>
        </p:txBody>
      </p:sp>
      <p:sp>
        <p:nvSpPr>
          <p:cNvPr id="7" name="TextBox 6"/>
          <p:cNvSpPr txBox="1"/>
          <p:nvPr/>
        </p:nvSpPr>
        <p:spPr>
          <a:xfrm>
            <a:off x="2013847" y="2829658"/>
            <a:ext cx="380232"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0.6</a:t>
            </a:r>
          </a:p>
        </p:txBody>
      </p:sp>
      <p:sp>
        <p:nvSpPr>
          <p:cNvPr id="8" name="TextBox 7"/>
          <p:cNvSpPr txBox="1"/>
          <p:nvPr/>
        </p:nvSpPr>
        <p:spPr>
          <a:xfrm>
            <a:off x="2013847" y="3556508"/>
            <a:ext cx="380232"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0.4</a:t>
            </a:r>
          </a:p>
        </p:txBody>
      </p:sp>
      <p:sp>
        <p:nvSpPr>
          <p:cNvPr id="9" name="TextBox 8"/>
          <p:cNvSpPr txBox="1"/>
          <p:nvPr/>
        </p:nvSpPr>
        <p:spPr>
          <a:xfrm>
            <a:off x="2013847" y="4281441"/>
            <a:ext cx="380232"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0.2</a:t>
            </a:r>
          </a:p>
        </p:txBody>
      </p:sp>
      <p:sp>
        <p:nvSpPr>
          <p:cNvPr id="10" name="TextBox 9"/>
          <p:cNvSpPr txBox="1"/>
          <p:nvPr/>
        </p:nvSpPr>
        <p:spPr>
          <a:xfrm>
            <a:off x="2148570" y="5016151"/>
            <a:ext cx="263214"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0</a:t>
            </a:r>
          </a:p>
        </p:txBody>
      </p:sp>
      <p:sp>
        <p:nvSpPr>
          <p:cNvPr id="11" name="TextBox 10"/>
          <p:cNvSpPr txBox="1"/>
          <p:nvPr/>
        </p:nvSpPr>
        <p:spPr>
          <a:xfrm rot="16200000">
            <a:off x="1567899" y="3240440"/>
            <a:ext cx="534121" cy="307648"/>
          </a:xfrm>
          <a:prstGeom prst="rect">
            <a:avLst/>
          </a:prstGeom>
          <a:noFill/>
        </p:spPr>
        <p:txBody>
          <a:bodyPr wrap="none" rtlCol="0">
            <a:spAutoFit/>
          </a:bodyPr>
          <a:lstStyle/>
          <a:p>
            <a:pPr defTabSz="914400" eaLnBrk="0" fontAlgn="base" hangingPunct="0">
              <a:spcBef>
                <a:spcPct val="0"/>
              </a:spcBef>
              <a:spcAft>
                <a:spcPct val="0"/>
              </a:spcAft>
            </a:pPr>
            <a:r>
              <a:rPr lang="en-US" sz="1399" b="1" dirty="0">
                <a:solidFill>
                  <a:prstClr val="black"/>
                </a:solidFill>
                <a:latin typeface="Arial" panose="020B0604020202020204" pitchFamily="34" charset="0"/>
                <a:ea typeface="MS PGothic" panose="020B0600070205080204" pitchFamily="34" charset="-128"/>
              </a:rPr>
              <a:t>PFS</a:t>
            </a:r>
          </a:p>
        </p:txBody>
      </p:sp>
      <p:sp>
        <p:nvSpPr>
          <p:cNvPr id="12" name="TextBox 11"/>
          <p:cNvSpPr txBox="1"/>
          <p:nvPr/>
        </p:nvSpPr>
        <p:spPr>
          <a:xfrm>
            <a:off x="3389627" y="5668054"/>
            <a:ext cx="1414105" cy="307648"/>
          </a:xfrm>
          <a:prstGeom prst="rect">
            <a:avLst/>
          </a:prstGeom>
          <a:noFill/>
        </p:spPr>
        <p:txBody>
          <a:bodyPr wrap="none" rtlCol="0">
            <a:spAutoFit/>
          </a:bodyPr>
          <a:lstStyle/>
          <a:p>
            <a:pPr algn="ctr" defTabSz="914400" eaLnBrk="0" fontAlgn="base" hangingPunct="0">
              <a:spcBef>
                <a:spcPct val="0"/>
              </a:spcBef>
              <a:spcAft>
                <a:spcPct val="0"/>
              </a:spcAft>
            </a:pPr>
            <a:r>
              <a:rPr lang="en-US" sz="1399" b="1" dirty="0">
                <a:solidFill>
                  <a:prstClr val="black"/>
                </a:solidFill>
                <a:latin typeface="Arial" panose="020B0604020202020204" pitchFamily="34" charset="0"/>
                <a:ea typeface="MS PGothic" panose="020B0600070205080204" pitchFamily="34" charset="-128"/>
              </a:rPr>
              <a:t>Time (months)</a:t>
            </a:r>
          </a:p>
        </p:txBody>
      </p:sp>
      <p:sp>
        <p:nvSpPr>
          <p:cNvPr id="15" name="TextBox 14"/>
          <p:cNvSpPr txBox="1"/>
          <p:nvPr/>
        </p:nvSpPr>
        <p:spPr>
          <a:xfrm>
            <a:off x="2477349" y="5357613"/>
            <a:ext cx="263214"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4</a:t>
            </a:r>
          </a:p>
        </p:txBody>
      </p:sp>
      <p:sp>
        <p:nvSpPr>
          <p:cNvPr id="16" name="TextBox 15"/>
          <p:cNvSpPr txBox="1"/>
          <p:nvPr/>
        </p:nvSpPr>
        <p:spPr>
          <a:xfrm>
            <a:off x="3076993" y="5357613"/>
            <a:ext cx="263214"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8</a:t>
            </a:r>
          </a:p>
        </p:txBody>
      </p:sp>
      <p:sp>
        <p:nvSpPr>
          <p:cNvPr id="17" name="TextBox 16"/>
          <p:cNvSpPr txBox="1"/>
          <p:nvPr/>
        </p:nvSpPr>
        <p:spPr>
          <a:xfrm>
            <a:off x="3654910" y="5357613"/>
            <a:ext cx="341760"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12</a:t>
            </a:r>
          </a:p>
        </p:txBody>
      </p:sp>
      <p:sp>
        <p:nvSpPr>
          <p:cNvPr id="18" name="TextBox 17"/>
          <p:cNvSpPr txBox="1"/>
          <p:nvPr/>
        </p:nvSpPr>
        <p:spPr>
          <a:xfrm>
            <a:off x="4249497" y="5357613"/>
            <a:ext cx="341760"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16</a:t>
            </a:r>
          </a:p>
        </p:txBody>
      </p:sp>
      <p:sp>
        <p:nvSpPr>
          <p:cNvPr id="19" name="TextBox 18"/>
          <p:cNvSpPr txBox="1"/>
          <p:nvPr/>
        </p:nvSpPr>
        <p:spPr>
          <a:xfrm>
            <a:off x="4851730" y="5357613"/>
            <a:ext cx="341760"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20</a:t>
            </a:r>
          </a:p>
        </p:txBody>
      </p:sp>
      <p:sp>
        <p:nvSpPr>
          <p:cNvPr id="20" name="TextBox 19"/>
          <p:cNvSpPr txBox="1"/>
          <p:nvPr/>
        </p:nvSpPr>
        <p:spPr>
          <a:xfrm>
            <a:off x="5442978" y="5357613"/>
            <a:ext cx="341760" cy="261482"/>
          </a:xfrm>
          <a:prstGeom prst="rect">
            <a:avLst/>
          </a:prstGeom>
          <a:noFill/>
        </p:spPr>
        <p:txBody>
          <a:bodyPr wrap="none" rtlCol="0">
            <a:spAutoFit/>
          </a:bodyPr>
          <a:lstStyle/>
          <a:p>
            <a:pPr defTabSz="914400" eaLnBrk="0" fontAlgn="base" hangingPunct="0">
              <a:spcBef>
                <a:spcPct val="0"/>
              </a:spcBef>
              <a:spcAft>
                <a:spcPct val="0"/>
              </a:spcAft>
            </a:pPr>
            <a:r>
              <a:rPr lang="en-US" sz="1099" dirty="0">
                <a:solidFill>
                  <a:prstClr val="black"/>
                </a:solidFill>
                <a:latin typeface="Arial" panose="020B0604020202020204" pitchFamily="34" charset="0"/>
                <a:ea typeface="MS PGothic" panose="020B0600070205080204" pitchFamily="34" charset="-128"/>
              </a:rPr>
              <a:t>24</a:t>
            </a:r>
          </a:p>
        </p:txBody>
      </p:sp>
      <p:sp>
        <p:nvSpPr>
          <p:cNvPr id="21" name="TextBox 20"/>
          <p:cNvSpPr txBox="1"/>
          <p:nvPr/>
        </p:nvSpPr>
        <p:spPr>
          <a:xfrm>
            <a:off x="2933043" y="861490"/>
            <a:ext cx="2127505" cy="307648"/>
          </a:xfrm>
          <a:prstGeom prst="rect">
            <a:avLst/>
          </a:prstGeom>
          <a:solidFill>
            <a:schemeClr val="bg1"/>
          </a:solidFill>
        </p:spPr>
        <p:txBody>
          <a:bodyPr wrap="none" rtlCol="0">
            <a:spAutoFit/>
          </a:bodyPr>
          <a:lstStyle/>
          <a:p>
            <a:pPr defTabSz="914400" eaLnBrk="0" fontAlgn="base" hangingPunct="0">
              <a:spcBef>
                <a:spcPct val="0"/>
              </a:spcBef>
              <a:spcAft>
                <a:spcPct val="0"/>
              </a:spcAft>
            </a:pPr>
            <a:r>
              <a:rPr lang="en-US" sz="1399" b="1" dirty="0">
                <a:solidFill>
                  <a:prstClr val="black"/>
                </a:solidFill>
                <a:latin typeface="Arial" panose="020B0604020202020204" pitchFamily="34" charset="0"/>
                <a:ea typeface="MS PGothic" panose="020B0600070205080204" pitchFamily="34" charset="-128"/>
              </a:rPr>
              <a:t>All Patients (month 4+)</a:t>
            </a:r>
          </a:p>
        </p:txBody>
      </p:sp>
      <p:sp>
        <p:nvSpPr>
          <p:cNvPr id="22" name="TextBox 21">
            <a:extLst>
              <a:ext uri="{FF2B5EF4-FFF2-40B4-BE49-F238E27FC236}">
                <a16:creationId xmlns="" xmlns:a16="http://schemas.microsoft.com/office/drawing/2014/main" id="{E0A4D214-7077-420E-8610-089574BCDF3E}"/>
              </a:ext>
            </a:extLst>
          </p:cNvPr>
          <p:cNvSpPr txBox="1"/>
          <p:nvPr/>
        </p:nvSpPr>
        <p:spPr>
          <a:xfrm>
            <a:off x="5211850" y="1508438"/>
            <a:ext cx="381000" cy="369332"/>
          </a:xfrm>
          <a:prstGeom prst="rect">
            <a:avLst/>
          </a:prstGeom>
          <a:solidFill>
            <a:schemeClr val="bg1"/>
          </a:solidFill>
        </p:spPr>
        <p:txBody>
          <a:bodyPr wrap="square" rtlCol="0">
            <a:spAutoFit/>
          </a:bodyPr>
          <a:lstStyle/>
          <a:p>
            <a:pPr defTabSz="914400" eaLnBrk="0" fontAlgn="base" hangingPunct="0">
              <a:spcBef>
                <a:spcPct val="0"/>
              </a:spcBef>
              <a:spcAft>
                <a:spcPct val="0"/>
              </a:spcAft>
            </a:pPr>
            <a:endParaRPr lang="en-US" dirty="0">
              <a:solidFill>
                <a:prstClr val="black"/>
              </a:solidFill>
              <a:latin typeface="Arial" panose="020B0604020202020204" pitchFamily="34" charset="0"/>
              <a:ea typeface="MS PGothic" panose="020B0600070205080204" pitchFamily="34" charset="-128"/>
            </a:endParaRPr>
          </a:p>
        </p:txBody>
      </p:sp>
      <p:sp>
        <p:nvSpPr>
          <p:cNvPr id="27" name="Rectangle 26">
            <a:extLst>
              <a:ext uri="{FF2B5EF4-FFF2-40B4-BE49-F238E27FC236}">
                <a16:creationId xmlns="" xmlns:a16="http://schemas.microsoft.com/office/drawing/2014/main" id="{9C27DCDC-1B2E-45D5-A1DC-501B05DD1E45}"/>
              </a:ext>
            </a:extLst>
          </p:cNvPr>
          <p:cNvSpPr/>
          <p:nvPr/>
        </p:nvSpPr>
        <p:spPr>
          <a:xfrm>
            <a:off x="4765158" y="1641614"/>
            <a:ext cx="848627" cy="742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5" tIns="45678" rIns="91355" bIns="45678"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r>
              <a:rPr lang="en-US" sz="1099" dirty="0">
                <a:solidFill>
                  <a:srgbClr val="FF0000"/>
                </a:solidFill>
                <a:cs typeface="Arial" panose="020B0604020202020204" pitchFamily="34" charset="0"/>
              </a:rPr>
              <a:t>■</a:t>
            </a:r>
            <a:r>
              <a:rPr lang="en-US" sz="1099" dirty="0">
                <a:solidFill>
                  <a:prstClr val="black"/>
                </a:solidFill>
              </a:rPr>
              <a:t>  200 mg</a:t>
            </a:r>
          </a:p>
          <a:p>
            <a:pPr algn="ctr" defTabSz="914400" eaLnBrk="0" fontAlgn="base" hangingPunct="0">
              <a:spcBef>
                <a:spcPct val="0"/>
              </a:spcBef>
              <a:spcAft>
                <a:spcPct val="0"/>
              </a:spcAft>
            </a:pPr>
            <a:r>
              <a:rPr lang="en-US" sz="1099" dirty="0">
                <a:solidFill>
                  <a:srgbClr val="0000FF"/>
                </a:solidFill>
                <a:cs typeface="Arial" panose="020B0604020202020204" pitchFamily="34" charset="0"/>
              </a:rPr>
              <a:t>■</a:t>
            </a:r>
            <a:r>
              <a:rPr lang="en-US" sz="1099" dirty="0">
                <a:solidFill>
                  <a:prstClr val="black"/>
                </a:solidFill>
              </a:rPr>
              <a:t>  100 mg</a:t>
            </a:r>
          </a:p>
          <a:p>
            <a:pPr algn="ctr" defTabSz="914400" eaLnBrk="0" fontAlgn="base" hangingPunct="0">
              <a:spcBef>
                <a:spcPct val="0"/>
              </a:spcBef>
              <a:spcAft>
                <a:spcPct val="0"/>
              </a:spcAft>
            </a:pPr>
            <a:r>
              <a:rPr lang="en-US" sz="1099" dirty="0">
                <a:solidFill>
                  <a:srgbClr val="00FF00"/>
                </a:solidFill>
                <a:cs typeface="Arial" panose="020B0604020202020204" pitchFamily="34" charset="0"/>
              </a:rPr>
              <a:t>■</a:t>
            </a:r>
            <a:r>
              <a:rPr lang="en-US" sz="1099" dirty="0">
                <a:solidFill>
                  <a:prstClr val="black"/>
                </a:solidFill>
                <a:cs typeface="Arial" panose="020B0604020202020204" pitchFamily="34" charset="0"/>
              </a:rPr>
              <a:t>  </a:t>
            </a:r>
            <a:r>
              <a:rPr lang="en-US" sz="1099" dirty="0">
                <a:solidFill>
                  <a:prstClr val="black"/>
                </a:solidFill>
              </a:rPr>
              <a:t>300 mg</a:t>
            </a:r>
          </a:p>
        </p:txBody>
      </p:sp>
    </p:spTree>
    <p:extLst>
      <p:ext uri="{BB962C8B-B14F-4D97-AF65-F5344CB8AC3E}">
        <p14:creationId xmlns:p14="http://schemas.microsoft.com/office/powerpoint/2010/main" val="2853819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 y="1"/>
            <a:ext cx="6785811" cy="1141943"/>
          </a:xfrm>
        </p:spPr>
        <p:txBody>
          <a:bodyPr/>
          <a:lstStyle/>
          <a:p>
            <a:r>
              <a:rPr lang="en-US" sz="2600" b="1" dirty="0"/>
              <a:t>Predicting Which Patients Will Require Dose Modification</a:t>
            </a:r>
          </a:p>
        </p:txBody>
      </p:sp>
      <p:sp>
        <p:nvSpPr>
          <p:cNvPr id="3" name="Text Placeholder 2"/>
          <p:cNvSpPr>
            <a:spLocks noGrp="1"/>
          </p:cNvSpPr>
          <p:nvPr>
            <p:ph type="body" sz="quarter" idx="10"/>
          </p:nvPr>
        </p:nvSpPr>
        <p:spPr>
          <a:xfrm>
            <a:off x="304800" y="1188748"/>
            <a:ext cx="8229600" cy="2443263"/>
          </a:xfrm>
        </p:spPr>
        <p:txBody>
          <a:bodyPr>
            <a:normAutofit/>
          </a:bodyPr>
          <a:lstStyle/>
          <a:p>
            <a:r>
              <a:rPr lang="en-US" sz="1500" dirty="0"/>
              <a:t>Decision trees modeling was used to identify variables to predict the likelihood that a patient will develop ≥Grade 3 thrombocytopenia within 30 days of niraparib first dose</a:t>
            </a:r>
          </a:p>
          <a:p>
            <a:r>
              <a:rPr lang="en-US" sz="1500" dirty="0"/>
              <a:t>Body weight and baseline platelet counts were identified as the two most significant predictors of early dose modification</a:t>
            </a:r>
          </a:p>
          <a:p>
            <a:r>
              <a:rPr lang="en-US" sz="1500" dirty="0"/>
              <a:t>No other factors appeared to be significant predictors of early dose modification</a:t>
            </a:r>
          </a:p>
          <a:p>
            <a:pPr marL="0" indent="0">
              <a:buNone/>
            </a:pPr>
            <a:endParaRPr lang="en-US" sz="1500" dirty="0"/>
          </a:p>
          <a:p>
            <a:endParaRPr lang="en-US" sz="1500" dirty="0"/>
          </a:p>
        </p:txBody>
      </p:sp>
      <p:graphicFrame>
        <p:nvGraphicFramePr>
          <p:cNvPr id="4" name="Table 3">
            <a:extLst>
              <a:ext uri="{FF2B5EF4-FFF2-40B4-BE49-F238E27FC236}">
                <a16:creationId xmlns="" xmlns:a16="http://schemas.microsoft.com/office/drawing/2014/main" id="{876C4052-0EC2-4AE0-BD30-6195D844274B}"/>
              </a:ext>
            </a:extLst>
          </p:cNvPr>
          <p:cNvGraphicFramePr>
            <a:graphicFrameLocks noGrp="1"/>
          </p:cNvGraphicFramePr>
          <p:nvPr>
            <p:extLst/>
          </p:nvPr>
        </p:nvGraphicFramePr>
        <p:xfrm>
          <a:off x="838200" y="3452241"/>
          <a:ext cx="7848600" cy="3026336"/>
        </p:xfrm>
        <a:graphic>
          <a:graphicData uri="http://schemas.openxmlformats.org/drawingml/2006/table">
            <a:tbl>
              <a:tblPr firstRow="1" bandRow="1">
                <a:tableStyleId>{5C22544A-7EE6-4342-B048-85BDC9FD1C3A}</a:tableStyleId>
              </a:tblPr>
              <a:tblGrid>
                <a:gridCol w="2605434">
                  <a:extLst>
                    <a:ext uri="{9D8B030D-6E8A-4147-A177-3AD203B41FA5}">
                      <a16:colId xmlns="" xmlns:a16="http://schemas.microsoft.com/office/drawing/2014/main" val="1867549821"/>
                    </a:ext>
                  </a:extLst>
                </a:gridCol>
                <a:gridCol w="1356966">
                  <a:extLst>
                    <a:ext uri="{9D8B030D-6E8A-4147-A177-3AD203B41FA5}">
                      <a16:colId xmlns="" xmlns:a16="http://schemas.microsoft.com/office/drawing/2014/main" val="1297487548"/>
                    </a:ext>
                  </a:extLst>
                </a:gridCol>
                <a:gridCol w="3886200">
                  <a:extLst>
                    <a:ext uri="{9D8B030D-6E8A-4147-A177-3AD203B41FA5}">
                      <a16:colId xmlns="" xmlns:a16="http://schemas.microsoft.com/office/drawing/2014/main" val="3938013181"/>
                    </a:ext>
                  </a:extLst>
                </a:gridCol>
              </a:tblGrid>
              <a:tr h="402808">
                <a:tc gridSpan="2">
                  <a:txBody>
                    <a:bodyPr/>
                    <a:lstStyle/>
                    <a:p>
                      <a:pPr algn="ctr"/>
                      <a:r>
                        <a:rPr lang="en-US" sz="1600" b="1" i="0" u="sng" dirty="0">
                          <a:solidFill>
                            <a:schemeClr val="tx1"/>
                          </a:solidFill>
                        </a:rPr>
                        <a:t>Baseline covariates</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u="sng" dirty="0">
                          <a:solidFill>
                            <a:schemeClr val="tx1"/>
                          </a:solidFill>
                        </a:rPr>
                        <a:t>Other Factors</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24084546"/>
                  </a:ext>
                </a:extLst>
              </a:tr>
              <a:tr h="609488">
                <a:tc>
                  <a:txBody>
                    <a:bodyPr/>
                    <a:lstStyle/>
                    <a:p>
                      <a:pPr marL="171450" indent="-171450">
                        <a:buFont typeface="Arial" panose="020B0604020202020204" pitchFamily="34" charset="0"/>
                        <a:buChar char="•"/>
                      </a:pPr>
                      <a:r>
                        <a:rPr lang="en-US" sz="1600" b="0" dirty="0">
                          <a:solidFill>
                            <a:schemeClr val="tx1"/>
                          </a:solidFill>
                        </a:rPr>
                        <a:t>Age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b="0" dirty="0">
                          <a:solidFill>
                            <a:schemeClr val="tx1"/>
                          </a:solidFill>
                        </a:rPr>
                        <a:t>Albumin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b="0" dirty="0">
                          <a:solidFill>
                            <a:schemeClr val="tx1"/>
                          </a:solidFill>
                        </a:rPr>
                        <a:t>Platelet nadir (overall, across all study visits)</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53170685"/>
                  </a:ext>
                </a:extLst>
              </a:tr>
              <a:tr h="402808">
                <a:tc>
                  <a:txBody>
                    <a:bodyPr/>
                    <a:lstStyle/>
                    <a:p>
                      <a:pPr marL="171450" indent="-171450">
                        <a:buFont typeface="Arial" panose="020B0604020202020204" pitchFamily="34" charset="0"/>
                        <a:buChar char="•"/>
                      </a:pPr>
                      <a:r>
                        <a:rPr lang="en-US" sz="1600" b="0" dirty="0">
                          <a:solidFill>
                            <a:schemeClr val="tx1"/>
                          </a:solidFill>
                        </a:rPr>
                        <a:t>Body weight</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b="0" dirty="0">
                          <a:solidFill>
                            <a:schemeClr val="tx1"/>
                          </a:solidFill>
                        </a:rPr>
                        <a:t>Bilirubin</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b="0" dirty="0">
                          <a:solidFill>
                            <a:schemeClr val="tx1"/>
                          </a:solidFill>
                        </a:rPr>
                        <a:t>Duration of prior chemotherapy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02808">
                <a:tc>
                  <a:txBody>
                    <a:bodyPr/>
                    <a:lstStyle/>
                    <a:p>
                      <a:pPr marL="171450" indent="-171450">
                        <a:buFont typeface="Arial" panose="020B0604020202020204" pitchFamily="34" charset="0"/>
                        <a:buChar char="•"/>
                      </a:pPr>
                      <a:r>
                        <a:rPr lang="en-US" sz="1600" b="0" dirty="0">
                          <a:solidFill>
                            <a:schemeClr val="tx1"/>
                          </a:solidFill>
                        </a:rPr>
                        <a:t>Platelet counts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b="0" dirty="0">
                          <a:solidFill>
                            <a:schemeClr val="tx1"/>
                          </a:solidFill>
                        </a:rPr>
                        <a:t>AST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b="0" dirty="0">
                          <a:solidFill>
                            <a:schemeClr val="tx1"/>
                          </a:solidFill>
                        </a:rPr>
                        <a:t>Lines of chemotherapy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49114004"/>
                  </a:ext>
                </a:extLst>
              </a:tr>
              <a:tr h="402808">
                <a:tc>
                  <a:txBody>
                    <a:bodyPr/>
                    <a:lstStyle/>
                    <a:p>
                      <a:pPr marL="171450" indent="-171450">
                        <a:buFont typeface="Arial" panose="020B0604020202020204" pitchFamily="34" charset="0"/>
                        <a:buChar char="•"/>
                      </a:pPr>
                      <a:r>
                        <a:rPr lang="en-US" sz="1600" b="0" dirty="0">
                          <a:solidFill>
                            <a:schemeClr val="tx1"/>
                          </a:solidFill>
                        </a:rPr>
                        <a:t>Neutrophil counts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b="0" dirty="0">
                          <a:solidFill>
                            <a:schemeClr val="tx1"/>
                          </a:solidFill>
                        </a:rPr>
                        <a:t>ALT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b="0" dirty="0">
                          <a:solidFill>
                            <a:schemeClr val="tx1"/>
                          </a:solidFill>
                        </a:rPr>
                        <a:t>Time from last chemotherapy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2383305"/>
                  </a:ext>
                </a:extLst>
              </a:tr>
              <a:tr h="402808">
                <a:tc>
                  <a:txBody>
                    <a:bodyPr/>
                    <a:lstStyle/>
                    <a:p>
                      <a:pPr marL="171450" indent="-171450">
                        <a:buFont typeface="Arial" panose="020B0604020202020204" pitchFamily="34" charset="0"/>
                        <a:buChar char="•"/>
                      </a:pPr>
                      <a:r>
                        <a:rPr lang="en-US" sz="1600" b="0" dirty="0">
                          <a:solidFill>
                            <a:schemeClr val="tx1"/>
                          </a:solidFill>
                        </a:rPr>
                        <a:t>Hemoglobin counts </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b="0" dirty="0">
                          <a:solidFill>
                            <a:schemeClr val="tx1"/>
                          </a:solidFill>
                        </a:rPr>
                        <a:t>ALP</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2356207"/>
                  </a:ext>
                </a:extLst>
              </a:tr>
              <a:tr h="40280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LDH</a:t>
                      </a:r>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marT="60904" marB="609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80611064"/>
                  </a:ext>
                </a:extLst>
              </a:tr>
            </a:tbl>
          </a:graphicData>
        </a:graphic>
      </p:graphicFrame>
      <p:sp>
        <p:nvSpPr>
          <p:cNvPr id="5" name="Rectangle: Rounded Corners 5">
            <a:extLst>
              <a:ext uri="{FF2B5EF4-FFF2-40B4-BE49-F238E27FC236}">
                <a16:creationId xmlns="" xmlns:a16="http://schemas.microsoft.com/office/drawing/2014/main" id="{10E5C281-118A-4D2C-A66E-922DD758D283}"/>
              </a:ext>
            </a:extLst>
          </p:cNvPr>
          <p:cNvSpPr/>
          <p:nvPr/>
        </p:nvSpPr>
        <p:spPr>
          <a:xfrm>
            <a:off x="838200" y="3495632"/>
            <a:ext cx="3810000" cy="2870383"/>
          </a:xfrm>
          <a:prstGeom prst="roundRect">
            <a:avLst/>
          </a:prstGeom>
          <a:noFill/>
          <a:ln>
            <a:solidFill>
              <a:srgbClr val="96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prstClr val="white"/>
              </a:solidFill>
            </a:endParaRPr>
          </a:p>
        </p:txBody>
      </p:sp>
      <p:sp>
        <p:nvSpPr>
          <p:cNvPr id="6" name="Rectangle: Rounded Corners 7">
            <a:extLst>
              <a:ext uri="{FF2B5EF4-FFF2-40B4-BE49-F238E27FC236}">
                <a16:creationId xmlns="" xmlns:a16="http://schemas.microsoft.com/office/drawing/2014/main" id="{BB19CA00-F1A3-4C21-AD7D-4597B9F689FA}"/>
              </a:ext>
            </a:extLst>
          </p:cNvPr>
          <p:cNvSpPr/>
          <p:nvPr/>
        </p:nvSpPr>
        <p:spPr>
          <a:xfrm>
            <a:off x="4762500" y="3495632"/>
            <a:ext cx="3581400" cy="2870383"/>
          </a:xfrm>
          <a:prstGeom prst="roundRect">
            <a:avLst/>
          </a:prstGeom>
          <a:noFill/>
          <a:ln>
            <a:solidFill>
              <a:srgbClr val="004E4C"/>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eaLnBrk="0" fontAlgn="base" hangingPunct="0">
              <a:spcBef>
                <a:spcPct val="0"/>
              </a:spcBef>
              <a:spcAft>
                <a:spcPct val="0"/>
              </a:spcAft>
            </a:pPr>
            <a:endParaRPr lang="en-US">
              <a:solidFill>
                <a:prstClr val="black"/>
              </a:solidFill>
            </a:endParaRPr>
          </a:p>
        </p:txBody>
      </p:sp>
      <p:sp>
        <p:nvSpPr>
          <p:cNvPr id="10" name="Text Placeholder 5">
            <a:extLst>
              <a:ext uri="{FF2B5EF4-FFF2-40B4-BE49-F238E27FC236}">
                <a16:creationId xmlns="" xmlns:a16="http://schemas.microsoft.com/office/drawing/2014/main" id="{D71BA25B-E25D-45B9-B191-7D616B68A364}"/>
              </a:ext>
            </a:extLst>
          </p:cNvPr>
          <p:cNvSpPr txBox="1">
            <a:spLocks/>
          </p:cNvSpPr>
          <p:nvPr/>
        </p:nvSpPr>
        <p:spPr bwMode="auto">
          <a:xfrm>
            <a:off x="-4008" y="6590707"/>
            <a:ext cx="4674973" cy="26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anose="020B0604020202020204" pitchFamily="34" charset="0"/>
              <a:buNone/>
            </a:pPr>
            <a:r>
              <a:rPr lang="en-US" dirty="0">
                <a:solidFill>
                  <a:prstClr val="black"/>
                </a:solidFill>
              </a:rPr>
              <a:t>ALP, alkaline phosphatase; ALT, alanine aminotransferase; AST, aspartate aminotransferase;  LDH, lactate dehydrogenase</a:t>
            </a:r>
            <a:endParaRPr lang="en-GB" dirty="0">
              <a:solidFill>
                <a:prstClr val="black"/>
              </a:solidFill>
            </a:endParaRPr>
          </a:p>
        </p:txBody>
      </p:sp>
    </p:spTree>
    <p:extLst>
      <p:ext uri="{BB962C8B-B14F-4D97-AF65-F5344CB8AC3E}">
        <p14:creationId xmlns:p14="http://schemas.microsoft.com/office/powerpoint/2010/main" val="268113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 y="79303"/>
            <a:ext cx="7090611" cy="1195867"/>
          </a:xfrm>
        </p:spPr>
        <p:txBody>
          <a:bodyPr anchor="t">
            <a:normAutofit/>
          </a:bodyPr>
          <a:lstStyle/>
          <a:p>
            <a:r>
              <a:rPr lang="en-US" sz="2400" b="1" dirty="0"/>
              <a:t>Incidence of Grade 3/4 Thrombocytopenia by Baseline Weight and Baseline Platelet Count</a:t>
            </a:r>
          </a:p>
        </p:txBody>
      </p:sp>
      <p:graphicFrame>
        <p:nvGraphicFramePr>
          <p:cNvPr id="8" name="Chart 7">
            <a:extLst>
              <a:ext uri="{FF2B5EF4-FFF2-40B4-BE49-F238E27FC236}">
                <a16:creationId xmlns="" xmlns:a16="http://schemas.microsoft.com/office/drawing/2014/main" id="{55A96238-A71F-4307-AA83-AA5A319686E2}"/>
              </a:ext>
            </a:extLst>
          </p:cNvPr>
          <p:cNvGraphicFramePr>
            <a:graphicFrameLocks noChangeAspect="1"/>
          </p:cNvGraphicFramePr>
          <p:nvPr>
            <p:extLst/>
          </p:nvPr>
        </p:nvGraphicFramePr>
        <p:xfrm>
          <a:off x="416544" y="1338858"/>
          <a:ext cx="3943629" cy="43931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 xmlns:a16="http://schemas.microsoft.com/office/drawing/2014/main" id="{B0E1031C-CCFD-4735-AB9E-AE03B3004DFE}"/>
              </a:ext>
            </a:extLst>
          </p:cNvPr>
          <p:cNvSpPr txBox="1">
            <a:spLocks noChangeAspect="1"/>
          </p:cNvSpPr>
          <p:nvPr/>
        </p:nvSpPr>
        <p:spPr>
          <a:xfrm>
            <a:off x="799626" y="1755620"/>
            <a:ext cx="3625799" cy="492443"/>
          </a:xfrm>
          <a:prstGeom prst="rect">
            <a:avLst/>
          </a:prstGeom>
          <a:noFill/>
        </p:spPr>
        <p:txBody>
          <a:bodyPr wrap="square" rtlCol="0">
            <a:spAutoFit/>
          </a:bodyPr>
          <a:lstStyle/>
          <a:p>
            <a:pPr algn="ctr" defTabSz="685166" eaLnBrk="0" fontAlgn="base" hangingPunct="0">
              <a:spcBef>
                <a:spcPct val="0"/>
              </a:spcBef>
              <a:spcAft>
                <a:spcPct val="0"/>
              </a:spcAft>
              <a:defRPr/>
            </a:pPr>
            <a:r>
              <a:rPr lang="en-GB" sz="1300" b="1" dirty="0">
                <a:solidFill>
                  <a:srgbClr val="28486A"/>
                </a:solidFill>
                <a:latin typeface="Arial"/>
                <a:ea typeface="MS PGothic" panose="020B0600070205080204" pitchFamily="34" charset="-128"/>
              </a:rPr>
              <a:t>Grade 3/4 thrombocytopenia events in month 1 by weight</a:t>
            </a:r>
          </a:p>
        </p:txBody>
      </p:sp>
      <p:sp>
        <p:nvSpPr>
          <p:cNvPr id="10" name="TextBox 9">
            <a:extLst>
              <a:ext uri="{FF2B5EF4-FFF2-40B4-BE49-F238E27FC236}">
                <a16:creationId xmlns="" xmlns:a16="http://schemas.microsoft.com/office/drawing/2014/main" id="{7B3DE1FC-82FF-4BDC-9C9B-ECD70CDAEA07}"/>
              </a:ext>
            </a:extLst>
          </p:cNvPr>
          <p:cNvSpPr txBox="1">
            <a:spLocks/>
          </p:cNvSpPr>
          <p:nvPr/>
        </p:nvSpPr>
        <p:spPr>
          <a:xfrm>
            <a:off x="1172822" y="5175309"/>
            <a:ext cx="609600" cy="261610"/>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00" dirty="0">
                <a:solidFill>
                  <a:srgbClr val="28486A"/>
                </a:solidFill>
                <a:latin typeface="Arial"/>
                <a:ea typeface="MS PGothic" panose="020B0600070205080204" pitchFamily="34" charset="-128"/>
              </a:rPr>
              <a:t>&lt;58</a:t>
            </a:r>
          </a:p>
        </p:txBody>
      </p:sp>
      <p:sp>
        <p:nvSpPr>
          <p:cNvPr id="11" name="TextBox 10">
            <a:extLst>
              <a:ext uri="{FF2B5EF4-FFF2-40B4-BE49-F238E27FC236}">
                <a16:creationId xmlns="" xmlns:a16="http://schemas.microsoft.com/office/drawing/2014/main" id="{3B494478-898C-498D-A7D0-7EBC400463E0}"/>
              </a:ext>
            </a:extLst>
          </p:cNvPr>
          <p:cNvSpPr txBox="1">
            <a:spLocks/>
          </p:cNvSpPr>
          <p:nvPr/>
        </p:nvSpPr>
        <p:spPr>
          <a:xfrm>
            <a:off x="3481655" y="5175309"/>
            <a:ext cx="685800" cy="261610"/>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00" dirty="0">
                <a:solidFill>
                  <a:srgbClr val="28486A"/>
                </a:solidFill>
                <a:latin typeface="Arial"/>
                <a:ea typeface="MS PGothic" panose="020B0600070205080204" pitchFamily="34" charset="-128"/>
              </a:rPr>
              <a:t>≥77</a:t>
            </a:r>
          </a:p>
        </p:txBody>
      </p:sp>
      <p:sp>
        <p:nvSpPr>
          <p:cNvPr id="12" name="TextBox 11">
            <a:extLst>
              <a:ext uri="{FF2B5EF4-FFF2-40B4-BE49-F238E27FC236}">
                <a16:creationId xmlns="" xmlns:a16="http://schemas.microsoft.com/office/drawing/2014/main" id="{22552D73-2F09-4288-A51F-1A0456E1A8BA}"/>
              </a:ext>
            </a:extLst>
          </p:cNvPr>
          <p:cNvSpPr txBox="1">
            <a:spLocks/>
          </p:cNvSpPr>
          <p:nvPr/>
        </p:nvSpPr>
        <p:spPr>
          <a:xfrm>
            <a:off x="2219294" y="5175309"/>
            <a:ext cx="925916" cy="261610"/>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00" dirty="0">
                <a:solidFill>
                  <a:srgbClr val="28486A"/>
                </a:solidFill>
                <a:latin typeface="Arial"/>
                <a:ea typeface="MS PGothic" panose="020B0600070205080204" pitchFamily="34" charset="-128"/>
              </a:rPr>
              <a:t>58</a:t>
            </a:r>
            <a:r>
              <a:rPr lang="en-GB" sz="1100" dirty="0">
                <a:solidFill>
                  <a:srgbClr val="28486A"/>
                </a:solidFill>
                <a:latin typeface="Arial" panose="020B0604020202020204" pitchFamily="34" charset="0"/>
                <a:ea typeface="MS PGothic" panose="020B0600070205080204" pitchFamily="34" charset="-128"/>
                <a:cs typeface="Arial" panose="020B0604020202020204" pitchFamily="34" charset="0"/>
              </a:rPr>
              <a:t>—&lt;</a:t>
            </a:r>
            <a:r>
              <a:rPr lang="en-GB" sz="1100" dirty="0">
                <a:solidFill>
                  <a:srgbClr val="28486A"/>
                </a:solidFill>
                <a:latin typeface="Arial"/>
                <a:ea typeface="MS PGothic" panose="020B0600070205080204" pitchFamily="34" charset="-128"/>
              </a:rPr>
              <a:t>77</a:t>
            </a:r>
          </a:p>
        </p:txBody>
      </p:sp>
      <p:graphicFrame>
        <p:nvGraphicFramePr>
          <p:cNvPr id="13" name="Chart 12">
            <a:extLst>
              <a:ext uri="{FF2B5EF4-FFF2-40B4-BE49-F238E27FC236}">
                <a16:creationId xmlns="" xmlns:a16="http://schemas.microsoft.com/office/drawing/2014/main" id="{58B6F937-B122-4412-ACB5-563CED30161E}"/>
              </a:ext>
            </a:extLst>
          </p:cNvPr>
          <p:cNvGraphicFramePr>
            <a:graphicFrameLocks noChangeAspect="1"/>
          </p:cNvGraphicFramePr>
          <p:nvPr>
            <p:extLst>
              <p:ext uri="{D42A27DB-BD31-4B8C-83A1-F6EECF244321}">
                <p14:modId xmlns:p14="http://schemas.microsoft.com/office/powerpoint/2010/main" val="1326557524"/>
              </p:ext>
            </p:extLst>
          </p:nvPr>
        </p:nvGraphicFramePr>
        <p:xfrm>
          <a:off x="4906522" y="1352283"/>
          <a:ext cx="3943629" cy="439317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 xmlns:a16="http://schemas.microsoft.com/office/drawing/2014/main" id="{B6F6D629-6945-4D37-A76F-3F82E868FE3D}"/>
              </a:ext>
            </a:extLst>
          </p:cNvPr>
          <p:cNvSpPr txBox="1">
            <a:spLocks noChangeAspect="1"/>
          </p:cNvSpPr>
          <p:nvPr/>
        </p:nvSpPr>
        <p:spPr>
          <a:xfrm rot="16200000">
            <a:off x="3091662" y="3591261"/>
            <a:ext cx="3378298" cy="276871"/>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99" dirty="0">
                <a:solidFill>
                  <a:srgbClr val="28486A"/>
                </a:solidFill>
                <a:latin typeface="Arial"/>
                <a:ea typeface="MS PGothic" panose="020B0600070205080204" pitchFamily="34" charset="-128"/>
              </a:rPr>
              <a:t>Patients (%)</a:t>
            </a:r>
          </a:p>
        </p:txBody>
      </p:sp>
      <p:sp>
        <p:nvSpPr>
          <p:cNvPr id="15" name="TextBox 14">
            <a:extLst>
              <a:ext uri="{FF2B5EF4-FFF2-40B4-BE49-F238E27FC236}">
                <a16:creationId xmlns="" xmlns:a16="http://schemas.microsoft.com/office/drawing/2014/main" id="{A114C3EB-F474-4BCB-AFFE-6709D3306C1F}"/>
              </a:ext>
            </a:extLst>
          </p:cNvPr>
          <p:cNvSpPr txBox="1">
            <a:spLocks noChangeAspect="1"/>
          </p:cNvSpPr>
          <p:nvPr/>
        </p:nvSpPr>
        <p:spPr>
          <a:xfrm>
            <a:off x="5289603" y="1769045"/>
            <a:ext cx="3625799" cy="492443"/>
          </a:xfrm>
          <a:prstGeom prst="rect">
            <a:avLst/>
          </a:prstGeom>
          <a:noFill/>
        </p:spPr>
        <p:txBody>
          <a:bodyPr wrap="square" rtlCol="0">
            <a:spAutoFit/>
          </a:bodyPr>
          <a:lstStyle/>
          <a:p>
            <a:pPr algn="ctr" defTabSz="685166" eaLnBrk="0" fontAlgn="base" hangingPunct="0">
              <a:spcBef>
                <a:spcPct val="0"/>
              </a:spcBef>
              <a:spcAft>
                <a:spcPct val="0"/>
              </a:spcAft>
              <a:defRPr/>
            </a:pPr>
            <a:r>
              <a:rPr lang="en-GB" sz="1300" b="1" dirty="0">
                <a:solidFill>
                  <a:srgbClr val="28486A"/>
                </a:solidFill>
                <a:latin typeface="Arial"/>
                <a:ea typeface="MS PGothic" panose="020B0600070205080204" pitchFamily="34" charset="-128"/>
              </a:rPr>
              <a:t>Grade 3/4 thrombocytopenia events in month 1 by baseline platelet count</a:t>
            </a:r>
          </a:p>
        </p:txBody>
      </p:sp>
      <p:sp>
        <p:nvSpPr>
          <p:cNvPr id="16" name="TextBox 15">
            <a:extLst>
              <a:ext uri="{FF2B5EF4-FFF2-40B4-BE49-F238E27FC236}">
                <a16:creationId xmlns="" xmlns:a16="http://schemas.microsoft.com/office/drawing/2014/main" id="{8F4A3540-8B1E-4B52-BD7B-2D592A9CABB1}"/>
              </a:ext>
            </a:extLst>
          </p:cNvPr>
          <p:cNvSpPr txBox="1">
            <a:spLocks/>
          </p:cNvSpPr>
          <p:nvPr/>
        </p:nvSpPr>
        <p:spPr>
          <a:xfrm>
            <a:off x="8001001" y="5236806"/>
            <a:ext cx="872097" cy="261610"/>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00" dirty="0">
                <a:solidFill>
                  <a:srgbClr val="28486A"/>
                </a:solidFill>
                <a:latin typeface="Arial"/>
                <a:ea typeface="MS PGothic" panose="020B0600070205080204" pitchFamily="34" charset="-128"/>
              </a:rPr>
              <a:t>≥273,000</a:t>
            </a:r>
          </a:p>
        </p:txBody>
      </p:sp>
      <p:sp>
        <p:nvSpPr>
          <p:cNvPr id="17" name="TextBox 16">
            <a:extLst>
              <a:ext uri="{FF2B5EF4-FFF2-40B4-BE49-F238E27FC236}">
                <a16:creationId xmlns="" xmlns:a16="http://schemas.microsoft.com/office/drawing/2014/main" id="{8D98E0B6-3510-4585-8D21-FC455443AF65}"/>
              </a:ext>
            </a:extLst>
          </p:cNvPr>
          <p:cNvSpPr txBox="1">
            <a:spLocks/>
          </p:cNvSpPr>
          <p:nvPr/>
        </p:nvSpPr>
        <p:spPr>
          <a:xfrm>
            <a:off x="952027" y="5658565"/>
            <a:ext cx="3408147" cy="276999"/>
          </a:xfrm>
          <a:prstGeom prst="rect">
            <a:avLst/>
          </a:prstGeom>
          <a:noFill/>
        </p:spPr>
        <p:txBody>
          <a:bodyPr wrap="square" rtlCol="0">
            <a:spAutoFit/>
          </a:bodyPr>
          <a:lstStyle/>
          <a:p>
            <a:pPr algn="ctr" defTabSz="685166" eaLnBrk="0" fontAlgn="base" hangingPunct="0">
              <a:spcBef>
                <a:spcPct val="0"/>
              </a:spcBef>
              <a:spcAft>
                <a:spcPct val="0"/>
              </a:spcAft>
              <a:defRPr/>
            </a:pPr>
            <a:r>
              <a:rPr lang="en-GB" sz="1200" dirty="0">
                <a:solidFill>
                  <a:srgbClr val="28486A"/>
                </a:solidFill>
                <a:latin typeface="Arial"/>
                <a:ea typeface="MS PGothic" panose="020B0600070205080204" pitchFamily="34" charset="-128"/>
              </a:rPr>
              <a:t>Weight at baseline (kg)</a:t>
            </a:r>
          </a:p>
        </p:txBody>
      </p:sp>
      <p:sp>
        <p:nvSpPr>
          <p:cNvPr id="18" name="TextBox 17">
            <a:extLst>
              <a:ext uri="{FF2B5EF4-FFF2-40B4-BE49-F238E27FC236}">
                <a16:creationId xmlns="" xmlns:a16="http://schemas.microsoft.com/office/drawing/2014/main" id="{0B58CDC2-3EA8-4BEC-94A1-DCAB7D202CA9}"/>
              </a:ext>
            </a:extLst>
          </p:cNvPr>
          <p:cNvSpPr txBox="1">
            <a:spLocks/>
          </p:cNvSpPr>
          <p:nvPr/>
        </p:nvSpPr>
        <p:spPr>
          <a:xfrm>
            <a:off x="5464950" y="5721722"/>
            <a:ext cx="3408147" cy="276999"/>
          </a:xfrm>
          <a:prstGeom prst="rect">
            <a:avLst/>
          </a:prstGeom>
          <a:noFill/>
        </p:spPr>
        <p:txBody>
          <a:bodyPr wrap="square" rtlCol="0">
            <a:spAutoFit/>
          </a:bodyPr>
          <a:lstStyle/>
          <a:p>
            <a:pPr algn="ctr" defTabSz="685166" eaLnBrk="0" fontAlgn="base" hangingPunct="0">
              <a:spcBef>
                <a:spcPct val="0"/>
              </a:spcBef>
              <a:spcAft>
                <a:spcPct val="0"/>
              </a:spcAft>
              <a:defRPr/>
            </a:pPr>
            <a:r>
              <a:rPr lang="en-GB" sz="1200" dirty="0">
                <a:solidFill>
                  <a:srgbClr val="28486A"/>
                </a:solidFill>
                <a:latin typeface="Arial"/>
                <a:ea typeface="MS PGothic" panose="020B0600070205080204" pitchFamily="34" charset="-128"/>
              </a:rPr>
              <a:t>Thrombocyte count at baseline (/µL)</a:t>
            </a:r>
          </a:p>
        </p:txBody>
      </p:sp>
      <p:sp>
        <p:nvSpPr>
          <p:cNvPr id="19" name="TextBox 18">
            <a:extLst>
              <a:ext uri="{FF2B5EF4-FFF2-40B4-BE49-F238E27FC236}">
                <a16:creationId xmlns="" xmlns:a16="http://schemas.microsoft.com/office/drawing/2014/main" id="{069A2AB1-54BC-41B7-888B-110795F8A550}"/>
              </a:ext>
            </a:extLst>
          </p:cNvPr>
          <p:cNvSpPr txBox="1">
            <a:spLocks/>
          </p:cNvSpPr>
          <p:nvPr/>
        </p:nvSpPr>
        <p:spPr>
          <a:xfrm>
            <a:off x="6214503" y="5236809"/>
            <a:ext cx="872097" cy="430887"/>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00" dirty="0">
                <a:solidFill>
                  <a:srgbClr val="28486A"/>
                </a:solidFill>
                <a:latin typeface="Arial"/>
                <a:ea typeface="MS PGothic" panose="020B0600070205080204" pitchFamily="34" charset="-128"/>
              </a:rPr>
              <a:t>180,000-</a:t>
            </a:r>
            <a:r>
              <a:rPr lang="en-GB" sz="1100" dirty="0">
                <a:solidFill>
                  <a:srgbClr val="28486A"/>
                </a:solidFill>
                <a:latin typeface="Arial" panose="020B0604020202020204" pitchFamily="34" charset="0"/>
                <a:ea typeface="MS PGothic" panose="020B0600070205080204" pitchFamily="34" charset="-128"/>
                <a:cs typeface="Arial" panose="020B0604020202020204" pitchFamily="34" charset="0"/>
              </a:rPr>
              <a:t>215,000</a:t>
            </a:r>
            <a:endParaRPr lang="en-GB" sz="1100" dirty="0">
              <a:solidFill>
                <a:srgbClr val="28486A"/>
              </a:solidFill>
              <a:latin typeface="Arial"/>
              <a:ea typeface="MS PGothic" panose="020B0600070205080204" pitchFamily="34" charset="-128"/>
            </a:endParaRPr>
          </a:p>
        </p:txBody>
      </p:sp>
      <p:sp>
        <p:nvSpPr>
          <p:cNvPr id="20" name="TextBox 19">
            <a:extLst>
              <a:ext uri="{FF2B5EF4-FFF2-40B4-BE49-F238E27FC236}">
                <a16:creationId xmlns="" xmlns:a16="http://schemas.microsoft.com/office/drawing/2014/main" id="{F71E4B52-24AC-43AE-8E2B-2B1A90D531A2}"/>
              </a:ext>
            </a:extLst>
          </p:cNvPr>
          <p:cNvSpPr txBox="1">
            <a:spLocks/>
          </p:cNvSpPr>
          <p:nvPr/>
        </p:nvSpPr>
        <p:spPr>
          <a:xfrm>
            <a:off x="7128906" y="5236809"/>
            <a:ext cx="872097" cy="430887"/>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00" dirty="0">
                <a:solidFill>
                  <a:srgbClr val="28486A"/>
                </a:solidFill>
                <a:latin typeface="Arial" panose="020B0604020202020204" pitchFamily="34" charset="0"/>
                <a:ea typeface="MS PGothic" panose="020B0600070205080204" pitchFamily="34" charset="-128"/>
                <a:cs typeface="Arial" panose="020B0604020202020204" pitchFamily="34" charset="0"/>
              </a:rPr>
              <a:t>215,000-273,000</a:t>
            </a:r>
            <a:endParaRPr lang="en-GB" sz="1100" dirty="0">
              <a:solidFill>
                <a:srgbClr val="28486A"/>
              </a:solidFill>
              <a:latin typeface="Arial"/>
              <a:ea typeface="MS PGothic" panose="020B0600070205080204" pitchFamily="34" charset="-128"/>
            </a:endParaRPr>
          </a:p>
        </p:txBody>
      </p:sp>
      <p:sp>
        <p:nvSpPr>
          <p:cNvPr id="21" name="TextBox 20">
            <a:extLst>
              <a:ext uri="{FF2B5EF4-FFF2-40B4-BE49-F238E27FC236}">
                <a16:creationId xmlns="" xmlns:a16="http://schemas.microsoft.com/office/drawing/2014/main" id="{6554B71F-BA16-431A-B4DD-709645DD643A}"/>
              </a:ext>
            </a:extLst>
          </p:cNvPr>
          <p:cNvSpPr txBox="1">
            <a:spLocks/>
          </p:cNvSpPr>
          <p:nvPr/>
        </p:nvSpPr>
        <p:spPr>
          <a:xfrm>
            <a:off x="5419678" y="5236806"/>
            <a:ext cx="872097" cy="261610"/>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00" dirty="0">
                <a:solidFill>
                  <a:srgbClr val="28486A"/>
                </a:solidFill>
                <a:latin typeface="Arial"/>
                <a:ea typeface="MS PGothic" panose="020B0600070205080204" pitchFamily="34" charset="-128"/>
              </a:rPr>
              <a:t>≤180,000</a:t>
            </a:r>
          </a:p>
        </p:txBody>
      </p:sp>
      <p:sp>
        <p:nvSpPr>
          <p:cNvPr id="3" name="TextBox 2"/>
          <p:cNvSpPr txBox="1"/>
          <p:nvPr/>
        </p:nvSpPr>
        <p:spPr>
          <a:xfrm>
            <a:off x="37626" y="6212484"/>
            <a:ext cx="1152880" cy="461665"/>
          </a:xfrm>
          <a:prstGeom prst="rect">
            <a:avLst/>
          </a:prstGeom>
          <a:noFill/>
        </p:spPr>
        <p:txBody>
          <a:bodyPr wrap="none" rtlCol="0">
            <a:spAutoFit/>
          </a:bodyPr>
          <a:lstStyle/>
          <a:p>
            <a:pPr defTabSz="914400" eaLnBrk="0" fontAlgn="base" hangingPunct="0">
              <a:spcBef>
                <a:spcPct val="0"/>
              </a:spcBef>
              <a:spcAft>
                <a:spcPct val="0"/>
              </a:spcAft>
            </a:pPr>
            <a:r>
              <a:rPr lang="en-US" sz="1200" dirty="0">
                <a:solidFill>
                  <a:prstClr val="black"/>
                </a:solidFill>
                <a:latin typeface="Arial" panose="020B0604020202020204" pitchFamily="34" charset="0"/>
                <a:ea typeface="MS PGothic" panose="020B0600070205080204" pitchFamily="34" charset="-128"/>
              </a:rPr>
              <a:t>58 kg = 128 </a:t>
            </a:r>
            <a:r>
              <a:rPr lang="en-US" sz="1200" dirty="0" err="1">
                <a:solidFill>
                  <a:prstClr val="black"/>
                </a:solidFill>
                <a:latin typeface="Arial" panose="020B0604020202020204" pitchFamily="34" charset="0"/>
                <a:ea typeface="MS PGothic" panose="020B0600070205080204" pitchFamily="34" charset="-128"/>
              </a:rPr>
              <a:t>lb</a:t>
            </a:r>
            <a:endParaRPr lang="en-US" sz="1200" dirty="0">
              <a:solidFill>
                <a:prstClr val="black"/>
              </a:solidFill>
              <a:latin typeface="Arial" panose="020B0604020202020204" pitchFamily="34" charset="0"/>
              <a:ea typeface="MS PGothic" panose="020B0600070205080204" pitchFamily="34" charset="-128"/>
            </a:endParaRPr>
          </a:p>
          <a:p>
            <a:pPr defTabSz="914400" eaLnBrk="0" fontAlgn="base" hangingPunct="0">
              <a:spcBef>
                <a:spcPct val="0"/>
              </a:spcBef>
              <a:spcAft>
                <a:spcPct val="0"/>
              </a:spcAft>
            </a:pPr>
            <a:r>
              <a:rPr lang="en-US" sz="1200" dirty="0">
                <a:solidFill>
                  <a:prstClr val="black"/>
                </a:solidFill>
                <a:latin typeface="Arial" panose="020B0604020202020204" pitchFamily="34" charset="0"/>
                <a:ea typeface="MS PGothic" panose="020B0600070205080204" pitchFamily="34" charset="-128"/>
              </a:rPr>
              <a:t>77 kg = 170 </a:t>
            </a:r>
            <a:r>
              <a:rPr lang="en-US" sz="1200" dirty="0" err="1">
                <a:solidFill>
                  <a:prstClr val="black"/>
                </a:solidFill>
                <a:latin typeface="Arial" panose="020B0604020202020204" pitchFamily="34" charset="0"/>
                <a:ea typeface="MS PGothic" panose="020B0600070205080204" pitchFamily="34" charset="-128"/>
              </a:rPr>
              <a:t>lb</a:t>
            </a:r>
            <a:endParaRPr lang="en-US" sz="1200" dirty="0">
              <a:solidFill>
                <a:prstClr val="black"/>
              </a:solidFill>
              <a:latin typeface="Arial" panose="020B0604020202020204" pitchFamily="34" charset="0"/>
              <a:ea typeface="MS PGothic" panose="020B0600070205080204" pitchFamily="34" charset="-128"/>
            </a:endParaRPr>
          </a:p>
        </p:txBody>
      </p:sp>
      <p:sp>
        <p:nvSpPr>
          <p:cNvPr id="22" name="TextBox 21">
            <a:extLst>
              <a:ext uri="{FF2B5EF4-FFF2-40B4-BE49-F238E27FC236}">
                <a16:creationId xmlns="" xmlns:a16="http://schemas.microsoft.com/office/drawing/2014/main" id="{FD5C86DA-EA61-4C72-BACB-AB98D4DDE565}"/>
              </a:ext>
            </a:extLst>
          </p:cNvPr>
          <p:cNvSpPr txBox="1">
            <a:spLocks noChangeAspect="1"/>
          </p:cNvSpPr>
          <p:nvPr/>
        </p:nvSpPr>
        <p:spPr>
          <a:xfrm rot="16200000">
            <a:off x="-1398313" y="3591261"/>
            <a:ext cx="3378298" cy="276871"/>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99" dirty="0">
                <a:solidFill>
                  <a:srgbClr val="28486A"/>
                </a:solidFill>
                <a:latin typeface="Arial"/>
                <a:ea typeface="MS PGothic" panose="020B0600070205080204" pitchFamily="34" charset="-128"/>
              </a:rPr>
              <a:t>Patients (%)</a:t>
            </a:r>
          </a:p>
        </p:txBody>
      </p:sp>
    </p:spTree>
    <p:extLst>
      <p:ext uri="{BB962C8B-B14F-4D97-AF65-F5344CB8AC3E}">
        <p14:creationId xmlns:p14="http://schemas.microsoft.com/office/powerpoint/2010/main" val="4190278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Integrated Analysis</a:t>
            </a:r>
          </a:p>
        </p:txBody>
      </p:sp>
      <p:sp>
        <p:nvSpPr>
          <p:cNvPr id="3" name="Text Placeholder 2"/>
          <p:cNvSpPr>
            <a:spLocks noGrp="1"/>
          </p:cNvSpPr>
          <p:nvPr>
            <p:ph type="body" sz="quarter" idx="10"/>
          </p:nvPr>
        </p:nvSpPr>
        <p:spPr>
          <a:xfrm>
            <a:off x="4772127" y="1518570"/>
            <a:ext cx="4067075" cy="3450742"/>
          </a:xfrm>
        </p:spPr>
        <p:txBody>
          <a:bodyPr/>
          <a:lstStyle/>
          <a:p>
            <a:r>
              <a:rPr lang="en-US" sz="1800" dirty="0"/>
              <a:t>17% patients with body weight &lt;77 kg or platelet count &lt;150,000/µL remained at the 300 mg dose </a:t>
            </a:r>
          </a:p>
          <a:p>
            <a:r>
              <a:rPr lang="en-US" sz="1800" dirty="0"/>
              <a:t>Median daily dose 207 mg in the first 2 months</a:t>
            </a:r>
          </a:p>
          <a:p>
            <a:r>
              <a:rPr lang="en-US" sz="1800" dirty="0"/>
              <a:t>Grade 3/4 thrombocytopenia 9%</a:t>
            </a:r>
            <a:r>
              <a:rPr lang="en-US" sz="1800" baseline="30000" dirty="0"/>
              <a:t>a</a:t>
            </a:r>
            <a:r>
              <a:rPr lang="en-US" sz="1800" dirty="0"/>
              <a:t> in TOPACIO trial with a starting dose of niraparib 200 mg</a:t>
            </a:r>
            <a:endParaRPr lang="en-US" sz="1800" strike="sngStrike" dirty="0"/>
          </a:p>
          <a:p>
            <a:pPr marL="0" indent="0">
              <a:buNone/>
            </a:pPr>
            <a:endParaRPr lang="en-US" sz="1800" dirty="0"/>
          </a:p>
        </p:txBody>
      </p:sp>
      <p:sp>
        <p:nvSpPr>
          <p:cNvPr id="12" name="Text Placeholder 7">
            <a:extLst>
              <a:ext uri="{FF2B5EF4-FFF2-40B4-BE49-F238E27FC236}">
                <a16:creationId xmlns="" xmlns:a16="http://schemas.microsoft.com/office/drawing/2014/main" id="{5207D66A-8D41-4CAB-996B-22CBD91AA85D}"/>
              </a:ext>
            </a:extLst>
          </p:cNvPr>
          <p:cNvSpPr txBox="1">
            <a:spLocks/>
          </p:cNvSpPr>
          <p:nvPr/>
        </p:nvSpPr>
        <p:spPr>
          <a:xfrm>
            <a:off x="5526420" y="4969313"/>
            <a:ext cx="4150983" cy="681433"/>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3554" fontAlgn="t">
              <a:buFont typeface="Arial" panose="020B0604020202020204" pitchFamily="34" charset="0"/>
              <a:buNone/>
            </a:pPr>
            <a:r>
              <a:rPr lang="en-US" sz="1099" baseline="30000" dirty="0" err="1">
                <a:solidFill>
                  <a:prstClr val="black"/>
                </a:solidFill>
              </a:rPr>
              <a:t>a</a:t>
            </a:r>
            <a:r>
              <a:rPr lang="en-US" sz="1099" dirty="0" err="1">
                <a:solidFill>
                  <a:prstClr val="black"/>
                </a:solidFill>
              </a:rPr>
              <a:t>Excludes</a:t>
            </a:r>
            <a:r>
              <a:rPr lang="en-US" sz="1099" dirty="0">
                <a:solidFill>
                  <a:prstClr val="black"/>
                </a:solidFill>
              </a:rPr>
              <a:t> decreased platelet count (6%)</a:t>
            </a:r>
          </a:p>
        </p:txBody>
      </p:sp>
      <p:graphicFrame>
        <p:nvGraphicFramePr>
          <p:cNvPr id="11" name="Chart 10">
            <a:extLst>
              <a:ext uri="{FF2B5EF4-FFF2-40B4-BE49-F238E27FC236}">
                <a16:creationId xmlns="" xmlns:a16="http://schemas.microsoft.com/office/drawing/2014/main" id="{C467F509-0EEC-47D0-81C0-091AC8CE5A0B}"/>
              </a:ext>
            </a:extLst>
          </p:cNvPr>
          <p:cNvGraphicFramePr/>
          <p:nvPr>
            <p:extLst>
              <p:ext uri="{D42A27DB-BD31-4B8C-83A1-F6EECF244321}">
                <p14:modId xmlns:p14="http://schemas.microsoft.com/office/powerpoint/2010/main" val="3978329466"/>
              </p:ext>
            </p:extLst>
          </p:nvPr>
        </p:nvGraphicFramePr>
        <p:xfrm>
          <a:off x="347654" y="1087328"/>
          <a:ext cx="4151188" cy="462439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 xmlns:a16="http://schemas.microsoft.com/office/drawing/2014/main" id="{48C2EB98-3C05-40A1-9722-1EAF5401ABD0}"/>
              </a:ext>
            </a:extLst>
          </p:cNvPr>
          <p:cNvSpPr txBox="1"/>
          <p:nvPr/>
        </p:nvSpPr>
        <p:spPr>
          <a:xfrm rot="16200000">
            <a:off x="-1480056" y="3172893"/>
            <a:ext cx="3556100" cy="276871"/>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99" dirty="0">
                <a:solidFill>
                  <a:srgbClr val="28486A"/>
                </a:solidFill>
                <a:latin typeface="Arial"/>
                <a:ea typeface="MS PGothic" panose="020B0600070205080204" pitchFamily="34" charset="-128"/>
              </a:rPr>
              <a:t>Patients (%)</a:t>
            </a:r>
          </a:p>
        </p:txBody>
      </p:sp>
      <p:sp>
        <p:nvSpPr>
          <p:cNvPr id="14" name="TextBox 13">
            <a:extLst>
              <a:ext uri="{FF2B5EF4-FFF2-40B4-BE49-F238E27FC236}">
                <a16:creationId xmlns="" xmlns:a16="http://schemas.microsoft.com/office/drawing/2014/main" id="{4D5F6862-97E1-459A-810C-CD6E20189B1C}"/>
              </a:ext>
            </a:extLst>
          </p:cNvPr>
          <p:cNvSpPr txBox="1"/>
          <p:nvPr/>
        </p:nvSpPr>
        <p:spPr>
          <a:xfrm>
            <a:off x="885722" y="1518572"/>
            <a:ext cx="3816629" cy="646331"/>
          </a:xfrm>
          <a:prstGeom prst="rect">
            <a:avLst/>
          </a:prstGeom>
          <a:noFill/>
        </p:spPr>
        <p:txBody>
          <a:bodyPr wrap="square" rtlCol="0">
            <a:spAutoFit/>
          </a:bodyPr>
          <a:lstStyle/>
          <a:p>
            <a:pPr algn="ctr" defTabSz="685166" eaLnBrk="0" fontAlgn="base" hangingPunct="0">
              <a:spcBef>
                <a:spcPct val="0"/>
              </a:spcBef>
              <a:spcAft>
                <a:spcPct val="0"/>
              </a:spcAft>
              <a:defRPr/>
            </a:pPr>
            <a:r>
              <a:rPr lang="en-GB" sz="1200" b="1" dirty="0">
                <a:solidFill>
                  <a:srgbClr val="28486A"/>
                </a:solidFill>
                <a:latin typeface="Arial"/>
                <a:ea typeface="MS PGothic" panose="020B0600070205080204" pitchFamily="34" charset="-128"/>
              </a:rPr>
              <a:t>Grade 3/4 thrombocytopenia events in month 1 by integrated analysis of weight and </a:t>
            </a:r>
            <a:br>
              <a:rPr lang="en-GB" sz="1200" b="1" dirty="0">
                <a:solidFill>
                  <a:srgbClr val="28486A"/>
                </a:solidFill>
                <a:latin typeface="Arial"/>
                <a:ea typeface="MS PGothic" panose="020B0600070205080204" pitchFamily="34" charset="-128"/>
              </a:rPr>
            </a:br>
            <a:r>
              <a:rPr lang="en-GB" sz="1200" b="1" dirty="0">
                <a:solidFill>
                  <a:srgbClr val="28486A"/>
                </a:solidFill>
                <a:latin typeface="Arial"/>
                <a:ea typeface="MS PGothic" panose="020B0600070205080204" pitchFamily="34" charset="-128"/>
              </a:rPr>
              <a:t>thrombocyte count at baseline</a:t>
            </a:r>
          </a:p>
        </p:txBody>
      </p:sp>
      <p:sp>
        <p:nvSpPr>
          <p:cNvPr id="15" name="TextBox 14">
            <a:extLst>
              <a:ext uri="{FF2B5EF4-FFF2-40B4-BE49-F238E27FC236}">
                <a16:creationId xmlns="" xmlns:a16="http://schemas.microsoft.com/office/drawing/2014/main" id="{319101E4-C447-4357-A4C4-E51FDBA5EEC9}"/>
              </a:ext>
            </a:extLst>
          </p:cNvPr>
          <p:cNvSpPr txBox="1"/>
          <p:nvPr/>
        </p:nvSpPr>
        <p:spPr>
          <a:xfrm>
            <a:off x="1030654" y="5161675"/>
            <a:ext cx="1477286" cy="461408"/>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99" dirty="0">
                <a:solidFill>
                  <a:srgbClr val="28486A"/>
                </a:solidFill>
                <a:latin typeface="Arial"/>
                <a:ea typeface="MS PGothic" panose="020B0600070205080204" pitchFamily="34" charset="-128"/>
              </a:rPr>
              <a:t>&lt;77 kg or </a:t>
            </a:r>
            <a:br>
              <a:rPr lang="en-GB" sz="1199" dirty="0">
                <a:solidFill>
                  <a:srgbClr val="28486A"/>
                </a:solidFill>
                <a:latin typeface="Arial"/>
                <a:ea typeface="MS PGothic" panose="020B0600070205080204" pitchFamily="34" charset="-128"/>
              </a:rPr>
            </a:br>
            <a:r>
              <a:rPr lang="en-GB" sz="1199" dirty="0">
                <a:solidFill>
                  <a:srgbClr val="28486A"/>
                </a:solidFill>
                <a:latin typeface="Arial"/>
                <a:ea typeface="MS PGothic" panose="020B0600070205080204" pitchFamily="34" charset="-128"/>
              </a:rPr>
              <a:t>&lt;150,000</a:t>
            </a:r>
            <a:r>
              <a:rPr lang="en-US" sz="1199" dirty="0">
                <a:solidFill>
                  <a:srgbClr val="28486A"/>
                </a:solidFill>
                <a:latin typeface="Arial"/>
                <a:ea typeface="MS PGothic" panose="020B0600070205080204" pitchFamily="34" charset="-128"/>
              </a:rPr>
              <a:t>/</a:t>
            </a:r>
            <a:r>
              <a:rPr lang="en-US" sz="1199" dirty="0">
                <a:solidFill>
                  <a:srgbClr val="28486A"/>
                </a:solidFill>
                <a:latin typeface="Symbol" panose="05050102010706020507" pitchFamily="18" charset="2"/>
                <a:ea typeface="MS PGothic" panose="020B0600070205080204" pitchFamily="34" charset="-128"/>
              </a:rPr>
              <a:t>m</a:t>
            </a:r>
            <a:r>
              <a:rPr lang="en-US" sz="1199" dirty="0">
                <a:solidFill>
                  <a:srgbClr val="28486A"/>
                </a:solidFill>
                <a:latin typeface="Arial"/>
                <a:ea typeface="MS PGothic" panose="020B0600070205080204" pitchFamily="34" charset="-128"/>
              </a:rPr>
              <a:t>L</a:t>
            </a:r>
            <a:endParaRPr lang="en-GB" sz="1199" dirty="0">
              <a:solidFill>
                <a:srgbClr val="28486A"/>
              </a:solidFill>
              <a:latin typeface="Arial"/>
              <a:ea typeface="MS PGothic" panose="020B0600070205080204" pitchFamily="34" charset="-128"/>
            </a:endParaRPr>
          </a:p>
        </p:txBody>
      </p:sp>
      <p:sp>
        <p:nvSpPr>
          <p:cNvPr id="16" name="TextBox 15">
            <a:extLst>
              <a:ext uri="{FF2B5EF4-FFF2-40B4-BE49-F238E27FC236}">
                <a16:creationId xmlns="" xmlns:a16="http://schemas.microsoft.com/office/drawing/2014/main" id="{C394AD24-6108-4D95-AB3E-C2445EDEE57D}"/>
              </a:ext>
            </a:extLst>
          </p:cNvPr>
          <p:cNvSpPr txBox="1"/>
          <p:nvPr/>
        </p:nvSpPr>
        <p:spPr>
          <a:xfrm>
            <a:off x="3053881" y="5161675"/>
            <a:ext cx="1032719" cy="461408"/>
          </a:xfrm>
          <a:prstGeom prst="rect">
            <a:avLst/>
          </a:prstGeom>
          <a:noFill/>
        </p:spPr>
        <p:txBody>
          <a:bodyPr wrap="square" rtlCol="0">
            <a:spAutoFit/>
          </a:bodyPr>
          <a:lstStyle/>
          <a:p>
            <a:pPr algn="ctr" defTabSz="685166" eaLnBrk="0" fontAlgn="base" hangingPunct="0">
              <a:spcBef>
                <a:spcPct val="0"/>
              </a:spcBef>
              <a:spcAft>
                <a:spcPct val="0"/>
              </a:spcAft>
              <a:defRPr/>
            </a:pPr>
            <a:r>
              <a:rPr lang="en-GB" sz="1199" dirty="0">
                <a:solidFill>
                  <a:srgbClr val="28486A"/>
                </a:solidFill>
                <a:latin typeface="Arial"/>
                <a:ea typeface="MS PGothic" panose="020B0600070205080204" pitchFamily="34" charset="-128"/>
              </a:rPr>
              <a:t>≥77 kg and </a:t>
            </a:r>
            <a:br>
              <a:rPr lang="en-GB" sz="1199" dirty="0">
                <a:solidFill>
                  <a:srgbClr val="28486A"/>
                </a:solidFill>
                <a:latin typeface="Arial"/>
                <a:ea typeface="MS PGothic" panose="020B0600070205080204" pitchFamily="34" charset="-128"/>
              </a:rPr>
            </a:br>
            <a:r>
              <a:rPr lang="en-GB" sz="1199" dirty="0">
                <a:solidFill>
                  <a:srgbClr val="28486A"/>
                </a:solidFill>
                <a:latin typeface="Arial"/>
                <a:ea typeface="MS PGothic" panose="020B0600070205080204" pitchFamily="34" charset="-128"/>
              </a:rPr>
              <a:t>≥150,000</a:t>
            </a:r>
            <a:r>
              <a:rPr lang="en-US" sz="1199" dirty="0">
                <a:solidFill>
                  <a:srgbClr val="28486A"/>
                </a:solidFill>
                <a:latin typeface="Arial"/>
                <a:ea typeface="MS PGothic" panose="020B0600070205080204" pitchFamily="34" charset="-128"/>
              </a:rPr>
              <a:t>/</a:t>
            </a:r>
            <a:r>
              <a:rPr lang="en-US" sz="1199" dirty="0">
                <a:solidFill>
                  <a:srgbClr val="28486A"/>
                </a:solidFill>
                <a:latin typeface="Symbol" panose="05050102010706020507" pitchFamily="18" charset="2"/>
                <a:ea typeface="MS PGothic" panose="020B0600070205080204" pitchFamily="34" charset="-128"/>
              </a:rPr>
              <a:t>m</a:t>
            </a:r>
            <a:r>
              <a:rPr lang="en-US" sz="1199" dirty="0">
                <a:solidFill>
                  <a:srgbClr val="28486A"/>
                </a:solidFill>
                <a:latin typeface="Arial"/>
                <a:ea typeface="MS PGothic" panose="020B0600070205080204" pitchFamily="34" charset="-128"/>
              </a:rPr>
              <a:t>L</a:t>
            </a:r>
            <a:endParaRPr lang="en-GB" sz="1199" dirty="0">
              <a:solidFill>
                <a:srgbClr val="28486A"/>
              </a:solidFill>
              <a:latin typeface="Arial"/>
              <a:ea typeface="MS PGothic" panose="020B0600070205080204" pitchFamily="34" charset="-128"/>
            </a:endParaRPr>
          </a:p>
        </p:txBody>
      </p:sp>
    </p:spTree>
    <p:extLst>
      <p:ext uri="{BB962C8B-B14F-4D97-AF65-F5344CB8AC3E}">
        <p14:creationId xmlns:p14="http://schemas.microsoft.com/office/powerpoint/2010/main" val="161515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6512" y="1256044"/>
            <a:ext cx="8532019" cy="4793064"/>
          </a:xfrm>
        </p:spPr>
        <p:txBody>
          <a:bodyPr/>
          <a:lstStyle/>
          <a:p>
            <a:pPr>
              <a:spcAft>
                <a:spcPts val="800"/>
              </a:spcAft>
            </a:pPr>
            <a:r>
              <a:rPr lang="en-GB" sz="2400" spc="-27" noProof="0" dirty="0"/>
              <a:t>The clinical utility of PARP inhibitors for patients with </a:t>
            </a:r>
            <a:r>
              <a:rPr lang="en-GB" sz="2400" i="1" spc="-27" noProof="0" dirty="0"/>
              <a:t>BRCA</a:t>
            </a:r>
            <a:r>
              <a:rPr lang="en-GB" sz="2400" spc="-27" noProof="0" dirty="0"/>
              <a:t> mutations is evident</a:t>
            </a:r>
            <a:r>
              <a:rPr lang="en-GB" sz="2400" spc="-27" baseline="30000" noProof="0" dirty="0"/>
              <a:t>1</a:t>
            </a:r>
          </a:p>
          <a:p>
            <a:pPr>
              <a:spcAft>
                <a:spcPts val="800"/>
              </a:spcAft>
            </a:pPr>
            <a:r>
              <a:rPr lang="en-GB" sz="2400" noProof="0" dirty="0"/>
              <a:t>PARP inhibitors may have a role in non-</a:t>
            </a:r>
            <a:r>
              <a:rPr lang="en-GB" sz="2400" i="1" noProof="0" dirty="0"/>
              <a:t>BRCA</a:t>
            </a:r>
            <a:r>
              <a:rPr lang="en-GB" sz="2400" noProof="0" dirty="0"/>
              <a:t>-mutated patients</a:t>
            </a:r>
            <a:r>
              <a:rPr lang="en-GB" sz="2400" baseline="30000" noProof="0" dirty="0"/>
              <a:t>2</a:t>
            </a:r>
          </a:p>
          <a:p>
            <a:r>
              <a:rPr lang="en-GB" sz="2400" noProof="0" dirty="0"/>
              <a:t>How is the use of PARP inhibitors evolving and what is in the pipeline for PARP‑inhibitor research?</a:t>
            </a:r>
          </a:p>
          <a:p>
            <a:pPr lvl="1">
              <a:lnSpc>
                <a:spcPct val="100000"/>
              </a:lnSpc>
              <a:spcBef>
                <a:spcPts val="1000"/>
              </a:spcBef>
            </a:pPr>
            <a:r>
              <a:rPr lang="en-GB" sz="2000" dirty="0"/>
              <a:t>Overcoming resistance </a:t>
            </a:r>
            <a:br>
              <a:rPr lang="en-GB" sz="2000" dirty="0"/>
            </a:br>
            <a:r>
              <a:rPr lang="en-GB" sz="2000" dirty="0"/>
              <a:t>to PARP inhibitors</a:t>
            </a:r>
          </a:p>
          <a:p>
            <a:pPr lvl="1">
              <a:lnSpc>
                <a:spcPct val="100000"/>
              </a:lnSpc>
              <a:spcBef>
                <a:spcPts val="1000"/>
              </a:spcBef>
            </a:pPr>
            <a:r>
              <a:rPr lang="en-GB" sz="2000" dirty="0"/>
              <a:t>Retreatment with </a:t>
            </a:r>
            <a:br>
              <a:rPr lang="en-GB" sz="2000" dirty="0"/>
            </a:br>
            <a:r>
              <a:rPr lang="en-GB" sz="2000" dirty="0"/>
              <a:t>PARP inhibitors</a:t>
            </a:r>
          </a:p>
          <a:p>
            <a:pPr lvl="1">
              <a:lnSpc>
                <a:spcPct val="100000"/>
              </a:lnSpc>
              <a:spcBef>
                <a:spcPts val="1000"/>
              </a:spcBef>
            </a:pPr>
            <a:r>
              <a:rPr lang="en-GB" sz="2000" dirty="0"/>
              <a:t>Use in earlier lines of therapy</a:t>
            </a:r>
          </a:p>
          <a:p>
            <a:pPr lvl="1">
              <a:lnSpc>
                <a:spcPct val="100000"/>
              </a:lnSpc>
              <a:spcBef>
                <a:spcPts val="1000"/>
              </a:spcBef>
            </a:pPr>
            <a:r>
              <a:rPr lang="en-GB" sz="2000" noProof="0" dirty="0"/>
              <a:t>Combinations with other agents</a:t>
            </a:r>
          </a:p>
        </p:txBody>
      </p:sp>
      <p:sp>
        <p:nvSpPr>
          <p:cNvPr id="13" name="Text Placeholder 12"/>
          <p:cNvSpPr>
            <a:spLocks noGrp="1"/>
          </p:cNvSpPr>
          <p:nvPr>
            <p:ph type="body" sz="quarter" idx="13"/>
          </p:nvPr>
        </p:nvSpPr>
        <p:spPr/>
        <p:txBody>
          <a:bodyPr>
            <a:normAutofit/>
          </a:bodyPr>
          <a:lstStyle/>
          <a:p>
            <a:r>
              <a:rPr lang="en-GB" sz="900" noProof="0" dirty="0"/>
              <a:t>PARP, poly(ADP-ribose) polymerase</a:t>
            </a:r>
          </a:p>
        </p:txBody>
      </p:sp>
      <p:sp>
        <p:nvSpPr>
          <p:cNvPr id="14" name="Text Placeholder 13"/>
          <p:cNvSpPr>
            <a:spLocks noGrp="1"/>
          </p:cNvSpPr>
          <p:nvPr>
            <p:ph type="body" sz="quarter" idx="14"/>
          </p:nvPr>
        </p:nvSpPr>
        <p:spPr/>
        <p:txBody>
          <a:bodyPr>
            <a:normAutofit/>
          </a:bodyPr>
          <a:lstStyle/>
          <a:p>
            <a:pPr marL="143996" indent="-143996">
              <a:buClr>
                <a:schemeClr val="bg1"/>
              </a:buClr>
              <a:buFont typeface="+mj-lt"/>
              <a:buAutoNum type="arabicPeriod"/>
            </a:pPr>
            <a:r>
              <a:rPr lang="en-GB" sz="900" noProof="0" dirty="0"/>
              <a:t>Evans T, Matulonis U. </a:t>
            </a:r>
            <a:r>
              <a:rPr lang="en-GB" sz="900" i="1" noProof="0" dirty="0"/>
              <a:t>Ther Adv Med Oncol</a:t>
            </a:r>
            <a:r>
              <a:rPr lang="en-GB" sz="900" noProof="0" dirty="0"/>
              <a:t>. 2017;9:253–267;</a:t>
            </a:r>
          </a:p>
          <a:p>
            <a:pPr marL="143996" indent="-143996">
              <a:buClr>
                <a:schemeClr val="bg1"/>
              </a:buClr>
              <a:buFont typeface="+mj-lt"/>
              <a:buAutoNum type="arabicPeriod"/>
            </a:pPr>
            <a:r>
              <a:rPr lang="en-GB" sz="900" noProof="0" dirty="0"/>
              <a:t>Mirza M et al. </a:t>
            </a:r>
            <a:r>
              <a:rPr lang="en-GB" sz="900" i="1" noProof="0" dirty="0"/>
              <a:t>N Engl J Med</a:t>
            </a:r>
            <a:r>
              <a:rPr lang="en-GB" sz="900" noProof="0" dirty="0"/>
              <a:t>. 2016;375:2154–2164</a:t>
            </a:r>
          </a:p>
        </p:txBody>
      </p:sp>
      <p:sp>
        <p:nvSpPr>
          <p:cNvPr id="3" name="Title 2">
            <a:extLst>
              <a:ext uri="{FF2B5EF4-FFF2-40B4-BE49-F238E27FC236}">
                <a16:creationId xmlns="" xmlns:a16="http://schemas.microsoft.com/office/drawing/2014/main" id="{8A3FA725-7504-4DDA-9F1E-E1F51BBF037A}"/>
              </a:ext>
            </a:extLst>
          </p:cNvPr>
          <p:cNvSpPr>
            <a:spLocks noGrp="1"/>
          </p:cNvSpPr>
          <p:nvPr>
            <p:ph type="title"/>
          </p:nvPr>
        </p:nvSpPr>
        <p:spPr/>
        <p:txBody>
          <a:bodyPr/>
          <a:lstStyle/>
          <a:p>
            <a:r>
              <a:rPr lang="en-GB" sz="2800" i="1" noProof="0" dirty="0"/>
              <a:t>BRCA</a:t>
            </a:r>
            <a:r>
              <a:rPr lang="en-GB" sz="2800" noProof="0" dirty="0"/>
              <a:t> and Beyond!</a:t>
            </a:r>
            <a:br>
              <a:rPr lang="en-GB" sz="2800" noProof="0" dirty="0"/>
            </a:br>
            <a:r>
              <a:rPr lang="en-GB" sz="2800" noProof="0" dirty="0"/>
              <a:t>Future Directions for Enhancing PARP Inhibitor Therapy</a:t>
            </a:r>
          </a:p>
        </p:txBody>
      </p:sp>
      <p:grpSp>
        <p:nvGrpSpPr>
          <p:cNvPr id="6" name="Group 10"/>
          <p:cNvGrpSpPr/>
          <p:nvPr/>
        </p:nvGrpSpPr>
        <p:grpSpPr>
          <a:xfrm>
            <a:off x="2195736" y="4039036"/>
            <a:ext cx="6948264" cy="2340551"/>
            <a:chOff x="2281461" y="4795421"/>
            <a:chExt cx="6948264" cy="2340551"/>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0025" y="4795421"/>
              <a:ext cx="4914900" cy="1741475"/>
            </a:xfrm>
            <a:prstGeom prst="rect">
              <a:avLst/>
            </a:prstGeom>
          </p:spPr>
        </p:pic>
        <p:sp>
          <p:nvSpPr>
            <p:cNvPr id="8" name="TextBox 7"/>
            <p:cNvSpPr txBox="1"/>
            <p:nvPr/>
          </p:nvSpPr>
          <p:spPr>
            <a:xfrm>
              <a:off x="2281461" y="6489641"/>
              <a:ext cx="6948264" cy="646331"/>
            </a:xfrm>
            <a:prstGeom prst="rect">
              <a:avLst/>
            </a:prstGeom>
            <a:noFill/>
            <a:ln w="12700">
              <a:noFill/>
            </a:ln>
          </p:spPr>
          <p:txBody>
            <a:bodyPr wrap="square" rtlCol="0">
              <a:spAutoFit/>
            </a:bodyPr>
            <a:lstStyle/>
            <a:p>
              <a:pPr algn="ctr" defTabSz="1219170" fontAlgn="base">
                <a:spcBef>
                  <a:spcPct val="0"/>
                </a:spcBef>
                <a:spcAft>
                  <a:spcPct val="0"/>
                </a:spcAft>
                <a:defRPr/>
              </a:pPr>
              <a:r>
                <a:rPr lang="en-US" sz="3600" dirty="0">
                  <a:effectLst>
                    <a:outerShdw blurRad="38100" dist="38100" dir="2700000" algn="tl">
                      <a:srgbClr val="000000">
                        <a:alpha val="43137"/>
                      </a:srgbClr>
                    </a:outerShdw>
                  </a:effectLst>
                  <a:latin typeface="Copperplate Gothic Bold" panose="020E0705020206020404" pitchFamily="34" charset="0"/>
                </a:rPr>
                <a:t>CSI:</a:t>
              </a:r>
              <a:r>
                <a:rPr lang="en-US" sz="2400" dirty="0">
                  <a:effectLst>
                    <a:outerShdw blurRad="38100" dist="38100" dir="2700000" algn="tl">
                      <a:srgbClr val="000000">
                        <a:alpha val="43137"/>
                      </a:srgbClr>
                    </a:outerShdw>
                  </a:effectLst>
                  <a:latin typeface="Copperplate Gothic Bold" panose="020E0705020206020404" pitchFamily="34" charset="0"/>
                </a:rPr>
                <a:t> </a:t>
              </a:r>
              <a:r>
                <a:rPr lang="en-US" sz="3600" dirty="0">
                  <a:effectLst>
                    <a:outerShdw blurRad="38100" dist="38100" dir="2700000" algn="tl">
                      <a:srgbClr val="000000">
                        <a:alpha val="43137"/>
                      </a:srgbClr>
                    </a:outerShdw>
                  </a:effectLst>
                  <a:latin typeface="Copperplate Gothic Bold" panose="020E0705020206020404" pitchFamily="34" charset="0"/>
                </a:rPr>
                <a:t>C</a:t>
              </a:r>
              <a:r>
                <a:rPr lang="en-US" sz="2400" dirty="0">
                  <a:effectLst>
                    <a:outerShdw blurRad="38100" dist="38100" dir="2700000" algn="tl">
                      <a:srgbClr val="000000">
                        <a:alpha val="43137"/>
                      </a:srgbClr>
                    </a:outerShdw>
                  </a:effectLst>
                  <a:latin typeface="Copperplate Gothic Bold" panose="020E0705020206020404" pitchFamily="34" charset="0"/>
                </a:rPr>
                <a:t>hemo </a:t>
              </a:r>
              <a:r>
                <a:rPr lang="en-US" sz="3600" dirty="0">
                  <a:effectLst>
                    <a:outerShdw blurRad="38100" dist="38100" dir="2700000" algn="tl">
                      <a:srgbClr val="000000">
                        <a:alpha val="43137"/>
                      </a:srgbClr>
                    </a:outerShdw>
                  </a:effectLst>
                  <a:latin typeface="Copperplate Gothic Bold" panose="020E0705020206020404" pitchFamily="34" charset="0"/>
                </a:rPr>
                <a:t>S</a:t>
              </a:r>
              <a:r>
                <a:rPr lang="en-US" sz="2400" dirty="0">
                  <a:latin typeface="Copperplate Gothic Bold" panose="020E0705020206020404" pitchFamily="34" charset="0"/>
                </a:rPr>
                <a:t>cene</a:t>
              </a:r>
              <a:r>
                <a:rPr lang="en-US" sz="2400" dirty="0">
                  <a:effectLst>
                    <a:outerShdw blurRad="38100" dist="38100" dir="2700000" algn="tl">
                      <a:srgbClr val="000000">
                        <a:alpha val="43137"/>
                      </a:srgbClr>
                    </a:outerShdw>
                  </a:effectLst>
                  <a:latin typeface="Copperplate Gothic Bold" panose="020E0705020206020404" pitchFamily="34" charset="0"/>
                </a:rPr>
                <a:t> </a:t>
              </a:r>
              <a:r>
                <a:rPr lang="en-US" sz="3600" dirty="0">
                  <a:effectLst>
                    <a:outerShdw blurRad="38100" dist="38100" dir="2700000" algn="tl">
                      <a:srgbClr val="000000">
                        <a:alpha val="43137"/>
                      </a:srgbClr>
                    </a:outerShdw>
                  </a:effectLst>
                  <a:latin typeface="Copperplate Gothic Bold" panose="020E0705020206020404" pitchFamily="34" charset="0"/>
                </a:rPr>
                <a:t>I</a:t>
              </a:r>
              <a:r>
                <a:rPr lang="en-US" sz="2400" dirty="0">
                  <a:effectLst>
                    <a:outerShdw blurRad="38100" dist="38100" dir="2700000" algn="tl">
                      <a:srgbClr val="000000">
                        <a:alpha val="43137"/>
                      </a:srgbClr>
                    </a:outerShdw>
                  </a:effectLst>
                  <a:latin typeface="Copperplate Gothic Bold" panose="020E0705020206020404" pitchFamily="34" charset="0"/>
                </a:rPr>
                <a:t>nvestigation</a:t>
              </a:r>
            </a:p>
          </p:txBody>
        </p:sp>
      </p:grpSp>
      <p:grpSp>
        <p:nvGrpSpPr>
          <p:cNvPr id="20" name="Group 19">
            <a:extLst>
              <a:ext uri="{FF2B5EF4-FFF2-40B4-BE49-F238E27FC236}">
                <a16:creationId xmlns="" xmlns:a16="http://schemas.microsoft.com/office/drawing/2014/main" id="{CCC48778-603B-4A20-8DDF-46E6F3DB7BFF}"/>
              </a:ext>
            </a:extLst>
          </p:cNvPr>
          <p:cNvGrpSpPr/>
          <p:nvPr/>
        </p:nvGrpSpPr>
        <p:grpSpPr>
          <a:xfrm>
            <a:off x="3924300" y="3461026"/>
            <a:ext cx="4914900" cy="763294"/>
            <a:chOff x="5232400" y="3716202"/>
            <a:chExt cx="6553200" cy="763294"/>
          </a:xfrm>
        </p:grpSpPr>
        <p:sp>
          <p:nvSpPr>
            <p:cNvPr id="9" name="TextBox 8"/>
            <p:cNvSpPr txBox="1"/>
            <p:nvPr/>
          </p:nvSpPr>
          <p:spPr>
            <a:xfrm>
              <a:off x="5232400" y="3716202"/>
              <a:ext cx="6553200" cy="369332"/>
            </a:xfrm>
            <a:prstGeom prst="rect">
              <a:avLst/>
            </a:prstGeom>
            <a:gradFill flip="none" rotWithShape="1">
              <a:gsLst>
                <a:gs pos="0">
                  <a:schemeClr val="accent4"/>
                </a:gs>
                <a:gs pos="100000">
                  <a:schemeClr val="accent2"/>
                </a:gs>
              </a:gsLst>
              <a:path path="circle">
                <a:fillToRect l="100000" t="100000"/>
              </a:path>
              <a:tileRect r="-100000" b="-100000"/>
            </a:gradFill>
            <a:ln w="12700">
              <a:noFill/>
            </a:ln>
          </p:spPr>
          <p:txBody>
            <a:bodyPr wrap="square" rtlCol="0">
              <a:spAutoFit/>
            </a:bodyPr>
            <a:lstStyle/>
            <a:p>
              <a:pPr defTabSz="1219170" fontAlgn="base">
                <a:spcBef>
                  <a:spcPct val="0"/>
                </a:spcBef>
                <a:spcAft>
                  <a:spcPct val="0"/>
                </a:spcAft>
                <a:defRPr/>
              </a:pPr>
              <a:endParaRPr lang="en-US" dirty="0">
                <a:solidFill>
                  <a:srgbClr val="FFFFFF"/>
                </a:solidFill>
                <a:effectLst>
                  <a:outerShdw blurRad="38100" dist="38100" dir="2700000" algn="tl">
                    <a:srgbClr val="000000">
                      <a:alpha val="43137"/>
                    </a:srgbClr>
                  </a:outerShdw>
                </a:effectLst>
                <a:latin typeface="Arial" charset="0"/>
              </a:endParaRPr>
            </a:p>
          </p:txBody>
        </p:sp>
        <p:sp>
          <p:nvSpPr>
            <p:cNvPr id="2" name="Rectangle 1">
              <a:extLst>
                <a:ext uri="{FF2B5EF4-FFF2-40B4-BE49-F238E27FC236}">
                  <a16:creationId xmlns="" xmlns:a16="http://schemas.microsoft.com/office/drawing/2014/main" id="{E027888C-5A19-449C-A334-F99DFE67C528}"/>
                </a:ext>
              </a:extLst>
            </p:cNvPr>
            <p:cNvSpPr/>
            <p:nvPr/>
          </p:nvSpPr>
          <p:spPr>
            <a:xfrm>
              <a:off x="10545893" y="3833165"/>
              <a:ext cx="1135353" cy="369332"/>
            </a:xfrm>
            <a:prstGeom prst="rect">
              <a:avLst/>
            </a:prstGeom>
          </p:spPr>
          <p:txBody>
            <a:bodyPr wrap="none">
              <a:spAutoFit/>
            </a:bodyPr>
            <a:lstStyle/>
            <a:p>
              <a:pPr algn="ctr" defTabSz="914400"/>
              <a:r>
                <a:rPr lang="en-US" dirty="0">
                  <a:solidFill>
                    <a:srgbClr val="FFFFFF"/>
                  </a:solidFill>
                  <a:effectLst>
                    <a:outerShdw blurRad="38100" dist="38100" dir="2700000" algn="tl">
                      <a:srgbClr val="000000">
                        <a:alpha val="43137"/>
                      </a:srgbClr>
                    </a:outerShdw>
                  </a:effectLst>
                  <a:latin typeface="Arial" charset="0"/>
                </a:rPr>
                <a:t>What?</a:t>
              </a:r>
              <a:endParaRPr lang="en-GB" dirty="0">
                <a:solidFill>
                  <a:prstClr val="black"/>
                </a:solidFill>
              </a:endParaRPr>
            </a:p>
          </p:txBody>
        </p:sp>
        <p:sp>
          <p:nvSpPr>
            <p:cNvPr id="4" name="Rectangle 3">
              <a:extLst>
                <a:ext uri="{FF2B5EF4-FFF2-40B4-BE49-F238E27FC236}">
                  <a16:creationId xmlns="" xmlns:a16="http://schemas.microsoft.com/office/drawing/2014/main" id="{81183838-1634-4666-8411-4E92B4CCAFF7}"/>
                </a:ext>
              </a:extLst>
            </p:cNvPr>
            <p:cNvSpPr/>
            <p:nvPr/>
          </p:nvSpPr>
          <p:spPr>
            <a:xfrm>
              <a:off x="9335288" y="3833165"/>
              <a:ext cx="979755" cy="646331"/>
            </a:xfrm>
            <a:prstGeom prst="rect">
              <a:avLst/>
            </a:prstGeom>
          </p:spPr>
          <p:txBody>
            <a:bodyPr wrap="square">
              <a:spAutoFit/>
            </a:bodyPr>
            <a:lstStyle/>
            <a:p>
              <a:pPr algn="ctr" defTabSz="914400"/>
              <a:r>
                <a:rPr lang="en-US" dirty="0">
                  <a:solidFill>
                    <a:srgbClr val="FFFFFF"/>
                  </a:solidFill>
                  <a:effectLst>
                    <a:outerShdw blurRad="38100" dist="38100" dir="2700000" algn="tl">
                      <a:srgbClr val="000000">
                        <a:alpha val="43137"/>
                      </a:srgbClr>
                    </a:outerShdw>
                  </a:effectLst>
                  <a:latin typeface="Arial" charset="0"/>
                </a:rPr>
                <a:t>When?</a:t>
              </a:r>
              <a:endParaRPr lang="en-GB" dirty="0">
                <a:solidFill>
                  <a:prstClr val="black"/>
                </a:solidFill>
              </a:endParaRPr>
            </a:p>
          </p:txBody>
        </p:sp>
        <p:sp>
          <p:nvSpPr>
            <p:cNvPr id="5" name="Rectangle 4">
              <a:extLst>
                <a:ext uri="{FF2B5EF4-FFF2-40B4-BE49-F238E27FC236}">
                  <a16:creationId xmlns="" xmlns:a16="http://schemas.microsoft.com/office/drawing/2014/main" id="{170853F5-C537-4979-A177-0D56236FCF43}"/>
                </a:ext>
              </a:extLst>
            </p:cNvPr>
            <p:cNvSpPr/>
            <p:nvPr/>
          </p:nvSpPr>
          <p:spPr>
            <a:xfrm>
              <a:off x="7994892" y="3833165"/>
              <a:ext cx="1032763" cy="369332"/>
            </a:xfrm>
            <a:prstGeom prst="rect">
              <a:avLst/>
            </a:prstGeom>
          </p:spPr>
          <p:txBody>
            <a:bodyPr wrap="none">
              <a:spAutoFit/>
            </a:bodyPr>
            <a:lstStyle/>
            <a:p>
              <a:pPr algn="ctr" defTabSz="914400"/>
              <a:r>
                <a:rPr lang="en-US" dirty="0">
                  <a:solidFill>
                    <a:srgbClr val="FFFFFF"/>
                  </a:solidFill>
                  <a:effectLst>
                    <a:outerShdw blurRad="38100" dist="38100" dir="2700000" algn="tl">
                      <a:srgbClr val="000000">
                        <a:alpha val="43137"/>
                      </a:srgbClr>
                    </a:outerShdw>
                  </a:effectLst>
                  <a:latin typeface="Arial" charset="0"/>
                </a:rPr>
                <a:t>How?</a:t>
              </a:r>
              <a:endParaRPr lang="en-GB" dirty="0">
                <a:solidFill>
                  <a:prstClr val="black"/>
                </a:solidFill>
              </a:endParaRPr>
            </a:p>
          </p:txBody>
        </p:sp>
        <p:sp>
          <p:nvSpPr>
            <p:cNvPr id="18" name="Rectangle 17">
              <a:extLst>
                <a:ext uri="{FF2B5EF4-FFF2-40B4-BE49-F238E27FC236}">
                  <a16:creationId xmlns="" xmlns:a16="http://schemas.microsoft.com/office/drawing/2014/main" id="{89C5644A-56CC-41E4-BDA1-9939668F6B36}"/>
                </a:ext>
              </a:extLst>
            </p:cNvPr>
            <p:cNvSpPr/>
            <p:nvPr/>
          </p:nvSpPr>
          <p:spPr>
            <a:xfrm>
              <a:off x="6733191" y="3833165"/>
              <a:ext cx="911541" cy="646331"/>
            </a:xfrm>
            <a:prstGeom prst="rect">
              <a:avLst/>
            </a:prstGeom>
          </p:spPr>
          <p:txBody>
            <a:bodyPr wrap="square">
              <a:spAutoFit/>
            </a:bodyPr>
            <a:lstStyle/>
            <a:p>
              <a:pPr algn="ctr" defTabSz="914400"/>
              <a:r>
                <a:rPr lang="en-US" dirty="0">
                  <a:solidFill>
                    <a:srgbClr val="FFFFFF"/>
                  </a:solidFill>
                  <a:effectLst>
                    <a:outerShdw blurRad="38100" dist="38100" dir="2700000" algn="tl">
                      <a:srgbClr val="000000">
                        <a:alpha val="43137"/>
                      </a:srgbClr>
                    </a:outerShdw>
                  </a:effectLst>
                  <a:latin typeface="Arial" charset="0"/>
                </a:rPr>
                <a:t>Why? </a:t>
              </a:r>
              <a:endParaRPr lang="en-GB" dirty="0">
                <a:solidFill>
                  <a:prstClr val="black"/>
                </a:solidFill>
              </a:endParaRPr>
            </a:p>
          </p:txBody>
        </p:sp>
        <p:sp>
          <p:nvSpPr>
            <p:cNvPr id="19" name="Rectangle 18">
              <a:extLst>
                <a:ext uri="{FF2B5EF4-FFF2-40B4-BE49-F238E27FC236}">
                  <a16:creationId xmlns="" xmlns:a16="http://schemas.microsoft.com/office/drawing/2014/main" id="{C19703F3-7B7E-4092-A0F3-28B655D45715}"/>
                </a:ext>
              </a:extLst>
            </p:cNvPr>
            <p:cNvSpPr/>
            <p:nvPr/>
          </p:nvSpPr>
          <p:spPr>
            <a:xfrm>
              <a:off x="5333723" y="3833165"/>
              <a:ext cx="1049860" cy="369332"/>
            </a:xfrm>
            <a:prstGeom prst="rect">
              <a:avLst/>
            </a:prstGeom>
          </p:spPr>
          <p:txBody>
            <a:bodyPr wrap="none">
              <a:spAutoFit/>
            </a:bodyPr>
            <a:lstStyle/>
            <a:p>
              <a:pPr algn="ctr" defTabSz="1219170" fontAlgn="base">
                <a:spcBef>
                  <a:spcPct val="0"/>
                </a:spcBef>
                <a:spcAft>
                  <a:spcPct val="0"/>
                </a:spcAft>
                <a:defRPr/>
              </a:pPr>
              <a:r>
                <a:rPr lang="en-US" dirty="0">
                  <a:solidFill>
                    <a:srgbClr val="FFFFFF"/>
                  </a:solidFill>
                  <a:effectLst>
                    <a:outerShdw blurRad="38100" dist="38100" dir="2700000" algn="tl">
                      <a:srgbClr val="000000">
                        <a:alpha val="43137"/>
                      </a:srgbClr>
                    </a:outerShdw>
                  </a:effectLst>
                  <a:latin typeface="Arial" charset="0"/>
                </a:rPr>
                <a:t>Who?</a:t>
              </a:r>
            </a:p>
          </p:txBody>
        </p:sp>
      </p:grpSp>
      <p:sp>
        <p:nvSpPr>
          <p:cNvPr id="10" name="Ovale 20"/>
          <p:cNvSpPr/>
          <p:nvPr/>
        </p:nvSpPr>
        <p:spPr>
          <a:xfrm>
            <a:off x="5000285" y="3546034"/>
            <a:ext cx="756000" cy="396000"/>
          </a:xfrm>
          <a:prstGeom prst="roundRect">
            <a:avLst/>
          </a:prstGeom>
          <a:noFill/>
          <a:ln w="57150">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it-IT" sz="2400" dirty="0">
              <a:solidFill>
                <a:prstClr val="white"/>
              </a:solidFill>
            </a:endParaRPr>
          </a:p>
        </p:txBody>
      </p:sp>
      <p:sp>
        <p:nvSpPr>
          <p:cNvPr id="11" name="Ovale 20"/>
          <p:cNvSpPr/>
          <p:nvPr/>
        </p:nvSpPr>
        <p:spPr>
          <a:xfrm>
            <a:off x="6984085" y="3546034"/>
            <a:ext cx="756000" cy="396000"/>
          </a:xfrm>
          <a:prstGeom prst="roundRect">
            <a:avLst/>
          </a:prstGeom>
          <a:noFill/>
          <a:ln w="57150">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it-IT" sz="2400" dirty="0">
              <a:solidFill>
                <a:prstClr val="white"/>
              </a:solidFill>
            </a:endParaRPr>
          </a:p>
        </p:txBody>
      </p:sp>
      <p:sp>
        <p:nvSpPr>
          <p:cNvPr id="15" name="Ovale 20"/>
          <p:cNvSpPr/>
          <p:nvPr/>
        </p:nvSpPr>
        <p:spPr>
          <a:xfrm>
            <a:off x="7975984" y="3546034"/>
            <a:ext cx="756000" cy="396000"/>
          </a:xfrm>
          <a:prstGeom prst="roundRect">
            <a:avLst/>
          </a:prstGeom>
          <a:noFill/>
          <a:ln w="57150">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it-IT" sz="2400" dirty="0">
              <a:solidFill>
                <a:prstClr val="white"/>
              </a:solidFill>
            </a:endParaRPr>
          </a:p>
        </p:txBody>
      </p:sp>
      <p:sp>
        <p:nvSpPr>
          <p:cNvPr id="16" name="Ovale 20"/>
          <p:cNvSpPr/>
          <p:nvPr/>
        </p:nvSpPr>
        <p:spPr>
          <a:xfrm>
            <a:off x="5992185" y="3546034"/>
            <a:ext cx="756000" cy="396000"/>
          </a:xfrm>
          <a:prstGeom prst="roundRect">
            <a:avLst/>
          </a:prstGeom>
          <a:noFill/>
          <a:ln w="57150">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it-IT" sz="2400" dirty="0">
              <a:solidFill>
                <a:prstClr val="white"/>
              </a:solidFill>
            </a:endParaRPr>
          </a:p>
        </p:txBody>
      </p:sp>
      <p:sp>
        <p:nvSpPr>
          <p:cNvPr id="17" name="Ovale 20"/>
          <p:cNvSpPr/>
          <p:nvPr/>
        </p:nvSpPr>
        <p:spPr>
          <a:xfrm>
            <a:off x="4008386" y="3546034"/>
            <a:ext cx="756000" cy="396000"/>
          </a:xfrm>
          <a:prstGeom prst="roundRect">
            <a:avLst/>
          </a:prstGeom>
          <a:noFill/>
          <a:ln w="57150">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it-IT" sz="2400" dirty="0">
              <a:solidFill>
                <a:prstClr val="white"/>
              </a:solidFill>
            </a:endParaRPr>
          </a:p>
        </p:txBody>
      </p:sp>
    </p:spTree>
    <p:extLst>
      <p:ext uri="{BB962C8B-B14F-4D97-AF65-F5344CB8AC3E}">
        <p14:creationId xmlns:p14="http://schemas.microsoft.com/office/powerpoint/2010/main" val="239547491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p:cNvSpPr/>
          <p:nvPr/>
        </p:nvSpPr>
        <p:spPr>
          <a:xfrm>
            <a:off x="305991" y="1228293"/>
            <a:ext cx="8536384" cy="1649133"/>
          </a:xfrm>
          <a:prstGeom prst="roundRect">
            <a:avLst/>
          </a:prstGeom>
          <a:gradFill>
            <a:gsLst>
              <a:gs pos="0">
                <a:srgbClr val="3F2C59"/>
              </a:gs>
              <a:gs pos="100000">
                <a:srgbClr val="3F2C59">
                  <a:alpha val="49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3200" dirty="0">
              <a:solidFill>
                <a:prstClr val="white"/>
              </a:solidFill>
            </a:endParaRPr>
          </a:p>
        </p:txBody>
      </p:sp>
      <p:sp>
        <p:nvSpPr>
          <p:cNvPr id="9" name="Content Placeholder 8"/>
          <p:cNvSpPr>
            <a:spLocks noGrp="1"/>
          </p:cNvSpPr>
          <p:nvPr>
            <p:ph idx="1"/>
          </p:nvPr>
        </p:nvSpPr>
        <p:spPr>
          <a:xfrm>
            <a:off x="305992" y="1256044"/>
            <a:ext cx="8532019" cy="4793064"/>
          </a:xfrm>
        </p:spPr>
        <p:txBody>
          <a:bodyPr/>
          <a:lstStyle/>
          <a:p>
            <a:pPr marL="335992" indent="-335992">
              <a:spcAft>
                <a:spcPts val="800"/>
              </a:spcAft>
            </a:pPr>
            <a:r>
              <a:rPr lang="en-GB" sz="3200" dirty="0">
                <a:solidFill>
                  <a:schemeClr val="bg1"/>
                </a:solidFill>
              </a:rPr>
              <a:t>Resistance to PARP inhibitors</a:t>
            </a:r>
            <a:endParaRPr lang="en-GB" sz="3200" noProof="0" dirty="0">
              <a:solidFill>
                <a:schemeClr val="bg1"/>
              </a:solidFill>
            </a:endParaRPr>
          </a:p>
          <a:p>
            <a:pPr marL="335992" indent="-335992">
              <a:spcAft>
                <a:spcPts val="800"/>
              </a:spcAft>
            </a:pPr>
            <a:r>
              <a:rPr lang="en-GB" sz="3200" dirty="0">
                <a:solidFill>
                  <a:schemeClr val="bg1"/>
                </a:solidFill>
              </a:rPr>
              <a:t>Retreatment with PARP inhibitors: Overcoming or compounding the resistance problem?</a:t>
            </a:r>
            <a:endParaRPr lang="en-GB" sz="3200" noProof="0" dirty="0">
              <a:solidFill>
                <a:schemeClr val="bg1"/>
              </a:solidFill>
            </a:endParaRPr>
          </a:p>
          <a:p>
            <a:pPr marL="335992" indent="-335992">
              <a:spcAft>
                <a:spcPts val="800"/>
              </a:spcAft>
            </a:pPr>
            <a:r>
              <a:rPr lang="en-GB" sz="3200" dirty="0"/>
              <a:t>PARP inhibitors in the front-line setting</a:t>
            </a:r>
          </a:p>
          <a:p>
            <a:pPr marL="335992" indent="-335992">
              <a:spcAft>
                <a:spcPts val="800"/>
              </a:spcAft>
            </a:pPr>
            <a:r>
              <a:rPr lang="en-GB" sz="3200" noProof="0" dirty="0"/>
              <a:t>Combinations with other agents</a:t>
            </a:r>
          </a:p>
          <a:p>
            <a:pPr marL="722313" lvl="1" indent="-334963">
              <a:spcAft>
                <a:spcPts val="800"/>
              </a:spcAft>
            </a:pPr>
            <a:r>
              <a:rPr lang="en-GB" sz="2800" dirty="0"/>
              <a:t>Anti-angiogenic agents</a:t>
            </a:r>
          </a:p>
          <a:p>
            <a:pPr marL="722313" lvl="1" indent="-334963">
              <a:spcAft>
                <a:spcPts val="800"/>
              </a:spcAft>
            </a:pPr>
            <a:r>
              <a:rPr lang="en-GB" sz="2800" noProof="0" dirty="0"/>
              <a:t>Immuno-oncology agents</a:t>
            </a:r>
          </a:p>
        </p:txBody>
      </p:sp>
      <p:sp>
        <p:nvSpPr>
          <p:cNvPr id="3" name="Text Placeholder 2">
            <a:extLst>
              <a:ext uri="{FF2B5EF4-FFF2-40B4-BE49-F238E27FC236}">
                <a16:creationId xmlns="" xmlns:a16="http://schemas.microsoft.com/office/drawing/2014/main" id="{E5916A52-5309-4237-B103-F56E07935DF7}"/>
              </a:ext>
            </a:extLst>
          </p:cNvPr>
          <p:cNvSpPr>
            <a:spLocks noGrp="1"/>
          </p:cNvSpPr>
          <p:nvPr>
            <p:ph type="body" sz="quarter" idx="13"/>
          </p:nvPr>
        </p:nvSpPr>
        <p:spPr/>
        <p:txBody>
          <a:bodyPr/>
          <a:lstStyle/>
          <a:p>
            <a:r>
              <a:rPr lang="en-GB" noProof="0" dirty="0"/>
              <a:t>PARP, poly(ADP-ribose) polymerase</a:t>
            </a:r>
          </a:p>
        </p:txBody>
      </p:sp>
      <p:sp>
        <p:nvSpPr>
          <p:cNvPr id="5" name="Title 4">
            <a:extLst>
              <a:ext uri="{FF2B5EF4-FFF2-40B4-BE49-F238E27FC236}">
                <a16:creationId xmlns="" xmlns:a16="http://schemas.microsoft.com/office/drawing/2014/main" id="{640D4E29-393E-4304-B8CD-C9057EB67ACD}"/>
              </a:ext>
            </a:extLst>
          </p:cNvPr>
          <p:cNvSpPr>
            <a:spLocks noGrp="1"/>
          </p:cNvSpPr>
          <p:nvPr>
            <p:ph type="title"/>
          </p:nvPr>
        </p:nvSpPr>
        <p:spPr/>
        <p:txBody>
          <a:bodyPr/>
          <a:lstStyle/>
          <a:p>
            <a:r>
              <a:rPr lang="en-GB" dirty="0"/>
              <a:t>Unmet Clinical Need: </a:t>
            </a:r>
            <a:br>
              <a:rPr lang="en-GB" dirty="0"/>
            </a:br>
            <a:r>
              <a:rPr lang="en-GB" dirty="0"/>
              <a:t>Future Research Into PARP Inhibitor Use</a:t>
            </a:r>
            <a:endParaRPr lang="en-GB" noProof="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05993" y="6307827"/>
            <a:ext cx="3499093" cy="530883"/>
          </a:xfrm>
        </p:spPr>
        <p:txBody>
          <a:bodyPr/>
          <a:lstStyle/>
          <a:p>
            <a:r>
              <a:rPr lang="en-GB" noProof="0" dirty="0"/>
              <a:t>DSB, double-strand break; EMT, epithelial–mesenchymal transition; </a:t>
            </a:r>
            <a:br>
              <a:rPr lang="en-GB" noProof="0" dirty="0"/>
            </a:br>
            <a:r>
              <a:rPr lang="en-GB" noProof="0" dirty="0"/>
              <a:t>HR, homologous recombination; PARP, poly(ADP-ribose) polymerase</a:t>
            </a:r>
          </a:p>
        </p:txBody>
      </p:sp>
      <p:sp>
        <p:nvSpPr>
          <p:cNvPr id="5" name="Text Placeholder 4"/>
          <p:cNvSpPr>
            <a:spLocks noGrp="1"/>
          </p:cNvSpPr>
          <p:nvPr>
            <p:ph type="body" sz="quarter" idx="14"/>
          </p:nvPr>
        </p:nvSpPr>
        <p:spPr>
          <a:xfrm>
            <a:off x="4748983" y="6307827"/>
            <a:ext cx="4088906" cy="530883"/>
          </a:xfrm>
        </p:spPr>
        <p:txBody>
          <a:bodyPr anchor="b">
            <a:noAutofit/>
          </a:bodyPr>
          <a:lstStyle/>
          <a:p>
            <a:r>
              <a:rPr lang="en-GB" noProof="0" dirty="0"/>
              <a:t>1. Fojo T, Bates S. </a:t>
            </a:r>
            <a:r>
              <a:rPr lang="en-GB" i="1" noProof="0" dirty="0"/>
              <a:t>Cancer Discov.</a:t>
            </a:r>
            <a:r>
              <a:rPr lang="en-GB" noProof="0" dirty="0"/>
              <a:t> 2013;3:20–23; 2. Kim Y et al. </a:t>
            </a:r>
            <a:r>
              <a:rPr lang="en-GB" i="1" noProof="0" dirty="0"/>
              <a:t>Int J Biol Sci. </a:t>
            </a:r>
            <a:r>
              <a:rPr lang="en-GB" noProof="0" dirty="0"/>
              <a:t>2017;13:198</a:t>
            </a:r>
            <a:r>
              <a:rPr lang="en-GB" noProof="0" dirty="0">
                <a:latin typeface="Arial" panose="020B0604020202020204" pitchFamily="34" charset="0"/>
                <a:cs typeface="Arial" panose="020B0604020202020204" pitchFamily="34" charset="0"/>
              </a:rPr>
              <a:t>–</a:t>
            </a:r>
            <a:r>
              <a:rPr lang="en-GB" noProof="0" dirty="0"/>
              <a:t>208; </a:t>
            </a:r>
            <a:br>
              <a:rPr lang="en-GB" noProof="0" dirty="0"/>
            </a:br>
            <a:r>
              <a:rPr lang="en-GB" noProof="0" dirty="0"/>
              <a:t>3. Yalon M et al. </a:t>
            </a:r>
            <a:r>
              <a:rPr lang="en-GB" i="1" noProof="0" dirty="0"/>
              <a:t>PLoS One</a:t>
            </a:r>
            <a:r>
              <a:rPr lang="en-GB" noProof="0" dirty="0">
                <a:ea typeface="Calibri" charset="0"/>
                <a:cs typeface="Calibri" charset="0"/>
              </a:rPr>
              <a:t>. 2016;11:e0155711; </a:t>
            </a:r>
            <a:r>
              <a:rPr lang="en-GB" noProof="0" dirty="0"/>
              <a:t>4. Jaspers JE et al. </a:t>
            </a:r>
            <a:r>
              <a:rPr lang="en-GB" i="1" noProof="0" dirty="0"/>
              <a:t>Cancer Discov. </a:t>
            </a:r>
            <a:r>
              <a:rPr lang="en-GB" noProof="0" dirty="0"/>
              <a:t>2013;3:68–81;</a:t>
            </a:r>
            <a:br>
              <a:rPr lang="en-GB" noProof="0" dirty="0"/>
            </a:br>
            <a:r>
              <a:rPr lang="en-GB" noProof="0" dirty="0"/>
              <a:t>5. Xu G et al. </a:t>
            </a:r>
            <a:r>
              <a:rPr lang="en-GB" i="1" noProof="0" dirty="0"/>
              <a:t>Nature.</a:t>
            </a:r>
            <a:r>
              <a:rPr lang="en-GB" noProof="0" dirty="0"/>
              <a:t> 2015;521:541–544</a:t>
            </a:r>
          </a:p>
        </p:txBody>
      </p:sp>
      <p:grpSp>
        <p:nvGrpSpPr>
          <p:cNvPr id="6" name="Group 7"/>
          <p:cNvGrpSpPr/>
          <p:nvPr/>
        </p:nvGrpSpPr>
        <p:grpSpPr>
          <a:xfrm>
            <a:off x="5508104" y="1243412"/>
            <a:ext cx="3555216" cy="4639856"/>
            <a:chOff x="7247012" y="1686686"/>
            <a:chExt cx="4696632" cy="4424100"/>
          </a:xfrm>
        </p:grpSpPr>
        <p:grpSp>
          <p:nvGrpSpPr>
            <p:cNvPr id="8" name="Group 5"/>
            <p:cNvGrpSpPr/>
            <p:nvPr/>
          </p:nvGrpSpPr>
          <p:grpSpPr>
            <a:xfrm>
              <a:off x="7247012" y="1686686"/>
              <a:ext cx="4696632" cy="4424100"/>
              <a:chOff x="7247012" y="1686686"/>
              <a:chExt cx="4696632" cy="4424100"/>
            </a:xfrm>
          </p:grpSpPr>
          <p:pic>
            <p:nvPicPr>
              <p:cNvPr id="2" name="Picture 1"/>
              <p:cNvPicPr>
                <a:picLocks noChangeAspect="1"/>
              </p:cNvPicPr>
              <p:nvPr/>
            </p:nvPicPr>
            <p:blipFill>
              <a:blip r:embed="rId3" cstate="print"/>
              <a:stretch>
                <a:fillRect/>
              </a:stretch>
            </p:blipFill>
            <p:spPr>
              <a:xfrm>
                <a:off x="7247012" y="1686686"/>
                <a:ext cx="4696632" cy="4424100"/>
              </a:xfrm>
              <a:prstGeom prst="rect">
                <a:avLst/>
              </a:prstGeom>
            </p:spPr>
          </p:pic>
          <p:pic>
            <p:nvPicPr>
              <p:cNvPr id="7" name="Picture 6"/>
              <p:cNvPicPr>
                <a:picLocks noChangeAspect="1"/>
              </p:cNvPicPr>
              <p:nvPr/>
            </p:nvPicPr>
            <p:blipFill rotWithShape="1">
              <a:blip r:embed="rId3" cstate="print"/>
              <a:srcRect l="12388" t="7167" r="78478" b="80840"/>
              <a:stretch/>
            </p:blipFill>
            <p:spPr>
              <a:xfrm>
                <a:off x="7428089" y="1772356"/>
                <a:ext cx="428978" cy="530578"/>
              </a:xfrm>
              <a:prstGeom prst="rect">
                <a:avLst/>
              </a:prstGeom>
            </p:spPr>
          </p:pic>
        </p:grpSp>
        <p:pic>
          <p:nvPicPr>
            <p:cNvPr id="12" name="Picture 11"/>
            <p:cNvPicPr>
              <a:picLocks noChangeAspect="1"/>
            </p:cNvPicPr>
            <p:nvPr/>
          </p:nvPicPr>
          <p:blipFill rotWithShape="1">
            <a:blip r:embed="rId3" cstate="print"/>
            <a:srcRect l="2419" t="29649" r="86753" b="67121"/>
            <a:stretch/>
          </p:blipFill>
          <p:spPr>
            <a:xfrm>
              <a:off x="7247012" y="5157787"/>
              <a:ext cx="508456" cy="142875"/>
            </a:xfrm>
            <a:prstGeom prst="rect">
              <a:avLst/>
            </a:prstGeom>
          </p:spPr>
        </p:pic>
      </p:grpSp>
      <p:sp>
        <p:nvSpPr>
          <p:cNvPr id="3" name="Content Placeholder 2"/>
          <p:cNvSpPr>
            <a:spLocks noGrp="1"/>
          </p:cNvSpPr>
          <p:nvPr>
            <p:ph idx="1"/>
          </p:nvPr>
        </p:nvSpPr>
        <p:spPr>
          <a:xfrm>
            <a:off x="0" y="1268760"/>
            <a:ext cx="6046683" cy="4793064"/>
          </a:xfrm>
        </p:spPr>
        <p:txBody>
          <a:bodyPr/>
          <a:lstStyle/>
          <a:p>
            <a:pPr marL="0" indent="0" defTabSz="455073" eaLnBrk="0" hangingPunct="0">
              <a:lnSpc>
                <a:spcPct val="100000"/>
              </a:lnSpc>
              <a:spcBef>
                <a:spcPts val="0"/>
              </a:spcBef>
              <a:spcAft>
                <a:spcPts val="600"/>
              </a:spcAft>
              <a:buNone/>
              <a:defRPr/>
            </a:pPr>
            <a:r>
              <a:rPr lang="en-GB" sz="2400" b="1" noProof="0" dirty="0">
                <a:solidFill>
                  <a:schemeClr val="bg2"/>
                </a:solidFill>
              </a:rPr>
              <a:t>Pre-clinical observations: Innate and acquired resistance</a:t>
            </a:r>
          </a:p>
          <a:p>
            <a:pPr marL="335992" indent="-335992" defTabSz="455073" eaLnBrk="0" hangingPunct="0">
              <a:lnSpc>
                <a:spcPct val="100000"/>
              </a:lnSpc>
              <a:spcBef>
                <a:spcPts val="0"/>
              </a:spcBef>
              <a:spcAft>
                <a:spcPts val="600"/>
              </a:spcAft>
              <a:defRPr/>
            </a:pPr>
            <a:r>
              <a:rPr lang="en-GB" sz="2000" noProof="0" dirty="0"/>
              <a:t>Decreased intracellular availability of PARP inhibitor</a:t>
            </a:r>
          </a:p>
          <a:p>
            <a:pPr marL="625475" lvl="1" indent="-238125" defTabSz="455073" eaLnBrk="0" hangingPunct="0">
              <a:lnSpc>
                <a:spcPct val="100000"/>
              </a:lnSpc>
              <a:spcBef>
                <a:spcPts val="0"/>
              </a:spcBef>
              <a:spcAft>
                <a:spcPts val="600"/>
              </a:spcAft>
              <a:defRPr/>
            </a:pPr>
            <a:r>
              <a:rPr lang="en-GB" sz="2000" noProof="0" dirty="0"/>
              <a:t>Upregulation of drug-efflux pumps</a:t>
            </a:r>
            <a:r>
              <a:rPr lang="en-GB" sz="2000" baseline="30000" noProof="0" dirty="0"/>
              <a:t>1,2</a:t>
            </a:r>
          </a:p>
          <a:p>
            <a:pPr marL="335992" indent="-335992" defTabSz="455073" eaLnBrk="0" hangingPunct="0">
              <a:lnSpc>
                <a:spcPct val="100000"/>
              </a:lnSpc>
              <a:spcBef>
                <a:spcPts val="0"/>
              </a:spcBef>
              <a:spcAft>
                <a:spcPts val="600"/>
              </a:spcAft>
              <a:defRPr/>
            </a:pPr>
            <a:r>
              <a:rPr lang="en-GB" sz="2000" noProof="0" dirty="0"/>
              <a:t>Decreased expression or activity of PARP1</a:t>
            </a:r>
            <a:r>
              <a:rPr lang="en-GB" sz="2000" baseline="30000" noProof="0" dirty="0"/>
              <a:t>2,3</a:t>
            </a:r>
            <a:endParaRPr lang="en-GB" sz="2000" i="1" noProof="0" dirty="0"/>
          </a:p>
          <a:p>
            <a:pPr marL="335992" indent="-335992" defTabSz="455073" eaLnBrk="0" hangingPunct="0">
              <a:lnSpc>
                <a:spcPct val="100000"/>
              </a:lnSpc>
              <a:spcBef>
                <a:spcPts val="0"/>
              </a:spcBef>
              <a:spcAft>
                <a:spcPts val="600"/>
              </a:spcAft>
              <a:defRPr/>
            </a:pPr>
            <a:r>
              <a:rPr lang="en-GB" sz="2000" dirty="0"/>
              <a:t>Increased homologous recombination capacity</a:t>
            </a:r>
          </a:p>
          <a:p>
            <a:pPr marL="625475" lvl="1" indent="-238125" defTabSz="455073" eaLnBrk="0" hangingPunct="0">
              <a:lnSpc>
                <a:spcPct val="100000"/>
              </a:lnSpc>
              <a:spcBef>
                <a:spcPts val="0"/>
              </a:spcBef>
              <a:spcAft>
                <a:spcPts val="600"/>
              </a:spcAft>
              <a:defRPr/>
            </a:pPr>
            <a:r>
              <a:rPr lang="en-GB" sz="2000" i="1" dirty="0"/>
              <a:t>BRCA</a:t>
            </a:r>
            <a:r>
              <a:rPr lang="en-GB" sz="2000" dirty="0"/>
              <a:t> mutation recovery/reversion</a:t>
            </a:r>
            <a:r>
              <a:rPr lang="en-GB" sz="2000" baseline="30000" dirty="0"/>
              <a:t>1,2</a:t>
            </a:r>
            <a:endParaRPr lang="en-GB" sz="2000" dirty="0"/>
          </a:p>
          <a:p>
            <a:pPr marL="625475" lvl="1" indent="-238125" defTabSz="455073" eaLnBrk="0" hangingPunct="0">
              <a:lnSpc>
                <a:spcPct val="100000"/>
              </a:lnSpc>
              <a:spcBef>
                <a:spcPts val="0"/>
              </a:spcBef>
              <a:spcAft>
                <a:spcPts val="600"/>
              </a:spcAft>
              <a:defRPr/>
            </a:pPr>
            <a:r>
              <a:rPr lang="en-GB" sz="2000" dirty="0"/>
              <a:t>Loss of end resection regulatory proteins </a:t>
            </a:r>
            <a:br>
              <a:rPr lang="en-GB" sz="2000" dirty="0"/>
            </a:br>
            <a:r>
              <a:rPr lang="en-GB" sz="2000" dirty="0"/>
              <a:t>53BP1 and REV7</a:t>
            </a:r>
            <a:r>
              <a:rPr lang="en-GB" sz="2000" baseline="30000" dirty="0"/>
              <a:t>1,2,4,5</a:t>
            </a:r>
          </a:p>
          <a:p>
            <a:pPr marL="335992" indent="-335992" defTabSz="455073" eaLnBrk="0" hangingPunct="0">
              <a:lnSpc>
                <a:spcPct val="100000"/>
              </a:lnSpc>
              <a:spcBef>
                <a:spcPts val="0"/>
              </a:spcBef>
              <a:spcAft>
                <a:spcPts val="600"/>
              </a:spcAft>
              <a:defRPr/>
            </a:pPr>
            <a:r>
              <a:rPr lang="en-GB" sz="2000" i="1" noProof="0" dirty="0"/>
              <a:t>BRCA</a:t>
            </a:r>
            <a:r>
              <a:rPr lang="en-GB" sz="2000" noProof="0" dirty="0"/>
              <a:t>-independent replication fork </a:t>
            </a:r>
            <a:br>
              <a:rPr lang="en-GB" sz="2000" noProof="0" dirty="0"/>
            </a:br>
            <a:r>
              <a:rPr lang="en-GB" sz="2000" noProof="0" dirty="0"/>
              <a:t>stabilisation</a:t>
            </a:r>
            <a:r>
              <a:rPr lang="en-GB" sz="2000" dirty="0"/>
              <a:t> </a:t>
            </a:r>
            <a:r>
              <a:rPr lang="en-GB" sz="2000" noProof="0" dirty="0"/>
              <a:t>(e.g. loss of </a:t>
            </a:r>
            <a:r>
              <a:rPr lang="en-GB" sz="2000" i="1" noProof="0" dirty="0"/>
              <a:t>PTIP</a:t>
            </a:r>
            <a:r>
              <a:rPr lang="en-GB" sz="2000" noProof="0" dirty="0"/>
              <a:t>)</a:t>
            </a:r>
            <a:r>
              <a:rPr lang="en-GB" sz="2000" baseline="30000" noProof="0" dirty="0"/>
              <a:t>2</a:t>
            </a:r>
            <a:endParaRPr lang="en-GB" sz="2000" noProof="0" dirty="0"/>
          </a:p>
          <a:p>
            <a:pPr marL="335992" indent="-335992" defTabSz="455073" eaLnBrk="0" hangingPunct="0">
              <a:lnSpc>
                <a:spcPct val="100000"/>
              </a:lnSpc>
              <a:spcBef>
                <a:spcPts val="0"/>
              </a:spcBef>
              <a:spcAft>
                <a:spcPts val="600"/>
              </a:spcAft>
              <a:defRPr/>
            </a:pPr>
            <a:r>
              <a:rPr lang="en-GB" sz="2000" noProof="0" dirty="0"/>
              <a:t>EMT (mesenchymal phenotype)</a:t>
            </a:r>
            <a:r>
              <a:rPr lang="en-GB" sz="2000" baseline="30000" noProof="0" dirty="0"/>
              <a:t>2</a:t>
            </a:r>
            <a:endParaRPr lang="en-GB" sz="2000" dirty="0"/>
          </a:p>
        </p:txBody>
      </p:sp>
      <p:sp>
        <p:nvSpPr>
          <p:cNvPr id="10" name="Title 9">
            <a:extLst>
              <a:ext uri="{FF2B5EF4-FFF2-40B4-BE49-F238E27FC236}">
                <a16:creationId xmlns="" xmlns:a16="http://schemas.microsoft.com/office/drawing/2014/main" id="{BBCB6F53-A0A1-4043-8A3A-BCD6A3D7D203}"/>
              </a:ext>
            </a:extLst>
          </p:cNvPr>
          <p:cNvSpPr>
            <a:spLocks noGrp="1"/>
          </p:cNvSpPr>
          <p:nvPr>
            <p:ph type="title"/>
          </p:nvPr>
        </p:nvSpPr>
        <p:spPr/>
        <p:txBody>
          <a:bodyPr/>
          <a:lstStyle/>
          <a:p>
            <a:r>
              <a:rPr lang="en-GB" dirty="0"/>
              <a:t>Understanding Mechanisms of Resistance</a:t>
            </a:r>
          </a:p>
        </p:txBody>
      </p:sp>
      <p:sp>
        <p:nvSpPr>
          <p:cNvPr id="13" name="TextBox 12">
            <a:extLst>
              <a:ext uri="{FF2B5EF4-FFF2-40B4-BE49-F238E27FC236}">
                <a16:creationId xmlns="" xmlns:a16="http://schemas.microsoft.com/office/drawing/2014/main" id="{4DA0DF6E-0E00-445A-823C-7C9AFC191DD4}"/>
              </a:ext>
            </a:extLst>
          </p:cNvPr>
          <p:cNvSpPr txBox="1"/>
          <p:nvPr/>
        </p:nvSpPr>
        <p:spPr>
          <a:xfrm>
            <a:off x="6674965" y="2509580"/>
            <a:ext cx="253422" cy="353943"/>
          </a:xfrm>
          <a:prstGeom prst="rect">
            <a:avLst/>
          </a:prstGeom>
          <a:solidFill>
            <a:schemeClr val="bg1"/>
          </a:solidFill>
        </p:spPr>
        <p:txBody>
          <a:bodyPr wrap="square" lIns="0" tIns="0" rIns="0" bIns="0" rtlCol="0" anchor="ctr">
            <a:spAutoFit/>
          </a:bodyPr>
          <a:lstStyle/>
          <a:p>
            <a:pPr defTabSz="914400"/>
            <a:r>
              <a:rPr lang="en-GB" sz="1150" i="1" dirty="0">
                <a:solidFill>
                  <a:prstClr val="black"/>
                </a:solidFill>
              </a:rPr>
              <a:t>BRCA</a:t>
            </a:r>
          </a:p>
        </p:txBody>
      </p:sp>
      <p:sp>
        <p:nvSpPr>
          <p:cNvPr id="9" name="TextBox 8">
            <a:extLst>
              <a:ext uri="{FF2B5EF4-FFF2-40B4-BE49-F238E27FC236}">
                <a16:creationId xmlns="" xmlns:a16="http://schemas.microsoft.com/office/drawing/2014/main" id="{75C72428-FAD2-469C-8150-24D52EBA10FE}"/>
              </a:ext>
            </a:extLst>
          </p:cNvPr>
          <p:cNvSpPr txBox="1"/>
          <p:nvPr/>
        </p:nvSpPr>
        <p:spPr>
          <a:xfrm>
            <a:off x="6697652" y="2365335"/>
            <a:ext cx="253422" cy="353943"/>
          </a:xfrm>
          <a:prstGeom prst="rect">
            <a:avLst/>
          </a:prstGeom>
          <a:solidFill>
            <a:schemeClr val="bg1"/>
          </a:solidFill>
        </p:spPr>
        <p:txBody>
          <a:bodyPr wrap="square" lIns="0" tIns="0" rIns="0" bIns="0" rtlCol="0" anchor="ctr">
            <a:spAutoFit/>
          </a:bodyPr>
          <a:lstStyle/>
          <a:p>
            <a:pPr defTabSz="914400"/>
            <a:r>
              <a:rPr lang="en-GB" sz="1150" i="1" dirty="0">
                <a:solidFill>
                  <a:prstClr val="black"/>
                </a:solidFill>
              </a:rPr>
              <a:t>BRCA</a:t>
            </a:r>
          </a:p>
        </p:txBody>
      </p:sp>
    </p:spTree>
    <p:extLst>
      <p:ext uri="{BB962C8B-B14F-4D97-AF65-F5344CB8AC3E}">
        <p14:creationId xmlns:p14="http://schemas.microsoft.com/office/powerpoint/2010/main" val="25817118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5" y="2514609"/>
            <a:ext cx="7805737" cy="344487"/>
          </a:xfrm>
        </p:spPr>
        <p:txBody>
          <a:bodyPr/>
          <a:lstStyle/>
          <a:p>
            <a:r>
              <a:rPr lang="en-US" sz="700" b="1" kern="1200" dirty="0" smtClean="0">
                <a:solidFill>
                  <a:schemeClr val="tx1"/>
                </a:solidFill>
                <a:latin typeface="Arial" charset="0"/>
                <a:ea typeface="+mn-ea"/>
                <a:cs typeface="+mn-cs"/>
              </a:rPr>
              <a:t>≈50% of HGOC patients may have alterations in the HR pathway per TCGA</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 y="671025"/>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2"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eaLnBrk="0"/>
            <a:r>
              <a:rPr lang="en-US" sz="1200" dirty="0" smtClean="0"/>
              <a:t>Presented By Iain McNeish at 2015 ASCO Annual Meeting</a:t>
            </a:r>
            <a:endParaRPr lang="en-US" sz="1200"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7944"/>
            <a:ext cx="5574118" cy="4793064"/>
          </a:xfrm>
        </p:spPr>
        <p:txBody>
          <a:bodyPr/>
          <a:lstStyle/>
          <a:p>
            <a:pPr marL="0" indent="0" defTabSz="455073" eaLnBrk="0" hangingPunct="0">
              <a:lnSpc>
                <a:spcPct val="100000"/>
              </a:lnSpc>
              <a:spcBef>
                <a:spcPts val="0"/>
              </a:spcBef>
              <a:spcAft>
                <a:spcPts val="600"/>
              </a:spcAft>
              <a:buNone/>
              <a:defRPr/>
            </a:pPr>
            <a:r>
              <a:rPr lang="en-GB" sz="2400" b="1" dirty="0">
                <a:solidFill>
                  <a:schemeClr val="bg2"/>
                </a:solidFill>
              </a:rPr>
              <a:t>Clinical observations: Acquired resistance</a:t>
            </a:r>
          </a:p>
          <a:p>
            <a:pPr marL="361950" indent="-361950">
              <a:lnSpc>
                <a:spcPct val="100000"/>
              </a:lnSpc>
              <a:spcBef>
                <a:spcPts val="0"/>
              </a:spcBef>
              <a:spcAft>
                <a:spcPts val="600"/>
              </a:spcAft>
            </a:pPr>
            <a:r>
              <a:rPr lang="en-GB" sz="2000" i="1" dirty="0"/>
              <a:t>BRCA</a:t>
            </a:r>
            <a:r>
              <a:rPr lang="en-GB" sz="2000" dirty="0"/>
              <a:t> reversion responsible for 15–20% of resistance to PARP inhibitors</a:t>
            </a:r>
            <a:endParaRPr lang="en-GB" sz="2000" baseline="30000" dirty="0"/>
          </a:p>
          <a:p>
            <a:pPr marL="361950" indent="-361950">
              <a:lnSpc>
                <a:spcPct val="100000"/>
              </a:lnSpc>
              <a:spcBef>
                <a:spcPts val="0"/>
              </a:spcBef>
              <a:spcAft>
                <a:spcPts val="600"/>
              </a:spcAft>
            </a:pPr>
            <a:r>
              <a:rPr lang="en-GB" sz="2000" dirty="0"/>
              <a:t>TP53BP1 has opposing activity to </a:t>
            </a:r>
            <a:r>
              <a:rPr lang="en-GB" sz="2000" i="1" dirty="0"/>
              <a:t>BRCA1</a:t>
            </a:r>
            <a:r>
              <a:rPr lang="en-GB" sz="2000" dirty="0"/>
              <a:t> in preventing DNA resection and promoting NHEJ</a:t>
            </a:r>
            <a:endParaRPr lang="en-GB" sz="2000" baseline="30000" dirty="0"/>
          </a:p>
          <a:p>
            <a:pPr lvl="1">
              <a:lnSpc>
                <a:spcPct val="100000"/>
              </a:lnSpc>
              <a:spcBef>
                <a:spcPts val="0"/>
              </a:spcBef>
              <a:spcAft>
                <a:spcPts val="600"/>
              </a:spcAft>
            </a:pPr>
            <a:r>
              <a:rPr lang="en-GB" sz="1800" dirty="0"/>
              <a:t>Mutations in </a:t>
            </a:r>
            <a:r>
              <a:rPr lang="en-GB" sz="1800" i="1" dirty="0"/>
              <a:t>TP53BP1</a:t>
            </a:r>
            <a:r>
              <a:rPr lang="en-GB" sz="1800" dirty="0"/>
              <a:t> responsible for ~10% of </a:t>
            </a:r>
            <a:br>
              <a:rPr lang="en-GB" sz="1800" dirty="0"/>
            </a:br>
            <a:r>
              <a:rPr lang="en-GB" sz="1800" dirty="0"/>
              <a:t>resistance to PARP inhibitors</a:t>
            </a:r>
            <a:endParaRPr lang="en-GB" sz="1800" baseline="30000" dirty="0"/>
          </a:p>
          <a:p>
            <a:pPr marL="361950" indent="-361950">
              <a:lnSpc>
                <a:spcPct val="100000"/>
              </a:lnSpc>
              <a:spcBef>
                <a:spcPts val="0"/>
              </a:spcBef>
              <a:spcAft>
                <a:spcPts val="600"/>
              </a:spcAft>
            </a:pPr>
            <a:r>
              <a:rPr lang="en-GB" sz="2000" dirty="0"/>
              <a:t>~75% of resistance is due to unknown mechanisms</a:t>
            </a:r>
            <a:endParaRPr lang="en-GB" sz="2000" baseline="30000" dirty="0"/>
          </a:p>
        </p:txBody>
      </p:sp>
      <p:sp>
        <p:nvSpPr>
          <p:cNvPr id="4" name="Text Placeholder 3"/>
          <p:cNvSpPr>
            <a:spLocks noGrp="1"/>
          </p:cNvSpPr>
          <p:nvPr>
            <p:ph type="body" sz="quarter" idx="13"/>
          </p:nvPr>
        </p:nvSpPr>
        <p:spPr>
          <a:xfrm>
            <a:off x="305993" y="6307827"/>
            <a:ext cx="3499093" cy="530883"/>
          </a:xfrm>
        </p:spPr>
        <p:txBody>
          <a:bodyPr/>
          <a:lstStyle/>
          <a:p>
            <a:r>
              <a:rPr lang="en-GB" dirty="0"/>
              <a:t>NHEJ, non-homologous end joining; PARP, poly(ADP-ribose) polymerase </a:t>
            </a:r>
          </a:p>
        </p:txBody>
      </p:sp>
      <p:sp>
        <p:nvSpPr>
          <p:cNvPr id="5" name="Text Placeholder 4"/>
          <p:cNvSpPr>
            <a:spLocks noGrp="1"/>
          </p:cNvSpPr>
          <p:nvPr>
            <p:ph type="body" sz="quarter" idx="14"/>
          </p:nvPr>
        </p:nvSpPr>
        <p:spPr>
          <a:xfrm>
            <a:off x="4748983" y="6307827"/>
            <a:ext cx="4088906" cy="530883"/>
          </a:xfrm>
        </p:spPr>
        <p:txBody>
          <a:bodyPr anchor="b">
            <a:noAutofit/>
          </a:bodyPr>
          <a:lstStyle/>
          <a:p>
            <a:r>
              <a:rPr lang="en-GB" dirty="0"/>
              <a:t>1. Edwards SL et al. </a:t>
            </a:r>
            <a:r>
              <a:rPr lang="en-GB" i="1" dirty="0"/>
              <a:t>Nature.</a:t>
            </a:r>
            <a:r>
              <a:rPr lang="en-GB" dirty="0"/>
              <a:t> 2008;451:1111</a:t>
            </a:r>
            <a:r>
              <a:rPr lang="en-GB" dirty="0">
                <a:latin typeface="Arial" panose="020B0604020202020204" pitchFamily="34" charset="0"/>
                <a:cs typeface="Arial" panose="020B0604020202020204" pitchFamily="34" charset="0"/>
              </a:rPr>
              <a:t>–</a:t>
            </a:r>
            <a:r>
              <a:rPr lang="en-GB" dirty="0"/>
              <a:t>1115</a:t>
            </a:r>
            <a:r>
              <a:rPr lang="en-GB" noProof="0" dirty="0"/>
              <a:t>;</a:t>
            </a:r>
            <a:br>
              <a:rPr lang="en-GB" noProof="0" dirty="0"/>
            </a:br>
            <a:r>
              <a:rPr lang="en-GB" noProof="0" dirty="0"/>
              <a:t> 2. Lord CJ, Ashworth A. </a:t>
            </a:r>
            <a:r>
              <a:rPr lang="en-GB" i="1" noProof="0" dirty="0"/>
              <a:t>Nat Med. </a:t>
            </a:r>
            <a:r>
              <a:rPr lang="en-GB" noProof="0" dirty="0"/>
              <a:t>2013;19:1381</a:t>
            </a:r>
            <a:r>
              <a:rPr lang="en-GB" noProof="0" dirty="0">
                <a:latin typeface="Arial" panose="020B0604020202020204" pitchFamily="34" charset="0"/>
                <a:cs typeface="Arial" panose="020B0604020202020204" pitchFamily="34" charset="0"/>
              </a:rPr>
              <a:t>–</a:t>
            </a:r>
            <a:r>
              <a:rPr lang="en-GB" noProof="0" dirty="0"/>
              <a:t>1388 </a:t>
            </a:r>
          </a:p>
        </p:txBody>
      </p:sp>
      <p:sp>
        <p:nvSpPr>
          <p:cNvPr id="22" name="CasellaDiTesto 4"/>
          <p:cNvSpPr txBox="1"/>
          <p:nvPr/>
        </p:nvSpPr>
        <p:spPr>
          <a:xfrm>
            <a:off x="408386" y="5037688"/>
            <a:ext cx="5747790" cy="1055608"/>
          </a:xfrm>
          <a:prstGeom prst="round2DiagRect">
            <a:avLst/>
          </a:prstGeom>
          <a:gradFill>
            <a:gsLst>
              <a:gs pos="38000">
                <a:srgbClr val="3F2C59"/>
              </a:gs>
              <a:gs pos="100000">
                <a:srgbClr val="3F2C59">
                  <a:alpha val="49000"/>
                </a:srgbClr>
              </a:gs>
            </a:gsLst>
            <a:lin ang="0" scaled="1"/>
          </a:gradFill>
        </p:spPr>
        <p:txBody>
          <a:bodyPr wrap="square" rtlCol="0">
            <a:spAutoFit/>
          </a:bodyPr>
          <a:lstStyle/>
          <a:p>
            <a:pPr algn="ctr" defTabSz="914400"/>
            <a:r>
              <a:rPr lang="it-IT" sz="2800" dirty="0">
                <a:solidFill>
                  <a:prstClr val="white"/>
                </a:solidFill>
              </a:rPr>
              <a:t>How can we overcome or avoid </a:t>
            </a:r>
            <a:br>
              <a:rPr lang="it-IT" sz="2800" dirty="0">
                <a:solidFill>
                  <a:prstClr val="white"/>
                </a:solidFill>
              </a:rPr>
            </a:br>
            <a:r>
              <a:rPr lang="it-IT" sz="2800" dirty="0">
                <a:solidFill>
                  <a:prstClr val="white"/>
                </a:solidFill>
              </a:rPr>
              <a:t>further development of resistance?</a:t>
            </a:r>
          </a:p>
        </p:txBody>
      </p:sp>
      <p:sp>
        <p:nvSpPr>
          <p:cNvPr id="6" name="Title 5">
            <a:extLst>
              <a:ext uri="{FF2B5EF4-FFF2-40B4-BE49-F238E27FC236}">
                <a16:creationId xmlns="" xmlns:a16="http://schemas.microsoft.com/office/drawing/2014/main" id="{5AF06CF1-4CCF-4053-A541-999AEB788649}"/>
              </a:ext>
            </a:extLst>
          </p:cNvPr>
          <p:cNvSpPr>
            <a:spLocks noGrp="1"/>
          </p:cNvSpPr>
          <p:nvPr>
            <p:ph type="title"/>
          </p:nvPr>
        </p:nvSpPr>
        <p:spPr/>
        <p:txBody>
          <a:bodyPr/>
          <a:lstStyle/>
          <a:p>
            <a:r>
              <a:rPr lang="en-GB" dirty="0"/>
              <a:t>Understanding Mechanisms of Resistance</a:t>
            </a:r>
          </a:p>
        </p:txBody>
      </p:sp>
      <p:grpSp>
        <p:nvGrpSpPr>
          <p:cNvPr id="2" name="Group 7">
            <a:extLst>
              <a:ext uri="{FF2B5EF4-FFF2-40B4-BE49-F238E27FC236}">
                <a16:creationId xmlns="" xmlns:a16="http://schemas.microsoft.com/office/drawing/2014/main" id="{0D3F605B-E562-4438-8EDC-28FD5B9C4C80}"/>
              </a:ext>
            </a:extLst>
          </p:cNvPr>
          <p:cNvGrpSpPr/>
          <p:nvPr/>
        </p:nvGrpSpPr>
        <p:grpSpPr>
          <a:xfrm>
            <a:off x="5097341" y="1217944"/>
            <a:ext cx="3960408" cy="4915420"/>
            <a:chOff x="6660444" y="1217944"/>
            <a:chExt cx="5280544" cy="4915420"/>
          </a:xfrm>
        </p:grpSpPr>
        <p:graphicFrame>
          <p:nvGraphicFramePr>
            <p:cNvPr id="20" name="Chart 19"/>
            <p:cNvGraphicFramePr/>
            <p:nvPr>
              <p:extLst>
                <p:ext uri="{D42A27DB-BD31-4B8C-83A1-F6EECF244321}">
                  <p14:modId xmlns:p14="http://schemas.microsoft.com/office/powerpoint/2010/main" val="2529523033"/>
                </p:ext>
              </p:extLst>
            </p:nvPr>
          </p:nvGraphicFramePr>
          <p:xfrm>
            <a:off x="6660444" y="1217944"/>
            <a:ext cx="5280544" cy="49154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0D44D71F-A5CA-4261-8961-C56CC6EB85DE}"/>
                </a:ext>
              </a:extLst>
            </p:cNvPr>
            <p:cNvSpPr txBox="1"/>
            <p:nvPr/>
          </p:nvSpPr>
          <p:spPr>
            <a:xfrm>
              <a:off x="9664995" y="2105246"/>
              <a:ext cx="701749" cy="584775"/>
            </a:xfrm>
            <a:prstGeom prst="rect">
              <a:avLst/>
            </a:prstGeom>
            <a:noFill/>
          </p:spPr>
          <p:txBody>
            <a:bodyPr wrap="square" rtlCol="0">
              <a:spAutoFit/>
            </a:bodyPr>
            <a:lstStyle/>
            <a:p>
              <a:pPr algn="ctr" defTabSz="914400"/>
              <a:r>
                <a:rPr lang="en-GB" sz="1600" b="1" i="1" dirty="0">
                  <a:solidFill>
                    <a:prstClr val="black"/>
                  </a:solidFill>
                </a:rPr>
                <a:t>BRCA</a:t>
              </a:r>
            </a:p>
          </p:txBody>
        </p:sp>
      </p:grpSp>
    </p:spTree>
    <p:extLst>
      <p:ext uri="{BB962C8B-B14F-4D97-AF65-F5344CB8AC3E}">
        <p14:creationId xmlns:p14="http://schemas.microsoft.com/office/powerpoint/2010/main" val="2919436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ctor: Elbow 47">
            <a:extLst>
              <a:ext uri="{FF2B5EF4-FFF2-40B4-BE49-F238E27FC236}">
                <a16:creationId xmlns="" xmlns:a16="http://schemas.microsoft.com/office/drawing/2014/main" id="{9C76CF59-7400-4A66-A001-D12943753BB5}"/>
              </a:ext>
            </a:extLst>
          </p:cNvPr>
          <p:cNvCxnSpPr>
            <a:cxnSpLocks/>
          </p:cNvCxnSpPr>
          <p:nvPr/>
        </p:nvCxnSpPr>
        <p:spPr>
          <a:xfrm flipV="1">
            <a:off x="4348130" y="2999191"/>
            <a:ext cx="837000" cy="936000"/>
          </a:xfrm>
          <a:prstGeom prst="bentConnector3">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 xmlns:a16="http://schemas.microsoft.com/office/drawing/2014/main" id="{0ED5DFF8-A6E0-4927-A05C-2C525F52FC1E}"/>
              </a:ext>
            </a:extLst>
          </p:cNvPr>
          <p:cNvCxnSpPr>
            <a:cxnSpLocks/>
          </p:cNvCxnSpPr>
          <p:nvPr/>
        </p:nvCxnSpPr>
        <p:spPr>
          <a:xfrm>
            <a:off x="4348516" y="3934060"/>
            <a:ext cx="837000" cy="900000"/>
          </a:xfrm>
          <a:prstGeom prst="bentConnector3">
            <a:avLst>
              <a:gd name="adj1" fmla="val 50000"/>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44">
            <a:extLst>
              <a:ext uri="{FF2B5EF4-FFF2-40B4-BE49-F238E27FC236}">
                <a16:creationId xmlns="" xmlns:a16="http://schemas.microsoft.com/office/drawing/2014/main" id="{637971C3-5A64-4C6F-A983-2349495B6F4D}"/>
              </a:ext>
            </a:extLst>
          </p:cNvPr>
          <p:cNvGrpSpPr/>
          <p:nvPr/>
        </p:nvGrpSpPr>
        <p:grpSpPr>
          <a:xfrm flipH="1">
            <a:off x="2548240" y="3135557"/>
            <a:ext cx="567000" cy="1584000"/>
            <a:chOff x="4420792" y="2920697"/>
            <a:chExt cx="864594" cy="1834870"/>
          </a:xfrm>
        </p:grpSpPr>
        <p:cxnSp>
          <p:nvCxnSpPr>
            <p:cNvPr id="46" name="Connector: Elbow 45">
              <a:extLst>
                <a:ext uri="{FF2B5EF4-FFF2-40B4-BE49-F238E27FC236}">
                  <a16:creationId xmlns="" xmlns:a16="http://schemas.microsoft.com/office/drawing/2014/main" id="{AA5FC386-ECCA-47EC-9F52-21B9FCB0C456}"/>
                </a:ext>
              </a:extLst>
            </p:cNvPr>
            <p:cNvCxnSpPr>
              <a:cxnSpLocks/>
            </p:cNvCxnSpPr>
            <p:nvPr/>
          </p:nvCxnSpPr>
          <p:spPr>
            <a:xfrm flipV="1">
              <a:off x="4421386" y="2920697"/>
              <a:ext cx="864000" cy="936000"/>
            </a:xfrm>
            <a:prstGeom prst="bentConnector3">
              <a:avLst/>
            </a:prstGeom>
            <a:ln w="254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 xmlns:a16="http://schemas.microsoft.com/office/drawing/2014/main" id="{74CBD046-11D2-443D-9466-FB321475F716}"/>
                </a:ext>
              </a:extLst>
            </p:cNvPr>
            <p:cNvCxnSpPr>
              <a:cxnSpLocks/>
            </p:cNvCxnSpPr>
            <p:nvPr/>
          </p:nvCxnSpPr>
          <p:spPr>
            <a:xfrm>
              <a:off x="4420792" y="3855567"/>
              <a:ext cx="864000" cy="900000"/>
            </a:xfrm>
            <a:prstGeom prst="bentConnector3">
              <a:avLst>
                <a:gd name="adj1" fmla="val 50000"/>
              </a:avLst>
            </a:prstGeom>
            <a:ln w="254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 xmlns:a16="http://schemas.microsoft.com/office/drawing/2014/main" id="{B574901B-39AC-4742-82F9-C896E05000C4}"/>
              </a:ext>
            </a:extLst>
          </p:cNvPr>
          <p:cNvSpPr txBox="1"/>
          <p:nvPr/>
        </p:nvSpPr>
        <p:spPr>
          <a:xfrm>
            <a:off x="315795" y="2487151"/>
            <a:ext cx="2332800" cy="1296000"/>
          </a:xfrm>
          <a:prstGeom prst="snip2DiagRect">
            <a:avLst/>
          </a:prstGeom>
          <a:solidFill>
            <a:schemeClr val="bg2"/>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marL="180975" indent="-180975" algn="l" defTabSz="1219170">
              <a:buClr>
                <a:prstClr val="white"/>
              </a:buClr>
              <a:buSzPct val="100000"/>
              <a:buFont typeface="Arial" panose="020B0604020202020204" pitchFamily="34" charset="0"/>
              <a:buChar char="•"/>
            </a:pPr>
            <a:r>
              <a:rPr lang="en-GB" sz="1200" b="0" dirty="0">
                <a:solidFill>
                  <a:prstClr val="white"/>
                </a:solidFill>
              </a:rPr>
              <a:t>1 prior PARP inhibitor treatment</a:t>
            </a:r>
          </a:p>
          <a:p>
            <a:pPr marL="447675" lvl="1" indent="-190500" defTabSz="1219170">
              <a:buClr>
                <a:prstClr val="white"/>
              </a:buClr>
              <a:buSzPct val="100000"/>
              <a:buFont typeface="Arial" panose="020B0604020202020204" pitchFamily="34" charset="0"/>
              <a:buChar char="•"/>
            </a:pPr>
            <a:r>
              <a:rPr lang="en-GB" sz="1100" dirty="0">
                <a:solidFill>
                  <a:prstClr val="white"/>
                </a:solidFill>
              </a:rPr>
              <a:t>18 months+ after first-line chemotherapy</a:t>
            </a:r>
          </a:p>
          <a:p>
            <a:pPr marL="447675" lvl="1" indent="-190500" defTabSz="1219170">
              <a:buClr>
                <a:prstClr val="white"/>
              </a:buClr>
              <a:buSzPct val="100000"/>
              <a:buFont typeface="Arial" panose="020B0604020202020204" pitchFamily="34" charset="0"/>
              <a:buChar char="•"/>
            </a:pPr>
            <a:r>
              <a:rPr lang="en-GB" sz="1100" dirty="0">
                <a:solidFill>
                  <a:prstClr val="white"/>
                </a:solidFill>
              </a:rPr>
              <a:t>12 months+ after second-line chemotherapy</a:t>
            </a:r>
          </a:p>
        </p:txBody>
      </p:sp>
      <p:sp>
        <p:nvSpPr>
          <p:cNvPr id="19" name="Rectangle 24"/>
          <p:cNvSpPr/>
          <p:nvPr/>
        </p:nvSpPr>
        <p:spPr>
          <a:xfrm>
            <a:off x="4912273" y="3760947"/>
            <a:ext cx="392113" cy="523220"/>
          </a:xfrm>
          <a:prstGeom prst="rect">
            <a:avLst/>
          </a:prstGeom>
          <a:solidFill>
            <a:schemeClr val="bg1"/>
          </a:solidFill>
          <a:effectLst/>
        </p:spPr>
        <p:txBody>
          <a:bodyPr lIns="91440" tIns="45720" rIns="91440" bIns="45720">
            <a:spAutoFit/>
          </a:bodyPr>
          <a:lstStyle/>
          <a:p>
            <a:pPr algn="ctr" defTabSz="1219170" eaLnBrk="0" fontAlgn="base" hangingPunct="0">
              <a:spcBef>
                <a:spcPct val="0"/>
              </a:spcBef>
              <a:spcAft>
                <a:spcPct val="0"/>
              </a:spcAft>
              <a:defRPr/>
            </a:pPr>
            <a:r>
              <a:rPr lang="en-GB" sz="1400" b="1" kern="0" dirty="0">
                <a:solidFill>
                  <a:prstClr val="black"/>
                </a:solidFill>
                <a:cs typeface="Arial" charset="0"/>
              </a:rPr>
              <a:t>2:1</a:t>
            </a:r>
            <a:endParaRPr lang="en-GB" sz="1400" dirty="0">
              <a:solidFill>
                <a:prstClr val="black"/>
              </a:solidFill>
              <a:cs typeface="Arial" charset="0"/>
            </a:endParaRPr>
          </a:p>
        </p:txBody>
      </p:sp>
      <p:sp>
        <p:nvSpPr>
          <p:cNvPr id="3" name="Title 2"/>
          <p:cNvSpPr>
            <a:spLocks noGrp="1"/>
          </p:cNvSpPr>
          <p:nvPr>
            <p:ph type="title"/>
          </p:nvPr>
        </p:nvSpPr>
        <p:spPr/>
        <p:txBody>
          <a:bodyPr/>
          <a:lstStyle/>
          <a:p>
            <a:r>
              <a:rPr lang="en-GB" sz="2800" noProof="0" dirty="0"/>
              <a:t>OReO: Study Design</a:t>
            </a:r>
          </a:p>
        </p:txBody>
      </p:sp>
      <p:sp>
        <p:nvSpPr>
          <p:cNvPr id="4" name="Text Placeholder 3"/>
          <p:cNvSpPr>
            <a:spLocks noGrp="1"/>
          </p:cNvSpPr>
          <p:nvPr>
            <p:ph type="body" sz="quarter" idx="13"/>
          </p:nvPr>
        </p:nvSpPr>
        <p:spPr>
          <a:xfrm>
            <a:off x="305995" y="6307832"/>
            <a:ext cx="4483769" cy="530883"/>
          </a:xfrm>
        </p:spPr>
        <p:txBody>
          <a:bodyPr>
            <a:normAutofit/>
          </a:bodyPr>
          <a:lstStyle/>
          <a:p>
            <a:r>
              <a:rPr lang="en-GB" sz="700" noProof="0" dirty="0"/>
              <a:t>AESI, adverse events of special interest; BID, twice daily; CR, complete response; FACT-O, functional assessment of cancer therapy – ovarian; g, germline; OS, overall survival; PARP, poly(ADP-ribose) polymerase; PFS, progression-free survival; </a:t>
            </a:r>
            <a:br>
              <a:rPr lang="en-GB" sz="700" noProof="0" dirty="0"/>
            </a:br>
            <a:r>
              <a:rPr lang="en-GB" sz="700" noProof="0" dirty="0"/>
              <a:t>PR, partial response; s, somatic; TFST, time to first subsequent therapy; wt, wild type</a:t>
            </a:r>
          </a:p>
        </p:txBody>
      </p:sp>
      <p:sp>
        <p:nvSpPr>
          <p:cNvPr id="5" name="Text Placeholder 4"/>
          <p:cNvSpPr>
            <a:spLocks noGrp="1"/>
          </p:cNvSpPr>
          <p:nvPr>
            <p:ph type="body" sz="quarter" idx="14"/>
          </p:nvPr>
        </p:nvSpPr>
        <p:spPr/>
        <p:txBody>
          <a:bodyPr/>
          <a:lstStyle/>
          <a:p>
            <a:r>
              <a:rPr lang="en-GB" sz="700" noProof="0" dirty="0"/>
              <a:t>ClinicalTrials.gov. NCT03106987. </a:t>
            </a:r>
            <a:r>
              <a:rPr lang="en-GB" sz="700" noProof="0" dirty="0">
                <a:ea typeface="Calibri" charset="0"/>
                <a:cs typeface="Calibri" charset="0"/>
                <a:hlinkClick r:id="rId3"/>
              </a:rPr>
              <a:t>https://clinicaltrials.gov</a:t>
            </a:r>
            <a:r>
              <a:rPr lang="en-GB" sz="700" noProof="0" dirty="0">
                <a:ea typeface="Calibri" charset="0"/>
                <a:cs typeface="Calibri" charset="0"/>
              </a:rPr>
              <a:t>. </a:t>
            </a:r>
            <a:r>
              <a:rPr lang="en-GB" sz="700" dirty="0">
                <a:ea typeface="Calibri" charset="0"/>
                <a:cs typeface="Calibri" charset="0"/>
              </a:rPr>
              <a:t>Accessed </a:t>
            </a:r>
            <a:r>
              <a:rPr lang="en-GB" sz="700" dirty="0"/>
              <a:t>1 August</a:t>
            </a:r>
            <a:r>
              <a:rPr lang="en-GB" sz="700" dirty="0">
                <a:ea typeface="Calibri" charset="0"/>
                <a:cs typeface="Calibri" charset="0"/>
              </a:rPr>
              <a:t> 2017</a:t>
            </a:r>
            <a:endParaRPr lang="en-GB" sz="700" noProof="0" dirty="0">
              <a:ea typeface="Calibri" charset="0"/>
              <a:cs typeface="Calibri" charset="0"/>
            </a:endParaRPr>
          </a:p>
        </p:txBody>
      </p:sp>
      <p:sp>
        <p:nvSpPr>
          <p:cNvPr id="24" name="Rectangle 23"/>
          <p:cNvSpPr/>
          <p:nvPr/>
        </p:nvSpPr>
        <p:spPr>
          <a:xfrm>
            <a:off x="295865" y="1125082"/>
            <a:ext cx="8602526" cy="535531"/>
          </a:xfrm>
          <a:prstGeom prst="rect">
            <a:avLst/>
          </a:prstGeom>
        </p:spPr>
        <p:txBody>
          <a:bodyPr wrap="square">
            <a:spAutoFit/>
          </a:bodyPr>
          <a:lstStyle/>
          <a:p>
            <a:pPr algn="ctr" defTabSz="1219170" fontAlgn="base">
              <a:lnSpc>
                <a:spcPct val="90000"/>
              </a:lnSpc>
              <a:spcBef>
                <a:spcPct val="0"/>
              </a:spcBef>
              <a:spcAft>
                <a:spcPts val="400"/>
              </a:spcAft>
              <a:defRPr/>
            </a:pPr>
            <a:r>
              <a:rPr lang="en-GB" sz="1600" b="1" dirty="0">
                <a:solidFill>
                  <a:srgbClr val="3F2C59"/>
                </a:solidFill>
              </a:rPr>
              <a:t>Phase III, trial of olaparib retreatment following receipt of prior PARP inhibitor and complete or partial response to platinum-based chemotherapy in patients with epithelial ovarian cancer</a:t>
            </a:r>
          </a:p>
        </p:txBody>
      </p:sp>
      <p:grpSp>
        <p:nvGrpSpPr>
          <p:cNvPr id="6" name="Group 28">
            <a:extLst>
              <a:ext uri="{FF2B5EF4-FFF2-40B4-BE49-F238E27FC236}">
                <a16:creationId xmlns="" xmlns:a16="http://schemas.microsoft.com/office/drawing/2014/main" id="{DB69C04C-8E94-4493-9C85-C71EFF2591C0}"/>
              </a:ext>
            </a:extLst>
          </p:cNvPr>
          <p:cNvGrpSpPr/>
          <p:nvPr/>
        </p:nvGrpSpPr>
        <p:grpSpPr>
          <a:xfrm>
            <a:off x="7360919" y="2445817"/>
            <a:ext cx="1497870" cy="953443"/>
            <a:chOff x="1777175" y="2938048"/>
            <a:chExt cx="2306751" cy="667410"/>
          </a:xfrm>
          <a:solidFill>
            <a:schemeClr val="accent4"/>
          </a:solidFill>
        </p:grpSpPr>
        <p:sp>
          <p:nvSpPr>
            <p:cNvPr id="31" name="Rectangle 30">
              <a:extLst>
                <a:ext uri="{FF2B5EF4-FFF2-40B4-BE49-F238E27FC236}">
                  <a16:creationId xmlns="" xmlns:a16="http://schemas.microsoft.com/office/drawing/2014/main" id="{31A5D8EB-CEAE-4044-84CB-E141605B148D}"/>
                </a:ext>
              </a:extLst>
            </p:cNvPr>
            <p:cNvSpPr/>
            <p:nvPr/>
          </p:nvSpPr>
          <p:spPr bwMode="gray">
            <a:xfrm>
              <a:off x="1777175" y="3265333"/>
              <a:ext cx="2306751" cy="340125"/>
            </a:xfrm>
            <a:prstGeom prst="rect">
              <a:avLst/>
            </a:prstGeom>
            <a:solidFill>
              <a:srgbClr val="F7F7F7"/>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p>
              <a:pPr marL="92075" algn="ctr" defTabSz="1219170" fontAlgn="base">
                <a:lnSpc>
                  <a:spcPct val="90000"/>
                </a:lnSpc>
                <a:spcAft>
                  <a:spcPct val="0"/>
                </a:spcAft>
                <a:buClr>
                  <a:srgbClr val="4B4B4B"/>
                </a:buClr>
                <a:buSzPct val="100000"/>
                <a:tabLst>
                  <a:tab pos="2133547" algn="l"/>
                  <a:tab pos="3352716" algn="l"/>
                </a:tabLst>
              </a:pPr>
              <a:r>
                <a:rPr lang="en-GB" sz="1200" b="1" dirty="0">
                  <a:solidFill>
                    <a:prstClr val="black"/>
                  </a:solidFill>
                </a:rPr>
                <a:t>PFS, TFST, FACT-O, </a:t>
              </a:r>
              <a:br>
                <a:rPr lang="en-GB" sz="1200" b="1" dirty="0">
                  <a:solidFill>
                    <a:prstClr val="black"/>
                  </a:solidFill>
                </a:rPr>
              </a:br>
              <a:r>
                <a:rPr lang="en-GB" sz="1200" b="1" dirty="0">
                  <a:solidFill>
                    <a:prstClr val="black"/>
                  </a:solidFill>
                </a:rPr>
                <a:t>safety, AESI, OS</a:t>
              </a:r>
            </a:p>
          </p:txBody>
        </p:sp>
        <p:sp>
          <p:nvSpPr>
            <p:cNvPr id="32" name="Text Placeholder 4">
              <a:extLst>
                <a:ext uri="{FF2B5EF4-FFF2-40B4-BE49-F238E27FC236}">
                  <a16:creationId xmlns="" xmlns:a16="http://schemas.microsoft.com/office/drawing/2014/main" id="{78CA7074-0CC6-4EE4-9861-6078C31EFE0E}"/>
                </a:ext>
              </a:extLst>
            </p:cNvPr>
            <p:cNvSpPr txBox="1">
              <a:spLocks/>
            </p:cNvSpPr>
            <p:nvPr/>
          </p:nvSpPr>
          <p:spPr bwMode="gray">
            <a:xfrm>
              <a:off x="1777175" y="2938048"/>
              <a:ext cx="2303563" cy="327285"/>
            </a:xfrm>
            <a:prstGeom prst="rect">
              <a:avLst/>
            </a:prstGeom>
            <a:solidFill>
              <a:srgbClr val="C00000"/>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100" b="1"/>
              </a:lvl1pPr>
            </a:lstStyle>
            <a:p>
              <a:pPr defTabSz="1219170">
                <a:buClr>
                  <a:srgbClr val="89C235"/>
                </a:buClr>
              </a:pPr>
              <a:r>
                <a:rPr lang="en-GB" sz="1200" dirty="0">
                  <a:solidFill>
                    <a:prstClr val="white"/>
                  </a:solidFill>
                </a:rPr>
                <a:t>Primary endpoint</a:t>
              </a:r>
            </a:p>
          </p:txBody>
        </p:sp>
      </p:grpSp>
      <p:sp>
        <p:nvSpPr>
          <p:cNvPr id="33" name="TextBox 32">
            <a:extLst>
              <a:ext uri="{FF2B5EF4-FFF2-40B4-BE49-F238E27FC236}">
                <a16:creationId xmlns="" xmlns:a16="http://schemas.microsoft.com/office/drawing/2014/main" id="{15F0324E-CB3A-492B-84D1-33626D047233}"/>
              </a:ext>
            </a:extLst>
          </p:cNvPr>
          <p:cNvSpPr txBox="1"/>
          <p:nvPr/>
        </p:nvSpPr>
        <p:spPr>
          <a:xfrm>
            <a:off x="7360926" y="4282300"/>
            <a:ext cx="1497869" cy="1077219"/>
          </a:xfrm>
          <a:prstGeom prst="rect">
            <a:avLst/>
          </a:prstGeom>
          <a:solidFill>
            <a:schemeClr val="bg2">
              <a:lumMod val="40000"/>
              <a:lumOff val="60000"/>
              <a:alpha val="50000"/>
            </a:schemeClr>
          </a:solidFill>
          <a:ln>
            <a:noFill/>
          </a:ln>
        </p:spPr>
        <p:txBody>
          <a:bodyPr wrap="square" rtlCol="0" anchor="ctr">
            <a:noAutofit/>
          </a:bodyPr>
          <a:lstStyle/>
          <a:p>
            <a:pPr algn="ctr" defTabSz="1219170"/>
            <a:r>
              <a:rPr lang="en-GB" sz="1200" b="1" dirty="0">
                <a:solidFill>
                  <a:srgbClr val="000000"/>
                </a:solidFill>
              </a:rPr>
              <a:t>Status: recruiting</a:t>
            </a:r>
          </a:p>
          <a:p>
            <a:pPr algn="ctr" defTabSz="1219170"/>
            <a:r>
              <a:rPr lang="en-GB" sz="1200" b="1" dirty="0">
                <a:solidFill>
                  <a:srgbClr val="000000"/>
                </a:solidFill>
              </a:rPr>
              <a:t>Target enrolment: 416 pts</a:t>
            </a:r>
          </a:p>
        </p:txBody>
      </p:sp>
      <p:sp>
        <p:nvSpPr>
          <p:cNvPr id="34" name="Text Box 78">
            <a:extLst>
              <a:ext uri="{FF2B5EF4-FFF2-40B4-BE49-F238E27FC236}">
                <a16:creationId xmlns="" xmlns:a16="http://schemas.microsoft.com/office/drawing/2014/main" id="{1B604DDB-2BBE-4E6A-94F6-7FB1C9550A0A}"/>
              </a:ext>
            </a:extLst>
          </p:cNvPr>
          <p:cNvSpPr txBox="1">
            <a:spLocks noChangeAspect="1" noChangeArrowheads="1"/>
          </p:cNvSpPr>
          <p:nvPr/>
        </p:nvSpPr>
        <p:spPr bwMode="auto">
          <a:xfrm>
            <a:off x="5231056" y="2439525"/>
            <a:ext cx="1876329" cy="1083187"/>
          </a:xfrm>
          <a:prstGeom prst="roundRect">
            <a:avLst/>
          </a:prstGeom>
          <a:solidFill>
            <a:schemeClr val="accent2"/>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lIns="36000" tIns="45720" rIns="36000" bIns="45720" anchor="ctr"/>
          <a:lstStyle/>
          <a:p>
            <a:pPr algn="ctr" defTabSz="667642" eaLnBrk="0" fontAlgn="base" hangingPunct="0">
              <a:spcBef>
                <a:spcPct val="50000"/>
              </a:spcBef>
              <a:spcAft>
                <a:spcPct val="0"/>
              </a:spcAft>
              <a:defRPr/>
            </a:pPr>
            <a:r>
              <a:rPr lang="en-GB" sz="1400" b="1" kern="0" dirty="0">
                <a:solidFill>
                  <a:prstClr val="white"/>
                </a:solidFill>
                <a:effectLst>
                  <a:outerShdw blurRad="50800" dist="38100" dir="2700000" algn="tl" rotWithShape="0">
                    <a:prstClr val="black">
                      <a:alpha val="40000"/>
                    </a:prstClr>
                  </a:outerShdw>
                </a:effectLst>
                <a:cs typeface="Arial" charset="0"/>
              </a:rPr>
              <a:t>Olaparib 300 mg tablets </a:t>
            </a:r>
            <a:br>
              <a:rPr lang="en-GB" sz="1400" b="1" kern="0" dirty="0">
                <a:solidFill>
                  <a:prstClr val="white"/>
                </a:solidFill>
                <a:effectLst>
                  <a:outerShdw blurRad="50800" dist="38100" dir="2700000" algn="tl" rotWithShape="0">
                    <a:prstClr val="black">
                      <a:alpha val="40000"/>
                    </a:prstClr>
                  </a:outerShdw>
                </a:effectLst>
                <a:cs typeface="Arial" charset="0"/>
              </a:rPr>
            </a:br>
            <a:r>
              <a:rPr lang="en-GB" sz="1400" b="1" kern="0" dirty="0">
                <a:solidFill>
                  <a:prstClr val="white"/>
                </a:solidFill>
                <a:effectLst>
                  <a:outerShdw blurRad="50800" dist="38100" dir="2700000" algn="tl" rotWithShape="0">
                    <a:prstClr val="black">
                      <a:alpha val="40000"/>
                    </a:prstClr>
                  </a:outerShdw>
                </a:effectLst>
                <a:cs typeface="Arial" charset="0"/>
              </a:rPr>
              <a:t>or last tolerable dose </a:t>
            </a:r>
            <a:br>
              <a:rPr lang="en-GB" sz="1400" b="1" kern="0" dirty="0">
                <a:solidFill>
                  <a:prstClr val="white"/>
                </a:solidFill>
                <a:effectLst>
                  <a:outerShdw blurRad="50800" dist="38100" dir="2700000" algn="tl" rotWithShape="0">
                    <a:prstClr val="black">
                      <a:alpha val="40000"/>
                    </a:prstClr>
                  </a:outerShdw>
                </a:effectLst>
                <a:cs typeface="Arial" charset="0"/>
              </a:rPr>
            </a:br>
            <a:r>
              <a:rPr lang="en-GB" sz="1400" b="1" kern="0" dirty="0">
                <a:solidFill>
                  <a:prstClr val="white"/>
                </a:solidFill>
                <a:effectLst>
                  <a:outerShdw blurRad="50800" dist="38100" dir="2700000" algn="tl" rotWithShape="0">
                    <a:prstClr val="black">
                      <a:alpha val="40000"/>
                    </a:prstClr>
                  </a:outerShdw>
                </a:effectLst>
                <a:cs typeface="Arial" charset="0"/>
              </a:rPr>
              <a:t>BID</a:t>
            </a:r>
          </a:p>
        </p:txBody>
      </p:sp>
      <p:sp>
        <p:nvSpPr>
          <p:cNvPr id="35" name="Text Box 78">
            <a:extLst>
              <a:ext uri="{FF2B5EF4-FFF2-40B4-BE49-F238E27FC236}">
                <a16:creationId xmlns="" xmlns:a16="http://schemas.microsoft.com/office/drawing/2014/main" id="{0E837ADC-1C72-4DA6-BEC3-CB9F7D850FA4}"/>
              </a:ext>
            </a:extLst>
          </p:cNvPr>
          <p:cNvSpPr txBox="1">
            <a:spLocks noChangeAspect="1" noChangeArrowheads="1"/>
          </p:cNvSpPr>
          <p:nvPr/>
        </p:nvSpPr>
        <p:spPr bwMode="auto">
          <a:xfrm>
            <a:off x="5231056" y="4368511"/>
            <a:ext cx="1876329" cy="994748"/>
          </a:xfrm>
          <a:prstGeom prst="roundRect">
            <a:avLst/>
          </a:prstGeom>
          <a:solidFill>
            <a:schemeClr val="accent5"/>
          </a:solidFill>
          <a:ln>
            <a:noFill/>
            <a:headEnd/>
            <a:tailEnd/>
          </a:ln>
          <a:effectLst/>
        </p:spPr>
        <p:style>
          <a:lnRef idx="1">
            <a:schemeClr val="accent6"/>
          </a:lnRef>
          <a:fillRef idx="2">
            <a:schemeClr val="accent6"/>
          </a:fillRef>
          <a:effectRef idx="1">
            <a:schemeClr val="accent6"/>
          </a:effectRef>
          <a:fontRef idx="minor">
            <a:schemeClr val="dk1"/>
          </a:fontRef>
        </p:style>
        <p:txBody>
          <a:bodyPr wrap="none" lIns="36000" tIns="45720" rIns="36000" bIns="45720" anchor="ctr"/>
          <a:lstStyle/>
          <a:p>
            <a:pPr algn="ctr" defTabSz="667642" eaLnBrk="0" fontAlgn="base" hangingPunct="0">
              <a:spcBef>
                <a:spcPct val="50000"/>
              </a:spcBef>
              <a:spcAft>
                <a:spcPct val="0"/>
              </a:spcAft>
              <a:defRPr/>
            </a:pPr>
            <a:r>
              <a:rPr lang="en-GB" sz="1400" b="1" kern="0" dirty="0">
                <a:solidFill>
                  <a:prstClr val="white"/>
                </a:solidFill>
                <a:effectLst>
                  <a:outerShdw blurRad="50800" dist="38100" dir="2700000" algn="tl" rotWithShape="0">
                    <a:prstClr val="black">
                      <a:alpha val="40000"/>
                    </a:prstClr>
                  </a:outerShdw>
                </a:effectLst>
                <a:cs typeface="Arial" charset="0"/>
              </a:rPr>
              <a:t>Placebo</a:t>
            </a:r>
            <a:br>
              <a:rPr lang="en-GB" sz="1400" b="1" kern="0" dirty="0">
                <a:solidFill>
                  <a:prstClr val="white"/>
                </a:solidFill>
                <a:effectLst>
                  <a:outerShdw blurRad="50800" dist="38100" dir="2700000" algn="tl" rotWithShape="0">
                    <a:prstClr val="black">
                      <a:alpha val="40000"/>
                    </a:prstClr>
                  </a:outerShdw>
                </a:effectLst>
                <a:cs typeface="Arial" charset="0"/>
              </a:rPr>
            </a:br>
            <a:r>
              <a:rPr lang="en-GB" sz="1400" b="1" kern="0" dirty="0">
                <a:solidFill>
                  <a:prstClr val="white"/>
                </a:solidFill>
                <a:effectLst>
                  <a:outerShdw blurRad="50800" dist="38100" dir="2700000" algn="tl" rotWithShape="0">
                    <a:prstClr val="black">
                      <a:alpha val="40000"/>
                    </a:prstClr>
                  </a:outerShdw>
                </a:effectLst>
                <a:cs typeface="Arial" charset="0"/>
              </a:rPr>
              <a:t>BID</a:t>
            </a:r>
          </a:p>
        </p:txBody>
      </p:sp>
      <p:sp>
        <p:nvSpPr>
          <p:cNvPr id="40" name="TextBox 39">
            <a:extLst>
              <a:ext uri="{FF2B5EF4-FFF2-40B4-BE49-F238E27FC236}">
                <a16:creationId xmlns="" xmlns:a16="http://schemas.microsoft.com/office/drawing/2014/main" id="{CCBA5435-B184-44E1-A0B0-91E0B2C8434C}"/>
              </a:ext>
            </a:extLst>
          </p:cNvPr>
          <p:cNvSpPr txBox="1"/>
          <p:nvPr/>
        </p:nvSpPr>
        <p:spPr>
          <a:xfrm>
            <a:off x="315795" y="4056626"/>
            <a:ext cx="2332800" cy="1446761"/>
          </a:xfrm>
          <a:prstGeom prst="snip2DiagRect">
            <a:avLst/>
          </a:prstGeom>
          <a:solidFill>
            <a:schemeClr val="bg2"/>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marL="180975" indent="-180975" algn="l" defTabSz="781695">
              <a:lnSpc>
                <a:spcPts val="1664"/>
              </a:lnSpc>
              <a:spcBef>
                <a:spcPct val="0"/>
              </a:spcBef>
              <a:buClr>
                <a:prstClr val="white"/>
              </a:buClr>
              <a:buSzPct val="100000"/>
              <a:buFont typeface="Arial" panose="020B0604020202020204" pitchFamily="34" charset="0"/>
              <a:buChar char="•"/>
              <a:tabLst>
                <a:tab pos="100145" algn="l"/>
                <a:tab pos="1001462" algn="ctr"/>
              </a:tabLst>
              <a:defRPr/>
            </a:pPr>
            <a:r>
              <a:rPr lang="en-GB" sz="1200" b="0" dirty="0">
                <a:solidFill>
                  <a:srgbClr val="FFFFFF"/>
                </a:solidFill>
                <a:ea typeface="Arial Unicode MS" pitchFamily="34" charset="-128"/>
                <a:cs typeface="Arial Unicode MS" pitchFamily="34" charset="-128"/>
              </a:rPr>
              <a:t>1 </a:t>
            </a:r>
            <a:r>
              <a:rPr lang="en-GB" sz="1200" b="0" dirty="0">
                <a:solidFill>
                  <a:prstClr val="white"/>
                </a:solidFill>
              </a:rPr>
              <a:t>prior</a:t>
            </a:r>
            <a:r>
              <a:rPr lang="en-GB" sz="1200" b="0" dirty="0">
                <a:solidFill>
                  <a:srgbClr val="FFFFFF"/>
                </a:solidFill>
                <a:ea typeface="Arial Unicode MS" pitchFamily="34" charset="-128"/>
                <a:cs typeface="Arial Unicode MS" pitchFamily="34" charset="-128"/>
              </a:rPr>
              <a:t> PARP inhibitor treatment</a:t>
            </a:r>
          </a:p>
          <a:p>
            <a:pPr marL="447675" lvl="1" indent="-190500" defTabSz="1219170" fontAlgn="base">
              <a:lnSpc>
                <a:spcPts val="2000"/>
              </a:lnSpc>
              <a:spcBef>
                <a:spcPct val="0"/>
              </a:spcBef>
              <a:spcAft>
                <a:spcPct val="0"/>
              </a:spcAft>
              <a:buClr>
                <a:prstClr val="white"/>
              </a:buClr>
              <a:buSzPct val="100000"/>
              <a:buFont typeface="Arial" panose="020B0604020202020204" pitchFamily="34" charset="0"/>
              <a:buChar char="•"/>
              <a:tabLst>
                <a:tab pos="100145" algn="l"/>
                <a:tab pos="1001462" algn="ctr"/>
              </a:tabLst>
              <a:defRPr/>
            </a:pPr>
            <a:r>
              <a:rPr lang="en-GB" sz="1100" dirty="0">
                <a:solidFill>
                  <a:prstClr val="white"/>
                </a:solidFill>
              </a:rPr>
              <a:t>12 months+ after first-line chemotherapy </a:t>
            </a:r>
          </a:p>
          <a:p>
            <a:pPr marL="447675" lvl="1" indent="-190500" defTabSz="1219170" fontAlgn="base">
              <a:lnSpc>
                <a:spcPts val="2000"/>
              </a:lnSpc>
              <a:spcBef>
                <a:spcPct val="0"/>
              </a:spcBef>
              <a:spcAft>
                <a:spcPct val="0"/>
              </a:spcAft>
              <a:buClr>
                <a:prstClr val="white"/>
              </a:buClr>
              <a:buSzPct val="100000"/>
              <a:buFont typeface="Arial" panose="020B0604020202020204" pitchFamily="34" charset="0"/>
              <a:buChar char="•"/>
              <a:tabLst>
                <a:tab pos="100145" algn="l"/>
                <a:tab pos="1001462" algn="ctr"/>
              </a:tabLst>
              <a:defRPr/>
            </a:pPr>
            <a:r>
              <a:rPr lang="en-GB" sz="1100" dirty="0">
                <a:solidFill>
                  <a:prstClr val="white"/>
                </a:solidFill>
              </a:rPr>
              <a:t>6 months+ after second-line chemotherapy</a:t>
            </a:r>
          </a:p>
        </p:txBody>
      </p:sp>
      <p:sp>
        <p:nvSpPr>
          <p:cNvPr id="41" name="Rounded Rectangle 51">
            <a:extLst>
              <a:ext uri="{FF2B5EF4-FFF2-40B4-BE49-F238E27FC236}">
                <a16:creationId xmlns="" xmlns:a16="http://schemas.microsoft.com/office/drawing/2014/main" id="{4214FEFC-904B-4115-9450-9D9AF7950766}"/>
              </a:ext>
            </a:extLst>
          </p:cNvPr>
          <p:cNvSpPr/>
          <p:nvPr/>
        </p:nvSpPr>
        <p:spPr>
          <a:xfrm>
            <a:off x="315519" y="1952319"/>
            <a:ext cx="2006203" cy="31487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400" b="1" dirty="0">
                <a:solidFill>
                  <a:srgbClr val="3F2C59"/>
                </a:solidFill>
              </a:rPr>
              <a:t>Patient eligibility </a:t>
            </a:r>
            <a:endParaRPr lang="en-US" sz="1400" b="1" baseline="30000" dirty="0">
              <a:solidFill>
                <a:srgbClr val="3F2C59"/>
              </a:solidFill>
            </a:endParaRPr>
          </a:p>
        </p:txBody>
      </p:sp>
      <p:sp>
        <p:nvSpPr>
          <p:cNvPr id="42" name="TextBox 41">
            <a:extLst>
              <a:ext uri="{FF2B5EF4-FFF2-40B4-BE49-F238E27FC236}">
                <a16:creationId xmlns="" xmlns:a16="http://schemas.microsoft.com/office/drawing/2014/main" id="{EA7F0A6F-951E-4B45-875B-6EEDBC39197A}"/>
              </a:ext>
            </a:extLst>
          </p:cNvPr>
          <p:cNvSpPr txBox="1"/>
          <p:nvPr/>
        </p:nvSpPr>
        <p:spPr>
          <a:xfrm>
            <a:off x="3132964" y="3443541"/>
            <a:ext cx="1219749" cy="999203"/>
          </a:xfrm>
          <a:prstGeom prst="rect">
            <a:avLst/>
          </a:prstGeom>
          <a:solidFill>
            <a:schemeClr val="bg1"/>
          </a:solidFill>
          <a:ln w="28575" cap="sq" cmpd="sng" algn="ctr">
            <a:solidFill>
              <a:schemeClr val="bg2"/>
            </a:solid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buClr>
                <a:srgbClr val="89C235"/>
              </a:buClr>
            </a:pPr>
            <a:r>
              <a:rPr lang="en-GB" sz="1200" dirty="0">
                <a:solidFill>
                  <a:srgbClr val="3F2C59"/>
                </a:solidFill>
              </a:rPr>
              <a:t>CR or PR to</a:t>
            </a:r>
            <a:br>
              <a:rPr lang="en-GB" sz="1200" dirty="0">
                <a:solidFill>
                  <a:srgbClr val="3F2C59"/>
                </a:solidFill>
              </a:rPr>
            </a:br>
            <a:r>
              <a:rPr lang="en-GB" sz="1200" dirty="0">
                <a:solidFill>
                  <a:srgbClr val="3F2C59"/>
                </a:solidFill>
              </a:rPr>
              <a:t>platinum-based</a:t>
            </a:r>
            <a:br>
              <a:rPr lang="en-GB" sz="1200" dirty="0">
                <a:solidFill>
                  <a:srgbClr val="3F2C59"/>
                </a:solidFill>
              </a:rPr>
            </a:br>
            <a:r>
              <a:rPr lang="en-GB" sz="1200" dirty="0">
                <a:solidFill>
                  <a:srgbClr val="3F2C59"/>
                </a:solidFill>
              </a:rPr>
              <a:t>chemotherapy</a:t>
            </a:r>
          </a:p>
          <a:p>
            <a:pPr defTabSz="1219170">
              <a:buClr>
                <a:srgbClr val="89C235"/>
              </a:buClr>
            </a:pPr>
            <a:r>
              <a:rPr lang="en-GB" sz="1200" dirty="0">
                <a:solidFill>
                  <a:srgbClr val="3F2C59"/>
                </a:solidFill>
              </a:rPr>
              <a:t>(no bevacizumab)</a:t>
            </a:r>
          </a:p>
        </p:txBody>
      </p:sp>
      <p:sp>
        <p:nvSpPr>
          <p:cNvPr id="10" name="Rectangle 9">
            <a:extLst>
              <a:ext uri="{FF2B5EF4-FFF2-40B4-BE49-F238E27FC236}">
                <a16:creationId xmlns="" xmlns:a16="http://schemas.microsoft.com/office/drawing/2014/main" id="{7722F7FD-B29C-4A0B-85FE-0E71D2CFB337}"/>
              </a:ext>
            </a:extLst>
          </p:cNvPr>
          <p:cNvSpPr/>
          <p:nvPr/>
        </p:nvSpPr>
        <p:spPr>
          <a:xfrm>
            <a:off x="259318" y="2208618"/>
            <a:ext cx="1754006" cy="261610"/>
          </a:xfrm>
          <a:prstGeom prst="rect">
            <a:avLst/>
          </a:prstGeom>
        </p:spPr>
        <p:txBody>
          <a:bodyPr wrap="none">
            <a:spAutoFit/>
          </a:bodyPr>
          <a:lstStyle/>
          <a:p>
            <a:pPr defTabSz="781031">
              <a:spcBef>
                <a:spcPct val="0"/>
              </a:spcBef>
              <a:tabLst>
                <a:tab pos="99482" algn="l"/>
                <a:tab pos="1001159" algn="ctr"/>
              </a:tabLst>
              <a:defRPr/>
            </a:pPr>
            <a:r>
              <a:rPr lang="en-GB" sz="1100" b="1" dirty="0">
                <a:solidFill>
                  <a:srgbClr val="3F2C59"/>
                </a:solidFill>
                <a:ea typeface="Arial Unicode MS" pitchFamily="34" charset="-128"/>
                <a:cs typeface="Arial Unicode MS" pitchFamily="34" charset="-128"/>
              </a:rPr>
              <a:t>g</a:t>
            </a:r>
            <a:r>
              <a:rPr lang="en-GB" sz="1100" b="1" i="1" dirty="0">
                <a:solidFill>
                  <a:srgbClr val="3F2C59"/>
                </a:solidFill>
                <a:ea typeface="Arial Unicode MS" pitchFamily="34" charset="-128"/>
                <a:cs typeface="Arial Unicode MS" pitchFamily="34" charset="-128"/>
              </a:rPr>
              <a:t>BRCA</a:t>
            </a:r>
            <a:r>
              <a:rPr lang="en-GB" sz="1100" b="1" dirty="0">
                <a:solidFill>
                  <a:srgbClr val="3F2C59"/>
                </a:solidFill>
                <a:ea typeface="Arial Unicode MS" pitchFamily="34" charset="-128"/>
                <a:cs typeface="Arial Unicode MS" pitchFamily="34" charset="-128"/>
              </a:rPr>
              <a:t>+ or s</a:t>
            </a:r>
            <a:r>
              <a:rPr lang="en-GB" sz="1100" b="1" i="1" dirty="0">
                <a:solidFill>
                  <a:srgbClr val="3F2C59"/>
                </a:solidFill>
                <a:ea typeface="Arial Unicode MS" pitchFamily="34" charset="-128"/>
                <a:cs typeface="Arial Unicode MS" pitchFamily="34" charset="-128"/>
              </a:rPr>
              <a:t>BRCA</a:t>
            </a:r>
            <a:r>
              <a:rPr lang="en-GB" sz="1100" b="1" dirty="0">
                <a:solidFill>
                  <a:srgbClr val="3F2C59"/>
                </a:solidFill>
                <a:ea typeface="Arial Unicode MS" pitchFamily="34" charset="-128"/>
                <a:cs typeface="Arial Unicode MS" pitchFamily="34" charset="-128"/>
              </a:rPr>
              <a:t>+ </a:t>
            </a:r>
            <a:r>
              <a:rPr lang="en-GB" sz="1100" b="1" dirty="0">
                <a:solidFill>
                  <a:srgbClr val="3F2C59"/>
                </a:solidFill>
                <a:cs typeface="Arial" pitchFamily="34" charset="0"/>
              </a:rPr>
              <a:t>(n=136)</a:t>
            </a:r>
          </a:p>
        </p:txBody>
      </p:sp>
      <p:sp>
        <p:nvSpPr>
          <p:cNvPr id="44" name="Rectangle 43">
            <a:extLst>
              <a:ext uri="{FF2B5EF4-FFF2-40B4-BE49-F238E27FC236}">
                <a16:creationId xmlns="" xmlns:a16="http://schemas.microsoft.com/office/drawing/2014/main" id="{BBD7E6E3-04FB-4112-B75B-D31E32C2BA3D}"/>
              </a:ext>
            </a:extLst>
          </p:cNvPr>
          <p:cNvSpPr/>
          <p:nvPr/>
        </p:nvSpPr>
        <p:spPr>
          <a:xfrm>
            <a:off x="259316" y="3789254"/>
            <a:ext cx="1811714" cy="261610"/>
          </a:xfrm>
          <a:prstGeom prst="rect">
            <a:avLst/>
          </a:prstGeom>
        </p:spPr>
        <p:txBody>
          <a:bodyPr wrap="none">
            <a:spAutoFit/>
          </a:bodyPr>
          <a:lstStyle/>
          <a:p>
            <a:pPr defTabSz="781031">
              <a:spcBef>
                <a:spcPct val="0"/>
              </a:spcBef>
              <a:tabLst>
                <a:tab pos="99482" algn="l"/>
                <a:tab pos="1001159" algn="ctr"/>
              </a:tabLst>
              <a:defRPr/>
            </a:pPr>
            <a:r>
              <a:rPr lang="en-GB" sz="1100" b="1" i="1" dirty="0">
                <a:solidFill>
                  <a:srgbClr val="3F2C59"/>
                </a:solidFill>
                <a:ea typeface="Arial Unicode MS" pitchFamily="34" charset="-128"/>
                <a:cs typeface="Arial Unicode MS" pitchFamily="34" charset="-128"/>
              </a:rPr>
              <a:t>BRCA</a:t>
            </a:r>
            <a:r>
              <a:rPr lang="en-GB" sz="1100" b="1" dirty="0">
                <a:solidFill>
                  <a:srgbClr val="3F2C59"/>
                </a:solidFill>
                <a:ea typeface="Arial Unicode MS" pitchFamily="34" charset="-128"/>
                <a:cs typeface="Arial Unicode MS" pitchFamily="34" charset="-128"/>
              </a:rPr>
              <a:t> wt all-comers (n=280)</a:t>
            </a:r>
          </a:p>
        </p:txBody>
      </p:sp>
      <p:sp>
        <p:nvSpPr>
          <p:cNvPr id="23" name="Rectangle 7">
            <a:extLst>
              <a:ext uri="{FF2B5EF4-FFF2-40B4-BE49-F238E27FC236}">
                <a16:creationId xmlns="" xmlns:a16="http://schemas.microsoft.com/office/drawing/2014/main" id="{920A4149-5EB7-4494-AEB7-B2B82FB918A7}"/>
              </a:ext>
            </a:extLst>
          </p:cNvPr>
          <p:cNvSpPr>
            <a:spLocks noChangeArrowheads="1"/>
          </p:cNvSpPr>
          <p:nvPr/>
        </p:nvSpPr>
        <p:spPr bwMode="auto">
          <a:xfrm>
            <a:off x="4586630" y="3692824"/>
            <a:ext cx="360000" cy="480000"/>
          </a:xfrm>
          <a:prstGeom prst="ellipse">
            <a:avLst/>
          </a:prstGeom>
          <a:solidFill>
            <a:schemeClr val="accent1"/>
          </a:solidFill>
          <a:ln w="12700">
            <a:noFill/>
            <a:miter lim="800000"/>
            <a:headEnd type="none" w="sm" len="sm"/>
            <a:tailEnd/>
          </a:ln>
          <a:effectLst/>
        </p:spPr>
        <p:txBody>
          <a:bodyPr wrap="none" lIns="91440" tIns="45720" rIns="91440" bIns="45720" anchor="ctr"/>
          <a:lstStyle/>
          <a:p>
            <a:pPr algn="ctr" defTabSz="456947" eaLnBrk="0" fontAlgn="base" hangingPunct="0">
              <a:spcBef>
                <a:spcPct val="0"/>
              </a:spcBef>
              <a:spcAft>
                <a:spcPct val="0"/>
              </a:spcAft>
              <a:defRPr/>
            </a:pPr>
            <a:r>
              <a:rPr lang="en-GB" sz="1600" b="1" kern="0" dirty="0">
                <a:solidFill>
                  <a:prstClr val="black"/>
                </a:solidFill>
                <a:cs typeface="Arial" charset="0"/>
              </a:rPr>
              <a:t>R</a:t>
            </a:r>
            <a:endParaRPr lang="en-GB" sz="1600" kern="0" dirty="0">
              <a:solidFill>
                <a:prstClr val="black"/>
              </a:solidFill>
              <a:cs typeface="Arial" charset="0"/>
            </a:endParaRPr>
          </a:p>
        </p:txBody>
      </p:sp>
      <p:sp>
        <p:nvSpPr>
          <p:cNvPr id="25" name="Rectangle 24">
            <a:extLst>
              <a:ext uri="{FF2B5EF4-FFF2-40B4-BE49-F238E27FC236}">
                <a16:creationId xmlns="" xmlns:a16="http://schemas.microsoft.com/office/drawing/2014/main" id="{C59CD37D-3993-4199-A8D1-BC8C2B242361}"/>
              </a:ext>
            </a:extLst>
          </p:cNvPr>
          <p:cNvSpPr/>
          <p:nvPr/>
        </p:nvSpPr>
        <p:spPr>
          <a:xfrm>
            <a:off x="209334" y="5993487"/>
            <a:ext cx="6210516" cy="215444"/>
          </a:xfrm>
          <a:prstGeom prst="rect">
            <a:avLst/>
          </a:prstGeom>
        </p:spPr>
        <p:txBody>
          <a:bodyPr wrap="square">
            <a:spAutoFit/>
          </a:bodyPr>
          <a:lstStyle/>
          <a:p>
            <a:pPr defTabSz="914400"/>
            <a:r>
              <a:rPr lang="en-GB" sz="800" dirty="0">
                <a:solidFill>
                  <a:prstClr val="black"/>
                </a:solidFill>
                <a:ea typeface="Calibri" panose="020F0502020204030204" pitchFamily="34" charset="0"/>
                <a:cs typeface="Times New Roman" panose="02020603050405020304" pitchFamily="18" charset="0"/>
              </a:rPr>
              <a:t>Olaparib no está autorizado en España por este tratamiento. Olaparib is not approved in Spain for this treatment setting.</a:t>
            </a:r>
          </a:p>
        </p:txBody>
      </p:sp>
    </p:spTree>
    <p:extLst>
      <p:ext uri="{BB962C8B-B14F-4D97-AF65-F5344CB8AC3E}">
        <p14:creationId xmlns:p14="http://schemas.microsoft.com/office/powerpoint/2010/main" val="97430116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p:cNvSpPr/>
          <p:nvPr/>
        </p:nvSpPr>
        <p:spPr>
          <a:xfrm>
            <a:off x="305991" y="2831118"/>
            <a:ext cx="8536384" cy="732395"/>
          </a:xfrm>
          <a:prstGeom prst="roundRect">
            <a:avLst/>
          </a:prstGeom>
          <a:gradFill>
            <a:gsLst>
              <a:gs pos="0">
                <a:srgbClr val="3F2C59"/>
              </a:gs>
              <a:gs pos="100000">
                <a:srgbClr val="3F2C59">
                  <a:alpha val="49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3200" dirty="0">
              <a:solidFill>
                <a:prstClr val="white"/>
              </a:solidFill>
            </a:endParaRPr>
          </a:p>
        </p:txBody>
      </p:sp>
      <p:sp>
        <p:nvSpPr>
          <p:cNvPr id="9" name="Content Placeholder 8"/>
          <p:cNvSpPr>
            <a:spLocks noGrp="1"/>
          </p:cNvSpPr>
          <p:nvPr>
            <p:ph idx="1"/>
          </p:nvPr>
        </p:nvSpPr>
        <p:spPr>
          <a:xfrm>
            <a:off x="305992" y="1256044"/>
            <a:ext cx="8532019" cy="4793064"/>
          </a:xfrm>
        </p:spPr>
        <p:txBody>
          <a:bodyPr/>
          <a:lstStyle/>
          <a:p>
            <a:pPr marL="335992" indent="-335992">
              <a:spcAft>
                <a:spcPts val="800"/>
              </a:spcAft>
            </a:pPr>
            <a:r>
              <a:rPr lang="en-GB" sz="3200" dirty="0"/>
              <a:t>Resistance to PARP inhibitors</a:t>
            </a:r>
            <a:endParaRPr lang="en-GB" sz="3200" noProof="0" dirty="0"/>
          </a:p>
          <a:p>
            <a:pPr marL="335992" indent="-335992">
              <a:spcAft>
                <a:spcPts val="800"/>
              </a:spcAft>
            </a:pPr>
            <a:r>
              <a:rPr lang="en-GB" sz="3200" dirty="0"/>
              <a:t>Retreatment with PARP inhibitors: Overcoming or compounding the resistance problem?</a:t>
            </a:r>
            <a:endParaRPr lang="en-GB" sz="3200" noProof="0" dirty="0"/>
          </a:p>
          <a:p>
            <a:pPr marL="335992" indent="-335992">
              <a:spcAft>
                <a:spcPts val="800"/>
              </a:spcAft>
            </a:pPr>
            <a:r>
              <a:rPr lang="en-GB" sz="3200" dirty="0">
                <a:solidFill>
                  <a:schemeClr val="bg1"/>
                </a:solidFill>
              </a:rPr>
              <a:t>PARP inhibitors in the front-line setting</a:t>
            </a:r>
          </a:p>
          <a:p>
            <a:pPr marL="335992" indent="-335992">
              <a:spcAft>
                <a:spcPts val="800"/>
              </a:spcAft>
            </a:pPr>
            <a:r>
              <a:rPr lang="en-GB" sz="3200" noProof="0" dirty="0"/>
              <a:t>Combinations with other agents</a:t>
            </a:r>
          </a:p>
          <a:p>
            <a:pPr marL="587992" lvl="1" indent="-335992">
              <a:spcAft>
                <a:spcPts val="800"/>
              </a:spcAft>
            </a:pPr>
            <a:r>
              <a:rPr lang="en-GB" sz="2800" dirty="0"/>
              <a:t>Anti-angiogenic agents</a:t>
            </a:r>
          </a:p>
          <a:p>
            <a:pPr marL="587992" lvl="1" indent="-335992">
              <a:spcAft>
                <a:spcPts val="800"/>
              </a:spcAft>
            </a:pPr>
            <a:r>
              <a:rPr lang="en-GB" sz="2800" noProof="0" dirty="0"/>
              <a:t>Immuno-oncology agents</a:t>
            </a:r>
          </a:p>
        </p:txBody>
      </p:sp>
      <p:sp>
        <p:nvSpPr>
          <p:cNvPr id="11" name="Text Placeholder 10"/>
          <p:cNvSpPr>
            <a:spLocks noGrp="1"/>
          </p:cNvSpPr>
          <p:nvPr>
            <p:ph type="body" sz="quarter" idx="14"/>
          </p:nvPr>
        </p:nvSpPr>
        <p:spPr/>
        <p:txBody>
          <a:bodyPr/>
          <a:lstStyle/>
          <a:p>
            <a:endParaRPr lang="en-GB" dirty="0"/>
          </a:p>
        </p:txBody>
      </p:sp>
      <p:sp>
        <p:nvSpPr>
          <p:cNvPr id="3" name="Text Placeholder 2">
            <a:extLst>
              <a:ext uri="{FF2B5EF4-FFF2-40B4-BE49-F238E27FC236}">
                <a16:creationId xmlns="" xmlns:a16="http://schemas.microsoft.com/office/drawing/2014/main" id="{E5916A52-5309-4237-B103-F56E07935DF7}"/>
              </a:ext>
            </a:extLst>
          </p:cNvPr>
          <p:cNvSpPr>
            <a:spLocks noGrp="1"/>
          </p:cNvSpPr>
          <p:nvPr>
            <p:ph type="body" sz="quarter" idx="13"/>
          </p:nvPr>
        </p:nvSpPr>
        <p:spPr/>
        <p:txBody>
          <a:bodyPr/>
          <a:lstStyle/>
          <a:p>
            <a:r>
              <a:rPr lang="en-GB" noProof="0" dirty="0"/>
              <a:t>PARP, poly(ADP-ribose) polymerase</a:t>
            </a:r>
          </a:p>
        </p:txBody>
      </p:sp>
      <p:sp>
        <p:nvSpPr>
          <p:cNvPr id="5" name="Title 4">
            <a:extLst>
              <a:ext uri="{FF2B5EF4-FFF2-40B4-BE49-F238E27FC236}">
                <a16:creationId xmlns="" xmlns:a16="http://schemas.microsoft.com/office/drawing/2014/main" id="{640D4E29-393E-4304-B8CD-C9057EB67ACD}"/>
              </a:ext>
            </a:extLst>
          </p:cNvPr>
          <p:cNvSpPr>
            <a:spLocks noGrp="1"/>
          </p:cNvSpPr>
          <p:nvPr>
            <p:ph type="title"/>
          </p:nvPr>
        </p:nvSpPr>
        <p:spPr/>
        <p:txBody>
          <a:bodyPr/>
          <a:lstStyle/>
          <a:p>
            <a:r>
              <a:rPr lang="en-GB" dirty="0"/>
              <a:t>Unmet Clinical Need: </a:t>
            </a:r>
            <a:br>
              <a:rPr lang="en-GB" dirty="0"/>
            </a:br>
            <a:r>
              <a:rPr lang="en-GB" dirty="0"/>
              <a:t>Future Research Into PARP Inhibitor Use</a:t>
            </a:r>
            <a:endParaRPr lang="en-GB" noProof="0" dirty="0"/>
          </a:p>
        </p:txBody>
      </p:sp>
    </p:spTree>
    <p:extLst>
      <p:ext uri="{BB962C8B-B14F-4D97-AF65-F5344CB8AC3E}">
        <p14:creationId xmlns:p14="http://schemas.microsoft.com/office/powerpoint/2010/main" val="394662149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GB" sz="3200" noProof="0" dirty="0"/>
              <a:t>SOLO-1 Trial: Study Design</a:t>
            </a:r>
          </a:p>
        </p:txBody>
      </p:sp>
      <p:sp>
        <p:nvSpPr>
          <p:cNvPr id="11" name="Text Placeholder 10"/>
          <p:cNvSpPr>
            <a:spLocks noGrp="1"/>
          </p:cNvSpPr>
          <p:nvPr>
            <p:ph type="body" sz="quarter" idx="13"/>
          </p:nvPr>
        </p:nvSpPr>
        <p:spPr>
          <a:xfrm>
            <a:off x="305991" y="6307824"/>
            <a:ext cx="2908697" cy="530883"/>
          </a:xfrm>
        </p:spPr>
        <p:txBody>
          <a:bodyPr/>
          <a:lstStyle/>
          <a:p>
            <a:r>
              <a:rPr lang="en-GB" sz="800" noProof="0" dirty="0">
                <a:latin typeface="Calibri" charset="0"/>
                <a:ea typeface="Calibri" charset="0"/>
                <a:cs typeface="Calibri" charset="0"/>
              </a:rPr>
              <a:t>BID, twice daily; CR, complete response; FIGO, International Federation of Gynecology and Obstetrics; PFS, progression-free survival; PR, partial response</a:t>
            </a:r>
          </a:p>
        </p:txBody>
      </p:sp>
      <p:sp>
        <p:nvSpPr>
          <p:cNvPr id="14" name="Text Placeholder 13"/>
          <p:cNvSpPr>
            <a:spLocks noGrp="1"/>
          </p:cNvSpPr>
          <p:nvPr>
            <p:ph type="body" sz="quarter" idx="14"/>
          </p:nvPr>
        </p:nvSpPr>
        <p:spPr/>
        <p:txBody>
          <a:bodyPr>
            <a:normAutofit/>
          </a:bodyPr>
          <a:lstStyle/>
          <a:p>
            <a:r>
              <a:rPr lang="en-GB" sz="800" noProof="0" dirty="0"/>
              <a:t>ClinicalTrials.gov. NCT01844986. </a:t>
            </a:r>
            <a:r>
              <a:rPr lang="en-GB" sz="800" noProof="0" dirty="0">
                <a:latin typeface="Calibri" charset="0"/>
                <a:ea typeface="Calibri" charset="0"/>
                <a:cs typeface="Calibri" charset="0"/>
                <a:hlinkClick r:id="rId3"/>
              </a:rPr>
              <a:t>https://clinicaltrials.gov</a:t>
            </a:r>
            <a:r>
              <a:rPr lang="en-GB" sz="800" noProof="0" dirty="0">
                <a:latin typeface="Calibri" charset="0"/>
                <a:ea typeface="Calibri" charset="0"/>
                <a:cs typeface="Calibri" charset="0"/>
              </a:rPr>
              <a:t>. Accessed </a:t>
            </a:r>
            <a:r>
              <a:rPr lang="en-GB" sz="800" dirty="0"/>
              <a:t>1 August</a:t>
            </a:r>
            <a:r>
              <a:rPr lang="en-GB" sz="800" noProof="0" dirty="0">
                <a:latin typeface="Calibri" charset="0"/>
                <a:ea typeface="Calibri" charset="0"/>
                <a:cs typeface="Calibri" charset="0"/>
              </a:rPr>
              <a:t> 2017</a:t>
            </a:r>
          </a:p>
        </p:txBody>
      </p:sp>
      <p:sp>
        <p:nvSpPr>
          <p:cNvPr id="6" name="TextBox 5"/>
          <p:cNvSpPr txBox="1">
            <a:spLocks noChangeArrowheads="1"/>
          </p:cNvSpPr>
          <p:nvPr/>
        </p:nvSpPr>
        <p:spPr bwMode="auto">
          <a:xfrm>
            <a:off x="2973906" y="2959306"/>
            <a:ext cx="510254" cy="369106"/>
          </a:xfrm>
          <a:prstGeom prst="rect">
            <a:avLst/>
          </a:prstGeom>
          <a:noFill/>
          <a:ln w="9525">
            <a:noFill/>
            <a:miter lim="800000"/>
            <a:headEnd/>
            <a:tailEnd/>
          </a:ln>
          <a:effectLst/>
        </p:spPr>
        <p:txBody>
          <a:bodyPr wrap="none" lIns="121691" tIns="60848" rIns="121691" bIns="60848">
            <a:spAutoFit/>
          </a:bodyPr>
          <a:lstStyle/>
          <a:p>
            <a:pPr algn="ctr" defTabSz="1215958">
              <a:defRPr/>
            </a:pPr>
            <a:r>
              <a:rPr lang="en-GB" sz="1600" b="1" dirty="0">
                <a:solidFill>
                  <a:prstClr val="black"/>
                </a:solidFill>
              </a:rPr>
              <a:t>2:1</a:t>
            </a:r>
          </a:p>
        </p:txBody>
      </p:sp>
      <p:sp>
        <p:nvSpPr>
          <p:cNvPr id="18" name="Text Box 78"/>
          <p:cNvSpPr txBox="1">
            <a:spLocks noChangeAspect="1" noChangeArrowheads="1"/>
          </p:cNvSpPr>
          <p:nvPr/>
        </p:nvSpPr>
        <p:spPr bwMode="auto">
          <a:xfrm>
            <a:off x="5023890" y="2188396"/>
            <a:ext cx="1819829" cy="1083187"/>
          </a:xfrm>
          <a:prstGeom prst="roundRect">
            <a:avLst/>
          </a:prstGeom>
          <a:solidFill>
            <a:schemeClr val="accent2"/>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lIns="36000" tIns="45720" rIns="36000" bIns="45720" anchor="ctr"/>
          <a:lstStyle/>
          <a:p>
            <a:pPr algn="ctr" defTabSz="667642" eaLnBrk="0" fontAlgn="base" hangingPunct="0">
              <a:spcBef>
                <a:spcPct val="50000"/>
              </a:spcBef>
              <a:spcAft>
                <a:spcPct val="0"/>
              </a:spcAft>
              <a:defRPr/>
            </a:pPr>
            <a:r>
              <a:rPr lang="en-GB" sz="1600" b="1" kern="0" dirty="0">
                <a:solidFill>
                  <a:prstClr val="white"/>
                </a:solidFill>
                <a:effectLst>
                  <a:outerShdw blurRad="50800" dist="38100" dir="2700000" algn="tl" rotWithShape="0">
                    <a:prstClr val="black">
                      <a:alpha val="40000"/>
                    </a:prstClr>
                  </a:outerShdw>
                </a:effectLst>
                <a:cs typeface="Arial" charset="0"/>
              </a:rPr>
              <a:t>Olaparib 300 mg</a:t>
            </a:r>
            <a:br>
              <a:rPr lang="en-GB" sz="1600" b="1" kern="0" dirty="0">
                <a:solidFill>
                  <a:prstClr val="white"/>
                </a:solidFill>
                <a:effectLst>
                  <a:outerShdw blurRad="50800" dist="38100" dir="2700000" algn="tl" rotWithShape="0">
                    <a:prstClr val="black">
                      <a:alpha val="40000"/>
                    </a:prstClr>
                  </a:outerShdw>
                </a:effectLst>
                <a:cs typeface="Arial" charset="0"/>
              </a:rPr>
            </a:br>
            <a:r>
              <a:rPr lang="en-GB" sz="1600" b="1" kern="0" dirty="0">
                <a:solidFill>
                  <a:prstClr val="white"/>
                </a:solidFill>
                <a:effectLst>
                  <a:outerShdw blurRad="50800" dist="38100" dir="2700000" algn="tl" rotWithShape="0">
                    <a:prstClr val="black">
                      <a:alpha val="40000"/>
                    </a:prstClr>
                  </a:outerShdw>
                </a:effectLst>
                <a:cs typeface="Arial" charset="0"/>
              </a:rPr>
              <a:t>BID</a:t>
            </a:r>
            <a:endParaRPr lang="en-GB" sz="1400" b="1" kern="0" dirty="0">
              <a:solidFill>
                <a:prstClr val="white"/>
              </a:solidFill>
              <a:effectLst>
                <a:outerShdw blurRad="50800" dist="38100" dir="2700000" algn="tl" rotWithShape="0">
                  <a:prstClr val="black">
                    <a:alpha val="40000"/>
                  </a:prstClr>
                </a:outerShdw>
              </a:effectLst>
              <a:cs typeface="Arial" charset="0"/>
            </a:endParaRPr>
          </a:p>
        </p:txBody>
      </p:sp>
      <p:sp>
        <p:nvSpPr>
          <p:cNvPr id="19" name="Text Box 78"/>
          <p:cNvSpPr txBox="1">
            <a:spLocks noChangeAspect="1" noChangeArrowheads="1"/>
          </p:cNvSpPr>
          <p:nvPr/>
        </p:nvSpPr>
        <p:spPr bwMode="auto">
          <a:xfrm>
            <a:off x="5023889" y="4117383"/>
            <a:ext cx="1819829" cy="994748"/>
          </a:xfrm>
          <a:prstGeom prst="roundRect">
            <a:avLst/>
          </a:prstGeom>
          <a:solidFill>
            <a:schemeClr val="accent5"/>
          </a:solidFill>
          <a:ln>
            <a:noFill/>
            <a:headEnd/>
            <a:tailEnd/>
          </a:ln>
          <a:effectLst/>
        </p:spPr>
        <p:style>
          <a:lnRef idx="1">
            <a:schemeClr val="accent6"/>
          </a:lnRef>
          <a:fillRef idx="2">
            <a:schemeClr val="accent6"/>
          </a:fillRef>
          <a:effectRef idx="1">
            <a:schemeClr val="accent6"/>
          </a:effectRef>
          <a:fontRef idx="minor">
            <a:schemeClr val="dk1"/>
          </a:fontRef>
        </p:style>
        <p:txBody>
          <a:bodyPr wrap="none" lIns="36000" tIns="45720" rIns="36000" bIns="45720" anchor="ctr"/>
          <a:lstStyle/>
          <a:p>
            <a:pPr algn="ctr" defTabSz="667642" eaLnBrk="0" fontAlgn="base" hangingPunct="0">
              <a:spcBef>
                <a:spcPct val="50000"/>
              </a:spcBef>
              <a:spcAft>
                <a:spcPct val="0"/>
              </a:spcAft>
              <a:defRPr/>
            </a:pPr>
            <a:r>
              <a:rPr lang="en-GB" sz="1600" b="1" kern="0" dirty="0">
                <a:solidFill>
                  <a:prstClr val="white"/>
                </a:solidFill>
                <a:effectLst>
                  <a:outerShdw blurRad="50800" dist="38100" dir="2700000" algn="tl" rotWithShape="0">
                    <a:prstClr val="black">
                      <a:alpha val="40000"/>
                    </a:prstClr>
                  </a:outerShdw>
                </a:effectLst>
                <a:cs typeface="Arial" charset="0"/>
              </a:rPr>
              <a:t>Placebo</a:t>
            </a:r>
            <a:br>
              <a:rPr lang="en-GB" sz="1600" b="1" kern="0" dirty="0">
                <a:solidFill>
                  <a:prstClr val="white"/>
                </a:solidFill>
                <a:effectLst>
                  <a:outerShdw blurRad="50800" dist="38100" dir="2700000" algn="tl" rotWithShape="0">
                    <a:prstClr val="black">
                      <a:alpha val="40000"/>
                    </a:prstClr>
                  </a:outerShdw>
                </a:effectLst>
                <a:cs typeface="Arial" charset="0"/>
              </a:rPr>
            </a:br>
            <a:r>
              <a:rPr lang="en-GB" sz="1600" b="1" kern="0" dirty="0">
                <a:solidFill>
                  <a:prstClr val="white"/>
                </a:solidFill>
                <a:effectLst>
                  <a:outerShdw blurRad="50800" dist="38100" dir="2700000" algn="tl" rotWithShape="0">
                    <a:prstClr val="black">
                      <a:alpha val="40000"/>
                    </a:prstClr>
                  </a:outerShdw>
                </a:effectLst>
                <a:cs typeface="Arial" charset="0"/>
              </a:rPr>
              <a:t>BID</a:t>
            </a:r>
          </a:p>
        </p:txBody>
      </p:sp>
      <p:cxnSp>
        <p:nvCxnSpPr>
          <p:cNvPr id="16" name="Connector: Elbow 15"/>
          <p:cNvCxnSpPr>
            <a:cxnSpLocks/>
            <a:stCxn id="43" idx="0"/>
          </p:cNvCxnSpPr>
          <p:nvPr/>
        </p:nvCxnSpPr>
        <p:spPr>
          <a:xfrm flipV="1">
            <a:off x="2648860" y="2729998"/>
            <a:ext cx="2375024" cy="914957"/>
          </a:xfrm>
          <a:prstGeom prst="bentConnector3">
            <a:avLst>
              <a:gd name="adj1" fmla="val 50000"/>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p:cNvCxnSpPr>
            <a:cxnSpLocks/>
          </p:cNvCxnSpPr>
          <p:nvPr/>
        </p:nvCxnSpPr>
        <p:spPr>
          <a:xfrm>
            <a:off x="2648860" y="3644948"/>
            <a:ext cx="2375024" cy="972000"/>
          </a:xfrm>
          <a:prstGeom prst="bentConnector3">
            <a:avLst>
              <a:gd name="adj1" fmla="val 50000"/>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7">
            <a:extLst>
              <a:ext uri="{FF2B5EF4-FFF2-40B4-BE49-F238E27FC236}">
                <a16:creationId xmlns="" xmlns:a16="http://schemas.microsoft.com/office/drawing/2014/main" id="{E0D69EBC-6A86-49FE-8035-4F92BB205960}"/>
              </a:ext>
            </a:extLst>
          </p:cNvPr>
          <p:cNvSpPr>
            <a:spLocks noChangeArrowheads="1"/>
          </p:cNvSpPr>
          <p:nvPr/>
        </p:nvSpPr>
        <p:spPr bwMode="auto">
          <a:xfrm>
            <a:off x="3047062" y="3404947"/>
            <a:ext cx="360000" cy="480000"/>
          </a:xfrm>
          <a:prstGeom prst="ellipse">
            <a:avLst/>
          </a:prstGeom>
          <a:solidFill>
            <a:schemeClr val="accent1"/>
          </a:solidFill>
          <a:ln w="12700">
            <a:noFill/>
            <a:miter lim="800000"/>
            <a:headEnd type="none" w="sm" len="sm"/>
            <a:tailEnd/>
          </a:ln>
          <a:effectLst/>
        </p:spPr>
        <p:txBody>
          <a:bodyPr wrap="none" lIns="91440" tIns="45720" rIns="91440" bIns="45720" anchor="ctr"/>
          <a:lstStyle/>
          <a:p>
            <a:pPr algn="ctr" defTabSz="456947" eaLnBrk="0" fontAlgn="base" hangingPunct="0">
              <a:spcBef>
                <a:spcPct val="0"/>
              </a:spcBef>
              <a:spcAft>
                <a:spcPct val="0"/>
              </a:spcAft>
              <a:defRPr/>
            </a:pPr>
            <a:r>
              <a:rPr lang="en-GB" b="1" kern="0" dirty="0">
                <a:solidFill>
                  <a:prstClr val="black"/>
                </a:solidFill>
                <a:cs typeface="Arial" charset="0"/>
              </a:rPr>
              <a:t>R</a:t>
            </a:r>
            <a:endParaRPr lang="en-GB" kern="0" dirty="0">
              <a:solidFill>
                <a:prstClr val="black"/>
              </a:solidFill>
              <a:cs typeface="Arial" charset="0"/>
            </a:endParaRPr>
          </a:p>
        </p:txBody>
      </p:sp>
      <p:grpSp>
        <p:nvGrpSpPr>
          <p:cNvPr id="2" name="Group 28">
            <a:extLst/>
          </p:cNvPr>
          <p:cNvGrpSpPr/>
          <p:nvPr/>
        </p:nvGrpSpPr>
        <p:grpSpPr>
          <a:xfrm>
            <a:off x="7360919" y="2194689"/>
            <a:ext cx="1497870" cy="953443"/>
            <a:chOff x="1777175" y="2938048"/>
            <a:chExt cx="2306751" cy="667410"/>
          </a:xfrm>
          <a:solidFill>
            <a:schemeClr val="accent4"/>
          </a:solidFill>
        </p:grpSpPr>
        <p:sp>
          <p:nvSpPr>
            <p:cNvPr id="21" name="Rectangle 20">
              <a:extLst/>
            </p:cNvPr>
            <p:cNvSpPr/>
            <p:nvPr/>
          </p:nvSpPr>
          <p:spPr bwMode="gray">
            <a:xfrm>
              <a:off x="1777175" y="3265333"/>
              <a:ext cx="2306751" cy="340125"/>
            </a:xfrm>
            <a:prstGeom prst="rect">
              <a:avLst/>
            </a:prstGeom>
            <a:solidFill>
              <a:srgbClr val="F7F7F7"/>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p>
              <a:pPr algn="ctr" defTabSz="1219170" fontAlgn="base">
                <a:lnSpc>
                  <a:spcPct val="90000"/>
                </a:lnSpc>
                <a:spcBef>
                  <a:spcPts val="267"/>
                </a:spcBef>
                <a:spcAft>
                  <a:spcPct val="0"/>
                </a:spcAft>
                <a:buClr>
                  <a:prstClr val="black"/>
                </a:buClr>
                <a:buSzPct val="100000"/>
              </a:pPr>
              <a:r>
                <a:rPr lang="en-GB" sz="1400" b="1" dirty="0">
                  <a:solidFill>
                    <a:prstClr val="black"/>
                  </a:solidFill>
                </a:rPr>
                <a:t>PFS</a:t>
              </a:r>
            </a:p>
          </p:txBody>
        </p:sp>
        <p:sp>
          <p:nvSpPr>
            <p:cNvPr id="23" name="Text Placeholder 4">
              <a:extLst/>
            </p:cNvPr>
            <p:cNvSpPr txBox="1">
              <a:spLocks/>
            </p:cNvSpPr>
            <p:nvPr/>
          </p:nvSpPr>
          <p:spPr bwMode="gray">
            <a:xfrm>
              <a:off x="1777175" y="2938048"/>
              <a:ext cx="2303563" cy="327285"/>
            </a:xfrm>
            <a:prstGeom prst="rect">
              <a:avLst/>
            </a:prstGeom>
            <a:solidFill>
              <a:srgbClr val="C00000"/>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100" b="1"/>
              </a:lvl1pPr>
            </a:lstStyle>
            <a:p>
              <a:pPr defTabSz="1219170">
                <a:buClr>
                  <a:srgbClr val="89C235"/>
                </a:buClr>
              </a:pPr>
              <a:r>
                <a:rPr lang="en-GB" sz="1400" dirty="0">
                  <a:solidFill>
                    <a:prstClr val="white"/>
                  </a:solidFill>
                </a:rPr>
                <a:t>Primary endpoint</a:t>
              </a:r>
            </a:p>
          </p:txBody>
        </p:sp>
      </p:grpSp>
      <p:sp>
        <p:nvSpPr>
          <p:cNvPr id="28" name="Rectangle 27"/>
          <p:cNvSpPr/>
          <p:nvPr/>
        </p:nvSpPr>
        <p:spPr>
          <a:xfrm>
            <a:off x="270739" y="1125080"/>
            <a:ext cx="8602526" cy="923330"/>
          </a:xfrm>
          <a:prstGeom prst="rect">
            <a:avLst/>
          </a:prstGeom>
        </p:spPr>
        <p:txBody>
          <a:bodyPr wrap="square">
            <a:spAutoFit/>
          </a:bodyPr>
          <a:lstStyle/>
          <a:p>
            <a:pPr algn="ctr" defTabSz="1219170" fontAlgn="base">
              <a:spcBef>
                <a:spcPct val="0"/>
              </a:spcBef>
              <a:spcAft>
                <a:spcPts val="400"/>
              </a:spcAft>
              <a:defRPr/>
            </a:pPr>
            <a:r>
              <a:rPr lang="en-GB" b="1" dirty="0">
                <a:solidFill>
                  <a:srgbClr val="3F2C59"/>
                </a:solidFill>
              </a:rPr>
              <a:t>Phase III, trial of olaparib as front-line maintenance therapy following front-line platinum-based chemotherapy in patients with germline </a:t>
            </a:r>
            <a:r>
              <a:rPr lang="en-GB" b="1" i="1" dirty="0">
                <a:solidFill>
                  <a:srgbClr val="3F2C59"/>
                </a:solidFill>
              </a:rPr>
              <a:t>BRCA</a:t>
            </a:r>
            <a:r>
              <a:rPr lang="en-GB" b="1" dirty="0">
                <a:solidFill>
                  <a:srgbClr val="3F2C59"/>
                </a:solidFill>
              </a:rPr>
              <a:t>-mutated advanced ovarian cancer</a:t>
            </a:r>
          </a:p>
        </p:txBody>
      </p:sp>
      <p:sp>
        <p:nvSpPr>
          <p:cNvPr id="35" name="TextBox 34">
            <a:extLst>
              <a:ext uri="{FF2B5EF4-FFF2-40B4-BE49-F238E27FC236}">
                <a16:creationId xmlns="" xmlns:a16="http://schemas.microsoft.com/office/drawing/2014/main" id="{A06A1207-D70B-4BD6-8DB7-7283E8D63E06}"/>
              </a:ext>
            </a:extLst>
          </p:cNvPr>
          <p:cNvSpPr txBox="1"/>
          <p:nvPr/>
        </p:nvSpPr>
        <p:spPr>
          <a:xfrm>
            <a:off x="7360926" y="4031171"/>
            <a:ext cx="1497869" cy="1077219"/>
          </a:xfrm>
          <a:prstGeom prst="rect">
            <a:avLst/>
          </a:prstGeom>
          <a:solidFill>
            <a:schemeClr val="bg2">
              <a:lumMod val="40000"/>
              <a:lumOff val="60000"/>
              <a:alpha val="50000"/>
            </a:schemeClr>
          </a:solidFill>
          <a:ln>
            <a:noFill/>
          </a:ln>
        </p:spPr>
        <p:txBody>
          <a:bodyPr wrap="square" rtlCol="0" anchor="ctr">
            <a:noAutofit/>
          </a:bodyPr>
          <a:lstStyle/>
          <a:p>
            <a:pPr algn="ctr" defTabSz="1219170"/>
            <a:r>
              <a:rPr lang="en-GB" sz="1400" b="1" dirty="0">
                <a:solidFill>
                  <a:srgbClr val="000000"/>
                </a:solidFill>
              </a:rPr>
              <a:t>Status: ongoing; </a:t>
            </a:r>
            <a:br>
              <a:rPr lang="en-GB" sz="1400" b="1" dirty="0">
                <a:solidFill>
                  <a:srgbClr val="000000"/>
                </a:solidFill>
              </a:rPr>
            </a:br>
            <a:r>
              <a:rPr lang="en-GB" sz="1400" b="1" dirty="0">
                <a:solidFill>
                  <a:srgbClr val="000000"/>
                </a:solidFill>
              </a:rPr>
              <a:t>no longer recruiting</a:t>
            </a:r>
          </a:p>
          <a:p>
            <a:pPr algn="ctr" defTabSz="1219170"/>
            <a:r>
              <a:rPr lang="en-GB" sz="1400" b="1" dirty="0">
                <a:solidFill>
                  <a:srgbClr val="000000"/>
                </a:solidFill>
              </a:rPr>
              <a:t>Target enrolment: 450 pts</a:t>
            </a:r>
          </a:p>
        </p:txBody>
      </p:sp>
      <p:sp>
        <p:nvSpPr>
          <p:cNvPr id="43" name="TextBox 42">
            <a:extLst>
              <a:ext uri="{FF2B5EF4-FFF2-40B4-BE49-F238E27FC236}">
                <a16:creationId xmlns="" xmlns:a16="http://schemas.microsoft.com/office/drawing/2014/main" id="{535CBD27-6986-473F-AA9F-CAC67B5652E4}"/>
              </a:ext>
            </a:extLst>
          </p:cNvPr>
          <p:cNvSpPr txBox="1"/>
          <p:nvPr/>
        </p:nvSpPr>
        <p:spPr>
          <a:xfrm>
            <a:off x="315796" y="2188398"/>
            <a:ext cx="2333066" cy="2913100"/>
          </a:xfrm>
          <a:prstGeom prst="snip2DiagRect">
            <a:avLst/>
          </a:prstGeom>
          <a:solidFill>
            <a:schemeClr val="bg2"/>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marL="182563" indent="-182563" algn="l" defTabSz="1219170">
              <a:lnSpc>
                <a:spcPct val="120000"/>
              </a:lnSpc>
              <a:spcAft>
                <a:spcPts val="800"/>
              </a:spcAft>
              <a:buClr>
                <a:prstClr val="white"/>
              </a:buClr>
              <a:buFont typeface="Arial" panose="020B0604020202020204" pitchFamily="34" charset="0"/>
              <a:buChar char="•"/>
            </a:pPr>
            <a:r>
              <a:rPr lang="en-GB" sz="1200" b="0" dirty="0">
                <a:solidFill>
                  <a:prstClr val="white"/>
                </a:solidFill>
              </a:rPr>
              <a:t>g</a:t>
            </a:r>
            <a:r>
              <a:rPr lang="en-GB" sz="1200" b="0" i="1" dirty="0">
                <a:solidFill>
                  <a:prstClr val="white"/>
                </a:solidFill>
              </a:rPr>
              <a:t>BRCA</a:t>
            </a:r>
            <a:r>
              <a:rPr lang="en-GB" sz="1200" b="0" dirty="0">
                <a:solidFill>
                  <a:prstClr val="white"/>
                </a:solidFill>
              </a:rPr>
              <a:t> </a:t>
            </a:r>
            <a:r>
              <a:rPr lang="en-GB" sz="1200" b="0" dirty="0" err="1">
                <a:solidFill>
                  <a:prstClr val="white"/>
                </a:solidFill>
              </a:rPr>
              <a:t>mut</a:t>
            </a:r>
            <a:endParaRPr lang="en-GB" sz="1200" b="0" dirty="0">
              <a:solidFill>
                <a:prstClr val="white"/>
              </a:solidFill>
            </a:endParaRPr>
          </a:p>
          <a:p>
            <a:pPr marL="182563" indent="-182563" algn="l" defTabSz="1219170">
              <a:lnSpc>
                <a:spcPct val="120000"/>
              </a:lnSpc>
              <a:spcAft>
                <a:spcPts val="800"/>
              </a:spcAft>
              <a:buClr>
                <a:prstClr val="white"/>
              </a:buClr>
              <a:buFont typeface="Arial" panose="020B0604020202020204" pitchFamily="34" charset="0"/>
              <a:buChar char="•"/>
            </a:pPr>
            <a:r>
              <a:rPr lang="en-GB" sz="1200" b="0" dirty="0">
                <a:solidFill>
                  <a:prstClr val="white"/>
                </a:solidFill>
              </a:rPr>
              <a:t>FIGO stage III–IV high-grade serous or high-grade endometrioid ovarian primary peritoneal cancer and/or fallopian tube cancer</a:t>
            </a:r>
          </a:p>
          <a:p>
            <a:pPr marL="182563" indent="-182563" algn="l" defTabSz="1219170">
              <a:lnSpc>
                <a:spcPct val="120000"/>
              </a:lnSpc>
              <a:spcAft>
                <a:spcPts val="800"/>
              </a:spcAft>
              <a:buClr>
                <a:prstClr val="white"/>
              </a:buClr>
              <a:buFont typeface="Arial" panose="020B0604020202020204" pitchFamily="34" charset="0"/>
              <a:buChar char="•"/>
            </a:pPr>
            <a:r>
              <a:rPr lang="en-GB" sz="1200" b="0" dirty="0">
                <a:solidFill>
                  <a:prstClr val="white"/>
                </a:solidFill>
              </a:rPr>
              <a:t>CR or PR to first-line </a:t>
            </a:r>
            <a:br>
              <a:rPr lang="en-GB" sz="1200" b="0" dirty="0">
                <a:solidFill>
                  <a:prstClr val="white"/>
                </a:solidFill>
              </a:rPr>
            </a:br>
            <a:r>
              <a:rPr lang="en-GB" sz="1200" b="0" spc="-30" dirty="0">
                <a:solidFill>
                  <a:prstClr val="white"/>
                </a:solidFill>
              </a:rPr>
              <a:t>platinum-based chemotherapy</a:t>
            </a:r>
          </a:p>
        </p:txBody>
      </p:sp>
      <p:sp>
        <p:nvSpPr>
          <p:cNvPr id="44" name="Rounded Rectangle 51">
            <a:extLst>
              <a:ext uri="{FF2B5EF4-FFF2-40B4-BE49-F238E27FC236}">
                <a16:creationId xmlns="" xmlns:a16="http://schemas.microsoft.com/office/drawing/2014/main" id="{81C9503A-F03A-4F0A-A597-3703BEFC8EEB}"/>
              </a:ext>
            </a:extLst>
          </p:cNvPr>
          <p:cNvSpPr/>
          <p:nvPr/>
        </p:nvSpPr>
        <p:spPr>
          <a:xfrm>
            <a:off x="315516" y="1853589"/>
            <a:ext cx="1965168" cy="31487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b="1" dirty="0">
                <a:solidFill>
                  <a:srgbClr val="3F2C59"/>
                </a:solidFill>
              </a:rPr>
              <a:t>Patient eligibility </a:t>
            </a:r>
            <a:endParaRPr lang="en-US" sz="1600" b="1" baseline="30000" dirty="0">
              <a:solidFill>
                <a:srgbClr val="3F2C59"/>
              </a:solidFill>
            </a:endParaRPr>
          </a:p>
        </p:txBody>
      </p:sp>
      <p:sp>
        <p:nvSpPr>
          <p:cNvPr id="24" name="Rectangle 23">
            <a:extLst>
              <a:ext uri="{FF2B5EF4-FFF2-40B4-BE49-F238E27FC236}">
                <a16:creationId xmlns="" xmlns:a16="http://schemas.microsoft.com/office/drawing/2014/main" id="{E4D4BED4-5BE2-4218-8B88-88D9C933CE92}"/>
              </a:ext>
            </a:extLst>
          </p:cNvPr>
          <p:cNvSpPr/>
          <p:nvPr/>
        </p:nvSpPr>
        <p:spPr>
          <a:xfrm>
            <a:off x="234097" y="6022591"/>
            <a:ext cx="8609534" cy="230832"/>
          </a:xfrm>
          <a:prstGeom prst="rect">
            <a:avLst/>
          </a:prstGeom>
        </p:spPr>
        <p:txBody>
          <a:bodyPr wrap="square">
            <a:spAutoFit/>
          </a:bodyPr>
          <a:lstStyle/>
          <a:p>
            <a:pPr defTabSz="914400"/>
            <a:r>
              <a:rPr lang="en-GB" sz="900" dirty="0">
                <a:solidFill>
                  <a:prstClr val="black"/>
                </a:solidFill>
                <a:ea typeface="Calibri" panose="020F0502020204030204" pitchFamily="34" charset="0"/>
                <a:cs typeface="Times New Roman" panose="02020603050405020304" pitchFamily="18" charset="0"/>
              </a:rPr>
              <a:t>Olaparib no está autorizado en España por este tratamiento. Olaparib is not approved in Spain for this treatment setting.</a:t>
            </a:r>
          </a:p>
        </p:txBody>
      </p:sp>
    </p:spTree>
    <p:extLst>
      <p:ext uri="{BB962C8B-B14F-4D97-AF65-F5344CB8AC3E}">
        <p14:creationId xmlns:p14="http://schemas.microsoft.com/office/powerpoint/2010/main" val="92003548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a:extLst>
              <a:ext uri="{FF2B5EF4-FFF2-40B4-BE49-F238E27FC236}">
                <a16:creationId xmlns="" xmlns:a16="http://schemas.microsoft.com/office/drawing/2014/main" id="{05AE4E26-5D25-44F6-85B1-A942FE592BAF}"/>
              </a:ext>
            </a:extLst>
          </p:cNvPr>
          <p:cNvCxnSpPr>
            <a:cxnSpLocks/>
          </p:cNvCxnSpPr>
          <p:nvPr/>
        </p:nvCxnSpPr>
        <p:spPr>
          <a:xfrm rot="16200000" flipH="1">
            <a:off x="2820813" y="3421239"/>
            <a:ext cx="0" cy="486000"/>
          </a:xfrm>
          <a:prstGeom prst="straightConnector1">
            <a:avLst/>
          </a:prstGeom>
          <a:ln w="254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200" noProof="0" dirty="0"/>
              <a:t>PRIMA: Study Design</a:t>
            </a:r>
          </a:p>
        </p:txBody>
      </p:sp>
      <p:sp>
        <p:nvSpPr>
          <p:cNvPr id="7" name="Text Placeholder 6"/>
          <p:cNvSpPr>
            <a:spLocks noGrp="1"/>
          </p:cNvSpPr>
          <p:nvPr>
            <p:ph type="body" sz="quarter" idx="13"/>
          </p:nvPr>
        </p:nvSpPr>
        <p:spPr>
          <a:xfrm>
            <a:off x="305992" y="6307832"/>
            <a:ext cx="4758927" cy="530883"/>
          </a:xfrm>
        </p:spPr>
        <p:txBody>
          <a:bodyPr anchor="b">
            <a:noAutofit/>
          </a:bodyPr>
          <a:lstStyle/>
          <a:p>
            <a:r>
              <a:rPr lang="en-GB" sz="800" noProof="0" dirty="0">
                <a:cs typeface="Arial" panose="020B0604020202020204" pitchFamily="34" charset="0"/>
              </a:rPr>
              <a:t>CR, complete response; CT, computed tomography; </a:t>
            </a:r>
            <a:r>
              <a:rPr lang="en-GB" sz="800" dirty="0">
                <a:latin typeface="Calibri" charset="0"/>
                <a:ea typeface="Calibri" charset="0"/>
                <a:cs typeface="Calibri" charset="0"/>
              </a:rPr>
              <a:t>FIGO, International Federation of Gynecology and Obstetrics;</a:t>
            </a:r>
            <a:r>
              <a:rPr lang="en-GB" sz="800" noProof="0" dirty="0">
                <a:cs typeface="Arial" panose="020B0604020202020204" pitchFamily="34" charset="0"/>
              </a:rPr>
              <a:t/>
            </a:r>
            <a:br>
              <a:rPr lang="en-GB" sz="800" noProof="0" dirty="0">
                <a:cs typeface="Arial" panose="020B0604020202020204" pitchFamily="34" charset="0"/>
              </a:rPr>
            </a:br>
            <a:r>
              <a:rPr lang="en-GB" sz="800" noProof="0" dirty="0">
                <a:cs typeface="Arial" panose="020B0604020202020204" pitchFamily="34" charset="0"/>
              </a:rPr>
              <a:t>HRD, homologous recombination deficiency; MRI, magnetic resonance imaging; PFS, progression-free survival; </a:t>
            </a:r>
            <a:br>
              <a:rPr lang="en-GB" sz="800" noProof="0" dirty="0">
                <a:cs typeface="Arial" panose="020B0604020202020204" pitchFamily="34" charset="0"/>
              </a:rPr>
            </a:br>
            <a:r>
              <a:rPr lang="en-GB" sz="800" noProof="0" dirty="0">
                <a:cs typeface="Arial" panose="020B0604020202020204" pitchFamily="34" charset="0"/>
              </a:rPr>
              <a:t>PR, partial response; QD, once daily; RECIST, Response Evaluation Criteria in Solid Tumors</a:t>
            </a:r>
          </a:p>
        </p:txBody>
      </p:sp>
      <p:sp>
        <p:nvSpPr>
          <p:cNvPr id="5" name="Text Placeholder 4"/>
          <p:cNvSpPr>
            <a:spLocks noGrp="1"/>
          </p:cNvSpPr>
          <p:nvPr>
            <p:ph type="body" sz="quarter" idx="14"/>
          </p:nvPr>
        </p:nvSpPr>
        <p:spPr>
          <a:xfrm>
            <a:off x="5118937" y="6307832"/>
            <a:ext cx="3718955" cy="530883"/>
          </a:xfrm>
        </p:spPr>
        <p:txBody>
          <a:bodyPr/>
          <a:lstStyle/>
          <a:p>
            <a:r>
              <a:rPr lang="en-GB" sz="800" noProof="0" dirty="0"/>
              <a:t>ClinicalTrials.gov. NCT02655016. </a:t>
            </a:r>
            <a:r>
              <a:rPr lang="en-GB" sz="800" noProof="0" dirty="0">
                <a:hlinkClick r:id="rId3"/>
              </a:rPr>
              <a:t>https://clinicaltrials.gov</a:t>
            </a:r>
            <a:r>
              <a:rPr lang="en-GB" sz="800" noProof="0" dirty="0"/>
              <a:t>. Accessed 1 August 2017 </a:t>
            </a:r>
          </a:p>
        </p:txBody>
      </p:sp>
      <p:sp>
        <p:nvSpPr>
          <p:cNvPr id="39" name="TextBox 38"/>
          <p:cNvSpPr txBox="1"/>
          <p:nvPr/>
        </p:nvSpPr>
        <p:spPr>
          <a:xfrm>
            <a:off x="6255778" y="3278117"/>
            <a:ext cx="986313" cy="783571"/>
          </a:xfrm>
          <a:prstGeom prst="rect">
            <a:avLst/>
          </a:prstGeom>
          <a:solidFill>
            <a:schemeClr val="bg1"/>
          </a:solidFill>
          <a:ln w="28575" cap="sq" cmpd="sng" algn="ctr">
            <a:solidFill>
              <a:schemeClr val="bg2"/>
            </a:solid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buClr>
                <a:srgbClr val="C0504D"/>
              </a:buClr>
            </a:pPr>
            <a:r>
              <a:rPr lang="en-US" dirty="0">
                <a:solidFill>
                  <a:prstClr val="black"/>
                </a:solidFill>
              </a:rPr>
              <a:t>Endpoint </a:t>
            </a:r>
            <a:br>
              <a:rPr lang="en-US" dirty="0">
                <a:solidFill>
                  <a:prstClr val="black"/>
                </a:solidFill>
              </a:rPr>
            </a:br>
            <a:r>
              <a:rPr lang="en-US" dirty="0">
                <a:solidFill>
                  <a:prstClr val="black"/>
                </a:solidFill>
              </a:rPr>
              <a:t>assessment </a:t>
            </a:r>
          </a:p>
        </p:txBody>
      </p:sp>
      <p:sp>
        <p:nvSpPr>
          <p:cNvPr id="41" name="TextBox 40"/>
          <p:cNvSpPr txBox="1"/>
          <p:nvPr/>
        </p:nvSpPr>
        <p:spPr>
          <a:xfrm>
            <a:off x="3856520" y="4019803"/>
            <a:ext cx="1819800" cy="1083600"/>
          </a:xfrm>
          <a:prstGeom prst="roundRect">
            <a:avLst/>
          </a:prstGeom>
          <a:solidFill>
            <a:schemeClr val="bg1">
              <a:lumMod val="50000"/>
            </a:schemeClr>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buClr>
                <a:srgbClr val="C0504D"/>
              </a:buClr>
            </a:pPr>
            <a:r>
              <a:rPr lang="en-US" dirty="0">
                <a:solidFill>
                  <a:prstClr val="white"/>
                </a:solidFill>
                <a:effectLst>
                  <a:outerShdw blurRad="50800" dist="38100" dir="2700000" algn="tl" rotWithShape="0">
                    <a:prstClr val="black">
                      <a:alpha val="40000"/>
                    </a:prstClr>
                  </a:outerShdw>
                </a:effectLst>
              </a:rPr>
              <a:t>Placebo QD</a:t>
            </a:r>
            <a:br>
              <a:rPr lang="en-US" dirty="0">
                <a:solidFill>
                  <a:prstClr val="white"/>
                </a:solidFill>
                <a:effectLst>
                  <a:outerShdw blurRad="50800" dist="38100" dir="2700000" algn="tl" rotWithShape="0">
                    <a:prstClr val="black">
                      <a:alpha val="40000"/>
                    </a:prstClr>
                  </a:outerShdw>
                </a:effectLst>
              </a:rPr>
            </a:br>
            <a:r>
              <a:rPr lang="en-US" dirty="0">
                <a:solidFill>
                  <a:prstClr val="white"/>
                </a:solidFill>
                <a:effectLst>
                  <a:outerShdw blurRad="50800" dist="38100" dir="2700000" algn="tl" rotWithShape="0">
                    <a:prstClr val="black">
                      <a:alpha val="40000"/>
                    </a:prstClr>
                  </a:outerShdw>
                </a:effectLst>
              </a:rPr>
              <a:t>(n=102)</a:t>
            </a:r>
          </a:p>
        </p:txBody>
      </p:sp>
      <p:sp>
        <p:nvSpPr>
          <p:cNvPr id="75" name="TextBox 74"/>
          <p:cNvSpPr txBox="1"/>
          <p:nvPr/>
        </p:nvSpPr>
        <p:spPr>
          <a:xfrm>
            <a:off x="3181165" y="3518265"/>
            <a:ext cx="806505" cy="272441"/>
          </a:xfrm>
          <a:prstGeom prst="rect">
            <a:avLst/>
          </a:prstGeom>
          <a:noFill/>
        </p:spPr>
        <p:txBody>
          <a:bodyPr wrap="square" rtlCol="0">
            <a:noAutofit/>
          </a:bodyPr>
          <a:lstStyle/>
          <a:p>
            <a:pPr algn="ctr" defTabSz="1219170">
              <a:tabLst>
                <a:tab pos="690016" algn="ctr"/>
                <a:tab pos="2518770" algn="ctr"/>
              </a:tabLst>
            </a:pPr>
            <a:endParaRPr lang="en-US" sz="1400" b="1" dirty="0">
              <a:solidFill>
                <a:prstClr val="white"/>
              </a:solidFill>
            </a:endParaRPr>
          </a:p>
        </p:txBody>
      </p:sp>
      <p:cxnSp>
        <p:nvCxnSpPr>
          <p:cNvPr id="36" name="Connector: Elbow 35">
            <a:extLst>
              <a:ext uri="{FF2B5EF4-FFF2-40B4-BE49-F238E27FC236}">
                <a16:creationId xmlns="" xmlns:a16="http://schemas.microsoft.com/office/drawing/2014/main" id="{706FE3DC-8F8C-4EA4-8B44-18C467C7204A}"/>
              </a:ext>
            </a:extLst>
          </p:cNvPr>
          <p:cNvCxnSpPr>
            <a:cxnSpLocks/>
            <a:endCxn id="40" idx="1"/>
          </p:cNvCxnSpPr>
          <p:nvPr/>
        </p:nvCxnSpPr>
        <p:spPr>
          <a:xfrm flipV="1">
            <a:off x="3201740" y="2732103"/>
            <a:ext cx="648000" cy="936000"/>
          </a:xfrm>
          <a:prstGeom prst="bentConnector3">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 xmlns:a16="http://schemas.microsoft.com/office/drawing/2014/main" id="{BD01DF73-AA46-439C-B8FB-8791B07E3E06}"/>
              </a:ext>
            </a:extLst>
          </p:cNvPr>
          <p:cNvCxnSpPr>
            <a:cxnSpLocks/>
          </p:cNvCxnSpPr>
          <p:nvPr/>
        </p:nvCxnSpPr>
        <p:spPr>
          <a:xfrm>
            <a:off x="3202125" y="3666972"/>
            <a:ext cx="648000" cy="900000"/>
          </a:xfrm>
          <a:prstGeom prst="bentConnector3">
            <a:avLst>
              <a:gd name="adj1" fmla="val 50000"/>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0739" y="1128346"/>
            <a:ext cx="8602526" cy="646331"/>
          </a:xfrm>
          <a:prstGeom prst="rect">
            <a:avLst/>
          </a:prstGeom>
        </p:spPr>
        <p:txBody>
          <a:bodyPr wrap="square">
            <a:spAutoFit/>
          </a:bodyPr>
          <a:lstStyle/>
          <a:p>
            <a:pPr algn="ctr" defTabSz="1219170" fontAlgn="base">
              <a:spcBef>
                <a:spcPct val="0"/>
              </a:spcBef>
              <a:spcAft>
                <a:spcPts val="400"/>
              </a:spcAft>
              <a:defRPr/>
            </a:pPr>
            <a:r>
              <a:rPr lang="en-GB" b="1" dirty="0">
                <a:solidFill>
                  <a:srgbClr val="3F2C59"/>
                </a:solidFill>
              </a:rPr>
              <a:t>Phase III, trial of niraparib as front-line maintenance therapy following front-line </a:t>
            </a:r>
            <a:br>
              <a:rPr lang="en-GB" b="1" dirty="0">
                <a:solidFill>
                  <a:srgbClr val="3F2C59"/>
                </a:solidFill>
              </a:rPr>
            </a:br>
            <a:r>
              <a:rPr lang="en-GB" b="1" dirty="0">
                <a:solidFill>
                  <a:srgbClr val="3F2C59"/>
                </a:solidFill>
              </a:rPr>
              <a:t>platinum-based chemotherapy in patients with advanced ovarian cancer</a:t>
            </a:r>
          </a:p>
        </p:txBody>
      </p:sp>
      <p:sp>
        <p:nvSpPr>
          <p:cNvPr id="42" name="TextBox 41">
            <a:extLst>
              <a:ext uri="{FF2B5EF4-FFF2-40B4-BE49-F238E27FC236}">
                <a16:creationId xmlns="" xmlns:a16="http://schemas.microsoft.com/office/drawing/2014/main" id="{F08F93C9-368B-42B6-8974-9D7C46D7C41D}"/>
              </a:ext>
            </a:extLst>
          </p:cNvPr>
          <p:cNvSpPr txBox="1"/>
          <p:nvPr/>
        </p:nvSpPr>
        <p:spPr>
          <a:xfrm>
            <a:off x="315796" y="2190303"/>
            <a:ext cx="2333066" cy="2913100"/>
          </a:xfrm>
          <a:prstGeom prst="snip2DiagRect">
            <a:avLst/>
          </a:prstGeom>
          <a:solidFill>
            <a:schemeClr val="bg2"/>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marL="182563" indent="-182563" algn="l" defTabSz="1219170">
              <a:lnSpc>
                <a:spcPct val="120000"/>
              </a:lnSpc>
              <a:spcAft>
                <a:spcPts val="800"/>
              </a:spcAft>
              <a:buClr>
                <a:prstClr val="white"/>
              </a:buClr>
              <a:buFont typeface="Arial" panose="020B0604020202020204" pitchFamily="34" charset="0"/>
              <a:buChar char="•"/>
            </a:pPr>
            <a:r>
              <a:rPr lang="en-GB" b="0" dirty="0">
                <a:solidFill>
                  <a:prstClr val="white"/>
                </a:solidFill>
              </a:rPr>
              <a:t>FIGO Stage III or IV ovarian cancer with high risk of progression</a:t>
            </a:r>
          </a:p>
          <a:p>
            <a:pPr marL="182563" indent="-182563" algn="l" defTabSz="1219170">
              <a:lnSpc>
                <a:spcPct val="120000"/>
              </a:lnSpc>
              <a:spcAft>
                <a:spcPts val="800"/>
              </a:spcAft>
              <a:buClr>
                <a:prstClr val="white"/>
              </a:buClr>
              <a:buFont typeface="Arial" panose="020B0604020202020204" pitchFamily="34" charset="0"/>
              <a:buChar char="•"/>
            </a:pPr>
            <a:r>
              <a:rPr lang="en-GB" b="0" dirty="0">
                <a:solidFill>
                  <a:prstClr val="white"/>
                </a:solidFill>
              </a:rPr>
              <a:t>CR or PR following front-line </a:t>
            </a:r>
            <a:br>
              <a:rPr lang="en-GB" b="0" dirty="0">
                <a:solidFill>
                  <a:prstClr val="white"/>
                </a:solidFill>
              </a:rPr>
            </a:br>
            <a:r>
              <a:rPr lang="en-GB" b="0" spc="-30" dirty="0">
                <a:solidFill>
                  <a:prstClr val="white"/>
                </a:solidFill>
              </a:rPr>
              <a:t>platinum-based chemotherapy </a:t>
            </a:r>
          </a:p>
        </p:txBody>
      </p:sp>
      <p:grpSp>
        <p:nvGrpSpPr>
          <p:cNvPr id="3" name="Group 28">
            <a:extLst>
              <a:ext uri="{FF2B5EF4-FFF2-40B4-BE49-F238E27FC236}">
                <a16:creationId xmlns="" xmlns:a16="http://schemas.microsoft.com/office/drawing/2014/main" id="{F1EE1CC5-61BD-4998-8D69-5D7F4D352B26}"/>
              </a:ext>
            </a:extLst>
          </p:cNvPr>
          <p:cNvGrpSpPr/>
          <p:nvPr/>
        </p:nvGrpSpPr>
        <p:grpSpPr>
          <a:xfrm>
            <a:off x="7360919" y="2196584"/>
            <a:ext cx="1497870" cy="1321675"/>
            <a:chOff x="1777175" y="2938048"/>
            <a:chExt cx="2306751" cy="925172"/>
          </a:xfrm>
          <a:solidFill>
            <a:schemeClr val="accent4"/>
          </a:solidFill>
        </p:grpSpPr>
        <p:sp>
          <p:nvSpPr>
            <p:cNvPr id="44" name="Rectangle 43">
              <a:extLst>
                <a:ext uri="{FF2B5EF4-FFF2-40B4-BE49-F238E27FC236}">
                  <a16:creationId xmlns="" xmlns:a16="http://schemas.microsoft.com/office/drawing/2014/main" id="{C338037E-7799-4749-B4B1-3F9FEF7A9488}"/>
                </a:ext>
              </a:extLst>
            </p:cNvPr>
            <p:cNvSpPr/>
            <p:nvPr/>
          </p:nvSpPr>
          <p:spPr bwMode="gray">
            <a:xfrm>
              <a:off x="1777175" y="3265333"/>
              <a:ext cx="2306751" cy="597887"/>
            </a:xfrm>
            <a:prstGeom prst="rect">
              <a:avLst/>
            </a:prstGeom>
            <a:solidFill>
              <a:srgbClr val="F7F7F7"/>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p>
              <a:pPr algn="ctr" defTabSz="1219170" fontAlgn="base">
                <a:lnSpc>
                  <a:spcPct val="90000"/>
                </a:lnSpc>
                <a:spcBef>
                  <a:spcPts val="267"/>
                </a:spcBef>
                <a:spcAft>
                  <a:spcPct val="0"/>
                </a:spcAft>
                <a:buClr>
                  <a:prstClr val="black"/>
                </a:buClr>
                <a:buSzPct val="100000"/>
              </a:pPr>
              <a:r>
                <a:rPr lang="en-GB" sz="1400" b="1" dirty="0">
                  <a:solidFill>
                    <a:prstClr val="black"/>
                  </a:solidFill>
                </a:rPr>
                <a:t>PFS as assessed by RECIST progression </a:t>
              </a:r>
              <a:br>
                <a:rPr lang="en-GB" sz="1400" b="1" dirty="0">
                  <a:solidFill>
                    <a:prstClr val="black"/>
                  </a:solidFill>
                </a:rPr>
              </a:br>
              <a:r>
                <a:rPr lang="en-GB" sz="1400" b="1" dirty="0">
                  <a:solidFill>
                    <a:prstClr val="black"/>
                  </a:solidFill>
                </a:rPr>
                <a:t>on CT/MRI</a:t>
              </a:r>
            </a:p>
          </p:txBody>
        </p:sp>
        <p:sp>
          <p:nvSpPr>
            <p:cNvPr id="47" name="Text Placeholder 4">
              <a:extLst>
                <a:ext uri="{FF2B5EF4-FFF2-40B4-BE49-F238E27FC236}">
                  <a16:creationId xmlns="" xmlns:a16="http://schemas.microsoft.com/office/drawing/2014/main" id="{CE00AD80-EBFB-4CB6-89C9-7D0B5044D25B}"/>
                </a:ext>
              </a:extLst>
            </p:cNvPr>
            <p:cNvSpPr txBox="1">
              <a:spLocks/>
            </p:cNvSpPr>
            <p:nvPr/>
          </p:nvSpPr>
          <p:spPr bwMode="gray">
            <a:xfrm>
              <a:off x="1777175" y="2938048"/>
              <a:ext cx="2303563" cy="327285"/>
            </a:xfrm>
            <a:prstGeom prst="rect">
              <a:avLst/>
            </a:prstGeom>
            <a:solidFill>
              <a:srgbClr val="C00000"/>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100" b="1"/>
              </a:lvl1pPr>
            </a:lstStyle>
            <a:p>
              <a:pPr defTabSz="1219170">
                <a:buClr>
                  <a:srgbClr val="89C235"/>
                </a:buClr>
              </a:pPr>
              <a:r>
                <a:rPr lang="en-GB" sz="1400" dirty="0">
                  <a:solidFill>
                    <a:prstClr val="white"/>
                  </a:solidFill>
                </a:rPr>
                <a:t>Primary endpoint</a:t>
              </a:r>
            </a:p>
          </p:txBody>
        </p:sp>
      </p:grpSp>
      <p:sp>
        <p:nvSpPr>
          <p:cNvPr id="48" name="TextBox 47">
            <a:extLst>
              <a:ext uri="{FF2B5EF4-FFF2-40B4-BE49-F238E27FC236}">
                <a16:creationId xmlns="" xmlns:a16="http://schemas.microsoft.com/office/drawing/2014/main" id="{60361CAF-B39A-48BC-BE4C-543A9591C93F}"/>
              </a:ext>
            </a:extLst>
          </p:cNvPr>
          <p:cNvSpPr txBox="1"/>
          <p:nvPr/>
        </p:nvSpPr>
        <p:spPr>
          <a:xfrm>
            <a:off x="7360926" y="4033076"/>
            <a:ext cx="1497869" cy="1077219"/>
          </a:xfrm>
          <a:prstGeom prst="rect">
            <a:avLst/>
          </a:prstGeom>
          <a:solidFill>
            <a:schemeClr val="bg2">
              <a:lumMod val="40000"/>
              <a:lumOff val="60000"/>
              <a:alpha val="50000"/>
            </a:schemeClr>
          </a:solidFill>
          <a:ln>
            <a:noFill/>
          </a:ln>
        </p:spPr>
        <p:txBody>
          <a:bodyPr wrap="square" rtlCol="0" anchor="ctr">
            <a:noAutofit/>
          </a:bodyPr>
          <a:lstStyle/>
          <a:p>
            <a:pPr algn="ctr" defTabSz="1219170"/>
            <a:r>
              <a:rPr lang="en-GB" sz="1400" b="1" dirty="0">
                <a:solidFill>
                  <a:srgbClr val="000000"/>
                </a:solidFill>
              </a:rPr>
              <a:t>Status: recruiting</a:t>
            </a:r>
          </a:p>
          <a:p>
            <a:pPr algn="ctr" defTabSz="1219170"/>
            <a:r>
              <a:rPr lang="en-GB" sz="1400" b="1" dirty="0">
                <a:solidFill>
                  <a:srgbClr val="000000"/>
                </a:solidFill>
              </a:rPr>
              <a:t>Target enrolment: 330 pts</a:t>
            </a:r>
          </a:p>
        </p:txBody>
      </p:sp>
      <p:sp>
        <p:nvSpPr>
          <p:cNvPr id="49" name="Rectangle 7">
            <a:extLst>
              <a:ext uri="{FF2B5EF4-FFF2-40B4-BE49-F238E27FC236}">
                <a16:creationId xmlns="" xmlns:a16="http://schemas.microsoft.com/office/drawing/2014/main" id="{BA4A869C-B2EC-4AE7-927D-DE56DFAC4055}"/>
              </a:ext>
            </a:extLst>
          </p:cNvPr>
          <p:cNvSpPr>
            <a:spLocks noChangeArrowheads="1"/>
          </p:cNvSpPr>
          <p:nvPr/>
        </p:nvSpPr>
        <p:spPr bwMode="auto">
          <a:xfrm>
            <a:off x="2919470" y="3406852"/>
            <a:ext cx="360000" cy="480000"/>
          </a:xfrm>
          <a:prstGeom prst="ellipse">
            <a:avLst/>
          </a:prstGeom>
          <a:solidFill>
            <a:schemeClr val="accent1"/>
          </a:solidFill>
          <a:ln w="12700">
            <a:noFill/>
            <a:miter lim="800000"/>
            <a:headEnd type="none" w="sm" len="sm"/>
            <a:tailEnd/>
          </a:ln>
          <a:effectLst/>
        </p:spPr>
        <p:txBody>
          <a:bodyPr wrap="none" lIns="91440" tIns="45720" rIns="91440" bIns="45720" anchor="ctr"/>
          <a:lstStyle/>
          <a:p>
            <a:pPr algn="ctr" defTabSz="456947" eaLnBrk="0" fontAlgn="base" hangingPunct="0">
              <a:spcBef>
                <a:spcPct val="0"/>
              </a:spcBef>
              <a:spcAft>
                <a:spcPct val="0"/>
              </a:spcAft>
              <a:defRPr/>
            </a:pPr>
            <a:r>
              <a:rPr lang="en-GB" b="1" kern="0" dirty="0">
                <a:solidFill>
                  <a:prstClr val="black"/>
                </a:solidFill>
                <a:cs typeface="Arial" charset="0"/>
              </a:rPr>
              <a:t>R</a:t>
            </a:r>
            <a:endParaRPr lang="en-GB" kern="0" dirty="0">
              <a:solidFill>
                <a:prstClr val="black"/>
              </a:solidFill>
              <a:cs typeface="Arial" charset="0"/>
            </a:endParaRPr>
          </a:p>
        </p:txBody>
      </p:sp>
      <p:sp>
        <p:nvSpPr>
          <p:cNvPr id="53" name="TextBox 52">
            <a:extLst>
              <a:ext uri="{FF2B5EF4-FFF2-40B4-BE49-F238E27FC236}">
                <a16:creationId xmlns="" xmlns:a16="http://schemas.microsoft.com/office/drawing/2014/main" id="{44B75E63-D95C-48FF-85AE-EEF6CB54A096}"/>
              </a:ext>
            </a:extLst>
          </p:cNvPr>
          <p:cNvSpPr txBox="1">
            <a:spLocks noChangeArrowheads="1"/>
          </p:cNvSpPr>
          <p:nvPr/>
        </p:nvSpPr>
        <p:spPr bwMode="auto">
          <a:xfrm>
            <a:off x="2839170" y="2894535"/>
            <a:ext cx="510254" cy="369106"/>
          </a:xfrm>
          <a:prstGeom prst="rect">
            <a:avLst/>
          </a:prstGeom>
          <a:noFill/>
          <a:ln w="9525">
            <a:noFill/>
            <a:miter lim="800000"/>
            <a:headEnd/>
            <a:tailEnd/>
          </a:ln>
          <a:effectLst/>
        </p:spPr>
        <p:txBody>
          <a:bodyPr wrap="none" lIns="121691" tIns="60848" rIns="121691" bIns="60848">
            <a:spAutoFit/>
          </a:bodyPr>
          <a:lstStyle/>
          <a:p>
            <a:pPr algn="ctr" defTabSz="1215958">
              <a:defRPr/>
            </a:pPr>
            <a:r>
              <a:rPr lang="en-GB" sz="1600" b="1" dirty="0">
                <a:solidFill>
                  <a:prstClr val="black"/>
                </a:solidFill>
              </a:rPr>
              <a:t>2:1</a:t>
            </a:r>
          </a:p>
        </p:txBody>
      </p:sp>
      <p:grpSp>
        <p:nvGrpSpPr>
          <p:cNvPr id="4" name="Group 3">
            <a:extLst>
              <a:ext uri="{FF2B5EF4-FFF2-40B4-BE49-F238E27FC236}">
                <a16:creationId xmlns="" xmlns:a16="http://schemas.microsoft.com/office/drawing/2014/main" id="{E4B85B99-375D-4C7C-BBD1-81EF70E6292A}"/>
              </a:ext>
            </a:extLst>
          </p:cNvPr>
          <p:cNvGrpSpPr/>
          <p:nvPr/>
        </p:nvGrpSpPr>
        <p:grpSpPr>
          <a:xfrm flipH="1">
            <a:off x="5676319" y="2726733"/>
            <a:ext cx="567000" cy="1834871"/>
            <a:chOff x="4420792" y="2920697"/>
            <a:chExt cx="864594" cy="1834870"/>
          </a:xfrm>
        </p:grpSpPr>
        <p:cxnSp>
          <p:nvCxnSpPr>
            <p:cNvPr id="54" name="Connector: Elbow 53">
              <a:extLst>
                <a:ext uri="{FF2B5EF4-FFF2-40B4-BE49-F238E27FC236}">
                  <a16:creationId xmlns="" xmlns:a16="http://schemas.microsoft.com/office/drawing/2014/main" id="{3E3709D6-F69C-441F-A636-C0D9F15B34CE}"/>
                </a:ext>
              </a:extLst>
            </p:cNvPr>
            <p:cNvCxnSpPr>
              <a:cxnSpLocks/>
            </p:cNvCxnSpPr>
            <p:nvPr/>
          </p:nvCxnSpPr>
          <p:spPr>
            <a:xfrm flipV="1">
              <a:off x="4421386" y="2920697"/>
              <a:ext cx="864000" cy="936000"/>
            </a:xfrm>
            <a:prstGeom prst="bentConnector3">
              <a:avLst/>
            </a:prstGeom>
            <a:ln w="254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 xmlns:a16="http://schemas.microsoft.com/office/drawing/2014/main" id="{01DEB47B-7E7A-4F4F-9C9E-329191F81896}"/>
                </a:ext>
              </a:extLst>
            </p:cNvPr>
            <p:cNvCxnSpPr>
              <a:cxnSpLocks/>
            </p:cNvCxnSpPr>
            <p:nvPr/>
          </p:nvCxnSpPr>
          <p:spPr>
            <a:xfrm>
              <a:off x="4420792" y="3855567"/>
              <a:ext cx="864000" cy="900000"/>
            </a:xfrm>
            <a:prstGeom prst="bentConnector3">
              <a:avLst>
                <a:gd name="adj1" fmla="val 50000"/>
              </a:avLst>
            </a:prstGeom>
            <a:ln w="254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856520" y="2190303"/>
            <a:ext cx="1819800" cy="1083600"/>
          </a:xfrm>
          <a:prstGeom prst="roundRect">
            <a:avLst/>
          </a:prstGeom>
          <a:solidFill>
            <a:schemeClr val="accent3">
              <a:alpha val="75000"/>
            </a:schemeClr>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buClr>
                <a:srgbClr val="C0504D"/>
              </a:buClr>
            </a:pPr>
            <a:r>
              <a:rPr lang="en-US" dirty="0">
                <a:solidFill>
                  <a:prstClr val="white"/>
                </a:solidFill>
                <a:effectLst>
                  <a:outerShdw blurRad="50800" dist="38100" dir="2700000" algn="tl" rotWithShape="0">
                    <a:prstClr val="black">
                      <a:alpha val="40000"/>
                    </a:prstClr>
                  </a:outerShdw>
                </a:effectLst>
              </a:rPr>
              <a:t>Niraparib 300 mg QD</a:t>
            </a:r>
            <a:br>
              <a:rPr lang="en-US" dirty="0">
                <a:solidFill>
                  <a:prstClr val="white"/>
                </a:solidFill>
                <a:effectLst>
                  <a:outerShdw blurRad="50800" dist="38100" dir="2700000" algn="tl" rotWithShape="0">
                    <a:prstClr val="black">
                      <a:alpha val="40000"/>
                    </a:prstClr>
                  </a:outerShdw>
                </a:effectLst>
              </a:rPr>
            </a:br>
            <a:r>
              <a:rPr lang="en-US" dirty="0">
                <a:solidFill>
                  <a:prstClr val="white"/>
                </a:solidFill>
                <a:effectLst>
                  <a:outerShdw blurRad="50800" dist="38100" dir="2700000" algn="tl" rotWithShape="0">
                    <a:prstClr val="black">
                      <a:alpha val="40000"/>
                    </a:prstClr>
                  </a:outerShdw>
                </a:effectLst>
              </a:rPr>
              <a:t>(n=203)</a:t>
            </a:r>
          </a:p>
        </p:txBody>
      </p:sp>
      <p:grpSp>
        <p:nvGrpSpPr>
          <p:cNvPr id="9" name="Group 8">
            <a:extLst>
              <a:ext uri="{FF2B5EF4-FFF2-40B4-BE49-F238E27FC236}">
                <a16:creationId xmlns="" xmlns:a16="http://schemas.microsoft.com/office/drawing/2014/main" id="{50F812D1-27B2-40EC-8149-E420FE703ABD}"/>
              </a:ext>
            </a:extLst>
          </p:cNvPr>
          <p:cNvGrpSpPr/>
          <p:nvPr/>
        </p:nvGrpSpPr>
        <p:grpSpPr>
          <a:xfrm>
            <a:off x="3631444" y="5191703"/>
            <a:ext cx="5443741" cy="792001"/>
            <a:chOff x="3959412" y="5217921"/>
            <a:chExt cx="7258321" cy="792000"/>
          </a:xfrm>
        </p:grpSpPr>
        <p:sp>
          <p:nvSpPr>
            <p:cNvPr id="51" name="CasellaDiTesto 6">
              <a:extLst>
                <a:ext uri="{FF2B5EF4-FFF2-40B4-BE49-F238E27FC236}">
                  <a16:creationId xmlns="" xmlns:a16="http://schemas.microsoft.com/office/drawing/2014/main" id="{467D2B10-CC4D-457A-9D4E-D7B053800F70}"/>
                </a:ext>
              </a:extLst>
            </p:cNvPr>
            <p:cNvSpPr txBox="1"/>
            <p:nvPr/>
          </p:nvSpPr>
          <p:spPr>
            <a:xfrm>
              <a:off x="3959412" y="5217921"/>
              <a:ext cx="6960226" cy="792000"/>
            </a:xfrm>
            <a:prstGeom prst="rect">
              <a:avLst/>
            </a:prstGeom>
            <a:solidFill>
              <a:schemeClr val="accent5">
                <a:lumMod val="20000"/>
                <a:lumOff val="80000"/>
              </a:schemeClr>
            </a:solidFill>
            <a:ln w="19050">
              <a:noFill/>
            </a:ln>
          </p:spPr>
          <p:txBody>
            <a:bodyPr wrap="square" anchor="ctr">
              <a:noAutofit/>
            </a:bodyPr>
            <a:lstStyle/>
            <a:p>
              <a:pPr algn="ctr" defTabSz="1219170">
                <a:defRPr/>
              </a:pPr>
              <a:r>
                <a:rPr lang="en-GB" sz="1400" b="1" dirty="0">
                  <a:solidFill>
                    <a:prstClr val="black"/>
                  </a:solidFill>
                </a:rPr>
                <a:t>Stratification factors</a:t>
              </a:r>
            </a:p>
            <a:p>
              <a:pPr marL="191995" indent="-191995" defTabSz="1219170">
                <a:buClr>
                  <a:prstClr val="black"/>
                </a:buClr>
                <a:buFont typeface="Arial" panose="020B0604020202020204" pitchFamily="34" charset="0"/>
                <a:buChar char="•"/>
                <a:defRPr/>
              </a:pPr>
              <a:r>
                <a:rPr lang="en-GB" sz="1200" dirty="0">
                  <a:solidFill>
                    <a:prstClr val="black"/>
                  </a:solidFill>
                </a:rPr>
                <a:t>Neoadjuvant chemotherapy </a:t>
              </a:r>
              <a:br>
                <a:rPr lang="en-GB" sz="1200" dirty="0">
                  <a:solidFill>
                    <a:prstClr val="black"/>
                  </a:solidFill>
                </a:rPr>
              </a:br>
              <a:r>
                <a:rPr lang="en-GB" sz="1200" dirty="0">
                  <a:solidFill>
                    <a:prstClr val="black"/>
                  </a:solidFill>
                </a:rPr>
                <a:t>administered: Yes or No </a:t>
              </a:r>
            </a:p>
          </p:txBody>
        </p:sp>
        <p:sp>
          <p:nvSpPr>
            <p:cNvPr id="6" name="Rectangle 5">
              <a:extLst>
                <a:ext uri="{FF2B5EF4-FFF2-40B4-BE49-F238E27FC236}">
                  <a16:creationId xmlns="" xmlns:a16="http://schemas.microsoft.com/office/drawing/2014/main" id="{6950EEC7-6158-4F57-9CB1-EC195D494FFB}"/>
                </a:ext>
              </a:extLst>
            </p:cNvPr>
            <p:cNvSpPr/>
            <p:nvPr/>
          </p:nvSpPr>
          <p:spPr>
            <a:xfrm>
              <a:off x="6297063" y="5459750"/>
              <a:ext cx="2750069" cy="461664"/>
            </a:xfrm>
            <a:prstGeom prst="rect">
              <a:avLst/>
            </a:prstGeom>
          </p:spPr>
          <p:txBody>
            <a:bodyPr wrap="none">
              <a:spAutoFit/>
            </a:bodyPr>
            <a:lstStyle/>
            <a:p>
              <a:pPr marL="191995" indent="-191995" defTabSz="1219170">
                <a:buClr>
                  <a:prstClr val="black"/>
                </a:buClr>
                <a:buFont typeface="Arial" panose="020B0604020202020204" pitchFamily="34" charset="0"/>
                <a:buChar char="•"/>
                <a:defRPr/>
              </a:pPr>
              <a:r>
                <a:rPr lang="en-GB" sz="1200" dirty="0">
                  <a:solidFill>
                    <a:prstClr val="black"/>
                  </a:solidFill>
                </a:rPr>
                <a:t>Best response to first </a:t>
              </a:r>
              <a:br>
                <a:rPr lang="en-GB" sz="1200" dirty="0">
                  <a:solidFill>
                    <a:prstClr val="black"/>
                  </a:solidFill>
                </a:rPr>
              </a:br>
              <a:r>
                <a:rPr lang="en-GB" sz="1200" dirty="0">
                  <a:solidFill>
                    <a:prstClr val="black"/>
                  </a:solidFill>
                </a:rPr>
                <a:t>platinum therapy: CR or PR</a:t>
              </a:r>
            </a:p>
          </p:txBody>
        </p:sp>
        <p:sp>
          <p:nvSpPr>
            <p:cNvPr id="8" name="Rectangle 7">
              <a:extLst>
                <a:ext uri="{FF2B5EF4-FFF2-40B4-BE49-F238E27FC236}">
                  <a16:creationId xmlns="" xmlns:a16="http://schemas.microsoft.com/office/drawing/2014/main" id="{10596C99-68D3-4D55-B45E-D906F4AC4CA5}"/>
                </a:ext>
              </a:extLst>
            </p:cNvPr>
            <p:cNvSpPr/>
            <p:nvPr/>
          </p:nvSpPr>
          <p:spPr>
            <a:xfrm>
              <a:off x="8574188" y="5457378"/>
              <a:ext cx="2643545" cy="461664"/>
            </a:xfrm>
            <a:prstGeom prst="rect">
              <a:avLst/>
            </a:prstGeom>
          </p:spPr>
          <p:txBody>
            <a:bodyPr wrap="none">
              <a:spAutoFit/>
            </a:bodyPr>
            <a:lstStyle/>
            <a:p>
              <a:pPr marL="191995" indent="-191995" defTabSz="1219170">
                <a:buClr>
                  <a:prstClr val="black"/>
                </a:buClr>
                <a:buFont typeface="Arial" panose="020B0604020202020204" pitchFamily="34" charset="0"/>
                <a:buChar char="•"/>
                <a:defRPr/>
              </a:pPr>
              <a:r>
                <a:rPr lang="en-GB" sz="1200" dirty="0">
                  <a:solidFill>
                    <a:prstClr val="black"/>
                  </a:solidFill>
                </a:rPr>
                <a:t>HRD status: positive or </a:t>
              </a:r>
              <a:br>
                <a:rPr lang="en-GB" sz="1200" dirty="0">
                  <a:solidFill>
                    <a:prstClr val="black"/>
                  </a:solidFill>
                </a:rPr>
              </a:br>
              <a:r>
                <a:rPr lang="en-GB" sz="1200" dirty="0">
                  <a:solidFill>
                    <a:prstClr val="black"/>
                  </a:solidFill>
                </a:rPr>
                <a:t>negative/not determined </a:t>
              </a:r>
            </a:p>
          </p:txBody>
        </p:sp>
      </p:grpSp>
      <p:sp>
        <p:nvSpPr>
          <p:cNvPr id="56" name="Rounded Rectangle 51">
            <a:extLst>
              <a:ext uri="{FF2B5EF4-FFF2-40B4-BE49-F238E27FC236}">
                <a16:creationId xmlns="" xmlns:a16="http://schemas.microsoft.com/office/drawing/2014/main" id="{FF914405-F551-4C05-9663-26E5181A046C}"/>
              </a:ext>
            </a:extLst>
          </p:cNvPr>
          <p:cNvSpPr/>
          <p:nvPr/>
        </p:nvSpPr>
        <p:spPr>
          <a:xfrm>
            <a:off x="315516" y="1855493"/>
            <a:ext cx="1965168" cy="31487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b="1" dirty="0">
                <a:solidFill>
                  <a:srgbClr val="3F2C59"/>
                </a:solidFill>
              </a:rPr>
              <a:t>Patient eligibility </a:t>
            </a:r>
            <a:endParaRPr lang="en-US" sz="1600" b="1" baseline="30000" dirty="0">
              <a:solidFill>
                <a:srgbClr val="3F2C59"/>
              </a:solidFill>
            </a:endParaRPr>
          </a:p>
        </p:txBody>
      </p:sp>
      <p:sp>
        <p:nvSpPr>
          <p:cNvPr id="29" name="Rectangle 28"/>
          <p:cNvSpPr/>
          <p:nvPr/>
        </p:nvSpPr>
        <p:spPr>
          <a:xfrm>
            <a:off x="231241" y="6024047"/>
            <a:ext cx="8311871" cy="369332"/>
          </a:xfrm>
          <a:prstGeom prst="rect">
            <a:avLst/>
          </a:prstGeom>
        </p:spPr>
        <p:txBody>
          <a:bodyPr wrap="square">
            <a:spAutoFit/>
          </a:bodyPr>
          <a:lstStyle/>
          <a:p>
            <a:pPr defTabSz="914400"/>
            <a:r>
              <a:rPr lang="en-GB" sz="900" dirty="0">
                <a:solidFill>
                  <a:prstClr val="black"/>
                </a:solidFill>
                <a:ea typeface="Calibri" panose="020F0502020204030204" pitchFamily="34" charset="0"/>
                <a:cs typeface="Times New Roman" panose="02020603050405020304" pitchFamily="18" charset="0"/>
              </a:rPr>
              <a:t>Niraparib no </a:t>
            </a:r>
            <a:r>
              <a:rPr lang="en-GB" sz="900" dirty="0" err="1">
                <a:solidFill>
                  <a:prstClr val="black"/>
                </a:solidFill>
                <a:ea typeface="Calibri" panose="020F0502020204030204" pitchFamily="34" charset="0"/>
                <a:cs typeface="Times New Roman" panose="02020603050405020304" pitchFamily="18" charset="0"/>
              </a:rPr>
              <a:t>está</a:t>
            </a:r>
            <a:r>
              <a:rPr lang="en-GB" sz="900" dirty="0">
                <a:solidFill>
                  <a:prstClr val="black"/>
                </a:solidFill>
                <a:ea typeface="Calibri" panose="020F0502020204030204" pitchFamily="34" charset="0"/>
                <a:cs typeface="Times New Roman" panose="02020603050405020304" pitchFamily="18" charset="0"/>
              </a:rPr>
              <a:t> </a:t>
            </a:r>
            <a:r>
              <a:rPr lang="en-GB" sz="900" dirty="0" err="1">
                <a:solidFill>
                  <a:prstClr val="black"/>
                </a:solidFill>
                <a:ea typeface="Calibri" panose="020F0502020204030204" pitchFamily="34" charset="0"/>
                <a:cs typeface="Times New Roman" panose="02020603050405020304" pitchFamily="18" charset="0"/>
              </a:rPr>
              <a:t>autorizado</a:t>
            </a:r>
            <a:r>
              <a:rPr lang="en-GB" sz="900" dirty="0">
                <a:solidFill>
                  <a:prstClr val="black"/>
                </a:solidFill>
                <a:ea typeface="Calibri" panose="020F0502020204030204" pitchFamily="34" charset="0"/>
                <a:cs typeface="Times New Roman" panose="02020603050405020304" pitchFamily="18" charset="0"/>
              </a:rPr>
              <a:t> en España; solo está autorizado en los Estados Unidos de América. Niraparib is not approved in Spain; it is only approved for use in the United States of America.</a:t>
            </a:r>
          </a:p>
        </p:txBody>
      </p:sp>
    </p:spTree>
    <p:extLst>
      <p:ext uri="{BB962C8B-B14F-4D97-AF65-F5344CB8AC3E}">
        <p14:creationId xmlns:p14="http://schemas.microsoft.com/office/powerpoint/2010/main" val="334849754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p:cNvSpPr/>
          <p:nvPr/>
        </p:nvSpPr>
        <p:spPr>
          <a:xfrm>
            <a:off x="305991" y="3604007"/>
            <a:ext cx="8536384" cy="1026305"/>
          </a:xfrm>
          <a:prstGeom prst="roundRect">
            <a:avLst/>
          </a:prstGeom>
          <a:gradFill>
            <a:gsLst>
              <a:gs pos="0">
                <a:srgbClr val="3F2C59"/>
              </a:gs>
              <a:gs pos="100000">
                <a:srgbClr val="3F2C59">
                  <a:alpha val="49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3200" dirty="0">
              <a:solidFill>
                <a:prstClr val="white"/>
              </a:solidFill>
            </a:endParaRPr>
          </a:p>
        </p:txBody>
      </p:sp>
      <p:sp>
        <p:nvSpPr>
          <p:cNvPr id="9" name="Content Placeholder 8"/>
          <p:cNvSpPr>
            <a:spLocks noGrp="1"/>
          </p:cNvSpPr>
          <p:nvPr>
            <p:ph idx="1"/>
          </p:nvPr>
        </p:nvSpPr>
        <p:spPr>
          <a:xfrm>
            <a:off x="305992" y="1256044"/>
            <a:ext cx="8532019" cy="4793064"/>
          </a:xfrm>
        </p:spPr>
        <p:txBody>
          <a:bodyPr/>
          <a:lstStyle/>
          <a:p>
            <a:pPr marL="335992" indent="-335992">
              <a:spcAft>
                <a:spcPts val="800"/>
              </a:spcAft>
            </a:pPr>
            <a:r>
              <a:rPr lang="en-GB" sz="3200" dirty="0"/>
              <a:t>Resistance to PARP inhibitors</a:t>
            </a:r>
            <a:endParaRPr lang="en-GB" sz="3200" noProof="0" dirty="0"/>
          </a:p>
          <a:p>
            <a:pPr marL="335992" indent="-335992">
              <a:spcAft>
                <a:spcPts val="800"/>
              </a:spcAft>
            </a:pPr>
            <a:r>
              <a:rPr lang="en-GB" sz="3200" dirty="0"/>
              <a:t>Retreatment with PARP inhibitors: Overcoming or compounding the resistance problem?</a:t>
            </a:r>
            <a:endParaRPr lang="en-GB" sz="3200" noProof="0" dirty="0"/>
          </a:p>
          <a:p>
            <a:pPr marL="335992" indent="-335992">
              <a:spcAft>
                <a:spcPts val="800"/>
              </a:spcAft>
            </a:pPr>
            <a:r>
              <a:rPr lang="en-GB" sz="3200" dirty="0"/>
              <a:t>PARP inhibitors in the front-line setting</a:t>
            </a:r>
          </a:p>
          <a:p>
            <a:pPr marL="335992" indent="-335992">
              <a:spcAft>
                <a:spcPts val="800"/>
              </a:spcAft>
            </a:pPr>
            <a:r>
              <a:rPr lang="en-GB" sz="3200" noProof="0" dirty="0">
                <a:solidFill>
                  <a:schemeClr val="bg1"/>
                </a:solidFill>
              </a:rPr>
              <a:t>Combinations with other agents</a:t>
            </a:r>
          </a:p>
          <a:p>
            <a:pPr marL="587992" lvl="1" indent="-335992">
              <a:spcAft>
                <a:spcPts val="800"/>
              </a:spcAft>
            </a:pPr>
            <a:r>
              <a:rPr lang="en-GB" sz="2800" dirty="0">
                <a:solidFill>
                  <a:schemeClr val="bg1"/>
                </a:solidFill>
              </a:rPr>
              <a:t>Anti-angiogenic agents</a:t>
            </a:r>
          </a:p>
          <a:p>
            <a:pPr marL="587992" lvl="1" indent="-335992">
              <a:spcAft>
                <a:spcPts val="800"/>
              </a:spcAft>
            </a:pPr>
            <a:r>
              <a:rPr lang="en-GB" sz="2800" noProof="0" dirty="0"/>
              <a:t>Immuno-oncology agents</a:t>
            </a:r>
          </a:p>
        </p:txBody>
      </p:sp>
      <p:sp>
        <p:nvSpPr>
          <p:cNvPr id="3" name="Text Placeholder 2">
            <a:extLst>
              <a:ext uri="{FF2B5EF4-FFF2-40B4-BE49-F238E27FC236}">
                <a16:creationId xmlns="" xmlns:a16="http://schemas.microsoft.com/office/drawing/2014/main" id="{E5916A52-5309-4237-B103-F56E07935DF7}"/>
              </a:ext>
            </a:extLst>
          </p:cNvPr>
          <p:cNvSpPr>
            <a:spLocks noGrp="1"/>
          </p:cNvSpPr>
          <p:nvPr>
            <p:ph type="body" sz="quarter" idx="13"/>
          </p:nvPr>
        </p:nvSpPr>
        <p:spPr/>
        <p:txBody>
          <a:bodyPr/>
          <a:lstStyle/>
          <a:p>
            <a:r>
              <a:rPr lang="en-GB" noProof="0" dirty="0"/>
              <a:t>PARP, poly(ADP-ribose) polymerase</a:t>
            </a:r>
          </a:p>
        </p:txBody>
      </p:sp>
      <p:sp>
        <p:nvSpPr>
          <p:cNvPr id="5" name="Title 4">
            <a:extLst>
              <a:ext uri="{FF2B5EF4-FFF2-40B4-BE49-F238E27FC236}">
                <a16:creationId xmlns="" xmlns:a16="http://schemas.microsoft.com/office/drawing/2014/main" id="{640D4E29-393E-4304-B8CD-C9057EB67ACD}"/>
              </a:ext>
            </a:extLst>
          </p:cNvPr>
          <p:cNvSpPr>
            <a:spLocks noGrp="1"/>
          </p:cNvSpPr>
          <p:nvPr>
            <p:ph type="title"/>
          </p:nvPr>
        </p:nvSpPr>
        <p:spPr/>
        <p:txBody>
          <a:bodyPr/>
          <a:lstStyle/>
          <a:p>
            <a:r>
              <a:rPr lang="en-GB" dirty="0"/>
              <a:t>Unmet Clinical Need: </a:t>
            </a:r>
            <a:br>
              <a:rPr lang="en-GB" dirty="0"/>
            </a:br>
            <a:r>
              <a:rPr lang="en-GB" dirty="0"/>
              <a:t>Future Research Into PARP Inhibitor Use</a:t>
            </a:r>
            <a:endParaRPr lang="en-GB" noProof="0" dirty="0"/>
          </a:p>
        </p:txBody>
      </p:sp>
    </p:spTree>
    <p:extLst>
      <p:ext uri="{BB962C8B-B14F-4D97-AF65-F5344CB8AC3E}">
        <p14:creationId xmlns:p14="http://schemas.microsoft.com/office/powerpoint/2010/main" val="161253371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328D15-7C34-4742-B366-92F92AD8AF3A}"/>
              </a:ext>
            </a:extLst>
          </p:cNvPr>
          <p:cNvSpPr>
            <a:spLocks noGrp="1"/>
          </p:cNvSpPr>
          <p:nvPr>
            <p:ph type="title"/>
          </p:nvPr>
        </p:nvSpPr>
        <p:spPr/>
        <p:txBody>
          <a:bodyPr/>
          <a:lstStyle/>
          <a:p>
            <a:r>
              <a:rPr lang="en-GB" sz="2800" dirty="0"/>
              <a:t>PARP Inhibitors in Combination with Anti-Angiogenic Agents: Scientific Support for Synergistic Effects</a:t>
            </a:r>
          </a:p>
        </p:txBody>
      </p:sp>
      <p:sp>
        <p:nvSpPr>
          <p:cNvPr id="4" name="Text Placeholder 3">
            <a:extLst>
              <a:ext uri="{FF2B5EF4-FFF2-40B4-BE49-F238E27FC236}">
                <a16:creationId xmlns="" xmlns:a16="http://schemas.microsoft.com/office/drawing/2014/main" id="{E97473A0-D8AB-4EEA-9440-9C260E934A25}"/>
              </a:ext>
            </a:extLst>
          </p:cNvPr>
          <p:cNvSpPr>
            <a:spLocks noGrp="1"/>
          </p:cNvSpPr>
          <p:nvPr>
            <p:ph type="body" sz="quarter" idx="13"/>
          </p:nvPr>
        </p:nvSpPr>
        <p:spPr/>
        <p:txBody>
          <a:bodyPr/>
          <a:lstStyle/>
          <a:p>
            <a:r>
              <a:rPr lang="en-GB" dirty="0"/>
              <a:t>HR, homologous recombination; PARP, poly(ADP-ribose) polymerase</a:t>
            </a:r>
          </a:p>
        </p:txBody>
      </p:sp>
      <p:sp>
        <p:nvSpPr>
          <p:cNvPr id="5" name="Text Placeholder 4">
            <a:extLst>
              <a:ext uri="{FF2B5EF4-FFF2-40B4-BE49-F238E27FC236}">
                <a16:creationId xmlns="" xmlns:a16="http://schemas.microsoft.com/office/drawing/2014/main" id="{3CDC9E45-8D0E-4508-9DA2-C9C59655F71C}"/>
              </a:ext>
            </a:extLst>
          </p:cNvPr>
          <p:cNvSpPr>
            <a:spLocks noGrp="1"/>
          </p:cNvSpPr>
          <p:nvPr>
            <p:ph type="body" sz="quarter" idx="14"/>
          </p:nvPr>
        </p:nvSpPr>
        <p:spPr>
          <a:xfrm>
            <a:off x="4027714" y="6307824"/>
            <a:ext cx="4810172" cy="530882"/>
          </a:xfrm>
        </p:spPr>
        <p:txBody>
          <a:bodyPr>
            <a:normAutofit fontScale="92500" lnSpcReduction="10000"/>
          </a:bodyPr>
          <a:lstStyle/>
          <a:p>
            <a:r>
              <a:rPr lang="en-GB" dirty="0"/>
              <a:t>1. Bindra RS et al. </a:t>
            </a:r>
            <a:r>
              <a:rPr lang="en-GB" i="1" dirty="0"/>
              <a:t>Cancer Res</a:t>
            </a:r>
            <a:r>
              <a:rPr lang="en-GB" dirty="0"/>
              <a:t>. 2005;65:11597–11604; 2. Bindra RS et al. </a:t>
            </a:r>
            <a:r>
              <a:rPr lang="en-GB" i="1" dirty="0"/>
              <a:t>Mol Cell Biol. </a:t>
            </a:r>
            <a:r>
              <a:rPr lang="en-GB" dirty="0"/>
              <a:t>2004;24:8504–8518;</a:t>
            </a:r>
          </a:p>
          <a:p>
            <a:r>
              <a:rPr lang="en-GB" dirty="0"/>
              <a:t> 3. Chan N, Bristow RG. </a:t>
            </a:r>
            <a:r>
              <a:rPr lang="en-GB" i="1" dirty="0"/>
              <a:t>Clin Cancer Res. </a:t>
            </a:r>
            <a:r>
              <a:rPr lang="en-GB" dirty="0"/>
              <a:t>2010;16:4553–4560; 4. Hegan DC et al. </a:t>
            </a:r>
            <a:r>
              <a:rPr lang="en-GB" i="1" dirty="0"/>
              <a:t>Proc Natl Acad Sci U S A.</a:t>
            </a:r>
            <a:r>
              <a:rPr lang="en-GB" dirty="0"/>
              <a:t> 2010;107:2201–2206;</a:t>
            </a:r>
            <a:br>
              <a:rPr lang="en-GB" dirty="0"/>
            </a:br>
            <a:r>
              <a:rPr lang="en-GB" dirty="0"/>
              <a:t>5. Liu JF et al. </a:t>
            </a:r>
            <a:r>
              <a:rPr lang="en-GB" i="1" dirty="0"/>
              <a:t>Eur J Cancer. </a:t>
            </a:r>
            <a:r>
              <a:rPr lang="en-GB" dirty="0"/>
              <a:t>2013;49:2972–2978; 6. Liu JF et al. </a:t>
            </a:r>
            <a:r>
              <a:rPr lang="en-GB" i="1" dirty="0"/>
              <a:t>Lancet Oncol. </a:t>
            </a:r>
            <a:r>
              <a:rPr lang="en-GB" dirty="0"/>
              <a:t>2014;11:1207–1214</a:t>
            </a:r>
          </a:p>
        </p:txBody>
      </p:sp>
      <p:sp>
        <p:nvSpPr>
          <p:cNvPr id="39" name="Rectangle 38">
            <a:extLst/>
          </p:cNvPr>
          <p:cNvSpPr/>
          <p:nvPr/>
        </p:nvSpPr>
        <p:spPr>
          <a:xfrm>
            <a:off x="0" y="1124744"/>
            <a:ext cx="3386814" cy="4503797"/>
          </a:xfrm>
          <a:prstGeom prst="rect">
            <a:avLst/>
          </a:prstGeom>
        </p:spPr>
        <p:txBody>
          <a:bodyPr wrap="square">
            <a:spAutoFit/>
          </a:bodyPr>
          <a:lstStyle/>
          <a:p>
            <a:pPr marL="239994" indent="-239994" defTabSz="914400">
              <a:spcAft>
                <a:spcPts val="1600"/>
              </a:spcAft>
              <a:buClr>
                <a:srgbClr val="FFE363"/>
              </a:buClr>
              <a:buFont typeface="Arial" panose="020B0604020202020204" pitchFamily="34" charset="0"/>
              <a:buChar char="•"/>
            </a:pPr>
            <a:r>
              <a:rPr lang="en-GB" sz="2000" dirty="0">
                <a:solidFill>
                  <a:prstClr val="black"/>
                </a:solidFill>
              </a:rPr>
              <a:t>Preclinical studies demonstrated that HR can be suppressed by hypoxia through downregulation </a:t>
            </a:r>
            <a:br>
              <a:rPr lang="en-GB" sz="2000" dirty="0">
                <a:solidFill>
                  <a:prstClr val="black"/>
                </a:solidFill>
              </a:rPr>
            </a:br>
            <a:r>
              <a:rPr lang="en-GB" sz="2000" dirty="0">
                <a:solidFill>
                  <a:prstClr val="black"/>
                </a:solidFill>
              </a:rPr>
              <a:t>of HR repair proteins such as </a:t>
            </a:r>
            <a:br>
              <a:rPr lang="en-GB" sz="2000" dirty="0">
                <a:solidFill>
                  <a:prstClr val="black"/>
                </a:solidFill>
              </a:rPr>
            </a:br>
            <a:r>
              <a:rPr lang="en-GB" sz="2000" i="1" dirty="0">
                <a:solidFill>
                  <a:prstClr val="black"/>
                </a:solidFill>
              </a:rPr>
              <a:t>BRCA1</a:t>
            </a:r>
            <a:r>
              <a:rPr lang="en-GB" sz="2000" dirty="0">
                <a:solidFill>
                  <a:prstClr val="black"/>
                </a:solidFill>
              </a:rPr>
              <a:t> and </a:t>
            </a:r>
            <a:r>
              <a:rPr lang="en-GB" sz="2000" i="1" dirty="0">
                <a:solidFill>
                  <a:prstClr val="black"/>
                </a:solidFill>
              </a:rPr>
              <a:t>RAD51</a:t>
            </a:r>
            <a:r>
              <a:rPr lang="en-GB" sz="2000" baseline="30000" dirty="0">
                <a:solidFill>
                  <a:prstClr val="black"/>
                </a:solidFill>
              </a:rPr>
              <a:t>1,2</a:t>
            </a:r>
          </a:p>
          <a:p>
            <a:pPr marL="239994" indent="-239994" defTabSz="914400">
              <a:spcAft>
                <a:spcPts val="1600"/>
              </a:spcAft>
              <a:buClr>
                <a:srgbClr val="FFE363"/>
              </a:buClr>
              <a:buFont typeface="Arial" panose="020B0604020202020204" pitchFamily="34" charset="0"/>
              <a:buChar char="•"/>
            </a:pPr>
            <a:r>
              <a:rPr lang="en-GB" sz="2000" dirty="0">
                <a:solidFill>
                  <a:prstClr val="black"/>
                </a:solidFill>
              </a:rPr>
              <a:t>Further studies showed </a:t>
            </a:r>
            <a:br>
              <a:rPr lang="en-GB" sz="2000" dirty="0">
                <a:solidFill>
                  <a:prstClr val="black"/>
                </a:solidFill>
              </a:rPr>
            </a:br>
            <a:r>
              <a:rPr lang="en-GB" sz="2000" dirty="0">
                <a:solidFill>
                  <a:prstClr val="black"/>
                </a:solidFill>
              </a:rPr>
              <a:t>sensitivity to PARP inhibitors enhanced in hypoxic states</a:t>
            </a:r>
            <a:r>
              <a:rPr lang="en-GB" sz="2000" baseline="30000" dirty="0">
                <a:solidFill>
                  <a:prstClr val="black"/>
                </a:solidFill>
              </a:rPr>
              <a:t>3,4</a:t>
            </a:r>
          </a:p>
          <a:p>
            <a:pPr marL="239994" indent="-239994" defTabSz="914400">
              <a:spcAft>
                <a:spcPts val="1600"/>
              </a:spcAft>
              <a:buClr>
                <a:srgbClr val="FFE363"/>
              </a:buClr>
              <a:buFont typeface="Arial" panose="020B0604020202020204" pitchFamily="34" charset="0"/>
              <a:buChar char="•"/>
            </a:pPr>
            <a:r>
              <a:rPr lang="en-GB" sz="2000" dirty="0">
                <a:solidFill>
                  <a:prstClr val="black"/>
                </a:solidFill>
              </a:rPr>
              <a:t>Hypothesis: PARP inhibitors </a:t>
            </a:r>
            <a:br>
              <a:rPr lang="en-GB" sz="2000" dirty="0">
                <a:solidFill>
                  <a:prstClr val="black"/>
                </a:solidFill>
              </a:rPr>
            </a:br>
            <a:r>
              <a:rPr lang="en-GB" sz="2000" dirty="0">
                <a:solidFill>
                  <a:prstClr val="black"/>
                </a:solidFill>
              </a:rPr>
              <a:t>and anti-angiogenics may </a:t>
            </a:r>
            <a:br>
              <a:rPr lang="en-GB" sz="2000" dirty="0">
                <a:solidFill>
                  <a:prstClr val="black"/>
                </a:solidFill>
              </a:rPr>
            </a:br>
            <a:r>
              <a:rPr lang="en-GB" sz="2000" dirty="0">
                <a:solidFill>
                  <a:prstClr val="black"/>
                </a:solidFill>
              </a:rPr>
              <a:t>have synergistic effects</a:t>
            </a:r>
          </a:p>
        </p:txBody>
      </p:sp>
      <p:grpSp>
        <p:nvGrpSpPr>
          <p:cNvPr id="3" name="Group 85"/>
          <p:cNvGrpSpPr/>
          <p:nvPr/>
        </p:nvGrpSpPr>
        <p:grpSpPr>
          <a:xfrm>
            <a:off x="3000376" y="1211519"/>
            <a:ext cx="6093619" cy="5161173"/>
            <a:chOff x="4000500" y="1211519"/>
            <a:chExt cx="8124825" cy="5161173"/>
          </a:xfrm>
        </p:grpSpPr>
        <p:sp>
          <p:nvSpPr>
            <p:cNvPr id="42" name="TextBox 48">
              <a:extLst/>
            </p:cNvPr>
            <p:cNvSpPr txBox="1"/>
            <p:nvPr/>
          </p:nvSpPr>
          <p:spPr>
            <a:xfrm>
              <a:off x="4000500" y="5258859"/>
              <a:ext cx="2055467" cy="830997"/>
            </a:xfrm>
            <a:prstGeom prst="rect">
              <a:avLst/>
            </a:prstGeom>
            <a:noFill/>
          </p:spPr>
          <p:txBody>
            <a:bodyPr wrap="square" lIns="0" rIns="0" rtlCol="0" anchor="ctr">
              <a:spAutoFit/>
            </a:bodyPr>
            <a:lstStyle/>
            <a:p>
              <a:pPr defTabSz="914400">
                <a:tabLst>
                  <a:tab pos="2017713" algn="ctr"/>
                  <a:tab pos="3003550" algn="ctr"/>
                  <a:tab pos="3995738" algn="ctr"/>
                  <a:tab pos="4976813" algn="ctr"/>
                  <a:tab pos="5973763" algn="ctr"/>
                  <a:tab pos="6994525" algn="ctr"/>
                </a:tabLst>
              </a:pPr>
              <a:r>
                <a:rPr lang="en-GB" sz="1200" b="1" dirty="0">
                  <a:solidFill>
                    <a:prstClr val="black"/>
                  </a:solidFill>
                </a:rPr>
                <a:t>Number at risk</a:t>
              </a:r>
            </a:p>
            <a:p>
              <a:pPr defTabSz="914400">
                <a:tabLst>
                  <a:tab pos="2017713" algn="ctr"/>
                  <a:tab pos="3003550" algn="ctr"/>
                  <a:tab pos="3995738" algn="ctr"/>
                  <a:tab pos="4976813" algn="ctr"/>
                  <a:tab pos="5973763" algn="ctr"/>
                  <a:tab pos="6994525" algn="ctr"/>
                </a:tabLst>
              </a:pPr>
              <a:r>
                <a:rPr lang="en-GB" sz="1200" dirty="0">
                  <a:solidFill>
                    <a:prstClr val="black"/>
                  </a:solidFill>
                </a:rPr>
                <a:t>Olaparib group</a:t>
              </a:r>
            </a:p>
            <a:p>
              <a:pPr defTabSz="914400">
                <a:tabLst>
                  <a:tab pos="2017713" algn="ctr"/>
                  <a:tab pos="3003550" algn="ctr"/>
                  <a:tab pos="3995738" algn="ctr"/>
                  <a:tab pos="4976813" algn="ctr"/>
                  <a:tab pos="5973763" algn="ctr"/>
                  <a:tab pos="6994525" algn="ctr"/>
                </a:tabLst>
              </a:pPr>
              <a:r>
                <a:rPr lang="en-GB" sz="1200" dirty="0">
                  <a:solidFill>
                    <a:prstClr val="black"/>
                  </a:solidFill>
                </a:rPr>
                <a:t>Cediranib plus olaparib group	</a:t>
              </a:r>
            </a:p>
          </p:txBody>
        </p:sp>
        <p:sp>
          <p:nvSpPr>
            <p:cNvPr id="8" name="TextBox 48">
              <a:extLst>
                <a:ext uri="{FF2B5EF4-FFF2-40B4-BE49-F238E27FC236}">
                  <a16:creationId xmlns="" xmlns:a16="http://schemas.microsoft.com/office/drawing/2014/main" id="{E8F3F650-ABDB-4B0A-8C8E-23ABA8FFDC72}"/>
                </a:ext>
              </a:extLst>
            </p:cNvPr>
            <p:cNvSpPr txBox="1"/>
            <p:nvPr/>
          </p:nvSpPr>
          <p:spPr>
            <a:xfrm>
              <a:off x="5676051" y="2278070"/>
              <a:ext cx="393577" cy="307777"/>
            </a:xfrm>
            <a:prstGeom prst="rect">
              <a:avLst/>
            </a:prstGeom>
            <a:noFill/>
          </p:spPr>
          <p:txBody>
            <a:bodyPr wrap="square" lIns="0" rIns="0" rtlCol="0" anchor="ctr">
              <a:spAutoFit/>
            </a:bodyPr>
            <a:lstStyle/>
            <a:p>
              <a:pPr algn="r" defTabSz="914400"/>
              <a:r>
                <a:rPr lang="en-GB" sz="1400" dirty="0">
                  <a:solidFill>
                    <a:prstClr val="black"/>
                  </a:solidFill>
                </a:rPr>
                <a:t>100</a:t>
              </a:r>
            </a:p>
          </p:txBody>
        </p:sp>
        <p:cxnSp>
          <p:nvCxnSpPr>
            <p:cNvPr id="9" name="Straight Connector 47">
              <a:extLst>
                <a:ext uri="{FF2B5EF4-FFF2-40B4-BE49-F238E27FC236}">
                  <a16:creationId xmlns="" xmlns:a16="http://schemas.microsoft.com/office/drawing/2014/main" id="{1E85F894-858A-4D29-A5A1-49461B26518D}"/>
                </a:ext>
              </a:extLst>
            </p:cNvPr>
            <p:cNvCxnSpPr>
              <a:cxnSpLocks/>
            </p:cNvCxnSpPr>
            <p:nvPr/>
          </p:nvCxnSpPr>
          <p:spPr>
            <a:xfrm rot="16200000">
              <a:off x="6143553" y="2935071"/>
              <a:ext cx="0" cy="7200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48">
              <a:extLst>
                <a:ext uri="{FF2B5EF4-FFF2-40B4-BE49-F238E27FC236}">
                  <a16:creationId xmlns="" xmlns:a16="http://schemas.microsoft.com/office/drawing/2014/main" id="{E5E0B552-349E-4B5E-BAF5-F93EB4B205E2}"/>
                </a:ext>
              </a:extLst>
            </p:cNvPr>
            <p:cNvSpPr txBox="1"/>
            <p:nvPr/>
          </p:nvSpPr>
          <p:spPr>
            <a:xfrm>
              <a:off x="5676051" y="2816453"/>
              <a:ext cx="393577" cy="307777"/>
            </a:xfrm>
            <a:prstGeom prst="rect">
              <a:avLst/>
            </a:prstGeom>
            <a:noFill/>
          </p:spPr>
          <p:txBody>
            <a:bodyPr wrap="square" lIns="0" rIns="0" rtlCol="0" anchor="ctr">
              <a:spAutoFit/>
            </a:bodyPr>
            <a:lstStyle/>
            <a:p>
              <a:pPr algn="r" defTabSz="914400"/>
              <a:r>
                <a:rPr lang="en-GB" sz="1400" dirty="0">
                  <a:solidFill>
                    <a:prstClr val="black"/>
                  </a:solidFill>
                </a:rPr>
                <a:t>80</a:t>
              </a:r>
            </a:p>
          </p:txBody>
        </p:sp>
        <p:cxnSp>
          <p:nvCxnSpPr>
            <p:cNvPr id="11" name="Straight Connector 47">
              <a:extLst>
                <a:ext uri="{FF2B5EF4-FFF2-40B4-BE49-F238E27FC236}">
                  <a16:creationId xmlns="" xmlns:a16="http://schemas.microsoft.com/office/drawing/2014/main" id="{AB9D94AA-A57B-4F80-A3FC-AA51094BA2F4}"/>
                </a:ext>
              </a:extLst>
            </p:cNvPr>
            <p:cNvCxnSpPr>
              <a:cxnSpLocks/>
            </p:cNvCxnSpPr>
            <p:nvPr/>
          </p:nvCxnSpPr>
          <p:spPr>
            <a:xfrm rot="16200000">
              <a:off x="6143553" y="3484309"/>
              <a:ext cx="0" cy="7200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48">
              <a:extLst>
                <a:ext uri="{FF2B5EF4-FFF2-40B4-BE49-F238E27FC236}">
                  <a16:creationId xmlns="" xmlns:a16="http://schemas.microsoft.com/office/drawing/2014/main" id="{F5F05EEB-A221-41E1-AC8E-3EF8048F5D0A}"/>
                </a:ext>
              </a:extLst>
            </p:cNvPr>
            <p:cNvSpPr txBox="1"/>
            <p:nvPr/>
          </p:nvSpPr>
          <p:spPr>
            <a:xfrm>
              <a:off x="5676051" y="3365690"/>
              <a:ext cx="393577" cy="307777"/>
            </a:xfrm>
            <a:prstGeom prst="rect">
              <a:avLst/>
            </a:prstGeom>
            <a:noFill/>
          </p:spPr>
          <p:txBody>
            <a:bodyPr wrap="square" lIns="0" rIns="0" rtlCol="0" anchor="ctr">
              <a:spAutoFit/>
            </a:bodyPr>
            <a:lstStyle/>
            <a:p>
              <a:pPr algn="r" defTabSz="914400"/>
              <a:r>
                <a:rPr lang="en-GB" sz="1400" dirty="0">
                  <a:solidFill>
                    <a:prstClr val="black"/>
                  </a:solidFill>
                </a:rPr>
                <a:t>60</a:t>
              </a:r>
            </a:p>
          </p:txBody>
        </p:sp>
        <p:cxnSp>
          <p:nvCxnSpPr>
            <p:cNvPr id="13" name="Straight Connector 47">
              <a:extLst>
                <a:ext uri="{FF2B5EF4-FFF2-40B4-BE49-F238E27FC236}">
                  <a16:creationId xmlns="" xmlns:a16="http://schemas.microsoft.com/office/drawing/2014/main" id="{C271DFA6-8AE4-4AA4-82CC-0F9DCD635208}"/>
                </a:ext>
              </a:extLst>
            </p:cNvPr>
            <p:cNvCxnSpPr>
              <a:cxnSpLocks/>
            </p:cNvCxnSpPr>
            <p:nvPr/>
          </p:nvCxnSpPr>
          <p:spPr>
            <a:xfrm rot="16200000">
              <a:off x="6143553" y="4020521"/>
              <a:ext cx="0" cy="7200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8">
              <a:extLst>
                <a:ext uri="{FF2B5EF4-FFF2-40B4-BE49-F238E27FC236}">
                  <a16:creationId xmlns="" xmlns:a16="http://schemas.microsoft.com/office/drawing/2014/main" id="{12CE4273-86BC-407E-94D6-52DA65D40CD9}"/>
                </a:ext>
              </a:extLst>
            </p:cNvPr>
            <p:cNvSpPr txBox="1"/>
            <p:nvPr/>
          </p:nvSpPr>
          <p:spPr>
            <a:xfrm>
              <a:off x="5676051" y="3901902"/>
              <a:ext cx="393577" cy="307777"/>
            </a:xfrm>
            <a:prstGeom prst="rect">
              <a:avLst/>
            </a:prstGeom>
            <a:noFill/>
          </p:spPr>
          <p:txBody>
            <a:bodyPr wrap="square" lIns="0" rIns="0" rtlCol="0" anchor="ctr">
              <a:spAutoFit/>
            </a:bodyPr>
            <a:lstStyle/>
            <a:p>
              <a:pPr algn="r" defTabSz="914400"/>
              <a:r>
                <a:rPr lang="en-GB" sz="1400" dirty="0">
                  <a:solidFill>
                    <a:prstClr val="black"/>
                  </a:solidFill>
                </a:rPr>
                <a:t>40</a:t>
              </a:r>
            </a:p>
          </p:txBody>
        </p:sp>
        <p:cxnSp>
          <p:nvCxnSpPr>
            <p:cNvPr id="15" name="Straight Connector 47">
              <a:extLst>
                <a:ext uri="{FF2B5EF4-FFF2-40B4-BE49-F238E27FC236}">
                  <a16:creationId xmlns="" xmlns:a16="http://schemas.microsoft.com/office/drawing/2014/main" id="{9FDB3B0F-5C81-4547-8C3C-B26A744BD0AA}"/>
                </a:ext>
              </a:extLst>
            </p:cNvPr>
            <p:cNvCxnSpPr>
              <a:cxnSpLocks/>
            </p:cNvCxnSpPr>
            <p:nvPr/>
          </p:nvCxnSpPr>
          <p:spPr>
            <a:xfrm rot="16200000">
              <a:off x="6143553" y="4558903"/>
              <a:ext cx="0" cy="7200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48">
              <a:extLst>
                <a:ext uri="{FF2B5EF4-FFF2-40B4-BE49-F238E27FC236}">
                  <a16:creationId xmlns="" xmlns:a16="http://schemas.microsoft.com/office/drawing/2014/main" id="{F64E79E7-253E-404A-B78D-E3E2995E9CCC}"/>
                </a:ext>
              </a:extLst>
            </p:cNvPr>
            <p:cNvSpPr txBox="1"/>
            <p:nvPr/>
          </p:nvSpPr>
          <p:spPr>
            <a:xfrm>
              <a:off x="5676051" y="4440285"/>
              <a:ext cx="393577" cy="307777"/>
            </a:xfrm>
            <a:prstGeom prst="rect">
              <a:avLst/>
            </a:prstGeom>
            <a:noFill/>
          </p:spPr>
          <p:txBody>
            <a:bodyPr wrap="square" lIns="0" rIns="0" rtlCol="0" anchor="ctr">
              <a:spAutoFit/>
            </a:bodyPr>
            <a:lstStyle/>
            <a:p>
              <a:pPr algn="r" defTabSz="914400"/>
              <a:r>
                <a:rPr lang="en-GB" sz="1400" dirty="0">
                  <a:solidFill>
                    <a:prstClr val="black"/>
                  </a:solidFill>
                </a:rPr>
                <a:t>20</a:t>
              </a:r>
            </a:p>
          </p:txBody>
        </p:sp>
        <p:cxnSp>
          <p:nvCxnSpPr>
            <p:cNvPr id="17" name="Straight Connector 47">
              <a:extLst>
                <a:ext uri="{FF2B5EF4-FFF2-40B4-BE49-F238E27FC236}">
                  <a16:creationId xmlns="" xmlns:a16="http://schemas.microsoft.com/office/drawing/2014/main" id="{C7AF4F86-D42A-4965-9429-359751F22B9C}"/>
                </a:ext>
              </a:extLst>
            </p:cNvPr>
            <p:cNvCxnSpPr>
              <a:cxnSpLocks/>
            </p:cNvCxnSpPr>
            <p:nvPr/>
          </p:nvCxnSpPr>
          <p:spPr>
            <a:xfrm>
              <a:off x="6107553" y="5131115"/>
              <a:ext cx="502187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48">
              <a:extLst>
                <a:ext uri="{FF2B5EF4-FFF2-40B4-BE49-F238E27FC236}">
                  <a16:creationId xmlns="" xmlns:a16="http://schemas.microsoft.com/office/drawing/2014/main" id="{557180E3-A239-4D4F-AC07-9931FF010130}"/>
                </a:ext>
              </a:extLst>
            </p:cNvPr>
            <p:cNvSpPr txBox="1"/>
            <p:nvPr/>
          </p:nvSpPr>
          <p:spPr>
            <a:xfrm>
              <a:off x="5676051" y="4976497"/>
              <a:ext cx="393577" cy="307777"/>
            </a:xfrm>
            <a:prstGeom prst="rect">
              <a:avLst/>
            </a:prstGeom>
            <a:noFill/>
          </p:spPr>
          <p:txBody>
            <a:bodyPr wrap="square" lIns="0" rIns="0" rtlCol="0" anchor="ctr">
              <a:spAutoFit/>
            </a:bodyPr>
            <a:lstStyle/>
            <a:p>
              <a:pPr algn="r" defTabSz="914400"/>
              <a:r>
                <a:rPr lang="en-GB" sz="1400" dirty="0">
                  <a:solidFill>
                    <a:prstClr val="black"/>
                  </a:solidFill>
                </a:rPr>
                <a:t>0</a:t>
              </a:r>
            </a:p>
          </p:txBody>
        </p:sp>
        <p:cxnSp>
          <p:nvCxnSpPr>
            <p:cNvPr id="19" name="Straight Connector 47">
              <a:extLst>
                <a:ext uri="{FF2B5EF4-FFF2-40B4-BE49-F238E27FC236}">
                  <a16:creationId xmlns="" xmlns:a16="http://schemas.microsoft.com/office/drawing/2014/main" id="{9C57CD23-89C1-4627-94F7-9FF176641694}"/>
                </a:ext>
              </a:extLst>
            </p:cNvPr>
            <p:cNvCxnSpPr>
              <a:cxnSpLocks/>
            </p:cNvCxnSpPr>
            <p:nvPr/>
          </p:nvCxnSpPr>
          <p:spPr>
            <a:xfrm>
              <a:off x="7169713" y="5135081"/>
              <a:ext cx="0" cy="61537"/>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48">
              <a:extLst>
                <a:ext uri="{FF2B5EF4-FFF2-40B4-BE49-F238E27FC236}">
                  <a16:creationId xmlns="" xmlns:a16="http://schemas.microsoft.com/office/drawing/2014/main" id="{44A66A0F-5FF3-415C-B8C2-440494A551A5}"/>
                </a:ext>
              </a:extLst>
            </p:cNvPr>
            <p:cNvSpPr txBox="1"/>
            <p:nvPr/>
          </p:nvSpPr>
          <p:spPr>
            <a:xfrm>
              <a:off x="6067211" y="5132802"/>
              <a:ext cx="238637" cy="307777"/>
            </a:xfrm>
            <a:prstGeom prst="rect">
              <a:avLst/>
            </a:prstGeom>
            <a:noFill/>
          </p:spPr>
          <p:txBody>
            <a:bodyPr wrap="square" lIns="0" rIns="0" rtlCol="0" anchor="ctr">
              <a:spAutoFit/>
            </a:bodyPr>
            <a:lstStyle/>
            <a:p>
              <a:pPr algn="ctr" defTabSz="914400"/>
              <a:r>
                <a:rPr lang="en-GB" sz="1400" dirty="0">
                  <a:solidFill>
                    <a:prstClr val="black"/>
                  </a:solidFill>
                </a:rPr>
                <a:t>0</a:t>
              </a:r>
            </a:p>
          </p:txBody>
        </p:sp>
        <p:sp>
          <p:nvSpPr>
            <p:cNvPr id="22" name="TextBox 48">
              <a:extLst>
                <a:ext uri="{FF2B5EF4-FFF2-40B4-BE49-F238E27FC236}">
                  <a16:creationId xmlns="" xmlns:a16="http://schemas.microsoft.com/office/drawing/2014/main" id="{D55F10C0-EDA0-4AB9-90A3-348D5C1BD990}"/>
                </a:ext>
              </a:extLst>
            </p:cNvPr>
            <p:cNvSpPr txBox="1"/>
            <p:nvPr/>
          </p:nvSpPr>
          <p:spPr>
            <a:xfrm>
              <a:off x="7055271" y="5132802"/>
              <a:ext cx="238637" cy="307777"/>
            </a:xfrm>
            <a:prstGeom prst="rect">
              <a:avLst/>
            </a:prstGeom>
            <a:noFill/>
          </p:spPr>
          <p:txBody>
            <a:bodyPr wrap="square" lIns="0" rIns="0" rtlCol="0" anchor="ctr">
              <a:spAutoFit/>
            </a:bodyPr>
            <a:lstStyle/>
            <a:p>
              <a:pPr algn="ctr" defTabSz="914400"/>
              <a:r>
                <a:rPr lang="en-GB" sz="1400" dirty="0">
                  <a:solidFill>
                    <a:prstClr val="black"/>
                  </a:solidFill>
                </a:rPr>
                <a:t>6</a:t>
              </a:r>
            </a:p>
          </p:txBody>
        </p:sp>
        <p:cxnSp>
          <p:nvCxnSpPr>
            <p:cNvPr id="24" name="Straight Connector 47">
              <a:extLst>
                <a:ext uri="{FF2B5EF4-FFF2-40B4-BE49-F238E27FC236}">
                  <a16:creationId xmlns="" xmlns:a16="http://schemas.microsoft.com/office/drawing/2014/main" id="{3E31C643-4A80-445E-8481-251F98FA7EC9}"/>
                </a:ext>
              </a:extLst>
            </p:cNvPr>
            <p:cNvCxnSpPr>
              <a:cxnSpLocks/>
            </p:cNvCxnSpPr>
            <p:nvPr/>
          </p:nvCxnSpPr>
          <p:spPr>
            <a:xfrm>
              <a:off x="8162853" y="5135081"/>
              <a:ext cx="0" cy="61537"/>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48">
              <a:extLst>
                <a:ext uri="{FF2B5EF4-FFF2-40B4-BE49-F238E27FC236}">
                  <a16:creationId xmlns="" xmlns:a16="http://schemas.microsoft.com/office/drawing/2014/main" id="{11A11864-6DF4-488F-9566-6B490061C8CB}"/>
                </a:ext>
              </a:extLst>
            </p:cNvPr>
            <p:cNvSpPr txBox="1"/>
            <p:nvPr/>
          </p:nvSpPr>
          <p:spPr>
            <a:xfrm>
              <a:off x="8048411" y="5025080"/>
              <a:ext cx="238637" cy="523220"/>
            </a:xfrm>
            <a:prstGeom prst="rect">
              <a:avLst/>
            </a:prstGeom>
            <a:noFill/>
          </p:spPr>
          <p:txBody>
            <a:bodyPr wrap="square" lIns="0" rIns="0" rtlCol="0" anchor="ctr">
              <a:spAutoFit/>
            </a:bodyPr>
            <a:lstStyle/>
            <a:p>
              <a:pPr algn="ctr" defTabSz="914400"/>
              <a:r>
                <a:rPr lang="en-GB" sz="1400" dirty="0">
                  <a:solidFill>
                    <a:prstClr val="black"/>
                  </a:solidFill>
                </a:rPr>
                <a:t>12</a:t>
              </a:r>
            </a:p>
          </p:txBody>
        </p:sp>
        <p:cxnSp>
          <p:nvCxnSpPr>
            <p:cNvPr id="26" name="Straight Connector 47">
              <a:extLst>
                <a:ext uri="{FF2B5EF4-FFF2-40B4-BE49-F238E27FC236}">
                  <a16:creationId xmlns="" xmlns:a16="http://schemas.microsoft.com/office/drawing/2014/main" id="{10386440-87D0-4DE4-A3B3-5C57545759BA}"/>
                </a:ext>
              </a:extLst>
            </p:cNvPr>
            <p:cNvCxnSpPr>
              <a:cxnSpLocks/>
            </p:cNvCxnSpPr>
            <p:nvPr/>
          </p:nvCxnSpPr>
          <p:spPr>
            <a:xfrm>
              <a:off x="9150913" y="5135081"/>
              <a:ext cx="0" cy="61537"/>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48">
              <a:extLst>
                <a:ext uri="{FF2B5EF4-FFF2-40B4-BE49-F238E27FC236}">
                  <a16:creationId xmlns="" xmlns:a16="http://schemas.microsoft.com/office/drawing/2014/main" id="{1C83162F-5280-478D-8811-7D08601D7654}"/>
                </a:ext>
              </a:extLst>
            </p:cNvPr>
            <p:cNvSpPr txBox="1"/>
            <p:nvPr/>
          </p:nvSpPr>
          <p:spPr>
            <a:xfrm>
              <a:off x="9036470" y="5025080"/>
              <a:ext cx="238637" cy="523220"/>
            </a:xfrm>
            <a:prstGeom prst="rect">
              <a:avLst/>
            </a:prstGeom>
            <a:noFill/>
          </p:spPr>
          <p:txBody>
            <a:bodyPr wrap="square" lIns="0" rIns="0" rtlCol="0" anchor="ctr">
              <a:spAutoFit/>
            </a:bodyPr>
            <a:lstStyle/>
            <a:p>
              <a:pPr algn="ctr" defTabSz="914400"/>
              <a:r>
                <a:rPr lang="en-GB" sz="1400" dirty="0">
                  <a:solidFill>
                    <a:prstClr val="black"/>
                  </a:solidFill>
                </a:rPr>
                <a:t>18</a:t>
              </a:r>
            </a:p>
          </p:txBody>
        </p:sp>
        <p:sp>
          <p:nvSpPr>
            <p:cNvPr id="28" name="TextBox 48">
              <a:extLst>
                <a:ext uri="{FF2B5EF4-FFF2-40B4-BE49-F238E27FC236}">
                  <a16:creationId xmlns="" xmlns:a16="http://schemas.microsoft.com/office/drawing/2014/main" id="{13C38887-910B-4BD9-A8E0-7D55AA22ACFF}"/>
                </a:ext>
              </a:extLst>
            </p:cNvPr>
            <p:cNvSpPr txBox="1"/>
            <p:nvPr/>
          </p:nvSpPr>
          <p:spPr>
            <a:xfrm rot="16200000">
              <a:off x="4328708" y="3579584"/>
              <a:ext cx="2731038" cy="410369"/>
            </a:xfrm>
            <a:prstGeom prst="rect">
              <a:avLst/>
            </a:prstGeom>
            <a:noFill/>
          </p:spPr>
          <p:txBody>
            <a:bodyPr wrap="square" lIns="0" rIns="0" rtlCol="0" anchor="ctr">
              <a:spAutoFit/>
            </a:bodyPr>
            <a:lstStyle/>
            <a:p>
              <a:pPr algn="ctr" defTabSz="914400"/>
              <a:r>
                <a:rPr lang="en-GB" sz="1400" b="1" dirty="0">
                  <a:solidFill>
                    <a:prstClr val="black"/>
                  </a:solidFill>
                </a:rPr>
                <a:t>Progression-free survival (%)</a:t>
              </a:r>
            </a:p>
          </p:txBody>
        </p:sp>
        <p:cxnSp>
          <p:nvCxnSpPr>
            <p:cNvPr id="30" name="Straight Connector 47">
              <a:extLst>
                <a:ext uri="{FF2B5EF4-FFF2-40B4-BE49-F238E27FC236}">
                  <a16:creationId xmlns="" xmlns:a16="http://schemas.microsoft.com/office/drawing/2014/main" id="{2AC88BB4-85C5-4445-8EB8-7941041BD6E4}"/>
                </a:ext>
              </a:extLst>
            </p:cNvPr>
            <p:cNvCxnSpPr>
              <a:cxnSpLocks/>
            </p:cNvCxnSpPr>
            <p:nvPr/>
          </p:nvCxnSpPr>
          <p:spPr>
            <a:xfrm>
              <a:off x="10138973" y="5135081"/>
              <a:ext cx="0" cy="61537"/>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48">
              <a:extLst>
                <a:ext uri="{FF2B5EF4-FFF2-40B4-BE49-F238E27FC236}">
                  <a16:creationId xmlns="" xmlns:a16="http://schemas.microsoft.com/office/drawing/2014/main" id="{8333D7C6-3017-40C3-AA69-00E406B78028}"/>
                </a:ext>
              </a:extLst>
            </p:cNvPr>
            <p:cNvSpPr txBox="1"/>
            <p:nvPr/>
          </p:nvSpPr>
          <p:spPr>
            <a:xfrm>
              <a:off x="10024530" y="5025080"/>
              <a:ext cx="238637" cy="523220"/>
            </a:xfrm>
            <a:prstGeom prst="rect">
              <a:avLst/>
            </a:prstGeom>
            <a:noFill/>
          </p:spPr>
          <p:txBody>
            <a:bodyPr wrap="square" lIns="0" rIns="0" rtlCol="0" anchor="ctr">
              <a:spAutoFit/>
            </a:bodyPr>
            <a:lstStyle/>
            <a:p>
              <a:pPr algn="ctr" defTabSz="914400"/>
              <a:r>
                <a:rPr lang="en-GB" sz="1400" dirty="0">
                  <a:solidFill>
                    <a:prstClr val="black"/>
                  </a:solidFill>
                </a:rPr>
                <a:t>24</a:t>
              </a:r>
            </a:p>
          </p:txBody>
        </p:sp>
        <p:cxnSp>
          <p:nvCxnSpPr>
            <p:cNvPr id="32" name="Straight Connector 47">
              <a:extLst>
                <a:ext uri="{FF2B5EF4-FFF2-40B4-BE49-F238E27FC236}">
                  <a16:creationId xmlns="" xmlns:a16="http://schemas.microsoft.com/office/drawing/2014/main" id="{C6E92D64-C95C-4B0F-A8BC-88D08E01191D}"/>
                </a:ext>
              </a:extLst>
            </p:cNvPr>
            <p:cNvCxnSpPr>
              <a:cxnSpLocks/>
            </p:cNvCxnSpPr>
            <p:nvPr/>
          </p:nvCxnSpPr>
          <p:spPr>
            <a:xfrm>
              <a:off x="11129573" y="5135081"/>
              <a:ext cx="0" cy="61537"/>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48">
              <a:extLst>
                <a:ext uri="{FF2B5EF4-FFF2-40B4-BE49-F238E27FC236}">
                  <a16:creationId xmlns="" xmlns:a16="http://schemas.microsoft.com/office/drawing/2014/main" id="{0A97C94A-7FD7-45D6-AE33-5566DC66144A}"/>
                </a:ext>
              </a:extLst>
            </p:cNvPr>
            <p:cNvSpPr txBox="1"/>
            <p:nvPr/>
          </p:nvSpPr>
          <p:spPr>
            <a:xfrm>
              <a:off x="11015130" y="5025080"/>
              <a:ext cx="238637" cy="523220"/>
            </a:xfrm>
            <a:prstGeom prst="rect">
              <a:avLst/>
            </a:prstGeom>
            <a:noFill/>
          </p:spPr>
          <p:txBody>
            <a:bodyPr wrap="square" lIns="0" rIns="0" rtlCol="0" anchor="ctr">
              <a:spAutoFit/>
            </a:bodyPr>
            <a:lstStyle/>
            <a:p>
              <a:pPr algn="ctr" defTabSz="914400"/>
              <a:r>
                <a:rPr lang="en-GB" sz="1400" dirty="0">
                  <a:solidFill>
                    <a:prstClr val="black"/>
                  </a:solidFill>
                </a:rPr>
                <a:t>30</a:t>
              </a:r>
            </a:p>
          </p:txBody>
        </p:sp>
        <p:sp>
          <p:nvSpPr>
            <p:cNvPr id="34" name="TextBox 48">
              <a:extLst>
                <a:ext uri="{FF2B5EF4-FFF2-40B4-BE49-F238E27FC236}">
                  <a16:creationId xmlns="" xmlns:a16="http://schemas.microsoft.com/office/drawing/2014/main" id="{53C81853-7A30-4011-B008-9E04294EBE4C}"/>
                </a:ext>
              </a:extLst>
            </p:cNvPr>
            <p:cNvSpPr txBox="1"/>
            <p:nvPr/>
          </p:nvSpPr>
          <p:spPr>
            <a:xfrm>
              <a:off x="6180304" y="5327363"/>
              <a:ext cx="4949126" cy="307777"/>
            </a:xfrm>
            <a:prstGeom prst="rect">
              <a:avLst/>
            </a:prstGeom>
            <a:noFill/>
          </p:spPr>
          <p:txBody>
            <a:bodyPr wrap="square" lIns="0" rIns="0" rtlCol="0" anchor="ctr">
              <a:spAutoFit/>
            </a:bodyPr>
            <a:lstStyle/>
            <a:p>
              <a:pPr algn="ctr" defTabSz="914400"/>
              <a:r>
                <a:rPr lang="en-GB" sz="1400" b="1" dirty="0">
                  <a:solidFill>
                    <a:prstClr val="black"/>
                  </a:solidFill>
                </a:rPr>
                <a:t>Months</a:t>
              </a:r>
            </a:p>
          </p:txBody>
        </p:sp>
        <p:sp>
          <p:nvSpPr>
            <p:cNvPr id="35" name="TextBox 48">
              <a:extLst>
                <a:ext uri="{FF2B5EF4-FFF2-40B4-BE49-F238E27FC236}">
                  <a16:creationId xmlns="" xmlns:a16="http://schemas.microsoft.com/office/drawing/2014/main" id="{29FACF27-6C01-413D-A869-47DDA88E9712}"/>
                </a:ext>
              </a:extLst>
            </p:cNvPr>
            <p:cNvSpPr txBox="1"/>
            <p:nvPr/>
          </p:nvSpPr>
          <p:spPr>
            <a:xfrm>
              <a:off x="9505700" y="2134396"/>
              <a:ext cx="2255819" cy="738664"/>
            </a:xfrm>
            <a:prstGeom prst="rect">
              <a:avLst/>
            </a:prstGeom>
            <a:noFill/>
          </p:spPr>
          <p:txBody>
            <a:bodyPr wrap="square" lIns="0" rIns="0" rtlCol="0" anchor="ctr">
              <a:spAutoFit/>
            </a:bodyPr>
            <a:lstStyle/>
            <a:p>
              <a:pPr defTabSz="914400"/>
              <a:r>
                <a:rPr lang="en-GB" sz="1400" dirty="0">
                  <a:solidFill>
                    <a:prstClr val="black"/>
                  </a:solidFill>
                </a:rPr>
                <a:t>Olaparib group</a:t>
              </a:r>
            </a:p>
            <a:p>
              <a:pPr defTabSz="914400"/>
              <a:r>
                <a:rPr lang="en-GB" sz="1400" dirty="0">
                  <a:solidFill>
                    <a:prstClr val="black"/>
                  </a:solidFill>
                </a:rPr>
                <a:t>Cediranib plus olaparib group</a:t>
              </a:r>
            </a:p>
          </p:txBody>
        </p:sp>
        <p:sp>
          <p:nvSpPr>
            <p:cNvPr id="36" name="TextBox 48">
              <a:extLst>
                <a:ext uri="{FF2B5EF4-FFF2-40B4-BE49-F238E27FC236}">
                  <a16:creationId xmlns="" xmlns:a16="http://schemas.microsoft.com/office/drawing/2014/main" id="{634C72F2-4D71-41DC-ABF8-E3F549F80442}"/>
                </a:ext>
              </a:extLst>
            </p:cNvPr>
            <p:cNvSpPr txBox="1"/>
            <p:nvPr/>
          </p:nvSpPr>
          <p:spPr>
            <a:xfrm>
              <a:off x="6067211" y="5357029"/>
              <a:ext cx="5419940" cy="1015663"/>
            </a:xfrm>
            <a:prstGeom prst="rect">
              <a:avLst/>
            </a:prstGeom>
            <a:noFill/>
          </p:spPr>
          <p:txBody>
            <a:bodyPr wrap="square" lIns="0" rIns="0" rtlCol="0" anchor="ctr">
              <a:spAutoFit/>
            </a:bodyPr>
            <a:lstStyle/>
            <a:p>
              <a:pPr defTabSz="914400">
                <a:tabLst>
                  <a:tab pos="1085850" algn="ctr"/>
                  <a:tab pos="2057400" algn="ctr"/>
                  <a:tab pos="3048000" algn="ctr"/>
                  <a:tab pos="4038600" algn="ctr"/>
                  <a:tab pos="5029200" algn="ctr"/>
                  <a:tab pos="6994525" algn="ctr"/>
                </a:tabLst>
              </a:pPr>
              <a:r>
                <a:rPr lang="en-GB" sz="1200" dirty="0">
                  <a:solidFill>
                    <a:prstClr val="black"/>
                  </a:solidFill>
                </a:rPr>
                <a:t>46	27	13	6	1	0</a:t>
              </a:r>
            </a:p>
            <a:p>
              <a:pPr defTabSz="914400">
                <a:tabLst>
                  <a:tab pos="1085850" algn="ctr"/>
                  <a:tab pos="2057400" algn="ctr"/>
                  <a:tab pos="3048000" algn="ctr"/>
                  <a:tab pos="4038600" algn="ctr"/>
                  <a:tab pos="5029200" algn="ctr"/>
                  <a:tab pos="6994525" algn="ctr"/>
                </a:tabLst>
              </a:pPr>
              <a:r>
                <a:rPr lang="en-GB" sz="1200" dirty="0">
                  <a:solidFill>
                    <a:prstClr val="black"/>
                  </a:solidFill>
                </a:rPr>
                <a:t>44	38	24	11	3	0</a:t>
              </a:r>
              <a:br>
                <a:rPr lang="en-GB" sz="1200" dirty="0">
                  <a:solidFill>
                    <a:prstClr val="black"/>
                  </a:solidFill>
                </a:rPr>
              </a:br>
              <a:r>
                <a:rPr lang="en-GB" sz="1200" dirty="0">
                  <a:solidFill>
                    <a:prstClr val="black"/>
                  </a:solidFill>
                </a:rPr>
                <a:t>	</a:t>
              </a:r>
            </a:p>
          </p:txBody>
        </p:sp>
        <p:cxnSp>
          <p:nvCxnSpPr>
            <p:cNvPr id="37" name="Straight Connector 654">
              <a:extLst>
                <a:ext uri="{FF2B5EF4-FFF2-40B4-BE49-F238E27FC236}">
                  <a16:creationId xmlns="" xmlns:a16="http://schemas.microsoft.com/office/drawing/2014/main" id="{B00F0528-E4E1-4229-8451-986420D838B2}"/>
                </a:ext>
              </a:extLst>
            </p:cNvPr>
            <p:cNvCxnSpPr>
              <a:cxnSpLocks noChangeShapeType="1"/>
            </p:cNvCxnSpPr>
            <p:nvPr/>
          </p:nvCxnSpPr>
          <p:spPr bwMode="auto">
            <a:xfrm>
              <a:off x="9228713" y="2409363"/>
              <a:ext cx="217522" cy="8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38" name="Straight Connector 37">
              <a:extLst>
                <a:ext uri="{FF2B5EF4-FFF2-40B4-BE49-F238E27FC236}">
                  <a16:creationId xmlns="" xmlns:a16="http://schemas.microsoft.com/office/drawing/2014/main" id="{63FDA5AF-B2ED-4312-85D1-030E71A47B4B}"/>
                </a:ext>
              </a:extLst>
            </p:cNvPr>
            <p:cNvCxnSpPr/>
            <p:nvPr/>
          </p:nvCxnSpPr>
          <p:spPr bwMode="auto">
            <a:xfrm>
              <a:off x="9228713" y="2624735"/>
              <a:ext cx="217522" cy="845"/>
            </a:xfrm>
            <a:prstGeom prst="line">
              <a:avLst/>
            </a:prstGeom>
            <a:noFill/>
            <a:ln w="19050" cap="flat" cmpd="sng" algn="ctr">
              <a:solidFill>
                <a:schemeClr val="accent3"/>
              </a:solidFill>
              <a:prstDash val="solid"/>
              <a:round/>
              <a:headEnd type="none" w="med" len="med"/>
              <a:tailEnd type="none" w="med" len="med"/>
            </a:ln>
            <a:effectLst/>
          </p:spPr>
        </p:cxnSp>
        <p:cxnSp>
          <p:nvCxnSpPr>
            <p:cNvPr id="6" name="Straight Connector 41">
              <a:extLst>
                <a:ext uri="{FF2B5EF4-FFF2-40B4-BE49-F238E27FC236}">
                  <a16:creationId xmlns="" xmlns:a16="http://schemas.microsoft.com/office/drawing/2014/main" id="{D7FFCC54-B9B8-49E7-9A63-E1380AFCB070}"/>
                </a:ext>
              </a:extLst>
            </p:cNvPr>
            <p:cNvCxnSpPr>
              <a:cxnSpLocks/>
            </p:cNvCxnSpPr>
            <p:nvPr/>
          </p:nvCxnSpPr>
          <p:spPr>
            <a:xfrm>
              <a:off x="6180303" y="2431640"/>
              <a:ext cx="0" cy="2764356"/>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47">
              <a:extLst>
                <a:ext uri="{FF2B5EF4-FFF2-40B4-BE49-F238E27FC236}">
                  <a16:creationId xmlns="" xmlns:a16="http://schemas.microsoft.com/office/drawing/2014/main" id="{608F170D-B01B-4F85-B464-03CEE296BAED}"/>
                </a:ext>
              </a:extLst>
            </p:cNvPr>
            <p:cNvCxnSpPr>
              <a:cxnSpLocks/>
            </p:cNvCxnSpPr>
            <p:nvPr/>
          </p:nvCxnSpPr>
          <p:spPr>
            <a:xfrm rot="16200000">
              <a:off x="6143553" y="2394057"/>
              <a:ext cx="0" cy="7200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p:cNvPr>
            <p:cNvSpPr/>
            <p:nvPr/>
          </p:nvSpPr>
          <p:spPr>
            <a:xfrm>
              <a:off x="5370287" y="1211519"/>
              <a:ext cx="6755038" cy="1107996"/>
            </a:xfrm>
            <a:prstGeom prst="rect">
              <a:avLst/>
            </a:prstGeom>
          </p:spPr>
          <p:txBody>
            <a:bodyPr wrap="square">
              <a:spAutoFit/>
            </a:bodyPr>
            <a:lstStyle/>
            <a:p>
              <a:pPr marL="239994" indent="-239994" defTabSz="914400">
                <a:spcAft>
                  <a:spcPts val="1600"/>
                </a:spcAft>
                <a:buClr>
                  <a:srgbClr val="FFE363"/>
                </a:buClr>
                <a:buFont typeface="Arial" panose="020B0604020202020204" pitchFamily="34" charset="0"/>
                <a:buChar char="•"/>
              </a:pPr>
              <a:r>
                <a:rPr lang="en-GB" sz="2200" dirty="0">
                  <a:solidFill>
                    <a:prstClr val="black"/>
                  </a:solidFill>
                </a:rPr>
                <a:t>Phase I and II clinical studies show improved outcomes with the combination of olaparib and cediranib</a:t>
              </a:r>
              <a:r>
                <a:rPr lang="en-GB" sz="2200" baseline="30000" dirty="0">
                  <a:solidFill>
                    <a:prstClr val="black"/>
                  </a:solidFill>
                </a:rPr>
                <a:t>5,6</a:t>
              </a:r>
            </a:p>
          </p:txBody>
        </p:sp>
        <p:sp>
          <p:nvSpPr>
            <p:cNvPr id="23" name="AutoShape 3"/>
            <p:cNvSpPr>
              <a:spLocks noChangeAspect="1" noChangeArrowheads="1" noTextEdit="1"/>
            </p:cNvSpPr>
            <p:nvPr/>
          </p:nvSpPr>
          <p:spPr bwMode="auto">
            <a:xfrm>
              <a:off x="6178550" y="2382838"/>
              <a:ext cx="442118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29" name="Freeform 5"/>
            <p:cNvSpPr>
              <a:spLocks/>
            </p:cNvSpPr>
            <p:nvPr/>
          </p:nvSpPr>
          <p:spPr bwMode="auto">
            <a:xfrm>
              <a:off x="6183313" y="2439988"/>
              <a:ext cx="4079875" cy="2243138"/>
            </a:xfrm>
            <a:custGeom>
              <a:avLst/>
              <a:gdLst>
                <a:gd name="T0" fmla="*/ 0 w 2570"/>
                <a:gd name="T1" fmla="*/ 0 h 1413"/>
                <a:gd name="T2" fmla="*/ 167 w 2570"/>
                <a:gd name="T3" fmla="*/ 0 h 1413"/>
                <a:gd name="T4" fmla="*/ 167 w 2570"/>
                <a:gd name="T5" fmla="*/ 41 h 1413"/>
                <a:gd name="T6" fmla="*/ 354 w 2570"/>
                <a:gd name="T7" fmla="*/ 41 h 1413"/>
                <a:gd name="T8" fmla="*/ 354 w 2570"/>
                <a:gd name="T9" fmla="*/ 84 h 1413"/>
                <a:gd name="T10" fmla="*/ 374 w 2570"/>
                <a:gd name="T11" fmla="*/ 84 h 1413"/>
                <a:gd name="T12" fmla="*/ 374 w 2570"/>
                <a:gd name="T13" fmla="*/ 120 h 1413"/>
                <a:gd name="T14" fmla="*/ 382 w 2570"/>
                <a:gd name="T15" fmla="*/ 120 h 1413"/>
                <a:gd name="T16" fmla="*/ 382 w 2570"/>
                <a:gd name="T17" fmla="*/ 164 h 1413"/>
                <a:gd name="T18" fmla="*/ 391 w 2570"/>
                <a:gd name="T19" fmla="*/ 164 h 1413"/>
                <a:gd name="T20" fmla="*/ 391 w 2570"/>
                <a:gd name="T21" fmla="*/ 207 h 1413"/>
                <a:gd name="T22" fmla="*/ 509 w 2570"/>
                <a:gd name="T23" fmla="*/ 207 h 1413"/>
                <a:gd name="T24" fmla="*/ 509 w 2570"/>
                <a:gd name="T25" fmla="*/ 248 h 1413"/>
                <a:gd name="T26" fmla="*/ 543 w 2570"/>
                <a:gd name="T27" fmla="*/ 248 h 1413"/>
                <a:gd name="T28" fmla="*/ 543 w 2570"/>
                <a:gd name="T29" fmla="*/ 293 h 1413"/>
                <a:gd name="T30" fmla="*/ 560 w 2570"/>
                <a:gd name="T31" fmla="*/ 293 h 1413"/>
                <a:gd name="T32" fmla="*/ 560 w 2570"/>
                <a:gd name="T33" fmla="*/ 339 h 1413"/>
                <a:gd name="T34" fmla="*/ 569 w 2570"/>
                <a:gd name="T35" fmla="*/ 339 h 1413"/>
                <a:gd name="T36" fmla="*/ 569 w 2570"/>
                <a:gd name="T37" fmla="*/ 380 h 1413"/>
                <a:gd name="T38" fmla="*/ 574 w 2570"/>
                <a:gd name="T39" fmla="*/ 380 h 1413"/>
                <a:gd name="T40" fmla="*/ 574 w 2570"/>
                <a:gd name="T41" fmla="*/ 421 h 1413"/>
                <a:gd name="T42" fmla="*/ 591 w 2570"/>
                <a:gd name="T43" fmla="*/ 421 h 1413"/>
                <a:gd name="T44" fmla="*/ 591 w 2570"/>
                <a:gd name="T45" fmla="*/ 584 h 1413"/>
                <a:gd name="T46" fmla="*/ 750 w 2570"/>
                <a:gd name="T47" fmla="*/ 584 h 1413"/>
                <a:gd name="T48" fmla="*/ 750 w 2570"/>
                <a:gd name="T49" fmla="*/ 625 h 1413"/>
                <a:gd name="T50" fmla="*/ 770 w 2570"/>
                <a:gd name="T51" fmla="*/ 625 h 1413"/>
                <a:gd name="T52" fmla="*/ 770 w 2570"/>
                <a:gd name="T53" fmla="*/ 683 h 1413"/>
                <a:gd name="T54" fmla="*/ 778 w 2570"/>
                <a:gd name="T55" fmla="*/ 683 h 1413"/>
                <a:gd name="T56" fmla="*/ 778 w 2570"/>
                <a:gd name="T57" fmla="*/ 719 h 1413"/>
                <a:gd name="T58" fmla="*/ 792 w 2570"/>
                <a:gd name="T59" fmla="*/ 719 h 1413"/>
                <a:gd name="T60" fmla="*/ 792 w 2570"/>
                <a:gd name="T61" fmla="*/ 762 h 1413"/>
                <a:gd name="T62" fmla="*/ 908 w 2570"/>
                <a:gd name="T63" fmla="*/ 762 h 1413"/>
                <a:gd name="T64" fmla="*/ 908 w 2570"/>
                <a:gd name="T65" fmla="*/ 812 h 1413"/>
                <a:gd name="T66" fmla="*/ 937 w 2570"/>
                <a:gd name="T67" fmla="*/ 812 h 1413"/>
                <a:gd name="T68" fmla="*/ 937 w 2570"/>
                <a:gd name="T69" fmla="*/ 870 h 1413"/>
                <a:gd name="T70" fmla="*/ 1030 w 2570"/>
                <a:gd name="T71" fmla="*/ 870 h 1413"/>
                <a:gd name="T72" fmla="*/ 1030 w 2570"/>
                <a:gd name="T73" fmla="*/ 921 h 1413"/>
                <a:gd name="T74" fmla="*/ 1146 w 2570"/>
                <a:gd name="T75" fmla="*/ 921 h 1413"/>
                <a:gd name="T76" fmla="*/ 1146 w 2570"/>
                <a:gd name="T77" fmla="*/ 971 h 1413"/>
                <a:gd name="T78" fmla="*/ 1166 w 2570"/>
                <a:gd name="T79" fmla="*/ 971 h 1413"/>
                <a:gd name="T80" fmla="*/ 1166 w 2570"/>
                <a:gd name="T81" fmla="*/ 1024 h 1413"/>
                <a:gd name="T82" fmla="*/ 1690 w 2570"/>
                <a:gd name="T83" fmla="*/ 1024 h 1413"/>
                <a:gd name="T84" fmla="*/ 1690 w 2570"/>
                <a:gd name="T85" fmla="*/ 1089 h 1413"/>
                <a:gd name="T86" fmla="*/ 1709 w 2570"/>
                <a:gd name="T87" fmla="*/ 1089 h 1413"/>
                <a:gd name="T88" fmla="*/ 1709 w 2570"/>
                <a:gd name="T89" fmla="*/ 1108 h 1413"/>
                <a:gd name="T90" fmla="*/ 1715 w 2570"/>
                <a:gd name="T91" fmla="*/ 1108 h 1413"/>
                <a:gd name="T92" fmla="*/ 1715 w 2570"/>
                <a:gd name="T93" fmla="*/ 1156 h 1413"/>
                <a:gd name="T94" fmla="*/ 1743 w 2570"/>
                <a:gd name="T95" fmla="*/ 1156 h 1413"/>
                <a:gd name="T96" fmla="*/ 1743 w 2570"/>
                <a:gd name="T97" fmla="*/ 1233 h 1413"/>
                <a:gd name="T98" fmla="*/ 2026 w 2570"/>
                <a:gd name="T99" fmla="*/ 1233 h 1413"/>
                <a:gd name="T100" fmla="*/ 2026 w 2570"/>
                <a:gd name="T101" fmla="*/ 1317 h 1413"/>
                <a:gd name="T102" fmla="*/ 2086 w 2570"/>
                <a:gd name="T103" fmla="*/ 1317 h 1413"/>
                <a:gd name="T104" fmla="*/ 2086 w 2570"/>
                <a:gd name="T105" fmla="*/ 1413 h 1413"/>
                <a:gd name="T106" fmla="*/ 2570 w 2570"/>
                <a:gd name="T107" fmla="*/ 1413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0" h="1413">
                  <a:moveTo>
                    <a:pt x="0" y="0"/>
                  </a:moveTo>
                  <a:lnTo>
                    <a:pt x="167" y="0"/>
                  </a:lnTo>
                  <a:lnTo>
                    <a:pt x="167" y="41"/>
                  </a:lnTo>
                  <a:lnTo>
                    <a:pt x="354" y="41"/>
                  </a:lnTo>
                  <a:lnTo>
                    <a:pt x="354" y="84"/>
                  </a:lnTo>
                  <a:lnTo>
                    <a:pt x="374" y="84"/>
                  </a:lnTo>
                  <a:lnTo>
                    <a:pt x="374" y="120"/>
                  </a:lnTo>
                  <a:lnTo>
                    <a:pt x="382" y="120"/>
                  </a:lnTo>
                  <a:lnTo>
                    <a:pt x="382" y="164"/>
                  </a:lnTo>
                  <a:lnTo>
                    <a:pt x="391" y="164"/>
                  </a:lnTo>
                  <a:lnTo>
                    <a:pt x="391" y="207"/>
                  </a:lnTo>
                  <a:lnTo>
                    <a:pt x="509" y="207"/>
                  </a:lnTo>
                  <a:lnTo>
                    <a:pt x="509" y="248"/>
                  </a:lnTo>
                  <a:lnTo>
                    <a:pt x="543" y="248"/>
                  </a:lnTo>
                  <a:lnTo>
                    <a:pt x="543" y="293"/>
                  </a:lnTo>
                  <a:lnTo>
                    <a:pt x="560" y="293"/>
                  </a:lnTo>
                  <a:lnTo>
                    <a:pt x="560" y="339"/>
                  </a:lnTo>
                  <a:lnTo>
                    <a:pt x="569" y="339"/>
                  </a:lnTo>
                  <a:lnTo>
                    <a:pt x="569" y="380"/>
                  </a:lnTo>
                  <a:lnTo>
                    <a:pt x="574" y="380"/>
                  </a:lnTo>
                  <a:lnTo>
                    <a:pt x="574" y="421"/>
                  </a:lnTo>
                  <a:lnTo>
                    <a:pt x="591" y="421"/>
                  </a:lnTo>
                  <a:lnTo>
                    <a:pt x="591" y="584"/>
                  </a:lnTo>
                  <a:lnTo>
                    <a:pt x="750" y="584"/>
                  </a:lnTo>
                  <a:lnTo>
                    <a:pt x="750" y="625"/>
                  </a:lnTo>
                  <a:lnTo>
                    <a:pt x="770" y="625"/>
                  </a:lnTo>
                  <a:lnTo>
                    <a:pt x="770" y="683"/>
                  </a:lnTo>
                  <a:lnTo>
                    <a:pt x="778" y="683"/>
                  </a:lnTo>
                  <a:lnTo>
                    <a:pt x="778" y="719"/>
                  </a:lnTo>
                  <a:lnTo>
                    <a:pt x="792" y="719"/>
                  </a:lnTo>
                  <a:lnTo>
                    <a:pt x="792" y="762"/>
                  </a:lnTo>
                  <a:lnTo>
                    <a:pt x="908" y="762"/>
                  </a:lnTo>
                  <a:lnTo>
                    <a:pt x="908" y="812"/>
                  </a:lnTo>
                  <a:lnTo>
                    <a:pt x="937" y="812"/>
                  </a:lnTo>
                  <a:lnTo>
                    <a:pt x="937" y="870"/>
                  </a:lnTo>
                  <a:lnTo>
                    <a:pt x="1030" y="870"/>
                  </a:lnTo>
                  <a:lnTo>
                    <a:pt x="1030" y="921"/>
                  </a:lnTo>
                  <a:lnTo>
                    <a:pt x="1146" y="921"/>
                  </a:lnTo>
                  <a:lnTo>
                    <a:pt x="1146" y="971"/>
                  </a:lnTo>
                  <a:lnTo>
                    <a:pt x="1166" y="971"/>
                  </a:lnTo>
                  <a:lnTo>
                    <a:pt x="1166" y="1024"/>
                  </a:lnTo>
                  <a:lnTo>
                    <a:pt x="1690" y="1024"/>
                  </a:lnTo>
                  <a:lnTo>
                    <a:pt x="1690" y="1089"/>
                  </a:lnTo>
                  <a:lnTo>
                    <a:pt x="1709" y="1089"/>
                  </a:lnTo>
                  <a:lnTo>
                    <a:pt x="1709" y="1108"/>
                  </a:lnTo>
                  <a:lnTo>
                    <a:pt x="1715" y="1108"/>
                  </a:lnTo>
                  <a:lnTo>
                    <a:pt x="1715" y="1156"/>
                  </a:lnTo>
                  <a:lnTo>
                    <a:pt x="1743" y="1156"/>
                  </a:lnTo>
                  <a:lnTo>
                    <a:pt x="1743" y="1233"/>
                  </a:lnTo>
                  <a:lnTo>
                    <a:pt x="2026" y="1233"/>
                  </a:lnTo>
                  <a:lnTo>
                    <a:pt x="2026" y="1317"/>
                  </a:lnTo>
                  <a:lnTo>
                    <a:pt x="2086" y="1317"/>
                  </a:lnTo>
                  <a:lnTo>
                    <a:pt x="2086" y="1413"/>
                  </a:lnTo>
                  <a:lnTo>
                    <a:pt x="2570" y="1413"/>
                  </a:lnTo>
                </a:path>
              </a:pathLst>
            </a:custGeom>
            <a:noFill/>
            <a:ln w="19050" cap="flat">
              <a:solidFill>
                <a:srgbClr val="45C1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44" name="Line 6"/>
            <p:cNvSpPr>
              <a:spLocks noChangeShapeType="1"/>
            </p:cNvSpPr>
            <p:nvPr/>
          </p:nvSpPr>
          <p:spPr bwMode="auto">
            <a:xfrm>
              <a:off x="10258425" y="4641851"/>
              <a:ext cx="0" cy="87313"/>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45" name="Line 7"/>
            <p:cNvSpPr>
              <a:spLocks noChangeShapeType="1"/>
            </p:cNvSpPr>
            <p:nvPr/>
          </p:nvSpPr>
          <p:spPr bwMode="auto">
            <a:xfrm>
              <a:off x="9683750" y="4641851"/>
              <a:ext cx="0" cy="87313"/>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46" name="Line 8"/>
            <p:cNvSpPr>
              <a:spLocks noChangeShapeType="1"/>
            </p:cNvSpPr>
            <p:nvPr/>
          </p:nvSpPr>
          <p:spPr bwMode="auto">
            <a:xfrm>
              <a:off x="9507538" y="4633913"/>
              <a:ext cx="0" cy="87313"/>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47" name="Line 9"/>
            <p:cNvSpPr>
              <a:spLocks noChangeShapeType="1"/>
            </p:cNvSpPr>
            <p:nvPr/>
          </p:nvSpPr>
          <p:spPr bwMode="auto">
            <a:xfrm>
              <a:off x="8920163" y="4225926"/>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48" name="Line 10"/>
            <p:cNvSpPr>
              <a:spLocks noChangeShapeType="1"/>
            </p:cNvSpPr>
            <p:nvPr/>
          </p:nvSpPr>
          <p:spPr bwMode="auto">
            <a:xfrm>
              <a:off x="7594600" y="3603626"/>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49" name="Line 11"/>
            <p:cNvSpPr>
              <a:spLocks noChangeShapeType="1"/>
            </p:cNvSpPr>
            <p:nvPr/>
          </p:nvSpPr>
          <p:spPr bwMode="auto">
            <a:xfrm>
              <a:off x="7548563" y="3603626"/>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0" name="Line 12"/>
            <p:cNvSpPr>
              <a:spLocks noChangeShapeType="1"/>
            </p:cNvSpPr>
            <p:nvPr/>
          </p:nvSpPr>
          <p:spPr bwMode="auto">
            <a:xfrm>
              <a:off x="7400925" y="3470276"/>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1" name="Line 13"/>
            <p:cNvSpPr>
              <a:spLocks noChangeShapeType="1"/>
            </p:cNvSpPr>
            <p:nvPr/>
          </p:nvSpPr>
          <p:spPr bwMode="auto">
            <a:xfrm>
              <a:off x="7202488" y="3321051"/>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2" name="Line 14"/>
            <p:cNvSpPr>
              <a:spLocks noChangeShapeType="1"/>
            </p:cNvSpPr>
            <p:nvPr/>
          </p:nvSpPr>
          <p:spPr bwMode="auto">
            <a:xfrm>
              <a:off x="6961188" y="2722563"/>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3" name="Line 15"/>
            <p:cNvSpPr>
              <a:spLocks noChangeShapeType="1"/>
            </p:cNvSpPr>
            <p:nvPr/>
          </p:nvSpPr>
          <p:spPr bwMode="auto">
            <a:xfrm>
              <a:off x="6488113" y="2459038"/>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4" name="Line 16"/>
            <p:cNvSpPr>
              <a:spLocks noChangeShapeType="1"/>
            </p:cNvSpPr>
            <p:nvPr/>
          </p:nvSpPr>
          <p:spPr bwMode="auto">
            <a:xfrm>
              <a:off x="6448425" y="2459038"/>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5" name="Line 17"/>
            <p:cNvSpPr>
              <a:spLocks noChangeShapeType="1"/>
            </p:cNvSpPr>
            <p:nvPr/>
          </p:nvSpPr>
          <p:spPr bwMode="auto">
            <a:xfrm>
              <a:off x="6313488" y="2393951"/>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6" name="Line 18"/>
            <p:cNvSpPr>
              <a:spLocks noChangeShapeType="1"/>
            </p:cNvSpPr>
            <p:nvPr/>
          </p:nvSpPr>
          <p:spPr bwMode="auto">
            <a:xfrm>
              <a:off x="6264275" y="2393951"/>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7" name="Line 19"/>
            <p:cNvSpPr>
              <a:spLocks noChangeShapeType="1"/>
            </p:cNvSpPr>
            <p:nvPr/>
          </p:nvSpPr>
          <p:spPr bwMode="auto">
            <a:xfrm>
              <a:off x="6232525" y="2393951"/>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8" name="Line 20"/>
            <p:cNvSpPr>
              <a:spLocks noChangeShapeType="1"/>
            </p:cNvSpPr>
            <p:nvPr/>
          </p:nvSpPr>
          <p:spPr bwMode="auto">
            <a:xfrm>
              <a:off x="8299450" y="4016376"/>
              <a:ext cx="0" cy="90488"/>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59" name="Line 21"/>
            <p:cNvSpPr>
              <a:spLocks noChangeShapeType="1"/>
            </p:cNvSpPr>
            <p:nvPr/>
          </p:nvSpPr>
          <p:spPr bwMode="auto">
            <a:xfrm>
              <a:off x="8893175" y="4114801"/>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0" name="Line 22"/>
            <p:cNvSpPr>
              <a:spLocks noChangeShapeType="1"/>
            </p:cNvSpPr>
            <p:nvPr/>
          </p:nvSpPr>
          <p:spPr bwMode="auto">
            <a:xfrm>
              <a:off x="9224963" y="4343401"/>
              <a:ext cx="0" cy="92075"/>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1" name="Freeform 23"/>
            <p:cNvSpPr>
              <a:spLocks/>
            </p:cNvSpPr>
            <p:nvPr/>
          </p:nvSpPr>
          <p:spPr bwMode="auto">
            <a:xfrm>
              <a:off x="6178550" y="2436813"/>
              <a:ext cx="4421188" cy="1704975"/>
            </a:xfrm>
            <a:custGeom>
              <a:avLst/>
              <a:gdLst>
                <a:gd name="T0" fmla="*/ 0 w 2785"/>
                <a:gd name="T1" fmla="*/ 0 h 1074"/>
                <a:gd name="T2" fmla="*/ 382 w 2785"/>
                <a:gd name="T3" fmla="*/ 0 h 1074"/>
                <a:gd name="T4" fmla="*/ 382 w 2785"/>
                <a:gd name="T5" fmla="*/ 45 h 1074"/>
                <a:gd name="T6" fmla="*/ 552 w 2785"/>
                <a:gd name="T7" fmla="*/ 45 h 1074"/>
                <a:gd name="T8" fmla="*/ 552 w 2785"/>
                <a:gd name="T9" fmla="*/ 79 h 1074"/>
                <a:gd name="T10" fmla="*/ 577 w 2785"/>
                <a:gd name="T11" fmla="*/ 79 h 1074"/>
                <a:gd name="T12" fmla="*/ 577 w 2785"/>
                <a:gd name="T13" fmla="*/ 122 h 1074"/>
                <a:gd name="T14" fmla="*/ 594 w 2785"/>
                <a:gd name="T15" fmla="*/ 122 h 1074"/>
                <a:gd name="T16" fmla="*/ 594 w 2785"/>
                <a:gd name="T17" fmla="*/ 166 h 1074"/>
                <a:gd name="T18" fmla="*/ 770 w 2785"/>
                <a:gd name="T19" fmla="*/ 166 h 1074"/>
                <a:gd name="T20" fmla="*/ 770 w 2785"/>
                <a:gd name="T21" fmla="*/ 211 h 1074"/>
                <a:gd name="T22" fmla="*/ 784 w 2785"/>
                <a:gd name="T23" fmla="*/ 211 h 1074"/>
                <a:gd name="T24" fmla="*/ 784 w 2785"/>
                <a:gd name="T25" fmla="*/ 250 h 1074"/>
                <a:gd name="T26" fmla="*/ 897 w 2785"/>
                <a:gd name="T27" fmla="*/ 250 h 1074"/>
                <a:gd name="T28" fmla="*/ 897 w 2785"/>
                <a:gd name="T29" fmla="*/ 293 h 1074"/>
                <a:gd name="T30" fmla="*/ 1033 w 2785"/>
                <a:gd name="T31" fmla="*/ 293 h 1074"/>
                <a:gd name="T32" fmla="*/ 1033 w 2785"/>
                <a:gd name="T33" fmla="*/ 336 h 1074"/>
                <a:gd name="T34" fmla="*/ 1138 w 2785"/>
                <a:gd name="T35" fmla="*/ 336 h 1074"/>
                <a:gd name="T36" fmla="*/ 1138 w 2785"/>
                <a:gd name="T37" fmla="*/ 384 h 1074"/>
                <a:gd name="T38" fmla="*/ 1177 w 2785"/>
                <a:gd name="T39" fmla="*/ 384 h 1074"/>
                <a:gd name="T40" fmla="*/ 1177 w 2785"/>
                <a:gd name="T41" fmla="*/ 437 h 1074"/>
                <a:gd name="T42" fmla="*/ 1251 w 2785"/>
                <a:gd name="T43" fmla="*/ 437 h 1074"/>
                <a:gd name="T44" fmla="*/ 1251 w 2785"/>
                <a:gd name="T45" fmla="*/ 488 h 1074"/>
                <a:gd name="T46" fmla="*/ 1327 w 2785"/>
                <a:gd name="T47" fmla="*/ 488 h 1074"/>
                <a:gd name="T48" fmla="*/ 1327 w 2785"/>
                <a:gd name="T49" fmla="*/ 543 h 1074"/>
                <a:gd name="T50" fmla="*/ 1531 w 2785"/>
                <a:gd name="T51" fmla="*/ 543 h 1074"/>
                <a:gd name="T52" fmla="*/ 1531 w 2785"/>
                <a:gd name="T53" fmla="*/ 608 h 1074"/>
                <a:gd name="T54" fmla="*/ 1707 w 2785"/>
                <a:gd name="T55" fmla="*/ 608 h 1074"/>
                <a:gd name="T56" fmla="*/ 1707 w 2785"/>
                <a:gd name="T57" fmla="*/ 689 h 1074"/>
                <a:gd name="T58" fmla="*/ 1718 w 2785"/>
                <a:gd name="T59" fmla="*/ 689 h 1074"/>
                <a:gd name="T60" fmla="*/ 1718 w 2785"/>
                <a:gd name="T61" fmla="*/ 750 h 1074"/>
                <a:gd name="T62" fmla="*/ 1735 w 2785"/>
                <a:gd name="T63" fmla="*/ 750 h 1074"/>
                <a:gd name="T64" fmla="*/ 1735 w 2785"/>
                <a:gd name="T65" fmla="*/ 824 h 1074"/>
                <a:gd name="T66" fmla="*/ 1851 w 2785"/>
                <a:gd name="T67" fmla="*/ 824 h 1074"/>
                <a:gd name="T68" fmla="*/ 1851 w 2785"/>
                <a:gd name="T69" fmla="*/ 894 h 1074"/>
                <a:gd name="T70" fmla="*/ 2032 w 2785"/>
                <a:gd name="T71" fmla="*/ 894 h 1074"/>
                <a:gd name="T72" fmla="*/ 2032 w 2785"/>
                <a:gd name="T73" fmla="*/ 983 h 1074"/>
                <a:gd name="T74" fmla="*/ 2109 w 2785"/>
                <a:gd name="T75" fmla="*/ 983 h 1074"/>
                <a:gd name="T76" fmla="*/ 2109 w 2785"/>
                <a:gd name="T77" fmla="*/ 1074 h 1074"/>
                <a:gd name="T78" fmla="*/ 2785 w 2785"/>
                <a:gd name="T79" fmla="*/ 107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5" h="1074">
                  <a:moveTo>
                    <a:pt x="0" y="0"/>
                  </a:moveTo>
                  <a:lnTo>
                    <a:pt x="382" y="0"/>
                  </a:lnTo>
                  <a:lnTo>
                    <a:pt x="382" y="45"/>
                  </a:lnTo>
                  <a:lnTo>
                    <a:pt x="552" y="45"/>
                  </a:lnTo>
                  <a:lnTo>
                    <a:pt x="552" y="79"/>
                  </a:lnTo>
                  <a:lnTo>
                    <a:pt x="577" y="79"/>
                  </a:lnTo>
                  <a:lnTo>
                    <a:pt x="577" y="122"/>
                  </a:lnTo>
                  <a:lnTo>
                    <a:pt x="594" y="122"/>
                  </a:lnTo>
                  <a:lnTo>
                    <a:pt x="594" y="166"/>
                  </a:lnTo>
                  <a:lnTo>
                    <a:pt x="770" y="166"/>
                  </a:lnTo>
                  <a:lnTo>
                    <a:pt x="770" y="211"/>
                  </a:lnTo>
                  <a:lnTo>
                    <a:pt x="784" y="211"/>
                  </a:lnTo>
                  <a:lnTo>
                    <a:pt x="784" y="250"/>
                  </a:lnTo>
                  <a:lnTo>
                    <a:pt x="897" y="250"/>
                  </a:lnTo>
                  <a:lnTo>
                    <a:pt x="897" y="293"/>
                  </a:lnTo>
                  <a:lnTo>
                    <a:pt x="1033" y="293"/>
                  </a:lnTo>
                  <a:lnTo>
                    <a:pt x="1033" y="336"/>
                  </a:lnTo>
                  <a:lnTo>
                    <a:pt x="1138" y="336"/>
                  </a:lnTo>
                  <a:lnTo>
                    <a:pt x="1138" y="384"/>
                  </a:lnTo>
                  <a:lnTo>
                    <a:pt x="1177" y="384"/>
                  </a:lnTo>
                  <a:lnTo>
                    <a:pt x="1177" y="437"/>
                  </a:lnTo>
                  <a:lnTo>
                    <a:pt x="1251" y="437"/>
                  </a:lnTo>
                  <a:lnTo>
                    <a:pt x="1251" y="488"/>
                  </a:lnTo>
                  <a:lnTo>
                    <a:pt x="1327" y="488"/>
                  </a:lnTo>
                  <a:lnTo>
                    <a:pt x="1327" y="543"/>
                  </a:lnTo>
                  <a:lnTo>
                    <a:pt x="1531" y="543"/>
                  </a:lnTo>
                  <a:lnTo>
                    <a:pt x="1531" y="608"/>
                  </a:lnTo>
                  <a:lnTo>
                    <a:pt x="1707" y="608"/>
                  </a:lnTo>
                  <a:lnTo>
                    <a:pt x="1707" y="689"/>
                  </a:lnTo>
                  <a:lnTo>
                    <a:pt x="1718" y="689"/>
                  </a:lnTo>
                  <a:lnTo>
                    <a:pt x="1718" y="750"/>
                  </a:lnTo>
                  <a:lnTo>
                    <a:pt x="1735" y="750"/>
                  </a:lnTo>
                  <a:lnTo>
                    <a:pt x="1735" y="824"/>
                  </a:lnTo>
                  <a:lnTo>
                    <a:pt x="1851" y="824"/>
                  </a:lnTo>
                  <a:lnTo>
                    <a:pt x="1851" y="894"/>
                  </a:lnTo>
                  <a:lnTo>
                    <a:pt x="2032" y="894"/>
                  </a:lnTo>
                  <a:lnTo>
                    <a:pt x="2032" y="983"/>
                  </a:lnTo>
                  <a:lnTo>
                    <a:pt x="2109" y="983"/>
                  </a:lnTo>
                  <a:lnTo>
                    <a:pt x="2109" y="1074"/>
                  </a:lnTo>
                  <a:lnTo>
                    <a:pt x="2785" y="1074"/>
                  </a:lnTo>
                </a:path>
              </a:pathLst>
            </a:custGeom>
            <a:noFill/>
            <a:ln w="19050" cap="flat">
              <a:solidFill>
                <a:srgbClr val="FAA21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2" name="Line 24"/>
            <p:cNvSpPr>
              <a:spLocks noChangeShapeType="1"/>
            </p:cNvSpPr>
            <p:nvPr/>
          </p:nvSpPr>
          <p:spPr bwMode="auto">
            <a:xfrm>
              <a:off x="10258425" y="4641851"/>
              <a:ext cx="0" cy="87313"/>
            </a:xfrm>
            <a:prstGeom prst="line">
              <a:avLst/>
            </a:prstGeom>
            <a:noFill/>
            <a:ln w="17463" cap="flat">
              <a:solidFill>
                <a:srgbClr val="45C1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3" name="Line 25"/>
            <p:cNvSpPr>
              <a:spLocks noChangeShapeType="1"/>
            </p:cNvSpPr>
            <p:nvPr/>
          </p:nvSpPr>
          <p:spPr bwMode="auto">
            <a:xfrm>
              <a:off x="10590213" y="4095751"/>
              <a:ext cx="0" cy="87313"/>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4" name="Line 26"/>
            <p:cNvSpPr>
              <a:spLocks noChangeShapeType="1"/>
            </p:cNvSpPr>
            <p:nvPr/>
          </p:nvSpPr>
          <p:spPr bwMode="auto">
            <a:xfrm>
              <a:off x="10433050" y="4095751"/>
              <a:ext cx="0" cy="87313"/>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5" name="Line 27"/>
            <p:cNvSpPr>
              <a:spLocks noChangeShapeType="1"/>
            </p:cNvSpPr>
            <p:nvPr/>
          </p:nvSpPr>
          <p:spPr bwMode="auto">
            <a:xfrm>
              <a:off x="10258425" y="4095751"/>
              <a:ext cx="0" cy="87313"/>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6" name="Line 28"/>
            <p:cNvSpPr>
              <a:spLocks noChangeShapeType="1"/>
            </p:cNvSpPr>
            <p:nvPr/>
          </p:nvSpPr>
          <p:spPr bwMode="auto">
            <a:xfrm>
              <a:off x="10123488" y="4095751"/>
              <a:ext cx="0" cy="87313"/>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7" name="Line 29"/>
            <p:cNvSpPr>
              <a:spLocks noChangeShapeType="1"/>
            </p:cNvSpPr>
            <p:nvPr/>
          </p:nvSpPr>
          <p:spPr bwMode="auto">
            <a:xfrm>
              <a:off x="9845675" y="4095751"/>
              <a:ext cx="0" cy="87313"/>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8" name="Line 30"/>
            <p:cNvSpPr>
              <a:spLocks noChangeShapeType="1"/>
            </p:cNvSpPr>
            <p:nvPr/>
          </p:nvSpPr>
          <p:spPr bwMode="auto">
            <a:xfrm>
              <a:off x="9764713" y="4095751"/>
              <a:ext cx="0" cy="87313"/>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69" name="Line 31"/>
            <p:cNvSpPr>
              <a:spLocks noChangeShapeType="1"/>
            </p:cNvSpPr>
            <p:nvPr/>
          </p:nvSpPr>
          <p:spPr bwMode="auto">
            <a:xfrm>
              <a:off x="9656763" y="4095751"/>
              <a:ext cx="0" cy="87313"/>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0" name="Line 32"/>
            <p:cNvSpPr>
              <a:spLocks noChangeShapeType="1"/>
            </p:cNvSpPr>
            <p:nvPr/>
          </p:nvSpPr>
          <p:spPr bwMode="auto">
            <a:xfrm>
              <a:off x="9377363" y="3810001"/>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1" name="Line 33"/>
            <p:cNvSpPr>
              <a:spLocks noChangeShapeType="1"/>
            </p:cNvSpPr>
            <p:nvPr/>
          </p:nvSpPr>
          <p:spPr bwMode="auto">
            <a:xfrm>
              <a:off x="9197975" y="3810001"/>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2" name="Line 34"/>
            <p:cNvSpPr>
              <a:spLocks noChangeShapeType="1"/>
            </p:cNvSpPr>
            <p:nvPr/>
          </p:nvSpPr>
          <p:spPr bwMode="auto">
            <a:xfrm>
              <a:off x="8596313" y="3252788"/>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3" name="Line 35"/>
            <p:cNvSpPr>
              <a:spLocks noChangeShapeType="1"/>
            </p:cNvSpPr>
            <p:nvPr/>
          </p:nvSpPr>
          <p:spPr bwMode="auto">
            <a:xfrm>
              <a:off x="8555038" y="3252788"/>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4" name="Line 36"/>
            <p:cNvSpPr>
              <a:spLocks noChangeShapeType="1"/>
            </p:cNvSpPr>
            <p:nvPr/>
          </p:nvSpPr>
          <p:spPr bwMode="auto">
            <a:xfrm>
              <a:off x="8474075" y="3252788"/>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5" name="Line 37"/>
            <p:cNvSpPr>
              <a:spLocks noChangeShapeType="1"/>
            </p:cNvSpPr>
            <p:nvPr/>
          </p:nvSpPr>
          <p:spPr bwMode="auto">
            <a:xfrm>
              <a:off x="8024813" y="3005138"/>
              <a:ext cx="0" cy="90488"/>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6" name="Line 38"/>
            <p:cNvSpPr>
              <a:spLocks noChangeShapeType="1"/>
            </p:cNvSpPr>
            <p:nvPr/>
          </p:nvSpPr>
          <p:spPr bwMode="auto">
            <a:xfrm>
              <a:off x="7980363" y="3005138"/>
              <a:ext cx="0" cy="90488"/>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7" name="Line 39"/>
            <p:cNvSpPr>
              <a:spLocks noChangeShapeType="1"/>
            </p:cNvSpPr>
            <p:nvPr/>
          </p:nvSpPr>
          <p:spPr bwMode="auto">
            <a:xfrm>
              <a:off x="7427913" y="2798763"/>
              <a:ext cx="0" cy="87313"/>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8" name="Line 40"/>
            <p:cNvSpPr>
              <a:spLocks noChangeShapeType="1"/>
            </p:cNvSpPr>
            <p:nvPr/>
          </p:nvSpPr>
          <p:spPr bwMode="auto">
            <a:xfrm>
              <a:off x="7283450" y="2649538"/>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79" name="Line 41"/>
            <p:cNvSpPr>
              <a:spLocks noChangeShapeType="1"/>
            </p:cNvSpPr>
            <p:nvPr/>
          </p:nvSpPr>
          <p:spPr bwMode="auto">
            <a:xfrm>
              <a:off x="7243763" y="2649538"/>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80" name="Line 42"/>
            <p:cNvSpPr>
              <a:spLocks noChangeShapeType="1"/>
            </p:cNvSpPr>
            <p:nvPr/>
          </p:nvSpPr>
          <p:spPr bwMode="auto">
            <a:xfrm>
              <a:off x="7121525" y="2649538"/>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81" name="Line 43"/>
            <p:cNvSpPr>
              <a:spLocks noChangeShapeType="1"/>
            </p:cNvSpPr>
            <p:nvPr/>
          </p:nvSpPr>
          <p:spPr bwMode="auto">
            <a:xfrm>
              <a:off x="6961188" y="2459038"/>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82" name="Line 44"/>
            <p:cNvSpPr>
              <a:spLocks noChangeShapeType="1"/>
            </p:cNvSpPr>
            <p:nvPr/>
          </p:nvSpPr>
          <p:spPr bwMode="auto">
            <a:xfrm>
              <a:off x="6448425" y="2386013"/>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83" name="Line 45"/>
            <p:cNvSpPr>
              <a:spLocks noChangeShapeType="1"/>
            </p:cNvSpPr>
            <p:nvPr/>
          </p:nvSpPr>
          <p:spPr bwMode="auto">
            <a:xfrm>
              <a:off x="7967663" y="2928938"/>
              <a:ext cx="0" cy="90488"/>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84" name="Line 46"/>
            <p:cNvSpPr>
              <a:spLocks noChangeShapeType="1"/>
            </p:cNvSpPr>
            <p:nvPr/>
          </p:nvSpPr>
          <p:spPr bwMode="auto">
            <a:xfrm>
              <a:off x="8308975" y="3252788"/>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85" name="Line 47"/>
            <p:cNvSpPr>
              <a:spLocks noChangeShapeType="1"/>
            </p:cNvSpPr>
            <p:nvPr/>
          </p:nvSpPr>
          <p:spPr bwMode="auto">
            <a:xfrm>
              <a:off x="8905875" y="3508376"/>
              <a:ext cx="0" cy="92075"/>
            </a:xfrm>
            <a:prstGeom prst="line">
              <a:avLst/>
            </a:prstGeom>
            <a:noFill/>
            <a:ln w="17463" cap="flat">
              <a:solidFill>
                <a:srgbClr val="FAA2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grpSp>
      <p:sp>
        <p:nvSpPr>
          <p:cNvPr id="87" name="Rectangle 86">
            <a:extLst/>
          </p:cNvPr>
          <p:cNvSpPr/>
          <p:nvPr/>
        </p:nvSpPr>
        <p:spPr>
          <a:xfrm>
            <a:off x="234097" y="6022587"/>
            <a:ext cx="8609534" cy="246221"/>
          </a:xfrm>
          <a:prstGeom prst="rect">
            <a:avLst/>
          </a:prstGeom>
        </p:spPr>
        <p:txBody>
          <a:bodyPr wrap="square">
            <a:spAutoFit/>
          </a:bodyPr>
          <a:lstStyle/>
          <a:p>
            <a:pPr defTabSz="914400"/>
            <a:r>
              <a:rPr lang="en-GB" sz="1000" dirty="0">
                <a:solidFill>
                  <a:prstClr val="black"/>
                </a:solidFill>
                <a:ea typeface="Calibri" panose="020F0502020204030204" pitchFamily="34" charset="0"/>
                <a:cs typeface="Times New Roman" panose="02020603050405020304" pitchFamily="18" charset="0"/>
              </a:rPr>
              <a:t>Cediranib no </a:t>
            </a:r>
            <a:r>
              <a:rPr lang="en-GB" sz="1000" dirty="0" err="1">
                <a:solidFill>
                  <a:prstClr val="black"/>
                </a:solidFill>
                <a:ea typeface="Calibri" panose="020F0502020204030204" pitchFamily="34" charset="0"/>
                <a:cs typeface="Times New Roman" panose="02020603050405020304" pitchFamily="18" charset="0"/>
              </a:rPr>
              <a:t>está</a:t>
            </a:r>
            <a:r>
              <a:rPr lang="en-GB" sz="1000" dirty="0">
                <a:solidFill>
                  <a:prstClr val="black"/>
                </a:solidFill>
                <a:ea typeface="Calibri" panose="020F0502020204030204" pitchFamily="34" charset="0"/>
                <a:cs typeface="Times New Roman" panose="02020603050405020304" pitchFamily="18" charset="0"/>
              </a:rPr>
              <a:t> </a:t>
            </a:r>
            <a:r>
              <a:rPr lang="en-GB" sz="1000" dirty="0" err="1">
                <a:solidFill>
                  <a:prstClr val="black"/>
                </a:solidFill>
                <a:ea typeface="Calibri" panose="020F0502020204030204" pitchFamily="34" charset="0"/>
                <a:cs typeface="Times New Roman" panose="02020603050405020304" pitchFamily="18" charset="0"/>
              </a:rPr>
              <a:t>autorizado</a:t>
            </a:r>
            <a:r>
              <a:rPr lang="en-GB" sz="1000" dirty="0">
                <a:solidFill>
                  <a:prstClr val="black"/>
                </a:solidFill>
                <a:ea typeface="Calibri" panose="020F0502020204030204" pitchFamily="34" charset="0"/>
                <a:cs typeface="Times New Roman" panose="02020603050405020304" pitchFamily="18" charset="0"/>
              </a:rPr>
              <a:t> </a:t>
            </a:r>
            <a:r>
              <a:rPr lang="en-GB" sz="1000" dirty="0" err="1">
                <a:solidFill>
                  <a:prstClr val="black"/>
                </a:solidFill>
                <a:ea typeface="Calibri" panose="020F0502020204030204" pitchFamily="34" charset="0"/>
                <a:cs typeface="Times New Roman" panose="02020603050405020304" pitchFamily="18" charset="0"/>
              </a:rPr>
              <a:t>en</a:t>
            </a:r>
            <a:r>
              <a:rPr lang="en-GB" sz="1000" dirty="0">
                <a:solidFill>
                  <a:prstClr val="black"/>
                </a:solidFill>
                <a:ea typeface="Calibri" panose="020F0502020204030204" pitchFamily="34" charset="0"/>
                <a:cs typeface="Times New Roman" panose="02020603050405020304" pitchFamily="18" charset="0"/>
              </a:rPr>
              <a:t> </a:t>
            </a:r>
            <a:r>
              <a:rPr lang="en-GB" sz="1000" dirty="0" err="1">
                <a:solidFill>
                  <a:prstClr val="black"/>
                </a:solidFill>
                <a:ea typeface="Calibri" panose="020F0502020204030204" pitchFamily="34" charset="0"/>
                <a:cs typeface="Times New Roman" panose="02020603050405020304" pitchFamily="18" charset="0"/>
              </a:rPr>
              <a:t>España</a:t>
            </a:r>
            <a:r>
              <a:rPr lang="en-GB" sz="1000" dirty="0">
                <a:solidFill>
                  <a:prstClr val="black"/>
                </a:solidFill>
                <a:ea typeface="Calibri" panose="020F0502020204030204" pitchFamily="34" charset="0"/>
                <a:cs typeface="Times New Roman" panose="02020603050405020304" pitchFamily="18" charset="0"/>
              </a:rPr>
              <a:t>. Cediranib is not approved in Spain</a:t>
            </a:r>
            <a:endParaRPr lang="en-GB" sz="1000" dirty="0">
              <a:solidFill>
                <a:prstClr val="black"/>
              </a:solidFill>
            </a:endParaRPr>
          </a:p>
        </p:txBody>
      </p:sp>
    </p:spTree>
    <p:extLst>
      <p:ext uri="{BB962C8B-B14F-4D97-AF65-F5344CB8AC3E}">
        <p14:creationId xmlns:p14="http://schemas.microsoft.com/office/powerpoint/2010/main" val="3005030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nector: Elbow 28">
            <a:extLst/>
          </p:cNvPr>
          <p:cNvCxnSpPr>
            <a:cxnSpLocks/>
            <a:endCxn id="15" idx="1"/>
          </p:cNvCxnSpPr>
          <p:nvPr/>
        </p:nvCxnSpPr>
        <p:spPr>
          <a:xfrm>
            <a:off x="2530362" y="3709556"/>
            <a:ext cx="1538725" cy="741467"/>
          </a:xfrm>
          <a:prstGeom prst="bentConnector3">
            <a:avLst>
              <a:gd name="adj1" fmla="val 50000"/>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p:cNvPr>
          <p:cNvCxnSpPr>
            <a:cxnSpLocks/>
            <a:endCxn id="16" idx="1"/>
          </p:cNvCxnSpPr>
          <p:nvPr/>
        </p:nvCxnSpPr>
        <p:spPr>
          <a:xfrm flipV="1">
            <a:off x="2530357" y="2945372"/>
            <a:ext cx="1538724" cy="758520"/>
          </a:xfrm>
          <a:prstGeom prst="bentConnector3">
            <a:avLst>
              <a:gd name="adj1" fmla="val 50000"/>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p:cNvCxnSpPr>
            <a:cxnSpLocks/>
          </p:cNvCxnSpPr>
          <p:nvPr/>
        </p:nvCxnSpPr>
        <p:spPr>
          <a:xfrm flipV="1">
            <a:off x="5581705" y="3901526"/>
            <a:ext cx="973715" cy="543875"/>
          </a:xfrm>
          <a:prstGeom prst="bentConnector2">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p:cNvCxnSpPr>
            <a:cxnSpLocks/>
          </p:cNvCxnSpPr>
          <p:nvPr/>
        </p:nvCxnSpPr>
        <p:spPr>
          <a:xfrm>
            <a:off x="5581705" y="2930230"/>
            <a:ext cx="973715" cy="565775"/>
          </a:xfrm>
          <a:prstGeom prst="bentConnector2">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p:nvPr>
        </p:nvSpPr>
        <p:spPr>
          <a:xfrm>
            <a:off x="305991" y="6307824"/>
            <a:ext cx="4616054" cy="530883"/>
          </a:xfrm>
        </p:spPr>
        <p:txBody>
          <a:bodyPr>
            <a:noAutofit/>
          </a:bodyPr>
          <a:lstStyle/>
          <a:p>
            <a:pPr>
              <a:spcAft>
                <a:spcPts val="300"/>
              </a:spcAft>
            </a:pPr>
            <a:r>
              <a:rPr lang="en-GB" sz="800" baseline="30000" noProof="0" dirty="0"/>
              <a:t>†</a:t>
            </a:r>
            <a:r>
              <a:rPr lang="en-GB" sz="800" noProof="0" dirty="0"/>
              <a:t>Tumour sample taken to provide tumour </a:t>
            </a:r>
            <a:r>
              <a:rPr lang="en-GB" sz="800" i="1" noProof="0" dirty="0"/>
              <a:t>BRCA</a:t>
            </a:r>
            <a:r>
              <a:rPr lang="en-GB" sz="800" noProof="0" dirty="0"/>
              <a:t> status</a:t>
            </a:r>
          </a:p>
          <a:p>
            <a:r>
              <a:rPr lang="en-GB" sz="800" noProof="0" dirty="0"/>
              <a:t>BID, twice daily; CR/PR NED, complete response/partial response no evidence of disease; FIGO, International Federation of Gynecology and Obstetrics; </a:t>
            </a:r>
            <a:r>
              <a:rPr lang="en-GB" sz="800" dirty="0"/>
              <a:t>PD</a:t>
            </a:r>
            <a:r>
              <a:rPr lang="en-GB" sz="800" noProof="0" dirty="0"/>
              <a:t>, progressive disease; PFS, progression-free survival; Q3W, every 3 weeks</a:t>
            </a:r>
          </a:p>
        </p:txBody>
      </p:sp>
      <p:sp>
        <p:nvSpPr>
          <p:cNvPr id="15" name="Rectangle: Rounded Corners 14"/>
          <p:cNvSpPr/>
          <p:nvPr/>
        </p:nvSpPr>
        <p:spPr>
          <a:xfrm>
            <a:off x="4069081" y="3875023"/>
            <a:ext cx="1819800" cy="1152000"/>
          </a:xfrm>
          <a:prstGeom prst="round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4000" rIns="144000" rtlCol="0" anchor="ctr"/>
          <a:lstStyle/>
          <a:p>
            <a:pPr algn="ctr" defTabSz="914400"/>
            <a:r>
              <a:rPr lang="en-GB" sz="1400" b="1" dirty="0">
                <a:solidFill>
                  <a:prstClr val="white"/>
                </a:solidFill>
                <a:effectLst>
                  <a:outerShdw blurRad="50800" dist="38100" dir="2700000" algn="tl" rotWithShape="0">
                    <a:prstClr val="black">
                      <a:alpha val="40000"/>
                    </a:prstClr>
                  </a:outerShdw>
                </a:effectLst>
              </a:rPr>
              <a:t>Bevacizumab 15 mg/kg </a:t>
            </a:r>
          </a:p>
          <a:p>
            <a:pPr algn="ctr" defTabSz="914400"/>
            <a:r>
              <a:rPr lang="en-GB" sz="1400" b="1" dirty="0">
                <a:solidFill>
                  <a:prstClr val="white"/>
                </a:solidFill>
                <a:effectLst>
                  <a:outerShdw blurRad="50800" dist="38100" dir="2700000" algn="tl" rotWithShape="0">
                    <a:prstClr val="black">
                      <a:alpha val="40000"/>
                    </a:prstClr>
                  </a:outerShdw>
                </a:effectLst>
              </a:rPr>
              <a:t>Q3W 15 months </a:t>
            </a:r>
            <a:br>
              <a:rPr lang="en-GB" sz="1400" b="1" dirty="0">
                <a:solidFill>
                  <a:prstClr val="white"/>
                </a:solidFill>
                <a:effectLst>
                  <a:outerShdw blurRad="50800" dist="38100" dir="2700000" algn="tl" rotWithShape="0">
                    <a:prstClr val="black">
                      <a:alpha val="40000"/>
                    </a:prstClr>
                  </a:outerShdw>
                </a:effectLst>
              </a:rPr>
            </a:br>
            <a:r>
              <a:rPr lang="en-GB" sz="1400" b="1" dirty="0">
                <a:solidFill>
                  <a:prstClr val="white"/>
                </a:solidFill>
                <a:effectLst>
                  <a:outerShdw blurRad="50800" dist="38100" dir="2700000" algn="tl" rotWithShape="0">
                    <a:prstClr val="black">
                      <a:alpha val="40000"/>
                    </a:prstClr>
                  </a:outerShdw>
                </a:effectLst>
              </a:rPr>
              <a:t>+ placebo 2 years </a:t>
            </a:r>
          </a:p>
        </p:txBody>
      </p:sp>
      <p:sp>
        <p:nvSpPr>
          <p:cNvPr id="16" name="Rectangle: Rounded Corners 15"/>
          <p:cNvSpPr/>
          <p:nvPr/>
        </p:nvSpPr>
        <p:spPr>
          <a:xfrm>
            <a:off x="4069081" y="2369372"/>
            <a:ext cx="1819800" cy="11520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4000" rIns="144000" rtlCol="0" anchor="ctr"/>
          <a:lstStyle/>
          <a:p>
            <a:pPr algn="ctr" defTabSz="914400"/>
            <a:r>
              <a:rPr lang="en-GB" sz="1400" b="1" dirty="0">
                <a:solidFill>
                  <a:prstClr val="white"/>
                </a:solidFill>
                <a:effectLst>
                  <a:outerShdw blurRad="50800" dist="38100" dir="2700000" algn="tl" rotWithShape="0">
                    <a:prstClr val="black">
                      <a:alpha val="40000"/>
                    </a:prstClr>
                  </a:outerShdw>
                </a:effectLst>
              </a:rPr>
              <a:t>Bevacizumab 15 mg/kg </a:t>
            </a:r>
          </a:p>
          <a:p>
            <a:pPr algn="ctr" defTabSz="914400"/>
            <a:r>
              <a:rPr lang="en-GB" sz="1400" b="1" dirty="0">
                <a:solidFill>
                  <a:prstClr val="white"/>
                </a:solidFill>
                <a:effectLst>
                  <a:outerShdw blurRad="50800" dist="38100" dir="2700000" algn="tl" rotWithShape="0">
                    <a:prstClr val="black">
                      <a:alpha val="40000"/>
                    </a:prstClr>
                  </a:outerShdw>
                </a:effectLst>
              </a:rPr>
              <a:t>Q3W 15 months + </a:t>
            </a:r>
            <a:br>
              <a:rPr lang="en-GB" sz="1400" b="1" dirty="0">
                <a:solidFill>
                  <a:prstClr val="white"/>
                </a:solidFill>
                <a:effectLst>
                  <a:outerShdw blurRad="50800" dist="38100" dir="2700000" algn="tl" rotWithShape="0">
                    <a:prstClr val="black">
                      <a:alpha val="40000"/>
                    </a:prstClr>
                  </a:outerShdw>
                </a:effectLst>
              </a:rPr>
            </a:br>
            <a:r>
              <a:rPr lang="en-GB" sz="1400" b="1" dirty="0">
                <a:solidFill>
                  <a:prstClr val="white"/>
                </a:solidFill>
                <a:effectLst>
                  <a:outerShdw blurRad="50800" dist="38100" dir="2700000" algn="tl" rotWithShape="0">
                    <a:prstClr val="black">
                      <a:alpha val="40000"/>
                    </a:prstClr>
                  </a:outerShdw>
                </a:effectLst>
              </a:rPr>
              <a:t>olaparib 300 mg BID </a:t>
            </a:r>
            <a:br>
              <a:rPr lang="en-GB" sz="1400" b="1" dirty="0">
                <a:solidFill>
                  <a:prstClr val="white"/>
                </a:solidFill>
                <a:effectLst>
                  <a:outerShdw blurRad="50800" dist="38100" dir="2700000" algn="tl" rotWithShape="0">
                    <a:prstClr val="black">
                      <a:alpha val="40000"/>
                    </a:prstClr>
                  </a:outerShdw>
                </a:effectLst>
              </a:rPr>
            </a:br>
            <a:r>
              <a:rPr lang="en-GB" sz="1400" b="1" dirty="0">
                <a:solidFill>
                  <a:prstClr val="white"/>
                </a:solidFill>
                <a:effectLst>
                  <a:outerShdw blurRad="50800" dist="38100" dir="2700000" algn="tl" rotWithShape="0">
                    <a:prstClr val="black">
                      <a:alpha val="40000"/>
                    </a:prstClr>
                  </a:outerShdw>
                </a:effectLst>
              </a:rPr>
              <a:t>2 years</a:t>
            </a:r>
          </a:p>
        </p:txBody>
      </p:sp>
      <p:sp>
        <p:nvSpPr>
          <p:cNvPr id="19" name="Rectangle 18"/>
          <p:cNvSpPr/>
          <p:nvPr/>
        </p:nvSpPr>
        <p:spPr>
          <a:xfrm>
            <a:off x="6319559" y="3505523"/>
            <a:ext cx="486000" cy="396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Ins="144000" rtlCol="0" anchor="ctr"/>
          <a:lstStyle/>
          <a:p>
            <a:pPr algn="ctr" defTabSz="914400"/>
            <a:r>
              <a:rPr lang="en-GB" sz="1400" b="1" dirty="0">
                <a:solidFill>
                  <a:prstClr val="black"/>
                </a:solidFill>
              </a:rPr>
              <a:t>PD</a:t>
            </a:r>
            <a:r>
              <a:rPr lang="en-GB" sz="1400" b="1" baseline="30000" dirty="0">
                <a:solidFill>
                  <a:prstClr val="black"/>
                </a:solidFill>
              </a:rPr>
              <a:t>†</a:t>
            </a:r>
          </a:p>
        </p:txBody>
      </p:sp>
      <p:sp>
        <p:nvSpPr>
          <p:cNvPr id="2" name="Rectangle 1">
            <a:extLst>
              <a:ext uri="{FF2B5EF4-FFF2-40B4-BE49-F238E27FC236}">
                <a16:creationId xmlns="" xmlns:a16="http://schemas.microsoft.com/office/drawing/2014/main" id="{5AF86484-E6CF-45AC-B2C5-4BBAB21C360F}"/>
              </a:ext>
            </a:extLst>
          </p:cNvPr>
          <p:cNvSpPr/>
          <p:nvPr/>
        </p:nvSpPr>
        <p:spPr>
          <a:xfrm>
            <a:off x="295005" y="1127163"/>
            <a:ext cx="8553993" cy="646331"/>
          </a:xfrm>
          <a:prstGeom prst="rect">
            <a:avLst/>
          </a:prstGeom>
        </p:spPr>
        <p:txBody>
          <a:bodyPr wrap="square">
            <a:spAutoFit/>
          </a:bodyPr>
          <a:lstStyle/>
          <a:p>
            <a:pPr algn="ctr" defTabSz="914400"/>
            <a:r>
              <a:rPr lang="en-GB" b="1" dirty="0">
                <a:solidFill>
                  <a:srgbClr val="3F2C59"/>
                </a:solidFill>
              </a:rPr>
              <a:t>Phase III trial of olaparib in combination with bevacizumab as first-line </a:t>
            </a:r>
            <a:br>
              <a:rPr lang="en-GB" b="1" dirty="0">
                <a:solidFill>
                  <a:srgbClr val="3F2C59"/>
                </a:solidFill>
              </a:rPr>
            </a:br>
            <a:r>
              <a:rPr lang="en-GB" b="1" dirty="0">
                <a:solidFill>
                  <a:srgbClr val="3F2C59"/>
                </a:solidFill>
              </a:rPr>
              <a:t>maintenance therapy in patients with advanced ovarian cancer</a:t>
            </a:r>
          </a:p>
        </p:txBody>
      </p:sp>
      <p:sp>
        <p:nvSpPr>
          <p:cNvPr id="7" name="Title 6">
            <a:extLst>
              <a:ext uri="{FF2B5EF4-FFF2-40B4-BE49-F238E27FC236}">
                <a16:creationId xmlns="" xmlns:a16="http://schemas.microsoft.com/office/drawing/2014/main" id="{E42EF207-7CF1-4FCF-B6FE-DD07881DB033}"/>
              </a:ext>
            </a:extLst>
          </p:cNvPr>
          <p:cNvSpPr>
            <a:spLocks noGrp="1"/>
          </p:cNvSpPr>
          <p:nvPr>
            <p:ph type="title"/>
          </p:nvPr>
        </p:nvSpPr>
        <p:spPr/>
        <p:txBody>
          <a:bodyPr/>
          <a:lstStyle/>
          <a:p>
            <a:r>
              <a:rPr lang="en-GB" sz="3200" noProof="0" dirty="0"/>
              <a:t>PAOLA-1: Study </a:t>
            </a:r>
            <a:r>
              <a:rPr lang="en-GB" sz="3200" dirty="0"/>
              <a:t>Design</a:t>
            </a:r>
            <a:endParaRPr lang="en-GB" sz="3200" noProof="0" dirty="0"/>
          </a:p>
        </p:txBody>
      </p:sp>
      <p:sp>
        <p:nvSpPr>
          <p:cNvPr id="32" name="TextBox 31">
            <a:extLst>
              <a:ext uri="{FF2B5EF4-FFF2-40B4-BE49-F238E27FC236}">
                <a16:creationId xmlns="" xmlns:a16="http://schemas.microsoft.com/office/drawing/2014/main" id="{A155B424-1CCA-4D54-B7FE-ADB3BE28B69A}"/>
              </a:ext>
            </a:extLst>
          </p:cNvPr>
          <p:cNvSpPr txBox="1"/>
          <p:nvPr/>
        </p:nvSpPr>
        <p:spPr>
          <a:xfrm>
            <a:off x="315796" y="2226498"/>
            <a:ext cx="2333066" cy="2913100"/>
          </a:xfrm>
          <a:prstGeom prst="snip2DiagRect">
            <a:avLst>
              <a:gd name="adj1" fmla="val 0"/>
              <a:gd name="adj2" fmla="val 13638"/>
            </a:avLst>
          </a:prstGeom>
          <a:solidFill>
            <a:schemeClr val="bg2"/>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marL="182563" indent="-182563" algn="l" defTabSz="1219170">
              <a:lnSpc>
                <a:spcPct val="100000"/>
              </a:lnSpc>
              <a:spcBef>
                <a:spcPts val="0"/>
              </a:spcBef>
              <a:spcAft>
                <a:spcPts val="0"/>
              </a:spcAft>
              <a:buClr>
                <a:prstClr val="white"/>
              </a:buClr>
              <a:buFont typeface="Arial" panose="020B0604020202020204" pitchFamily="34" charset="0"/>
              <a:buChar char="•"/>
            </a:pPr>
            <a:r>
              <a:rPr lang="en-GB" b="0" spc="-30" dirty="0">
                <a:solidFill>
                  <a:prstClr val="white"/>
                </a:solidFill>
              </a:rPr>
              <a:t>FIGO stage IIIb–IV high-grade serous/endometrioid or non‑mucinous </a:t>
            </a:r>
            <a:r>
              <a:rPr lang="en-GB" b="0" i="1" spc="-30" dirty="0">
                <a:solidFill>
                  <a:prstClr val="white"/>
                </a:solidFill>
              </a:rPr>
              <a:t>BRCA</a:t>
            </a:r>
            <a:r>
              <a:rPr lang="en-GB" b="0" spc="-30" dirty="0">
                <a:solidFill>
                  <a:prstClr val="white"/>
                </a:solidFill>
              </a:rPr>
              <a:t> mutation ovarian, fallopian tube or primary peritoneal cancer</a:t>
            </a:r>
          </a:p>
          <a:p>
            <a:pPr marL="182563" indent="-182563" algn="l" defTabSz="1219170">
              <a:lnSpc>
                <a:spcPct val="100000"/>
              </a:lnSpc>
              <a:spcBef>
                <a:spcPts val="0"/>
              </a:spcBef>
              <a:spcAft>
                <a:spcPts val="0"/>
              </a:spcAft>
              <a:buClr>
                <a:prstClr val="white"/>
              </a:buClr>
              <a:buFont typeface="Arial" panose="020B0604020202020204" pitchFamily="34" charset="0"/>
              <a:buChar char="•"/>
            </a:pPr>
            <a:r>
              <a:rPr lang="en-GB" b="0" dirty="0">
                <a:solidFill>
                  <a:prstClr val="white"/>
                </a:solidFill>
              </a:rPr>
              <a:t>First line</a:t>
            </a:r>
          </a:p>
          <a:p>
            <a:pPr marL="266700" lvl="1" indent="-87313" defTabSz="1219170">
              <a:buClr>
                <a:prstClr val="white"/>
              </a:buClr>
              <a:buFont typeface="Arial" panose="020B0604020202020204" pitchFamily="34" charset="0"/>
              <a:buChar char="•"/>
            </a:pPr>
            <a:r>
              <a:rPr lang="en-GB" sz="1200" dirty="0">
                <a:solidFill>
                  <a:prstClr val="white"/>
                </a:solidFill>
              </a:rPr>
              <a:t>Surgery (primary or interval)</a:t>
            </a:r>
          </a:p>
          <a:p>
            <a:pPr marL="266700" lvl="1" indent="-87313" defTabSz="1219170">
              <a:buClr>
                <a:prstClr val="white"/>
              </a:buClr>
              <a:buFont typeface="Arial" panose="020B0604020202020204" pitchFamily="34" charset="0"/>
              <a:buChar char="•"/>
            </a:pPr>
            <a:r>
              <a:rPr lang="en-GB" sz="1200" dirty="0">
                <a:solidFill>
                  <a:prstClr val="white"/>
                </a:solidFill>
              </a:rPr>
              <a:t>Platinum–taxane based chemotherapy</a:t>
            </a:r>
          </a:p>
          <a:p>
            <a:pPr marL="266700" indent="-85725" algn="l" defTabSz="1219170">
              <a:lnSpc>
                <a:spcPct val="100000"/>
              </a:lnSpc>
              <a:spcBef>
                <a:spcPts val="0"/>
              </a:spcBef>
              <a:spcAft>
                <a:spcPts val="0"/>
              </a:spcAft>
              <a:buClr>
                <a:prstClr val="white"/>
              </a:buClr>
              <a:buFont typeface="Arial" panose="020B0604020202020204" pitchFamily="34" charset="0"/>
              <a:buChar char="•"/>
              <a:tabLst>
                <a:tab pos="266700" algn="l"/>
              </a:tabLst>
            </a:pPr>
            <a:r>
              <a:rPr lang="en-GB" sz="1200" b="0" dirty="0">
                <a:solidFill>
                  <a:prstClr val="white"/>
                </a:solidFill>
              </a:rPr>
              <a:t>≥3 cycles of bevacizumab</a:t>
            </a:r>
            <a:r>
              <a:rPr lang="en-GB" sz="1200" b="0" baseline="30000" dirty="0">
                <a:solidFill>
                  <a:prstClr val="white"/>
                </a:solidFill>
              </a:rPr>
              <a:t>†</a:t>
            </a:r>
          </a:p>
          <a:p>
            <a:pPr marL="182563" indent="-182563" algn="l" defTabSz="1219170">
              <a:lnSpc>
                <a:spcPct val="100000"/>
              </a:lnSpc>
              <a:spcBef>
                <a:spcPts val="0"/>
              </a:spcBef>
              <a:spcAft>
                <a:spcPts val="0"/>
              </a:spcAft>
              <a:buClr>
                <a:prstClr val="white"/>
              </a:buClr>
              <a:buFont typeface="Arial" panose="020B0604020202020204" pitchFamily="34" charset="0"/>
              <a:buChar char="•"/>
            </a:pPr>
            <a:r>
              <a:rPr lang="en-GB" sz="1200" b="0" dirty="0">
                <a:solidFill>
                  <a:prstClr val="white"/>
                </a:solidFill>
              </a:rPr>
              <a:t>CR/PR NED</a:t>
            </a:r>
          </a:p>
        </p:txBody>
      </p:sp>
      <p:sp>
        <p:nvSpPr>
          <p:cNvPr id="34" name="Rounded Rectangle 51">
            <a:extLst>
              <a:ext uri="{FF2B5EF4-FFF2-40B4-BE49-F238E27FC236}">
                <a16:creationId xmlns="" xmlns:a16="http://schemas.microsoft.com/office/drawing/2014/main" id="{2BC51FB0-6417-47D1-9F6A-795310385B5B}"/>
              </a:ext>
            </a:extLst>
          </p:cNvPr>
          <p:cNvSpPr/>
          <p:nvPr/>
        </p:nvSpPr>
        <p:spPr>
          <a:xfrm>
            <a:off x="315516" y="1891692"/>
            <a:ext cx="1965168" cy="31487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b="1" dirty="0">
                <a:solidFill>
                  <a:srgbClr val="3F2C59"/>
                </a:solidFill>
              </a:rPr>
              <a:t>Patient eligibility </a:t>
            </a:r>
            <a:endParaRPr lang="en-US" sz="1600" b="1" baseline="30000" dirty="0">
              <a:solidFill>
                <a:srgbClr val="3F2C59"/>
              </a:solidFill>
            </a:endParaRPr>
          </a:p>
        </p:txBody>
      </p:sp>
      <p:grpSp>
        <p:nvGrpSpPr>
          <p:cNvPr id="4" name="Group 28">
            <a:extLst>
              <a:ext uri="{FF2B5EF4-FFF2-40B4-BE49-F238E27FC236}">
                <a16:creationId xmlns="" xmlns:a16="http://schemas.microsoft.com/office/drawing/2014/main" id="{33A5220A-6AF3-4D16-9AEB-EE07040A2E88}"/>
              </a:ext>
            </a:extLst>
          </p:cNvPr>
          <p:cNvGrpSpPr/>
          <p:nvPr/>
        </p:nvGrpSpPr>
        <p:grpSpPr>
          <a:xfrm>
            <a:off x="7360919" y="2232779"/>
            <a:ext cx="1497870" cy="1062408"/>
            <a:chOff x="1777175" y="2938048"/>
            <a:chExt cx="2306751" cy="743686"/>
          </a:xfrm>
          <a:solidFill>
            <a:schemeClr val="accent4"/>
          </a:solidFill>
        </p:grpSpPr>
        <p:sp>
          <p:nvSpPr>
            <p:cNvPr id="38" name="Rectangle 37">
              <a:extLst>
                <a:ext uri="{FF2B5EF4-FFF2-40B4-BE49-F238E27FC236}">
                  <a16:creationId xmlns="" xmlns:a16="http://schemas.microsoft.com/office/drawing/2014/main" id="{F11FB3C2-EB35-48A2-AFF3-29F9FCBA6B53}"/>
                </a:ext>
              </a:extLst>
            </p:cNvPr>
            <p:cNvSpPr/>
            <p:nvPr/>
          </p:nvSpPr>
          <p:spPr bwMode="gray">
            <a:xfrm>
              <a:off x="1777175" y="3265333"/>
              <a:ext cx="2306751" cy="416401"/>
            </a:xfrm>
            <a:prstGeom prst="rect">
              <a:avLst/>
            </a:prstGeom>
            <a:solidFill>
              <a:srgbClr val="F7F7F7"/>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p>
              <a:pPr algn="ctr" defTabSz="1219170" fontAlgn="base">
                <a:lnSpc>
                  <a:spcPct val="90000"/>
                </a:lnSpc>
                <a:spcBef>
                  <a:spcPts val="267"/>
                </a:spcBef>
                <a:spcAft>
                  <a:spcPct val="0"/>
                </a:spcAft>
                <a:buClr>
                  <a:prstClr val="black"/>
                </a:buClr>
                <a:buSzPct val="100000"/>
              </a:pPr>
              <a:r>
                <a:rPr lang="en-GB" sz="1400" b="1" dirty="0">
                  <a:solidFill>
                    <a:prstClr val="black"/>
                  </a:solidFill>
                </a:rPr>
                <a:t>PFS</a:t>
              </a:r>
            </a:p>
          </p:txBody>
        </p:sp>
        <p:sp>
          <p:nvSpPr>
            <p:cNvPr id="40" name="Text Placeholder 4">
              <a:extLst>
                <a:ext uri="{FF2B5EF4-FFF2-40B4-BE49-F238E27FC236}">
                  <a16:creationId xmlns="" xmlns:a16="http://schemas.microsoft.com/office/drawing/2014/main" id="{759FAD8C-A82B-4821-A2A3-CBC254219382}"/>
                </a:ext>
              </a:extLst>
            </p:cNvPr>
            <p:cNvSpPr txBox="1">
              <a:spLocks/>
            </p:cNvSpPr>
            <p:nvPr/>
          </p:nvSpPr>
          <p:spPr bwMode="gray">
            <a:xfrm>
              <a:off x="1777175" y="2938048"/>
              <a:ext cx="2303563" cy="327285"/>
            </a:xfrm>
            <a:prstGeom prst="rect">
              <a:avLst/>
            </a:prstGeom>
            <a:solidFill>
              <a:srgbClr val="C00000"/>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100" b="1"/>
              </a:lvl1pPr>
            </a:lstStyle>
            <a:p>
              <a:pPr defTabSz="1219170">
                <a:buClr>
                  <a:srgbClr val="89C235"/>
                </a:buClr>
              </a:pPr>
              <a:r>
                <a:rPr lang="en-GB" sz="1400" dirty="0">
                  <a:solidFill>
                    <a:prstClr val="white"/>
                  </a:solidFill>
                </a:rPr>
                <a:t>Primary endpoint</a:t>
              </a:r>
            </a:p>
          </p:txBody>
        </p:sp>
      </p:grpSp>
      <p:sp>
        <p:nvSpPr>
          <p:cNvPr id="41" name="TextBox 40">
            <a:extLst>
              <a:ext uri="{FF2B5EF4-FFF2-40B4-BE49-F238E27FC236}">
                <a16:creationId xmlns="" xmlns:a16="http://schemas.microsoft.com/office/drawing/2014/main" id="{E48CED2F-30FC-4022-B425-A56AB11F0C35}"/>
              </a:ext>
            </a:extLst>
          </p:cNvPr>
          <p:cNvSpPr txBox="1"/>
          <p:nvPr/>
        </p:nvSpPr>
        <p:spPr>
          <a:xfrm>
            <a:off x="7360926" y="4069271"/>
            <a:ext cx="1497869" cy="1077219"/>
          </a:xfrm>
          <a:prstGeom prst="rect">
            <a:avLst/>
          </a:prstGeom>
          <a:solidFill>
            <a:schemeClr val="bg2">
              <a:lumMod val="40000"/>
              <a:lumOff val="60000"/>
              <a:alpha val="50000"/>
            </a:schemeClr>
          </a:solidFill>
          <a:ln>
            <a:noFill/>
          </a:ln>
        </p:spPr>
        <p:txBody>
          <a:bodyPr wrap="square" rtlCol="0" anchor="ctr">
            <a:noAutofit/>
          </a:bodyPr>
          <a:lstStyle/>
          <a:p>
            <a:pPr algn="ctr" defTabSz="914400"/>
            <a:r>
              <a:rPr lang="en-GB" sz="1400" b="1" dirty="0">
                <a:solidFill>
                  <a:prstClr val="black"/>
                </a:solidFill>
              </a:rPr>
              <a:t>Status: recruiting</a:t>
            </a:r>
          </a:p>
          <a:p>
            <a:pPr algn="ctr" defTabSz="914400"/>
            <a:r>
              <a:rPr lang="en-GB" sz="1400" b="1" dirty="0">
                <a:solidFill>
                  <a:prstClr val="black"/>
                </a:solidFill>
              </a:rPr>
              <a:t>Target enrolment: 612</a:t>
            </a:r>
          </a:p>
        </p:txBody>
      </p:sp>
      <p:grpSp>
        <p:nvGrpSpPr>
          <p:cNvPr id="5" name="Group 3"/>
          <p:cNvGrpSpPr/>
          <p:nvPr/>
        </p:nvGrpSpPr>
        <p:grpSpPr>
          <a:xfrm>
            <a:off x="4069082" y="5194979"/>
            <a:ext cx="2924046" cy="792000"/>
            <a:chOff x="8048625" y="5312616"/>
            <a:chExt cx="3898728" cy="792000"/>
          </a:xfrm>
        </p:grpSpPr>
        <p:sp>
          <p:nvSpPr>
            <p:cNvPr id="43" name="CasellaDiTesto 6">
              <a:extLst>
                <a:ext uri="{FF2B5EF4-FFF2-40B4-BE49-F238E27FC236}">
                  <a16:creationId xmlns="" xmlns:a16="http://schemas.microsoft.com/office/drawing/2014/main" id="{C1123F78-7ADB-40F0-B819-A9ACE29DB894}"/>
                </a:ext>
              </a:extLst>
            </p:cNvPr>
            <p:cNvSpPr txBox="1"/>
            <p:nvPr/>
          </p:nvSpPr>
          <p:spPr>
            <a:xfrm>
              <a:off x="8048625" y="5312616"/>
              <a:ext cx="3755668" cy="792000"/>
            </a:xfrm>
            <a:prstGeom prst="rect">
              <a:avLst/>
            </a:prstGeom>
            <a:solidFill>
              <a:schemeClr val="accent5">
                <a:lumMod val="20000"/>
                <a:lumOff val="80000"/>
              </a:schemeClr>
            </a:solidFill>
            <a:ln w="19050">
              <a:noFill/>
            </a:ln>
          </p:spPr>
          <p:txBody>
            <a:bodyPr wrap="square" anchor="ctr">
              <a:noAutofit/>
            </a:bodyPr>
            <a:lstStyle/>
            <a:p>
              <a:pPr algn="ctr" defTabSz="1219170">
                <a:defRPr/>
              </a:pPr>
              <a:r>
                <a:rPr lang="en-GB" sz="1400" b="1" dirty="0">
                  <a:solidFill>
                    <a:prstClr val="black"/>
                  </a:solidFill>
                </a:rPr>
                <a:t>Stratification factors</a:t>
              </a:r>
            </a:p>
            <a:p>
              <a:pPr marL="191995" indent="-191995" defTabSz="1219170">
                <a:buClr>
                  <a:prstClr val="black"/>
                </a:buClr>
                <a:buFont typeface="Arial" panose="020B0604020202020204" pitchFamily="34" charset="0"/>
                <a:buChar char="•"/>
                <a:defRPr/>
              </a:pPr>
              <a:r>
                <a:rPr lang="en-GB" sz="1200" dirty="0">
                  <a:solidFill>
                    <a:prstClr val="black"/>
                  </a:solidFill>
                </a:rPr>
                <a:t>Tumour </a:t>
              </a:r>
              <a:r>
                <a:rPr lang="en-GB" sz="1200" i="1" dirty="0">
                  <a:solidFill>
                    <a:prstClr val="black"/>
                  </a:solidFill>
                </a:rPr>
                <a:t>BRCA</a:t>
              </a:r>
              <a:r>
                <a:rPr lang="en-GB" sz="1200" dirty="0">
                  <a:solidFill>
                    <a:prstClr val="black"/>
                  </a:solidFill>
                </a:rPr>
                <a:t> status</a:t>
              </a:r>
            </a:p>
          </p:txBody>
        </p:sp>
        <p:sp>
          <p:nvSpPr>
            <p:cNvPr id="22" name="Rectangle 21">
              <a:extLst>
                <a:ext uri="{FF2B5EF4-FFF2-40B4-BE49-F238E27FC236}">
                  <a16:creationId xmlns="" xmlns:a16="http://schemas.microsoft.com/office/drawing/2014/main" id="{C943638E-56EA-49D0-93E7-8E203CC2A68B}"/>
                </a:ext>
              </a:extLst>
            </p:cNvPr>
            <p:cNvSpPr/>
            <p:nvPr/>
          </p:nvSpPr>
          <p:spPr>
            <a:xfrm>
              <a:off x="9931160" y="5680616"/>
              <a:ext cx="2016193" cy="276999"/>
            </a:xfrm>
            <a:prstGeom prst="rect">
              <a:avLst/>
            </a:prstGeom>
          </p:spPr>
          <p:txBody>
            <a:bodyPr wrap="none">
              <a:spAutoFit/>
            </a:bodyPr>
            <a:lstStyle/>
            <a:p>
              <a:pPr marL="191995" indent="-191995" defTabSz="1219170">
                <a:buClr>
                  <a:prstClr val="black"/>
                </a:buClr>
                <a:buFont typeface="Arial" panose="020B0604020202020204" pitchFamily="34" charset="0"/>
                <a:buChar char="•"/>
                <a:defRPr/>
              </a:pPr>
              <a:r>
                <a:rPr lang="en-GB" sz="1200" dirty="0">
                  <a:solidFill>
                    <a:prstClr val="black"/>
                  </a:solidFill>
                </a:rPr>
                <a:t>First-line outcome</a:t>
              </a:r>
            </a:p>
          </p:txBody>
        </p:sp>
      </p:grpSp>
      <p:sp>
        <p:nvSpPr>
          <p:cNvPr id="48" name="Text Placeholder 47">
            <a:extLst>
              <a:ext uri="{FF2B5EF4-FFF2-40B4-BE49-F238E27FC236}">
                <a16:creationId xmlns="" xmlns:a16="http://schemas.microsoft.com/office/drawing/2014/main" id="{C894BFEC-6D9F-441C-B587-C72FE1FD5A91}"/>
              </a:ext>
            </a:extLst>
          </p:cNvPr>
          <p:cNvSpPr>
            <a:spLocks noGrp="1"/>
          </p:cNvSpPr>
          <p:nvPr>
            <p:ph type="body" sz="quarter" idx="14"/>
          </p:nvPr>
        </p:nvSpPr>
        <p:spPr/>
        <p:txBody>
          <a:bodyPr/>
          <a:lstStyle/>
          <a:p>
            <a:r>
              <a:rPr lang="en-GB" sz="800" dirty="0"/>
              <a:t>ClinicalTrials.gov. NCT02477644. </a:t>
            </a:r>
            <a:r>
              <a:rPr lang="en-GB" sz="800" dirty="0">
                <a:ea typeface="Calibri" charset="0"/>
                <a:cs typeface="Calibri" charset="0"/>
                <a:hlinkClick r:id="rId3"/>
              </a:rPr>
              <a:t>https://clinicaltrials.gov/</a:t>
            </a:r>
            <a:r>
              <a:rPr lang="en-GB" sz="800" dirty="0">
                <a:ea typeface="Calibri" charset="0"/>
                <a:cs typeface="Calibri" charset="0"/>
              </a:rPr>
              <a:t>. Accessed 1 August 2017</a:t>
            </a:r>
          </a:p>
        </p:txBody>
      </p:sp>
      <p:sp>
        <p:nvSpPr>
          <p:cNvPr id="25" name="Rectangle 24">
            <a:extLst/>
          </p:cNvPr>
          <p:cNvSpPr/>
          <p:nvPr/>
        </p:nvSpPr>
        <p:spPr>
          <a:xfrm>
            <a:off x="234097" y="6022591"/>
            <a:ext cx="8609534" cy="230832"/>
          </a:xfrm>
          <a:prstGeom prst="rect">
            <a:avLst/>
          </a:prstGeom>
        </p:spPr>
        <p:txBody>
          <a:bodyPr wrap="square">
            <a:spAutoFit/>
          </a:bodyPr>
          <a:lstStyle/>
          <a:p>
            <a:pPr defTabSz="914400"/>
            <a:r>
              <a:rPr lang="es-ES" sz="900" dirty="0">
                <a:solidFill>
                  <a:prstClr val="black"/>
                </a:solidFill>
                <a:ea typeface="Calibri" panose="020F0502020204030204" pitchFamily="34" charset="0"/>
                <a:cs typeface="Times New Roman" panose="02020603050405020304" pitchFamily="18" charset="0"/>
              </a:rPr>
              <a:t>La combinación de olaparib y </a:t>
            </a:r>
            <a:r>
              <a:rPr lang="es-ES" sz="900" dirty="0" err="1">
                <a:solidFill>
                  <a:prstClr val="black"/>
                </a:solidFill>
                <a:ea typeface="Calibri" panose="020F0502020204030204" pitchFamily="34" charset="0"/>
                <a:cs typeface="Times New Roman" panose="02020603050405020304" pitchFamily="18" charset="0"/>
              </a:rPr>
              <a:t>bevacizumab</a:t>
            </a:r>
            <a:r>
              <a:rPr lang="es-ES" sz="900" dirty="0">
                <a:solidFill>
                  <a:prstClr val="black"/>
                </a:solidFill>
                <a:ea typeface="Calibri" panose="020F0502020204030204" pitchFamily="34" charset="0"/>
                <a:cs typeface="Times New Roman" panose="02020603050405020304" pitchFamily="18" charset="0"/>
              </a:rPr>
              <a:t> no está autorizado en España. </a:t>
            </a:r>
            <a:r>
              <a:rPr lang="en-GB" sz="900" dirty="0">
                <a:solidFill>
                  <a:prstClr val="black"/>
                </a:solidFill>
                <a:ea typeface="Calibri" panose="020F0502020204030204" pitchFamily="34" charset="0"/>
                <a:cs typeface="Times New Roman" panose="02020603050405020304" pitchFamily="18" charset="0"/>
              </a:rPr>
              <a:t>The combination of olaparib and bevacizumab is not approved in Spain.</a:t>
            </a:r>
          </a:p>
        </p:txBody>
      </p:sp>
      <p:sp>
        <p:nvSpPr>
          <p:cNvPr id="26" name="CasellaDiTesto 10"/>
          <p:cNvSpPr txBox="1"/>
          <p:nvPr/>
        </p:nvSpPr>
        <p:spPr>
          <a:xfrm>
            <a:off x="2656613" y="3063688"/>
            <a:ext cx="647700" cy="338554"/>
          </a:xfrm>
          <a:prstGeom prst="rect">
            <a:avLst/>
          </a:prstGeom>
          <a:noFill/>
        </p:spPr>
        <p:txBody>
          <a:bodyPr>
            <a:spAutoFit/>
          </a:bodyPr>
          <a:lstStyle/>
          <a:p>
            <a:pPr algn="ctr" defTabSz="1219170" fontAlgn="base">
              <a:spcBef>
                <a:spcPct val="0"/>
              </a:spcBef>
              <a:spcAft>
                <a:spcPct val="0"/>
              </a:spcAft>
              <a:defRPr/>
            </a:pPr>
            <a:r>
              <a:rPr lang="en-GB" sz="1600" b="1" dirty="0">
                <a:solidFill>
                  <a:prstClr val="black"/>
                </a:solidFill>
              </a:rPr>
              <a:t>2:1</a:t>
            </a:r>
          </a:p>
        </p:txBody>
      </p:sp>
      <p:sp>
        <p:nvSpPr>
          <p:cNvPr id="28" name="Rectangle 7">
            <a:extLst/>
          </p:cNvPr>
          <p:cNvSpPr>
            <a:spLocks noChangeArrowheads="1"/>
          </p:cNvSpPr>
          <p:nvPr/>
        </p:nvSpPr>
        <p:spPr bwMode="auto">
          <a:xfrm>
            <a:off x="2798936" y="3459671"/>
            <a:ext cx="360000" cy="480000"/>
          </a:xfrm>
          <a:prstGeom prst="ellipse">
            <a:avLst/>
          </a:prstGeom>
          <a:solidFill>
            <a:schemeClr val="accent1"/>
          </a:solidFill>
          <a:ln w="12700">
            <a:noFill/>
            <a:miter lim="800000"/>
            <a:headEnd type="none" w="sm" len="sm"/>
            <a:tailEnd/>
          </a:ln>
          <a:effectLst/>
        </p:spPr>
        <p:txBody>
          <a:bodyPr wrap="none" lIns="91440" tIns="45720" rIns="91440" bIns="45720" anchor="ctr"/>
          <a:lstStyle/>
          <a:p>
            <a:pPr algn="ctr" defTabSz="456947" eaLnBrk="0" fontAlgn="base" hangingPunct="0">
              <a:spcBef>
                <a:spcPct val="0"/>
              </a:spcBef>
              <a:spcAft>
                <a:spcPct val="0"/>
              </a:spcAft>
              <a:defRPr/>
            </a:pPr>
            <a:r>
              <a:rPr lang="en-GB" b="1" kern="0" dirty="0">
                <a:solidFill>
                  <a:prstClr val="black"/>
                </a:solidFill>
                <a:cs typeface="Arial" charset="0"/>
              </a:rPr>
              <a:t>R</a:t>
            </a:r>
            <a:endParaRPr lang="en-GB" kern="0" dirty="0">
              <a:solidFill>
                <a:prstClr val="black"/>
              </a:solidFill>
              <a:cs typeface="Arial" charset="0"/>
            </a:endParaRPr>
          </a:p>
        </p:txBody>
      </p:sp>
      <p:sp>
        <p:nvSpPr>
          <p:cNvPr id="33" name="Parallelogram 32">
            <a:extLst/>
          </p:cNvPr>
          <p:cNvSpPr/>
          <p:nvPr/>
        </p:nvSpPr>
        <p:spPr>
          <a:xfrm>
            <a:off x="4095398" y="1862023"/>
            <a:ext cx="1784575" cy="396644"/>
          </a:xfrm>
          <a:prstGeom prst="parallelogram">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4000" rIns="144000" rtlCol="0" anchor="ctr"/>
          <a:lstStyle/>
          <a:p>
            <a:pPr algn="ctr" defTabSz="914400"/>
            <a:r>
              <a:rPr lang="en-GB" sz="1400" b="1" dirty="0">
                <a:solidFill>
                  <a:prstClr val="white"/>
                </a:solidFill>
              </a:rPr>
              <a:t>Maintenance</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2656613" y="3063691"/>
            <a:ext cx="647700" cy="338554"/>
          </a:xfrm>
          <a:prstGeom prst="rect">
            <a:avLst/>
          </a:prstGeom>
          <a:noFill/>
        </p:spPr>
        <p:txBody>
          <a:bodyPr>
            <a:spAutoFit/>
          </a:bodyPr>
          <a:lstStyle/>
          <a:p>
            <a:pPr algn="ctr" defTabSz="1219170" fontAlgn="base">
              <a:spcBef>
                <a:spcPct val="0"/>
              </a:spcBef>
              <a:spcAft>
                <a:spcPct val="0"/>
              </a:spcAft>
              <a:defRPr/>
            </a:pPr>
            <a:r>
              <a:rPr lang="en-GB" sz="1600" b="1" dirty="0">
                <a:solidFill>
                  <a:prstClr val="black"/>
                </a:solidFill>
              </a:rPr>
              <a:t>1:1:1</a:t>
            </a:r>
          </a:p>
        </p:txBody>
      </p:sp>
      <p:sp>
        <p:nvSpPr>
          <p:cNvPr id="24" name="CasellaDiTesto 23"/>
          <p:cNvSpPr txBox="1"/>
          <p:nvPr/>
        </p:nvSpPr>
        <p:spPr>
          <a:xfrm>
            <a:off x="4073208" y="2329368"/>
            <a:ext cx="1452897" cy="720000"/>
          </a:xfrm>
          <a:prstGeom prst="roundRect">
            <a:avLst/>
          </a:prstGeom>
          <a:solidFill>
            <a:schemeClr val="accent4"/>
          </a:solidFill>
          <a:ln w="19050">
            <a:noFill/>
          </a:ln>
        </p:spPr>
        <p:txBody>
          <a:bodyPr anchor="ctr">
            <a:noAutofit/>
          </a:bodyPr>
          <a:lstStyle/>
          <a:p>
            <a:pPr algn="ctr" defTabSz="1219170" fontAlgn="base">
              <a:spcBef>
                <a:spcPct val="0"/>
              </a:spcBef>
              <a:spcAft>
                <a:spcPct val="0"/>
              </a:spcAft>
              <a:defRPr/>
            </a:pPr>
            <a:r>
              <a:rPr lang="en-GB" sz="1100" b="1" dirty="0">
                <a:solidFill>
                  <a:prstClr val="white"/>
                </a:solidFill>
              </a:rPr>
              <a:t>Carboplatin AUC 5</a:t>
            </a:r>
            <a:br>
              <a:rPr lang="en-GB" sz="1100" b="1" dirty="0">
                <a:solidFill>
                  <a:prstClr val="white"/>
                </a:solidFill>
              </a:rPr>
            </a:br>
            <a:r>
              <a:rPr lang="en-GB" sz="1100" b="1" dirty="0">
                <a:solidFill>
                  <a:prstClr val="white"/>
                </a:solidFill>
              </a:rPr>
              <a:t>+ paclitaxel 175 mg/mq </a:t>
            </a:r>
            <a:br>
              <a:rPr lang="en-GB" sz="1100" b="1" dirty="0">
                <a:solidFill>
                  <a:prstClr val="white"/>
                </a:solidFill>
              </a:rPr>
            </a:br>
            <a:r>
              <a:rPr lang="en-GB" sz="1100" b="1" dirty="0">
                <a:solidFill>
                  <a:prstClr val="white"/>
                </a:solidFill>
              </a:rPr>
              <a:t>+ bevacizumab 15 mg/kg</a:t>
            </a:r>
          </a:p>
        </p:txBody>
      </p:sp>
      <p:sp>
        <p:nvSpPr>
          <p:cNvPr id="27" name="CasellaDiTesto 26"/>
          <p:cNvSpPr txBox="1"/>
          <p:nvPr/>
        </p:nvSpPr>
        <p:spPr>
          <a:xfrm>
            <a:off x="4073208" y="3287912"/>
            <a:ext cx="1452898" cy="840296"/>
          </a:xfrm>
          <a:prstGeom prst="roundRect">
            <a:avLst/>
          </a:prstGeom>
          <a:solidFill>
            <a:schemeClr val="accent4">
              <a:lumMod val="40000"/>
              <a:lumOff val="60000"/>
            </a:schemeClr>
          </a:solidFill>
          <a:ln w="19050">
            <a:noFill/>
          </a:ln>
        </p:spPr>
        <p:txBody>
          <a:bodyPr anchor="ctr">
            <a:noAutofit/>
          </a:bodyPr>
          <a:lstStyle/>
          <a:p>
            <a:pPr algn="ctr" defTabSz="1219170" fontAlgn="base">
              <a:spcBef>
                <a:spcPct val="0"/>
              </a:spcBef>
              <a:spcAft>
                <a:spcPct val="0"/>
              </a:spcAft>
              <a:defRPr/>
            </a:pPr>
            <a:r>
              <a:rPr lang="en-GB" sz="1100" b="1" dirty="0">
                <a:solidFill>
                  <a:prstClr val="black"/>
                </a:solidFill>
              </a:rPr>
              <a:t>Carboplatin AUC 5</a:t>
            </a:r>
            <a:br>
              <a:rPr lang="en-GB" sz="1100" b="1" dirty="0">
                <a:solidFill>
                  <a:prstClr val="black"/>
                </a:solidFill>
              </a:rPr>
            </a:br>
            <a:r>
              <a:rPr lang="en-GB" sz="1100" b="1" dirty="0">
                <a:solidFill>
                  <a:prstClr val="black"/>
                </a:solidFill>
              </a:rPr>
              <a:t>+ paclitaxel 175 mg/mq</a:t>
            </a:r>
            <a:br>
              <a:rPr lang="en-GB" sz="1100" b="1" dirty="0">
                <a:solidFill>
                  <a:prstClr val="black"/>
                </a:solidFill>
              </a:rPr>
            </a:br>
            <a:r>
              <a:rPr lang="en-GB" sz="1100" b="1" dirty="0">
                <a:solidFill>
                  <a:prstClr val="black"/>
                </a:solidFill>
              </a:rPr>
              <a:t>+ bevacizumab 15 mg/kg</a:t>
            </a:r>
          </a:p>
        </p:txBody>
      </p:sp>
      <p:sp>
        <p:nvSpPr>
          <p:cNvPr id="29" name="CasellaDiTesto 28"/>
          <p:cNvSpPr txBox="1"/>
          <p:nvPr/>
        </p:nvSpPr>
        <p:spPr>
          <a:xfrm>
            <a:off x="4073208" y="4366752"/>
            <a:ext cx="1452898" cy="900000"/>
          </a:xfrm>
          <a:prstGeom prst="roundRect">
            <a:avLst/>
          </a:prstGeom>
          <a:solidFill>
            <a:schemeClr val="accent4">
              <a:lumMod val="20000"/>
              <a:lumOff val="80000"/>
            </a:schemeClr>
          </a:solidFill>
          <a:ln w="19050">
            <a:noFill/>
          </a:ln>
        </p:spPr>
        <p:txBody>
          <a:bodyPr anchor="ctr">
            <a:noAutofit/>
          </a:bodyPr>
          <a:lstStyle/>
          <a:p>
            <a:pPr algn="ctr" defTabSz="1219170" fontAlgn="base">
              <a:spcBef>
                <a:spcPct val="0"/>
              </a:spcBef>
              <a:spcAft>
                <a:spcPct val="0"/>
              </a:spcAft>
              <a:defRPr/>
            </a:pPr>
            <a:r>
              <a:rPr lang="en-GB" sz="1100" b="1" dirty="0">
                <a:solidFill>
                  <a:prstClr val="black"/>
                </a:solidFill>
              </a:rPr>
              <a:t>Carboplatin AUC 5</a:t>
            </a:r>
            <a:br>
              <a:rPr lang="en-GB" sz="1100" b="1" dirty="0">
                <a:solidFill>
                  <a:prstClr val="black"/>
                </a:solidFill>
              </a:rPr>
            </a:br>
            <a:r>
              <a:rPr lang="en-GB" sz="1100" b="1" dirty="0">
                <a:solidFill>
                  <a:prstClr val="black"/>
                </a:solidFill>
              </a:rPr>
              <a:t>+ paclitaxel 175 mg/mq</a:t>
            </a:r>
          </a:p>
        </p:txBody>
      </p:sp>
      <p:sp>
        <p:nvSpPr>
          <p:cNvPr id="4" name="Text Placeholder 3"/>
          <p:cNvSpPr>
            <a:spLocks noGrp="1"/>
          </p:cNvSpPr>
          <p:nvPr>
            <p:ph type="body" sz="quarter" idx="13"/>
          </p:nvPr>
        </p:nvSpPr>
        <p:spPr>
          <a:xfrm>
            <a:off x="305997" y="6307832"/>
            <a:ext cx="2998321" cy="530883"/>
          </a:xfrm>
        </p:spPr>
        <p:txBody>
          <a:bodyPr>
            <a:noAutofit/>
          </a:bodyPr>
          <a:lstStyle/>
          <a:p>
            <a:r>
              <a:rPr lang="en-GB" sz="800" noProof="0" dirty="0"/>
              <a:t>AUC, area under the curve; BID, twice daily; FIGO, International Federation of Gynecology and Obstetrics; HRD, homologous recombination deficiency</a:t>
            </a:r>
          </a:p>
        </p:txBody>
      </p:sp>
      <p:sp>
        <p:nvSpPr>
          <p:cNvPr id="5" name="Text Placeholder 4"/>
          <p:cNvSpPr>
            <a:spLocks noGrp="1"/>
          </p:cNvSpPr>
          <p:nvPr>
            <p:ph type="body" sz="quarter" idx="14"/>
          </p:nvPr>
        </p:nvSpPr>
        <p:spPr>
          <a:xfrm>
            <a:off x="3907975" y="6307832"/>
            <a:ext cx="4929915" cy="530883"/>
          </a:xfrm>
        </p:spPr>
        <p:txBody>
          <a:bodyPr anchor="b">
            <a:noAutofit/>
          </a:bodyPr>
          <a:lstStyle/>
          <a:p>
            <a:r>
              <a:rPr lang="en-GB" sz="800" noProof="0" dirty="0">
                <a:latin typeface="Calibri" charset="0"/>
                <a:ea typeface="Calibri" charset="0"/>
                <a:cs typeface="Calibri" charset="0"/>
              </a:rPr>
              <a:t>1. Adis Insight. 70028211. </a:t>
            </a:r>
            <a:r>
              <a:rPr lang="en-GB" sz="800" noProof="0" dirty="0">
                <a:latin typeface="Calibri" charset="0"/>
                <a:ea typeface="Calibri" charset="0"/>
                <a:cs typeface="Calibri" charset="0"/>
                <a:hlinkClick r:id="rId3"/>
              </a:rPr>
              <a:t>http://adisinsight.springer.com</a:t>
            </a:r>
            <a:r>
              <a:rPr lang="en-GB" sz="800" noProof="0" dirty="0">
                <a:latin typeface="Calibri" charset="0"/>
                <a:ea typeface="Calibri" charset="0"/>
                <a:cs typeface="Calibri" charset="0"/>
              </a:rPr>
              <a:t>. Accessed 1 August 2017; </a:t>
            </a:r>
            <a:br>
              <a:rPr lang="en-GB" sz="800" noProof="0" dirty="0">
                <a:latin typeface="Calibri" charset="0"/>
                <a:ea typeface="Calibri" charset="0"/>
                <a:cs typeface="Calibri" charset="0"/>
              </a:rPr>
            </a:br>
            <a:r>
              <a:rPr lang="en-GB" sz="800" noProof="0" dirty="0">
                <a:latin typeface="Calibri" charset="0"/>
                <a:ea typeface="Calibri" charset="0"/>
                <a:cs typeface="Calibri" charset="0"/>
              </a:rPr>
              <a:t>2. Adapted with input from the Principle Investigator from MITO Group. MITO 25. </a:t>
            </a:r>
            <a:r>
              <a:rPr lang="en-GB" sz="800" noProof="0" dirty="0">
                <a:latin typeface="Calibri" charset="0"/>
                <a:ea typeface="Calibri" charset="0"/>
                <a:cs typeface="Calibri" charset="0"/>
                <a:hlinkClick r:id="rId4"/>
              </a:rPr>
              <a:t>http://www.mito-group.it/en/xxix-riunione-mito-milano/diapositive/category/164-relazioni-mito-21-giugno-2017?download=745:12-lorusso</a:t>
            </a:r>
            <a:r>
              <a:rPr lang="en-GB" sz="800" noProof="0" dirty="0">
                <a:latin typeface="Calibri" charset="0"/>
                <a:ea typeface="Calibri" charset="0"/>
                <a:cs typeface="Calibri" charset="0"/>
              </a:rPr>
              <a:t>. Accessed 1 August 2017</a:t>
            </a:r>
          </a:p>
        </p:txBody>
      </p:sp>
      <p:sp>
        <p:nvSpPr>
          <p:cNvPr id="6" name="Rectangle 5">
            <a:extLst>
              <a:ext uri="{FF2B5EF4-FFF2-40B4-BE49-F238E27FC236}">
                <a16:creationId xmlns="" xmlns:a16="http://schemas.microsoft.com/office/drawing/2014/main" id="{6198F241-249C-4F79-A4EC-8F0F1329CBCA}"/>
              </a:ext>
            </a:extLst>
          </p:cNvPr>
          <p:cNvSpPr/>
          <p:nvPr/>
        </p:nvSpPr>
        <p:spPr>
          <a:xfrm>
            <a:off x="350703" y="1127163"/>
            <a:ext cx="8442597" cy="646331"/>
          </a:xfrm>
          <a:prstGeom prst="rect">
            <a:avLst/>
          </a:prstGeom>
        </p:spPr>
        <p:txBody>
          <a:bodyPr wrap="square">
            <a:spAutoFit/>
          </a:bodyPr>
          <a:lstStyle/>
          <a:p>
            <a:pPr algn="ctr" defTabSz="914400"/>
            <a:r>
              <a:rPr lang="en-GB" b="1" dirty="0">
                <a:solidFill>
                  <a:srgbClr val="3F2C59"/>
                </a:solidFill>
              </a:rPr>
              <a:t>Phase II trial of rucaparib in combination with bevacizumab as first-line </a:t>
            </a:r>
            <a:br>
              <a:rPr lang="en-GB" b="1" dirty="0">
                <a:solidFill>
                  <a:srgbClr val="3F2C59"/>
                </a:solidFill>
              </a:rPr>
            </a:br>
            <a:r>
              <a:rPr lang="en-GB" b="1" dirty="0">
                <a:solidFill>
                  <a:srgbClr val="3F2C59"/>
                </a:solidFill>
              </a:rPr>
              <a:t>maintenance therapy in patients with advanced ovarian cancer </a:t>
            </a:r>
          </a:p>
        </p:txBody>
      </p:sp>
      <p:sp>
        <p:nvSpPr>
          <p:cNvPr id="3" name="Title 2">
            <a:extLst>
              <a:ext uri="{FF2B5EF4-FFF2-40B4-BE49-F238E27FC236}">
                <a16:creationId xmlns="" xmlns:a16="http://schemas.microsoft.com/office/drawing/2014/main" id="{287C7A08-C00D-4FC0-BD26-E991691F9626}"/>
              </a:ext>
            </a:extLst>
          </p:cNvPr>
          <p:cNvSpPr>
            <a:spLocks noGrp="1"/>
          </p:cNvSpPr>
          <p:nvPr>
            <p:ph type="title"/>
          </p:nvPr>
        </p:nvSpPr>
        <p:spPr/>
        <p:txBody>
          <a:bodyPr/>
          <a:lstStyle/>
          <a:p>
            <a:r>
              <a:rPr lang="en-GB" sz="3200" noProof="0" dirty="0"/>
              <a:t>MITO-25: Study Design</a:t>
            </a:r>
            <a:r>
              <a:rPr lang="en-GB" sz="3200" baseline="30000" noProof="0" dirty="0"/>
              <a:t>1,2</a:t>
            </a:r>
          </a:p>
        </p:txBody>
      </p:sp>
      <p:sp>
        <p:nvSpPr>
          <p:cNvPr id="30" name="Rectangle 29"/>
          <p:cNvSpPr/>
          <p:nvPr/>
        </p:nvSpPr>
        <p:spPr>
          <a:xfrm>
            <a:off x="209335" y="5884511"/>
            <a:ext cx="4838472" cy="369332"/>
          </a:xfrm>
          <a:prstGeom prst="rect">
            <a:avLst/>
          </a:prstGeom>
        </p:spPr>
        <p:txBody>
          <a:bodyPr wrap="square">
            <a:spAutoFit/>
          </a:bodyPr>
          <a:lstStyle/>
          <a:p>
            <a:pPr defTabSz="914400"/>
            <a:r>
              <a:rPr lang="en-GB" sz="900" dirty="0">
                <a:solidFill>
                  <a:prstClr val="black"/>
                </a:solidFill>
                <a:ea typeface="Calibri" panose="020F0502020204030204" pitchFamily="34" charset="0"/>
                <a:cs typeface="Times New Roman" panose="02020603050405020304" pitchFamily="18" charset="0"/>
              </a:rPr>
              <a:t>Rucaparib no </a:t>
            </a:r>
            <a:r>
              <a:rPr lang="en-GB" sz="900" dirty="0" err="1">
                <a:solidFill>
                  <a:prstClr val="black"/>
                </a:solidFill>
                <a:ea typeface="Calibri" panose="020F0502020204030204" pitchFamily="34" charset="0"/>
                <a:cs typeface="Times New Roman" panose="02020603050405020304" pitchFamily="18" charset="0"/>
              </a:rPr>
              <a:t>está</a:t>
            </a:r>
            <a:r>
              <a:rPr lang="en-GB" sz="900" dirty="0">
                <a:solidFill>
                  <a:prstClr val="black"/>
                </a:solidFill>
                <a:ea typeface="Calibri" panose="020F0502020204030204" pitchFamily="34" charset="0"/>
                <a:cs typeface="Times New Roman" panose="02020603050405020304" pitchFamily="18" charset="0"/>
              </a:rPr>
              <a:t> </a:t>
            </a:r>
            <a:r>
              <a:rPr lang="en-GB" sz="900" dirty="0" err="1">
                <a:solidFill>
                  <a:prstClr val="black"/>
                </a:solidFill>
                <a:ea typeface="Calibri" panose="020F0502020204030204" pitchFamily="34" charset="0"/>
                <a:cs typeface="Times New Roman" panose="02020603050405020304" pitchFamily="18" charset="0"/>
              </a:rPr>
              <a:t>autorizado</a:t>
            </a:r>
            <a:r>
              <a:rPr lang="en-GB" sz="900" dirty="0">
                <a:solidFill>
                  <a:prstClr val="black"/>
                </a:solidFill>
                <a:ea typeface="Calibri" panose="020F0502020204030204" pitchFamily="34" charset="0"/>
                <a:cs typeface="Times New Roman" panose="02020603050405020304" pitchFamily="18" charset="0"/>
              </a:rPr>
              <a:t> en España; solo está autorizado en los Estados Unidos de América.</a:t>
            </a:r>
          </a:p>
          <a:p>
            <a:pPr defTabSz="914400"/>
            <a:r>
              <a:rPr lang="en-GB" sz="900" dirty="0">
                <a:solidFill>
                  <a:prstClr val="black"/>
                </a:solidFill>
                <a:ea typeface="Calibri" panose="020F0502020204030204" pitchFamily="34" charset="0"/>
                <a:cs typeface="Times New Roman" panose="02020603050405020304" pitchFamily="18" charset="0"/>
              </a:rPr>
              <a:t>Rucaparib is not approved in Spain; it is only approved for use in the United States of America.</a:t>
            </a:r>
          </a:p>
        </p:txBody>
      </p:sp>
      <p:sp>
        <p:nvSpPr>
          <p:cNvPr id="32" name="Rounded Rectangle 51">
            <a:extLst>
              <a:ext uri="{FF2B5EF4-FFF2-40B4-BE49-F238E27FC236}">
                <a16:creationId xmlns="" xmlns:a16="http://schemas.microsoft.com/office/drawing/2014/main" id="{6B28A054-DB41-415E-AF21-AE83504D60E7}"/>
              </a:ext>
            </a:extLst>
          </p:cNvPr>
          <p:cNvSpPr/>
          <p:nvPr/>
        </p:nvSpPr>
        <p:spPr>
          <a:xfrm>
            <a:off x="315516" y="1891692"/>
            <a:ext cx="1965168" cy="31487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b="1" dirty="0">
                <a:solidFill>
                  <a:srgbClr val="3F2C59"/>
                </a:solidFill>
              </a:rPr>
              <a:t>Patient eligibility </a:t>
            </a:r>
            <a:endParaRPr lang="en-US" sz="1600" b="1" baseline="30000" dirty="0">
              <a:solidFill>
                <a:srgbClr val="3F2C59"/>
              </a:solidFill>
            </a:endParaRPr>
          </a:p>
        </p:txBody>
      </p:sp>
      <p:grpSp>
        <p:nvGrpSpPr>
          <p:cNvPr id="2" name="Group 32">
            <a:extLst>
              <a:ext uri="{FF2B5EF4-FFF2-40B4-BE49-F238E27FC236}">
                <a16:creationId xmlns="" xmlns:a16="http://schemas.microsoft.com/office/drawing/2014/main" id="{1EE7CC86-7C7B-4610-8669-A11B76F98583}"/>
              </a:ext>
            </a:extLst>
          </p:cNvPr>
          <p:cNvGrpSpPr/>
          <p:nvPr/>
        </p:nvGrpSpPr>
        <p:grpSpPr>
          <a:xfrm>
            <a:off x="7360919" y="2232779"/>
            <a:ext cx="1497870" cy="1062408"/>
            <a:chOff x="1777175" y="2938048"/>
            <a:chExt cx="2306751" cy="743686"/>
          </a:xfrm>
          <a:solidFill>
            <a:schemeClr val="accent4"/>
          </a:solidFill>
        </p:grpSpPr>
        <p:sp>
          <p:nvSpPr>
            <p:cNvPr id="34" name="Rectangle 33">
              <a:extLst>
                <a:ext uri="{FF2B5EF4-FFF2-40B4-BE49-F238E27FC236}">
                  <a16:creationId xmlns="" xmlns:a16="http://schemas.microsoft.com/office/drawing/2014/main" id="{37E827E6-3FFA-4820-9EA0-33CBD06C7A7A}"/>
                </a:ext>
              </a:extLst>
            </p:cNvPr>
            <p:cNvSpPr/>
            <p:nvPr/>
          </p:nvSpPr>
          <p:spPr bwMode="gray">
            <a:xfrm>
              <a:off x="1777175" y="3265333"/>
              <a:ext cx="2306751" cy="416401"/>
            </a:xfrm>
            <a:prstGeom prst="rect">
              <a:avLst/>
            </a:prstGeom>
            <a:solidFill>
              <a:srgbClr val="F7F7F7"/>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p>
              <a:pPr algn="ctr" defTabSz="1219170" fontAlgn="base">
                <a:lnSpc>
                  <a:spcPct val="90000"/>
                </a:lnSpc>
                <a:spcBef>
                  <a:spcPts val="267"/>
                </a:spcBef>
                <a:spcAft>
                  <a:spcPct val="0"/>
                </a:spcAft>
                <a:buClr>
                  <a:prstClr val="black"/>
                </a:buClr>
                <a:buSzPct val="100000"/>
              </a:pPr>
              <a:r>
                <a:rPr lang="en-GB" sz="1400" b="1" dirty="0">
                  <a:solidFill>
                    <a:prstClr val="black"/>
                  </a:solidFill>
                </a:rPr>
                <a:t>PFS</a:t>
              </a:r>
            </a:p>
          </p:txBody>
        </p:sp>
        <p:sp>
          <p:nvSpPr>
            <p:cNvPr id="35" name="Text Placeholder 4">
              <a:extLst>
                <a:ext uri="{FF2B5EF4-FFF2-40B4-BE49-F238E27FC236}">
                  <a16:creationId xmlns="" xmlns:a16="http://schemas.microsoft.com/office/drawing/2014/main" id="{650190C2-61FC-468A-8965-FFA49E39D63C}"/>
                </a:ext>
              </a:extLst>
            </p:cNvPr>
            <p:cNvSpPr txBox="1">
              <a:spLocks/>
            </p:cNvSpPr>
            <p:nvPr/>
          </p:nvSpPr>
          <p:spPr bwMode="gray">
            <a:xfrm>
              <a:off x="1777175" y="2938048"/>
              <a:ext cx="2303563" cy="327285"/>
            </a:xfrm>
            <a:prstGeom prst="rect">
              <a:avLst/>
            </a:prstGeom>
            <a:solidFill>
              <a:srgbClr val="C00000"/>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100" b="1"/>
              </a:lvl1pPr>
            </a:lstStyle>
            <a:p>
              <a:pPr defTabSz="1219170">
                <a:buClr>
                  <a:srgbClr val="89C235"/>
                </a:buClr>
              </a:pPr>
              <a:r>
                <a:rPr lang="en-GB" sz="1400" dirty="0">
                  <a:solidFill>
                    <a:prstClr val="white"/>
                  </a:solidFill>
                </a:rPr>
                <a:t>Primary endpoint</a:t>
              </a:r>
            </a:p>
          </p:txBody>
        </p:sp>
      </p:grpSp>
      <p:sp>
        <p:nvSpPr>
          <p:cNvPr id="36" name="TextBox 35">
            <a:extLst>
              <a:ext uri="{FF2B5EF4-FFF2-40B4-BE49-F238E27FC236}">
                <a16:creationId xmlns="" xmlns:a16="http://schemas.microsoft.com/office/drawing/2014/main" id="{B907BC29-8F84-47C1-8116-3ADB2305A66F}"/>
              </a:ext>
            </a:extLst>
          </p:cNvPr>
          <p:cNvSpPr txBox="1"/>
          <p:nvPr/>
        </p:nvSpPr>
        <p:spPr>
          <a:xfrm>
            <a:off x="7360926" y="4069271"/>
            <a:ext cx="1497869" cy="1077219"/>
          </a:xfrm>
          <a:prstGeom prst="rect">
            <a:avLst/>
          </a:prstGeom>
          <a:solidFill>
            <a:schemeClr val="bg2">
              <a:lumMod val="40000"/>
              <a:lumOff val="60000"/>
              <a:alpha val="50000"/>
            </a:schemeClr>
          </a:solidFill>
          <a:ln>
            <a:noFill/>
          </a:ln>
        </p:spPr>
        <p:txBody>
          <a:bodyPr wrap="square" rtlCol="0" anchor="ctr">
            <a:noAutofit/>
          </a:bodyPr>
          <a:lstStyle/>
          <a:p>
            <a:pPr algn="ctr" defTabSz="1219170"/>
            <a:r>
              <a:rPr lang="en-GB" sz="1400" b="1" dirty="0">
                <a:solidFill>
                  <a:srgbClr val="000000"/>
                </a:solidFill>
              </a:rPr>
              <a:t>Status: due to start enrolling end 2017</a:t>
            </a:r>
          </a:p>
        </p:txBody>
      </p:sp>
      <p:cxnSp>
        <p:nvCxnSpPr>
          <p:cNvPr id="37" name="Straight Arrow Connector 36">
            <a:extLst>
              <a:ext uri="{FF2B5EF4-FFF2-40B4-BE49-F238E27FC236}">
                <a16:creationId xmlns="" xmlns:a16="http://schemas.microsoft.com/office/drawing/2014/main" id="{F721F24F-1EAE-4B07-A194-A4D3DF543443}"/>
              </a:ext>
            </a:extLst>
          </p:cNvPr>
          <p:cNvCxnSpPr>
            <a:cxnSpLocks/>
          </p:cNvCxnSpPr>
          <p:nvPr/>
        </p:nvCxnSpPr>
        <p:spPr>
          <a:xfrm>
            <a:off x="2584222" y="3708941"/>
            <a:ext cx="1485777" cy="0"/>
          </a:xfrm>
          <a:prstGeom prst="straightConnector1">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 xmlns:a16="http://schemas.microsoft.com/office/drawing/2014/main" id="{47EF2A7C-6641-49CC-97FA-08E9DFE8FA29}"/>
              </a:ext>
            </a:extLst>
          </p:cNvPr>
          <p:cNvCxnSpPr>
            <a:cxnSpLocks/>
          </p:cNvCxnSpPr>
          <p:nvPr/>
        </p:nvCxnSpPr>
        <p:spPr>
          <a:xfrm>
            <a:off x="2530357" y="3709556"/>
            <a:ext cx="1539000" cy="1008000"/>
          </a:xfrm>
          <a:prstGeom prst="bentConnector3">
            <a:avLst>
              <a:gd name="adj1" fmla="val 50000"/>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 xmlns:a16="http://schemas.microsoft.com/office/drawing/2014/main" id="{B6420C1C-A839-4B79-A9B5-FE1DD35ACF0D}"/>
              </a:ext>
            </a:extLst>
          </p:cNvPr>
          <p:cNvCxnSpPr>
            <a:cxnSpLocks/>
          </p:cNvCxnSpPr>
          <p:nvPr/>
        </p:nvCxnSpPr>
        <p:spPr>
          <a:xfrm flipV="1">
            <a:off x="2530357" y="2695892"/>
            <a:ext cx="1539000" cy="1008000"/>
          </a:xfrm>
          <a:prstGeom prst="bentConnector3">
            <a:avLst>
              <a:gd name="adj1" fmla="val 50000"/>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7">
            <a:extLst>
              <a:ext uri="{FF2B5EF4-FFF2-40B4-BE49-F238E27FC236}">
                <a16:creationId xmlns="" xmlns:a16="http://schemas.microsoft.com/office/drawing/2014/main" id="{9A77F672-B664-4A34-8F29-552800C18233}"/>
              </a:ext>
            </a:extLst>
          </p:cNvPr>
          <p:cNvSpPr>
            <a:spLocks noChangeArrowheads="1"/>
          </p:cNvSpPr>
          <p:nvPr/>
        </p:nvSpPr>
        <p:spPr bwMode="auto">
          <a:xfrm>
            <a:off x="2798936" y="3459671"/>
            <a:ext cx="360000" cy="480000"/>
          </a:xfrm>
          <a:prstGeom prst="ellipse">
            <a:avLst/>
          </a:prstGeom>
          <a:solidFill>
            <a:schemeClr val="accent1"/>
          </a:solidFill>
          <a:ln w="12700">
            <a:noFill/>
            <a:miter lim="800000"/>
            <a:headEnd type="none" w="sm" len="sm"/>
            <a:tailEnd/>
          </a:ln>
          <a:effectLst/>
        </p:spPr>
        <p:txBody>
          <a:bodyPr wrap="none" lIns="91440" tIns="45720" rIns="91440" bIns="45720" anchor="ctr"/>
          <a:lstStyle/>
          <a:p>
            <a:pPr algn="ctr" defTabSz="456947" eaLnBrk="0" fontAlgn="base" hangingPunct="0">
              <a:spcBef>
                <a:spcPct val="0"/>
              </a:spcBef>
              <a:spcAft>
                <a:spcPct val="0"/>
              </a:spcAft>
              <a:defRPr/>
            </a:pPr>
            <a:r>
              <a:rPr lang="en-GB" b="1" kern="0" dirty="0">
                <a:solidFill>
                  <a:prstClr val="black"/>
                </a:solidFill>
                <a:cs typeface="Arial" charset="0"/>
              </a:rPr>
              <a:t>R</a:t>
            </a:r>
            <a:endParaRPr lang="en-GB" kern="0" dirty="0">
              <a:solidFill>
                <a:prstClr val="black"/>
              </a:solidFill>
              <a:cs typeface="Arial" charset="0"/>
            </a:endParaRPr>
          </a:p>
        </p:txBody>
      </p:sp>
      <p:grpSp>
        <p:nvGrpSpPr>
          <p:cNvPr id="8" name="Group 43">
            <a:extLst>
              <a:ext uri="{FF2B5EF4-FFF2-40B4-BE49-F238E27FC236}">
                <a16:creationId xmlns="" xmlns:a16="http://schemas.microsoft.com/office/drawing/2014/main" id="{E32D9D8B-2023-424D-BB80-E148D29DE499}"/>
              </a:ext>
            </a:extLst>
          </p:cNvPr>
          <p:cNvGrpSpPr/>
          <p:nvPr/>
        </p:nvGrpSpPr>
        <p:grpSpPr>
          <a:xfrm>
            <a:off x="4073211" y="5370768"/>
            <a:ext cx="4890765" cy="720000"/>
            <a:chOff x="4899161" y="5275071"/>
            <a:chExt cx="6521016" cy="720000"/>
          </a:xfrm>
        </p:grpSpPr>
        <p:sp>
          <p:nvSpPr>
            <p:cNvPr id="46" name="CasellaDiTesto 6">
              <a:extLst>
                <a:ext uri="{FF2B5EF4-FFF2-40B4-BE49-F238E27FC236}">
                  <a16:creationId xmlns="" xmlns:a16="http://schemas.microsoft.com/office/drawing/2014/main" id="{11F097CA-AB13-4649-8318-1D3C31DD840C}"/>
                </a:ext>
              </a:extLst>
            </p:cNvPr>
            <p:cNvSpPr txBox="1"/>
            <p:nvPr/>
          </p:nvSpPr>
          <p:spPr>
            <a:xfrm>
              <a:off x="4899161" y="5275071"/>
              <a:ext cx="6020477" cy="720000"/>
            </a:xfrm>
            <a:prstGeom prst="rect">
              <a:avLst/>
            </a:prstGeom>
            <a:solidFill>
              <a:schemeClr val="accent5">
                <a:lumMod val="20000"/>
                <a:lumOff val="80000"/>
              </a:schemeClr>
            </a:solidFill>
            <a:ln w="19050">
              <a:noFill/>
            </a:ln>
          </p:spPr>
          <p:txBody>
            <a:bodyPr wrap="square" anchor="ctr">
              <a:noAutofit/>
            </a:bodyPr>
            <a:lstStyle/>
            <a:p>
              <a:pPr algn="ctr" defTabSz="1219170">
                <a:defRPr/>
              </a:pPr>
              <a:r>
                <a:rPr lang="en-GB" sz="1400" b="1" dirty="0">
                  <a:solidFill>
                    <a:prstClr val="black"/>
                  </a:solidFill>
                </a:rPr>
                <a:t>Stratification factors</a:t>
              </a:r>
            </a:p>
            <a:p>
              <a:pPr marL="191995" indent="-191995" defTabSz="1219170">
                <a:buClr>
                  <a:prstClr val="black"/>
                </a:buClr>
                <a:buFont typeface="Arial" panose="020B0604020202020204" pitchFamily="34" charset="0"/>
                <a:buChar char="•"/>
                <a:defRPr/>
              </a:pPr>
              <a:r>
                <a:rPr lang="en-GB" sz="1200" dirty="0">
                  <a:solidFill>
                    <a:prstClr val="black"/>
                  </a:solidFill>
                </a:rPr>
                <a:t>Residual tumour at primary surgery</a:t>
              </a:r>
            </a:p>
            <a:p>
              <a:pPr marL="191995" indent="-191995" defTabSz="1219170">
                <a:buClr>
                  <a:prstClr val="black"/>
                </a:buClr>
                <a:buFont typeface="Arial" panose="020B0604020202020204" pitchFamily="34" charset="0"/>
                <a:buChar char="•"/>
                <a:defRPr/>
              </a:pPr>
              <a:r>
                <a:rPr lang="en-GB" sz="1200" dirty="0">
                  <a:solidFill>
                    <a:prstClr val="black"/>
                  </a:solidFill>
                </a:rPr>
                <a:t>Stage of disease</a:t>
              </a:r>
            </a:p>
          </p:txBody>
        </p:sp>
        <p:sp>
          <p:nvSpPr>
            <p:cNvPr id="48" name="Rectangle 47">
              <a:extLst>
                <a:ext uri="{FF2B5EF4-FFF2-40B4-BE49-F238E27FC236}">
                  <a16:creationId xmlns="" xmlns:a16="http://schemas.microsoft.com/office/drawing/2014/main" id="{62140480-3C55-4DE7-9C80-541BE785D2AB}"/>
                </a:ext>
              </a:extLst>
            </p:cNvPr>
            <p:cNvSpPr/>
            <p:nvPr/>
          </p:nvSpPr>
          <p:spPr>
            <a:xfrm>
              <a:off x="7915031" y="5486702"/>
              <a:ext cx="3505146" cy="461665"/>
            </a:xfrm>
            <a:prstGeom prst="rect">
              <a:avLst/>
            </a:prstGeom>
          </p:spPr>
          <p:txBody>
            <a:bodyPr wrap="none">
              <a:spAutoFit/>
            </a:bodyPr>
            <a:lstStyle/>
            <a:p>
              <a:pPr marL="191995" indent="-191995" defTabSz="1219170">
                <a:buClr>
                  <a:prstClr val="black"/>
                </a:buClr>
                <a:buFont typeface="Arial" panose="020B0604020202020204" pitchFamily="34" charset="0"/>
                <a:buChar char="•"/>
                <a:defRPr/>
              </a:pPr>
              <a:r>
                <a:rPr lang="en-GB" sz="1200" dirty="0">
                  <a:solidFill>
                    <a:prstClr val="black"/>
                  </a:solidFill>
                </a:rPr>
                <a:t>HRD status (</a:t>
              </a:r>
              <a:r>
                <a:rPr lang="en-GB" sz="1200" i="1" dirty="0">
                  <a:solidFill>
                    <a:prstClr val="black"/>
                  </a:solidFill>
                </a:rPr>
                <a:t>BRCA</a:t>
              </a:r>
              <a:r>
                <a:rPr lang="en-GB" sz="1200" dirty="0">
                  <a:solidFill>
                    <a:prstClr val="black"/>
                  </a:solidFill>
                </a:rPr>
                <a:t> mutated </a:t>
              </a:r>
              <a:r>
                <a:rPr lang="en-GB" sz="1200" i="1" dirty="0">
                  <a:solidFill>
                    <a:prstClr val="black"/>
                  </a:solidFill>
                </a:rPr>
                <a:t>vs</a:t>
              </a:r>
              <a:r>
                <a:rPr lang="en-GB" sz="1200" dirty="0">
                  <a:solidFill>
                    <a:prstClr val="black"/>
                  </a:solidFill>
                </a:rPr>
                <a:t> </a:t>
              </a:r>
              <a:br>
                <a:rPr lang="en-GB" sz="1200" dirty="0">
                  <a:solidFill>
                    <a:prstClr val="black"/>
                  </a:solidFill>
                </a:rPr>
              </a:br>
              <a:r>
                <a:rPr lang="en-GB" sz="1200" dirty="0">
                  <a:solidFill>
                    <a:prstClr val="black"/>
                  </a:solidFill>
                </a:rPr>
                <a:t>HRD positive</a:t>
              </a:r>
              <a:r>
                <a:rPr lang="en-GB" sz="1200" i="1" dirty="0">
                  <a:solidFill>
                    <a:prstClr val="black"/>
                  </a:solidFill>
                </a:rPr>
                <a:t> vs </a:t>
              </a:r>
              <a:r>
                <a:rPr lang="en-GB" sz="1200" dirty="0">
                  <a:solidFill>
                    <a:prstClr val="black"/>
                  </a:solidFill>
                </a:rPr>
                <a:t>biomarker negative)</a:t>
              </a:r>
            </a:p>
          </p:txBody>
        </p:sp>
      </p:grpSp>
      <p:sp>
        <p:nvSpPr>
          <p:cNvPr id="25" name="CasellaDiTesto 23"/>
          <p:cNvSpPr txBox="1"/>
          <p:nvPr/>
        </p:nvSpPr>
        <p:spPr>
          <a:xfrm>
            <a:off x="5722885" y="2329368"/>
            <a:ext cx="1452897" cy="720000"/>
          </a:xfrm>
          <a:prstGeom prst="roundRect">
            <a:avLst/>
          </a:prstGeom>
          <a:solidFill>
            <a:schemeClr val="accent4"/>
          </a:solidFill>
          <a:ln w="19050">
            <a:noFill/>
          </a:ln>
        </p:spPr>
        <p:txBody>
          <a:bodyPr anchor="ctr">
            <a:noAutofit/>
          </a:bodyPr>
          <a:lstStyle/>
          <a:p>
            <a:pPr algn="ctr" defTabSz="1219170" fontAlgn="base">
              <a:spcBef>
                <a:spcPct val="0"/>
              </a:spcBef>
              <a:spcAft>
                <a:spcPct val="0"/>
              </a:spcAft>
              <a:defRPr/>
            </a:pPr>
            <a:r>
              <a:rPr lang="en-GB" sz="1100" b="1" dirty="0">
                <a:solidFill>
                  <a:prstClr val="white"/>
                </a:solidFill>
              </a:rPr>
              <a:t>Bevacizumab 15 mg/kg</a:t>
            </a:r>
            <a:br>
              <a:rPr lang="en-GB" sz="1100" b="1" dirty="0">
                <a:solidFill>
                  <a:prstClr val="white"/>
                </a:solidFill>
              </a:rPr>
            </a:br>
            <a:r>
              <a:rPr lang="en-GB" sz="1100" b="1" dirty="0">
                <a:solidFill>
                  <a:prstClr val="white"/>
                </a:solidFill>
              </a:rPr>
              <a:t>16 cycles</a:t>
            </a:r>
          </a:p>
        </p:txBody>
      </p:sp>
      <p:sp>
        <p:nvSpPr>
          <p:cNvPr id="26" name="CasellaDiTesto 26"/>
          <p:cNvSpPr txBox="1"/>
          <p:nvPr/>
        </p:nvSpPr>
        <p:spPr>
          <a:xfrm>
            <a:off x="5722885" y="3287912"/>
            <a:ext cx="1452897" cy="840296"/>
          </a:xfrm>
          <a:prstGeom prst="roundRect">
            <a:avLst/>
          </a:prstGeom>
          <a:solidFill>
            <a:schemeClr val="accent4">
              <a:lumMod val="40000"/>
              <a:lumOff val="60000"/>
            </a:schemeClr>
          </a:solidFill>
          <a:ln w="19050">
            <a:noFill/>
          </a:ln>
        </p:spPr>
        <p:txBody>
          <a:bodyPr anchor="ctr">
            <a:noAutofit/>
          </a:bodyPr>
          <a:lstStyle/>
          <a:p>
            <a:pPr algn="ctr" defTabSz="1219170" fontAlgn="base">
              <a:spcBef>
                <a:spcPct val="0"/>
              </a:spcBef>
              <a:spcAft>
                <a:spcPct val="0"/>
              </a:spcAft>
              <a:defRPr/>
            </a:pPr>
            <a:r>
              <a:rPr lang="en-GB" sz="1100" b="1" dirty="0">
                <a:solidFill>
                  <a:prstClr val="black"/>
                </a:solidFill>
              </a:rPr>
              <a:t>Bevacizumab 15 mg/kg</a:t>
            </a:r>
          </a:p>
          <a:p>
            <a:pPr algn="ctr" defTabSz="1219170" fontAlgn="base">
              <a:spcBef>
                <a:spcPct val="0"/>
              </a:spcBef>
              <a:spcAft>
                <a:spcPct val="0"/>
              </a:spcAft>
              <a:defRPr/>
            </a:pPr>
            <a:r>
              <a:rPr lang="en-GB" sz="1100" b="1" dirty="0">
                <a:solidFill>
                  <a:prstClr val="black"/>
                </a:solidFill>
              </a:rPr>
              <a:t>16 cycles</a:t>
            </a:r>
            <a:br>
              <a:rPr lang="en-GB" sz="1100" b="1" dirty="0">
                <a:solidFill>
                  <a:prstClr val="black"/>
                </a:solidFill>
              </a:rPr>
            </a:br>
            <a:r>
              <a:rPr lang="en-GB" sz="1100" b="1" dirty="0">
                <a:solidFill>
                  <a:prstClr val="black"/>
                </a:solidFill>
              </a:rPr>
              <a:t>+ rucaparib 600 mg BID</a:t>
            </a:r>
            <a:br>
              <a:rPr lang="en-GB" sz="1100" b="1" dirty="0">
                <a:solidFill>
                  <a:prstClr val="black"/>
                </a:solidFill>
              </a:rPr>
            </a:br>
            <a:r>
              <a:rPr lang="en-GB" sz="1100" b="1" dirty="0">
                <a:solidFill>
                  <a:prstClr val="black"/>
                </a:solidFill>
              </a:rPr>
              <a:t>24 cycles</a:t>
            </a:r>
          </a:p>
        </p:txBody>
      </p:sp>
      <p:sp>
        <p:nvSpPr>
          <p:cNvPr id="28" name="CasellaDiTesto 28"/>
          <p:cNvSpPr txBox="1"/>
          <p:nvPr/>
        </p:nvSpPr>
        <p:spPr>
          <a:xfrm>
            <a:off x="5722884" y="4366752"/>
            <a:ext cx="1452898" cy="900000"/>
          </a:xfrm>
          <a:prstGeom prst="roundRect">
            <a:avLst/>
          </a:prstGeom>
          <a:solidFill>
            <a:schemeClr val="accent4">
              <a:lumMod val="20000"/>
              <a:lumOff val="80000"/>
            </a:schemeClr>
          </a:solidFill>
          <a:ln w="19050">
            <a:noFill/>
          </a:ln>
        </p:spPr>
        <p:txBody>
          <a:bodyPr anchor="ctr">
            <a:noAutofit/>
          </a:bodyPr>
          <a:lstStyle/>
          <a:p>
            <a:pPr algn="ctr" defTabSz="1219170" fontAlgn="base">
              <a:spcBef>
                <a:spcPct val="0"/>
              </a:spcBef>
              <a:spcAft>
                <a:spcPct val="0"/>
              </a:spcAft>
              <a:defRPr/>
            </a:pPr>
            <a:r>
              <a:rPr lang="en-GB" sz="1100" b="1" dirty="0">
                <a:solidFill>
                  <a:prstClr val="black"/>
                </a:solidFill>
              </a:rPr>
              <a:t>Rucaparib 600 mg BID</a:t>
            </a:r>
            <a:br>
              <a:rPr lang="en-GB" sz="1100" b="1" dirty="0">
                <a:solidFill>
                  <a:prstClr val="black"/>
                </a:solidFill>
              </a:rPr>
            </a:br>
            <a:r>
              <a:rPr lang="en-GB" sz="1100" b="1" dirty="0">
                <a:solidFill>
                  <a:prstClr val="black"/>
                </a:solidFill>
              </a:rPr>
              <a:t>24 cycles</a:t>
            </a:r>
          </a:p>
        </p:txBody>
      </p:sp>
      <p:cxnSp>
        <p:nvCxnSpPr>
          <p:cNvPr id="7" name="Straight Arrow Connector 6"/>
          <p:cNvCxnSpPr>
            <a:stCxn id="24" idx="3"/>
            <a:endCxn id="25" idx="1"/>
          </p:cNvCxnSpPr>
          <p:nvPr/>
        </p:nvCxnSpPr>
        <p:spPr>
          <a:xfrm>
            <a:off x="5526106" y="2689368"/>
            <a:ext cx="196779"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3"/>
            <a:endCxn id="26" idx="1"/>
          </p:cNvCxnSpPr>
          <p:nvPr/>
        </p:nvCxnSpPr>
        <p:spPr>
          <a:xfrm>
            <a:off x="5526106" y="3708060"/>
            <a:ext cx="196779"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9" idx="3"/>
            <a:endCxn id="28" idx="1"/>
          </p:cNvCxnSpPr>
          <p:nvPr/>
        </p:nvCxnSpPr>
        <p:spPr>
          <a:xfrm>
            <a:off x="5526106" y="4816752"/>
            <a:ext cx="196779"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3" name="Parallelogram 42">
            <a:extLst/>
          </p:cNvPr>
          <p:cNvSpPr/>
          <p:nvPr/>
        </p:nvSpPr>
        <p:spPr>
          <a:xfrm>
            <a:off x="5722885" y="1862023"/>
            <a:ext cx="1452897" cy="396644"/>
          </a:xfrm>
          <a:prstGeom prst="parallelogram">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4000" rIns="144000" rtlCol="0" anchor="ctr"/>
          <a:lstStyle/>
          <a:p>
            <a:pPr algn="ctr" defTabSz="914400"/>
            <a:r>
              <a:rPr lang="en-GB" sz="1400" b="1" dirty="0">
                <a:solidFill>
                  <a:prstClr val="white"/>
                </a:solidFill>
              </a:rPr>
              <a:t>Maintenance</a:t>
            </a:r>
          </a:p>
        </p:txBody>
      </p:sp>
      <p:sp>
        <p:nvSpPr>
          <p:cNvPr id="45" name="Parallelogram 44">
            <a:extLst/>
          </p:cNvPr>
          <p:cNvSpPr/>
          <p:nvPr/>
        </p:nvSpPr>
        <p:spPr>
          <a:xfrm>
            <a:off x="4089979" y="1862023"/>
            <a:ext cx="1452897" cy="396644"/>
          </a:xfrm>
          <a:prstGeom prst="parallelogram">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4000" rIns="144000" rtlCol="0" anchor="ctr"/>
          <a:lstStyle/>
          <a:p>
            <a:pPr algn="ctr" defTabSz="914400">
              <a:lnSpc>
                <a:spcPct val="80000"/>
              </a:lnSpc>
            </a:pPr>
            <a:r>
              <a:rPr lang="en-GB" sz="1400" b="1" dirty="0">
                <a:solidFill>
                  <a:prstClr val="white"/>
                </a:solidFill>
              </a:rPr>
              <a:t>Treatment</a:t>
            </a:r>
            <a:br>
              <a:rPr lang="en-GB" sz="1400" b="1" dirty="0">
                <a:solidFill>
                  <a:prstClr val="white"/>
                </a:solidFill>
              </a:rPr>
            </a:br>
            <a:r>
              <a:rPr lang="en-GB" sz="1200" dirty="0">
                <a:solidFill>
                  <a:prstClr val="white"/>
                </a:solidFill>
              </a:rPr>
              <a:t>6 cycles</a:t>
            </a:r>
            <a:endParaRPr lang="en-GB" sz="1400" dirty="0">
              <a:solidFill>
                <a:prstClr val="white"/>
              </a:solidFill>
            </a:endParaRPr>
          </a:p>
        </p:txBody>
      </p:sp>
      <p:sp>
        <p:nvSpPr>
          <p:cNvPr id="50" name="TextBox 49">
            <a:extLst/>
          </p:cNvPr>
          <p:cNvSpPr txBox="1"/>
          <p:nvPr/>
        </p:nvSpPr>
        <p:spPr>
          <a:xfrm>
            <a:off x="315796" y="2226498"/>
            <a:ext cx="2333066" cy="2913100"/>
          </a:xfrm>
          <a:prstGeom prst="snip2DiagRect">
            <a:avLst>
              <a:gd name="adj1" fmla="val 0"/>
              <a:gd name="adj2" fmla="val 13638"/>
            </a:avLst>
          </a:prstGeom>
          <a:solidFill>
            <a:schemeClr val="bg2"/>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marL="182563" indent="-182563" algn="l" defTabSz="1219170">
              <a:lnSpc>
                <a:spcPct val="120000"/>
              </a:lnSpc>
              <a:spcBef>
                <a:spcPts val="0"/>
              </a:spcBef>
              <a:spcAft>
                <a:spcPts val="400"/>
              </a:spcAft>
              <a:buClr>
                <a:prstClr val="white"/>
              </a:buClr>
              <a:buFont typeface="Arial" panose="020B0604020202020204" pitchFamily="34" charset="0"/>
              <a:buChar char="•"/>
            </a:pPr>
            <a:r>
              <a:rPr lang="en-GB" b="0" spc="-30" dirty="0">
                <a:solidFill>
                  <a:prstClr val="white"/>
                </a:solidFill>
              </a:rPr>
              <a:t>FIGO stage </a:t>
            </a:r>
            <a:r>
              <a:rPr lang="en-GB" b="0" spc="-30" dirty="0" err="1">
                <a:solidFill>
                  <a:prstClr val="white"/>
                </a:solidFill>
              </a:rPr>
              <a:t>IIIb</a:t>
            </a:r>
            <a:r>
              <a:rPr lang="en-GB" b="0" spc="-30" dirty="0">
                <a:solidFill>
                  <a:prstClr val="white"/>
                </a:solidFill>
              </a:rPr>
              <a:t>–IV high‑grade serous or endometrioid or clear-cell ovarian cancer, primary peritoneal and/or fallopian tube cancer, or other </a:t>
            </a:r>
            <a:r>
              <a:rPr lang="en-GB" b="0" i="1" spc="-30" dirty="0">
                <a:solidFill>
                  <a:prstClr val="white"/>
                </a:solidFill>
              </a:rPr>
              <a:t>BRCA</a:t>
            </a:r>
            <a:r>
              <a:rPr lang="en-GB" b="0" spc="-30" dirty="0">
                <a:solidFill>
                  <a:prstClr val="white"/>
                </a:solidFill>
              </a:rPr>
              <a:t>-mutated </a:t>
            </a:r>
            <a:r>
              <a:rPr lang="en-GB" b="0" spc="-30" dirty="0" err="1">
                <a:solidFill>
                  <a:prstClr val="white"/>
                </a:solidFill>
              </a:rPr>
              <a:t>histotypes</a:t>
            </a:r>
            <a:endParaRPr lang="en-GB" b="0" spc="-30" dirty="0">
              <a:solidFill>
                <a:prstClr val="white"/>
              </a:solidFil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nector: Elbow 32">
            <a:extLst/>
          </p:cNvPr>
          <p:cNvCxnSpPr>
            <a:cxnSpLocks/>
          </p:cNvCxnSpPr>
          <p:nvPr/>
        </p:nvCxnSpPr>
        <p:spPr>
          <a:xfrm>
            <a:off x="2530358" y="3709556"/>
            <a:ext cx="1538725" cy="741466"/>
          </a:xfrm>
          <a:prstGeom prst="bentConnector3">
            <a:avLst>
              <a:gd name="adj1" fmla="val 50000"/>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p:cNvPr>
          <p:cNvCxnSpPr>
            <a:cxnSpLocks/>
          </p:cNvCxnSpPr>
          <p:nvPr/>
        </p:nvCxnSpPr>
        <p:spPr>
          <a:xfrm flipV="1">
            <a:off x="2530357" y="2945372"/>
            <a:ext cx="1538724" cy="758520"/>
          </a:xfrm>
          <a:prstGeom prst="bentConnector3">
            <a:avLst>
              <a:gd name="adj1" fmla="val 50000"/>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p:cNvSpPr/>
          <p:nvPr/>
        </p:nvSpPr>
        <p:spPr>
          <a:xfrm>
            <a:off x="4073315" y="2397947"/>
            <a:ext cx="1819800" cy="1083600"/>
          </a:xfrm>
          <a:prstGeom prst="roundRect">
            <a:avLst/>
          </a:prstGeom>
          <a:solidFill>
            <a:schemeClr val="accent2">
              <a:lumMod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r>
              <a:rPr lang="en-GB" b="1" dirty="0">
                <a:solidFill>
                  <a:prstClr val="white"/>
                </a:solidFill>
                <a:effectLst>
                  <a:outerShdw blurRad="50800" dist="38100" dir="2700000" algn="tl" rotWithShape="0">
                    <a:prstClr val="black">
                      <a:alpha val="40000"/>
                    </a:prstClr>
                  </a:outerShdw>
                </a:effectLst>
              </a:rPr>
              <a:t>Olaparib 300 mg BID </a:t>
            </a:r>
            <a:br>
              <a:rPr lang="en-GB" b="1" dirty="0">
                <a:solidFill>
                  <a:prstClr val="white"/>
                </a:solidFill>
                <a:effectLst>
                  <a:outerShdw blurRad="50800" dist="38100" dir="2700000" algn="tl" rotWithShape="0">
                    <a:prstClr val="black">
                      <a:alpha val="40000"/>
                    </a:prstClr>
                  </a:outerShdw>
                </a:effectLst>
              </a:rPr>
            </a:br>
            <a:r>
              <a:rPr lang="en-GB" b="1" dirty="0">
                <a:solidFill>
                  <a:prstClr val="white"/>
                </a:solidFill>
                <a:effectLst>
                  <a:outerShdw blurRad="50800" dist="38100" dir="2700000" algn="tl" rotWithShape="0">
                    <a:prstClr val="black">
                      <a:alpha val="40000"/>
                    </a:prstClr>
                  </a:outerShdw>
                </a:effectLst>
              </a:rPr>
              <a:t>+ cediranib 20 mg QD</a:t>
            </a:r>
          </a:p>
        </p:txBody>
      </p:sp>
      <p:sp>
        <p:nvSpPr>
          <p:cNvPr id="10" name="Rectangle: Rounded Corners 9"/>
          <p:cNvSpPr/>
          <p:nvPr/>
        </p:nvSpPr>
        <p:spPr>
          <a:xfrm>
            <a:off x="4073315" y="3925504"/>
            <a:ext cx="1819800" cy="1083600"/>
          </a:xfrm>
          <a:prstGeom prst="roundRect">
            <a:avLst/>
          </a:pr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r>
              <a:rPr lang="en-GB" b="1" dirty="0">
                <a:solidFill>
                  <a:prstClr val="white"/>
                </a:solidFill>
                <a:effectLst>
                  <a:outerShdw blurRad="50800" dist="38100" dir="2700000" algn="tl" rotWithShape="0">
                    <a:prstClr val="black">
                      <a:alpha val="40000"/>
                    </a:prstClr>
                  </a:outerShdw>
                </a:effectLst>
              </a:rPr>
              <a:t>Olaparib 300 mg BID</a:t>
            </a:r>
          </a:p>
        </p:txBody>
      </p:sp>
      <p:sp>
        <p:nvSpPr>
          <p:cNvPr id="5" name="Title 4">
            <a:extLst>
              <a:ext uri="{FF2B5EF4-FFF2-40B4-BE49-F238E27FC236}">
                <a16:creationId xmlns="" xmlns:a16="http://schemas.microsoft.com/office/drawing/2014/main" id="{02ACE00C-D90D-4DED-B8B6-77366E6E4D65}"/>
              </a:ext>
            </a:extLst>
          </p:cNvPr>
          <p:cNvSpPr>
            <a:spLocks noGrp="1"/>
          </p:cNvSpPr>
          <p:nvPr>
            <p:ph type="title"/>
          </p:nvPr>
        </p:nvSpPr>
        <p:spPr/>
        <p:txBody>
          <a:bodyPr/>
          <a:lstStyle/>
          <a:p>
            <a:r>
              <a:rPr lang="en-GB" noProof="0" dirty="0"/>
              <a:t>ICON9: Study Design</a:t>
            </a:r>
          </a:p>
        </p:txBody>
      </p:sp>
      <p:sp>
        <p:nvSpPr>
          <p:cNvPr id="17" name="Text Placeholder 16"/>
          <p:cNvSpPr>
            <a:spLocks noGrp="1"/>
          </p:cNvSpPr>
          <p:nvPr>
            <p:ph type="body" sz="quarter" idx="13"/>
          </p:nvPr>
        </p:nvSpPr>
        <p:spPr>
          <a:xfrm>
            <a:off x="305992" y="6307824"/>
            <a:ext cx="4230290" cy="530882"/>
          </a:xfrm>
        </p:spPr>
        <p:txBody>
          <a:bodyPr>
            <a:normAutofit fontScale="92500" lnSpcReduction="10000"/>
          </a:bodyPr>
          <a:lstStyle/>
          <a:p>
            <a:r>
              <a:rPr lang="en-GB" noProof="0" dirty="0"/>
              <a:t>BID, twice daily; CA-125, cancer antigen 125; CR, complete response; HRD, homologous recombination deficiency; </a:t>
            </a:r>
            <a:br>
              <a:rPr lang="en-GB" noProof="0" dirty="0"/>
            </a:br>
            <a:r>
              <a:rPr lang="en-GB" noProof="0" dirty="0"/>
              <a:t>PFI, progression-free interval; PR, partial response; QD, once daily; RECIST, Response Evaluation Criteria in Solid Tumors</a:t>
            </a:r>
          </a:p>
        </p:txBody>
      </p:sp>
      <p:sp>
        <p:nvSpPr>
          <p:cNvPr id="3" name="Rectangle 2">
            <a:extLst>
              <a:ext uri="{FF2B5EF4-FFF2-40B4-BE49-F238E27FC236}">
                <a16:creationId xmlns="" xmlns:a16="http://schemas.microsoft.com/office/drawing/2014/main" id="{205325FA-B5DC-4275-972D-95C2DEC0A57E}"/>
              </a:ext>
            </a:extLst>
          </p:cNvPr>
          <p:cNvSpPr/>
          <p:nvPr/>
        </p:nvSpPr>
        <p:spPr>
          <a:xfrm>
            <a:off x="305869" y="1127163"/>
            <a:ext cx="8532020" cy="1015663"/>
          </a:xfrm>
          <a:prstGeom prst="rect">
            <a:avLst/>
          </a:prstGeom>
        </p:spPr>
        <p:txBody>
          <a:bodyPr wrap="square">
            <a:spAutoFit/>
          </a:bodyPr>
          <a:lstStyle/>
          <a:p>
            <a:pPr algn="ctr" defTabSz="914400"/>
            <a:r>
              <a:rPr lang="en-GB" sz="2000" b="1" spc="-27" dirty="0">
                <a:solidFill>
                  <a:srgbClr val="3F2C59"/>
                </a:solidFill>
              </a:rPr>
              <a:t>Phase III trial of olaparib in combination with cediranib as maintenance </a:t>
            </a:r>
            <a:r>
              <a:rPr lang="en-GB" sz="2000" b="1" dirty="0">
                <a:solidFill>
                  <a:srgbClr val="3F2C59"/>
                </a:solidFill>
              </a:rPr>
              <a:t>therapy in patients with relapsed platinum‑sensitive ovarian cancer following response to platinum-based chemotherapy</a:t>
            </a:r>
          </a:p>
        </p:txBody>
      </p:sp>
      <p:sp>
        <p:nvSpPr>
          <p:cNvPr id="26" name="Rounded Rectangle 51">
            <a:extLst>
              <a:ext uri="{FF2B5EF4-FFF2-40B4-BE49-F238E27FC236}">
                <a16:creationId xmlns="" xmlns:a16="http://schemas.microsoft.com/office/drawing/2014/main" id="{702306D1-1B2E-4177-85BB-CD04DD22D14A}"/>
              </a:ext>
            </a:extLst>
          </p:cNvPr>
          <p:cNvSpPr/>
          <p:nvPr/>
        </p:nvSpPr>
        <p:spPr>
          <a:xfrm>
            <a:off x="315516" y="1891691"/>
            <a:ext cx="1965168" cy="31487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b="1" dirty="0">
                <a:solidFill>
                  <a:srgbClr val="3F2C59"/>
                </a:solidFill>
              </a:rPr>
              <a:t>Patient eligibility </a:t>
            </a:r>
            <a:endParaRPr lang="en-US" b="1" baseline="30000" dirty="0">
              <a:solidFill>
                <a:srgbClr val="3F2C59"/>
              </a:solidFill>
            </a:endParaRPr>
          </a:p>
        </p:txBody>
      </p:sp>
      <p:sp>
        <p:nvSpPr>
          <p:cNvPr id="28" name="Parallelogram 27">
            <a:extLst>
              <a:ext uri="{FF2B5EF4-FFF2-40B4-BE49-F238E27FC236}">
                <a16:creationId xmlns="" xmlns:a16="http://schemas.microsoft.com/office/drawing/2014/main" id="{1D1494C2-33BA-4083-ADBB-4F315B9B8B5F}"/>
              </a:ext>
            </a:extLst>
          </p:cNvPr>
          <p:cNvSpPr/>
          <p:nvPr/>
        </p:nvSpPr>
        <p:spPr>
          <a:xfrm>
            <a:off x="4095395" y="1862022"/>
            <a:ext cx="1784575" cy="396644"/>
          </a:xfrm>
          <a:prstGeom prst="parallelogram">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4000" rIns="144000" rtlCol="0" anchor="ctr"/>
          <a:lstStyle/>
          <a:p>
            <a:pPr algn="ctr" defTabSz="914400"/>
            <a:r>
              <a:rPr lang="en-GB" sz="1600" b="1" dirty="0">
                <a:solidFill>
                  <a:prstClr val="white"/>
                </a:solidFill>
              </a:rPr>
              <a:t>Maintenance</a:t>
            </a:r>
          </a:p>
        </p:txBody>
      </p:sp>
      <p:grpSp>
        <p:nvGrpSpPr>
          <p:cNvPr id="2" name="Group 28">
            <a:extLst>
              <a:ext uri="{FF2B5EF4-FFF2-40B4-BE49-F238E27FC236}">
                <a16:creationId xmlns="" xmlns:a16="http://schemas.microsoft.com/office/drawing/2014/main" id="{8ADEF2F4-C3D0-4E8A-A38C-C4DA0E566B4A}"/>
              </a:ext>
            </a:extLst>
          </p:cNvPr>
          <p:cNvGrpSpPr/>
          <p:nvPr/>
        </p:nvGrpSpPr>
        <p:grpSpPr>
          <a:xfrm>
            <a:off x="7360919" y="2232778"/>
            <a:ext cx="1497870" cy="1062408"/>
            <a:chOff x="1777175" y="2938048"/>
            <a:chExt cx="2306751" cy="743686"/>
          </a:xfrm>
          <a:solidFill>
            <a:schemeClr val="accent4"/>
          </a:solidFill>
        </p:grpSpPr>
        <p:sp>
          <p:nvSpPr>
            <p:cNvPr id="30" name="Rectangle 29">
              <a:extLst>
                <a:ext uri="{FF2B5EF4-FFF2-40B4-BE49-F238E27FC236}">
                  <a16:creationId xmlns="" xmlns:a16="http://schemas.microsoft.com/office/drawing/2014/main" id="{A1EE68E4-966B-4018-9F08-5F4313D998C4}"/>
                </a:ext>
              </a:extLst>
            </p:cNvPr>
            <p:cNvSpPr/>
            <p:nvPr/>
          </p:nvSpPr>
          <p:spPr bwMode="gray">
            <a:xfrm>
              <a:off x="1777175" y="3265333"/>
              <a:ext cx="2306751" cy="416401"/>
            </a:xfrm>
            <a:prstGeom prst="rect">
              <a:avLst/>
            </a:prstGeom>
            <a:solidFill>
              <a:srgbClr val="F7F7F7"/>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p>
              <a:pPr algn="ctr" defTabSz="1219170" fontAlgn="base">
                <a:lnSpc>
                  <a:spcPct val="90000"/>
                </a:lnSpc>
                <a:spcBef>
                  <a:spcPts val="267"/>
                </a:spcBef>
                <a:spcAft>
                  <a:spcPct val="0"/>
                </a:spcAft>
                <a:buClr>
                  <a:prstClr val="black"/>
                </a:buClr>
                <a:buSzPct val="100000"/>
              </a:pPr>
              <a:r>
                <a:rPr lang="en-GB" sz="1600" b="1" dirty="0">
                  <a:solidFill>
                    <a:prstClr val="black"/>
                  </a:solidFill>
                </a:rPr>
                <a:t>Not available</a:t>
              </a:r>
            </a:p>
          </p:txBody>
        </p:sp>
        <p:sp>
          <p:nvSpPr>
            <p:cNvPr id="31" name="Text Placeholder 4">
              <a:extLst>
                <a:ext uri="{FF2B5EF4-FFF2-40B4-BE49-F238E27FC236}">
                  <a16:creationId xmlns="" xmlns:a16="http://schemas.microsoft.com/office/drawing/2014/main" id="{4A88FA40-8052-47C8-8F87-AE3D787B0DF9}"/>
                </a:ext>
              </a:extLst>
            </p:cNvPr>
            <p:cNvSpPr txBox="1">
              <a:spLocks/>
            </p:cNvSpPr>
            <p:nvPr/>
          </p:nvSpPr>
          <p:spPr bwMode="gray">
            <a:xfrm>
              <a:off x="1777175" y="2938048"/>
              <a:ext cx="2303563" cy="327285"/>
            </a:xfrm>
            <a:prstGeom prst="rect">
              <a:avLst/>
            </a:prstGeom>
            <a:solidFill>
              <a:srgbClr val="C00000"/>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100" b="1"/>
              </a:lvl1pPr>
            </a:lstStyle>
            <a:p>
              <a:pPr defTabSz="1219170">
                <a:buClr>
                  <a:srgbClr val="89C235"/>
                </a:buClr>
              </a:pPr>
              <a:r>
                <a:rPr lang="en-GB" sz="1600" dirty="0">
                  <a:solidFill>
                    <a:prstClr val="white"/>
                  </a:solidFill>
                </a:rPr>
                <a:t>Primary endpoint</a:t>
              </a:r>
            </a:p>
          </p:txBody>
        </p:sp>
      </p:grpSp>
      <p:sp>
        <p:nvSpPr>
          <p:cNvPr id="32" name="TextBox 31">
            <a:extLst>
              <a:ext uri="{FF2B5EF4-FFF2-40B4-BE49-F238E27FC236}">
                <a16:creationId xmlns="" xmlns:a16="http://schemas.microsoft.com/office/drawing/2014/main" id="{FC5A7953-7F8F-4446-AA0D-3E39A3C64AEF}"/>
              </a:ext>
            </a:extLst>
          </p:cNvPr>
          <p:cNvSpPr txBox="1"/>
          <p:nvPr/>
        </p:nvSpPr>
        <p:spPr>
          <a:xfrm>
            <a:off x="7360922" y="4069271"/>
            <a:ext cx="1497869" cy="1077218"/>
          </a:xfrm>
          <a:prstGeom prst="rect">
            <a:avLst/>
          </a:prstGeom>
          <a:solidFill>
            <a:schemeClr val="bg2">
              <a:lumMod val="40000"/>
              <a:lumOff val="60000"/>
              <a:alpha val="50000"/>
            </a:schemeClr>
          </a:solidFill>
          <a:ln>
            <a:noFill/>
          </a:ln>
        </p:spPr>
        <p:txBody>
          <a:bodyPr wrap="square" rtlCol="0" anchor="ctr">
            <a:noAutofit/>
          </a:bodyPr>
          <a:lstStyle/>
          <a:p>
            <a:pPr algn="ctr" defTabSz="914400"/>
            <a:r>
              <a:rPr lang="en-GB" sz="1600" b="1" dirty="0">
                <a:solidFill>
                  <a:prstClr val="black"/>
                </a:solidFill>
              </a:rPr>
              <a:t>Status: due to </a:t>
            </a:r>
            <a:br>
              <a:rPr lang="en-GB" sz="1600" b="1" dirty="0">
                <a:solidFill>
                  <a:prstClr val="black"/>
                </a:solidFill>
              </a:rPr>
            </a:br>
            <a:r>
              <a:rPr lang="en-GB" sz="1600" b="1" dirty="0">
                <a:solidFill>
                  <a:prstClr val="black"/>
                </a:solidFill>
              </a:rPr>
              <a:t>open Q4 2017 </a:t>
            </a:r>
          </a:p>
          <a:p>
            <a:pPr algn="ctr" defTabSz="914400"/>
            <a:r>
              <a:rPr lang="en-GB" sz="1600" b="1" dirty="0">
                <a:solidFill>
                  <a:prstClr val="black"/>
                </a:solidFill>
              </a:rPr>
              <a:t>Target enrolment: 618</a:t>
            </a:r>
          </a:p>
        </p:txBody>
      </p:sp>
      <p:grpSp>
        <p:nvGrpSpPr>
          <p:cNvPr id="4" name="Group 34">
            <a:extLst>
              <a:ext uri="{FF2B5EF4-FFF2-40B4-BE49-F238E27FC236}">
                <a16:creationId xmlns="" xmlns:a16="http://schemas.microsoft.com/office/drawing/2014/main" id="{2F721D77-E57D-4DD6-9689-5A01595574B8}"/>
              </a:ext>
            </a:extLst>
          </p:cNvPr>
          <p:cNvGrpSpPr/>
          <p:nvPr/>
        </p:nvGrpSpPr>
        <p:grpSpPr>
          <a:xfrm>
            <a:off x="3593307" y="5313618"/>
            <a:ext cx="5871166" cy="792000"/>
            <a:chOff x="3749869" y="5217921"/>
            <a:chExt cx="8005409" cy="792000"/>
          </a:xfrm>
        </p:grpSpPr>
        <p:sp>
          <p:nvSpPr>
            <p:cNvPr id="37" name="CasellaDiTesto 6">
              <a:extLst>
                <a:ext uri="{FF2B5EF4-FFF2-40B4-BE49-F238E27FC236}">
                  <a16:creationId xmlns="" xmlns:a16="http://schemas.microsoft.com/office/drawing/2014/main" id="{D1B63226-C5AF-483F-8A15-A4824552B407}"/>
                </a:ext>
              </a:extLst>
            </p:cNvPr>
            <p:cNvSpPr txBox="1"/>
            <p:nvPr/>
          </p:nvSpPr>
          <p:spPr>
            <a:xfrm>
              <a:off x="3749869" y="5217921"/>
              <a:ext cx="7169768" cy="792000"/>
            </a:xfrm>
            <a:prstGeom prst="rect">
              <a:avLst/>
            </a:prstGeom>
            <a:solidFill>
              <a:schemeClr val="accent5">
                <a:lumMod val="20000"/>
                <a:lumOff val="80000"/>
              </a:schemeClr>
            </a:solidFill>
            <a:ln w="19050">
              <a:noFill/>
            </a:ln>
          </p:spPr>
          <p:txBody>
            <a:bodyPr wrap="square" anchor="ctr">
              <a:noAutofit/>
            </a:bodyPr>
            <a:lstStyle/>
            <a:p>
              <a:pPr algn="ctr" defTabSz="1219170">
                <a:defRPr/>
              </a:pPr>
              <a:r>
                <a:rPr lang="en-GB" sz="1600" b="1" dirty="0">
                  <a:solidFill>
                    <a:prstClr val="black"/>
                  </a:solidFill>
                </a:rPr>
                <a:t>Stratification factors</a:t>
              </a:r>
            </a:p>
            <a:p>
              <a:pPr marL="191995" indent="-191995" defTabSz="1219170">
                <a:buClr>
                  <a:prstClr val="black"/>
                </a:buClr>
                <a:buFont typeface="Arial" panose="020B0604020202020204" pitchFamily="34" charset="0"/>
                <a:buChar char="•"/>
                <a:defRPr/>
              </a:pPr>
              <a:r>
                <a:rPr lang="en-GB" sz="1400" dirty="0">
                  <a:solidFill>
                    <a:prstClr val="black"/>
                  </a:solidFill>
                </a:rPr>
                <a:t>6–12 </a:t>
              </a:r>
              <a:r>
                <a:rPr lang="en-GB" sz="1400" i="1" dirty="0">
                  <a:solidFill>
                    <a:prstClr val="black"/>
                  </a:solidFill>
                </a:rPr>
                <a:t>versus </a:t>
              </a:r>
              <a:r>
                <a:rPr lang="en-GB" sz="1400" dirty="0">
                  <a:solidFill>
                    <a:prstClr val="black"/>
                  </a:solidFill>
                </a:rPr>
                <a:t>&gt;12-month </a:t>
              </a:r>
              <a:br>
                <a:rPr lang="en-GB" sz="1400" dirty="0">
                  <a:solidFill>
                    <a:prstClr val="black"/>
                  </a:solidFill>
                </a:rPr>
              </a:br>
              <a:r>
                <a:rPr lang="en-GB" sz="1400" dirty="0">
                  <a:solidFill>
                    <a:prstClr val="black"/>
                  </a:solidFill>
                </a:rPr>
                <a:t>progression-free interval</a:t>
              </a:r>
            </a:p>
          </p:txBody>
        </p:sp>
        <p:sp>
          <p:nvSpPr>
            <p:cNvPr id="38" name="Rectangle 37">
              <a:extLst>
                <a:ext uri="{FF2B5EF4-FFF2-40B4-BE49-F238E27FC236}">
                  <a16:creationId xmlns="" xmlns:a16="http://schemas.microsoft.com/office/drawing/2014/main" id="{4815230E-E308-4CC0-A95B-3DEDE25A2E33}"/>
                </a:ext>
              </a:extLst>
            </p:cNvPr>
            <p:cNvSpPr/>
            <p:nvPr/>
          </p:nvSpPr>
          <p:spPr>
            <a:xfrm>
              <a:off x="5820811" y="5478800"/>
              <a:ext cx="3857788" cy="523220"/>
            </a:xfrm>
            <a:prstGeom prst="rect">
              <a:avLst/>
            </a:prstGeom>
          </p:spPr>
          <p:txBody>
            <a:bodyPr wrap="none">
              <a:spAutoFit/>
            </a:bodyPr>
            <a:lstStyle/>
            <a:p>
              <a:pPr marL="191995" indent="-191995" defTabSz="1219170">
                <a:buClr>
                  <a:prstClr val="black"/>
                </a:buClr>
                <a:buFont typeface="Arial" panose="020B0604020202020204" pitchFamily="34" charset="0"/>
                <a:buChar char="•"/>
                <a:defRPr/>
              </a:pPr>
              <a:r>
                <a:rPr lang="en-GB" sz="1400" dirty="0">
                  <a:solidFill>
                    <a:prstClr val="black"/>
                  </a:solidFill>
                </a:rPr>
                <a:t>Surgery </a:t>
              </a:r>
              <a:r>
                <a:rPr lang="en-GB" sz="1400" i="1" dirty="0">
                  <a:solidFill>
                    <a:prstClr val="black"/>
                  </a:solidFill>
                </a:rPr>
                <a:t>versus</a:t>
              </a:r>
              <a:r>
                <a:rPr lang="en-GB" sz="1400" dirty="0">
                  <a:solidFill>
                    <a:prstClr val="black"/>
                  </a:solidFill>
                </a:rPr>
                <a:t> no surgery </a:t>
              </a:r>
              <a:br>
                <a:rPr lang="en-GB" sz="1400" dirty="0">
                  <a:solidFill>
                    <a:prstClr val="black"/>
                  </a:solidFill>
                </a:rPr>
              </a:br>
              <a:r>
                <a:rPr lang="en-GB" sz="1400" dirty="0">
                  <a:solidFill>
                    <a:prstClr val="black"/>
                  </a:solidFill>
                </a:rPr>
                <a:t>at relapse prior to chemotherapy </a:t>
              </a:r>
            </a:p>
          </p:txBody>
        </p:sp>
        <p:sp>
          <p:nvSpPr>
            <p:cNvPr id="39" name="Rectangle 38">
              <a:extLst>
                <a:ext uri="{FF2B5EF4-FFF2-40B4-BE49-F238E27FC236}">
                  <a16:creationId xmlns="" xmlns:a16="http://schemas.microsoft.com/office/drawing/2014/main" id="{7A0E1D60-9A74-4A02-8DA3-8AB286178DE5}"/>
                </a:ext>
              </a:extLst>
            </p:cNvPr>
            <p:cNvSpPr/>
            <p:nvPr/>
          </p:nvSpPr>
          <p:spPr>
            <a:xfrm>
              <a:off x="8574188" y="5476432"/>
              <a:ext cx="3181090" cy="523220"/>
            </a:xfrm>
            <a:prstGeom prst="rect">
              <a:avLst/>
            </a:prstGeom>
          </p:spPr>
          <p:txBody>
            <a:bodyPr wrap="none">
              <a:spAutoFit/>
            </a:bodyPr>
            <a:lstStyle/>
            <a:p>
              <a:pPr marL="191995" indent="-191995" defTabSz="1219170">
                <a:buClr>
                  <a:prstClr val="black"/>
                </a:buClr>
                <a:buFont typeface="Arial" panose="020B0604020202020204" pitchFamily="34" charset="0"/>
                <a:buChar char="•"/>
                <a:defRPr/>
              </a:pPr>
              <a:r>
                <a:rPr lang="en-GB" sz="1400" dirty="0">
                  <a:solidFill>
                    <a:prstClr val="black"/>
                  </a:solidFill>
                </a:rPr>
                <a:t>Prior bevacizumab therapy</a:t>
              </a:r>
            </a:p>
            <a:p>
              <a:pPr marL="191995" indent="-191995" defTabSz="1219170">
                <a:buClr>
                  <a:prstClr val="black"/>
                </a:buClr>
                <a:buFont typeface="Arial" panose="020B0604020202020204" pitchFamily="34" charset="0"/>
                <a:buChar char="•"/>
                <a:defRPr/>
              </a:pPr>
              <a:r>
                <a:rPr lang="en-GB" sz="1400" i="1" dirty="0">
                  <a:solidFill>
                    <a:prstClr val="black"/>
                  </a:solidFill>
                </a:rPr>
                <a:t>BRCA</a:t>
              </a:r>
              <a:r>
                <a:rPr lang="en-GB" sz="1400" dirty="0">
                  <a:solidFill>
                    <a:prstClr val="black"/>
                  </a:solidFill>
                </a:rPr>
                <a:t> and HRD status</a:t>
              </a:r>
            </a:p>
          </p:txBody>
        </p:sp>
      </p:grpSp>
      <p:sp>
        <p:nvSpPr>
          <p:cNvPr id="15" name="Text Placeholder 14">
            <a:extLst>
              <a:ext uri="{FF2B5EF4-FFF2-40B4-BE49-F238E27FC236}">
                <a16:creationId xmlns="" xmlns:a16="http://schemas.microsoft.com/office/drawing/2014/main" id="{83ED3775-449C-477B-8D7C-7CB511D40DF6}"/>
              </a:ext>
            </a:extLst>
          </p:cNvPr>
          <p:cNvSpPr>
            <a:spLocks noGrp="1"/>
          </p:cNvSpPr>
          <p:nvPr>
            <p:ph type="body" sz="quarter" idx="14"/>
          </p:nvPr>
        </p:nvSpPr>
        <p:spPr>
          <a:xfrm>
            <a:off x="5957888" y="6298299"/>
            <a:ext cx="2879999" cy="530882"/>
          </a:xfrm>
        </p:spPr>
        <p:txBody>
          <a:bodyPr/>
          <a:lstStyle/>
          <a:p>
            <a:r>
              <a:rPr lang="en-GB" dirty="0"/>
              <a:t>Cancer Research UK &amp; UCL Cancer Trials Centre. ICON9. </a:t>
            </a:r>
            <a:r>
              <a:rPr lang="en-GB" dirty="0">
                <a:ea typeface="Calibri" charset="0"/>
                <a:cs typeface="Calibri" charset="0"/>
                <a:hlinkClick r:id="rId2"/>
              </a:rPr>
              <a:t>http://www.ctc.ucl.ac.uk/TrialDetails.aspx?Trial=112</a:t>
            </a:r>
            <a:r>
              <a:rPr lang="en-GB" dirty="0">
                <a:ea typeface="Calibri" charset="0"/>
                <a:cs typeface="Calibri" charset="0"/>
              </a:rPr>
              <a:t>. Accessed 1 August 2017</a:t>
            </a:r>
          </a:p>
        </p:txBody>
      </p:sp>
      <p:sp>
        <p:nvSpPr>
          <p:cNvPr id="24" name="Rectangle 7">
            <a:extLst/>
          </p:cNvPr>
          <p:cNvSpPr>
            <a:spLocks noChangeArrowheads="1"/>
          </p:cNvSpPr>
          <p:nvPr/>
        </p:nvSpPr>
        <p:spPr bwMode="auto">
          <a:xfrm>
            <a:off x="2798936" y="3459671"/>
            <a:ext cx="360000" cy="480000"/>
          </a:xfrm>
          <a:prstGeom prst="ellipse">
            <a:avLst/>
          </a:prstGeom>
          <a:solidFill>
            <a:schemeClr val="accent1"/>
          </a:solidFill>
          <a:ln w="12700">
            <a:noFill/>
            <a:miter lim="800000"/>
            <a:headEnd type="none" w="sm" len="sm"/>
            <a:tailEnd/>
          </a:ln>
          <a:effectLst/>
        </p:spPr>
        <p:txBody>
          <a:bodyPr wrap="none" lIns="91440" tIns="45720" rIns="91440" bIns="45720" anchor="ctr"/>
          <a:lstStyle/>
          <a:p>
            <a:pPr algn="ctr" defTabSz="456947" eaLnBrk="0" fontAlgn="base" hangingPunct="0">
              <a:spcBef>
                <a:spcPct val="0"/>
              </a:spcBef>
              <a:spcAft>
                <a:spcPct val="0"/>
              </a:spcAft>
              <a:defRPr/>
            </a:pPr>
            <a:r>
              <a:rPr lang="en-GB" sz="2000" b="1" kern="0" dirty="0">
                <a:solidFill>
                  <a:prstClr val="black"/>
                </a:solidFill>
                <a:cs typeface="Arial" charset="0"/>
              </a:rPr>
              <a:t>R</a:t>
            </a:r>
            <a:endParaRPr lang="en-GB" sz="2000" kern="0" dirty="0">
              <a:solidFill>
                <a:prstClr val="black"/>
              </a:solidFill>
              <a:cs typeface="Arial" charset="0"/>
            </a:endParaRPr>
          </a:p>
        </p:txBody>
      </p:sp>
      <p:sp>
        <p:nvSpPr>
          <p:cNvPr id="36" name="TextBox 35">
            <a:extLst/>
          </p:cNvPr>
          <p:cNvSpPr txBox="1"/>
          <p:nvPr/>
        </p:nvSpPr>
        <p:spPr>
          <a:xfrm>
            <a:off x="315796" y="2226497"/>
            <a:ext cx="2333066" cy="2913100"/>
          </a:xfrm>
          <a:prstGeom prst="snip2DiagRect">
            <a:avLst>
              <a:gd name="adj1" fmla="val 0"/>
              <a:gd name="adj2" fmla="val 13638"/>
            </a:avLst>
          </a:prstGeom>
          <a:solidFill>
            <a:schemeClr val="bg2"/>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marL="182563" indent="-182563" algn="l" defTabSz="1219170">
              <a:lnSpc>
                <a:spcPct val="120000"/>
              </a:lnSpc>
              <a:spcBef>
                <a:spcPts val="0"/>
              </a:spcBef>
              <a:spcAft>
                <a:spcPts val="300"/>
              </a:spcAft>
              <a:buClr>
                <a:prstClr val="white"/>
              </a:buClr>
              <a:buFont typeface="Arial" panose="020B0604020202020204" pitchFamily="34" charset="0"/>
              <a:buChar char="•"/>
            </a:pPr>
            <a:r>
              <a:rPr lang="en-GB" sz="1600" b="0" spc="-30" dirty="0">
                <a:solidFill>
                  <a:prstClr val="white"/>
                </a:solidFill>
              </a:rPr>
              <a:t>Relapsed platinum‑sensitive ovarian, fallopian tube, primary peritoneal cancer</a:t>
            </a:r>
          </a:p>
          <a:p>
            <a:pPr marL="182563" indent="-182563" algn="l" defTabSz="1219170">
              <a:lnSpc>
                <a:spcPct val="120000"/>
              </a:lnSpc>
              <a:spcBef>
                <a:spcPts val="0"/>
              </a:spcBef>
              <a:spcAft>
                <a:spcPts val="300"/>
              </a:spcAft>
              <a:buClr>
                <a:prstClr val="white"/>
              </a:buClr>
              <a:buFont typeface="Arial" panose="020B0604020202020204" pitchFamily="34" charset="0"/>
              <a:buChar char="•"/>
            </a:pPr>
            <a:r>
              <a:rPr lang="en-GB" sz="1600" b="0" spc="-30" dirty="0">
                <a:solidFill>
                  <a:prstClr val="white"/>
                </a:solidFill>
              </a:rPr>
              <a:t>PFI &gt;6 months following first‑line platinum</a:t>
            </a:r>
          </a:p>
          <a:p>
            <a:pPr marL="182563" indent="-182563" algn="l" defTabSz="1219170">
              <a:lnSpc>
                <a:spcPct val="120000"/>
              </a:lnSpc>
              <a:spcBef>
                <a:spcPts val="0"/>
              </a:spcBef>
              <a:spcAft>
                <a:spcPts val="300"/>
              </a:spcAft>
              <a:buClr>
                <a:prstClr val="white"/>
              </a:buClr>
              <a:buFont typeface="Arial" panose="020B0604020202020204" pitchFamily="34" charset="0"/>
              <a:buChar char="•"/>
            </a:pPr>
            <a:r>
              <a:rPr lang="en-GB" sz="1600" b="0" spc="-30" dirty="0">
                <a:solidFill>
                  <a:prstClr val="white"/>
                </a:solidFill>
              </a:rPr>
              <a:t>CR or PR by RECIST 1.1 or CA‑125 after 4–6 cycles of second-line chemotherapy</a:t>
            </a:r>
          </a:p>
        </p:txBody>
      </p:sp>
      <p:sp>
        <p:nvSpPr>
          <p:cNvPr id="22" name="Rectangle 21">
            <a:extLst/>
          </p:cNvPr>
          <p:cNvSpPr/>
          <p:nvPr/>
        </p:nvSpPr>
        <p:spPr>
          <a:xfrm>
            <a:off x="234097" y="6022587"/>
            <a:ext cx="8609534" cy="246221"/>
          </a:xfrm>
          <a:prstGeom prst="rect">
            <a:avLst/>
          </a:prstGeom>
        </p:spPr>
        <p:txBody>
          <a:bodyPr wrap="square">
            <a:spAutoFit/>
          </a:bodyPr>
          <a:lstStyle/>
          <a:p>
            <a:pPr defTabSz="914400"/>
            <a:r>
              <a:rPr lang="en-GB" sz="1000" dirty="0">
                <a:solidFill>
                  <a:prstClr val="black"/>
                </a:solidFill>
                <a:ea typeface="Calibri" panose="020F0502020204030204" pitchFamily="34" charset="0"/>
                <a:cs typeface="Times New Roman" panose="02020603050405020304" pitchFamily="18" charset="0"/>
              </a:rPr>
              <a:t>Cediranib no </a:t>
            </a:r>
            <a:r>
              <a:rPr lang="en-GB" sz="1000" dirty="0" err="1">
                <a:solidFill>
                  <a:prstClr val="black"/>
                </a:solidFill>
                <a:ea typeface="Calibri" panose="020F0502020204030204" pitchFamily="34" charset="0"/>
                <a:cs typeface="Times New Roman" panose="02020603050405020304" pitchFamily="18" charset="0"/>
              </a:rPr>
              <a:t>está</a:t>
            </a:r>
            <a:r>
              <a:rPr lang="en-GB" sz="1000" dirty="0">
                <a:solidFill>
                  <a:prstClr val="black"/>
                </a:solidFill>
                <a:ea typeface="Calibri" panose="020F0502020204030204" pitchFamily="34" charset="0"/>
                <a:cs typeface="Times New Roman" panose="02020603050405020304" pitchFamily="18" charset="0"/>
              </a:rPr>
              <a:t> </a:t>
            </a:r>
            <a:r>
              <a:rPr lang="en-GB" sz="1000" dirty="0" err="1">
                <a:solidFill>
                  <a:prstClr val="black"/>
                </a:solidFill>
                <a:ea typeface="Calibri" panose="020F0502020204030204" pitchFamily="34" charset="0"/>
                <a:cs typeface="Times New Roman" panose="02020603050405020304" pitchFamily="18" charset="0"/>
              </a:rPr>
              <a:t>autorizado</a:t>
            </a:r>
            <a:r>
              <a:rPr lang="en-GB" sz="1000" dirty="0">
                <a:solidFill>
                  <a:prstClr val="black"/>
                </a:solidFill>
                <a:ea typeface="Calibri" panose="020F0502020204030204" pitchFamily="34" charset="0"/>
                <a:cs typeface="Times New Roman" panose="02020603050405020304" pitchFamily="18" charset="0"/>
              </a:rPr>
              <a:t> </a:t>
            </a:r>
            <a:r>
              <a:rPr lang="en-GB" sz="1000" dirty="0" err="1">
                <a:solidFill>
                  <a:prstClr val="black"/>
                </a:solidFill>
                <a:ea typeface="Calibri" panose="020F0502020204030204" pitchFamily="34" charset="0"/>
                <a:cs typeface="Times New Roman" panose="02020603050405020304" pitchFamily="18" charset="0"/>
              </a:rPr>
              <a:t>en</a:t>
            </a:r>
            <a:r>
              <a:rPr lang="en-GB" sz="1000" dirty="0">
                <a:solidFill>
                  <a:prstClr val="black"/>
                </a:solidFill>
                <a:ea typeface="Calibri" panose="020F0502020204030204" pitchFamily="34" charset="0"/>
                <a:cs typeface="Times New Roman" panose="02020603050405020304" pitchFamily="18" charset="0"/>
              </a:rPr>
              <a:t> </a:t>
            </a:r>
            <a:r>
              <a:rPr lang="en-GB" sz="1000" dirty="0" err="1">
                <a:solidFill>
                  <a:prstClr val="black"/>
                </a:solidFill>
                <a:ea typeface="Calibri" panose="020F0502020204030204" pitchFamily="34" charset="0"/>
                <a:cs typeface="Times New Roman" panose="02020603050405020304" pitchFamily="18" charset="0"/>
              </a:rPr>
              <a:t>España</a:t>
            </a:r>
            <a:r>
              <a:rPr lang="en-GB" sz="1000" dirty="0">
                <a:solidFill>
                  <a:prstClr val="black"/>
                </a:solidFill>
                <a:ea typeface="Calibri" panose="020F0502020204030204" pitchFamily="34" charset="0"/>
                <a:cs typeface="Times New Roman" panose="02020603050405020304" pitchFamily="18" charset="0"/>
              </a:rPr>
              <a:t>. Cediranib is not approved in Spain</a:t>
            </a:r>
            <a:endParaRPr lang="en-GB" sz="1000" dirty="0">
              <a:solidFill>
                <a:prstClr val="black"/>
              </a:solidFill>
            </a:endParaRPr>
          </a:p>
        </p:txBody>
      </p:sp>
    </p:spTree>
    <p:extLst>
      <p:ext uri="{BB962C8B-B14F-4D97-AF65-F5344CB8AC3E}">
        <p14:creationId xmlns:p14="http://schemas.microsoft.com/office/powerpoint/2010/main" val="32548626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5" y="2514609"/>
            <a:ext cx="7805737" cy="344487"/>
          </a:xfrm>
        </p:spPr>
        <p:txBody>
          <a:bodyPr/>
          <a:lstStyle/>
          <a:p>
            <a:r>
              <a:rPr lang="en-US" sz="700" b="1" kern="1200" dirty="0" smtClean="0">
                <a:solidFill>
                  <a:schemeClr val="tx1"/>
                </a:solidFill>
                <a:latin typeface="Arial" charset="0"/>
                <a:ea typeface="+mn-ea"/>
                <a:cs typeface="+mn-cs"/>
              </a:rPr>
              <a:t>HGOC patients can be classified into three molecular subgroups: BRCAmut, BRCA-like, Biomarker Negative</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 y="671025"/>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2"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eaLnBrk="0"/>
            <a:r>
              <a:rPr lang="en-US" sz="1200" dirty="0" smtClean="0"/>
              <a:t>Presented By Iain McNeish at 2015 ASCO Annual Meeting</a:t>
            </a:r>
            <a:endParaRPr lang="en-US" sz="1200" dirty="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8595589-36F9-4D47-AA96-BAE0638400CA}"/>
              </a:ext>
            </a:extLst>
          </p:cNvPr>
          <p:cNvSpPr/>
          <p:nvPr/>
        </p:nvSpPr>
        <p:spPr>
          <a:xfrm>
            <a:off x="257175" y="5214181"/>
            <a:ext cx="7029450" cy="78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FFE363"/>
              </a:buClr>
            </a:pPr>
            <a:r>
              <a:rPr lang="en-GB" sz="1100" b="1" dirty="0">
                <a:solidFill>
                  <a:srgbClr val="3F2C59"/>
                </a:solidFill>
              </a:rPr>
              <a:t>AVANOVA I results</a:t>
            </a:r>
          </a:p>
          <a:p>
            <a:pPr marL="285750" indent="-285750" defTabSz="914400">
              <a:buClr>
                <a:srgbClr val="FFE363"/>
              </a:buClr>
              <a:buFont typeface="Arial" panose="020B0604020202020204" pitchFamily="34" charset="0"/>
              <a:buChar char="•"/>
            </a:pPr>
            <a:r>
              <a:rPr lang="en-GB" sz="1100" dirty="0">
                <a:solidFill>
                  <a:prstClr val="black"/>
                </a:solidFill>
              </a:rPr>
              <a:t>The combination of bevacizumab with niraparib can be administered for an extended period of time</a:t>
            </a:r>
            <a:r>
              <a:rPr lang="en-GB" sz="1100" baseline="30000" dirty="0">
                <a:solidFill>
                  <a:prstClr val="black"/>
                </a:solidFill>
              </a:rPr>
              <a:t>1</a:t>
            </a:r>
          </a:p>
          <a:p>
            <a:pPr marL="285750" indent="-285750" defTabSz="914400">
              <a:buClr>
                <a:srgbClr val="FFE363"/>
              </a:buClr>
              <a:buFont typeface="Arial" panose="020B0604020202020204" pitchFamily="34" charset="0"/>
              <a:buChar char="•"/>
            </a:pPr>
            <a:r>
              <a:rPr lang="en-GB" sz="1100" dirty="0">
                <a:solidFill>
                  <a:prstClr val="black"/>
                </a:solidFill>
              </a:rPr>
              <a:t>Toxicity of the combination is manageable and the combination can be administered using the full doses of each agent</a:t>
            </a:r>
            <a:r>
              <a:rPr lang="en-GB" sz="1100" baseline="30000" dirty="0">
                <a:solidFill>
                  <a:prstClr val="black"/>
                </a:solidFill>
              </a:rPr>
              <a:t>1</a:t>
            </a:r>
          </a:p>
          <a:p>
            <a:pPr marL="285750" indent="-285750" defTabSz="914400">
              <a:buClr>
                <a:srgbClr val="FFE363"/>
              </a:buClr>
              <a:buFont typeface="Arial" panose="020B0604020202020204" pitchFamily="34" charset="0"/>
              <a:buChar char="•"/>
            </a:pPr>
            <a:r>
              <a:rPr lang="en-GB" sz="1100" dirty="0">
                <a:solidFill>
                  <a:prstClr val="black"/>
                </a:solidFill>
              </a:rPr>
              <a:t>This combination is active in recurrent ovarian cancer</a:t>
            </a:r>
            <a:r>
              <a:rPr lang="en-GB" sz="1100" baseline="30000" dirty="0">
                <a:solidFill>
                  <a:prstClr val="black"/>
                </a:solidFill>
              </a:rPr>
              <a:t>1</a:t>
            </a:r>
          </a:p>
        </p:txBody>
      </p:sp>
      <p:sp>
        <p:nvSpPr>
          <p:cNvPr id="10" name="Title 9">
            <a:extLst>
              <a:ext uri="{FF2B5EF4-FFF2-40B4-BE49-F238E27FC236}">
                <a16:creationId xmlns="" xmlns:a16="http://schemas.microsoft.com/office/drawing/2014/main" id="{E714FC58-3751-4DB5-8473-D706B5877C1C}"/>
              </a:ext>
            </a:extLst>
          </p:cNvPr>
          <p:cNvSpPr>
            <a:spLocks noGrp="1"/>
          </p:cNvSpPr>
          <p:nvPr>
            <p:ph type="title"/>
          </p:nvPr>
        </p:nvSpPr>
        <p:spPr/>
        <p:txBody>
          <a:bodyPr/>
          <a:lstStyle/>
          <a:p>
            <a:r>
              <a:rPr lang="en-GB" sz="2800" noProof="0" dirty="0"/>
              <a:t>AVANOVA: Study Design</a:t>
            </a:r>
            <a:r>
              <a:rPr lang="en-GB" sz="2800" baseline="30000" noProof="0" dirty="0"/>
              <a:t>1,2</a:t>
            </a:r>
          </a:p>
        </p:txBody>
      </p:sp>
      <p:sp>
        <p:nvSpPr>
          <p:cNvPr id="3" name="Text Placeholder 2"/>
          <p:cNvSpPr>
            <a:spLocks noGrp="1"/>
          </p:cNvSpPr>
          <p:nvPr>
            <p:ph type="body" sz="quarter" idx="13"/>
          </p:nvPr>
        </p:nvSpPr>
        <p:spPr>
          <a:xfrm>
            <a:off x="305992" y="6307827"/>
            <a:ext cx="4363980" cy="530883"/>
          </a:xfrm>
        </p:spPr>
        <p:txBody>
          <a:bodyPr>
            <a:noAutofit/>
          </a:bodyPr>
          <a:lstStyle/>
          <a:p>
            <a:r>
              <a:rPr lang="en-GB" sz="700" noProof="0" dirty="0"/>
              <a:t>PFS, progression-free survival; QD, once daily; Q21D, every 21 days</a:t>
            </a:r>
            <a:endParaRPr lang="en-GB" sz="700" noProof="0" dirty="0">
              <a:solidFill>
                <a:schemeClr val="tx1"/>
              </a:solidFill>
            </a:endParaRPr>
          </a:p>
        </p:txBody>
      </p:sp>
      <p:sp>
        <p:nvSpPr>
          <p:cNvPr id="13" name="Text Placeholder 12"/>
          <p:cNvSpPr>
            <a:spLocks noGrp="1"/>
          </p:cNvSpPr>
          <p:nvPr>
            <p:ph type="body" sz="quarter" idx="14"/>
          </p:nvPr>
        </p:nvSpPr>
        <p:spPr>
          <a:xfrm>
            <a:off x="4789762" y="6307824"/>
            <a:ext cx="4048125" cy="530882"/>
          </a:xfrm>
        </p:spPr>
        <p:txBody>
          <a:bodyPr/>
          <a:lstStyle/>
          <a:p>
            <a:pPr>
              <a:buClr>
                <a:schemeClr val="bg1"/>
              </a:buClr>
            </a:pPr>
            <a:r>
              <a:rPr lang="en-GB" sz="700" noProof="0" dirty="0"/>
              <a:t>1. Mirza MR et al. ASCO 2016; Abstract 5555; </a:t>
            </a:r>
            <a:br>
              <a:rPr lang="en-GB" sz="700" noProof="0" dirty="0"/>
            </a:br>
            <a:r>
              <a:rPr lang="en-GB" sz="700" noProof="0" dirty="0">
                <a:solidFill>
                  <a:prstClr val="white"/>
                </a:solidFill>
              </a:rPr>
              <a:t>2. ClinicalTrials.gov. NCT02354131. </a:t>
            </a:r>
            <a:r>
              <a:rPr lang="en-GB" sz="700" noProof="0" dirty="0">
                <a:hlinkClick r:id="rId3"/>
              </a:rPr>
              <a:t>https://clinicaltrials.gov</a:t>
            </a:r>
            <a:r>
              <a:rPr lang="en-GB" sz="700" noProof="0" dirty="0"/>
              <a:t>. Accessed 1 August 2017</a:t>
            </a:r>
          </a:p>
        </p:txBody>
      </p:sp>
      <p:sp>
        <p:nvSpPr>
          <p:cNvPr id="18" name="TextBox 17"/>
          <p:cNvSpPr txBox="1"/>
          <p:nvPr/>
        </p:nvSpPr>
        <p:spPr>
          <a:xfrm>
            <a:off x="247812" y="1791126"/>
            <a:ext cx="2417213" cy="276999"/>
          </a:xfrm>
          <a:prstGeom prst="rect">
            <a:avLst/>
          </a:prstGeom>
          <a:noFill/>
        </p:spPr>
        <p:txBody>
          <a:bodyPr wrap="square" rtlCol="0">
            <a:spAutoFit/>
          </a:bodyPr>
          <a:lstStyle/>
          <a:p>
            <a:pPr defTabSz="1219170"/>
            <a:r>
              <a:rPr lang="en-GB" sz="1200" b="1" dirty="0">
                <a:solidFill>
                  <a:srgbClr val="3F2C59"/>
                </a:solidFill>
              </a:rPr>
              <a:t>Phase I (AVANOVA I)</a:t>
            </a:r>
          </a:p>
        </p:txBody>
      </p:sp>
      <p:sp>
        <p:nvSpPr>
          <p:cNvPr id="19" name="TextBox 18"/>
          <p:cNvSpPr txBox="1"/>
          <p:nvPr/>
        </p:nvSpPr>
        <p:spPr>
          <a:xfrm>
            <a:off x="247813" y="3391920"/>
            <a:ext cx="1792376" cy="276999"/>
          </a:xfrm>
          <a:prstGeom prst="rect">
            <a:avLst/>
          </a:prstGeom>
          <a:noFill/>
        </p:spPr>
        <p:txBody>
          <a:bodyPr wrap="square" rtlCol="0">
            <a:spAutoFit/>
          </a:bodyPr>
          <a:lstStyle/>
          <a:p>
            <a:pPr defTabSz="1219170"/>
            <a:r>
              <a:rPr lang="en-GB" sz="1200" b="1" dirty="0">
                <a:solidFill>
                  <a:srgbClr val="3F2C59"/>
                </a:solidFill>
              </a:rPr>
              <a:t>Phase II (AVANOVA II)</a:t>
            </a:r>
          </a:p>
        </p:txBody>
      </p:sp>
      <p:sp>
        <p:nvSpPr>
          <p:cNvPr id="28" name="TextBox 27"/>
          <p:cNvSpPr txBox="1"/>
          <p:nvPr/>
        </p:nvSpPr>
        <p:spPr>
          <a:xfrm>
            <a:off x="5237947" y="2498957"/>
            <a:ext cx="1069200" cy="460800"/>
          </a:xfrm>
          <a:prstGeom prst="rect">
            <a:avLst/>
          </a:prstGeom>
          <a:solidFill>
            <a:schemeClr val="bg1"/>
          </a:solidFill>
          <a:ln w="28575" cap="sq" cmpd="sng" algn="ctr">
            <a:solidFill>
              <a:schemeClr val="bg2"/>
            </a:solid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buClr>
                <a:srgbClr val="89C235"/>
              </a:buClr>
            </a:pPr>
            <a:r>
              <a:rPr lang="en-GB" sz="1100" dirty="0">
                <a:solidFill>
                  <a:prstClr val="black"/>
                </a:solidFill>
              </a:rPr>
              <a:t>Endpoint assessment </a:t>
            </a:r>
          </a:p>
        </p:txBody>
      </p:sp>
      <p:cxnSp>
        <p:nvCxnSpPr>
          <p:cNvPr id="35" name="Straight Arrow Connector 34"/>
          <p:cNvCxnSpPr>
            <a:cxnSpLocks/>
          </p:cNvCxnSpPr>
          <p:nvPr/>
        </p:nvCxnSpPr>
        <p:spPr>
          <a:xfrm>
            <a:off x="4725977" y="2729357"/>
            <a:ext cx="486000"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2648596" y="2729357"/>
            <a:ext cx="52500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73602" y="2290761"/>
            <a:ext cx="1566000" cy="900000"/>
          </a:xfrm>
          <a:prstGeom prst="roundRect">
            <a:avLst/>
          </a:prstGeom>
          <a:solidFill>
            <a:schemeClr val="accent3">
              <a:alpha val="75000"/>
            </a:schemeClr>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lnSpc>
                <a:spcPct val="100000"/>
              </a:lnSpc>
              <a:spcBef>
                <a:spcPts val="0"/>
              </a:spcBef>
              <a:buClr>
                <a:srgbClr val="89C235"/>
              </a:buClr>
            </a:pPr>
            <a:r>
              <a:rPr lang="en-GB" dirty="0">
                <a:solidFill>
                  <a:prstClr val="white"/>
                </a:solidFill>
                <a:effectLst>
                  <a:outerShdw blurRad="38100" dist="38100" dir="2700000" algn="tl">
                    <a:srgbClr val="000000">
                      <a:alpha val="43137"/>
                    </a:srgbClr>
                  </a:outerShdw>
                </a:effectLst>
              </a:rPr>
              <a:t>Niraparib 300 mg QD</a:t>
            </a:r>
            <a:br>
              <a:rPr lang="en-GB" dirty="0">
                <a:solidFill>
                  <a:prstClr val="white"/>
                </a:solidFill>
                <a:effectLst>
                  <a:outerShdw blurRad="38100" dist="38100" dir="2700000" algn="tl">
                    <a:srgbClr val="000000">
                      <a:alpha val="43137"/>
                    </a:srgbClr>
                  </a:outerShdw>
                </a:effectLst>
              </a:rPr>
            </a:br>
            <a:r>
              <a:rPr lang="en-GB" dirty="0">
                <a:solidFill>
                  <a:prstClr val="white"/>
                </a:solidFill>
                <a:effectLst>
                  <a:outerShdw blurRad="38100" dist="38100" dir="2700000" algn="tl">
                    <a:srgbClr val="000000">
                      <a:alpha val="43137"/>
                    </a:srgbClr>
                  </a:outerShdw>
                </a:effectLst>
              </a:rPr>
              <a:t>+ bevacizumab </a:t>
            </a:r>
            <a:br>
              <a:rPr lang="en-GB" dirty="0">
                <a:solidFill>
                  <a:prstClr val="white"/>
                </a:solidFill>
                <a:effectLst>
                  <a:outerShdw blurRad="38100" dist="38100" dir="2700000" algn="tl">
                    <a:srgbClr val="000000">
                      <a:alpha val="43137"/>
                    </a:srgbClr>
                  </a:outerShdw>
                </a:effectLst>
              </a:rPr>
            </a:br>
            <a:r>
              <a:rPr lang="en-GB" dirty="0">
                <a:solidFill>
                  <a:prstClr val="white"/>
                </a:solidFill>
                <a:effectLst>
                  <a:outerShdw blurRad="38100" dist="38100" dir="2700000" algn="tl">
                    <a:srgbClr val="000000">
                      <a:alpha val="43137"/>
                    </a:srgbClr>
                  </a:outerShdw>
                </a:effectLst>
              </a:rPr>
              <a:t>15 mg/kg Q21D</a:t>
            </a:r>
          </a:p>
        </p:txBody>
      </p:sp>
      <p:sp>
        <p:nvSpPr>
          <p:cNvPr id="15" name="TextBox 14"/>
          <p:cNvSpPr txBox="1"/>
          <p:nvPr/>
        </p:nvSpPr>
        <p:spPr>
          <a:xfrm>
            <a:off x="315795" y="2081357"/>
            <a:ext cx="2332800" cy="1296000"/>
          </a:xfrm>
          <a:prstGeom prst="snip2DiagRect">
            <a:avLst/>
          </a:prstGeom>
          <a:solidFill>
            <a:schemeClr val="bg2"/>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lnSpc>
                <a:spcPct val="100000"/>
              </a:lnSpc>
              <a:buClr>
                <a:prstClr val="white"/>
              </a:buClr>
              <a:defRPr/>
            </a:pPr>
            <a:r>
              <a:rPr lang="en-GB" sz="1200" b="0" spc="-70" dirty="0">
                <a:solidFill>
                  <a:prstClr val="white"/>
                </a:solidFill>
              </a:rPr>
              <a:t>Recurrent, platinum-sensitive epithelial </a:t>
            </a:r>
            <a:r>
              <a:rPr lang="en-GB" sz="1200" b="0" dirty="0">
                <a:solidFill>
                  <a:prstClr val="white"/>
                </a:solidFill>
              </a:rPr>
              <a:t>ovarian, fallopian tube, or primary peritoneal cancer with high‑grade serous/endometrioid histology</a:t>
            </a:r>
          </a:p>
        </p:txBody>
      </p:sp>
      <p:sp>
        <p:nvSpPr>
          <p:cNvPr id="36" name="TextBox 35">
            <a:extLst>
              <a:ext uri="{FF2B5EF4-FFF2-40B4-BE49-F238E27FC236}">
                <a16:creationId xmlns="" xmlns:a16="http://schemas.microsoft.com/office/drawing/2014/main" id="{F703D33B-D378-4B2D-8340-A5F18D2371A3}"/>
              </a:ext>
            </a:extLst>
          </p:cNvPr>
          <p:cNvSpPr txBox="1"/>
          <p:nvPr/>
        </p:nvSpPr>
        <p:spPr>
          <a:xfrm>
            <a:off x="5237947" y="4128081"/>
            <a:ext cx="1069200" cy="460800"/>
          </a:xfrm>
          <a:prstGeom prst="rect">
            <a:avLst/>
          </a:prstGeom>
          <a:solidFill>
            <a:schemeClr val="bg1"/>
          </a:solidFill>
          <a:ln w="28575" cap="sq" cmpd="sng" algn="ctr">
            <a:solidFill>
              <a:schemeClr val="bg2"/>
            </a:solid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buClr>
                <a:srgbClr val="89C235"/>
              </a:buClr>
            </a:pPr>
            <a:r>
              <a:rPr lang="en-GB" sz="1100" dirty="0">
                <a:solidFill>
                  <a:prstClr val="black"/>
                </a:solidFill>
              </a:rPr>
              <a:t>Endpoint assessment </a:t>
            </a:r>
          </a:p>
        </p:txBody>
      </p:sp>
      <p:sp>
        <p:nvSpPr>
          <p:cNvPr id="45" name="TextBox 44">
            <a:extLst>
              <a:ext uri="{FF2B5EF4-FFF2-40B4-BE49-F238E27FC236}">
                <a16:creationId xmlns="" xmlns:a16="http://schemas.microsoft.com/office/drawing/2014/main" id="{CE658030-2A6C-4FFE-9718-BA6C92FAC652}"/>
              </a:ext>
            </a:extLst>
          </p:cNvPr>
          <p:cNvSpPr txBox="1"/>
          <p:nvPr/>
        </p:nvSpPr>
        <p:spPr>
          <a:xfrm>
            <a:off x="315795" y="3698457"/>
            <a:ext cx="2332800" cy="1296000"/>
          </a:xfrm>
          <a:prstGeom prst="snip2DiagRect">
            <a:avLst/>
          </a:prstGeom>
          <a:solidFill>
            <a:schemeClr val="bg2"/>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lnSpc>
                <a:spcPct val="100000"/>
              </a:lnSpc>
              <a:buClr>
                <a:prstClr val="white"/>
              </a:buClr>
              <a:defRPr/>
            </a:pPr>
            <a:r>
              <a:rPr lang="en-GB" sz="1200" b="0" dirty="0">
                <a:solidFill>
                  <a:prstClr val="white"/>
                </a:solidFill>
              </a:rPr>
              <a:t>Platinum-sensitive epithelial ovarian, fallopian tube, or </a:t>
            </a:r>
            <a:br>
              <a:rPr lang="en-GB" sz="1200" b="0" dirty="0">
                <a:solidFill>
                  <a:prstClr val="white"/>
                </a:solidFill>
              </a:rPr>
            </a:br>
            <a:r>
              <a:rPr lang="en-GB" sz="1200" b="0" dirty="0">
                <a:solidFill>
                  <a:prstClr val="white"/>
                </a:solidFill>
              </a:rPr>
              <a:t>primary peritoneal cancer</a:t>
            </a:r>
          </a:p>
        </p:txBody>
      </p:sp>
      <p:cxnSp>
        <p:nvCxnSpPr>
          <p:cNvPr id="47" name="Connector: Elbow 46">
            <a:extLst>
              <a:ext uri="{FF2B5EF4-FFF2-40B4-BE49-F238E27FC236}">
                <a16:creationId xmlns="" xmlns:a16="http://schemas.microsoft.com/office/drawing/2014/main" id="{F5F0C34D-876B-4B32-94A7-EF4505C7E354}"/>
              </a:ext>
            </a:extLst>
          </p:cNvPr>
          <p:cNvCxnSpPr>
            <a:cxnSpLocks/>
          </p:cNvCxnSpPr>
          <p:nvPr/>
        </p:nvCxnSpPr>
        <p:spPr>
          <a:xfrm>
            <a:off x="2644462" y="4349240"/>
            <a:ext cx="540000" cy="478800"/>
          </a:xfrm>
          <a:prstGeom prst="bentConnector3">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 xmlns:a16="http://schemas.microsoft.com/office/drawing/2014/main" id="{75F6DB2B-BD32-4D14-A70E-BC683D80C47E}"/>
              </a:ext>
            </a:extLst>
          </p:cNvPr>
          <p:cNvCxnSpPr>
            <a:cxnSpLocks/>
          </p:cNvCxnSpPr>
          <p:nvPr/>
        </p:nvCxnSpPr>
        <p:spPr>
          <a:xfrm flipV="1">
            <a:off x="2644462" y="3870207"/>
            <a:ext cx="540000" cy="478800"/>
          </a:xfrm>
          <a:prstGeom prst="bentConnector3">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 xmlns:a16="http://schemas.microsoft.com/office/drawing/2014/main" id="{DB2276B0-4DB3-4EE3-8F7E-4FA06A9254BE}"/>
              </a:ext>
            </a:extLst>
          </p:cNvPr>
          <p:cNvCxnSpPr>
            <a:cxnSpLocks/>
          </p:cNvCxnSpPr>
          <p:nvPr/>
        </p:nvCxnSpPr>
        <p:spPr>
          <a:xfrm rot="10800000" flipV="1">
            <a:off x="4744803" y="4355460"/>
            <a:ext cx="486000" cy="478800"/>
          </a:xfrm>
          <a:prstGeom prst="bentConnector3">
            <a:avLst>
              <a:gd name="adj1" fmla="val 50000"/>
            </a:avLst>
          </a:prstGeom>
          <a:ln w="254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 xmlns:a16="http://schemas.microsoft.com/office/drawing/2014/main" id="{A3B3DCF7-97D3-43B1-9039-6884FA6BBB8F}"/>
              </a:ext>
            </a:extLst>
          </p:cNvPr>
          <p:cNvCxnSpPr>
            <a:cxnSpLocks/>
          </p:cNvCxnSpPr>
          <p:nvPr/>
        </p:nvCxnSpPr>
        <p:spPr>
          <a:xfrm rot="10800000">
            <a:off x="4745011" y="3879965"/>
            <a:ext cx="486000" cy="478800"/>
          </a:xfrm>
          <a:prstGeom prst="bentConnector3">
            <a:avLst>
              <a:gd name="adj1" fmla="val 50000"/>
            </a:avLst>
          </a:prstGeom>
          <a:ln w="254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73602" y="3536532"/>
            <a:ext cx="1566000" cy="720000"/>
          </a:xfrm>
          <a:prstGeom prst="roundRect">
            <a:avLst/>
          </a:prstGeom>
          <a:solidFill>
            <a:schemeClr val="accent3">
              <a:lumMod val="75000"/>
            </a:schemeClr>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lnSpc>
                <a:spcPct val="100000"/>
              </a:lnSpc>
              <a:spcBef>
                <a:spcPts val="0"/>
              </a:spcBef>
              <a:buClr>
                <a:srgbClr val="89C235"/>
              </a:buClr>
            </a:pPr>
            <a:r>
              <a:rPr lang="en-GB" dirty="0">
                <a:solidFill>
                  <a:prstClr val="white"/>
                </a:solidFill>
                <a:effectLst>
                  <a:outerShdw blurRad="38100" dist="38100" dir="2700000" algn="tl">
                    <a:srgbClr val="000000">
                      <a:alpha val="43137"/>
                    </a:srgbClr>
                  </a:outerShdw>
                </a:effectLst>
              </a:rPr>
              <a:t>Niraparib 300 mg </a:t>
            </a:r>
            <a:br>
              <a:rPr lang="en-GB" dirty="0">
                <a:solidFill>
                  <a:prstClr val="white"/>
                </a:solidFill>
                <a:effectLst>
                  <a:outerShdw blurRad="38100" dist="38100" dir="2700000" algn="tl">
                    <a:srgbClr val="000000">
                      <a:alpha val="43137"/>
                    </a:srgbClr>
                  </a:outerShdw>
                </a:effectLst>
              </a:rPr>
            </a:br>
            <a:r>
              <a:rPr lang="en-GB" dirty="0">
                <a:solidFill>
                  <a:prstClr val="white"/>
                </a:solidFill>
                <a:effectLst>
                  <a:outerShdw blurRad="38100" dist="38100" dir="2700000" algn="tl">
                    <a:srgbClr val="000000">
                      <a:alpha val="43137"/>
                    </a:srgbClr>
                  </a:outerShdw>
                </a:effectLst>
              </a:rPr>
              <a:t>QD monotherapy</a:t>
            </a:r>
          </a:p>
        </p:txBody>
      </p:sp>
      <p:sp>
        <p:nvSpPr>
          <p:cNvPr id="37" name="TextBox 36">
            <a:extLst>
              <a:ext uri="{FF2B5EF4-FFF2-40B4-BE49-F238E27FC236}">
                <a16:creationId xmlns="" xmlns:a16="http://schemas.microsoft.com/office/drawing/2014/main" id="{B240F6EC-CE34-4D38-A877-4577EBB9F5B0}"/>
              </a:ext>
            </a:extLst>
          </p:cNvPr>
          <p:cNvSpPr txBox="1"/>
          <p:nvPr/>
        </p:nvSpPr>
        <p:spPr>
          <a:xfrm>
            <a:off x="3173602" y="4413764"/>
            <a:ext cx="1566000" cy="900000"/>
          </a:xfrm>
          <a:prstGeom prst="roundRect">
            <a:avLst/>
          </a:prstGeom>
          <a:solidFill>
            <a:schemeClr val="accent3">
              <a:alpha val="75000"/>
            </a:schemeClr>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400" b="1">
                <a:solidFill>
                  <a:schemeClr val="bg1"/>
                </a:solidFill>
              </a:defRPr>
            </a:lvl1pPr>
          </a:lstStyle>
          <a:p>
            <a:pPr defTabSz="1219170">
              <a:lnSpc>
                <a:spcPct val="100000"/>
              </a:lnSpc>
              <a:spcBef>
                <a:spcPts val="0"/>
              </a:spcBef>
              <a:buClr>
                <a:srgbClr val="89C235"/>
              </a:buClr>
            </a:pPr>
            <a:r>
              <a:rPr lang="en-GB" dirty="0">
                <a:solidFill>
                  <a:prstClr val="white"/>
                </a:solidFill>
                <a:effectLst>
                  <a:outerShdw blurRad="38100" dist="38100" dir="2700000" algn="tl">
                    <a:srgbClr val="000000">
                      <a:alpha val="43137"/>
                    </a:srgbClr>
                  </a:outerShdw>
                </a:effectLst>
              </a:rPr>
              <a:t>Niraparib 300 mg QD</a:t>
            </a:r>
            <a:br>
              <a:rPr lang="en-GB" dirty="0">
                <a:solidFill>
                  <a:prstClr val="white"/>
                </a:solidFill>
                <a:effectLst>
                  <a:outerShdw blurRad="38100" dist="38100" dir="2700000" algn="tl">
                    <a:srgbClr val="000000">
                      <a:alpha val="43137"/>
                    </a:srgbClr>
                  </a:outerShdw>
                </a:effectLst>
              </a:rPr>
            </a:br>
            <a:r>
              <a:rPr lang="en-GB" dirty="0">
                <a:solidFill>
                  <a:prstClr val="white"/>
                </a:solidFill>
                <a:effectLst>
                  <a:outerShdw blurRad="38100" dist="38100" dir="2700000" algn="tl">
                    <a:srgbClr val="000000">
                      <a:alpha val="43137"/>
                    </a:srgbClr>
                  </a:outerShdw>
                </a:effectLst>
              </a:rPr>
              <a:t>+ bevacizumab </a:t>
            </a:r>
            <a:br>
              <a:rPr lang="en-GB" dirty="0">
                <a:solidFill>
                  <a:prstClr val="white"/>
                </a:solidFill>
                <a:effectLst>
                  <a:outerShdw blurRad="38100" dist="38100" dir="2700000" algn="tl">
                    <a:srgbClr val="000000">
                      <a:alpha val="43137"/>
                    </a:srgbClr>
                  </a:outerShdw>
                </a:effectLst>
              </a:rPr>
            </a:br>
            <a:r>
              <a:rPr lang="en-GB" dirty="0">
                <a:solidFill>
                  <a:prstClr val="white"/>
                </a:solidFill>
                <a:effectLst>
                  <a:outerShdw blurRad="38100" dist="38100" dir="2700000" algn="tl">
                    <a:srgbClr val="000000">
                      <a:alpha val="43137"/>
                    </a:srgbClr>
                  </a:outerShdw>
                </a:effectLst>
              </a:rPr>
              <a:t>15 mg/kg Q21D</a:t>
            </a:r>
          </a:p>
        </p:txBody>
      </p:sp>
      <p:sp>
        <p:nvSpPr>
          <p:cNvPr id="31" name="Rectangle 30">
            <a:extLst/>
          </p:cNvPr>
          <p:cNvSpPr/>
          <p:nvPr/>
        </p:nvSpPr>
        <p:spPr>
          <a:xfrm>
            <a:off x="2072454" y="1130794"/>
            <a:ext cx="4999094" cy="830997"/>
          </a:xfrm>
          <a:prstGeom prst="rect">
            <a:avLst/>
          </a:prstGeom>
        </p:spPr>
        <p:txBody>
          <a:bodyPr wrap="square">
            <a:spAutoFit/>
          </a:bodyPr>
          <a:lstStyle/>
          <a:p>
            <a:pPr algn="ctr" defTabSz="914400"/>
            <a:r>
              <a:rPr lang="en-GB" sz="1600" b="1" dirty="0">
                <a:solidFill>
                  <a:srgbClr val="3F2C59"/>
                </a:solidFill>
              </a:rPr>
              <a:t>Phase I/II trial of niraparib in combination with bevacizumab </a:t>
            </a:r>
            <a:br>
              <a:rPr lang="en-GB" sz="1600" b="1" dirty="0">
                <a:solidFill>
                  <a:srgbClr val="3F2C59"/>
                </a:solidFill>
              </a:rPr>
            </a:br>
            <a:r>
              <a:rPr lang="en-GB" sz="1600" b="1" dirty="0">
                <a:solidFill>
                  <a:srgbClr val="3F2C59"/>
                </a:solidFill>
              </a:rPr>
              <a:t>in patients with platinum-sensitive ovarian cancer</a:t>
            </a:r>
          </a:p>
        </p:txBody>
      </p:sp>
      <p:sp>
        <p:nvSpPr>
          <p:cNvPr id="51" name="CasellaDiTesto 10"/>
          <p:cNvSpPr txBox="1"/>
          <p:nvPr/>
        </p:nvSpPr>
        <p:spPr>
          <a:xfrm>
            <a:off x="2452823" y="3498506"/>
            <a:ext cx="647700" cy="276999"/>
          </a:xfrm>
          <a:prstGeom prst="rect">
            <a:avLst/>
          </a:prstGeom>
          <a:noFill/>
        </p:spPr>
        <p:txBody>
          <a:bodyPr wrap="square">
            <a:spAutoFit/>
          </a:bodyPr>
          <a:lstStyle/>
          <a:p>
            <a:pPr algn="ctr" defTabSz="1219170" fontAlgn="base">
              <a:spcBef>
                <a:spcPct val="0"/>
              </a:spcBef>
              <a:spcAft>
                <a:spcPct val="0"/>
              </a:spcAft>
              <a:defRPr/>
            </a:pPr>
            <a:r>
              <a:rPr lang="en-GB" sz="1200" b="1" dirty="0">
                <a:solidFill>
                  <a:prstClr val="black"/>
                </a:solidFill>
              </a:rPr>
              <a:t>1:1</a:t>
            </a:r>
          </a:p>
        </p:txBody>
      </p:sp>
      <p:sp>
        <p:nvSpPr>
          <p:cNvPr id="52" name="CasellaDiTesto 11"/>
          <p:cNvSpPr txBox="1"/>
          <p:nvPr/>
        </p:nvSpPr>
        <p:spPr>
          <a:xfrm>
            <a:off x="2634107" y="2340783"/>
            <a:ext cx="502763" cy="461665"/>
          </a:xfrm>
          <a:prstGeom prst="rect">
            <a:avLst/>
          </a:prstGeom>
          <a:noFill/>
        </p:spPr>
        <p:txBody>
          <a:bodyPr wrap="square">
            <a:spAutoFit/>
          </a:bodyPr>
          <a:lstStyle/>
          <a:p>
            <a:pPr algn="ctr" defTabSz="1219170" fontAlgn="base">
              <a:spcBef>
                <a:spcPct val="0"/>
              </a:spcBef>
              <a:spcAft>
                <a:spcPct val="0"/>
              </a:spcAft>
              <a:defRPr/>
            </a:pPr>
            <a:r>
              <a:rPr lang="en-GB" sz="1200" b="1" dirty="0">
                <a:solidFill>
                  <a:prstClr val="black"/>
                </a:solidFill>
              </a:rPr>
              <a:t>N=12</a:t>
            </a:r>
          </a:p>
        </p:txBody>
      </p:sp>
      <p:grpSp>
        <p:nvGrpSpPr>
          <p:cNvPr id="2" name="Group 31">
            <a:extLst>
              <a:ext uri="{FF2B5EF4-FFF2-40B4-BE49-F238E27FC236}">
                <a16:creationId xmlns="" xmlns:a16="http://schemas.microsoft.com/office/drawing/2014/main" id="{3C5B8E3B-F26E-4632-A9D0-5B5F66E3C650}"/>
              </a:ext>
            </a:extLst>
          </p:cNvPr>
          <p:cNvGrpSpPr/>
          <p:nvPr/>
        </p:nvGrpSpPr>
        <p:grpSpPr>
          <a:xfrm>
            <a:off x="6515100" y="2087639"/>
            <a:ext cx="2343690" cy="1246254"/>
            <a:chOff x="1777175" y="2938048"/>
            <a:chExt cx="2306751" cy="872378"/>
          </a:xfrm>
          <a:solidFill>
            <a:schemeClr val="accent4"/>
          </a:solidFill>
        </p:grpSpPr>
        <p:sp>
          <p:nvSpPr>
            <p:cNvPr id="33" name="Rectangle 32">
              <a:extLst>
                <a:ext uri="{FF2B5EF4-FFF2-40B4-BE49-F238E27FC236}">
                  <a16:creationId xmlns="" xmlns:a16="http://schemas.microsoft.com/office/drawing/2014/main" id="{4C91EC8F-00D0-418C-82D0-7475C5738D2C}"/>
                </a:ext>
              </a:extLst>
            </p:cNvPr>
            <p:cNvSpPr/>
            <p:nvPr/>
          </p:nvSpPr>
          <p:spPr bwMode="gray">
            <a:xfrm>
              <a:off x="1777175" y="3265332"/>
              <a:ext cx="2306751" cy="545094"/>
            </a:xfrm>
            <a:prstGeom prst="rect">
              <a:avLst/>
            </a:prstGeom>
            <a:solidFill>
              <a:srgbClr val="F7F7F7"/>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p>
              <a:pPr marL="180975" indent="-95250" defTabSz="1219170" fontAlgn="base">
                <a:lnSpc>
                  <a:spcPct val="90000"/>
                </a:lnSpc>
                <a:spcBef>
                  <a:spcPts val="267"/>
                </a:spcBef>
                <a:spcAft>
                  <a:spcPct val="0"/>
                </a:spcAft>
                <a:buClr>
                  <a:prstClr val="black"/>
                </a:buClr>
                <a:buSzPct val="100000"/>
                <a:buFont typeface="Arial" panose="020B0604020202020204" pitchFamily="34" charset="0"/>
                <a:buChar char="•"/>
              </a:pPr>
              <a:r>
                <a:rPr lang="en-GB" sz="1100" b="1" spc="-30" dirty="0">
                  <a:solidFill>
                    <a:prstClr val="black"/>
                  </a:solidFill>
                </a:rPr>
                <a:t>Safety and tolerability of </a:t>
              </a:r>
              <a:br>
                <a:rPr lang="en-GB" sz="1100" b="1" spc="-30" dirty="0">
                  <a:solidFill>
                    <a:prstClr val="black"/>
                  </a:solidFill>
                </a:rPr>
              </a:br>
              <a:r>
                <a:rPr lang="en-GB" sz="1100" b="1" spc="-30" dirty="0">
                  <a:solidFill>
                    <a:prstClr val="black"/>
                  </a:solidFill>
                </a:rPr>
                <a:t>niraparib–bevacizumab combination</a:t>
              </a:r>
            </a:p>
            <a:p>
              <a:pPr marL="180975" indent="-95250" defTabSz="1219170" fontAlgn="base">
                <a:lnSpc>
                  <a:spcPct val="90000"/>
                </a:lnSpc>
                <a:spcBef>
                  <a:spcPts val="267"/>
                </a:spcBef>
                <a:spcAft>
                  <a:spcPct val="0"/>
                </a:spcAft>
                <a:buClr>
                  <a:prstClr val="black"/>
                </a:buClr>
                <a:buSzPct val="100000"/>
                <a:buFont typeface="Arial" panose="020B0604020202020204" pitchFamily="34" charset="0"/>
                <a:buChar char="•"/>
              </a:pPr>
              <a:r>
                <a:rPr lang="en-GB" sz="1100" b="1" spc="-30" dirty="0">
                  <a:solidFill>
                    <a:prstClr val="black"/>
                  </a:solidFill>
                </a:rPr>
                <a:t>Determine the recommended Phase II dose </a:t>
              </a:r>
            </a:p>
          </p:txBody>
        </p:sp>
        <p:sp>
          <p:nvSpPr>
            <p:cNvPr id="40" name="Text Placeholder 4">
              <a:extLst>
                <a:ext uri="{FF2B5EF4-FFF2-40B4-BE49-F238E27FC236}">
                  <a16:creationId xmlns="" xmlns:a16="http://schemas.microsoft.com/office/drawing/2014/main" id="{194E67FE-E7AA-4DC8-8C73-AB87941C971A}"/>
                </a:ext>
              </a:extLst>
            </p:cNvPr>
            <p:cNvSpPr txBox="1">
              <a:spLocks/>
            </p:cNvSpPr>
            <p:nvPr/>
          </p:nvSpPr>
          <p:spPr bwMode="gray">
            <a:xfrm>
              <a:off x="1777175" y="2938048"/>
              <a:ext cx="2303563" cy="327285"/>
            </a:xfrm>
            <a:prstGeom prst="rect">
              <a:avLst/>
            </a:prstGeom>
            <a:solidFill>
              <a:srgbClr val="C00000"/>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100" b="1"/>
              </a:lvl1pPr>
            </a:lstStyle>
            <a:p>
              <a:pPr defTabSz="1219170">
                <a:buClr>
                  <a:srgbClr val="89C235"/>
                </a:buClr>
              </a:pPr>
              <a:r>
                <a:rPr lang="en-GB" sz="1200" dirty="0">
                  <a:solidFill>
                    <a:prstClr val="white"/>
                  </a:solidFill>
                </a:rPr>
                <a:t>Primary endpoint</a:t>
              </a:r>
            </a:p>
          </p:txBody>
        </p:sp>
      </p:grpSp>
      <p:grpSp>
        <p:nvGrpSpPr>
          <p:cNvPr id="5" name="Group 40">
            <a:extLst>
              <a:ext uri="{FF2B5EF4-FFF2-40B4-BE49-F238E27FC236}">
                <a16:creationId xmlns="" xmlns:a16="http://schemas.microsoft.com/office/drawing/2014/main" id="{1319F4CA-CA6E-4789-A7D6-97A174A41F23}"/>
              </a:ext>
            </a:extLst>
          </p:cNvPr>
          <p:cNvGrpSpPr/>
          <p:nvPr/>
        </p:nvGrpSpPr>
        <p:grpSpPr>
          <a:xfrm>
            <a:off x="6522244" y="3744986"/>
            <a:ext cx="2343690" cy="863549"/>
            <a:chOff x="1777175" y="2938048"/>
            <a:chExt cx="2306751" cy="604485"/>
          </a:xfrm>
          <a:solidFill>
            <a:schemeClr val="accent4"/>
          </a:solidFill>
        </p:grpSpPr>
        <p:sp>
          <p:nvSpPr>
            <p:cNvPr id="42" name="Rectangle 41">
              <a:extLst>
                <a:ext uri="{FF2B5EF4-FFF2-40B4-BE49-F238E27FC236}">
                  <a16:creationId xmlns="" xmlns:a16="http://schemas.microsoft.com/office/drawing/2014/main" id="{607BF4E5-5DDA-4AEC-8A55-679B4073F1E4}"/>
                </a:ext>
              </a:extLst>
            </p:cNvPr>
            <p:cNvSpPr/>
            <p:nvPr/>
          </p:nvSpPr>
          <p:spPr bwMode="gray">
            <a:xfrm>
              <a:off x="1777175" y="3265333"/>
              <a:ext cx="2306751" cy="277200"/>
            </a:xfrm>
            <a:prstGeom prst="rect">
              <a:avLst/>
            </a:prstGeom>
            <a:solidFill>
              <a:srgbClr val="F7F7F7"/>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p>
              <a:pPr algn="ctr" defTabSz="1219170" fontAlgn="base">
                <a:lnSpc>
                  <a:spcPct val="90000"/>
                </a:lnSpc>
                <a:spcBef>
                  <a:spcPts val="267"/>
                </a:spcBef>
                <a:spcAft>
                  <a:spcPct val="0"/>
                </a:spcAft>
                <a:buClr>
                  <a:prstClr val="black"/>
                </a:buClr>
                <a:buSzPct val="100000"/>
              </a:pPr>
              <a:r>
                <a:rPr lang="en-GB" sz="1200" b="1" dirty="0">
                  <a:solidFill>
                    <a:prstClr val="black"/>
                  </a:solidFill>
                </a:rPr>
                <a:t>PFS</a:t>
              </a:r>
            </a:p>
          </p:txBody>
        </p:sp>
        <p:sp>
          <p:nvSpPr>
            <p:cNvPr id="43" name="Text Placeholder 4">
              <a:extLst>
                <a:ext uri="{FF2B5EF4-FFF2-40B4-BE49-F238E27FC236}">
                  <a16:creationId xmlns="" xmlns:a16="http://schemas.microsoft.com/office/drawing/2014/main" id="{9CE20FE9-B73F-4798-A0B2-2841B838952C}"/>
                </a:ext>
              </a:extLst>
            </p:cNvPr>
            <p:cNvSpPr txBox="1">
              <a:spLocks/>
            </p:cNvSpPr>
            <p:nvPr/>
          </p:nvSpPr>
          <p:spPr bwMode="gray">
            <a:xfrm>
              <a:off x="1777175" y="2938048"/>
              <a:ext cx="2303563" cy="327285"/>
            </a:xfrm>
            <a:prstGeom prst="rect">
              <a:avLst/>
            </a:prstGeom>
            <a:solidFill>
              <a:srgbClr val="C00000"/>
            </a:solidFill>
            <a:ln w="19050" cap="sq" cmpd="sng" algn="ctr">
              <a:noFill/>
              <a:prstDash val="solid"/>
              <a:miter lim="800000"/>
              <a:headEnd type="none" w="med" len="med"/>
              <a:tailEnd type="none" w="med" len="med"/>
            </a:ln>
            <a:effectLst/>
            <a:scene3d>
              <a:camera prst="orthographicFront">
                <a:rot lat="0" lon="0" rev="0"/>
              </a:camera>
              <a:lightRig rig="balanced" dir="t">
                <a:rot lat="0" lon="0" rev="8700000"/>
              </a:lightRig>
            </a:scene3d>
            <a:sp3d/>
          </p:spPr>
          <p:txBody>
            <a:bodyPr vert="horz" wrap="square" lIns="0" tIns="60953" rIns="0" bIns="60960" numCol="1" rtlCol="0" anchor="ctr" anchorCtr="0" compatLnSpc="1">
              <a:prstTxWarp prst="textNoShape">
                <a:avLst/>
              </a:prstTxWarp>
              <a:noAutofit/>
            </a:bodyPr>
            <a:lstStyle>
              <a:defPPr>
                <a:defRPr lang="en-US"/>
              </a:defPPr>
              <a:lvl1pPr algn="ctr" fontAlgn="base">
                <a:lnSpc>
                  <a:spcPct val="90000"/>
                </a:lnSpc>
                <a:spcBef>
                  <a:spcPts val="200"/>
                </a:spcBef>
                <a:spcAft>
                  <a:spcPct val="0"/>
                </a:spcAft>
                <a:buClr>
                  <a:schemeClr val="accent2"/>
                </a:buClr>
                <a:buSzPct val="90000"/>
                <a:defRPr sz="1100" b="1"/>
              </a:lvl1pPr>
            </a:lstStyle>
            <a:p>
              <a:pPr defTabSz="1219170">
                <a:buClr>
                  <a:srgbClr val="89C235"/>
                </a:buClr>
              </a:pPr>
              <a:r>
                <a:rPr lang="en-GB" sz="1200" dirty="0">
                  <a:solidFill>
                    <a:prstClr val="white"/>
                  </a:solidFill>
                </a:rPr>
                <a:t>Primary endpoint</a:t>
              </a:r>
            </a:p>
          </p:txBody>
        </p:sp>
      </p:grpSp>
      <p:sp>
        <p:nvSpPr>
          <p:cNvPr id="55" name="TextBox 54">
            <a:extLst>
              <a:ext uri="{FF2B5EF4-FFF2-40B4-BE49-F238E27FC236}">
                <a16:creationId xmlns="" xmlns:a16="http://schemas.microsoft.com/office/drawing/2014/main" id="{749C9DA2-4769-492E-81F9-D1F65A5C878F}"/>
              </a:ext>
            </a:extLst>
          </p:cNvPr>
          <p:cNvSpPr txBox="1"/>
          <p:nvPr/>
        </p:nvSpPr>
        <p:spPr>
          <a:xfrm>
            <a:off x="7286626" y="4857581"/>
            <a:ext cx="1572164" cy="1077218"/>
          </a:xfrm>
          <a:prstGeom prst="rect">
            <a:avLst/>
          </a:prstGeom>
          <a:solidFill>
            <a:schemeClr val="bg2">
              <a:lumMod val="40000"/>
              <a:lumOff val="60000"/>
              <a:alpha val="50000"/>
            </a:schemeClr>
          </a:solidFill>
          <a:ln>
            <a:noFill/>
          </a:ln>
        </p:spPr>
        <p:txBody>
          <a:bodyPr wrap="square" rtlCol="0" anchor="ctr">
            <a:noAutofit/>
          </a:bodyPr>
          <a:lstStyle/>
          <a:p>
            <a:pPr algn="ctr" defTabSz="1219170"/>
            <a:r>
              <a:rPr lang="en-GB" sz="1200" b="1" dirty="0">
                <a:solidFill>
                  <a:srgbClr val="000000"/>
                </a:solidFill>
              </a:rPr>
              <a:t>AVANOVA II Status:</a:t>
            </a:r>
            <a:br>
              <a:rPr lang="en-GB" sz="1200" b="1" dirty="0">
                <a:solidFill>
                  <a:srgbClr val="000000"/>
                </a:solidFill>
              </a:rPr>
            </a:br>
            <a:r>
              <a:rPr lang="en-GB" sz="1200" b="1" dirty="0">
                <a:solidFill>
                  <a:srgbClr val="000000"/>
                </a:solidFill>
              </a:rPr>
              <a:t>recruiting</a:t>
            </a:r>
            <a:r>
              <a:rPr lang="en-GB" sz="1200" b="1" baseline="30000" dirty="0">
                <a:solidFill>
                  <a:srgbClr val="000000"/>
                </a:solidFill>
              </a:rPr>
              <a:t>2</a:t>
            </a:r>
            <a:r>
              <a:rPr lang="en-GB" sz="1200" b="1" dirty="0">
                <a:solidFill>
                  <a:srgbClr val="000000"/>
                </a:solidFill>
              </a:rPr>
              <a:t> </a:t>
            </a:r>
          </a:p>
          <a:p>
            <a:pPr algn="ctr" defTabSz="1219170"/>
            <a:r>
              <a:rPr lang="en-GB" sz="1200" b="1" dirty="0">
                <a:solidFill>
                  <a:srgbClr val="000000"/>
                </a:solidFill>
              </a:rPr>
              <a:t>Target enrolment: 108</a:t>
            </a:r>
          </a:p>
        </p:txBody>
      </p:sp>
      <p:sp>
        <p:nvSpPr>
          <p:cNvPr id="60" name="Rounded Rectangle 51">
            <a:extLst>
              <a:ext uri="{FF2B5EF4-FFF2-40B4-BE49-F238E27FC236}">
                <a16:creationId xmlns="" xmlns:a16="http://schemas.microsoft.com/office/drawing/2014/main" id="{3C89A158-3BF0-40FB-87A8-2DE08130A28F}"/>
              </a:ext>
            </a:extLst>
          </p:cNvPr>
          <p:cNvSpPr/>
          <p:nvPr/>
        </p:nvSpPr>
        <p:spPr>
          <a:xfrm>
            <a:off x="315516" y="1464182"/>
            <a:ext cx="2349508" cy="31487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400" b="1" dirty="0">
                <a:solidFill>
                  <a:srgbClr val="3F2C59"/>
                </a:solidFill>
              </a:rPr>
              <a:t>Patient eligibility </a:t>
            </a:r>
            <a:endParaRPr lang="en-US" sz="1400" b="1" baseline="30000" dirty="0">
              <a:solidFill>
                <a:srgbClr val="3F2C59"/>
              </a:solidFill>
            </a:endParaRPr>
          </a:p>
        </p:txBody>
      </p:sp>
      <p:sp>
        <p:nvSpPr>
          <p:cNvPr id="34" name="Rectangle 33"/>
          <p:cNvSpPr/>
          <p:nvPr/>
        </p:nvSpPr>
        <p:spPr>
          <a:xfrm>
            <a:off x="231237" y="6030306"/>
            <a:ext cx="8031020" cy="215444"/>
          </a:xfrm>
          <a:prstGeom prst="rect">
            <a:avLst/>
          </a:prstGeom>
        </p:spPr>
        <p:txBody>
          <a:bodyPr wrap="square">
            <a:spAutoFit/>
          </a:bodyPr>
          <a:lstStyle/>
          <a:p>
            <a:pPr defTabSz="914400"/>
            <a:r>
              <a:rPr lang="en-GB" sz="800" dirty="0">
                <a:solidFill>
                  <a:prstClr val="black"/>
                </a:solidFill>
                <a:ea typeface="Calibri" panose="020F0502020204030204" pitchFamily="34" charset="0"/>
                <a:cs typeface="Times New Roman" panose="02020603050405020304" pitchFamily="18" charset="0"/>
              </a:rPr>
              <a:t>Niraparib no </a:t>
            </a:r>
            <a:r>
              <a:rPr lang="en-GB" sz="800" dirty="0" err="1">
                <a:solidFill>
                  <a:prstClr val="black"/>
                </a:solidFill>
                <a:ea typeface="Calibri" panose="020F0502020204030204" pitchFamily="34" charset="0"/>
                <a:cs typeface="Times New Roman" panose="02020603050405020304" pitchFamily="18" charset="0"/>
              </a:rPr>
              <a:t>está</a:t>
            </a:r>
            <a:r>
              <a:rPr lang="en-GB" sz="800" dirty="0">
                <a:solidFill>
                  <a:prstClr val="black"/>
                </a:solidFill>
                <a:ea typeface="Calibri" panose="020F0502020204030204" pitchFamily="34" charset="0"/>
                <a:cs typeface="Times New Roman" panose="02020603050405020304" pitchFamily="18" charset="0"/>
              </a:rPr>
              <a:t> </a:t>
            </a:r>
            <a:r>
              <a:rPr lang="en-GB" sz="800" dirty="0" err="1">
                <a:solidFill>
                  <a:prstClr val="black"/>
                </a:solidFill>
                <a:ea typeface="Calibri" panose="020F0502020204030204" pitchFamily="34" charset="0"/>
                <a:cs typeface="Times New Roman" panose="02020603050405020304" pitchFamily="18" charset="0"/>
              </a:rPr>
              <a:t>autorizado</a:t>
            </a:r>
            <a:r>
              <a:rPr lang="en-GB" sz="800" dirty="0">
                <a:solidFill>
                  <a:prstClr val="black"/>
                </a:solidFill>
                <a:ea typeface="Calibri" panose="020F0502020204030204" pitchFamily="34" charset="0"/>
                <a:cs typeface="Times New Roman" panose="02020603050405020304" pitchFamily="18" charset="0"/>
              </a:rPr>
              <a:t> en España; solo está autorizado en los Estados Unidos de América. Niraparib is not approved in Spain; it is only approved for use in the United States of America.</a:t>
            </a:r>
          </a:p>
        </p:txBody>
      </p:sp>
    </p:spTree>
    <p:extLst>
      <p:ext uri="{BB962C8B-B14F-4D97-AF65-F5344CB8AC3E}">
        <p14:creationId xmlns:p14="http://schemas.microsoft.com/office/powerpoint/2010/main" val="151868073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A629C1CA-B9F4-434E-98B0-8C4826ADAB6D}"/>
              </a:ext>
            </a:extLst>
          </p:cNvPr>
          <p:cNvSpPr/>
          <p:nvPr/>
        </p:nvSpPr>
        <p:spPr>
          <a:xfrm>
            <a:off x="297824" y="4667085"/>
            <a:ext cx="8536384" cy="525400"/>
          </a:xfrm>
          <a:prstGeom prst="roundRect">
            <a:avLst/>
          </a:prstGeom>
          <a:gradFill>
            <a:gsLst>
              <a:gs pos="0">
                <a:srgbClr val="3F2C59"/>
              </a:gs>
              <a:gs pos="100000">
                <a:srgbClr val="3F2C59">
                  <a:alpha val="49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3200" dirty="0">
              <a:solidFill>
                <a:prstClr val="white"/>
              </a:solidFill>
            </a:endParaRPr>
          </a:p>
        </p:txBody>
      </p:sp>
      <p:sp>
        <p:nvSpPr>
          <p:cNvPr id="7" name="Rectangle: Rounded Corners 6">
            <a:extLst>
              <a:ext uri="{FF2B5EF4-FFF2-40B4-BE49-F238E27FC236}">
                <a16:creationId xmlns="" xmlns:a16="http://schemas.microsoft.com/office/drawing/2014/main" id="{83822EE2-ED82-42FB-9CEE-AC4028611F5C}"/>
              </a:ext>
            </a:extLst>
          </p:cNvPr>
          <p:cNvSpPr/>
          <p:nvPr/>
        </p:nvSpPr>
        <p:spPr>
          <a:xfrm>
            <a:off x="305991" y="3600286"/>
            <a:ext cx="8536384" cy="525400"/>
          </a:xfrm>
          <a:prstGeom prst="roundRect">
            <a:avLst/>
          </a:prstGeom>
          <a:gradFill>
            <a:gsLst>
              <a:gs pos="0">
                <a:srgbClr val="3F2C59"/>
              </a:gs>
              <a:gs pos="100000">
                <a:srgbClr val="3F2C59">
                  <a:alpha val="49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3200" dirty="0">
              <a:solidFill>
                <a:prstClr val="white"/>
              </a:solidFill>
            </a:endParaRPr>
          </a:p>
        </p:txBody>
      </p:sp>
      <p:sp>
        <p:nvSpPr>
          <p:cNvPr id="9" name="Content Placeholder 8"/>
          <p:cNvSpPr>
            <a:spLocks noGrp="1"/>
          </p:cNvSpPr>
          <p:nvPr>
            <p:ph idx="1"/>
          </p:nvPr>
        </p:nvSpPr>
        <p:spPr>
          <a:xfrm>
            <a:off x="305992" y="1256044"/>
            <a:ext cx="8532019" cy="4793064"/>
          </a:xfrm>
        </p:spPr>
        <p:txBody>
          <a:bodyPr/>
          <a:lstStyle/>
          <a:p>
            <a:pPr marL="335992" indent="-335992">
              <a:spcAft>
                <a:spcPts val="800"/>
              </a:spcAft>
            </a:pPr>
            <a:r>
              <a:rPr lang="en-GB" sz="3200" dirty="0"/>
              <a:t>Resistance to PARP inhibitors</a:t>
            </a:r>
            <a:endParaRPr lang="en-GB" sz="3200" noProof="0" dirty="0"/>
          </a:p>
          <a:p>
            <a:pPr marL="335992" indent="-335992">
              <a:spcAft>
                <a:spcPts val="800"/>
              </a:spcAft>
            </a:pPr>
            <a:r>
              <a:rPr lang="en-GB" sz="3200" dirty="0"/>
              <a:t>Retreatment with PARP inhibitors: Overcoming or compounding the resistance problem?</a:t>
            </a:r>
          </a:p>
          <a:p>
            <a:pPr marL="335992" indent="-335992">
              <a:spcAft>
                <a:spcPts val="800"/>
              </a:spcAft>
            </a:pPr>
            <a:r>
              <a:rPr lang="en-GB" sz="3200" dirty="0"/>
              <a:t>PARP inhibitors in the front-line setting</a:t>
            </a:r>
            <a:endParaRPr lang="en-GB" sz="3200" noProof="0" dirty="0"/>
          </a:p>
          <a:p>
            <a:pPr marL="335992" indent="-335992">
              <a:spcAft>
                <a:spcPts val="800"/>
              </a:spcAft>
            </a:pPr>
            <a:r>
              <a:rPr lang="en-GB" sz="3200" noProof="0" dirty="0">
                <a:solidFill>
                  <a:schemeClr val="bg1"/>
                </a:solidFill>
              </a:rPr>
              <a:t>Combinations with other agents</a:t>
            </a:r>
          </a:p>
          <a:p>
            <a:pPr marL="587992" lvl="1" indent="-335992">
              <a:spcAft>
                <a:spcPts val="800"/>
              </a:spcAft>
            </a:pPr>
            <a:r>
              <a:rPr lang="en-GB" sz="2800" dirty="0"/>
              <a:t>Anti-angiogenic agents</a:t>
            </a:r>
          </a:p>
          <a:p>
            <a:pPr marL="587992" lvl="1" indent="-335992">
              <a:spcAft>
                <a:spcPts val="800"/>
              </a:spcAft>
            </a:pPr>
            <a:r>
              <a:rPr lang="en-GB" sz="2800" noProof="0" dirty="0">
                <a:solidFill>
                  <a:schemeClr val="bg1"/>
                </a:solidFill>
              </a:rPr>
              <a:t>Immuno-oncology agents</a:t>
            </a:r>
          </a:p>
        </p:txBody>
      </p:sp>
      <p:sp>
        <p:nvSpPr>
          <p:cNvPr id="11" name="Text Placeholder 10"/>
          <p:cNvSpPr>
            <a:spLocks noGrp="1"/>
          </p:cNvSpPr>
          <p:nvPr>
            <p:ph type="body" sz="quarter" idx="14"/>
          </p:nvPr>
        </p:nvSpPr>
        <p:spPr/>
        <p:txBody>
          <a:bodyPr/>
          <a:lstStyle/>
          <a:p>
            <a:endParaRPr lang="en-GB" dirty="0"/>
          </a:p>
        </p:txBody>
      </p:sp>
      <p:sp>
        <p:nvSpPr>
          <p:cNvPr id="3" name="Text Placeholder 2">
            <a:extLst>
              <a:ext uri="{FF2B5EF4-FFF2-40B4-BE49-F238E27FC236}">
                <a16:creationId xmlns="" xmlns:a16="http://schemas.microsoft.com/office/drawing/2014/main" id="{E5916A52-5309-4237-B103-F56E07935DF7}"/>
              </a:ext>
            </a:extLst>
          </p:cNvPr>
          <p:cNvSpPr>
            <a:spLocks noGrp="1"/>
          </p:cNvSpPr>
          <p:nvPr>
            <p:ph type="body" sz="quarter" idx="13"/>
          </p:nvPr>
        </p:nvSpPr>
        <p:spPr/>
        <p:txBody>
          <a:bodyPr/>
          <a:lstStyle/>
          <a:p>
            <a:r>
              <a:rPr lang="en-GB" noProof="0" dirty="0"/>
              <a:t>PARP, poly(ADP-ribose) polymerase</a:t>
            </a:r>
          </a:p>
        </p:txBody>
      </p:sp>
      <p:sp>
        <p:nvSpPr>
          <p:cNvPr id="5" name="Title 4">
            <a:extLst>
              <a:ext uri="{FF2B5EF4-FFF2-40B4-BE49-F238E27FC236}">
                <a16:creationId xmlns="" xmlns:a16="http://schemas.microsoft.com/office/drawing/2014/main" id="{640D4E29-393E-4304-B8CD-C9057EB67ACD}"/>
              </a:ext>
            </a:extLst>
          </p:cNvPr>
          <p:cNvSpPr>
            <a:spLocks noGrp="1"/>
          </p:cNvSpPr>
          <p:nvPr>
            <p:ph type="title"/>
          </p:nvPr>
        </p:nvSpPr>
        <p:spPr/>
        <p:txBody>
          <a:bodyPr/>
          <a:lstStyle/>
          <a:p>
            <a:r>
              <a:rPr lang="en-GB" sz="3200" dirty="0"/>
              <a:t>Unmet Clinical Need: Future Research Into PARP Inhibitor Use</a:t>
            </a:r>
            <a:endParaRPr lang="en-GB" sz="3200" noProof="0" dirty="0"/>
          </a:p>
        </p:txBody>
      </p:sp>
    </p:spTree>
    <p:extLst>
      <p:ext uri="{BB962C8B-B14F-4D97-AF65-F5344CB8AC3E}">
        <p14:creationId xmlns:p14="http://schemas.microsoft.com/office/powerpoint/2010/main" val="242707773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PARP Inhibitors in Combination with</a:t>
            </a:r>
            <a:br>
              <a:rPr lang="en-GB" dirty="0"/>
            </a:br>
            <a:r>
              <a:rPr lang="en-GB" dirty="0"/>
              <a:t>Immuno-Oncology Agents: Rationale</a:t>
            </a:r>
            <a:endParaRPr lang="en-GB" noProof="0" dirty="0"/>
          </a:p>
        </p:txBody>
      </p:sp>
      <p:sp>
        <p:nvSpPr>
          <p:cNvPr id="6" name="Text Placeholder 5"/>
          <p:cNvSpPr>
            <a:spLocks noGrp="1"/>
          </p:cNvSpPr>
          <p:nvPr>
            <p:ph type="body" sz="quarter" idx="13"/>
          </p:nvPr>
        </p:nvSpPr>
        <p:spPr>
          <a:xfrm>
            <a:off x="305992" y="6305919"/>
            <a:ext cx="4048125" cy="530883"/>
          </a:xfrm>
        </p:spPr>
        <p:txBody>
          <a:bodyPr>
            <a:normAutofit/>
          </a:bodyPr>
          <a:lstStyle/>
          <a:p>
            <a:r>
              <a:rPr lang="en-GB" noProof="0" dirty="0"/>
              <a:t>HR, homologous recombination; mAb, monoclonal antibody; </a:t>
            </a:r>
            <a:br>
              <a:rPr lang="en-GB" noProof="0" dirty="0"/>
            </a:br>
            <a:r>
              <a:rPr lang="en-GB" noProof="0" dirty="0"/>
              <a:t>PARP, poly(ADP-ribose) polymerase; PD-L1, programmed cell death ligand 1</a:t>
            </a:r>
          </a:p>
        </p:txBody>
      </p:sp>
      <p:sp>
        <p:nvSpPr>
          <p:cNvPr id="7" name="Text Placeholder 6"/>
          <p:cNvSpPr>
            <a:spLocks noGrp="1"/>
          </p:cNvSpPr>
          <p:nvPr>
            <p:ph type="body" sz="quarter" idx="14"/>
          </p:nvPr>
        </p:nvSpPr>
        <p:spPr/>
        <p:txBody>
          <a:bodyPr>
            <a:normAutofit/>
          </a:bodyPr>
          <a:lstStyle/>
          <a:p>
            <a:pPr>
              <a:buClr>
                <a:schemeClr val="bg1"/>
              </a:buClr>
            </a:pPr>
            <a:r>
              <a:rPr lang="en-GB" noProof="0" dirty="0"/>
              <a:t>1. Patch AM et al. </a:t>
            </a:r>
            <a:r>
              <a:rPr lang="en-GB" i="1" noProof="0" dirty="0"/>
              <a:t>Nature.</a:t>
            </a:r>
            <a:r>
              <a:rPr lang="en-GB" noProof="0" dirty="0"/>
              <a:t> 2015;521:489–494;</a:t>
            </a:r>
          </a:p>
          <a:p>
            <a:pPr>
              <a:buClr>
                <a:schemeClr val="bg1"/>
              </a:buClr>
            </a:pPr>
            <a:r>
              <a:rPr lang="en-GB" noProof="0" dirty="0"/>
              <a:t>2. Strickland K et al. ASCO 2015; Abstract 5512</a:t>
            </a:r>
          </a:p>
        </p:txBody>
      </p:sp>
      <p:sp>
        <p:nvSpPr>
          <p:cNvPr id="8" name="Rectangle 7">
            <a:extLst/>
          </p:cNvPr>
          <p:cNvSpPr/>
          <p:nvPr/>
        </p:nvSpPr>
        <p:spPr>
          <a:xfrm>
            <a:off x="322263" y="1267613"/>
            <a:ext cx="4164012" cy="4298613"/>
          </a:xfrm>
          <a:prstGeom prst="rect">
            <a:avLst/>
          </a:prstGeom>
        </p:spPr>
        <p:txBody>
          <a:bodyPr wrap="square">
            <a:spAutoFit/>
          </a:bodyPr>
          <a:lstStyle/>
          <a:p>
            <a:pPr marL="239994" indent="-239994" defTabSz="914400">
              <a:spcAft>
                <a:spcPts val="1600"/>
              </a:spcAft>
              <a:buClr>
                <a:srgbClr val="FFE363"/>
              </a:buClr>
              <a:buFont typeface="Arial" panose="020B0604020202020204" pitchFamily="34" charset="0"/>
              <a:buChar char="•"/>
            </a:pPr>
            <a:r>
              <a:rPr lang="en-US" sz="2000" dirty="0">
                <a:solidFill>
                  <a:prstClr val="black"/>
                </a:solidFill>
              </a:rPr>
              <a:t>Tumours with deleterious mutations in DNA repair genes (including </a:t>
            </a:r>
            <a:r>
              <a:rPr lang="en-US" sz="2000" i="1" dirty="0">
                <a:solidFill>
                  <a:prstClr val="black"/>
                </a:solidFill>
              </a:rPr>
              <a:t>BRCA1/2</a:t>
            </a:r>
            <a:r>
              <a:rPr lang="en-US" sz="2000" dirty="0">
                <a:solidFill>
                  <a:prstClr val="black"/>
                </a:solidFill>
              </a:rPr>
              <a:t>) </a:t>
            </a:r>
            <a:r>
              <a:rPr lang="en-GB" sz="2000" dirty="0">
                <a:solidFill>
                  <a:prstClr val="black"/>
                </a:solidFill>
              </a:rPr>
              <a:t>have a high mutational load and a </a:t>
            </a:r>
            <a:br>
              <a:rPr lang="en-GB" sz="2000" dirty="0">
                <a:solidFill>
                  <a:prstClr val="black"/>
                </a:solidFill>
              </a:rPr>
            </a:br>
            <a:r>
              <a:rPr lang="en-GB" sz="2000" dirty="0">
                <a:solidFill>
                  <a:prstClr val="black"/>
                </a:solidFill>
              </a:rPr>
              <a:t>higher number of protein-coding mutations (neoepitopes) due to the inability of the cancer cell to repair </a:t>
            </a:r>
            <a:br>
              <a:rPr lang="en-GB" sz="2000" dirty="0">
                <a:solidFill>
                  <a:prstClr val="black"/>
                </a:solidFill>
              </a:rPr>
            </a:br>
            <a:r>
              <a:rPr lang="en-GB" sz="2000" dirty="0">
                <a:solidFill>
                  <a:prstClr val="black"/>
                </a:solidFill>
              </a:rPr>
              <a:t>DNA damage effectively</a:t>
            </a:r>
            <a:r>
              <a:rPr lang="en-GB" sz="2000" baseline="30000" dirty="0">
                <a:solidFill>
                  <a:prstClr val="black"/>
                </a:solidFill>
              </a:rPr>
              <a:t>1</a:t>
            </a:r>
          </a:p>
          <a:p>
            <a:pPr marL="239994" indent="-239994" defTabSz="914400">
              <a:spcAft>
                <a:spcPts val="1600"/>
              </a:spcAft>
              <a:buClr>
                <a:srgbClr val="FFE363"/>
              </a:buClr>
              <a:buFont typeface="Arial" panose="020B0604020202020204" pitchFamily="34" charset="0"/>
              <a:buChar char="•"/>
            </a:pPr>
            <a:r>
              <a:rPr lang="en-GB" sz="2000" i="1" dirty="0">
                <a:solidFill>
                  <a:prstClr val="black"/>
                </a:solidFill>
              </a:rPr>
              <a:t>BRCA1/2</a:t>
            </a:r>
            <a:r>
              <a:rPr lang="en-GB" sz="2000" dirty="0">
                <a:solidFill>
                  <a:prstClr val="black"/>
                </a:solidFill>
              </a:rPr>
              <a:t> mutant and HR-deficient tumours are correlated with higher PD‑L1 expression and CD8 T-cell infiltration that predict PD‑(L)1 mAb response</a:t>
            </a:r>
            <a:r>
              <a:rPr lang="en-GB" sz="2000" baseline="30000" dirty="0">
                <a:solidFill>
                  <a:prstClr val="black"/>
                </a:solidFill>
              </a:rPr>
              <a:t>2</a:t>
            </a:r>
            <a:endParaRPr lang="en-GB" sz="2000" dirty="0">
              <a:solidFill>
                <a:prstClr val="black"/>
              </a:solidFill>
            </a:endParaRPr>
          </a:p>
        </p:txBody>
      </p:sp>
      <p:grpSp>
        <p:nvGrpSpPr>
          <p:cNvPr id="2" name="Group 8">
            <a:extLst>
              <a:ext uri="{FF2B5EF4-FFF2-40B4-BE49-F238E27FC236}">
                <a16:creationId xmlns="" xmlns:a16="http://schemas.microsoft.com/office/drawing/2014/main" id="{A5C5B19D-7ED3-43A5-BFCB-0023B174907B}"/>
              </a:ext>
            </a:extLst>
          </p:cNvPr>
          <p:cNvGrpSpPr/>
          <p:nvPr/>
        </p:nvGrpSpPr>
        <p:grpSpPr>
          <a:xfrm>
            <a:off x="4950061" y="1412265"/>
            <a:ext cx="3417639" cy="4150322"/>
            <a:chOff x="7437596" y="1665498"/>
            <a:chExt cx="3223075" cy="3081831"/>
          </a:xfrm>
        </p:grpSpPr>
        <p:sp>
          <p:nvSpPr>
            <p:cNvPr id="10" name="Freeform: Shape 9">
              <a:extLst>
                <a:ext uri="{FF2B5EF4-FFF2-40B4-BE49-F238E27FC236}">
                  <a16:creationId xmlns="" xmlns:a16="http://schemas.microsoft.com/office/drawing/2014/main" id="{A78FB19D-1CDA-4E63-B1E3-5BE9D4A6849A}"/>
                </a:ext>
              </a:extLst>
            </p:cNvPr>
            <p:cNvSpPr/>
            <p:nvPr/>
          </p:nvSpPr>
          <p:spPr>
            <a:xfrm>
              <a:off x="8206603" y="1803816"/>
              <a:ext cx="2321136" cy="2350047"/>
            </a:xfrm>
            <a:custGeom>
              <a:avLst/>
              <a:gdLst>
                <a:gd name="connsiteX0" fmla="*/ 0 w 4450645"/>
                <a:gd name="connsiteY0" fmla="*/ 0 h 2830689"/>
                <a:gd name="connsiteX1" fmla="*/ 0 w 4450645"/>
                <a:gd name="connsiteY1" fmla="*/ 2830689 h 2830689"/>
                <a:gd name="connsiteX2" fmla="*/ 90312 w 4450645"/>
                <a:gd name="connsiteY2" fmla="*/ 2827867 h 2830689"/>
                <a:gd name="connsiteX3" fmla="*/ 4450645 w 4450645"/>
                <a:gd name="connsiteY3" fmla="*/ 2827867 h 2830689"/>
              </a:gdLst>
              <a:ahLst/>
              <a:cxnLst>
                <a:cxn ang="0">
                  <a:pos x="connsiteX0" y="connsiteY0"/>
                </a:cxn>
                <a:cxn ang="0">
                  <a:pos x="connsiteX1" y="connsiteY1"/>
                </a:cxn>
                <a:cxn ang="0">
                  <a:pos x="connsiteX2" y="connsiteY2"/>
                </a:cxn>
                <a:cxn ang="0">
                  <a:pos x="connsiteX3" y="connsiteY3"/>
                </a:cxn>
              </a:cxnLst>
              <a:rect l="l" t="t" r="r" b="b"/>
              <a:pathLst>
                <a:path w="4450645" h="2830689">
                  <a:moveTo>
                    <a:pt x="0" y="0"/>
                  </a:moveTo>
                  <a:lnTo>
                    <a:pt x="0" y="2830689"/>
                  </a:lnTo>
                  <a:lnTo>
                    <a:pt x="90312" y="2827867"/>
                  </a:lnTo>
                  <a:lnTo>
                    <a:pt x="4450645" y="2827867"/>
                  </a:lnTo>
                </a:path>
              </a:pathLst>
            </a:custGeom>
            <a:noFill/>
            <a:ln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cxnSp>
          <p:nvCxnSpPr>
            <p:cNvPr id="11" name="Straight Connector 10">
              <a:extLst>
                <a:ext uri="{FF2B5EF4-FFF2-40B4-BE49-F238E27FC236}">
                  <a16:creationId xmlns="" xmlns:a16="http://schemas.microsoft.com/office/drawing/2014/main" id="{994F80E3-38AB-4C13-8A6B-1094D1CCDF34}"/>
                </a:ext>
              </a:extLst>
            </p:cNvPr>
            <p:cNvCxnSpPr>
              <a:cxnSpLocks/>
            </p:cNvCxnSpPr>
            <p:nvPr/>
          </p:nvCxnSpPr>
          <p:spPr>
            <a:xfrm flipH="1">
              <a:off x="8078345" y="1803304"/>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5387A223-1A04-486D-A2BF-6F0C9C75FA79}"/>
                </a:ext>
              </a:extLst>
            </p:cNvPr>
            <p:cNvSpPr txBox="1"/>
            <p:nvPr/>
          </p:nvSpPr>
          <p:spPr>
            <a:xfrm>
              <a:off x="7759865" y="1665498"/>
              <a:ext cx="284511" cy="274248"/>
            </a:xfrm>
            <a:prstGeom prst="rect">
              <a:avLst/>
            </a:prstGeom>
            <a:noFill/>
          </p:spPr>
          <p:txBody>
            <a:bodyPr wrap="none" rtlCol="0" anchor="ctr">
              <a:spAutoFit/>
            </a:bodyPr>
            <a:lstStyle/>
            <a:p>
              <a:pPr algn="ctr" defTabSz="914400"/>
              <a:r>
                <a:rPr lang="en-GB" dirty="0">
                  <a:solidFill>
                    <a:prstClr val="black"/>
                  </a:solidFill>
                </a:rPr>
                <a:t>5</a:t>
              </a:r>
            </a:p>
          </p:txBody>
        </p:sp>
        <p:cxnSp>
          <p:nvCxnSpPr>
            <p:cNvPr id="13" name="Straight Connector 12">
              <a:extLst>
                <a:ext uri="{FF2B5EF4-FFF2-40B4-BE49-F238E27FC236}">
                  <a16:creationId xmlns="" xmlns:a16="http://schemas.microsoft.com/office/drawing/2014/main" id="{5A56FE71-DA01-4AA3-99CB-8ED139CC570B}"/>
                </a:ext>
              </a:extLst>
            </p:cNvPr>
            <p:cNvCxnSpPr>
              <a:cxnSpLocks/>
            </p:cNvCxnSpPr>
            <p:nvPr/>
          </p:nvCxnSpPr>
          <p:spPr>
            <a:xfrm flipH="1">
              <a:off x="8078345" y="2272996"/>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9ACD34C8-6F68-490F-B094-4DD0C885380B}"/>
                </a:ext>
              </a:extLst>
            </p:cNvPr>
            <p:cNvSpPr txBox="1"/>
            <p:nvPr/>
          </p:nvSpPr>
          <p:spPr>
            <a:xfrm>
              <a:off x="7759865" y="2135191"/>
              <a:ext cx="284511" cy="274248"/>
            </a:xfrm>
            <a:prstGeom prst="rect">
              <a:avLst/>
            </a:prstGeom>
            <a:noFill/>
          </p:spPr>
          <p:txBody>
            <a:bodyPr wrap="none" rtlCol="0" anchor="ctr">
              <a:spAutoFit/>
            </a:bodyPr>
            <a:lstStyle/>
            <a:p>
              <a:pPr algn="ctr" defTabSz="914400"/>
              <a:r>
                <a:rPr lang="en-GB" dirty="0">
                  <a:solidFill>
                    <a:prstClr val="black"/>
                  </a:solidFill>
                </a:rPr>
                <a:t>4</a:t>
              </a:r>
            </a:p>
          </p:txBody>
        </p:sp>
        <p:cxnSp>
          <p:nvCxnSpPr>
            <p:cNvPr id="15" name="Straight Connector 14">
              <a:extLst>
                <a:ext uri="{FF2B5EF4-FFF2-40B4-BE49-F238E27FC236}">
                  <a16:creationId xmlns="" xmlns:a16="http://schemas.microsoft.com/office/drawing/2014/main" id="{3066A761-A53F-4780-9E1B-F38724D059CF}"/>
                </a:ext>
              </a:extLst>
            </p:cNvPr>
            <p:cNvCxnSpPr>
              <a:cxnSpLocks/>
            </p:cNvCxnSpPr>
            <p:nvPr/>
          </p:nvCxnSpPr>
          <p:spPr>
            <a:xfrm flipH="1">
              <a:off x="8078345" y="2742688"/>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8F08C33E-137F-43AE-9F4C-E3EB0B355B2B}"/>
                </a:ext>
              </a:extLst>
            </p:cNvPr>
            <p:cNvSpPr txBox="1"/>
            <p:nvPr/>
          </p:nvSpPr>
          <p:spPr>
            <a:xfrm>
              <a:off x="7759865" y="2604883"/>
              <a:ext cx="284511" cy="274248"/>
            </a:xfrm>
            <a:prstGeom prst="rect">
              <a:avLst/>
            </a:prstGeom>
            <a:noFill/>
          </p:spPr>
          <p:txBody>
            <a:bodyPr wrap="none" rtlCol="0" anchor="ctr">
              <a:spAutoFit/>
            </a:bodyPr>
            <a:lstStyle/>
            <a:p>
              <a:pPr algn="ctr" defTabSz="914400"/>
              <a:r>
                <a:rPr lang="en-GB" dirty="0">
                  <a:solidFill>
                    <a:prstClr val="black"/>
                  </a:solidFill>
                </a:rPr>
                <a:t>3</a:t>
              </a:r>
            </a:p>
          </p:txBody>
        </p:sp>
        <p:cxnSp>
          <p:nvCxnSpPr>
            <p:cNvPr id="17" name="Straight Connector 16">
              <a:extLst>
                <a:ext uri="{FF2B5EF4-FFF2-40B4-BE49-F238E27FC236}">
                  <a16:creationId xmlns="" xmlns:a16="http://schemas.microsoft.com/office/drawing/2014/main" id="{616064BA-9F16-41D7-8409-035D23738935}"/>
                </a:ext>
              </a:extLst>
            </p:cNvPr>
            <p:cNvCxnSpPr>
              <a:cxnSpLocks/>
            </p:cNvCxnSpPr>
            <p:nvPr/>
          </p:nvCxnSpPr>
          <p:spPr>
            <a:xfrm flipH="1">
              <a:off x="8078345" y="3212380"/>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508E86C1-B074-4D66-8F0D-9A7C26EA6E2E}"/>
                </a:ext>
              </a:extLst>
            </p:cNvPr>
            <p:cNvSpPr txBox="1"/>
            <p:nvPr/>
          </p:nvSpPr>
          <p:spPr>
            <a:xfrm>
              <a:off x="7759865" y="3074574"/>
              <a:ext cx="284511" cy="274248"/>
            </a:xfrm>
            <a:prstGeom prst="rect">
              <a:avLst/>
            </a:prstGeom>
            <a:noFill/>
          </p:spPr>
          <p:txBody>
            <a:bodyPr wrap="none" rtlCol="0" anchor="ctr">
              <a:spAutoFit/>
            </a:bodyPr>
            <a:lstStyle/>
            <a:p>
              <a:pPr algn="ctr" defTabSz="914400"/>
              <a:r>
                <a:rPr lang="en-GB" dirty="0">
                  <a:solidFill>
                    <a:prstClr val="black"/>
                  </a:solidFill>
                </a:rPr>
                <a:t>2</a:t>
              </a:r>
            </a:p>
          </p:txBody>
        </p:sp>
        <p:cxnSp>
          <p:nvCxnSpPr>
            <p:cNvPr id="19" name="Straight Connector 18">
              <a:extLst>
                <a:ext uri="{FF2B5EF4-FFF2-40B4-BE49-F238E27FC236}">
                  <a16:creationId xmlns="" xmlns:a16="http://schemas.microsoft.com/office/drawing/2014/main" id="{BFCA2315-C12B-4D06-8847-653FC9203297}"/>
                </a:ext>
              </a:extLst>
            </p:cNvPr>
            <p:cNvCxnSpPr>
              <a:cxnSpLocks/>
            </p:cNvCxnSpPr>
            <p:nvPr/>
          </p:nvCxnSpPr>
          <p:spPr>
            <a:xfrm flipH="1">
              <a:off x="8078345" y="3682072"/>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836BC1AF-B69A-4778-94DE-6D89C231CCD8}"/>
                </a:ext>
              </a:extLst>
            </p:cNvPr>
            <p:cNvSpPr txBox="1"/>
            <p:nvPr/>
          </p:nvSpPr>
          <p:spPr>
            <a:xfrm>
              <a:off x="7759865" y="3544267"/>
              <a:ext cx="284511" cy="274248"/>
            </a:xfrm>
            <a:prstGeom prst="rect">
              <a:avLst/>
            </a:prstGeom>
            <a:noFill/>
          </p:spPr>
          <p:txBody>
            <a:bodyPr wrap="none" rtlCol="0" anchor="ctr">
              <a:spAutoFit/>
            </a:bodyPr>
            <a:lstStyle/>
            <a:p>
              <a:pPr algn="ctr" defTabSz="914400"/>
              <a:r>
                <a:rPr lang="en-GB" dirty="0">
                  <a:solidFill>
                    <a:prstClr val="black"/>
                  </a:solidFill>
                </a:rPr>
                <a:t>1</a:t>
              </a:r>
            </a:p>
          </p:txBody>
        </p:sp>
        <p:cxnSp>
          <p:nvCxnSpPr>
            <p:cNvPr id="21" name="Straight Connector 20">
              <a:extLst>
                <a:ext uri="{FF2B5EF4-FFF2-40B4-BE49-F238E27FC236}">
                  <a16:creationId xmlns="" xmlns:a16="http://schemas.microsoft.com/office/drawing/2014/main" id="{88C0DBD2-BD2B-415E-BB7B-D64DC199D64A}"/>
                </a:ext>
              </a:extLst>
            </p:cNvPr>
            <p:cNvCxnSpPr>
              <a:cxnSpLocks/>
            </p:cNvCxnSpPr>
            <p:nvPr/>
          </p:nvCxnSpPr>
          <p:spPr>
            <a:xfrm flipH="1">
              <a:off x="8078345" y="4151764"/>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50FBB828-4CBB-4190-8C9E-C38BFCDEF302}"/>
                </a:ext>
              </a:extLst>
            </p:cNvPr>
            <p:cNvSpPr txBox="1"/>
            <p:nvPr/>
          </p:nvSpPr>
          <p:spPr>
            <a:xfrm>
              <a:off x="7759865" y="4013959"/>
              <a:ext cx="284511" cy="274248"/>
            </a:xfrm>
            <a:prstGeom prst="rect">
              <a:avLst/>
            </a:prstGeom>
            <a:noFill/>
          </p:spPr>
          <p:txBody>
            <a:bodyPr wrap="none" rtlCol="0" anchor="ctr">
              <a:spAutoFit/>
            </a:bodyPr>
            <a:lstStyle/>
            <a:p>
              <a:pPr algn="ctr" defTabSz="914400"/>
              <a:r>
                <a:rPr lang="en-GB" dirty="0">
                  <a:solidFill>
                    <a:prstClr val="black"/>
                  </a:solidFill>
                </a:rPr>
                <a:t>0</a:t>
              </a:r>
            </a:p>
          </p:txBody>
        </p:sp>
        <p:sp>
          <p:nvSpPr>
            <p:cNvPr id="23" name="TextBox 22">
              <a:extLst>
                <a:ext uri="{FF2B5EF4-FFF2-40B4-BE49-F238E27FC236}">
                  <a16:creationId xmlns="" xmlns:a16="http://schemas.microsoft.com/office/drawing/2014/main" id="{32C8CC77-BF41-468B-BBC2-7EF10D98F516}"/>
                </a:ext>
              </a:extLst>
            </p:cNvPr>
            <p:cNvSpPr txBox="1"/>
            <p:nvPr/>
          </p:nvSpPr>
          <p:spPr>
            <a:xfrm rot="16200000">
              <a:off x="6437519" y="2802700"/>
              <a:ext cx="2348460" cy="348306"/>
            </a:xfrm>
            <a:prstGeom prst="rect">
              <a:avLst/>
            </a:prstGeom>
            <a:noFill/>
          </p:spPr>
          <p:txBody>
            <a:bodyPr wrap="square" rtlCol="0" anchor="ctr">
              <a:spAutoFit/>
            </a:bodyPr>
            <a:lstStyle/>
            <a:p>
              <a:pPr algn="ctr" defTabSz="914400"/>
              <a:r>
                <a:rPr lang="en-GB" b="1" dirty="0">
                  <a:solidFill>
                    <a:prstClr val="black"/>
                  </a:solidFill>
                </a:rPr>
                <a:t>Coding mutations/Mb</a:t>
              </a:r>
            </a:p>
          </p:txBody>
        </p:sp>
        <p:sp>
          <p:nvSpPr>
            <p:cNvPr id="24" name="TextBox 23">
              <a:extLst>
                <a:ext uri="{FF2B5EF4-FFF2-40B4-BE49-F238E27FC236}">
                  <a16:creationId xmlns="" xmlns:a16="http://schemas.microsoft.com/office/drawing/2014/main" id="{18EF2E9B-F9CB-4F76-A0A4-0F89F79DBBBA}"/>
                </a:ext>
              </a:extLst>
            </p:cNvPr>
            <p:cNvSpPr txBox="1"/>
            <p:nvPr/>
          </p:nvSpPr>
          <p:spPr>
            <a:xfrm>
              <a:off x="8065284" y="4347218"/>
              <a:ext cx="857385" cy="400110"/>
            </a:xfrm>
            <a:prstGeom prst="rect">
              <a:avLst/>
            </a:prstGeom>
            <a:noFill/>
          </p:spPr>
          <p:txBody>
            <a:bodyPr wrap="none" rtlCol="0" anchor="ctr">
              <a:noAutofit/>
            </a:bodyPr>
            <a:lstStyle/>
            <a:p>
              <a:pPr algn="ctr" defTabSz="914400"/>
              <a:r>
                <a:rPr lang="en-GB" dirty="0">
                  <a:solidFill>
                    <a:prstClr val="black"/>
                  </a:solidFill>
                </a:rPr>
                <a:t>HR </a:t>
              </a:r>
              <a:br>
                <a:rPr lang="en-GB" dirty="0">
                  <a:solidFill>
                    <a:prstClr val="black"/>
                  </a:solidFill>
                </a:rPr>
              </a:br>
              <a:r>
                <a:rPr lang="en-GB" dirty="0">
                  <a:solidFill>
                    <a:prstClr val="black"/>
                  </a:solidFill>
                </a:rPr>
                <a:t>wild type</a:t>
              </a:r>
            </a:p>
          </p:txBody>
        </p:sp>
        <p:cxnSp>
          <p:nvCxnSpPr>
            <p:cNvPr id="25" name="Straight Connector 24">
              <a:extLst>
                <a:ext uri="{FF2B5EF4-FFF2-40B4-BE49-F238E27FC236}">
                  <a16:creationId xmlns="" xmlns:a16="http://schemas.microsoft.com/office/drawing/2014/main" id="{61389691-8577-4080-81EE-9EA2271FB8AE}"/>
                </a:ext>
              </a:extLst>
            </p:cNvPr>
            <p:cNvCxnSpPr>
              <a:cxnSpLocks/>
            </p:cNvCxnSpPr>
            <p:nvPr/>
          </p:nvCxnSpPr>
          <p:spPr>
            <a:xfrm rot="16200000" flipH="1">
              <a:off x="8431112" y="4213089"/>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33154513-0DA0-4ED8-B422-98D993F32B3F}"/>
                </a:ext>
              </a:extLst>
            </p:cNvPr>
            <p:cNvSpPr txBox="1"/>
            <p:nvPr/>
          </p:nvSpPr>
          <p:spPr>
            <a:xfrm>
              <a:off x="8668156" y="4233403"/>
              <a:ext cx="804195" cy="400110"/>
            </a:xfrm>
            <a:prstGeom prst="rect">
              <a:avLst/>
            </a:prstGeom>
            <a:noFill/>
          </p:spPr>
          <p:txBody>
            <a:bodyPr wrap="none" rtlCol="0" anchor="ctr">
              <a:noAutofit/>
            </a:bodyPr>
            <a:lstStyle/>
            <a:p>
              <a:pPr algn="ctr" defTabSz="914400"/>
              <a:r>
                <a:rPr lang="en-GB" i="1" dirty="0">
                  <a:solidFill>
                    <a:prstClr val="black"/>
                  </a:solidFill>
                </a:rPr>
                <a:t>BRCA1</a:t>
              </a:r>
            </a:p>
          </p:txBody>
        </p:sp>
        <p:cxnSp>
          <p:nvCxnSpPr>
            <p:cNvPr id="27" name="Straight Connector 26">
              <a:extLst>
                <a:ext uri="{FF2B5EF4-FFF2-40B4-BE49-F238E27FC236}">
                  <a16:creationId xmlns="" xmlns:a16="http://schemas.microsoft.com/office/drawing/2014/main" id="{8C4D378B-FEC2-4107-8E4E-8D9384846753}"/>
                </a:ext>
              </a:extLst>
            </p:cNvPr>
            <p:cNvCxnSpPr>
              <a:cxnSpLocks/>
            </p:cNvCxnSpPr>
            <p:nvPr/>
          </p:nvCxnSpPr>
          <p:spPr>
            <a:xfrm rot="16200000" flipH="1">
              <a:off x="9016518" y="4213088"/>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FF3F1DBD-EA30-4A8F-8ED7-D307790127BB}"/>
                </a:ext>
              </a:extLst>
            </p:cNvPr>
            <p:cNvSpPr txBox="1"/>
            <p:nvPr/>
          </p:nvSpPr>
          <p:spPr>
            <a:xfrm>
              <a:off x="9288873" y="4233403"/>
              <a:ext cx="763094" cy="400110"/>
            </a:xfrm>
            <a:prstGeom prst="rect">
              <a:avLst/>
            </a:prstGeom>
            <a:noFill/>
          </p:spPr>
          <p:txBody>
            <a:bodyPr wrap="none" rtlCol="0" anchor="ctr">
              <a:noAutofit/>
            </a:bodyPr>
            <a:lstStyle/>
            <a:p>
              <a:pPr algn="ctr" defTabSz="914400"/>
              <a:r>
                <a:rPr lang="en-GB" i="1" dirty="0">
                  <a:solidFill>
                    <a:prstClr val="black"/>
                  </a:solidFill>
                </a:rPr>
                <a:t>BRCA2</a:t>
              </a:r>
            </a:p>
          </p:txBody>
        </p:sp>
        <p:cxnSp>
          <p:nvCxnSpPr>
            <p:cNvPr id="29" name="Straight Connector 28">
              <a:extLst>
                <a:ext uri="{FF2B5EF4-FFF2-40B4-BE49-F238E27FC236}">
                  <a16:creationId xmlns="" xmlns:a16="http://schemas.microsoft.com/office/drawing/2014/main" id="{18B8C2F2-4451-4D8E-BAE5-162FAB34AC90}"/>
                </a:ext>
              </a:extLst>
            </p:cNvPr>
            <p:cNvCxnSpPr>
              <a:cxnSpLocks/>
            </p:cNvCxnSpPr>
            <p:nvPr/>
          </p:nvCxnSpPr>
          <p:spPr>
            <a:xfrm rot="16200000" flipH="1">
              <a:off x="9601924" y="4213087"/>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B69FF430-2693-4DFA-A7CA-A9D0BFD7F692}"/>
                </a:ext>
              </a:extLst>
            </p:cNvPr>
            <p:cNvSpPr txBox="1"/>
            <p:nvPr/>
          </p:nvSpPr>
          <p:spPr>
            <a:xfrm>
              <a:off x="9840600" y="4347219"/>
              <a:ext cx="820071" cy="400110"/>
            </a:xfrm>
            <a:prstGeom prst="rect">
              <a:avLst/>
            </a:prstGeom>
            <a:noFill/>
          </p:spPr>
          <p:txBody>
            <a:bodyPr wrap="none" rtlCol="0" anchor="ctr">
              <a:noAutofit/>
            </a:bodyPr>
            <a:lstStyle/>
            <a:p>
              <a:pPr algn="ctr" defTabSz="914400"/>
              <a:r>
                <a:rPr lang="en-GB" dirty="0">
                  <a:solidFill>
                    <a:prstClr val="black"/>
                  </a:solidFill>
                </a:rPr>
                <a:t>HR </a:t>
              </a:r>
              <a:br>
                <a:rPr lang="en-GB" dirty="0">
                  <a:solidFill>
                    <a:prstClr val="black"/>
                  </a:solidFill>
                </a:rPr>
              </a:br>
              <a:r>
                <a:rPr lang="en-GB" dirty="0">
                  <a:solidFill>
                    <a:prstClr val="black"/>
                  </a:solidFill>
                </a:rPr>
                <a:t>deficient</a:t>
              </a:r>
            </a:p>
          </p:txBody>
        </p:sp>
        <p:cxnSp>
          <p:nvCxnSpPr>
            <p:cNvPr id="31" name="Straight Connector 30">
              <a:extLst>
                <a:ext uri="{FF2B5EF4-FFF2-40B4-BE49-F238E27FC236}">
                  <a16:creationId xmlns="" xmlns:a16="http://schemas.microsoft.com/office/drawing/2014/main" id="{9DA5903F-1ABF-4BD1-8C29-9F8476C03D55}"/>
                </a:ext>
              </a:extLst>
            </p:cNvPr>
            <p:cNvCxnSpPr>
              <a:cxnSpLocks/>
            </p:cNvCxnSpPr>
            <p:nvPr/>
          </p:nvCxnSpPr>
          <p:spPr>
            <a:xfrm rot="16200000" flipH="1">
              <a:off x="10187329" y="4213086"/>
              <a:ext cx="12040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31C50308-E3AF-447D-ABA2-5136FC56714D}"/>
                </a:ext>
              </a:extLst>
            </p:cNvPr>
            <p:cNvCxnSpPr/>
            <p:nvPr/>
          </p:nvCxnSpPr>
          <p:spPr>
            <a:xfrm>
              <a:off x="8872151" y="3282778"/>
              <a:ext cx="399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CB21D9C1-05AE-4DBE-AC98-B449A1BB8BD4}"/>
                </a:ext>
              </a:extLst>
            </p:cNvPr>
            <p:cNvCxnSpPr/>
            <p:nvPr/>
          </p:nvCxnSpPr>
          <p:spPr>
            <a:xfrm>
              <a:off x="9464419" y="3150973"/>
              <a:ext cx="399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9015851-5C6F-4353-A48C-01F85DB821C0}"/>
                </a:ext>
              </a:extLst>
            </p:cNvPr>
            <p:cNvCxnSpPr/>
            <p:nvPr/>
          </p:nvCxnSpPr>
          <p:spPr>
            <a:xfrm>
              <a:off x="10047764" y="3365157"/>
              <a:ext cx="399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BFFB7B67-9A0A-4C7A-AA0B-29D75F9D6EC3}"/>
                </a:ext>
              </a:extLst>
            </p:cNvPr>
            <p:cNvCxnSpPr/>
            <p:nvPr/>
          </p:nvCxnSpPr>
          <p:spPr>
            <a:xfrm>
              <a:off x="8301343" y="3534033"/>
              <a:ext cx="399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Left Bracket 35">
              <a:extLst>
                <a:ext uri="{FF2B5EF4-FFF2-40B4-BE49-F238E27FC236}">
                  <a16:creationId xmlns="" xmlns:a16="http://schemas.microsoft.com/office/drawing/2014/main" id="{C4CF9A56-952F-4D37-8D9F-B77C23D90C0C}"/>
                </a:ext>
              </a:extLst>
            </p:cNvPr>
            <p:cNvSpPr/>
            <p:nvPr/>
          </p:nvSpPr>
          <p:spPr>
            <a:xfrm rot="5400000">
              <a:off x="8710418" y="1778001"/>
              <a:ext cx="69743" cy="558519"/>
            </a:xfrm>
            <a:prstGeom prst="lef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dirty="0">
                <a:solidFill>
                  <a:prstClr val="black"/>
                </a:solidFill>
              </a:endParaRPr>
            </a:p>
          </p:txBody>
        </p:sp>
        <p:sp>
          <p:nvSpPr>
            <p:cNvPr id="37" name="Oval 36">
              <a:extLst>
                <a:ext uri="{FF2B5EF4-FFF2-40B4-BE49-F238E27FC236}">
                  <a16:creationId xmlns="" xmlns:a16="http://schemas.microsoft.com/office/drawing/2014/main" id="{A9893B9D-97E9-42FD-BCCF-F0E3F0DB8D8C}"/>
                </a:ext>
              </a:extLst>
            </p:cNvPr>
            <p:cNvSpPr/>
            <p:nvPr/>
          </p:nvSpPr>
          <p:spPr>
            <a:xfrm>
              <a:off x="9050357" y="228324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38" name="Oval 37">
              <a:extLst>
                <a:ext uri="{FF2B5EF4-FFF2-40B4-BE49-F238E27FC236}">
                  <a16:creationId xmlns="" xmlns:a16="http://schemas.microsoft.com/office/drawing/2014/main" id="{BF189B67-9709-49DE-AE99-3E16C14473CD}"/>
                </a:ext>
              </a:extLst>
            </p:cNvPr>
            <p:cNvSpPr/>
            <p:nvPr/>
          </p:nvSpPr>
          <p:spPr>
            <a:xfrm>
              <a:off x="9054030" y="2548569"/>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39" name="Oval 38">
              <a:extLst>
                <a:ext uri="{FF2B5EF4-FFF2-40B4-BE49-F238E27FC236}">
                  <a16:creationId xmlns="" xmlns:a16="http://schemas.microsoft.com/office/drawing/2014/main" id="{DD733C6A-FBC9-4B5B-9D0D-7B27B24454CF}"/>
                </a:ext>
              </a:extLst>
            </p:cNvPr>
            <p:cNvSpPr/>
            <p:nvPr/>
          </p:nvSpPr>
          <p:spPr>
            <a:xfrm>
              <a:off x="9016389" y="269270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0" name="Oval 39">
              <a:extLst>
                <a:ext uri="{FF2B5EF4-FFF2-40B4-BE49-F238E27FC236}">
                  <a16:creationId xmlns="" xmlns:a16="http://schemas.microsoft.com/office/drawing/2014/main" id="{C82D816E-8AA7-459D-B318-836F5384D329}"/>
                </a:ext>
              </a:extLst>
            </p:cNvPr>
            <p:cNvSpPr/>
            <p:nvPr/>
          </p:nvSpPr>
          <p:spPr>
            <a:xfrm>
              <a:off x="9088917" y="269087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1" name="Oval 40">
              <a:extLst>
                <a:ext uri="{FF2B5EF4-FFF2-40B4-BE49-F238E27FC236}">
                  <a16:creationId xmlns="" xmlns:a16="http://schemas.microsoft.com/office/drawing/2014/main" id="{4CC3B0AF-967D-4E85-8ACA-9861458B39EC}"/>
                </a:ext>
              </a:extLst>
            </p:cNvPr>
            <p:cNvSpPr/>
            <p:nvPr/>
          </p:nvSpPr>
          <p:spPr>
            <a:xfrm>
              <a:off x="9009963" y="2956193"/>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2" name="Oval 41">
              <a:extLst>
                <a:ext uri="{FF2B5EF4-FFF2-40B4-BE49-F238E27FC236}">
                  <a16:creationId xmlns="" xmlns:a16="http://schemas.microsoft.com/office/drawing/2014/main" id="{D664DF0B-997C-43AF-9A27-7B1C15A18D86}"/>
                </a:ext>
              </a:extLst>
            </p:cNvPr>
            <p:cNvSpPr/>
            <p:nvPr/>
          </p:nvSpPr>
          <p:spPr>
            <a:xfrm>
              <a:off x="9099016" y="2984653"/>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3" name="Oval 42">
              <a:extLst>
                <a:ext uri="{FF2B5EF4-FFF2-40B4-BE49-F238E27FC236}">
                  <a16:creationId xmlns="" xmlns:a16="http://schemas.microsoft.com/office/drawing/2014/main" id="{19BB6F58-C50C-4270-8D9F-35E14B87A5A5}"/>
                </a:ext>
              </a:extLst>
            </p:cNvPr>
            <p:cNvSpPr/>
            <p:nvPr/>
          </p:nvSpPr>
          <p:spPr>
            <a:xfrm>
              <a:off x="9064129" y="307370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4" name="Oval 43">
              <a:extLst>
                <a:ext uri="{FF2B5EF4-FFF2-40B4-BE49-F238E27FC236}">
                  <a16:creationId xmlns="" xmlns:a16="http://schemas.microsoft.com/office/drawing/2014/main" id="{CBB0D12C-27AC-4C16-B690-21876F2BB82A}"/>
                </a:ext>
              </a:extLst>
            </p:cNvPr>
            <p:cNvSpPr/>
            <p:nvPr/>
          </p:nvSpPr>
          <p:spPr>
            <a:xfrm>
              <a:off x="9012717" y="3151742"/>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5" name="Oval 44">
              <a:extLst>
                <a:ext uri="{FF2B5EF4-FFF2-40B4-BE49-F238E27FC236}">
                  <a16:creationId xmlns="" xmlns:a16="http://schemas.microsoft.com/office/drawing/2014/main" id="{81DE9E94-AC96-48CC-85A4-ECA20C9314B5}"/>
                </a:ext>
              </a:extLst>
            </p:cNvPr>
            <p:cNvSpPr/>
            <p:nvPr/>
          </p:nvSpPr>
          <p:spPr>
            <a:xfrm>
              <a:off x="9093508" y="320223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6" name="Oval 45">
              <a:extLst>
                <a:ext uri="{FF2B5EF4-FFF2-40B4-BE49-F238E27FC236}">
                  <a16:creationId xmlns="" xmlns:a16="http://schemas.microsoft.com/office/drawing/2014/main" id="{26F04CAE-2290-41B9-8327-4B1A5F56F3F0}"/>
                </a:ext>
              </a:extLst>
            </p:cNvPr>
            <p:cNvSpPr/>
            <p:nvPr/>
          </p:nvSpPr>
          <p:spPr>
            <a:xfrm>
              <a:off x="9631498" y="310675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7" name="Oval 46">
              <a:extLst>
                <a:ext uri="{FF2B5EF4-FFF2-40B4-BE49-F238E27FC236}">
                  <a16:creationId xmlns="" xmlns:a16="http://schemas.microsoft.com/office/drawing/2014/main" id="{60A73DF6-02B0-4DEC-884D-7C8E055E8FA5}"/>
                </a:ext>
              </a:extLst>
            </p:cNvPr>
            <p:cNvSpPr/>
            <p:nvPr/>
          </p:nvSpPr>
          <p:spPr>
            <a:xfrm>
              <a:off x="9640679" y="2804712"/>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8" name="Oval 47">
              <a:extLst>
                <a:ext uri="{FF2B5EF4-FFF2-40B4-BE49-F238E27FC236}">
                  <a16:creationId xmlns="" xmlns:a16="http://schemas.microsoft.com/office/drawing/2014/main" id="{805EF241-3CE6-4CE1-B432-AB8E337144EB}"/>
                </a:ext>
              </a:extLst>
            </p:cNvPr>
            <p:cNvSpPr/>
            <p:nvPr/>
          </p:nvSpPr>
          <p:spPr>
            <a:xfrm>
              <a:off x="9638843" y="346939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9" name="Oval 48">
              <a:extLst>
                <a:ext uri="{FF2B5EF4-FFF2-40B4-BE49-F238E27FC236}">
                  <a16:creationId xmlns="" xmlns:a16="http://schemas.microsoft.com/office/drawing/2014/main" id="{665535C5-5BF1-447E-BC4A-B8BD138109B5}"/>
                </a:ext>
              </a:extLst>
            </p:cNvPr>
            <p:cNvSpPr/>
            <p:nvPr/>
          </p:nvSpPr>
          <p:spPr>
            <a:xfrm>
              <a:off x="10174079" y="2679854"/>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0" name="Oval 49">
              <a:extLst>
                <a:ext uri="{FF2B5EF4-FFF2-40B4-BE49-F238E27FC236}">
                  <a16:creationId xmlns="" xmlns:a16="http://schemas.microsoft.com/office/drawing/2014/main" id="{933F5D20-8E86-42F1-BD42-1E633B1E9A11}"/>
                </a:ext>
              </a:extLst>
            </p:cNvPr>
            <p:cNvSpPr/>
            <p:nvPr/>
          </p:nvSpPr>
          <p:spPr>
            <a:xfrm>
              <a:off x="10268640" y="2744119"/>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1" name="Oval 50">
              <a:extLst>
                <a:ext uri="{FF2B5EF4-FFF2-40B4-BE49-F238E27FC236}">
                  <a16:creationId xmlns="" xmlns:a16="http://schemas.microsoft.com/office/drawing/2014/main" id="{A6C89993-B509-4E82-BEF0-EF53F86BE358}"/>
                </a:ext>
              </a:extLst>
            </p:cNvPr>
            <p:cNvSpPr/>
            <p:nvPr/>
          </p:nvSpPr>
          <p:spPr>
            <a:xfrm>
              <a:off x="10222736" y="335922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2" name="Oval 51">
              <a:extLst>
                <a:ext uri="{FF2B5EF4-FFF2-40B4-BE49-F238E27FC236}">
                  <a16:creationId xmlns="" xmlns:a16="http://schemas.microsoft.com/office/drawing/2014/main" id="{0C176F3E-C3AF-41E0-986D-3F18F286D352}"/>
                </a:ext>
              </a:extLst>
            </p:cNvPr>
            <p:cNvSpPr/>
            <p:nvPr/>
          </p:nvSpPr>
          <p:spPr>
            <a:xfrm>
              <a:off x="10138273" y="3464805"/>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3" name="Oval 52">
              <a:extLst>
                <a:ext uri="{FF2B5EF4-FFF2-40B4-BE49-F238E27FC236}">
                  <a16:creationId xmlns="" xmlns:a16="http://schemas.microsoft.com/office/drawing/2014/main" id="{93406C71-B6DB-47E9-8101-02EFCE1018B6}"/>
                </a:ext>
              </a:extLst>
            </p:cNvPr>
            <p:cNvSpPr/>
            <p:nvPr/>
          </p:nvSpPr>
          <p:spPr>
            <a:xfrm>
              <a:off x="10224572" y="3482249"/>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4" name="Oval 53">
              <a:extLst>
                <a:ext uri="{FF2B5EF4-FFF2-40B4-BE49-F238E27FC236}">
                  <a16:creationId xmlns="" xmlns:a16="http://schemas.microsoft.com/office/drawing/2014/main" id="{F9F948EF-48B0-42CA-935A-690097D2E5D8}"/>
                </a:ext>
              </a:extLst>
            </p:cNvPr>
            <p:cNvSpPr/>
            <p:nvPr/>
          </p:nvSpPr>
          <p:spPr>
            <a:xfrm>
              <a:off x="10308116" y="3433591"/>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5" name="Oval 54">
              <a:extLst>
                <a:ext uri="{FF2B5EF4-FFF2-40B4-BE49-F238E27FC236}">
                  <a16:creationId xmlns="" xmlns:a16="http://schemas.microsoft.com/office/drawing/2014/main" id="{470640B6-3547-41C1-92F4-2E66A0034F02}"/>
                </a:ext>
              </a:extLst>
            </p:cNvPr>
            <p:cNvSpPr/>
            <p:nvPr/>
          </p:nvSpPr>
          <p:spPr>
            <a:xfrm>
              <a:off x="10185094" y="3803575"/>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6" name="Oval 55">
              <a:extLst>
                <a:ext uri="{FF2B5EF4-FFF2-40B4-BE49-F238E27FC236}">
                  <a16:creationId xmlns="" xmlns:a16="http://schemas.microsoft.com/office/drawing/2014/main" id="{A6AA0C0C-82D1-441A-AFB2-A868F9F4D062}"/>
                </a:ext>
              </a:extLst>
            </p:cNvPr>
            <p:cNvSpPr/>
            <p:nvPr/>
          </p:nvSpPr>
          <p:spPr>
            <a:xfrm>
              <a:off x="10271393" y="378246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7" name="Oval 56">
              <a:extLst>
                <a:ext uri="{FF2B5EF4-FFF2-40B4-BE49-F238E27FC236}">
                  <a16:creationId xmlns="" xmlns:a16="http://schemas.microsoft.com/office/drawing/2014/main" id="{447CA63F-A40E-421C-80F1-42B5B224CD78}"/>
                </a:ext>
              </a:extLst>
            </p:cNvPr>
            <p:cNvSpPr/>
            <p:nvPr/>
          </p:nvSpPr>
          <p:spPr>
            <a:xfrm>
              <a:off x="8460037" y="2852452"/>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8" name="Oval 57">
              <a:extLst>
                <a:ext uri="{FF2B5EF4-FFF2-40B4-BE49-F238E27FC236}">
                  <a16:creationId xmlns="" xmlns:a16="http://schemas.microsoft.com/office/drawing/2014/main" id="{2DDD7FFF-11ED-4CE3-A776-C33E9A70951D}"/>
                </a:ext>
              </a:extLst>
            </p:cNvPr>
            <p:cNvSpPr/>
            <p:nvPr/>
          </p:nvSpPr>
          <p:spPr>
            <a:xfrm>
              <a:off x="8466463" y="2751464"/>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9" name="Oval 58">
              <a:extLst>
                <a:ext uri="{FF2B5EF4-FFF2-40B4-BE49-F238E27FC236}">
                  <a16:creationId xmlns="" xmlns:a16="http://schemas.microsoft.com/office/drawing/2014/main" id="{8D9FD292-A53F-4336-AA31-442898A8BADC}"/>
                </a:ext>
              </a:extLst>
            </p:cNvPr>
            <p:cNvSpPr/>
            <p:nvPr/>
          </p:nvSpPr>
          <p:spPr>
            <a:xfrm>
              <a:off x="8431576" y="302505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0" name="Oval 59">
              <a:extLst>
                <a:ext uri="{FF2B5EF4-FFF2-40B4-BE49-F238E27FC236}">
                  <a16:creationId xmlns="" xmlns:a16="http://schemas.microsoft.com/office/drawing/2014/main" id="{180683AF-29D3-43C7-AB71-D99E5619BF31}"/>
                </a:ext>
              </a:extLst>
            </p:cNvPr>
            <p:cNvSpPr/>
            <p:nvPr/>
          </p:nvSpPr>
          <p:spPr>
            <a:xfrm>
              <a:off x="8550926" y="3064528"/>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1" name="Oval 60">
              <a:extLst>
                <a:ext uri="{FF2B5EF4-FFF2-40B4-BE49-F238E27FC236}">
                  <a16:creationId xmlns="" xmlns:a16="http://schemas.microsoft.com/office/drawing/2014/main" id="{4C6AC2DB-78CE-4B0F-B28B-E61CFCA55C6F}"/>
                </a:ext>
              </a:extLst>
            </p:cNvPr>
            <p:cNvSpPr/>
            <p:nvPr/>
          </p:nvSpPr>
          <p:spPr>
            <a:xfrm>
              <a:off x="8505023" y="3123285"/>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2" name="Oval 61">
              <a:extLst>
                <a:ext uri="{FF2B5EF4-FFF2-40B4-BE49-F238E27FC236}">
                  <a16:creationId xmlns="" xmlns:a16="http://schemas.microsoft.com/office/drawing/2014/main" id="{EC175799-4257-4A25-8519-0F35D8BFD07C}"/>
                </a:ext>
              </a:extLst>
            </p:cNvPr>
            <p:cNvSpPr/>
            <p:nvPr/>
          </p:nvSpPr>
          <p:spPr>
            <a:xfrm>
              <a:off x="8423315" y="3182042"/>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3" name="Oval 62">
              <a:extLst>
                <a:ext uri="{FF2B5EF4-FFF2-40B4-BE49-F238E27FC236}">
                  <a16:creationId xmlns="" xmlns:a16="http://schemas.microsoft.com/office/drawing/2014/main" id="{683840DE-D14C-401E-B53E-0999167F4277}"/>
                </a:ext>
              </a:extLst>
            </p:cNvPr>
            <p:cNvSpPr/>
            <p:nvPr/>
          </p:nvSpPr>
          <p:spPr>
            <a:xfrm>
              <a:off x="8308556" y="350795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4" name="Oval 63">
              <a:extLst>
                <a:ext uri="{FF2B5EF4-FFF2-40B4-BE49-F238E27FC236}">
                  <a16:creationId xmlns="" xmlns:a16="http://schemas.microsoft.com/office/drawing/2014/main" id="{A8631B6B-F849-437D-947B-950C91B860A5}"/>
                </a:ext>
              </a:extLst>
            </p:cNvPr>
            <p:cNvSpPr/>
            <p:nvPr/>
          </p:nvSpPr>
          <p:spPr>
            <a:xfrm>
              <a:off x="8350787" y="3420741"/>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5" name="Oval 64">
              <a:extLst>
                <a:ext uri="{FF2B5EF4-FFF2-40B4-BE49-F238E27FC236}">
                  <a16:creationId xmlns="" xmlns:a16="http://schemas.microsoft.com/office/drawing/2014/main" id="{069499BA-DC94-4C07-ADB1-42BDB18F5948}"/>
                </a:ext>
              </a:extLst>
            </p:cNvPr>
            <p:cNvSpPr/>
            <p:nvPr/>
          </p:nvSpPr>
          <p:spPr>
            <a:xfrm>
              <a:off x="8393019" y="3325261"/>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6" name="Oval 65">
              <a:extLst>
                <a:ext uri="{FF2B5EF4-FFF2-40B4-BE49-F238E27FC236}">
                  <a16:creationId xmlns="" xmlns:a16="http://schemas.microsoft.com/office/drawing/2014/main" id="{CD99BF00-C517-4245-AAB0-E558732302FD}"/>
                </a:ext>
              </a:extLst>
            </p:cNvPr>
            <p:cNvSpPr/>
            <p:nvPr/>
          </p:nvSpPr>
          <p:spPr>
            <a:xfrm>
              <a:off x="8471055" y="327935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7" name="Oval 66">
              <a:extLst>
                <a:ext uri="{FF2B5EF4-FFF2-40B4-BE49-F238E27FC236}">
                  <a16:creationId xmlns="" xmlns:a16="http://schemas.microsoft.com/office/drawing/2014/main" id="{2F364123-8F1B-44E1-9527-A45C8CD80FB5}"/>
                </a:ext>
              </a:extLst>
            </p:cNvPr>
            <p:cNvSpPr/>
            <p:nvPr/>
          </p:nvSpPr>
          <p:spPr>
            <a:xfrm>
              <a:off x="8430660" y="3475825"/>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8" name="Oval 67">
              <a:extLst>
                <a:ext uri="{FF2B5EF4-FFF2-40B4-BE49-F238E27FC236}">
                  <a16:creationId xmlns="" xmlns:a16="http://schemas.microsoft.com/office/drawing/2014/main" id="{4B836289-92C6-4408-A68C-15495751983F}"/>
                </a:ext>
              </a:extLst>
            </p:cNvPr>
            <p:cNvSpPr/>
            <p:nvPr/>
          </p:nvSpPr>
          <p:spPr>
            <a:xfrm>
              <a:off x="8511450" y="3482252"/>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9" name="Oval 68">
              <a:extLst>
                <a:ext uri="{FF2B5EF4-FFF2-40B4-BE49-F238E27FC236}">
                  <a16:creationId xmlns="" xmlns:a16="http://schemas.microsoft.com/office/drawing/2014/main" id="{6D52728D-32D3-442A-8092-097CE96A54D8}"/>
                </a:ext>
              </a:extLst>
            </p:cNvPr>
            <p:cNvSpPr/>
            <p:nvPr/>
          </p:nvSpPr>
          <p:spPr>
            <a:xfrm>
              <a:off x="8586732" y="345012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0" name="Oval 69">
              <a:extLst>
                <a:ext uri="{FF2B5EF4-FFF2-40B4-BE49-F238E27FC236}">
                  <a16:creationId xmlns="" xmlns:a16="http://schemas.microsoft.com/office/drawing/2014/main" id="{78DE8819-1D6B-4595-9B86-77DEA5393CA3}"/>
                </a:ext>
              </a:extLst>
            </p:cNvPr>
            <p:cNvSpPr/>
            <p:nvPr/>
          </p:nvSpPr>
          <p:spPr>
            <a:xfrm>
              <a:off x="8463710" y="340421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1" name="Oval 70">
              <a:extLst>
                <a:ext uri="{FF2B5EF4-FFF2-40B4-BE49-F238E27FC236}">
                  <a16:creationId xmlns="" xmlns:a16="http://schemas.microsoft.com/office/drawing/2014/main" id="{7D8B5FD2-FC70-42F6-9556-280910466079}"/>
                </a:ext>
              </a:extLst>
            </p:cNvPr>
            <p:cNvSpPr/>
            <p:nvPr/>
          </p:nvSpPr>
          <p:spPr>
            <a:xfrm>
              <a:off x="8550008" y="338861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2" name="Oval 71">
              <a:extLst>
                <a:ext uri="{FF2B5EF4-FFF2-40B4-BE49-F238E27FC236}">
                  <a16:creationId xmlns="" xmlns:a16="http://schemas.microsoft.com/office/drawing/2014/main" id="{77354693-9C0D-4F10-8EED-BE860D6A8C2F}"/>
                </a:ext>
              </a:extLst>
            </p:cNvPr>
            <p:cNvSpPr/>
            <p:nvPr/>
          </p:nvSpPr>
          <p:spPr>
            <a:xfrm>
              <a:off x="8358130" y="353274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3" name="Oval 72">
              <a:extLst>
                <a:ext uri="{FF2B5EF4-FFF2-40B4-BE49-F238E27FC236}">
                  <a16:creationId xmlns="" xmlns:a16="http://schemas.microsoft.com/office/drawing/2014/main" id="{E1969FF2-3567-4E79-B85D-4385C1C8D470}"/>
                </a:ext>
              </a:extLst>
            </p:cNvPr>
            <p:cNvSpPr/>
            <p:nvPr/>
          </p:nvSpPr>
          <p:spPr>
            <a:xfrm>
              <a:off x="8411378" y="3539174"/>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4" name="Oval 73">
              <a:extLst>
                <a:ext uri="{FF2B5EF4-FFF2-40B4-BE49-F238E27FC236}">
                  <a16:creationId xmlns="" xmlns:a16="http://schemas.microsoft.com/office/drawing/2014/main" id="{07CE3187-6D18-4433-ACED-86FA343DFF4B}"/>
                </a:ext>
              </a:extLst>
            </p:cNvPr>
            <p:cNvSpPr/>
            <p:nvPr/>
          </p:nvSpPr>
          <p:spPr>
            <a:xfrm>
              <a:off x="8315898" y="3694328"/>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5" name="Oval 74">
              <a:extLst>
                <a:ext uri="{FF2B5EF4-FFF2-40B4-BE49-F238E27FC236}">
                  <a16:creationId xmlns="" xmlns:a16="http://schemas.microsoft.com/office/drawing/2014/main" id="{7CE8CFC6-D5BB-42FF-876F-20539B006E65}"/>
                </a:ext>
              </a:extLst>
            </p:cNvPr>
            <p:cNvSpPr/>
            <p:nvPr/>
          </p:nvSpPr>
          <p:spPr>
            <a:xfrm>
              <a:off x="8352621" y="365668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6" name="Oval 75">
              <a:extLst>
                <a:ext uri="{FF2B5EF4-FFF2-40B4-BE49-F238E27FC236}">
                  <a16:creationId xmlns="" xmlns:a16="http://schemas.microsoft.com/office/drawing/2014/main" id="{D7C4D7B9-DBCF-423A-896B-B39FBF9256FF}"/>
                </a:ext>
              </a:extLst>
            </p:cNvPr>
            <p:cNvSpPr/>
            <p:nvPr/>
          </p:nvSpPr>
          <p:spPr>
            <a:xfrm>
              <a:off x="8422394" y="359976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7" name="Oval 76">
              <a:extLst>
                <a:ext uri="{FF2B5EF4-FFF2-40B4-BE49-F238E27FC236}">
                  <a16:creationId xmlns="" xmlns:a16="http://schemas.microsoft.com/office/drawing/2014/main" id="{A7C5BBCB-E1FC-4FB3-81FC-719F756BB569}"/>
                </a:ext>
              </a:extLst>
            </p:cNvPr>
            <p:cNvSpPr/>
            <p:nvPr/>
          </p:nvSpPr>
          <p:spPr>
            <a:xfrm>
              <a:off x="8467380" y="3584158"/>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8" name="Oval 77">
              <a:extLst>
                <a:ext uri="{FF2B5EF4-FFF2-40B4-BE49-F238E27FC236}">
                  <a16:creationId xmlns="" xmlns:a16="http://schemas.microsoft.com/office/drawing/2014/main" id="{4C9E5354-FDD5-4166-900B-63AA6C7A6688}"/>
                </a:ext>
              </a:extLst>
            </p:cNvPr>
            <p:cNvSpPr/>
            <p:nvPr/>
          </p:nvSpPr>
          <p:spPr>
            <a:xfrm>
              <a:off x="8506857" y="3557534"/>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79" name="Oval 78">
              <a:extLst>
                <a:ext uri="{FF2B5EF4-FFF2-40B4-BE49-F238E27FC236}">
                  <a16:creationId xmlns="" xmlns:a16="http://schemas.microsoft.com/office/drawing/2014/main" id="{9ADDD9EF-52FF-472A-900D-88B20A97B5E3}"/>
                </a:ext>
              </a:extLst>
            </p:cNvPr>
            <p:cNvSpPr/>
            <p:nvPr/>
          </p:nvSpPr>
          <p:spPr>
            <a:xfrm>
              <a:off x="8557351" y="354192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0" name="Oval 79">
              <a:extLst>
                <a:ext uri="{FF2B5EF4-FFF2-40B4-BE49-F238E27FC236}">
                  <a16:creationId xmlns="" xmlns:a16="http://schemas.microsoft.com/office/drawing/2014/main" id="{4B651D9D-046E-4025-BAA6-0E0415910F39}"/>
                </a:ext>
              </a:extLst>
            </p:cNvPr>
            <p:cNvSpPr/>
            <p:nvPr/>
          </p:nvSpPr>
          <p:spPr>
            <a:xfrm>
              <a:off x="8616108" y="354009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1" name="Oval 80">
              <a:extLst>
                <a:ext uri="{FF2B5EF4-FFF2-40B4-BE49-F238E27FC236}">
                  <a16:creationId xmlns="" xmlns:a16="http://schemas.microsoft.com/office/drawing/2014/main" id="{E5392083-60B1-4540-B054-3D1A9EF094E7}"/>
                </a:ext>
              </a:extLst>
            </p:cNvPr>
            <p:cNvSpPr/>
            <p:nvPr/>
          </p:nvSpPr>
          <p:spPr>
            <a:xfrm>
              <a:off x="8348948" y="378797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2" name="Oval 81">
              <a:extLst>
                <a:ext uri="{FF2B5EF4-FFF2-40B4-BE49-F238E27FC236}">
                  <a16:creationId xmlns="" xmlns:a16="http://schemas.microsoft.com/office/drawing/2014/main" id="{827BB2AA-C8A7-46B6-839B-B5B1F29309CD}"/>
                </a:ext>
              </a:extLst>
            </p:cNvPr>
            <p:cNvSpPr/>
            <p:nvPr/>
          </p:nvSpPr>
          <p:spPr>
            <a:xfrm>
              <a:off x="8503185" y="3534583"/>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3" name="Oval 82">
              <a:extLst>
                <a:ext uri="{FF2B5EF4-FFF2-40B4-BE49-F238E27FC236}">
                  <a16:creationId xmlns="" xmlns:a16="http://schemas.microsoft.com/office/drawing/2014/main" id="{0BE541EC-76EB-41C1-B8EF-FAD108371F6E}"/>
                </a:ext>
              </a:extLst>
            </p:cNvPr>
            <p:cNvSpPr/>
            <p:nvPr/>
          </p:nvSpPr>
          <p:spPr>
            <a:xfrm>
              <a:off x="8380163" y="371728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4" name="Oval 83">
              <a:extLst>
                <a:ext uri="{FF2B5EF4-FFF2-40B4-BE49-F238E27FC236}">
                  <a16:creationId xmlns="" xmlns:a16="http://schemas.microsoft.com/office/drawing/2014/main" id="{8E29A6AE-91E9-45A8-870F-0C649631AAFC}"/>
                </a:ext>
              </a:extLst>
            </p:cNvPr>
            <p:cNvSpPr/>
            <p:nvPr/>
          </p:nvSpPr>
          <p:spPr>
            <a:xfrm>
              <a:off x="8430657" y="3955061"/>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5" name="Oval 84">
              <a:extLst>
                <a:ext uri="{FF2B5EF4-FFF2-40B4-BE49-F238E27FC236}">
                  <a16:creationId xmlns="" xmlns:a16="http://schemas.microsoft.com/office/drawing/2014/main" id="{A8A88879-C384-4ED0-AFE2-11AC99910ABE}"/>
                </a:ext>
              </a:extLst>
            </p:cNvPr>
            <p:cNvSpPr/>
            <p:nvPr/>
          </p:nvSpPr>
          <p:spPr>
            <a:xfrm>
              <a:off x="8515123" y="394924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6" name="Oval 85">
              <a:extLst>
                <a:ext uri="{FF2B5EF4-FFF2-40B4-BE49-F238E27FC236}">
                  <a16:creationId xmlns="" xmlns:a16="http://schemas.microsoft.com/office/drawing/2014/main" id="{F57F45E5-1D2C-4550-8966-6C31CCD67776}"/>
                </a:ext>
              </a:extLst>
            </p:cNvPr>
            <p:cNvSpPr/>
            <p:nvPr/>
          </p:nvSpPr>
          <p:spPr>
            <a:xfrm>
              <a:off x="8430660" y="3828972"/>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7" name="Oval 86">
              <a:extLst>
                <a:ext uri="{FF2B5EF4-FFF2-40B4-BE49-F238E27FC236}">
                  <a16:creationId xmlns="" xmlns:a16="http://schemas.microsoft.com/office/drawing/2014/main" id="{11091ADD-2342-42B6-A639-9AB98F30B551}"/>
                </a:ext>
              </a:extLst>
            </p:cNvPr>
            <p:cNvSpPr/>
            <p:nvPr/>
          </p:nvSpPr>
          <p:spPr>
            <a:xfrm>
              <a:off x="8508696" y="3849169"/>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8" name="Oval 87">
              <a:extLst>
                <a:ext uri="{FF2B5EF4-FFF2-40B4-BE49-F238E27FC236}">
                  <a16:creationId xmlns="" xmlns:a16="http://schemas.microsoft.com/office/drawing/2014/main" id="{126ADCA4-E8A8-4430-A774-0C09BB4ACFD9}"/>
                </a:ext>
              </a:extLst>
            </p:cNvPr>
            <p:cNvSpPr/>
            <p:nvPr/>
          </p:nvSpPr>
          <p:spPr>
            <a:xfrm>
              <a:off x="8468301" y="3761953"/>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89" name="Oval 88">
              <a:extLst>
                <a:ext uri="{FF2B5EF4-FFF2-40B4-BE49-F238E27FC236}">
                  <a16:creationId xmlns="" xmlns:a16="http://schemas.microsoft.com/office/drawing/2014/main" id="{F8345FF1-0F39-4039-8BC2-F64139ABBCF7}"/>
                </a:ext>
              </a:extLst>
            </p:cNvPr>
            <p:cNvSpPr/>
            <p:nvPr/>
          </p:nvSpPr>
          <p:spPr>
            <a:xfrm>
              <a:off x="8466465" y="367473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0" name="Oval 89">
              <a:extLst>
                <a:ext uri="{FF2B5EF4-FFF2-40B4-BE49-F238E27FC236}">
                  <a16:creationId xmlns="" xmlns:a16="http://schemas.microsoft.com/office/drawing/2014/main" id="{C44C29C7-57D9-48D0-9CE0-1E4FA677523C}"/>
                </a:ext>
              </a:extLst>
            </p:cNvPr>
            <p:cNvSpPr/>
            <p:nvPr/>
          </p:nvSpPr>
          <p:spPr>
            <a:xfrm>
              <a:off x="8550009" y="3615061"/>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1" name="Oval 90">
              <a:extLst>
                <a:ext uri="{FF2B5EF4-FFF2-40B4-BE49-F238E27FC236}">
                  <a16:creationId xmlns="" xmlns:a16="http://schemas.microsoft.com/office/drawing/2014/main" id="{4DC3AAA8-936E-4B8C-A73D-D36312268B30}"/>
                </a:ext>
              </a:extLst>
            </p:cNvPr>
            <p:cNvSpPr/>
            <p:nvPr/>
          </p:nvSpPr>
          <p:spPr>
            <a:xfrm>
              <a:off x="8619782" y="3602208"/>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2" name="Oval 91">
              <a:extLst>
                <a:ext uri="{FF2B5EF4-FFF2-40B4-BE49-F238E27FC236}">
                  <a16:creationId xmlns="" xmlns:a16="http://schemas.microsoft.com/office/drawing/2014/main" id="{E5AF938A-B4E3-48CE-8446-32D610D7F453}"/>
                </a:ext>
              </a:extLst>
            </p:cNvPr>
            <p:cNvSpPr/>
            <p:nvPr/>
          </p:nvSpPr>
          <p:spPr>
            <a:xfrm>
              <a:off x="8538073" y="3713295"/>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3" name="Oval 92">
              <a:extLst>
                <a:ext uri="{FF2B5EF4-FFF2-40B4-BE49-F238E27FC236}">
                  <a16:creationId xmlns="" xmlns:a16="http://schemas.microsoft.com/office/drawing/2014/main" id="{A27B0383-EB0E-4984-B079-29796698FDA5}"/>
                </a:ext>
              </a:extLst>
            </p:cNvPr>
            <p:cNvSpPr/>
            <p:nvPr/>
          </p:nvSpPr>
          <p:spPr>
            <a:xfrm>
              <a:off x="8632634" y="370319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4" name="Oval 93">
              <a:extLst>
                <a:ext uri="{FF2B5EF4-FFF2-40B4-BE49-F238E27FC236}">
                  <a16:creationId xmlns="" xmlns:a16="http://schemas.microsoft.com/office/drawing/2014/main" id="{BACA5C0E-D019-4337-8E48-474B2365B717}"/>
                </a:ext>
              </a:extLst>
            </p:cNvPr>
            <p:cNvSpPr/>
            <p:nvPr/>
          </p:nvSpPr>
          <p:spPr>
            <a:xfrm>
              <a:off x="8581222" y="3795003"/>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5" name="Oval 94">
              <a:extLst>
                <a:ext uri="{FF2B5EF4-FFF2-40B4-BE49-F238E27FC236}">
                  <a16:creationId xmlns="" xmlns:a16="http://schemas.microsoft.com/office/drawing/2014/main" id="{EE4EB61F-3A4F-4933-A56C-2FF2B3FAC8FD}"/>
                </a:ext>
              </a:extLst>
            </p:cNvPr>
            <p:cNvSpPr/>
            <p:nvPr/>
          </p:nvSpPr>
          <p:spPr>
            <a:xfrm>
              <a:off x="8904383" y="3503974"/>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6" name="Oval 95">
              <a:extLst>
                <a:ext uri="{FF2B5EF4-FFF2-40B4-BE49-F238E27FC236}">
                  <a16:creationId xmlns="" xmlns:a16="http://schemas.microsoft.com/office/drawing/2014/main" id="{9F7F8A8E-1213-4B98-B7B2-D1F45FF4AB2E}"/>
                </a:ext>
              </a:extLst>
            </p:cNvPr>
            <p:cNvSpPr/>
            <p:nvPr/>
          </p:nvSpPr>
          <p:spPr>
            <a:xfrm>
              <a:off x="9012715" y="3692179"/>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7" name="Oval 96">
              <a:extLst>
                <a:ext uri="{FF2B5EF4-FFF2-40B4-BE49-F238E27FC236}">
                  <a16:creationId xmlns="" xmlns:a16="http://schemas.microsoft.com/office/drawing/2014/main" id="{B0250087-A5E2-47A0-9986-B7350D401558}"/>
                </a:ext>
              </a:extLst>
            </p:cNvPr>
            <p:cNvSpPr/>
            <p:nvPr/>
          </p:nvSpPr>
          <p:spPr>
            <a:xfrm>
              <a:off x="9093505" y="360771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8" name="Oval 97">
              <a:extLst>
                <a:ext uri="{FF2B5EF4-FFF2-40B4-BE49-F238E27FC236}">
                  <a16:creationId xmlns="" xmlns:a16="http://schemas.microsoft.com/office/drawing/2014/main" id="{08B10EB8-1E6B-4BA1-B0B8-011B25512EBA}"/>
                </a:ext>
              </a:extLst>
            </p:cNvPr>
            <p:cNvSpPr/>
            <p:nvPr/>
          </p:nvSpPr>
          <p:spPr>
            <a:xfrm>
              <a:off x="9050355" y="358935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99" name="Oval 98">
              <a:extLst>
                <a:ext uri="{FF2B5EF4-FFF2-40B4-BE49-F238E27FC236}">
                  <a16:creationId xmlns="" xmlns:a16="http://schemas.microsoft.com/office/drawing/2014/main" id="{7CA82C02-7178-468C-A1AB-17CDDACA346D}"/>
                </a:ext>
              </a:extLst>
            </p:cNvPr>
            <p:cNvSpPr/>
            <p:nvPr/>
          </p:nvSpPr>
          <p:spPr>
            <a:xfrm>
              <a:off x="9051273" y="3485614"/>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0" name="Oval 99">
              <a:extLst>
                <a:ext uri="{FF2B5EF4-FFF2-40B4-BE49-F238E27FC236}">
                  <a16:creationId xmlns="" xmlns:a16="http://schemas.microsoft.com/office/drawing/2014/main" id="{0A12CB44-5B77-4872-9F48-1BB07ACF8F3A}"/>
                </a:ext>
              </a:extLst>
            </p:cNvPr>
            <p:cNvSpPr/>
            <p:nvPr/>
          </p:nvSpPr>
          <p:spPr>
            <a:xfrm>
              <a:off x="8991598" y="3538863"/>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1" name="Oval 100">
              <a:extLst>
                <a:ext uri="{FF2B5EF4-FFF2-40B4-BE49-F238E27FC236}">
                  <a16:creationId xmlns="" xmlns:a16="http://schemas.microsoft.com/office/drawing/2014/main" id="{E1A7FE82-7B7C-4077-879A-7930AC27D3A8}"/>
                </a:ext>
              </a:extLst>
            </p:cNvPr>
            <p:cNvSpPr/>
            <p:nvPr/>
          </p:nvSpPr>
          <p:spPr>
            <a:xfrm>
              <a:off x="8945695" y="352325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2" name="Oval 101">
              <a:extLst>
                <a:ext uri="{FF2B5EF4-FFF2-40B4-BE49-F238E27FC236}">
                  <a16:creationId xmlns="" xmlns:a16="http://schemas.microsoft.com/office/drawing/2014/main" id="{1A641CE1-A188-48A1-AEE8-AC6B975FD57E}"/>
                </a:ext>
              </a:extLst>
            </p:cNvPr>
            <p:cNvSpPr/>
            <p:nvPr/>
          </p:nvSpPr>
          <p:spPr>
            <a:xfrm>
              <a:off x="9104522" y="3523254"/>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3" name="Oval 102">
              <a:extLst>
                <a:ext uri="{FF2B5EF4-FFF2-40B4-BE49-F238E27FC236}">
                  <a16:creationId xmlns="" xmlns:a16="http://schemas.microsoft.com/office/drawing/2014/main" id="{8ED632A0-88D1-444B-AA39-A43BEAA17E66}"/>
                </a:ext>
              </a:extLst>
            </p:cNvPr>
            <p:cNvSpPr/>
            <p:nvPr/>
          </p:nvSpPr>
          <p:spPr>
            <a:xfrm>
              <a:off x="9157770" y="3518663"/>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4" name="Oval 103">
              <a:extLst>
                <a:ext uri="{FF2B5EF4-FFF2-40B4-BE49-F238E27FC236}">
                  <a16:creationId xmlns="" xmlns:a16="http://schemas.microsoft.com/office/drawing/2014/main" id="{6AF29005-77DE-468C-9F54-50D352FE5F8E}"/>
                </a:ext>
              </a:extLst>
            </p:cNvPr>
            <p:cNvSpPr/>
            <p:nvPr/>
          </p:nvSpPr>
          <p:spPr>
            <a:xfrm>
              <a:off x="9213772" y="3500302"/>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5" name="Oval 104">
              <a:extLst>
                <a:ext uri="{FF2B5EF4-FFF2-40B4-BE49-F238E27FC236}">
                  <a16:creationId xmlns="" xmlns:a16="http://schemas.microsoft.com/office/drawing/2014/main" id="{BCA6CA15-8C31-4A7E-9867-6E5E526F6E67}"/>
                </a:ext>
              </a:extLst>
            </p:cNvPr>
            <p:cNvSpPr/>
            <p:nvPr/>
          </p:nvSpPr>
          <p:spPr>
            <a:xfrm>
              <a:off x="8968647" y="3406658"/>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6" name="Oval 105">
              <a:extLst>
                <a:ext uri="{FF2B5EF4-FFF2-40B4-BE49-F238E27FC236}">
                  <a16:creationId xmlns="" xmlns:a16="http://schemas.microsoft.com/office/drawing/2014/main" id="{BECC2957-6CD8-4148-BBFE-B9E490DE55FD}"/>
                </a:ext>
              </a:extLst>
            </p:cNvPr>
            <p:cNvSpPr/>
            <p:nvPr/>
          </p:nvSpPr>
          <p:spPr>
            <a:xfrm>
              <a:off x="9140327" y="3435118"/>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7" name="Oval 106">
              <a:extLst>
                <a:ext uri="{FF2B5EF4-FFF2-40B4-BE49-F238E27FC236}">
                  <a16:creationId xmlns="" xmlns:a16="http://schemas.microsoft.com/office/drawing/2014/main" id="{23FAB6F1-457B-4754-B715-B957E88D1251}"/>
                </a:ext>
              </a:extLst>
            </p:cNvPr>
            <p:cNvSpPr/>
            <p:nvPr/>
          </p:nvSpPr>
          <p:spPr>
            <a:xfrm>
              <a:off x="9091670" y="3400231"/>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8" name="Oval 107">
              <a:extLst>
                <a:ext uri="{FF2B5EF4-FFF2-40B4-BE49-F238E27FC236}">
                  <a16:creationId xmlns="" xmlns:a16="http://schemas.microsoft.com/office/drawing/2014/main" id="{22AC5283-34F8-4821-A89E-DF53BCCEC756}"/>
                </a:ext>
              </a:extLst>
            </p:cNvPr>
            <p:cNvSpPr/>
            <p:nvPr/>
          </p:nvSpPr>
          <p:spPr>
            <a:xfrm>
              <a:off x="9026487" y="3381870"/>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9" name="Oval 108">
              <a:extLst>
                <a:ext uri="{FF2B5EF4-FFF2-40B4-BE49-F238E27FC236}">
                  <a16:creationId xmlns="" xmlns:a16="http://schemas.microsoft.com/office/drawing/2014/main" id="{47D47694-4E83-4755-8168-A214E84C7174}"/>
                </a:ext>
              </a:extLst>
            </p:cNvPr>
            <p:cNvSpPr/>
            <p:nvPr/>
          </p:nvSpPr>
          <p:spPr>
            <a:xfrm>
              <a:off x="9167870" y="327812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0" name="Oval 109">
              <a:extLst>
                <a:ext uri="{FF2B5EF4-FFF2-40B4-BE49-F238E27FC236}">
                  <a16:creationId xmlns="" xmlns:a16="http://schemas.microsoft.com/office/drawing/2014/main" id="{4A222AD0-1F02-4326-BBB9-9EAB28CB02CC}"/>
                </a:ext>
              </a:extLst>
            </p:cNvPr>
            <p:cNvSpPr/>
            <p:nvPr/>
          </p:nvSpPr>
          <p:spPr>
            <a:xfrm>
              <a:off x="9199084" y="3312096"/>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1" name="Oval 110">
              <a:extLst>
                <a:ext uri="{FF2B5EF4-FFF2-40B4-BE49-F238E27FC236}">
                  <a16:creationId xmlns="" xmlns:a16="http://schemas.microsoft.com/office/drawing/2014/main" id="{6D36BE21-80F6-4799-9BF1-80994A848CC1}"/>
                </a:ext>
              </a:extLst>
            </p:cNvPr>
            <p:cNvSpPr/>
            <p:nvPr/>
          </p:nvSpPr>
          <p:spPr>
            <a:xfrm>
              <a:off x="9142164" y="3354327"/>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2" name="Oval 111">
              <a:extLst>
                <a:ext uri="{FF2B5EF4-FFF2-40B4-BE49-F238E27FC236}">
                  <a16:creationId xmlns="" xmlns:a16="http://schemas.microsoft.com/office/drawing/2014/main" id="{7E9EC2FC-9D90-420E-B6B5-8BD50FBE3C2C}"/>
                </a:ext>
              </a:extLst>
            </p:cNvPr>
            <p:cNvSpPr/>
            <p:nvPr/>
          </p:nvSpPr>
          <p:spPr>
            <a:xfrm>
              <a:off x="9090752" y="3291899"/>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3" name="Oval 112">
              <a:extLst>
                <a:ext uri="{FF2B5EF4-FFF2-40B4-BE49-F238E27FC236}">
                  <a16:creationId xmlns="" xmlns:a16="http://schemas.microsoft.com/office/drawing/2014/main" id="{5A421712-25B6-4B05-AE4E-F292938FA1FE}"/>
                </a:ext>
              </a:extLst>
            </p:cNvPr>
            <p:cNvSpPr/>
            <p:nvPr/>
          </p:nvSpPr>
          <p:spPr>
            <a:xfrm>
              <a:off x="9022815" y="3290063"/>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4" name="Oval 113">
              <a:extLst>
                <a:ext uri="{FF2B5EF4-FFF2-40B4-BE49-F238E27FC236}">
                  <a16:creationId xmlns="" xmlns:a16="http://schemas.microsoft.com/office/drawing/2014/main" id="{42235130-FCB0-4C82-AF34-DE3003D34E41}"/>
                </a:ext>
              </a:extLst>
            </p:cNvPr>
            <p:cNvSpPr/>
            <p:nvPr/>
          </p:nvSpPr>
          <p:spPr>
            <a:xfrm>
              <a:off x="8971403" y="3326785"/>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5" name="Oval 114">
              <a:extLst>
                <a:ext uri="{FF2B5EF4-FFF2-40B4-BE49-F238E27FC236}">
                  <a16:creationId xmlns="" xmlns:a16="http://schemas.microsoft.com/office/drawing/2014/main" id="{055151F5-F36D-4366-81B0-DB3B7B814C6D}"/>
                </a:ext>
              </a:extLst>
            </p:cNvPr>
            <p:cNvSpPr/>
            <p:nvPr/>
          </p:nvSpPr>
          <p:spPr>
            <a:xfrm>
              <a:off x="8900711" y="3327704"/>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6" name="Oval 115">
              <a:extLst>
                <a:ext uri="{FF2B5EF4-FFF2-40B4-BE49-F238E27FC236}">
                  <a16:creationId xmlns="" xmlns:a16="http://schemas.microsoft.com/office/drawing/2014/main" id="{C148BC68-5CF5-4E8D-B83F-57A0AFE4BA87}"/>
                </a:ext>
              </a:extLst>
            </p:cNvPr>
            <p:cNvSpPr/>
            <p:nvPr/>
          </p:nvSpPr>
          <p:spPr>
            <a:xfrm>
              <a:off x="8931008" y="3289145"/>
              <a:ext cx="52330" cy="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7" name="TextBox 116">
              <a:extLst>
                <a:ext uri="{FF2B5EF4-FFF2-40B4-BE49-F238E27FC236}">
                  <a16:creationId xmlns="" xmlns:a16="http://schemas.microsoft.com/office/drawing/2014/main" id="{45BB70C0-6F15-4C3D-B3E9-287489D016D8}"/>
                </a:ext>
              </a:extLst>
            </p:cNvPr>
            <p:cNvSpPr txBox="1"/>
            <p:nvPr/>
          </p:nvSpPr>
          <p:spPr>
            <a:xfrm>
              <a:off x="8538577" y="1794754"/>
              <a:ext cx="413425" cy="274248"/>
            </a:xfrm>
            <a:prstGeom prst="rect">
              <a:avLst/>
            </a:prstGeom>
            <a:noFill/>
          </p:spPr>
          <p:txBody>
            <a:bodyPr wrap="square" rtlCol="0">
              <a:spAutoFit/>
            </a:bodyPr>
            <a:lstStyle/>
            <a:p>
              <a:pPr algn="ctr" defTabSz="914400"/>
              <a:r>
                <a:rPr lang="en-GB" dirty="0">
                  <a:solidFill>
                    <a:prstClr val="black"/>
                  </a:solidFill>
                </a:rPr>
                <a:t>**</a:t>
              </a:r>
            </a:p>
          </p:txBody>
        </p:sp>
      </p:grpSp>
    </p:spTree>
    <p:extLst>
      <p:ext uri="{BB962C8B-B14F-4D97-AF65-F5344CB8AC3E}">
        <p14:creationId xmlns:p14="http://schemas.microsoft.com/office/powerpoint/2010/main" val="172651362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 name="Rectangle 32"/>
          <p:cNvSpPr>
            <a:spLocks noChangeArrowheads="1"/>
          </p:cNvSpPr>
          <p:nvPr/>
        </p:nvSpPr>
        <p:spPr bwMode="auto">
          <a:xfrm>
            <a:off x="3" y="-33011"/>
            <a:ext cx="184731" cy="523220"/>
          </a:xfrm>
          <a:prstGeom prst="rect">
            <a:avLst/>
          </a:prstGeom>
          <a:noFill/>
          <a:ln>
            <a:noFill/>
          </a:ln>
          <a:extLst/>
        </p:spPr>
        <p:txBody>
          <a:bodyPr wrap="none" lIns="91440" tIns="45720" rIns="91440" bIns="45720" anchor="ctr">
            <a:spAutoFit/>
          </a:bodyPr>
          <a:lstStyle/>
          <a:p>
            <a:pPr defTabSz="1217054">
              <a:defRPr/>
            </a:pPr>
            <a:endParaRPr lang="nl-NL" sz="2800" dirty="0">
              <a:solidFill>
                <a:srgbClr val="4B4B4B"/>
              </a:solidFill>
              <a:latin typeface="Arial"/>
              <a:cs typeface="Arial" pitchFamily="34" charset="0"/>
            </a:endParaRPr>
          </a:p>
        </p:txBody>
      </p:sp>
      <p:sp>
        <p:nvSpPr>
          <p:cNvPr id="6" name="Title 1"/>
          <p:cNvSpPr>
            <a:spLocks noGrp="1"/>
          </p:cNvSpPr>
          <p:nvPr>
            <p:ph type="title"/>
          </p:nvPr>
        </p:nvSpPr>
        <p:spPr/>
        <p:txBody>
          <a:bodyPr>
            <a:normAutofit/>
          </a:bodyPr>
          <a:lstStyle/>
          <a:p>
            <a:pPr>
              <a:defRPr/>
            </a:pPr>
            <a:r>
              <a:rPr lang="en-GB" sz="2800" dirty="0"/>
              <a:t>PARP Inhibitors in Combination with Immune Checkpoint Inhibitors: Ongoing Clinical Trials</a:t>
            </a:r>
            <a:endParaRPr lang="en-GB" sz="2800" noProof="0" dirty="0"/>
          </a:p>
        </p:txBody>
      </p:sp>
      <p:sp>
        <p:nvSpPr>
          <p:cNvPr id="3" name="Text Placeholder 2"/>
          <p:cNvSpPr>
            <a:spLocks noGrp="1"/>
          </p:cNvSpPr>
          <p:nvPr>
            <p:ph type="body" sz="quarter" idx="13"/>
          </p:nvPr>
        </p:nvSpPr>
        <p:spPr>
          <a:xfrm>
            <a:off x="305992" y="6305919"/>
            <a:ext cx="4048125" cy="530882"/>
          </a:xfrm>
        </p:spPr>
        <p:txBody>
          <a:bodyPr>
            <a:normAutofit/>
          </a:bodyPr>
          <a:lstStyle/>
          <a:p>
            <a:r>
              <a:rPr lang="en-GB" sz="800" noProof="0" dirty="0"/>
              <a:t>N/A, not available; ORR, objective response rate; </a:t>
            </a:r>
            <a:br>
              <a:rPr lang="en-GB" sz="800" noProof="0" dirty="0"/>
            </a:br>
            <a:r>
              <a:rPr lang="en-GB" sz="800" noProof="0" dirty="0"/>
              <a:t>PARP, poly(ADP-ribose) </a:t>
            </a:r>
            <a:r>
              <a:rPr lang="en-GB" sz="800" dirty="0"/>
              <a:t>polymerase; RP2D, Recommended Phase II Dose</a:t>
            </a:r>
          </a:p>
        </p:txBody>
      </p:sp>
      <p:sp>
        <p:nvSpPr>
          <p:cNvPr id="4" name="Text Placeholder 3"/>
          <p:cNvSpPr>
            <a:spLocks noGrp="1"/>
          </p:cNvSpPr>
          <p:nvPr>
            <p:ph type="body" sz="quarter" idx="14"/>
          </p:nvPr>
        </p:nvSpPr>
        <p:spPr>
          <a:xfrm>
            <a:off x="3879671" y="6306526"/>
            <a:ext cx="4958219" cy="530883"/>
          </a:xfrm>
        </p:spPr>
        <p:txBody>
          <a:bodyPr anchor="b">
            <a:noAutofit/>
          </a:bodyPr>
          <a:lstStyle/>
          <a:p>
            <a:pPr>
              <a:lnSpc>
                <a:spcPct val="80000"/>
              </a:lnSpc>
              <a:buClr>
                <a:schemeClr val="bg1"/>
              </a:buClr>
            </a:pPr>
            <a:r>
              <a:rPr lang="en-GB" sz="800" dirty="0"/>
              <a:t>1. ClinicalTrials.gov. NCT02484404. </a:t>
            </a:r>
            <a:r>
              <a:rPr lang="en-GB" sz="800" dirty="0">
                <a:hlinkClick r:id="rId3"/>
              </a:rPr>
              <a:t>https://clinicaltrials.gov</a:t>
            </a:r>
            <a:r>
              <a:rPr lang="en-GB" sz="800" dirty="0"/>
              <a:t>. Accessed 1 August 2017; 2. ClinicalTrials.gov. NCT02571725. </a:t>
            </a:r>
            <a:r>
              <a:rPr lang="en-GB" sz="800" dirty="0">
                <a:hlinkClick r:id="rId3"/>
              </a:rPr>
              <a:t>https://clinicaltrials.gov</a:t>
            </a:r>
            <a:r>
              <a:rPr lang="en-GB" sz="800" dirty="0"/>
              <a:t>. Accessed 1 August 2017; 3. ClinicalTrials.gov. NCT02485990. </a:t>
            </a:r>
            <a:r>
              <a:rPr lang="en-GB" sz="800" dirty="0">
                <a:hlinkClick r:id="rId3"/>
              </a:rPr>
              <a:t>https://clinicaltrials.gov</a:t>
            </a:r>
            <a:r>
              <a:rPr lang="en-GB" sz="800" dirty="0"/>
              <a:t>. Accessed 1 August 2017; </a:t>
            </a:r>
            <a:br>
              <a:rPr lang="en-GB" sz="800" dirty="0"/>
            </a:br>
            <a:r>
              <a:rPr lang="en-GB" sz="800" dirty="0"/>
              <a:t>4. ClinicalTrials.gov. NCT02657889. </a:t>
            </a:r>
            <a:r>
              <a:rPr lang="en-GB" sz="800" dirty="0">
                <a:hlinkClick r:id="rId3"/>
              </a:rPr>
              <a:t>https://clinicaltrials.gov</a:t>
            </a:r>
            <a:r>
              <a:rPr lang="en-GB" sz="800" dirty="0"/>
              <a:t>. Accessed 1 August 2017; 5. ClinicalTrials.gov. NCT03101280. </a:t>
            </a:r>
            <a:r>
              <a:rPr lang="en-GB" sz="800" dirty="0">
                <a:hlinkClick r:id="rId3"/>
              </a:rPr>
              <a:t>https://clinicaltrials.gov</a:t>
            </a:r>
            <a:r>
              <a:rPr lang="en-GB" sz="800" dirty="0"/>
              <a:t>. Accessed 1 August 2017; 6. BMS Press Release. </a:t>
            </a:r>
            <a:r>
              <a:rPr lang="en-GB" sz="800" dirty="0">
                <a:hlinkClick r:id="rId4"/>
              </a:rPr>
              <a:t>https://news.bms.com/press-release/</a:t>
            </a:r>
            <a:r>
              <a:rPr lang="en-GB" sz="800" dirty="0"/>
              <a:t>. Accessed 1 August 2017</a:t>
            </a:r>
          </a:p>
        </p:txBody>
      </p:sp>
      <p:graphicFrame>
        <p:nvGraphicFramePr>
          <p:cNvPr id="7" name="Table 6">
            <a:extLst>
              <a:ext uri="{FF2B5EF4-FFF2-40B4-BE49-F238E27FC236}">
                <a16:creationId xmlns="" xmlns:a16="http://schemas.microsoft.com/office/drawing/2014/main" id="{740B1D79-02F3-40A3-B02B-49B09C562D34}"/>
              </a:ext>
            </a:extLst>
          </p:cNvPr>
          <p:cNvGraphicFramePr>
            <a:graphicFrameLocks noGrp="1"/>
          </p:cNvGraphicFramePr>
          <p:nvPr>
            <p:extLst>
              <p:ext uri="{D42A27DB-BD31-4B8C-83A1-F6EECF244321}">
                <p14:modId xmlns:p14="http://schemas.microsoft.com/office/powerpoint/2010/main" val="937133646"/>
              </p:ext>
            </p:extLst>
          </p:nvPr>
        </p:nvGraphicFramePr>
        <p:xfrm>
          <a:off x="0" y="1192093"/>
          <a:ext cx="9144000" cy="5468689"/>
        </p:xfrm>
        <a:graphic>
          <a:graphicData uri="http://schemas.openxmlformats.org/drawingml/2006/table">
            <a:tbl>
              <a:tblPr firstRow="1" bandRow="1">
                <a:tableStyleId>{2D5ABB26-0587-4C30-8999-92F81FD0307C}</a:tableStyleId>
              </a:tblPr>
              <a:tblGrid>
                <a:gridCol w="1169406">
                  <a:extLst>
                    <a:ext uri="{9D8B030D-6E8A-4147-A177-3AD203B41FA5}">
                      <a16:colId xmlns="" xmlns:a16="http://schemas.microsoft.com/office/drawing/2014/main" val="20000"/>
                    </a:ext>
                  </a:extLst>
                </a:gridCol>
                <a:gridCol w="1116594">
                  <a:extLst>
                    <a:ext uri="{9D8B030D-6E8A-4147-A177-3AD203B41FA5}">
                      <a16:colId xmlns="" xmlns:a16="http://schemas.microsoft.com/office/drawing/2014/main" val="1149578414"/>
                    </a:ext>
                  </a:extLst>
                </a:gridCol>
                <a:gridCol w="558298">
                  <a:extLst>
                    <a:ext uri="{9D8B030D-6E8A-4147-A177-3AD203B41FA5}">
                      <a16:colId xmlns="" xmlns:a16="http://schemas.microsoft.com/office/drawing/2014/main" val="20001"/>
                    </a:ext>
                  </a:extLst>
                </a:gridCol>
                <a:gridCol w="5077485">
                  <a:extLst>
                    <a:ext uri="{9D8B030D-6E8A-4147-A177-3AD203B41FA5}">
                      <a16:colId xmlns="" xmlns:a16="http://schemas.microsoft.com/office/drawing/2014/main" val="20002"/>
                    </a:ext>
                  </a:extLst>
                </a:gridCol>
                <a:gridCol w="1222217">
                  <a:extLst>
                    <a:ext uri="{9D8B030D-6E8A-4147-A177-3AD203B41FA5}">
                      <a16:colId xmlns="" xmlns:a16="http://schemas.microsoft.com/office/drawing/2014/main" val="20003"/>
                    </a:ext>
                  </a:extLst>
                </a:gridCol>
              </a:tblGrid>
              <a:tr h="530878">
                <a:tc>
                  <a:txBody>
                    <a:bodyPr/>
                    <a:lstStyle/>
                    <a:p>
                      <a:r>
                        <a:rPr lang="en-GB" sz="1400" b="1" noProof="0" dirty="0">
                          <a:solidFill>
                            <a:schemeClr val="bg1"/>
                          </a:solidFill>
                        </a:rPr>
                        <a:t>Investigational drug</a:t>
                      </a:r>
                    </a:p>
                  </a:txBody>
                  <a:tcPr marT="36000" marB="36000" anchor="ctr">
                    <a:solidFill>
                      <a:srgbClr val="3F2C59"/>
                    </a:solidFill>
                  </a:tcPr>
                </a:tc>
                <a:tc>
                  <a:txBody>
                    <a:bodyPr/>
                    <a:lstStyle/>
                    <a:p>
                      <a:pPr algn="ctr"/>
                      <a:r>
                        <a:rPr lang="en-GB" sz="1400" b="1" noProof="0" dirty="0">
                          <a:solidFill>
                            <a:schemeClr val="bg1"/>
                          </a:solidFill>
                        </a:rPr>
                        <a:t>Study</a:t>
                      </a:r>
                    </a:p>
                  </a:txBody>
                  <a:tcPr marT="36000" marB="36000" anchor="ctr">
                    <a:solidFill>
                      <a:srgbClr val="3F2C59"/>
                    </a:solidFill>
                  </a:tcPr>
                </a:tc>
                <a:tc>
                  <a:txBody>
                    <a:bodyPr/>
                    <a:lstStyle/>
                    <a:p>
                      <a:pPr algn="ctr"/>
                      <a:r>
                        <a:rPr lang="en-GB" sz="1400" b="1" noProof="0" dirty="0">
                          <a:solidFill>
                            <a:schemeClr val="bg1"/>
                          </a:solidFill>
                        </a:rPr>
                        <a:t>Phase</a:t>
                      </a:r>
                    </a:p>
                  </a:txBody>
                  <a:tcPr marT="36000" marB="36000" anchor="ctr">
                    <a:solidFill>
                      <a:srgbClr val="3F2C59"/>
                    </a:solidFill>
                  </a:tcPr>
                </a:tc>
                <a:tc>
                  <a:txBody>
                    <a:bodyPr/>
                    <a:lstStyle/>
                    <a:p>
                      <a:pPr algn="l"/>
                      <a:r>
                        <a:rPr lang="en-GB" sz="1400" b="1" noProof="0" dirty="0">
                          <a:solidFill>
                            <a:schemeClr val="bg1"/>
                          </a:solidFill>
                        </a:rPr>
                        <a:t>Treatment setting and patients</a:t>
                      </a:r>
                    </a:p>
                  </a:txBody>
                  <a:tcPr marT="36000" marB="36000" anchor="ctr">
                    <a:solidFill>
                      <a:srgbClr val="3F2C59"/>
                    </a:solidFill>
                  </a:tcPr>
                </a:tc>
                <a:tc>
                  <a:txBody>
                    <a:bodyPr/>
                    <a:lstStyle/>
                    <a:p>
                      <a:pPr algn="ctr"/>
                      <a:r>
                        <a:rPr lang="en-GB" sz="1400" b="1" noProof="0" dirty="0">
                          <a:solidFill>
                            <a:schemeClr val="bg1"/>
                          </a:solidFill>
                        </a:rPr>
                        <a:t>Primary outcome</a:t>
                      </a:r>
                    </a:p>
                  </a:txBody>
                  <a:tcPr marT="36000" marB="36000" anchor="ctr">
                    <a:solidFill>
                      <a:srgbClr val="3F2C59"/>
                    </a:solidFill>
                  </a:tcPr>
                </a:tc>
                <a:extLst>
                  <a:ext uri="{0D108BD9-81ED-4DB2-BD59-A6C34878D82A}">
                    <a16:rowId xmlns="" xmlns:a16="http://schemas.microsoft.com/office/drawing/2014/main" val="10000"/>
                  </a:ext>
                </a:extLst>
              </a:tr>
              <a:tr h="737331">
                <a:tc>
                  <a:txBody>
                    <a:bodyPr/>
                    <a:lstStyle/>
                    <a:p>
                      <a:r>
                        <a:rPr lang="en-GB" sz="1400" b="1" baseline="0" noProof="0" dirty="0">
                          <a:solidFill>
                            <a:schemeClr val="tx1"/>
                          </a:solidFill>
                        </a:rPr>
                        <a:t>Olaparib </a:t>
                      </a:r>
                      <a:r>
                        <a:rPr lang="en-GB" sz="1400" b="0" baseline="0" noProof="0" dirty="0">
                          <a:solidFill>
                            <a:schemeClr val="tx1"/>
                          </a:solidFill>
                        </a:rPr>
                        <a:t>+ d</a:t>
                      </a:r>
                      <a:r>
                        <a:rPr lang="en-GB" sz="1400" b="0" noProof="0" dirty="0">
                          <a:solidFill>
                            <a:schemeClr val="tx1"/>
                          </a:solidFill>
                        </a:rPr>
                        <a:t>urvalumab</a:t>
                      </a:r>
                      <a:r>
                        <a:rPr lang="en-GB" sz="1400" baseline="30000" noProof="0" dirty="0">
                          <a:solidFill>
                            <a:schemeClr val="tx1"/>
                          </a:solidFill>
                        </a:rPr>
                        <a:t>1</a:t>
                      </a:r>
                    </a:p>
                  </a:txBody>
                  <a:tcPr marT="36000" marB="36000" anchor="ctr">
                    <a:solidFill>
                      <a:srgbClr val="3F2C59">
                        <a:alpha val="10196"/>
                      </a:srgbClr>
                    </a:solidFill>
                  </a:tcPr>
                </a:tc>
                <a:tc>
                  <a:txBody>
                    <a:bodyPr/>
                    <a:lstStyle/>
                    <a:p>
                      <a:pPr algn="ctr"/>
                      <a:r>
                        <a:rPr lang="en-GB" sz="1400" noProof="0" dirty="0"/>
                        <a:t>NCT02484404</a:t>
                      </a:r>
                    </a:p>
                  </a:txBody>
                  <a:tcPr marT="36000" marB="36000" anchor="ctr">
                    <a:solidFill>
                      <a:srgbClr val="3F2C59">
                        <a:alpha val="10196"/>
                      </a:srgbClr>
                    </a:solidFill>
                  </a:tcPr>
                </a:tc>
                <a:tc>
                  <a:txBody>
                    <a:bodyPr/>
                    <a:lstStyle/>
                    <a:p>
                      <a:pPr algn="ctr"/>
                      <a:r>
                        <a:rPr lang="en-GB" sz="1400" dirty="0"/>
                        <a:t>I/II</a:t>
                      </a:r>
                    </a:p>
                  </a:txBody>
                  <a:tcPr marT="36000" marB="36000" anchor="ctr">
                    <a:solidFill>
                      <a:srgbClr val="3F2C59">
                        <a:alpha val="10196"/>
                      </a:srgbClr>
                    </a:solidFill>
                  </a:tcPr>
                </a:tc>
                <a:tc>
                  <a:txBody>
                    <a:bodyPr/>
                    <a:lstStyle/>
                    <a:p>
                      <a:pPr algn="l"/>
                      <a:r>
                        <a:rPr lang="en-GB" sz="1400" b="1" spc="-10" noProof="0" dirty="0"/>
                        <a:t>Combination treatment </a:t>
                      </a:r>
                      <a:r>
                        <a:rPr lang="en-GB" sz="1400" b="0" spc="-10" noProof="0" dirty="0"/>
                        <a:t>in patients with</a:t>
                      </a:r>
                      <a:r>
                        <a:rPr lang="en-GB" sz="1400" b="0" spc="-10" baseline="0" noProof="0" dirty="0"/>
                        <a:t> a</a:t>
                      </a:r>
                      <a:r>
                        <a:rPr lang="en-GB" sz="1400" spc="-10" noProof="0" dirty="0"/>
                        <a:t>dvanced solid tumours, including </a:t>
                      </a:r>
                      <a:r>
                        <a:rPr lang="en-GB" sz="1400" b="0" spc="-10" noProof="0" dirty="0"/>
                        <a:t>persistent or recurrent </a:t>
                      </a:r>
                      <a:r>
                        <a:rPr lang="en-GB" sz="1400" spc="-10" noProof="0" dirty="0"/>
                        <a:t>ovarian, primary peritoneal or fallopian tube cancer who have received </a:t>
                      </a:r>
                      <a:r>
                        <a:rPr lang="en-GB" sz="1400" spc="-20" baseline="0" noProof="0" dirty="0"/>
                        <a:t>≥2 prior lines of platinum-based chemotherapy or who are platinum‑resistant/refractory</a:t>
                      </a:r>
                    </a:p>
                  </a:txBody>
                  <a:tcPr marT="36000" marB="36000" anchor="ctr">
                    <a:solidFill>
                      <a:srgbClr val="3F2C59">
                        <a:alpha val="10196"/>
                      </a:srgbClr>
                    </a:solidFill>
                  </a:tcPr>
                </a:tc>
                <a:tc>
                  <a:txBody>
                    <a:bodyPr/>
                    <a:lstStyle/>
                    <a:p>
                      <a:pPr algn="ctr"/>
                      <a:r>
                        <a:rPr lang="en-GB" sz="1400" noProof="0" dirty="0"/>
                        <a:t>RP2D, ORR</a:t>
                      </a:r>
                    </a:p>
                  </a:txBody>
                  <a:tcPr marT="36000" marB="36000" anchor="ctr">
                    <a:solidFill>
                      <a:srgbClr val="3F2C59">
                        <a:alpha val="10196"/>
                      </a:srgbClr>
                    </a:solidFill>
                  </a:tcPr>
                </a:tc>
                <a:extLst>
                  <a:ext uri="{0D108BD9-81ED-4DB2-BD59-A6C34878D82A}">
                    <a16:rowId xmlns="" xmlns:a16="http://schemas.microsoft.com/office/drawing/2014/main" val="4226977409"/>
                  </a:ext>
                </a:extLst>
              </a:tr>
              <a:tr h="737331">
                <a:tc>
                  <a:txBody>
                    <a:bodyPr/>
                    <a:lstStyle/>
                    <a:p>
                      <a:r>
                        <a:rPr lang="en-GB" sz="1400" b="1" noProof="0" dirty="0">
                          <a:solidFill>
                            <a:schemeClr val="tx1"/>
                          </a:solidFill>
                        </a:rPr>
                        <a:t>Olaparib</a:t>
                      </a:r>
                      <a:r>
                        <a:rPr lang="en-GB" sz="1400" baseline="0" noProof="0" dirty="0">
                          <a:solidFill>
                            <a:schemeClr val="tx1"/>
                          </a:solidFill>
                        </a:rPr>
                        <a:t> + </a:t>
                      </a:r>
                      <a:r>
                        <a:rPr lang="en-GB" sz="1400" b="0" baseline="0" noProof="0" dirty="0">
                          <a:solidFill>
                            <a:schemeClr val="tx1"/>
                          </a:solidFill>
                        </a:rPr>
                        <a:t>tremelimumab</a:t>
                      </a:r>
                      <a:r>
                        <a:rPr lang="en-GB" sz="1400" baseline="30000" noProof="0" dirty="0">
                          <a:solidFill>
                            <a:schemeClr val="tx1"/>
                          </a:solidFill>
                        </a:rPr>
                        <a:t>2</a:t>
                      </a:r>
                      <a:endParaRPr lang="en-GB" sz="1400" b="1" noProof="0" dirty="0">
                        <a:solidFill>
                          <a:schemeClr val="tx1"/>
                        </a:solidFill>
                      </a:endParaRPr>
                    </a:p>
                  </a:txBody>
                  <a:tcPr marT="36000" marB="36000" anchor="ctr">
                    <a:solidFill>
                      <a:schemeClr val="bg1">
                        <a:alpha val="10196"/>
                      </a:schemeClr>
                    </a:solidFill>
                  </a:tcPr>
                </a:tc>
                <a:tc>
                  <a:txBody>
                    <a:bodyPr/>
                    <a:lstStyle/>
                    <a:p>
                      <a:pPr algn="ctr"/>
                      <a:r>
                        <a:rPr lang="en-GB" sz="1400" noProof="0" dirty="0"/>
                        <a:t>NCT02571725</a:t>
                      </a:r>
                    </a:p>
                  </a:txBody>
                  <a:tcPr marT="36000" marB="36000" anchor="ctr">
                    <a:solidFill>
                      <a:schemeClr val="bg1">
                        <a:alpha val="10196"/>
                      </a:schemeClr>
                    </a:solidFill>
                  </a:tcPr>
                </a:tc>
                <a:tc>
                  <a:txBody>
                    <a:bodyPr/>
                    <a:lstStyle/>
                    <a:p>
                      <a:pPr algn="ctr"/>
                      <a:r>
                        <a:rPr lang="en-GB" sz="1400" dirty="0"/>
                        <a:t>I/II</a:t>
                      </a:r>
                    </a:p>
                  </a:txBody>
                  <a:tcPr marT="36000" marB="36000" anchor="ctr">
                    <a:solidFill>
                      <a:schemeClr val="bg1">
                        <a:alpha val="10196"/>
                      </a:schemeClr>
                    </a:solidFill>
                  </a:tcPr>
                </a:tc>
                <a:tc>
                  <a:txBody>
                    <a:bodyPr/>
                    <a:lstStyle/>
                    <a:p>
                      <a:pPr algn="l"/>
                      <a:r>
                        <a:rPr lang="en-GB" sz="1400" b="1" noProof="0" dirty="0"/>
                        <a:t>Combination treatment </a:t>
                      </a:r>
                      <a:r>
                        <a:rPr lang="en-GB" sz="1400" b="0" noProof="0" dirty="0"/>
                        <a:t>in patients with</a:t>
                      </a:r>
                      <a:r>
                        <a:rPr lang="en-GB" sz="1400" b="0" baseline="0" noProof="0" dirty="0"/>
                        <a:t> </a:t>
                      </a:r>
                      <a:r>
                        <a:rPr lang="en-GB" sz="1400" b="0" noProof="0" dirty="0"/>
                        <a:t>recurrent </a:t>
                      </a:r>
                      <a:r>
                        <a:rPr lang="en-GB" sz="1400" b="0" i="1" noProof="0" dirty="0"/>
                        <a:t>BRCA</a:t>
                      </a:r>
                      <a:r>
                        <a:rPr lang="en-GB" sz="1400" b="0" i="0" noProof="0" dirty="0"/>
                        <a:t>-mutated</a:t>
                      </a:r>
                      <a:r>
                        <a:rPr lang="en-GB" sz="1400" b="0" i="0" baseline="0" noProof="0" dirty="0"/>
                        <a:t> </a:t>
                      </a:r>
                      <a:r>
                        <a:rPr lang="en-GB" sz="1400" noProof="0" dirty="0"/>
                        <a:t>ovarian, primary peritoneal or fallopian tube cancer who have received ≥1 prior line of platinum‑based chemotherapy</a:t>
                      </a:r>
                    </a:p>
                  </a:txBody>
                  <a:tcPr marT="36000" marB="36000" anchor="ctr">
                    <a:solidFill>
                      <a:schemeClr val="bg1">
                        <a:alpha val="10196"/>
                      </a:schemeClr>
                    </a:solidFill>
                  </a:tcPr>
                </a:tc>
                <a:tc>
                  <a:txBody>
                    <a:bodyPr/>
                    <a:lstStyle/>
                    <a:p>
                      <a:pPr algn="ctr"/>
                      <a:r>
                        <a:rPr lang="en-GB" sz="1400" noProof="0" dirty="0"/>
                        <a:t>RP2D, ORR</a:t>
                      </a:r>
                    </a:p>
                  </a:txBody>
                  <a:tcPr marT="36000" marB="36000" anchor="ctr">
                    <a:solidFill>
                      <a:schemeClr val="bg1">
                        <a:alpha val="10196"/>
                      </a:schemeClr>
                    </a:solidFill>
                  </a:tcPr>
                </a:tc>
                <a:extLst>
                  <a:ext uri="{0D108BD9-81ED-4DB2-BD59-A6C34878D82A}">
                    <a16:rowId xmlns="" xmlns:a16="http://schemas.microsoft.com/office/drawing/2014/main" val="3410036492"/>
                  </a:ext>
                </a:extLst>
              </a:tr>
              <a:tr h="737331">
                <a:tc>
                  <a:txBody>
                    <a:bodyPr/>
                    <a:lstStyle/>
                    <a:p>
                      <a:r>
                        <a:rPr lang="en-GB" sz="1400" b="1" noProof="0" dirty="0">
                          <a:solidFill>
                            <a:schemeClr val="tx1"/>
                          </a:solidFill>
                        </a:rPr>
                        <a:t>Olaparib </a:t>
                      </a:r>
                      <a:r>
                        <a:rPr lang="en-GB" sz="1400" noProof="0" dirty="0">
                          <a:solidFill>
                            <a:schemeClr val="tx1"/>
                          </a:solidFill>
                        </a:rPr>
                        <a:t>± </a:t>
                      </a:r>
                      <a:r>
                        <a:rPr lang="en-GB" sz="1400" b="0" noProof="0" dirty="0">
                          <a:solidFill>
                            <a:schemeClr val="tx1"/>
                          </a:solidFill>
                        </a:rPr>
                        <a:t>tremelimumab</a:t>
                      </a:r>
                      <a:r>
                        <a:rPr lang="en-GB" sz="1400" baseline="30000" noProof="0" dirty="0">
                          <a:solidFill>
                            <a:schemeClr val="tx1"/>
                          </a:solidFill>
                        </a:rPr>
                        <a:t>3</a:t>
                      </a:r>
                      <a:endParaRPr lang="en-GB" sz="1400" noProof="0" dirty="0">
                        <a:solidFill>
                          <a:schemeClr val="tx1"/>
                        </a:solidFill>
                      </a:endParaRPr>
                    </a:p>
                  </a:txBody>
                  <a:tcPr marT="36000" marB="36000" anchor="ctr">
                    <a:lnB w="12700" cap="flat" cmpd="sng" algn="ctr">
                      <a:solidFill>
                        <a:srgbClr val="3F2C59"/>
                      </a:solidFill>
                      <a:prstDash val="solid"/>
                      <a:round/>
                      <a:headEnd type="none" w="med" len="med"/>
                      <a:tailEnd type="none" w="med" len="med"/>
                    </a:lnB>
                    <a:solidFill>
                      <a:srgbClr val="3F2C59">
                        <a:alpha val="10196"/>
                      </a:srgbClr>
                    </a:solidFill>
                  </a:tcPr>
                </a:tc>
                <a:tc>
                  <a:txBody>
                    <a:bodyPr/>
                    <a:lstStyle/>
                    <a:p>
                      <a:pPr algn="ctr"/>
                      <a:r>
                        <a:rPr lang="en-GB" sz="1400" noProof="0" dirty="0"/>
                        <a:t>NCT02485990</a:t>
                      </a:r>
                    </a:p>
                  </a:txBody>
                  <a:tcPr marT="36000" marB="36000" anchor="ctr">
                    <a:lnB w="12700" cap="flat" cmpd="sng" algn="ctr">
                      <a:solidFill>
                        <a:srgbClr val="3F2C59"/>
                      </a:solidFill>
                      <a:prstDash val="solid"/>
                      <a:round/>
                      <a:headEnd type="none" w="med" len="med"/>
                      <a:tailEnd type="none" w="med" len="med"/>
                    </a:lnB>
                    <a:solidFill>
                      <a:srgbClr val="3F2C59">
                        <a:alpha val="10196"/>
                      </a:srgbClr>
                    </a:solidFill>
                  </a:tcPr>
                </a:tc>
                <a:tc>
                  <a:txBody>
                    <a:bodyPr/>
                    <a:lstStyle/>
                    <a:p>
                      <a:pPr algn="ctr"/>
                      <a:r>
                        <a:rPr lang="en-GB" sz="1400" dirty="0"/>
                        <a:t>I/II</a:t>
                      </a:r>
                    </a:p>
                  </a:txBody>
                  <a:tcPr marT="36000" marB="36000" anchor="ctr">
                    <a:lnB w="12700" cap="flat" cmpd="sng" algn="ctr">
                      <a:solidFill>
                        <a:srgbClr val="3F2C59"/>
                      </a:solidFill>
                      <a:prstDash val="solid"/>
                      <a:round/>
                      <a:headEnd type="none" w="med" len="med"/>
                      <a:tailEnd type="none" w="med" len="med"/>
                    </a:lnB>
                    <a:solidFill>
                      <a:srgbClr val="3F2C59">
                        <a:alpha val="10196"/>
                      </a:srgbClr>
                    </a:solidFill>
                  </a:tcPr>
                </a:tc>
                <a:tc>
                  <a:txBody>
                    <a:bodyPr/>
                    <a:lstStyle/>
                    <a:p>
                      <a:pPr algn="l"/>
                      <a:r>
                        <a:rPr lang="en-GB" sz="1400" b="1" noProof="0" dirty="0"/>
                        <a:t>Dose escalation/expansion study of combination treatment </a:t>
                      </a:r>
                      <a:r>
                        <a:rPr lang="en-GB" sz="1400" b="0" noProof="0" dirty="0"/>
                        <a:t>in patients with</a:t>
                      </a:r>
                      <a:r>
                        <a:rPr lang="en-GB" sz="1400" b="0" baseline="0" noProof="0" dirty="0"/>
                        <a:t> </a:t>
                      </a:r>
                      <a:r>
                        <a:rPr lang="en-GB" sz="1400" b="0" noProof="0" dirty="0"/>
                        <a:t>persistent or recurrent </a:t>
                      </a:r>
                      <a:r>
                        <a:rPr lang="en-GB" sz="1400" noProof="0" dirty="0"/>
                        <a:t>ovarian, primary peritoneal or fallopian tube cancer who have received ≥1 prior line of platinum-based chemotherapy</a:t>
                      </a:r>
                    </a:p>
                  </a:txBody>
                  <a:tcPr marT="36000" marB="36000" anchor="ctr">
                    <a:lnB w="12700" cap="flat" cmpd="sng" algn="ctr">
                      <a:solidFill>
                        <a:srgbClr val="3F2C59"/>
                      </a:solidFill>
                      <a:prstDash val="solid"/>
                      <a:round/>
                      <a:headEnd type="none" w="med" len="med"/>
                      <a:tailEnd type="none" w="med" len="med"/>
                    </a:lnB>
                    <a:solidFill>
                      <a:srgbClr val="3F2C59">
                        <a:alpha val="10196"/>
                      </a:srgbClr>
                    </a:solidFill>
                  </a:tcPr>
                </a:tc>
                <a:tc>
                  <a:txBody>
                    <a:bodyPr/>
                    <a:lstStyle/>
                    <a:p>
                      <a:pPr algn="ctr"/>
                      <a:r>
                        <a:rPr lang="en-GB" sz="1400" noProof="0" dirty="0"/>
                        <a:t>Safety</a:t>
                      </a:r>
                    </a:p>
                  </a:txBody>
                  <a:tcPr marT="36000" marB="36000" anchor="ctr">
                    <a:lnB w="12700" cap="flat" cmpd="sng" algn="ctr">
                      <a:solidFill>
                        <a:srgbClr val="3F2C59"/>
                      </a:solidFill>
                      <a:prstDash val="solid"/>
                      <a:round/>
                      <a:headEnd type="none" w="med" len="med"/>
                      <a:tailEnd type="none" w="med" len="med"/>
                    </a:lnB>
                    <a:solidFill>
                      <a:srgbClr val="3F2C59">
                        <a:alpha val="10196"/>
                      </a:srgbClr>
                    </a:solidFill>
                  </a:tcPr>
                </a:tc>
                <a:extLst>
                  <a:ext uri="{0D108BD9-81ED-4DB2-BD59-A6C34878D82A}">
                    <a16:rowId xmlns="" xmlns:a16="http://schemas.microsoft.com/office/drawing/2014/main" val="10001"/>
                  </a:ext>
                </a:extLst>
              </a:tr>
              <a:tr h="737331">
                <a:tc>
                  <a:txBody>
                    <a:bodyPr/>
                    <a:lstStyle/>
                    <a:p>
                      <a:r>
                        <a:rPr lang="en-GB" sz="1400" b="1" noProof="0" dirty="0">
                          <a:solidFill>
                            <a:schemeClr val="tx1"/>
                          </a:solidFill>
                        </a:rPr>
                        <a:t>Niraparib </a:t>
                      </a:r>
                      <a:r>
                        <a:rPr lang="en-GB" sz="1400" b="0" noProof="0" dirty="0">
                          <a:solidFill>
                            <a:schemeClr val="tx1"/>
                          </a:solidFill>
                        </a:rPr>
                        <a:t>+ pembrolizumab</a:t>
                      </a:r>
                      <a:r>
                        <a:rPr lang="en-GB" sz="1400" b="0" baseline="30000" noProof="0" dirty="0">
                          <a:solidFill>
                            <a:schemeClr val="tx1"/>
                          </a:solidFill>
                        </a:rPr>
                        <a:t>4</a:t>
                      </a:r>
                    </a:p>
                  </a:txBody>
                  <a:tcPr marT="36000" marB="36000" anchor="ctr">
                    <a:lnT w="12700" cap="flat" cmpd="sng" algn="ctr">
                      <a:solidFill>
                        <a:srgbClr val="3F2C59"/>
                      </a:solidFill>
                      <a:prstDash val="solid"/>
                      <a:round/>
                      <a:headEnd type="none" w="med" len="med"/>
                      <a:tailEnd type="none" w="med" len="med"/>
                    </a:lnT>
                    <a:lnB w="12700" cap="flat" cmpd="sng" algn="ctr">
                      <a:solidFill>
                        <a:srgbClr val="3F2C59"/>
                      </a:solidFill>
                      <a:prstDash val="solid"/>
                      <a:round/>
                      <a:headEnd type="none" w="med" len="med"/>
                      <a:tailEnd type="none" w="med" len="med"/>
                    </a:lnB>
                    <a:noFill/>
                  </a:tcPr>
                </a:tc>
                <a:tc>
                  <a:txBody>
                    <a:bodyPr/>
                    <a:lstStyle/>
                    <a:p>
                      <a:pPr algn="ctr"/>
                      <a:r>
                        <a:rPr lang="en-GB" sz="1400" b="1" noProof="0" dirty="0"/>
                        <a:t>TOPACIO</a:t>
                      </a:r>
                      <a:r>
                        <a:rPr lang="en-GB" sz="1400" noProof="0" dirty="0"/>
                        <a:t/>
                      </a:r>
                      <a:br>
                        <a:rPr lang="en-GB" sz="1400" noProof="0" dirty="0"/>
                      </a:br>
                      <a:r>
                        <a:rPr lang="en-GB" sz="1400" noProof="0" dirty="0"/>
                        <a:t>NCT02657889</a:t>
                      </a:r>
                    </a:p>
                  </a:txBody>
                  <a:tcPr marT="36000" marB="36000" anchor="ctr">
                    <a:lnT w="12700" cap="flat" cmpd="sng" algn="ctr">
                      <a:solidFill>
                        <a:srgbClr val="3F2C59"/>
                      </a:solidFill>
                      <a:prstDash val="solid"/>
                      <a:round/>
                      <a:headEnd type="none" w="med" len="med"/>
                      <a:tailEnd type="none" w="med" len="med"/>
                    </a:lnT>
                    <a:lnB w="12700" cap="flat" cmpd="sng" algn="ctr">
                      <a:solidFill>
                        <a:srgbClr val="3F2C59"/>
                      </a:solidFill>
                      <a:prstDash val="solid"/>
                      <a:round/>
                      <a:headEnd type="none" w="med" len="med"/>
                      <a:tailEnd type="none" w="med" len="med"/>
                    </a:lnB>
                    <a:noFill/>
                  </a:tcPr>
                </a:tc>
                <a:tc>
                  <a:txBody>
                    <a:bodyPr/>
                    <a:lstStyle/>
                    <a:p>
                      <a:pPr algn="ctr"/>
                      <a:r>
                        <a:rPr lang="en-GB" sz="1400" dirty="0"/>
                        <a:t>I/II</a:t>
                      </a:r>
                    </a:p>
                  </a:txBody>
                  <a:tcPr marT="36000" marB="36000" anchor="ctr">
                    <a:lnT w="12700" cap="flat" cmpd="sng" algn="ctr">
                      <a:solidFill>
                        <a:srgbClr val="3F2C59"/>
                      </a:solidFill>
                      <a:prstDash val="solid"/>
                      <a:round/>
                      <a:headEnd type="none" w="med" len="med"/>
                      <a:tailEnd type="none" w="med" len="med"/>
                    </a:lnT>
                    <a:lnB w="12700" cap="flat" cmpd="sng" algn="ctr">
                      <a:solidFill>
                        <a:srgbClr val="3F2C59"/>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Combination treatment </a:t>
                      </a:r>
                      <a:r>
                        <a:rPr lang="en-GB" sz="1400" b="0" noProof="0" dirty="0"/>
                        <a:t>in patients with</a:t>
                      </a:r>
                      <a:r>
                        <a:rPr lang="en-GB" sz="1400" b="0" baseline="0" noProof="0" dirty="0"/>
                        <a:t> metastatic triple-negative breast cancer or </a:t>
                      </a:r>
                      <a:r>
                        <a:rPr lang="en-GB" sz="1400" b="0" noProof="0" dirty="0"/>
                        <a:t>recurrent high-grade</a:t>
                      </a:r>
                      <a:r>
                        <a:rPr lang="en-GB" sz="1400" b="0" baseline="0" noProof="0" dirty="0"/>
                        <a:t> serous </a:t>
                      </a:r>
                      <a:r>
                        <a:rPr lang="en-GB" sz="1400" noProof="0" dirty="0"/>
                        <a:t>ovarian, primary peritoneal or fallopian tube cancer who have received ≥1 prior line of platinum-based chemotherapy</a:t>
                      </a:r>
                    </a:p>
                  </a:txBody>
                  <a:tcPr marT="36000" marB="36000" anchor="ctr">
                    <a:lnT w="12700" cap="flat" cmpd="sng" algn="ctr">
                      <a:solidFill>
                        <a:srgbClr val="3F2C59"/>
                      </a:solidFill>
                      <a:prstDash val="solid"/>
                      <a:round/>
                      <a:headEnd type="none" w="med" len="med"/>
                      <a:tailEnd type="none" w="med" len="med"/>
                    </a:lnT>
                    <a:lnB w="12700" cap="flat" cmpd="sng" algn="ctr">
                      <a:solidFill>
                        <a:srgbClr val="3F2C59"/>
                      </a:solidFill>
                      <a:prstDash val="solid"/>
                      <a:round/>
                      <a:headEnd type="none" w="med" len="med"/>
                      <a:tailEnd type="none" w="med" len="med"/>
                    </a:lnB>
                    <a:noFill/>
                  </a:tcPr>
                </a:tc>
                <a:tc>
                  <a:txBody>
                    <a:bodyPr/>
                    <a:lstStyle/>
                    <a:p>
                      <a:pPr algn="ctr"/>
                      <a:r>
                        <a:rPr lang="en-GB" sz="1400" noProof="0" dirty="0"/>
                        <a:t>RP2D, ORR</a:t>
                      </a:r>
                    </a:p>
                  </a:txBody>
                  <a:tcPr marT="36000" marB="36000" anchor="ctr">
                    <a:lnT w="12700" cap="flat" cmpd="sng" algn="ctr">
                      <a:solidFill>
                        <a:srgbClr val="3F2C59"/>
                      </a:solidFill>
                      <a:prstDash val="solid"/>
                      <a:round/>
                      <a:headEnd type="none" w="med" len="med"/>
                      <a:tailEnd type="none" w="med" len="med"/>
                    </a:lnT>
                    <a:lnB w="12700" cap="flat" cmpd="sng" algn="ctr">
                      <a:solidFill>
                        <a:srgbClr val="3F2C59"/>
                      </a:solidFill>
                      <a:prstDash val="solid"/>
                      <a:round/>
                      <a:headEnd type="none" w="med" len="med"/>
                      <a:tailEnd type="none" w="med" len="med"/>
                    </a:lnB>
                    <a:noFill/>
                  </a:tcPr>
                </a:tc>
                <a:extLst>
                  <a:ext uri="{0D108BD9-81ED-4DB2-BD59-A6C34878D82A}">
                    <a16:rowId xmlns="" xmlns:a16="http://schemas.microsoft.com/office/drawing/2014/main" val="10002"/>
                  </a:ext>
                </a:extLst>
              </a:tr>
              <a:tr h="530878">
                <a:tc>
                  <a:txBody>
                    <a:bodyPr/>
                    <a:lstStyle/>
                    <a:p>
                      <a:r>
                        <a:rPr lang="en-GB" sz="1400" b="1" noProof="0" dirty="0">
                          <a:solidFill>
                            <a:schemeClr val="tx1"/>
                          </a:solidFill>
                        </a:rPr>
                        <a:t>Rucaparib</a:t>
                      </a:r>
                      <a:r>
                        <a:rPr lang="en-GB" sz="1400" noProof="0" dirty="0">
                          <a:solidFill>
                            <a:schemeClr val="tx1"/>
                          </a:solidFill>
                        </a:rPr>
                        <a:t> + atezolizumab</a:t>
                      </a:r>
                      <a:r>
                        <a:rPr lang="en-GB" sz="1400" baseline="30000" noProof="0" dirty="0">
                          <a:solidFill>
                            <a:schemeClr val="tx1"/>
                          </a:solidFill>
                        </a:rPr>
                        <a:t>5</a:t>
                      </a:r>
                    </a:p>
                  </a:txBody>
                  <a:tcPr marT="36000" marB="36000" anchor="ctr">
                    <a:lnT w="12700" cap="flat" cmpd="sng" algn="ctr">
                      <a:solidFill>
                        <a:srgbClr val="3F2C59"/>
                      </a:solidFill>
                      <a:prstDash val="solid"/>
                      <a:round/>
                      <a:headEnd type="none" w="med" len="med"/>
                      <a:tailEnd type="none" w="med" len="med"/>
                    </a:lnT>
                    <a:lnB w="12700" cap="flat" cmpd="sng" algn="ctr">
                      <a:noFill/>
                      <a:prstDash val="solid"/>
                      <a:round/>
                      <a:headEnd type="none" w="med" len="med"/>
                      <a:tailEnd type="none" w="med" len="med"/>
                    </a:lnB>
                    <a:solidFill>
                      <a:srgbClr val="3F2C59">
                        <a:alpha val="10196"/>
                      </a:srgbClr>
                    </a:solidFill>
                  </a:tcPr>
                </a:tc>
                <a:tc>
                  <a:txBody>
                    <a:bodyPr/>
                    <a:lstStyle/>
                    <a:p>
                      <a:pPr algn="ctr"/>
                      <a:r>
                        <a:rPr lang="en-GB" sz="1400" noProof="0" dirty="0"/>
                        <a:t>NCT03101280</a:t>
                      </a:r>
                    </a:p>
                  </a:txBody>
                  <a:tcPr marT="36000" marB="36000" anchor="ctr">
                    <a:lnT w="12700" cap="flat" cmpd="sng" algn="ctr">
                      <a:solidFill>
                        <a:srgbClr val="3F2C59"/>
                      </a:solidFill>
                      <a:prstDash val="solid"/>
                      <a:round/>
                      <a:headEnd type="none" w="med" len="med"/>
                      <a:tailEnd type="none" w="med" len="med"/>
                    </a:lnT>
                    <a:lnB w="12700" cap="flat" cmpd="sng" algn="ctr">
                      <a:noFill/>
                      <a:prstDash val="solid"/>
                      <a:round/>
                      <a:headEnd type="none" w="med" len="med"/>
                      <a:tailEnd type="none" w="med" len="med"/>
                    </a:lnB>
                    <a:solidFill>
                      <a:srgbClr val="3F2C59">
                        <a:alpha val="10196"/>
                      </a:srgbClr>
                    </a:solidFill>
                  </a:tcPr>
                </a:tc>
                <a:tc>
                  <a:txBody>
                    <a:bodyPr/>
                    <a:lstStyle/>
                    <a:p>
                      <a:pPr algn="ctr"/>
                      <a:r>
                        <a:rPr lang="en-GB" sz="1400" dirty="0"/>
                        <a:t>Ib</a:t>
                      </a:r>
                    </a:p>
                  </a:txBody>
                  <a:tcPr marT="36000" marB="36000" anchor="ctr">
                    <a:lnT w="12700" cap="flat" cmpd="sng" algn="ctr">
                      <a:solidFill>
                        <a:srgbClr val="3F2C59"/>
                      </a:solidFill>
                      <a:prstDash val="solid"/>
                      <a:round/>
                      <a:headEnd type="none" w="med" len="med"/>
                      <a:tailEnd type="none" w="med" len="med"/>
                    </a:lnT>
                    <a:lnB w="12700" cap="flat" cmpd="sng" algn="ctr">
                      <a:noFill/>
                      <a:prstDash val="solid"/>
                      <a:round/>
                      <a:headEnd type="none" w="med" len="med"/>
                      <a:tailEnd type="none" w="med" len="med"/>
                    </a:lnB>
                    <a:solidFill>
                      <a:srgbClr val="3F2C59">
                        <a:alpha val="1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Combination treatment </a:t>
                      </a:r>
                      <a:r>
                        <a:rPr lang="en-GB" sz="1400" b="0" noProof="0" dirty="0"/>
                        <a:t>in patients with confirmed diagnosis of gynaecological</a:t>
                      </a:r>
                      <a:r>
                        <a:rPr lang="en-GB" sz="1400" b="0" baseline="0" noProof="0" dirty="0"/>
                        <a:t> cancer (ovarian or endometrioid)</a:t>
                      </a:r>
                      <a:r>
                        <a:rPr lang="en-GB" sz="1400" noProof="0" dirty="0"/>
                        <a:t> who have received ≥1 prior line of therapy</a:t>
                      </a:r>
                      <a:endParaRPr lang="en-GB" sz="1400" b="0" noProof="0" dirty="0"/>
                    </a:p>
                  </a:txBody>
                  <a:tcPr marT="36000" marB="36000" anchor="ctr">
                    <a:lnT w="12700" cap="flat" cmpd="sng" algn="ctr">
                      <a:solidFill>
                        <a:srgbClr val="3F2C59"/>
                      </a:solidFill>
                      <a:prstDash val="solid"/>
                      <a:round/>
                      <a:headEnd type="none" w="med" len="med"/>
                      <a:tailEnd type="none" w="med" len="med"/>
                    </a:lnT>
                    <a:lnB w="12700" cap="flat" cmpd="sng" algn="ctr">
                      <a:noFill/>
                      <a:prstDash val="solid"/>
                      <a:round/>
                      <a:headEnd type="none" w="med" len="med"/>
                      <a:tailEnd type="none" w="med" len="med"/>
                    </a:lnB>
                    <a:solidFill>
                      <a:srgbClr val="3F2C59">
                        <a:alpha val="10196"/>
                      </a:srgbClr>
                    </a:solidFill>
                  </a:tcPr>
                </a:tc>
                <a:tc>
                  <a:txBody>
                    <a:bodyPr/>
                    <a:lstStyle/>
                    <a:p>
                      <a:pPr algn="ctr"/>
                      <a:r>
                        <a:rPr lang="en-GB" sz="1400" noProof="0" dirty="0"/>
                        <a:t>RP2D, Safety</a:t>
                      </a:r>
                    </a:p>
                  </a:txBody>
                  <a:tcPr marT="36000" marB="36000" anchor="ctr">
                    <a:lnT w="12700" cap="flat" cmpd="sng" algn="ctr">
                      <a:solidFill>
                        <a:srgbClr val="3F2C59"/>
                      </a:solidFill>
                      <a:prstDash val="solid"/>
                      <a:round/>
                      <a:headEnd type="none" w="med" len="med"/>
                      <a:tailEnd type="none" w="med" len="med"/>
                    </a:lnT>
                    <a:lnB w="12700" cap="flat" cmpd="sng" algn="ctr">
                      <a:noFill/>
                      <a:prstDash val="solid"/>
                      <a:round/>
                      <a:headEnd type="none" w="med" len="med"/>
                      <a:tailEnd type="none" w="med" len="med"/>
                    </a:lnB>
                    <a:solidFill>
                      <a:srgbClr val="3F2C59">
                        <a:alpha val="10196"/>
                      </a:srgbClr>
                    </a:solidFill>
                  </a:tcPr>
                </a:tc>
                <a:extLst>
                  <a:ext uri="{0D108BD9-81ED-4DB2-BD59-A6C34878D82A}">
                    <a16:rowId xmlns="" xmlns:a16="http://schemas.microsoft.com/office/drawing/2014/main" val="10003"/>
                  </a:ext>
                </a:extLst>
              </a:tr>
              <a:tr h="530878">
                <a:tc>
                  <a:txBody>
                    <a:bodyPr/>
                    <a:lstStyle/>
                    <a:p>
                      <a:r>
                        <a:rPr lang="en-GB" sz="1400" b="1" noProof="0" dirty="0">
                          <a:solidFill>
                            <a:schemeClr val="tx1"/>
                          </a:solidFill>
                        </a:rPr>
                        <a:t>Rucaparib </a:t>
                      </a:r>
                      <a:r>
                        <a:rPr lang="en-GB" sz="1400" b="0" noProof="0" dirty="0">
                          <a:solidFill>
                            <a:schemeClr val="tx1"/>
                          </a:solidFill>
                        </a:rPr>
                        <a:t>+ nivolumab</a:t>
                      </a:r>
                      <a:r>
                        <a:rPr lang="en-GB" sz="1400" b="0" baseline="30000" noProof="0" dirty="0">
                          <a:solidFill>
                            <a:schemeClr val="tx1"/>
                          </a:solidFill>
                        </a:rPr>
                        <a:t>6</a:t>
                      </a:r>
                    </a:p>
                  </a:txBody>
                  <a:tcPr marT="36000" marB="36000" anchor="ctr">
                    <a:lnT w="12700" cap="flat" cmpd="sng" algn="ctr">
                      <a:noFill/>
                      <a:prstDash val="solid"/>
                      <a:round/>
                      <a:headEnd type="none" w="med" len="med"/>
                      <a:tailEnd type="none" w="med" len="med"/>
                    </a:lnT>
                    <a:lnB w="12700" cap="flat" cmpd="sng" algn="ctr">
                      <a:solidFill>
                        <a:srgbClr val="3F2C59"/>
                      </a:solidFill>
                      <a:prstDash val="solid"/>
                      <a:round/>
                      <a:headEnd type="none" w="med" len="med"/>
                      <a:tailEnd type="none" w="med" len="med"/>
                    </a:lnB>
                    <a:solidFill>
                      <a:srgbClr val="FFFFFF"/>
                    </a:solidFill>
                  </a:tcPr>
                </a:tc>
                <a:tc>
                  <a:txBody>
                    <a:bodyPr/>
                    <a:lstStyle/>
                    <a:p>
                      <a:pPr algn="ctr"/>
                      <a:r>
                        <a:rPr lang="en-GB" sz="1400" noProof="0" dirty="0"/>
                        <a:t>Not yet registered</a:t>
                      </a:r>
                    </a:p>
                  </a:txBody>
                  <a:tcPr marT="36000" marB="36000" anchor="ctr">
                    <a:lnT w="12700" cap="flat" cmpd="sng" algn="ctr">
                      <a:noFill/>
                      <a:prstDash val="solid"/>
                      <a:round/>
                      <a:headEnd type="none" w="med" len="med"/>
                      <a:tailEnd type="none" w="med" len="med"/>
                    </a:lnT>
                    <a:lnB w="12700" cap="flat" cmpd="sng" algn="ctr">
                      <a:solidFill>
                        <a:srgbClr val="3F2C59"/>
                      </a:solidFill>
                      <a:prstDash val="solid"/>
                      <a:round/>
                      <a:headEnd type="none" w="med" len="med"/>
                      <a:tailEnd type="none" w="med" len="med"/>
                    </a:lnB>
                    <a:solidFill>
                      <a:srgbClr val="FFFFFF"/>
                    </a:solidFill>
                  </a:tcPr>
                </a:tc>
                <a:tc>
                  <a:txBody>
                    <a:bodyPr/>
                    <a:lstStyle/>
                    <a:p>
                      <a:pPr algn="ctr"/>
                      <a:r>
                        <a:rPr lang="en-GB" sz="1400" noProof="0" dirty="0"/>
                        <a:t>III</a:t>
                      </a:r>
                    </a:p>
                  </a:txBody>
                  <a:tcPr marT="36000" marB="36000" anchor="ctr">
                    <a:lnT w="12700" cap="flat" cmpd="sng" algn="ctr">
                      <a:noFill/>
                      <a:prstDash val="solid"/>
                      <a:round/>
                      <a:headEnd type="none" w="med" len="med"/>
                      <a:tailEnd type="none" w="med" len="med"/>
                    </a:lnT>
                    <a:lnB w="12700" cap="flat" cmpd="sng" algn="ctr">
                      <a:solidFill>
                        <a:srgbClr val="3F2C59"/>
                      </a:solidFill>
                      <a:prstDash val="solid"/>
                      <a:round/>
                      <a:headEnd type="none" w="med" len="med"/>
                      <a:tailEnd type="none" w="med" len="med"/>
                    </a:lnB>
                    <a:solidFill>
                      <a:srgbClr val="FFFFFF"/>
                    </a:solidFill>
                  </a:tcPr>
                </a:tc>
                <a:tc>
                  <a:txBody>
                    <a:bodyPr/>
                    <a:lstStyle/>
                    <a:p>
                      <a:pPr algn="l"/>
                      <a:r>
                        <a:rPr lang="en-GB" sz="1400" b="1" noProof="0" dirty="0"/>
                        <a:t>Combination front-line maintenance </a:t>
                      </a:r>
                      <a:r>
                        <a:rPr lang="en-GB" sz="1400" noProof="0" dirty="0"/>
                        <a:t>therapy in patients with stage III/IV high-grade ovarian, primary</a:t>
                      </a:r>
                      <a:r>
                        <a:rPr lang="en-GB" sz="1400" baseline="0" noProof="0" dirty="0"/>
                        <a:t> peritoneal or fallopian tube cancer</a:t>
                      </a:r>
                      <a:endParaRPr lang="en-GB" sz="1400" noProof="0" dirty="0"/>
                    </a:p>
                  </a:txBody>
                  <a:tcPr marT="36000" marB="36000" anchor="ctr">
                    <a:lnT w="12700" cap="flat" cmpd="sng" algn="ctr">
                      <a:noFill/>
                      <a:prstDash val="solid"/>
                      <a:round/>
                      <a:headEnd type="none" w="med" len="med"/>
                      <a:tailEnd type="none" w="med" len="med"/>
                    </a:lnT>
                    <a:lnB w="12700" cap="flat" cmpd="sng" algn="ctr">
                      <a:solidFill>
                        <a:srgbClr val="3F2C59"/>
                      </a:solidFill>
                      <a:prstDash val="solid"/>
                      <a:round/>
                      <a:headEnd type="none" w="med" len="med"/>
                      <a:tailEnd type="none" w="med" len="med"/>
                    </a:lnB>
                    <a:solidFill>
                      <a:srgbClr val="FFFFFF"/>
                    </a:solidFill>
                  </a:tcPr>
                </a:tc>
                <a:tc>
                  <a:txBody>
                    <a:bodyPr/>
                    <a:lstStyle/>
                    <a:p>
                      <a:pPr algn="ctr"/>
                      <a:r>
                        <a:rPr lang="en-GB" sz="1400" noProof="0" dirty="0"/>
                        <a:t>N/A</a:t>
                      </a:r>
                    </a:p>
                  </a:txBody>
                  <a:tcPr marT="36000" marB="36000" anchor="ctr">
                    <a:lnT w="12700" cap="flat" cmpd="sng" algn="ctr">
                      <a:noFill/>
                      <a:prstDash val="solid"/>
                      <a:round/>
                      <a:headEnd type="none" w="med" len="med"/>
                      <a:tailEnd type="none" w="med" len="med"/>
                    </a:lnT>
                    <a:lnB w="12700" cap="flat" cmpd="sng" algn="ctr">
                      <a:solidFill>
                        <a:srgbClr val="3F2C59"/>
                      </a:solidFill>
                      <a:prstDash val="solid"/>
                      <a:round/>
                      <a:headEnd type="none" w="med" len="med"/>
                      <a:tailEnd type="none" w="med" len="med"/>
                    </a:lnB>
                    <a:solidFill>
                      <a:srgbClr val="FFFFFF"/>
                    </a:solidFill>
                  </a:tcPr>
                </a:tc>
                <a:extLst>
                  <a:ext uri="{0D108BD9-81ED-4DB2-BD59-A6C34878D82A}">
                    <a16:rowId xmlns="" xmlns:a16="http://schemas.microsoft.com/office/drawing/2014/main" val="2218078604"/>
                  </a:ext>
                </a:extLst>
              </a:tr>
            </a:tbl>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olo 1"/>
          <p:cNvSpPr>
            <a:spLocks noGrp="1"/>
          </p:cNvSpPr>
          <p:nvPr>
            <p:ph type="title"/>
          </p:nvPr>
        </p:nvSpPr>
        <p:spPr>
          <a:xfrm>
            <a:off x="671991" y="404670"/>
            <a:ext cx="7805075" cy="1141881"/>
          </a:xfrm>
        </p:spPr>
        <p:txBody>
          <a:bodyPr>
            <a:normAutofit/>
          </a:bodyPr>
          <a:lstStyle/>
          <a:p>
            <a:pPr eaLnBrk="1"/>
            <a:r>
              <a:rPr lang="it-IT" sz="3800" b="1" dirty="0" err="1" smtClean="0">
                <a:solidFill>
                  <a:srgbClr val="FF0000"/>
                </a:solidFill>
              </a:rPr>
              <a:t>Ovarian</a:t>
            </a:r>
            <a:r>
              <a:rPr lang="it-IT" sz="3800" b="1" dirty="0" smtClean="0">
                <a:solidFill>
                  <a:srgbClr val="FF0000"/>
                </a:solidFill>
              </a:rPr>
              <a:t> </a:t>
            </a:r>
            <a:r>
              <a:rPr lang="it-IT" sz="3800" b="1" dirty="0" err="1" smtClean="0">
                <a:solidFill>
                  <a:srgbClr val="FF0000"/>
                </a:solidFill>
              </a:rPr>
              <a:t>cancer</a:t>
            </a:r>
            <a:r>
              <a:rPr lang="it-IT" sz="3800" b="1" dirty="0" smtClean="0">
                <a:solidFill>
                  <a:srgbClr val="FF0000"/>
                </a:solidFill>
              </a:rPr>
              <a:t>: </a:t>
            </a:r>
            <a:r>
              <a:rPr lang="it-IT" sz="3800" b="1" dirty="0" err="1" smtClean="0">
                <a:solidFill>
                  <a:srgbClr val="FF0000"/>
                </a:solidFill>
              </a:rPr>
              <a:t>conclusions</a:t>
            </a:r>
            <a:endParaRPr lang="it-IT" sz="3800" b="1" dirty="0" smtClean="0">
              <a:solidFill>
                <a:srgbClr val="FF0000"/>
              </a:solidFill>
            </a:endParaRPr>
          </a:p>
        </p:txBody>
      </p:sp>
      <p:sp>
        <p:nvSpPr>
          <p:cNvPr id="78851" name="CasellaDiTesto 3"/>
          <p:cNvSpPr txBox="1">
            <a:spLocks noChangeArrowheads="1"/>
          </p:cNvSpPr>
          <p:nvPr/>
        </p:nvSpPr>
        <p:spPr bwMode="auto">
          <a:xfrm>
            <a:off x="251520" y="1916833"/>
            <a:ext cx="8534176" cy="3975641"/>
          </a:xfrm>
          <a:prstGeom prst="rect">
            <a:avLst/>
          </a:prstGeom>
          <a:noFill/>
          <a:ln w="9525">
            <a:noFill/>
            <a:miter lim="800000"/>
            <a:headEnd/>
            <a:tailEnd/>
          </a:ln>
        </p:spPr>
        <p:txBody>
          <a:bodyPr lIns="96712" tIns="48356" rIns="96712" bIns="48356">
            <a:spAutoFit/>
          </a:bodyPr>
          <a:lstStyle/>
          <a:p>
            <a:pPr eaLnBrk="0" hangingPunct="0">
              <a:buFont typeface="Wingdings" pitchFamily="2" charset="2"/>
              <a:buChar char="Ø"/>
            </a:pPr>
            <a:r>
              <a:rPr lang="it-IT" sz="2800" dirty="0" smtClean="0">
                <a:solidFill>
                  <a:srgbClr val="000000"/>
                </a:solidFill>
                <a:cs typeface="Lucida Sans Unicode"/>
              </a:rPr>
              <a:t> Treatment </a:t>
            </a:r>
            <a:r>
              <a:rPr lang="it-IT" sz="2800" dirty="0" err="1" smtClean="0">
                <a:solidFill>
                  <a:srgbClr val="000000"/>
                </a:solidFill>
                <a:cs typeface="Lucida Sans Unicode"/>
              </a:rPr>
              <a:t>according</a:t>
            </a:r>
            <a:r>
              <a:rPr lang="it-IT" sz="2800" dirty="0" smtClean="0">
                <a:solidFill>
                  <a:srgbClr val="000000"/>
                </a:solidFill>
                <a:cs typeface="Lucida Sans Unicode"/>
              </a:rPr>
              <a:t> </a:t>
            </a:r>
            <a:r>
              <a:rPr lang="it-IT" sz="2800" dirty="0" err="1" smtClean="0">
                <a:solidFill>
                  <a:srgbClr val="000000"/>
                </a:solidFill>
                <a:cs typeface="Lucida Sans Unicode"/>
              </a:rPr>
              <a:t>to</a:t>
            </a:r>
            <a:r>
              <a:rPr lang="it-IT" sz="2800" dirty="0" smtClean="0">
                <a:solidFill>
                  <a:srgbClr val="000000"/>
                </a:solidFill>
                <a:cs typeface="Lucida Sans Unicode"/>
              </a:rPr>
              <a:t> </a:t>
            </a:r>
            <a:r>
              <a:rPr lang="it-IT" sz="2800" dirty="0" err="1" smtClean="0">
                <a:solidFill>
                  <a:srgbClr val="000000"/>
                </a:solidFill>
                <a:cs typeface="Lucida Sans Unicode"/>
              </a:rPr>
              <a:t>histotype</a:t>
            </a:r>
            <a:r>
              <a:rPr lang="it-IT" sz="2800" dirty="0" smtClean="0">
                <a:solidFill>
                  <a:srgbClr val="000000"/>
                </a:solidFill>
                <a:cs typeface="Lucida Sans Unicode"/>
              </a:rPr>
              <a:t> </a:t>
            </a:r>
            <a:r>
              <a:rPr lang="it-IT" sz="2800" dirty="0" err="1" smtClean="0">
                <a:solidFill>
                  <a:srgbClr val="000000"/>
                </a:solidFill>
                <a:cs typeface="Lucida Sans Unicode"/>
              </a:rPr>
              <a:t>is</a:t>
            </a:r>
            <a:r>
              <a:rPr lang="it-IT" sz="2800" dirty="0" smtClean="0">
                <a:solidFill>
                  <a:srgbClr val="000000"/>
                </a:solidFill>
                <a:cs typeface="Lucida Sans Unicode"/>
              </a:rPr>
              <a:t> the future!</a:t>
            </a:r>
          </a:p>
          <a:p>
            <a:pPr eaLnBrk="0" hangingPunct="0">
              <a:buFont typeface="Wingdings" pitchFamily="2" charset="2"/>
              <a:buChar char="Ø"/>
            </a:pPr>
            <a:endParaRPr lang="it-IT" sz="2800" dirty="0" smtClean="0">
              <a:solidFill>
                <a:srgbClr val="000000"/>
              </a:solidFill>
              <a:cs typeface="Lucida Sans Unicode"/>
            </a:endParaRPr>
          </a:p>
          <a:p>
            <a:pPr eaLnBrk="0" hangingPunct="0">
              <a:buFont typeface="Wingdings" pitchFamily="2" charset="2"/>
              <a:buChar char="Ø"/>
            </a:pPr>
            <a:r>
              <a:rPr lang="it-IT" sz="2800" dirty="0" err="1" smtClean="0">
                <a:solidFill>
                  <a:srgbClr val="000000"/>
                </a:solidFill>
                <a:cs typeface="Lucida Sans Unicode"/>
              </a:rPr>
              <a:t>Parp</a:t>
            </a:r>
            <a:r>
              <a:rPr lang="it-IT" sz="2800" dirty="0" smtClean="0">
                <a:solidFill>
                  <a:srgbClr val="000000"/>
                </a:solidFill>
                <a:cs typeface="Lucida Sans Unicode"/>
              </a:rPr>
              <a:t> </a:t>
            </a:r>
            <a:r>
              <a:rPr lang="it-IT" sz="2800" dirty="0" err="1" smtClean="0">
                <a:solidFill>
                  <a:srgbClr val="000000"/>
                </a:solidFill>
                <a:cs typeface="Lucida Sans Unicode"/>
              </a:rPr>
              <a:t>inhibitors</a:t>
            </a:r>
            <a:r>
              <a:rPr lang="it-IT" sz="2800" dirty="0" smtClean="0">
                <a:solidFill>
                  <a:srgbClr val="000000"/>
                </a:solidFill>
                <a:cs typeface="Lucida Sans Unicode"/>
              </a:rPr>
              <a:t> are </a:t>
            </a:r>
            <a:r>
              <a:rPr lang="it-IT" sz="2800" dirty="0" err="1" smtClean="0">
                <a:solidFill>
                  <a:srgbClr val="000000"/>
                </a:solidFill>
                <a:cs typeface="Lucida Sans Unicode"/>
              </a:rPr>
              <a:t>changing</a:t>
            </a:r>
            <a:r>
              <a:rPr lang="it-IT" sz="2800" dirty="0" smtClean="0">
                <a:solidFill>
                  <a:srgbClr val="000000"/>
                </a:solidFill>
                <a:cs typeface="Lucida Sans Unicode"/>
              </a:rPr>
              <a:t> the </a:t>
            </a:r>
            <a:r>
              <a:rPr lang="it-IT" sz="2800" dirty="0" err="1" smtClean="0">
                <a:solidFill>
                  <a:srgbClr val="000000"/>
                </a:solidFill>
                <a:cs typeface="Lucida Sans Unicode"/>
              </a:rPr>
              <a:t>natual</a:t>
            </a:r>
            <a:r>
              <a:rPr lang="it-IT" sz="2800" dirty="0" smtClean="0">
                <a:solidFill>
                  <a:srgbClr val="000000"/>
                </a:solidFill>
                <a:cs typeface="Lucida Sans Unicode"/>
              </a:rPr>
              <a:t> </a:t>
            </a:r>
            <a:r>
              <a:rPr lang="it-IT" sz="2800" dirty="0" err="1" smtClean="0">
                <a:solidFill>
                  <a:srgbClr val="000000"/>
                </a:solidFill>
                <a:cs typeface="Lucida Sans Unicode"/>
              </a:rPr>
              <a:t>history</a:t>
            </a:r>
            <a:r>
              <a:rPr lang="it-IT" sz="2800" dirty="0" smtClean="0">
                <a:solidFill>
                  <a:srgbClr val="000000"/>
                </a:solidFill>
                <a:cs typeface="Lucida Sans Unicode"/>
              </a:rPr>
              <a:t> of </a:t>
            </a:r>
            <a:r>
              <a:rPr lang="it-IT" sz="2800" dirty="0" err="1" smtClean="0">
                <a:solidFill>
                  <a:srgbClr val="000000"/>
                </a:solidFill>
                <a:cs typeface="Lucida Sans Unicode"/>
              </a:rPr>
              <a:t>ovarian</a:t>
            </a:r>
            <a:r>
              <a:rPr lang="it-IT" sz="2800" dirty="0" smtClean="0">
                <a:solidFill>
                  <a:srgbClr val="000000"/>
                </a:solidFill>
                <a:cs typeface="Lucida Sans Unicode"/>
              </a:rPr>
              <a:t> </a:t>
            </a:r>
            <a:r>
              <a:rPr lang="it-IT" sz="2800" dirty="0" err="1" smtClean="0">
                <a:solidFill>
                  <a:srgbClr val="000000"/>
                </a:solidFill>
                <a:cs typeface="Lucida Sans Unicode"/>
              </a:rPr>
              <a:t>cancer</a:t>
            </a:r>
            <a:r>
              <a:rPr lang="it-IT" sz="2800" dirty="0" smtClean="0">
                <a:solidFill>
                  <a:srgbClr val="000000"/>
                </a:solidFill>
                <a:cs typeface="Lucida Sans Unicode"/>
              </a:rPr>
              <a:t> </a:t>
            </a:r>
            <a:r>
              <a:rPr lang="it-IT" sz="2800" dirty="0" err="1" smtClean="0">
                <a:solidFill>
                  <a:srgbClr val="000000"/>
                </a:solidFill>
                <a:cs typeface="Lucida Sans Unicode"/>
              </a:rPr>
              <a:t>disease</a:t>
            </a:r>
            <a:r>
              <a:rPr lang="it-IT" sz="2800" dirty="0" smtClean="0">
                <a:solidFill>
                  <a:srgbClr val="000000"/>
                </a:solidFill>
                <a:cs typeface="Lucida Sans Unicode"/>
              </a:rPr>
              <a:t> in a </a:t>
            </a:r>
            <a:r>
              <a:rPr lang="it-IT" sz="2800" dirty="0" err="1" smtClean="0">
                <a:solidFill>
                  <a:srgbClr val="000000"/>
                </a:solidFill>
                <a:cs typeface="Lucida Sans Unicode"/>
              </a:rPr>
              <a:t>group</a:t>
            </a:r>
            <a:r>
              <a:rPr lang="it-IT" sz="2800" dirty="0" smtClean="0">
                <a:solidFill>
                  <a:srgbClr val="000000"/>
                </a:solidFill>
                <a:cs typeface="Lucida Sans Unicode"/>
              </a:rPr>
              <a:t> of </a:t>
            </a:r>
            <a:r>
              <a:rPr lang="it-IT" sz="2800" dirty="0" err="1" smtClean="0">
                <a:solidFill>
                  <a:srgbClr val="000000"/>
                </a:solidFill>
                <a:cs typeface="Lucida Sans Unicode"/>
              </a:rPr>
              <a:t>patients</a:t>
            </a:r>
            <a:r>
              <a:rPr lang="it-IT" sz="2800" dirty="0" smtClean="0">
                <a:solidFill>
                  <a:srgbClr val="000000"/>
                </a:solidFill>
                <a:cs typeface="Lucida Sans Unicode"/>
              </a:rPr>
              <a:t>.</a:t>
            </a:r>
          </a:p>
          <a:p>
            <a:pPr eaLnBrk="0" hangingPunct="0"/>
            <a:endParaRPr lang="it-IT" sz="2800" dirty="0" smtClean="0">
              <a:solidFill>
                <a:srgbClr val="000000"/>
              </a:solidFill>
              <a:cs typeface="Lucida Sans Unicode"/>
            </a:endParaRPr>
          </a:p>
          <a:p>
            <a:pPr eaLnBrk="0" hangingPunct="0">
              <a:buFont typeface="Wingdings" pitchFamily="2" charset="2"/>
              <a:buChar char="Ø"/>
            </a:pPr>
            <a:r>
              <a:rPr lang="it-IT" sz="2800" dirty="0" smtClean="0">
                <a:solidFill>
                  <a:srgbClr val="000000"/>
                </a:solidFill>
                <a:cs typeface="Lucida Sans Unicode"/>
              </a:rPr>
              <a:t> </a:t>
            </a:r>
            <a:r>
              <a:rPr lang="it-IT" sz="2800" dirty="0" err="1" smtClean="0">
                <a:solidFill>
                  <a:srgbClr val="000000"/>
                </a:solidFill>
                <a:cs typeface="Lucida Sans Unicode"/>
              </a:rPr>
              <a:t>Learning</a:t>
            </a:r>
            <a:r>
              <a:rPr lang="it-IT" sz="2800" dirty="0" smtClean="0">
                <a:solidFill>
                  <a:srgbClr val="000000"/>
                </a:solidFill>
                <a:cs typeface="Lucida Sans Unicode"/>
              </a:rPr>
              <a:t> curve on </a:t>
            </a:r>
            <a:r>
              <a:rPr lang="it-IT" sz="2800" dirty="0" err="1" smtClean="0">
                <a:solidFill>
                  <a:srgbClr val="000000"/>
                </a:solidFill>
                <a:cs typeface="Lucida Sans Unicode"/>
              </a:rPr>
              <a:t>toxicity</a:t>
            </a:r>
            <a:r>
              <a:rPr lang="it-IT" sz="2800" dirty="0" smtClean="0">
                <a:solidFill>
                  <a:srgbClr val="000000"/>
                </a:solidFill>
                <a:cs typeface="Lucida Sans Unicode"/>
              </a:rPr>
              <a:t> management </a:t>
            </a:r>
            <a:r>
              <a:rPr lang="it-IT" sz="2800" dirty="0" err="1" smtClean="0">
                <a:solidFill>
                  <a:srgbClr val="000000"/>
                </a:solidFill>
                <a:cs typeface="Lucida Sans Unicode"/>
              </a:rPr>
              <a:t>is</a:t>
            </a:r>
            <a:r>
              <a:rPr lang="it-IT" sz="2800" dirty="0" smtClean="0">
                <a:solidFill>
                  <a:srgbClr val="000000"/>
                </a:solidFill>
                <a:cs typeface="Lucida Sans Unicode"/>
              </a:rPr>
              <a:t> </a:t>
            </a:r>
            <a:r>
              <a:rPr lang="it-IT" sz="2800" dirty="0" err="1" smtClean="0">
                <a:solidFill>
                  <a:srgbClr val="000000"/>
                </a:solidFill>
                <a:cs typeface="Lucida Sans Unicode"/>
              </a:rPr>
              <a:t>necessary</a:t>
            </a:r>
            <a:endParaRPr lang="it-IT" sz="2800" dirty="0" smtClean="0">
              <a:solidFill>
                <a:srgbClr val="000000"/>
              </a:solidFill>
              <a:cs typeface="Lucida Sans Unicode"/>
            </a:endParaRPr>
          </a:p>
          <a:p>
            <a:pPr eaLnBrk="0" hangingPunct="0">
              <a:buFont typeface="Wingdings" pitchFamily="2" charset="2"/>
              <a:buChar char="Ø"/>
            </a:pPr>
            <a:endParaRPr lang="it-IT" sz="2800" dirty="0" smtClean="0">
              <a:solidFill>
                <a:srgbClr val="000000"/>
              </a:solidFill>
              <a:cs typeface="Lucida Sans Unicode"/>
            </a:endParaRPr>
          </a:p>
          <a:p>
            <a:pPr eaLnBrk="0" hangingPunct="0">
              <a:buFont typeface="Wingdings" pitchFamily="2" charset="2"/>
              <a:buChar char="Ø"/>
            </a:pPr>
            <a:r>
              <a:rPr lang="it-IT" sz="2800" dirty="0" smtClean="0">
                <a:solidFill>
                  <a:srgbClr val="000000"/>
                </a:solidFill>
                <a:cs typeface="Lucida Sans Unicode"/>
              </a:rPr>
              <a:t>The </a:t>
            </a:r>
            <a:r>
              <a:rPr lang="it-IT" sz="2800" dirty="0" err="1" smtClean="0">
                <a:solidFill>
                  <a:srgbClr val="000000"/>
                </a:solidFill>
                <a:cs typeface="Lucida Sans Unicode"/>
              </a:rPr>
              <a:t>most</a:t>
            </a:r>
            <a:r>
              <a:rPr lang="it-IT" sz="2800" dirty="0" smtClean="0">
                <a:solidFill>
                  <a:srgbClr val="000000"/>
                </a:solidFill>
                <a:cs typeface="Lucida Sans Unicode"/>
              </a:rPr>
              <a:t> </a:t>
            </a:r>
            <a:r>
              <a:rPr lang="it-IT" sz="2800" dirty="0" err="1" smtClean="0">
                <a:solidFill>
                  <a:srgbClr val="000000"/>
                </a:solidFill>
                <a:cs typeface="Lucida Sans Unicode"/>
              </a:rPr>
              <a:t>appopriate</a:t>
            </a:r>
            <a:r>
              <a:rPr lang="it-IT" sz="2800" dirty="0" smtClean="0">
                <a:solidFill>
                  <a:srgbClr val="000000"/>
                </a:solidFill>
                <a:cs typeface="Lucida Sans Unicode"/>
              </a:rPr>
              <a:t> </a:t>
            </a:r>
            <a:r>
              <a:rPr lang="it-IT" sz="2800" dirty="0" err="1" smtClean="0">
                <a:solidFill>
                  <a:srgbClr val="000000"/>
                </a:solidFill>
                <a:cs typeface="Lucida Sans Unicode"/>
              </a:rPr>
              <a:t>setting</a:t>
            </a:r>
            <a:r>
              <a:rPr lang="it-IT" sz="2800" dirty="0" smtClean="0">
                <a:solidFill>
                  <a:srgbClr val="000000"/>
                </a:solidFill>
                <a:cs typeface="Lucida Sans Unicode"/>
              </a:rPr>
              <a:t> and </a:t>
            </a:r>
            <a:r>
              <a:rPr lang="it-IT" sz="2800" dirty="0" err="1" smtClean="0">
                <a:solidFill>
                  <a:srgbClr val="000000"/>
                </a:solidFill>
                <a:cs typeface="Lucida Sans Unicode"/>
              </a:rPr>
              <a:t>combinatons</a:t>
            </a:r>
            <a:r>
              <a:rPr lang="it-IT" sz="2800" dirty="0" smtClean="0">
                <a:solidFill>
                  <a:srgbClr val="000000"/>
                </a:solidFill>
                <a:cs typeface="Lucida Sans Unicode"/>
              </a:rPr>
              <a:t> </a:t>
            </a:r>
            <a:r>
              <a:rPr lang="it-IT" sz="2800" dirty="0" err="1" smtClean="0">
                <a:solidFill>
                  <a:srgbClr val="000000"/>
                </a:solidFill>
                <a:cs typeface="Lucida Sans Unicode"/>
              </a:rPr>
              <a:t>will</a:t>
            </a:r>
            <a:r>
              <a:rPr lang="it-IT" sz="2800" dirty="0" smtClean="0">
                <a:solidFill>
                  <a:srgbClr val="000000"/>
                </a:solidFill>
                <a:cs typeface="Lucida Sans Unicode"/>
              </a:rPr>
              <a:t> </a:t>
            </a:r>
            <a:r>
              <a:rPr lang="it-IT" sz="2800" dirty="0" err="1" smtClean="0">
                <a:solidFill>
                  <a:srgbClr val="000000"/>
                </a:solidFill>
                <a:cs typeface="Lucida Sans Unicode"/>
              </a:rPr>
              <a:t>be</a:t>
            </a:r>
            <a:r>
              <a:rPr lang="it-IT" sz="2800" dirty="0" smtClean="0">
                <a:solidFill>
                  <a:srgbClr val="000000"/>
                </a:solidFill>
                <a:cs typeface="Lucida Sans Unicode"/>
              </a:rPr>
              <a:t> </a:t>
            </a:r>
            <a:r>
              <a:rPr lang="it-IT" sz="2800" dirty="0" err="1" smtClean="0">
                <a:solidFill>
                  <a:srgbClr val="000000"/>
                </a:solidFill>
                <a:cs typeface="Lucida Sans Unicode"/>
              </a:rPr>
              <a:t>addressed</a:t>
            </a:r>
            <a:r>
              <a:rPr lang="it-IT" sz="2800" dirty="0" smtClean="0">
                <a:solidFill>
                  <a:srgbClr val="000000"/>
                </a:solidFill>
                <a:cs typeface="Lucida Sans Unicode"/>
              </a:rPr>
              <a:t> </a:t>
            </a:r>
            <a:r>
              <a:rPr lang="it-IT" sz="2800" dirty="0" err="1" smtClean="0">
                <a:solidFill>
                  <a:srgbClr val="000000"/>
                </a:solidFill>
                <a:cs typeface="Lucida Sans Unicode"/>
              </a:rPr>
              <a:t>into</a:t>
            </a:r>
            <a:r>
              <a:rPr lang="it-IT" sz="2800" dirty="0" smtClean="0">
                <a:solidFill>
                  <a:srgbClr val="000000"/>
                </a:solidFill>
                <a:cs typeface="Lucida Sans Unicode"/>
              </a:rPr>
              <a:t> the </a:t>
            </a:r>
            <a:r>
              <a:rPr lang="it-IT" sz="2800" dirty="0" err="1" smtClean="0">
                <a:solidFill>
                  <a:srgbClr val="000000"/>
                </a:solidFill>
                <a:cs typeface="Lucida Sans Unicode"/>
              </a:rPr>
              <a:t>ongoing</a:t>
            </a:r>
            <a:r>
              <a:rPr lang="it-IT" sz="2800" dirty="0" smtClean="0">
                <a:solidFill>
                  <a:srgbClr val="000000"/>
                </a:solidFill>
                <a:cs typeface="Lucida Sans Unicode"/>
              </a:rPr>
              <a:t> </a:t>
            </a:r>
            <a:r>
              <a:rPr lang="it-IT" sz="2800" dirty="0" err="1" smtClean="0">
                <a:solidFill>
                  <a:srgbClr val="000000"/>
                </a:solidFill>
                <a:cs typeface="Lucida Sans Unicode"/>
              </a:rPr>
              <a:t>trials</a:t>
            </a:r>
            <a:endParaRPr lang="it-IT" sz="2800" dirty="0" smtClean="0">
              <a:solidFill>
                <a:srgbClr val="000000"/>
              </a:solidFill>
              <a:cs typeface="Lucida Sans Unicod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354117" y="6307825"/>
            <a:ext cx="4483772" cy="530883"/>
          </a:xfrm>
        </p:spPr>
        <p:txBody>
          <a:bodyPr>
            <a:noAutofit/>
          </a:bodyPr>
          <a:lstStyle/>
          <a:p>
            <a:pPr>
              <a:lnSpc>
                <a:spcPct val="75000"/>
              </a:lnSpc>
            </a:pPr>
            <a:r>
              <a:rPr lang="en-GB" noProof="0" dirty="0"/>
              <a:t>1. AstraZeneca. </a:t>
            </a:r>
            <a:r>
              <a:rPr lang="en-GB" dirty="0"/>
              <a:t>Olaparib</a:t>
            </a:r>
            <a:r>
              <a:rPr lang="en-GB" noProof="0" dirty="0"/>
              <a:t> Summary of Product Characteristics. 2017; 2. AstraZeneca. </a:t>
            </a:r>
            <a:r>
              <a:rPr lang="en-GB" dirty="0"/>
              <a:t>Olaparib</a:t>
            </a:r>
            <a:r>
              <a:rPr lang="en-GB" noProof="0" dirty="0"/>
              <a:t> Prescribing Information. 2014; </a:t>
            </a:r>
            <a:br>
              <a:rPr lang="en-GB" noProof="0" dirty="0"/>
            </a:br>
            <a:r>
              <a:rPr lang="en-GB" noProof="0" dirty="0"/>
              <a:t>3. TESARO. </a:t>
            </a:r>
            <a:r>
              <a:rPr lang="en-GB" dirty="0"/>
              <a:t>Niraparib</a:t>
            </a:r>
            <a:r>
              <a:rPr lang="en-GB" noProof="0" dirty="0"/>
              <a:t> Prescribing Information. 2017; 4. </a:t>
            </a:r>
            <a:r>
              <a:rPr lang="en-GB" dirty="0"/>
              <a:t>Clovis Oncology. Rucaparib Prescribing Information. December 2016</a:t>
            </a:r>
            <a:endParaRPr lang="en-GB" noProof="0" dirty="0"/>
          </a:p>
        </p:txBody>
      </p:sp>
      <p:sp>
        <p:nvSpPr>
          <p:cNvPr id="4" name="Text Placeholder 3">
            <a:extLst>
              <a:ext uri="{FF2B5EF4-FFF2-40B4-BE49-F238E27FC236}">
                <a16:creationId xmlns="" xmlns:a16="http://schemas.microsoft.com/office/drawing/2014/main" id="{0AAC12EF-AE39-4BB1-9712-3E3C7C97C7D8}"/>
              </a:ext>
            </a:extLst>
          </p:cNvPr>
          <p:cNvSpPr>
            <a:spLocks noGrp="1"/>
          </p:cNvSpPr>
          <p:nvPr>
            <p:ph type="body" sz="quarter" idx="13"/>
          </p:nvPr>
        </p:nvSpPr>
        <p:spPr/>
        <p:txBody>
          <a:bodyPr>
            <a:normAutofit/>
          </a:bodyPr>
          <a:lstStyle/>
          <a:p>
            <a:r>
              <a:rPr lang="en-GB" noProof="0" dirty="0"/>
              <a:t>EMA, European Medicines Agency; FDA, US Food &amp; Drug Administration;</a:t>
            </a:r>
            <a:br>
              <a:rPr lang="en-GB" noProof="0" dirty="0"/>
            </a:br>
            <a:r>
              <a:rPr lang="en-GB" noProof="0" dirty="0"/>
              <a:t>PARP, poly(ADP-ribose) polymerase</a:t>
            </a:r>
          </a:p>
        </p:txBody>
      </p:sp>
      <p:sp>
        <p:nvSpPr>
          <p:cNvPr id="7" name="Title 6">
            <a:extLst>
              <a:ext uri="{FF2B5EF4-FFF2-40B4-BE49-F238E27FC236}">
                <a16:creationId xmlns="" xmlns:a16="http://schemas.microsoft.com/office/drawing/2014/main" id="{C321F471-09A8-402E-AE13-CE2E3C7774DF}"/>
              </a:ext>
            </a:extLst>
          </p:cNvPr>
          <p:cNvSpPr>
            <a:spLocks noGrp="1"/>
          </p:cNvSpPr>
          <p:nvPr>
            <p:ph type="title"/>
          </p:nvPr>
        </p:nvSpPr>
        <p:spPr>
          <a:xfrm>
            <a:off x="305875" y="-27384"/>
            <a:ext cx="8532019" cy="738931"/>
          </a:xfrm>
        </p:spPr>
        <p:txBody>
          <a:bodyPr/>
          <a:lstStyle/>
          <a:p>
            <a:r>
              <a:rPr lang="en-GB" noProof="0" dirty="0"/>
              <a:t>PARP Inhibitors: A Recap</a:t>
            </a:r>
          </a:p>
        </p:txBody>
      </p:sp>
      <p:graphicFrame>
        <p:nvGraphicFramePr>
          <p:cNvPr id="8" name="Table 7"/>
          <p:cNvGraphicFramePr>
            <a:graphicFrameLocks noGrp="1"/>
          </p:cNvGraphicFramePr>
          <p:nvPr>
            <p:extLst>
              <p:ext uri="{D42A27DB-BD31-4B8C-83A1-F6EECF244321}">
                <p14:modId xmlns:p14="http://schemas.microsoft.com/office/powerpoint/2010/main" val="23318983"/>
              </p:ext>
            </p:extLst>
          </p:nvPr>
        </p:nvGraphicFramePr>
        <p:xfrm>
          <a:off x="209228" y="1236544"/>
          <a:ext cx="8764835" cy="5787512"/>
        </p:xfrm>
        <a:graphic>
          <a:graphicData uri="http://schemas.openxmlformats.org/drawingml/2006/table">
            <a:tbl>
              <a:tblPr firstRow="1" bandRow="1">
                <a:tableStyleId>{2D5ABB26-0587-4C30-8999-92F81FD0307C}</a:tableStyleId>
              </a:tblPr>
              <a:tblGrid>
                <a:gridCol w="870163">
                  <a:extLst>
                    <a:ext uri="{9D8B030D-6E8A-4147-A177-3AD203B41FA5}">
                      <a16:colId xmlns="" xmlns:a16="http://schemas.microsoft.com/office/drawing/2014/main" val="20000"/>
                    </a:ext>
                  </a:extLst>
                </a:gridCol>
                <a:gridCol w="756307">
                  <a:extLst>
                    <a:ext uri="{9D8B030D-6E8A-4147-A177-3AD203B41FA5}">
                      <a16:colId xmlns="" xmlns:a16="http://schemas.microsoft.com/office/drawing/2014/main" val="2907263903"/>
                    </a:ext>
                  </a:extLst>
                </a:gridCol>
                <a:gridCol w="7138365">
                  <a:extLst>
                    <a:ext uri="{9D8B030D-6E8A-4147-A177-3AD203B41FA5}">
                      <a16:colId xmlns="" xmlns:a16="http://schemas.microsoft.com/office/drawing/2014/main" val="2884544558"/>
                    </a:ext>
                  </a:extLst>
                </a:gridCol>
              </a:tblGrid>
              <a:tr h="350520">
                <a:tc gridSpan="3">
                  <a:txBody>
                    <a:bodyPr/>
                    <a:lstStyle/>
                    <a:p>
                      <a:pPr marL="0" indent="0">
                        <a:buNone/>
                      </a:pPr>
                      <a:r>
                        <a:rPr lang="en-GB" sz="1500" b="1" noProof="0" dirty="0">
                          <a:solidFill>
                            <a:schemeClr val="bg1"/>
                          </a:solidFill>
                        </a:rPr>
                        <a:t>PARP inhibitors approved for use in patients with ovarian cancer</a:t>
                      </a:r>
                    </a:p>
                  </a:txBody>
                  <a:tcPr marT="60960" marB="60960" anchor="ctr">
                    <a:solidFill>
                      <a:srgbClr val="3F2C59"/>
                    </a:solidFill>
                  </a:tcPr>
                </a:tc>
                <a:tc hMerge="1">
                  <a:txBody>
                    <a:bodyPr/>
                    <a:lstStyle/>
                    <a:p>
                      <a:pPr algn="l"/>
                      <a:endParaRPr lang="en-GB" sz="1800" b="1" noProof="0" dirty="0">
                        <a:solidFill>
                          <a:schemeClr val="bg1"/>
                        </a:solidFill>
                      </a:endParaRPr>
                    </a:p>
                  </a:txBody>
                  <a:tcPr marL="121920" marR="121920" marT="60960" marB="60960" anchor="ctr">
                    <a:solidFill>
                      <a:srgbClr val="3F2C59"/>
                    </a:solidFill>
                  </a:tcPr>
                </a:tc>
                <a:tc hMerge="1">
                  <a:txBody>
                    <a:bodyPr/>
                    <a:lstStyle/>
                    <a:p>
                      <a:endParaRPr lang="en-GB"/>
                    </a:p>
                  </a:txBody>
                  <a:tcPr/>
                </a:tc>
                <a:extLst>
                  <a:ext uri="{0D108BD9-81ED-4DB2-BD59-A6C34878D82A}">
                    <a16:rowId xmlns="" xmlns:a16="http://schemas.microsoft.com/office/drawing/2014/main" val="10000"/>
                  </a:ext>
                </a:extLst>
              </a:tr>
              <a:tr h="487680">
                <a:tc>
                  <a:txBody>
                    <a:bodyPr/>
                    <a:lstStyle/>
                    <a:p>
                      <a:pPr algn="l"/>
                      <a:r>
                        <a:rPr lang="en-GB" sz="1200" b="0" baseline="0" noProof="0" dirty="0">
                          <a:solidFill>
                            <a:schemeClr val="bg1"/>
                          </a:solidFill>
                        </a:rPr>
                        <a:t>PARP inhibitor</a:t>
                      </a:r>
                    </a:p>
                  </a:txBody>
                  <a:tcPr marT="60960" marB="60960" anchor="ctr">
                    <a:solidFill>
                      <a:srgbClr val="3F2C59"/>
                    </a:solidFill>
                  </a:tcPr>
                </a:tc>
                <a:tc>
                  <a:txBody>
                    <a:bodyPr/>
                    <a:lstStyle/>
                    <a:p>
                      <a:pPr algn="ctr"/>
                      <a:r>
                        <a:rPr lang="en-GB" sz="1200" noProof="0" dirty="0">
                          <a:solidFill>
                            <a:schemeClr val="bg1"/>
                          </a:solidFill>
                        </a:rPr>
                        <a:t>Authority</a:t>
                      </a:r>
                    </a:p>
                  </a:txBody>
                  <a:tcPr marT="60960" marB="60960" anchor="ctr">
                    <a:solidFill>
                      <a:srgbClr val="3F2C59"/>
                    </a:solidFill>
                  </a:tcPr>
                </a:tc>
                <a:tc>
                  <a:txBody>
                    <a:bodyPr/>
                    <a:lstStyle/>
                    <a:p>
                      <a:pPr algn="l"/>
                      <a:r>
                        <a:rPr lang="en-GB" sz="1200" baseline="0" noProof="0" dirty="0">
                          <a:solidFill>
                            <a:schemeClr val="bg1"/>
                          </a:solidFill>
                        </a:rPr>
                        <a:t>Indication</a:t>
                      </a:r>
                    </a:p>
                  </a:txBody>
                  <a:tcPr marT="60960" marB="60960" anchor="ctr">
                    <a:solidFill>
                      <a:srgbClr val="3F2C59"/>
                    </a:solidFill>
                  </a:tcPr>
                </a:tc>
                <a:extLst>
                  <a:ext uri="{0D108BD9-81ED-4DB2-BD59-A6C34878D82A}">
                    <a16:rowId xmlns="" xmlns:a16="http://schemas.microsoft.com/office/drawing/2014/main" val="2728934727"/>
                  </a:ext>
                </a:extLst>
              </a:tr>
              <a:tr h="853440">
                <a:tc rowSpan="3">
                  <a:txBody>
                    <a:bodyPr/>
                    <a:lstStyle/>
                    <a:p>
                      <a:r>
                        <a:rPr lang="en-GB" sz="1200" b="1" noProof="0" dirty="0">
                          <a:solidFill>
                            <a:schemeClr val="tx1"/>
                          </a:solidFill>
                        </a:rPr>
                        <a:t>Olaparib</a:t>
                      </a:r>
                      <a:endParaRPr lang="en-GB" sz="1200" b="0" baseline="30000" noProof="0" dirty="0">
                        <a:solidFill>
                          <a:schemeClr val="tx1"/>
                        </a:solidFill>
                      </a:endParaRPr>
                    </a:p>
                  </a:txBody>
                  <a:tcPr marT="60960" marB="60960"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solidFill>
                  </a:tcPr>
                </a:tc>
                <a:tc>
                  <a:txBody>
                    <a:bodyPr/>
                    <a:lstStyle/>
                    <a:p>
                      <a:pPr algn="ctr"/>
                      <a:r>
                        <a:rPr lang="en-GB" sz="1200" noProof="0" dirty="0"/>
                        <a:t>EMA</a:t>
                      </a:r>
                    </a:p>
                    <a:p>
                      <a:pPr algn="ctr"/>
                      <a:r>
                        <a:rPr lang="en-GB" sz="1200" noProof="0" dirty="0"/>
                        <a:t>Dec 2014</a:t>
                      </a:r>
                    </a:p>
                  </a:txBody>
                  <a:tcPr marT="60960" marB="60960" anchor="ct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solidFill>
                      <a:srgbClr val="3F2C59">
                        <a:alpha val="10196"/>
                      </a:srgbClr>
                    </a:solidFill>
                  </a:tcPr>
                </a:tc>
                <a:tc>
                  <a:txBody>
                    <a:bodyPr/>
                    <a:lstStyle/>
                    <a:p>
                      <a:pPr algn="l"/>
                      <a:r>
                        <a:rPr lang="en-GB" sz="1200" b="1" dirty="0"/>
                        <a:t>Monotherapy for the maintenance treatment </a:t>
                      </a:r>
                      <a:r>
                        <a:rPr lang="en-GB" sz="1200" dirty="0"/>
                        <a:t>of adult patients with platinum-sensitive relapsed </a:t>
                      </a:r>
                      <a:r>
                        <a:rPr lang="en-GB" sz="1200" i="1" dirty="0"/>
                        <a:t>BRCA</a:t>
                      </a:r>
                      <a:r>
                        <a:rPr lang="en-GB" sz="1200" dirty="0"/>
                        <a:t>-mutated (germline and/or somatic) high-grade serous epithelial ovarian, fallopian tube or primary peritoneal cancer who are in complete or partial response to platinum-based chemotherapy</a:t>
                      </a:r>
                      <a:r>
                        <a:rPr lang="en-GB" sz="1200" baseline="30000" dirty="0"/>
                        <a:t>1</a:t>
                      </a:r>
                    </a:p>
                    <a:p>
                      <a:pPr algn="l"/>
                      <a:r>
                        <a:rPr lang="en-GB" sz="1200" baseline="0" noProof="0" dirty="0"/>
                        <a:t>Olaparib is not approved in Europe as a monotherapy in the treatment setting</a:t>
                      </a:r>
                    </a:p>
                  </a:txBody>
                  <a:tcPr marT="60960" marB="60960" anchor="ctr">
                    <a:lnB w="12700" cap="flat" cmpd="sng" algn="ctr">
                      <a:solidFill>
                        <a:schemeClr val="bg2"/>
                      </a:solidFill>
                      <a:prstDash val="solid"/>
                      <a:round/>
                      <a:headEnd type="none" w="med" len="med"/>
                      <a:tailEnd type="none" w="med" len="med"/>
                    </a:lnB>
                    <a:solidFill>
                      <a:srgbClr val="3F2C59">
                        <a:alpha val="10196"/>
                      </a:srgbClr>
                    </a:solidFill>
                  </a:tcPr>
                </a:tc>
                <a:extLst>
                  <a:ext uri="{0D108BD9-81ED-4DB2-BD59-A6C34878D82A}">
                    <a16:rowId xmlns="" xmlns:a16="http://schemas.microsoft.com/office/drawing/2014/main" val="4226977409"/>
                  </a:ext>
                </a:extLst>
              </a:tr>
              <a:tr h="670560">
                <a:tc vMerge="1">
                  <a:txBody>
                    <a:bodyPr/>
                    <a:lstStyle/>
                    <a:p>
                      <a:endParaRPr lang="en-GB" sz="2100" b="0" baseline="30000" noProof="0" dirty="0">
                        <a:solidFill>
                          <a:schemeClr val="tx1"/>
                        </a:solidFill>
                      </a:endParaRPr>
                    </a:p>
                  </a:txBody>
                  <a:tcPr marL="121920" marR="121920" marT="60960" marB="60960" anchor="ctr">
                    <a:solidFill>
                      <a:schemeClr val="bg1"/>
                    </a:solidFill>
                  </a:tcPr>
                </a:tc>
                <a:tc>
                  <a:txBody>
                    <a:bodyPr/>
                    <a:lstStyle/>
                    <a:p>
                      <a:pPr algn="ctr"/>
                      <a:r>
                        <a:rPr lang="en-GB" sz="1200" noProof="0" dirty="0"/>
                        <a:t>US FDA</a:t>
                      </a:r>
                    </a:p>
                    <a:p>
                      <a:pPr algn="ctr"/>
                      <a:r>
                        <a:rPr lang="en-GB" sz="1200" noProof="0" dirty="0"/>
                        <a:t>Dec 2014</a:t>
                      </a:r>
                    </a:p>
                  </a:txBody>
                  <a:tcPr marT="60960" marB="6096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alpha val="10196"/>
                      </a:schemeClr>
                    </a:solidFill>
                  </a:tcPr>
                </a:tc>
                <a:tc>
                  <a:txBody>
                    <a:bodyPr/>
                    <a:lstStyle/>
                    <a:p>
                      <a:pPr algn="l"/>
                      <a:r>
                        <a:rPr lang="en-GB" sz="1200" b="1" dirty="0"/>
                        <a:t>Monotherapy</a:t>
                      </a:r>
                      <a:r>
                        <a:rPr lang="en-GB" sz="1200" dirty="0"/>
                        <a:t> in patients with deleterious or suspected deleterious germline </a:t>
                      </a:r>
                      <a:r>
                        <a:rPr lang="en-GB" sz="1200" i="1" dirty="0"/>
                        <a:t>BRCA-</a:t>
                      </a:r>
                      <a:r>
                        <a:rPr lang="en-GB" sz="1200" dirty="0"/>
                        <a:t>mutated (as detected by an</a:t>
                      </a:r>
                      <a:br>
                        <a:rPr lang="en-GB" sz="1200" dirty="0"/>
                      </a:br>
                      <a:r>
                        <a:rPr lang="en-GB" sz="1200" dirty="0"/>
                        <a:t>FDA-approved test) advanced ovarian cancer who have been treated with three or more prior lines of chemotherapy</a:t>
                      </a:r>
                      <a:r>
                        <a:rPr lang="en-GB" sz="1200" baseline="30000" dirty="0"/>
                        <a:t>2</a:t>
                      </a:r>
                      <a:endParaRPr lang="en-GB" sz="1200" baseline="0" dirty="0"/>
                    </a:p>
                  </a:txBody>
                  <a:tcPr marT="60960" marB="60960" anchor="ct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alpha val="10196"/>
                      </a:schemeClr>
                    </a:solidFill>
                  </a:tcPr>
                </a:tc>
                <a:extLst>
                  <a:ext uri="{0D108BD9-81ED-4DB2-BD59-A6C34878D82A}">
                    <a16:rowId xmlns="" xmlns:a16="http://schemas.microsoft.com/office/drawing/2014/main" val="1856802235"/>
                  </a:ext>
                </a:extLst>
              </a:tr>
              <a:tr h="487680">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t>Aug 2017</a:t>
                      </a:r>
                    </a:p>
                  </a:txBody>
                  <a:tcPr marT="60960" marB="60960" anchor="ctr">
                    <a:lnL w="12700" cap="flat" cmpd="sng" algn="ctr">
                      <a:solidFill>
                        <a:schemeClr val="bg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10196"/>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0" dirty="0">
                          <a:solidFill>
                            <a:schemeClr val="tx1"/>
                          </a:solidFill>
                          <a:latin typeface="+mn-lt"/>
                          <a:ea typeface="+mn-ea"/>
                          <a:cs typeface="+mn-cs"/>
                        </a:rPr>
                        <a:t>Maintenance treatment </a:t>
                      </a:r>
                      <a:r>
                        <a:rPr lang="en-GB" sz="1200" kern="1200" noProof="0" dirty="0">
                          <a:solidFill>
                            <a:schemeClr val="tx1"/>
                          </a:solidFill>
                          <a:latin typeface="+mn-lt"/>
                          <a:ea typeface="+mn-ea"/>
                          <a:cs typeface="+mn-cs"/>
                        </a:rPr>
                        <a:t>of adult patients with recurrent epithelial ovarian, fallopian tube or primary peritoneal cancer, who are in a complete or partial response to platinum-based chemotherapy</a:t>
                      </a:r>
                      <a:r>
                        <a:rPr lang="en-GB" sz="1200" kern="1200" baseline="30000" noProof="0" dirty="0">
                          <a:solidFill>
                            <a:schemeClr val="tx1"/>
                          </a:solidFill>
                          <a:latin typeface="+mn-lt"/>
                          <a:ea typeface="+mn-ea"/>
                          <a:cs typeface="+mn-cs"/>
                        </a:rPr>
                        <a:t>2</a:t>
                      </a:r>
                    </a:p>
                  </a:txBody>
                  <a:tcPr marT="60960" marB="60960" anchor="ct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10196"/>
                      </a:schemeClr>
                    </a:solidFill>
                  </a:tcPr>
                </a:tc>
                <a:extLst>
                  <a:ext uri="{0D108BD9-81ED-4DB2-BD59-A6C34878D82A}">
                    <a16:rowId xmlns="" xmlns:a16="http://schemas.microsoft.com/office/drawing/2014/main" val="1884675276"/>
                  </a:ext>
                </a:extLst>
              </a:tr>
              <a:tr h="670560">
                <a:tc rowSpan="2">
                  <a:txBody>
                    <a:bodyPr/>
                    <a:lstStyle/>
                    <a:p>
                      <a:r>
                        <a:rPr lang="en-GB" sz="1200" b="1" kern="1200" noProof="0" dirty="0">
                          <a:solidFill>
                            <a:schemeClr val="tx1"/>
                          </a:solidFill>
                          <a:latin typeface="+mn-lt"/>
                          <a:ea typeface="+mn-ea"/>
                          <a:cs typeface="+mn-cs"/>
                        </a:rPr>
                        <a:t>Niraparib</a:t>
                      </a:r>
                    </a:p>
                  </a:txBody>
                  <a:tcPr marT="60960" marB="60960"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BE9EE"/>
                    </a:solidFill>
                  </a:tcPr>
                </a:tc>
                <a:tc>
                  <a:txBody>
                    <a:bodyPr/>
                    <a:lstStyle/>
                    <a:p>
                      <a:pPr marL="0" algn="ctr" defTabSz="914400" rtl="0" eaLnBrk="1" latinLnBrk="0" hangingPunct="1"/>
                      <a:r>
                        <a:rPr lang="en-GB" sz="1200" kern="1200" noProof="0" dirty="0" smtClean="0">
                          <a:solidFill>
                            <a:schemeClr val="tx1"/>
                          </a:solidFill>
                          <a:latin typeface="+mn-lt"/>
                          <a:ea typeface="+mn-ea"/>
                          <a:cs typeface="+mn-cs"/>
                        </a:rPr>
                        <a:t>EMA</a:t>
                      </a:r>
                    </a:p>
                    <a:p>
                      <a:pPr marL="0" algn="ctr" defTabSz="914400" rtl="0" eaLnBrk="1" latinLnBrk="0" hangingPunct="1"/>
                      <a:r>
                        <a:rPr lang="en-GB" sz="1200" kern="1200" noProof="0" dirty="0" smtClean="0">
                          <a:solidFill>
                            <a:schemeClr val="tx1"/>
                          </a:solidFill>
                          <a:latin typeface="+mn-lt"/>
                          <a:ea typeface="+mn-ea"/>
                          <a:cs typeface="+mn-cs"/>
                        </a:rPr>
                        <a:t>Sept 2017</a:t>
                      </a:r>
                      <a:endParaRPr lang="en-GB" sz="1200" kern="1200" noProof="0" dirty="0">
                        <a:solidFill>
                          <a:schemeClr val="tx1"/>
                        </a:solidFill>
                        <a:latin typeface="+mn-lt"/>
                        <a:ea typeface="+mn-ea"/>
                        <a:cs typeface="+mn-cs"/>
                      </a:endParaRPr>
                    </a:p>
                  </a:txBody>
                  <a:tcPr marT="60960" marB="6096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BE9EE"/>
                    </a:solidFill>
                  </a:tcPr>
                </a:tc>
                <a:tc>
                  <a:txBody>
                    <a:bodyPr/>
                    <a:lstStyle/>
                    <a:p>
                      <a:pPr marL="0" algn="l" defTabSz="914400" rtl="0" eaLnBrk="1" latinLnBrk="0" hangingPunct="1"/>
                      <a:r>
                        <a:rPr lang="en-GB" sz="1200" b="1" dirty="0" smtClean="0"/>
                        <a:t>Maintenance treatment </a:t>
                      </a:r>
                      <a:r>
                        <a:rPr lang="en-GB" sz="1200" dirty="0" smtClean="0"/>
                        <a:t>of adult patients with recurrent epithelial ovarian, fallopian tube or primary peritoneal cancer who are in complete or partial response to platinum-based chemotherapy</a:t>
                      </a:r>
                      <a:r>
                        <a:rPr lang="en-GB" sz="1200" baseline="30000" noProof="0" dirty="0" smtClean="0"/>
                        <a:t>3</a:t>
                      </a:r>
                      <a:endParaRPr lang="en-GB" sz="1200" kern="1200" noProof="0" dirty="0">
                        <a:solidFill>
                          <a:schemeClr val="tx1"/>
                        </a:solidFill>
                        <a:latin typeface="+mn-lt"/>
                        <a:ea typeface="+mn-ea"/>
                        <a:cs typeface="+mn-cs"/>
                      </a:endParaRPr>
                    </a:p>
                  </a:txBody>
                  <a:tcPr marT="60960" marB="6096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BE9EE"/>
                    </a:solidFill>
                  </a:tcPr>
                </a:tc>
                <a:extLst>
                  <a:ext uri="{0D108BD9-81ED-4DB2-BD59-A6C34878D82A}">
                    <a16:rowId xmlns="" xmlns:a16="http://schemas.microsoft.com/office/drawing/2014/main" val="173955916"/>
                  </a:ext>
                </a:extLst>
              </a:tr>
              <a:tr h="670560">
                <a:tc vMerge="1">
                  <a:txBody>
                    <a:bodyPr/>
                    <a:lstStyle/>
                    <a:p>
                      <a:endParaRPr lang="en-GB" sz="1600" b="1" kern="1200" noProof="0" dirty="0">
                        <a:solidFill>
                          <a:schemeClr val="tx1"/>
                        </a:solidFill>
                        <a:latin typeface="+mn-lt"/>
                        <a:ea typeface="+mn-ea"/>
                        <a:cs typeface="+mn-cs"/>
                      </a:endParaRPr>
                    </a:p>
                  </a:txBody>
                  <a:tcPr marL="121920" marR="121920" marT="60960" marB="60960"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BE9EE"/>
                    </a:solidFill>
                  </a:tcPr>
                </a:tc>
                <a:tc>
                  <a:txBody>
                    <a:bodyPr/>
                    <a:lstStyle/>
                    <a:p>
                      <a:pPr marL="0" algn="ctr" defTabSz="914400" rtl="0" eaLnBrk="1" latinLnBrk="0" hangingPunct="1"/>
                      <a:r>
                        <a:rPr lang="en-GB" sz="1200" kern="1200" noProof="0" dirty="0">
                          <a:solidFill>
                            <a:schemeClr val="tx1"/>
                          </a:solidFill>
                          <a:latin typeface="+mn-lt"/>
                          <a:ea typeface="+mn-ea"/>
                          <a:cs typeface="+mn-cs"/>
                        </a:rPr>
                        <a:t>US FDA</a:t>
                      </a:r>
                    </a:p>
                    <a:p>
                      <a:pPr marL="0" algn="ctr" defTabSz="914400" rtl="0" eaLnBrk="1" latinLnBrk="0" hangingPunct="1"/>
                      <a:r>
                        <a:rPr lang="en-GB" sz="1200" kern="1200" noProof="0" dirty="0">
                          <a:solidFill>
                            <a:schemeClr val="tx1"/>
                          </a:solidFill>
                          <a:latin typeface="+mn-lt"/>
                          <a:ea typeface="+mn-ea"/>
                          <a:cs typeface="+mn-cs"/>
                        </a:rPr>
                        <a:t>Mar 2017</a:t>
                      </a:r>
                    </a:p>
                  </a:txBody>
                  <a:tcPr marT="60960" marB="6096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BE9EE"/>
                    </a:solidFill>
                  </a:tcPr>
                </a:tc>
                <a:tc>
                  <a:txBody>
                    <a:bodyPr/>
                    <a:lstStyle/>
                    <a:p>
                      <a:pPr marL="0" algn="l" defTabSz="914400" rtl="0" eaLnBrk="1" latinLnBrk="0" hangingPunct="1"/>
                      <a:r>
                        <a:rPr lang="en-GB" sz="1200" b="1" dirty="0"/>
                        <a:t>Maintenance treatment </a:t>
                      </a:r>
                      <a:r>
                        <a:rPr lang="en-GB" sz="1200" dirty="0"/>
                        <a:t>of adult patients with recurrent epithelial ovarian, fallopian tube or primary peritoneal cancer who are in complete or partial response to platinum-based chemotherapy</a:t>
                      </a:r>
                      <a:r>
                        <a:rPr lang="en-GB" sz="1200" baseline="30000" noProof="0" dirty="0"/>
                        <a:t>3</a:t>
                      </a:r>
                      <a:endParaRPr lang="en-GB" sz="1200" kern="1200" noProof="0" dirty="0">
                        <a:solidFill>
                          <a:schemeClr val="tx1"/>
                        </a:solidFill>
                        <a:latin typeface="+mn-lt"/>
                        <a:ea typeface="+mn-ea"/>
                        <a:cs typeface="+mn-cs"/>
                      </a:endParaRPr>
                    </a:p>
                  </a:txBody>
                  <a:tcPr marT="60960" marB="6096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BE9EE"/>
                    </a:solidFill>
                  </a:tcPr>
                </a:tc>
                <a:extLst>
                  <a:ext uri="{0D108BD9-81ED-4DB2-BD59-A6C34878D82A}">
                    <a16:rowId xmlns="" xmlns:a16="http://schemas.microsoft.com/office/drawing/2014/main" val="2995884937"/>
                  </a:ext>
                </a:extLst>
              </a:tr>
              <a:tr h="307189">
                <a:tc rowSpan="2">
                  <a:txBody>
                    <a:bodyPr/>
                    <a:lstStyle/>
                    <a:p>
                      <a:r>
                        <a:rPr lang="en-GB" sz="1200" b="1" kern="1200" noProof="0" dirty="0">
                          <a:solidFill>
                            <a:schemeClr val="tx1"/>
                          </a:solidFill>
                          <a:latin typeface="+mn-lt"/>
                          <a:ea typeface="+mn-ea"/>
                          <a:cs typeface="+mn-cs"/>
                        </a:rPr>
                        <a:t>Rucaparib</a:t>
                      </a:r>
                    </a:p>
                  </a:txBody>
                  <a:tcPr marT="60960" marB="60960"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bg1">
                        <a:alpha val="10196"/>
                      </a:schemeClr>
                    </a:solidFill>
                  </a:tcPr>
                </a:tc>
                <a:tc>
                  <a:txBody>
                    <a:bodyPr/>
                    <a:lstStyle/>
                    <a:p>
                      <a:pPr marL="0" algn="ctr" defTabSz="914400" rtl="0" eaLnBrk="1" latinLnBrk="0" hangingPunct="1"/>
                      <a:r>
                        <a:rPr lang="en-GB" sz="1200" kern="1200" noProof="0" dirty="0">
                          <a:solidFill>
                            <a:schemeClr val="tx1"/>
                          </a:solidFill>
                          <a:latin typeface="+mn-lt"/>
                          <a:ea typeface="+mn-ea"/>
                          <a:cs typeface="+mn-cs"/>
                        </a:rPr>
                        <a:t>EMA</a:t>
                      </a:r>
                    </a:p>
                  </a:txBody>
                  <a:tcPr marT="60960" marB="6096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10196"/>
                      </a:schemeClr>
                    </a:solidFill>
                  </a:tcPr>
                </a:tc>
                <a:tc>
                  <a:txBody>
                    <a:bodyPr/>
                    <a:lstStyle/>
                    <a:p>
                      <a:pPr marL="0" algn="l" defTabSz="914400" rtl="0" eaLnBrk="1" latinLnBrk="0" hangingPunct="1"/>
                      <a:r>
                        <a:rPr lang="en-GB" sz="1200" kern="1200" noProof="0" dirty="0">
                          <a:solidFill>
                            <a:schemeClr val="tx1"/>
                          </a:solidFill>
                          <a:latin typeface="+mn-lt"/>
                          <a:ea typeface="+mn-ea"/>
                          <a:cs typeface="+mn-cs"/>
                        </a:rPr>
                        <a:t>Not approved for use in Europe</a:t>
                      </a:r>
                    </a:p>
                  </a:txBody>
                  <a:tcPr marT="60960" marB="6096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10196"/>
                      </a:schemeClr>
                    </a:solidFill>
                  </a:tcPr>
                </a:tc>
                <a:extLst>
                  <a:ext uri="{0D108BD9-81ED-4DB2-BD59-A6C34878D82A}">
                    <a16:rowId xmlns="" xmlns:a16="http://schemas.microsoft.com/office/drawing/2014/main" val="744932343"/>
                  </a:ext>
                </a:extLst>
              </a:tr>
              <a:tr h="670560">
                <a:tc vMerge="1">
                  <a:txBody>
                    <a:bodyPr/>
                    <a:lstStyle/>
                    <a:p>
                      <a:endParaRPr lang="en-GB" sz="1600" b="1" kern="1200" noProof="0" dirty="0">
                        <a:solidFill>
                          <a:schemeClr val="tx1"/>
                        </a:solidFill>
                        <a:latin typeface="+mn-lt"/>
                        <a:ea typeface="+mn-ea"/>
                        <a:cs typeface="+mn-cs"/>
                      </a:endParaRPr>
                    </a:p>
                  </a:txBody>
                  <a:tcPr marL="121920" marR="121920" marT="60960" marB="60960"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bg1">
                        <a:alpha val="10196"/>
                      </a:schemeClr>
                    </a:solidFill>
                  </a:tcPr>
                </a:tc>
                <a:tc>
                  <a:txBody>
                    <a:bodyPr/>
                    <a:lstStyle/>
                    <a:p>
                      <a:pPr marL="0" algn="ctr" defTabSz="914400" rtl="0" eaLnBrk="1" latinLnBrk="0" hangingPunct="1"/>
                      <a:r>
                        <a:rPr lang="en-GB" sz="1200" kern="1200" noProof="0" dirty="0">
                          <a:solidFill>
                            <a:schemeClr val="tx1"/>
                          </a:solidFill>
                          <a:latin typeface="+mn-lt"/>
                          <a:ea typeface="+mn-ea"/>
                          <a:cs typeface="+mn-cs"/>
                        </a:rPr>
                        <a:t>US FDA</a:t>
                      </a:r>
                    </a:p>
                    <a:p>
                      <a:pPr marL="0" algn="ctr" defTabSz="914400" rtl="0" eaLnBrk="1" latinLnBrk="0" hangingPunct="1"/>
                      <a:r>
                        <a:rPr lang="en-GB" sz="1200" kern="1200" noProof="0" dirty="0">
                          <a:solidFill>
                            <a:schemeClr val="tx1"/>
                          </a:solidFill>
                          <a:latin typeface="+mn-lt"/>
                          <a:ea typeface="+mn-ea"/>
                          <a:cs typeface="+mn-cs"/>
                        </a:rPr>
                        <a:t>Dec 2016</a:t>
                      </a:r>
                    </a:p>
                  </a:txBody>
                  <a:tcPr marT="60960" marB="6096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solidFill>
                      <a:schemeClr val="bg1">
                        <a:alpha val="10196"/>
                      </a:schemeClr>
                    </a:solidFill>
                  </a:tcPr>
                </a:tc>
                <a:tc>
                  <a:txBody>
                    <a:bodyPr/>
                    <a:lstStyle/>
                    <a:p>
                      <a:pPr marL="0" algn="l" defTabSz="914400" rtl="0" eaLnBrk="1" latinLnBrk="0" hangingPunct="1"/>
                      <a:r>
                        <a:rPr lang="en-GB" sz="1200" b="1" kern="1200" noProof="0" dirty="0">
                          <a:solidFill>
                            <a:schemeClr val="tx1"/>
                          </a:solidFill>
                          <a:latin typeface="+mn-lt"/>
                          <a:ea typeface="+mn-ea"/>
                          <a:cs typeface="+mn-cs"/>
                        </a:rPr>
                        <a:t>Monotherapy</a:t>
                      </a:r>
                      <a:r>
                        <a:rPr lang="en-GB" sz="1200" kern="1200" noProof="0" dirty="0">
                          <a:solidFill>
                            <a:schemeClr val="tx1"/>
                          </a:solidFill>
                          <a:latin typeface="+mn-lt"/>
                          <a:ea typeface="+mn-ea"/>
                          <a:cs typeface="+mn-cs"/>
                        </a:rPr>
                        <a:t> for the treatment of patients with deleterious </a:t>
                      </a:r>
                      <a:r>
                        <a:rPr lang="en-GB" sz="1200" i="1" kern="1200" noProof="0" dirty="0">
                          <a:solidFill>
                            <a:schemeClr val="tx1"/>
                          </a:solidFill>
                          <a:latin typeface="+mn-lt"/>
                          <a:ea typeface="+mn-ea"/>
                          <a:cs typeface="+mn-cs"/>
                        </a:rPr>
                        <a:t>BRCA</a:t>
                      </a:r>
                      <a:r>
                        <a:rPr lang="en-GB" sz="1200" kern="1200" noProof="0" dirty="0">
                          <a:solidFill>
                            <a:schemeClr val="tx1"/>
                          </a:solidFill>
                          <a:latin typeface="+mn-lt"/>
                          <a:ea typeface="+mn-ea"/>
                          <a:cs typeface="+mn-cs"/>
                        </a:rPr>
                        <a:t> mutation (germline and/or somatic; as detected by an FDA-approved companion diagnostic for rucaparib) associated advanced ovarian cancer who have been treated with two or more chemotherapies</a:t>
                      </a:r>
                      <a:r>
                        <a:rPr lang="en-GB" sz="1200" kern="1200" baseline="30000" noProof="0" dirty="0">
                          <a:solidFill>
                            <a:schemeClr val="tx1"/>
                          </a:solidFill>
                          <a:latin typeface="+mn-lt"/>
                          <a:ea typeface="+mn-ea"/>
                          <a:cs typeface="+mn-cs"/>
                        </a:rPr>
                        <a:t>4</a:t>
                      </a:r>
                    </a:p>
                  </a:txBody>
                  <a:tcPr marT="60960" marB="60960" anchor="ctr">
                    <a:lnT w="12700" cap="flat" cmpd="sng" algn="ctr">
                      <a:solidFill>
                        <a:schemeClr val="bg2"/>
                      </a:solidFill>
                      <a:prstDash val="solid"/>
                      <a:round/>
                      <a:headEnd type="none" w="med" len="med"/>
                      <a:tailEnd type="none" w="med" len="med"/>
                    </a:lnT>
                    <a:solidFill>
                      <a:schemeClr val="bg1">
                        <a:alpha val="10196"/>
                      </a:schemeClr>
                    </a:solidFill>
                  </a:tcPr>
                </a:tc>
                <a:extLst>
                  <a:ext uri="{0D108BD9-81ED-4DB2-BD59-A6C34878D82A}">
                    <a16:rowId xmlns="" xmlns:a16="http://schemas.microsoft.com/office/drawing/2014/main" val="3032560022"/>
                  </a:ext>
                </a:extLst>
              </a:tr>
              <a:tr h="350520">
                <a:tc gridSpan="3">
                  <a:txBody>
                    <a:bodyPr/>
                    <a:lstStyle/>
                    <a:p>
                      <a:pPr marL="0" algn="l" defTabSz="914400" rtl="0" eaLnBrk="1" latinLnBrk="0" hangingPunct="1"/>
                      <a:r>
                        <a:rPr lang="en-GB" sz="1500" b="1" kern="1200" noProof="0" dirty="0">
                          <a:solidFill>
                            <a:schemeClr val="bg1"/>
                          </a:solidFill>
                          <a:latin typeface="+mn-lt"/>
                          <a:ea typeface="+mn-ea"/>
                          <a:cs typeface="+mn-cs"/>
                        </a:rPr>
                        <a:t>PARP inhibitors in clinical development</a:t>
                      </a:r>
                    </a:p>
                  </a:txBody>
                  <a:tcPr marT="60960" marB="60960" anchor="ctr">
                    <a:solidFill>
                      <a:srgbClr val="3F2C59"/>
                    </a:solid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220466753"/>
                  </a:ext>
                </a:extLst>
              </a:tr>
              <a:tr h="268243">
                <a:tc gridSpan="3">
                  <a:txBody>
                    <a:bodyPr/>
                    <a:lstStyle/>
                    <a:p>
                      <a:r>
                        <a:rPr lang="en-GB" sz="1200" b="1" kern="1200" noProof="0" dirty="0">
                          <a:solidFill>
                            <a:schemeClr val="tx1"/>
                          </a:solidFill>
                          <a:latin typeface="+mn-lt"/>
                          <a:ea typeface="+mn-ea"/>
                          <a:cs typeface="+mn-cs"/>
                        </a:rPr>
                        <a:t>Veliparib; Talazoparib.</a:t>
                      </a:r>
                      <a:r>
                        <a:rPr lang="en-GB" sz="1200" b="1" kern="1200" baseline="0" noProof="0" dirty="0">
                          <a:solidFill>
                            <a:schemeClr val="tx1"/>
                          </a:solidFill>
                          <a:latin typeface="+mn-lt"/>
                          <a:ea typeface="+mn-ea"/>
                          <a:cs typeface="+mn-cs"/>
                        </a:rPr>
                        <a:t> </a:t>
                      </a:r>
                      <a:r>
                        <a:rPr lang="en-GB" sz="1200" b="0" kern="1200" baseline="0" noProof="0" dirty="0">
                          <a:solidFill>
                            <a:schemeClr val="tx1"/>
                          </a:solidFill>
                          <a:latin typeface="+mn-lt"/>
                          <a:ea typeface="+mn-ea"/>
                          <a:cs typeface="+mn-cs"/>
                        </a:rPr>
                        <a:t>Veliparib and </a:t>
                      </a:r>
                      <a:r>
                        <a:rPr lang="en-GB" sz="1200" b="0" kern="1200" baseline="0" noProof="0" dirty="0" err="1">
                          <a:solidFill>
                            <a:schemeClr val="tx1"/>
                          </a:solidFill>
                          <a:latin typeface="+mn-lt"/>
                          <a:ea typeface="+mn-ea"/>
                          <a:cs typeface="+mn-cs"/>
                        </a:rPr>
                        <a:t>talazoparib</a:t>
                      </a:r>
                      <a:r>
                        <a:rPr lang="en-GB" sz="1200" b="0" kern="1200" baseline="0" noProof="0" dirty="0">
                          <a:solidFill>
                            <a:schemeClr val="tx1"/>
                          </a:solidFill>
                          <a:latin typeface="+mn-lt"/>
                          <a:ea typeface="+mn-ea"/>
                          <a:cs typeface="+mn-cs"/>
                        </a:rPr>
                        <a:t> are not approved for use.</a:t>
                      </a:r>
                      <a:endParaRPr lang="en-GB" sz="1200" b="1" kern="1200" noProof="0" dirty="0">
                        <a:solidFill>
                          <a:schemeClr val="tx1"/>
                        </a:solidFill>
                        <a:latin typeface="+mn-lt"/>
                        <a:ea typeface="+mn-ea"/>
                        <a:cs typeface="+mn-cs"/>
                      </a:endParaRPr>
                    </a:p>
                  </a:txBody>
                  <a:tcPr marT="0" marB="0" anchor="ctr">
                    <a:lnB w="12700" cap="flat" cmpd="sng" algn="ctr">
                      <a:solidFill>
                        <a:schemeClr val="bg2"/>
                      </a:solidFill>
                      <a:prstDash val="solid"/>
                      <a:round/>
                      <a:headEnd type="none" w="med" len="med"/>
                      <a:tailEnd type="none" w="med" len="med"/>
                    </a:lnB>
                    <a:solidFill>
                      <a:schemeClr val="bg1">
                        <a:alpha val="10196"/>
                      </a:schemeClr>
                    </a:solidFill>
                  </a:tcPr>
                </a:tc>
                <a:tc hMerge="1">
                  <a:txBody>
                    <a:bodyPr/>
                    <a:lstStyle/>
                    <a:p>
                      <a:endParaRPr lang="en-GB" dirty="0"/>
                    </a:p>
                  </a:txBody>
                  <a:tcPr marL="121920" marR="121920" marT="60960" marB="60960" anchor="ctr">
                    <a:solidFill>
                      <a:schemeClr val="bg1">
                        <a:alpha val="10196"/>
                      </a:schemeClr>
                    </a:solidFill>
                  </a:tcPr>
                </a:tc>
                <a:tc hMerge="1">
                  <a:txBody>
                    <a:bodyPr/>
                    <a:lstStyle/>
                    <a:p>
                      <a:endParaRPr lang="en-GB" dirty="0"/>
                    </a:p>
                  </a:txBody>
                  <a:tcPr marL="121920" marR="121920" marT="60960" marB="60960" anchor="ctr">
                    <a:solidFill>
                      <a:schemeClr val="bg1">
                        <a:alpha val="10196"/>
                      </a:schemeClr>
                    </a:solidFill>
                  </a:tcPr>
                </a:tc>
                <a:extLst>
                  <a:ext uri="{0D108BD9-81ED-4DB2-BD59-A6C34878D82A}">
                    <a16:rowId xmlns="" xmlns:a16="http://schemas.microsoft.com/office/drawing/2014/main" val="2589715218"/>
                  </a:ext>
                </a:extLst>
              </a:tr>
            </a:tbl>
          </a:graphicData>
        </a:graphic>
      </p:graphicFrame>
    </p:spTree>
    <p:extLst>
      <p:ext uri="{BB962C8B-B14F-4D97-AF65-F5344CB8AC3E}">
        <p14:creationId xmlns:p14="http://schemas.microsoft.com/office/powerpoint/2010/main" val="27851761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p:cNvSpPr>
            <a:spLocks noGrp="1"/>
          </p:cNvSpPr>
          <p:nvPr>
            <p:ph type="body" sz="quarter" idx="12"/>
          </p:nvPr>
        </p:nvSpPr>
        <p:spPr>
          <a:xfrm>
            <a:off x="2057403" y="6352907"/>
            <a:ext cx="6830063" cy="502284"/>
          </a:xfrm>
        </p:spPr>
        <p:txBody>
          <a:bodyPr/>
          <a:lstStyle/>
          <a:p>
            <a:r>
              <a:rPr lang="en-US" dirty="0" smtClean="0"/>
              <a:t>1. PD001 PD002,, J</a:t>
            </a:r>
            <a:r>
              <a:rPr lang="en-US" dirty="0"/>
              <a:t>. Med. Chem. 2009, 52, 7170−</a:t>
            </a:r>
            <a:r>
              <a:rPr lang="en-US" dirty="0" smtClean="0"/>
              <a:t>7185, 2. BPS-1001; 3. PDB 4R6E </a:t>
            </a:r>
            <a:r>
              <a:rPr lang="en-US" dirty="0" smtClean="0">
                <a:hlinkClick r:id="rId3"/>
              </a:rPr>
              <a:t>www.pdb.org</a:t>
            </a:r>
            <a:r>
              <a:rPr lang="en-US" dirty="0" smtClean="0"/>
              <a:t> 4. </a:t>
            </a:r>
            <a:r>
              <a:rPr lang="en-US" dirty="0"/>
              <a:t>Cancer Res; 72(21) November 1, 2012</a:t>
            </a:r>
          </a:p>
        </p:txBody>
      </p:sp>
      <p:sp>
        <p:nvSpPr>
          <p:cNvPr id="13" name="Title 12"/>
          <p:cNvSpPr>
            <a:spLocks noGrp="1"/>
          </p:cNvSpPr>
          <p:nvPr>
            <p:ph type="title"/>
          </p:nvPr>
        </p:nvSpPr>
        <p:spPr>
          <a:xfrm>
            <a:off x="2" y="-99392"/>
            <a:ext cx="9143999" cy="810344"/>
          </a:xfrm>
        </p:spPr>
        <p:txBody>
          <a:bodyPr/>
          <a:lstStyle/>
          <a:p>
            <a:r>
              <a:rPr lang="en-US" dirty="0" smtClean="0">
                <a:solidFill>
                  <a:srgbClr val="FF0000"/>
                </a:solidFill>
              </a:rPr>
              <a:t>In vitro PARP inhibition</a:t>
            </a:r>
            <a:endParaRPr lang="en-US" dirty="0">
              <a:solidFill>
                <a:srgbClr val="FF0000"/>
              </a:solidFill>
            </a:endParaRPr>
          </a:p>
        </p:txBody>
      </p:sp>
      <p:graphicFrame>
        <p:nvGraphicFramePr>
          <p:cNvPr id="41" name="Table 40"/>
          <p:cNvGraphicFramePr>
            <a:graphicFrameLocks noGrp="1"/>
          </p:cNvGraphicFramePr>
          <p:nvPr>
            <p:extLst>
              <p:ext uri="{D42A27DB-BD31-4B8C-83A1-F6EECF244321}">
                <p14:modId xmlns:p14="http://schemas.microsoft.com/office/powerpoint/2010/main" val="3976213793"/>
              </p:ext>
            </p:extLst>
          </p:nvPr>
        </p:nvGraphicFramePr>
        <p:xfrm>
          <a:off x="288242" y="1892836"/>
          <a:ext cx="7668128" cy="4583493"/>
        </p:xfrm>
        <a:graphic>
          <a:graphicData uri="http://schemas.openxmlformats.org/drawingml/2006/table">
            <a:tbl>
              <a:tblPr/>
              <a:tblGrid>
                <a:gridCol w="1211249">
                  <a:extLst>
                    <a:ext uri="{9D8B030D-6E8A-4147-A177-3AD203B41FA5}">
                      <a16:colId xmlns="" xmlns:a16="http://schemas.microsoft.com/office/drawing/2014/main" val="20000"/>
                    </a:ext>
                  </a:extLst>
                </a:gridCol>
                <a:gridCol w="496683">
                  <a:extLst>
                    <a:ext uri="{9D8B030D-6E8A-4147-A177-3AD203B41FA5}">
                      <a16:colId xmlns="" xmlns:a16="http://schemas.microsoft.com/office/drawing/2014/main" val="20001"/>
                    </a:ext>
                  </a:extLst>
                </a:gridCol>
                <a:gridCol w="496683">
                  <a:extLst>
                    <a:ext uri="{9D8B030D-6E8A-4147-A177-3AD203B41FA5}">
                      <a16:colId xmlns="" xmlns:a16="http://schemas.microsoft.com/office/drawing/2014/main" val="20002"/>
                    </a:ext>
                  </a:extLst>
                </a:gridCol>
                <a:gridCol w="496683">
                  <a:extLst>
                    <a:ext uri="{9D8B030D-6E8A-4147-A177-3AD203B41FA5}">
                      <a16:colId xmlns="" xmlns:a16="http://schemas.microsoft.com/office/drawing/2014/main" val="20003"/>
                    </a:ext>
                  </a:extLst>
                </a:gridCol>
                <a:gridCol w="496683">
                  <a:extLst>
                    <a:ext uri="{9D8B030D-6E8A-4147-A177-3AD203B41FA5}">
                      <a16:colId xmlns="" xmlns:a16="http://schemas.microsoft.com/office/drawing/2014/main" val="20004"/>
                    </a:ext>
                  </a:extLst>
                </a:gridCol>
                <a:gridCol w="496683">
                  <a:extLst>
                    <a:ext uri="{9D8B030D-6E8A-4147-A177-3AD203B41FA5}">
                      <a16:colId xmlns="" xmlns:a16="http://schemas.microsoft.com/office/drawing/2014/main" val="20005"/>
                    </a:ext>
                  </a:extLst>
                </a:gridCol>
                <a:gridCol w="496683">
                  <a:extLst>
                    <a:ext uri="{9D8B030D-6E8A-4147-A177-3AD203B41FA5}">
                      <a16:colId xmlns="" xmlns:a16="http://schemas.microsoft.com/office/drawing/2014/main" val="20006"/>
                    </a:ext>
                  </a:extLst>
                </a:gridCol>
                <a:gridCol w="496683">
                  <a:extLst>
                    <a:ext uri="{9D8B030D-6E8A-4147-A177-3AD203B41FA5}">
                      <a16:colId xmlns="" xmlns:a16="http://schemas.microsoft.com/office/drawing/2014/main" val="20007"/>
                    </a:ext>
                  </a:extLst>
                </a:gridCol>
                <a:gridCol w="496683">
                  <a:extLst>
                    <a:ext uri="{9D8B030D-6E8A-4147-A177-3AD203B41FA5}">
                      <a16:colId xmlns="" xmlns:a16="http://schemas.microsoft.com/office/drawing/2014/main" val="20008"/>
                    </a:ext>
                  </a:extLst>
                </a:gridCol>
                <a:gridCol w="496683">
                  <a:extLst>
                    <a:ext uri="{9D8B030D-6E8A-4147-A177-3AD203B41FA5}">
                      <a16:colId xmlns="" xmlns:a16="http://schemas.microsoft.com/office/drawing/2014/main" val="20009"/>
                    </a:ext>
                  </a:extLst>
                </a:gridCol>
                <a:gridCol w="496683">
                  <a:extLst>
                    <a:ext uri="{9D8B030D-6E8A-4147-A177-3AD203B41FA5}">
                      <a16:colId xmlns="" xmlns:a16="http://schemas.microsoft.com/office/drawing/2014/main" val="20010"/>
                    </a:ext>
                  </a:extLst>
                </a:gridCol>
                <a:gridCol w="496683">
                  <a:extLst>
                    <a:ext uri="{9D8B030D-6E8A-4147-A177-3AD203B41FA5}">
                      <a16:colId xmlns="" xmlns:a16="http://schemas.microsoft.com/office/drawing/2014/main" val="20011"/>
                    </a:ext>
                  </a:extLst>
                </a:gridCol>
                <a:gridCol w="496683">
                  <a:extLst>
                    <a:ext uri="{9D8B030D-6E8A-4147-A177-3AD203B41FA5}">
                      <a16:colId xmlns="" xmlns:a16="http://schemas.microsoft.com/office/drawing/2014/main" val="20012"/>
                    </a:ext>
                  </a:extLst>
                </a:gridCol>
                <a:gridCol w="496683">
                  <a:extLst>
                    <a:ext uri="{9D8B030D-6E8A-4147-A177-3AD203B41FA5}">
                      <a16:colId xmlns="" xmlns:a16="http://schemas.microsoft.com/office/drawing/2014/main" val="20013"/>
                    </a:ext>
                  </a:extLst>
                </a:gridCol>
              </a:tblGrid>
              <a:tr h="1035721">
                <a:tc>
                  <a:txBody>
                    <a:bodyPr/>
                    <a:lstStyle/>
                    <a:p>
                      <a:pPr algn="ctr" fontAlgn="b"/>
                      <a:r>
                        <a:rPr lang="en-US" sz="1100" b="0" i="0" u="none" strike="noStrike" dirty="0">
                          <a:solidFill>
                            <a:srgbClr val="000000"/>
                          </a:solidFill>
                          <a:effectLst/>
                          <a:latin typeface="Times New Roman"/>
                        </a:rPr>
                        <a:t> </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PARP1</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PARP2</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PARP3</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Times New Roman"/>
                        </a:rPr>
                        <a:t>TNKS1</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Times New Roman"/>
                        </a:rPr>
                        <a:t>TNKS2</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PARP6</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PARP7</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PARP8</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PARP10</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PARP11</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PARP12</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PARP14</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spc="-15" dirty="0">
                          <a:solidFill>
                            <a:srgbClr val="000000"/>
                          </a:solidFill>
                          <a:effectLst/>
                          <a:latin typeface="Times New Roman"/>
                        </a:rPr>
                        <a:t>PARP15</a:t>
                      </a:r>
                      <a:endParaRPr lang="en-US" sz="800" b="1" i="0" u="none" strike="noStrike" dirty="0">
                        <a:solidFill>
                          <a:srgbClr val="000000"/>
                        </a:solidFill>
                        <a:effectLst/>
                        <a:latin typeface="Times New Roman"/>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49513">
                <a:tc>
                  <a:txBody>
                    <a:bodyPr/>
                    <a:lstStyle/>
                    <a:p>
                      <a:pPr algn="l" fontAlgn="b"/>
                      <a:r>
                        <a:rPr lang="en-US" sz="1100" b="0" i="0" u="none" strike="noStrike">
                          <a:solidFill>
                            <a:srgbClr val="000000"/>
                          </a:solidFill>
                          <a:effectLst/>
                          <a:latin typeface="Times New Roman"/>
                        </a:rPr>
                        <a:t>Niraparib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 xmlns:a16="http://schemas.microsoft.com/office/drawing/2014/main" val="10001"/>
                  </a:ext>
                </a:extLst>
              </a:tr>
              <a:tr h="449513">
                <a:tc>
                  <a:txBody>
                    <a:bodyPr/>
                    <a:lstStyle/>
                    <a:p>
                      <a:pPr algn="l" fontAlgn="b"/>
                      <a:r>
                        <a:rPr lang="en-US" sz="1100" b="0" i="0" u="none" strike="noStrike">
                          <a:solidFill>
                            <a:srgbClr val="000000"/>
                          </a:solidFill>
                          <a:effectLst/>
                          <a:latin typeface="Times New Roman"/>
                        </a:rPr>
                        <a:t>Olaparib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 xmlns:a16="http://schemas.microsoft.com/office/drawing/2014/main" val="10002"/>
                  </a:ext>
                </a:extLst>
              </a:tr>
              <a:tr h="449513">
                <a:tc>
                  <a:txBody>
                    <a:bodyPr/>
                    <a:lstStyle/>
                    <a:p>
                      <a:pPr algn="l" fontAlgn="b"/>
                      <a:r>
                        <a:rPr lang="en-US" sz="1100" b="0" i="0" u="none" strike="noStrike" dirty="0" err="1" smtClean="0">
                          <a:solidFill>
                            <a:srgbClr val="000000"/>
                          </a:solidFill>
                          <a:effectLst/>
                          <a:latin typeface="Times New Roman"/>
                        </a:rPr>
                        <a:t>Rucaparib</a:t>
                      </a:r>
                      <a:endParaRPr lang="en-US" sz="1100" b="0" i="0" u="none" strike="noStrike" dirty="0">
                        <a:solidFill>
                          <a:srgbClr val="00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 xmlns:a16="http://schemas.microsoft.com/office/drawing/2014/main" val="10003"/>
                  </a:ext>
                </a:extLst>
              </a:tr>
              <a:tr h="874860">
                <a:tc>
                  <a:txBody>
                    <a:bodyPr/>
                    <a:lstStyle/>
                    <a:p>
                      <a:pPr algn="l" fontAlgn="b"/>
                      <a:r>
                        <a:rPr lang="en-US" sz="1100" b="0" i="0" u="none" strike="noStrike" dirty="0" err="1" smtClean="0">
                          <a:solidFill>
                            <a:srgbClr val="000000"/>
                          </a:solidFill>
                          <a:effectLst/>
                          <a:latin typeface="Times New Roman"/>
                        </a:rPr>
                        <a:t>Talazoparib</a:t>
                      </a:r>
                      <a:endParaRPr lang="en-US" sz="1100" b="0" i="0" u="none" strike="noStrike" dirty="0">
                        <a:solidFill>
                          <a:srgbClr val="00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 xmlns:a16="http://schemas.microsoft.com/office/drawing/2014/main" val="10004"/>
                  </a:ext>
                </a:extLst>
              </a:tr>
              <a:tr h="449513">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5"/>
                  </a:ext>
                </a:extLst>
              </a:tr>
              <a:tr h="874860">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Times New Roman"/>
                        </a:rPr>
                        <a:t> </a:t>
                      </a:r>
                    </a:p>
                  </a:txBody>
                  <a:tcPr marL="9525" marR="9525" marT="9525" marB="0" anchor="b">
                    <a:lnL>
                      <a:noFill/>
                    </a:lnL>
                    <a:lnR>
                      <a:noFill/>
                    </a:lnR>
                    <a:lnT>
                      <a:noFill/>
                    </a:lnT>
                    <a:lnB>
                      <a:noFill/>
                    </a:lnB>
                    <a:solidFill>
                      <a:srgbClr val="FF0000"/>
                    </a:solidFill>
                  </a:tcPr>
                </a:tc>
                <a:tc gridSpan="2">
                  <a:txBody>
                    <a:bodyPr/>
                    <a:lstStyle/>
                    <a:p>
                      <a:pPr algn="l" fontAlgn="b"/>
                      <a:r>
                        <a:rPr lang="en-US" sz="1100" b="0" i="0" u="none" strike="noStrike" dirty="0" smtClean="0">
                          <a:solidFill>
                            <a:srgbClr val="000000"/>
                          </a:solidFill>
                          <a:effectLst/>
                          <a:latin typeface="Times New Roman"/>
                        </a:rPr>
                        <a:t> &lt; 10nM</a:t>
                      </a:r>
                      <a:endParaRPr lang="en-US" sz="1100" b="0" i="0" u="none" strike="noStrike" dirty="0">
                        <a:solidFill>
                          <a:srgbClr val="000000"/>
                        </a:solidFill>
                        <a:effectLst/>
                        <a:latin typeface="Times New Roman"/>
                      </a:endParaRP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dirty="0">
                          <a:solidFill>
                            <a:srgbClr val="000000"/>
                          </a:solidFill>
                          <a:effectLst/>
                          <a:latin typeface="Times New Roman"/>
                        </a:rPr>
                        <a:t> </a:t>
                      </a:r>
                    </a:p>
                  </a:txBody>
                  <a:tcPr marL="9525" marR="9525" marT="9525" marB="0" anchor="b">
                    <a:lnL>
                      <a:noFill/>
                    </a:lnL>
                    <a:lnR>
                      <a:noFill/>
                    </a:lnR>
                    <a:lnT>
                      <a:noFill/>
                    </a:lnT>
                    <a:lnB>
                      <a:noFill/>
                    </a:lnB>
                    <a:solidFill>
                      <a:srgbClr val="FFFF00"/>
                    </a:solidFill>
                  </a:tcPr>
                </a:tc>
                <a:tc gridSpan="2">
                  <a:txBody>
                    <a:bodyPr/>
                    <a:lstStyle/>
                    <a:p>
                      <a:pPr algn="l" fontAlgn="b"/>
                      <a:r>
                        <a:rPr lang="en-US" sz="1100" b="0" i="0" u="none" strike="noStrike" dirty="0" smtClean="0">
                          <a:solidFill>
                            <a:srgbClr val="000000"/>
                          </a:solidFill>
                          <a:effectLst/>
                          <a:latin typeface="Times New Roman"/>
                        </a:rPr>
                        <a:t> 10-100nM</a:t>
                      </a:r>
                      <a:endParaRPr lang="en-US" sz="1100" b="0" i="0" u="none" strike="noStrike" dirty="0">
                        <a:solidFill>
                          <a:srgbClr val="000000"/>
                        </a:solidFill>
                        <a:effectLst/>
                        <a:latin typeface="Times New Roman"/>
                      </a:endParaRP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dirty="0">
                          <a:solidFill>
                            <a:srgbClr val="000000"/>
                          </a:solidFill>
                          <a:effectLst/>
                          <a:latin typeface="Times New Roman"/>
                        </a:rPr>
                        <a:t> </a:t>
                      </a:r>
                    </a:p>
                  </a:txBody>
                  <a:tcPr marL="9525" marR="9525" marT="9525" marB="0" anchor="b">
                    <a:lnL>
                      <a:noFill/>
                    </a:lnL>
                    <a:lnR>
                      <a:noFill/>
                    </a:lnR>
                    <a:lnT>
                      <a:noFill/>
                    </a:lnT>
                    <a:lnB>
                      <a:noFill/>
                    </a:lnB>
                    <a:solidFill>
                      <a:srgbClr val="92D050"/>
                    </a:solidFill>
                  </a:tcPr>
                </a:tc>
                <a:tc gridSpan="3">
                  <a:txBody>
                    <a:bodyPr/>
                    <a:lstStyle/>
                    <a:p>
                      <a:pPr algn="l" fontAlgn="b"/>
                      <a:r>
                        <a:rPr lang="en-US" sz="1100" b="0" i="0" u="none" strike="noStrike" dirty="0" smtClean="0">
                          <a:solidFill>
                            <a:srgbClr val="000000"/>
                          </a:solidFill>
                          <a:effectLst/>
                          <a:latin typeface="Times New Roman"/>
                        </a:rPr>
                        <a:t> 100nM-1uM</a:t>
                      </a:r>
                      <a:endParaRPr lang="en-US" sz="1100" b="0" i="0" u="none" strike="noStrike" dirty="0">
                        <a:solidFill>
                          <a:srgbClr val="000000"/>
                        </a:solidFill>
                        <a:effectLst/>
                        <a:latin typeface="Times New Roman"/>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Times New Roman"/>
                        </a:rPr>
                        <a:t> </a:t>
                      </a:r>
                    </a:p>
                  </a:txBody>
                  <a:tcPr marL="9525" marR="9525" marT="9525" marB="0" anchor="b">
                    <a:lnL>
                      <a:noFill/>
                    </a:lnL>
                    <a:lnR>
                      <a:noFill/>
                    </a:lnR>
                    <a:lnT>
                      <a:noFill/>
                    </a:lnT>
                    <a:lnB>
                      <a:noFill/>
                    </a:lnB>
                    <a:solidFill>
                      <a:srgbClr val="808080"/>
                    </a:solidFill>
                  </a:tcPr>
                </a:tc>
                <a:tc gridSpan="2">
                  <a:txBody>
                    <a:bodyPr/>
                    <a:lstStyle/>
                    <a:p>
                      <a:pPr algn="l" fontAlgn="b"/>
                      <a:r>
                        <a:rPr lang="en-US" sz="1100" b="0" i="0" u="none" strike="noStrike" dirty="0" smtClean="0">
                          <a:solidFill>
                            <a:srgbClr val="000000"/>
                          </a:solidFill>
                          <a:effectLst/>
                          <a:latin typeface="Times New Roman"/>
                        </a:rPr>
                        <a:t> &gt; </a:t>
                      </a:r>
                      <a:r>
                        <a:rPr lang="en-US" sz="1100" b="0" i="0" u="none" strike="noStrike" dirty="0">
                          <a:solidFill>
                            <a:srgbClr val="000000"/>
                          </a:solidFill>
                          <a:effectLst/>
                          <a:latin typeface="Times New Roman"/>
                        </a:rPr>
                        <a:t>1uM</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1475656" y="1508791"/>
            <a:ext cx="1008112" cy="276999"/>
          </a:xfrm>
          <a:prstGeom prst="rect">
            <a:avLst/>
          </a:prstGeom>
          <a:noFill/>
        </p:spPr>
        <p:txBody>
          <a:bodyPr wrap="square" rtlCol="0">
            <a:spAutoFit/>
          </a:bodyPr>
          <a:lstStyle/>
          <a:p>
            <a:pPr defTabSz="914400"/>
            <a:r>
              <a:rPr lang="en-US" sz="1200" i="1" dirty="0" smtClean="0">
                <a:solidFill>
                  <a:prstClr val="black"/>
                </a:solidFill>
              </a:rPr>
              <a:t>DNA </a:t>
            </a:r>
            <a:r>
              <a:rPr lang="en-US" sz="1000" i="1" dirty="0" smtClean="0">
                <a:solidFill>
                  <a:prstClr val="black"/>
                </a:solidFill>
              </a:rPr>
              <a:t>repair</a:t>
            </a:r>
            <a:endParaRPr lang="en-US" sz="1000" i="1" dirty="0">
              <a:solidFill>
                <a:prstClr val="black"/>
              </a:solidFill>
            </a:endParaRPr>
          </a:p>
        </p:txBody>
      </p:sp>
      <p:sp>
        <p:nvSpPr>
          <p:cNvPr id="20" name="TextBox 19"/>
          <p:cNvSpPr txBox="1"/>
          <p:nvPr/>
        </p:nvSpPr>
        <p:spPr>
          <a:xfrm>
            <a:off x="2483768" y="1508791"/>
            <a:ext cx="5472608" cy="246221"/>
          </a:xfrm>
          <a:prstGeom prst="rect">
            <a:avLst/>
          </a:prstGeom>
          <a:noFill/>
        </p:spPr>
        <p:txBody>
          <a:bodyPr wrap="square" rtlCol="0">
            <a:spAutoFit/>
          </a:bodyPr>
          <a:lstStyle/>
          <a:p>
            <a:pPr algn="ctr" defTabSz="914400"/>
            <a:r>
              <a:rPr lang="en-US" sz="1000" i="1" dirty="0" smtClean="0">
                <a:solidFill>
                  <a:prstClr val="black"/>
                </a:solidFill>
              </a:rPr>
              <a:t>Multiple functions (off target)</a:t>
            </a:r>
            <a:endParaRPr lang="en-US" sz="1000" i="1" dirty="0">
              <a:solidFill>
                <a:prstClr val="black"/>
              </a:solidFill>
            </a:endParaRPr>
          </a:p>
        </p:txBody>
      </p:sp>
      <p:sp>
        <p:nvSpPr>
          <p:cNvPr id="7" name="TextBox 6"/>
          <p:cNvSpPr txBox="1"/>
          <p:nvPr/>
        </p:nvSpPr>
        <p:spPr>
          <a:xfrm>
            <a:off x="109182" y="5909487"/>
            <a:ext cx="730128" cy="246221"/>
          </a:xfrm>
          <a:prstGeom prst="rect">
            <a:avLst/>
          </a:prstGeom>
          <a:noFill/>
        </p:spPr>
        <p:txBody>
          <a:bodyPr wrap="square" rtlCol="0">
            <a:spAutoFit/>
          </a:bodyPr>
          <a:lstStyle/>
          <a:p>
            <a:pPr defTabSz="914400"/>
            <a:r>
              <a:rPr lang="en-US" sz="1000" dirty="0" smtClean="0">
                <a:solidFill>
                  <a:prstClr val="black"/>
                </a:solidFill>
              </a:rPr>
              <a:t>(Potency)</a:t>
            </a:r>
            <a:endParaRPr lang="en-US" sz="1000" dirty="0">
              <a:solidFill>
                <a:prstClr val="black"/>
              </a:solidFill>
            </a:endParaRPr>
          </a:p>
        </p:txBody>
      </p:sp>
    </p:spTree>
    <p:extLst>
      <p:ext uri="{BB962C8B-B14F-4D97-AF65-F5344CB8AC3E}">
        <p14:creationId xmlns:p14="http://schemas.microsoft.com/office/powerpoint/2010/main" val="3886015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1" y="413792"/>
            <a:ext cx="8229600" cy="1143000"/>
          </a:xfrm>
        </p:spPr>
        <p:txBody>
          <a:bodyPr/>
          <a:lstStyle/>
          <a:p>
            <a:r>
              <a:rPr lang="it-IT" sz="3600" b="1" dirty="0" smtClean="0">
                <a:solidFill>
                  <a:srgbClr val="FF0000"/>
                </a:solidFill>
              </a:rPr>
              <a:t>COMPARISON OF PK PROPERTIES AMONG PARP INHIBITORS IN HUMANS</a:t>
            </a:r>
            <a:endParaRPr lang="it-IT" sz="3600" b="1"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80863"/>
            <a:ext cx="9144000" cy="368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5148064" y="6165304"/>
            <a:ext cx="3336876" cy="369332"/>
          </a:xfrm>
          <a:prstGeom prst="rect">
            <a:avLst/>
          </a:prstGeom>
          <a:noFill/>
        </p:spPr>
        <p:txBody>
          <a:bodyPr wrap="none" rtlCol="0">
            <a:spAutoFit/>
          </a:bodyPr>
          <a:lstStyle/>
          <a:p>
            <a:pPr defTabSz="914400"/>
            <a:r>
              <a:rPr lang="it-IT" dirty="0" err="1" smtClean="0">
                <a:solidFill>
                  <a:prstClr val="black"/>
                </a:solidFill>
              </a:rPr>
              <a:t>Zangh</a:t>
            </a:r>
            <a:r>
              <a:rPr lang="it-IT" dirty="0" smtClean="0">
                <a:solidFill>
                  <a:prstClr val="black"/>
                </a:solidFill>
              </a:rPr>
              <a:t>  z-Y et al, </a:t>
            </a:r>
            <a:r>
              <a:rPr lang="it-IT" dirty="0" err="1" smtClean="0">
                <a:solidFill>
                  <a:prstClr val="black"/>
                </a:solidFill>
              </a:rPr>
              <a:t>unpublished</a:t>
            </a:r>
            <a:r>
              <a:rPr lang="it-IT" dirty="0" smtClean="0">
                <a:solidFill>
                  <a:prstClr val="black"/>
                </a:solidFill>
              </a:rPr>
              <a:t> data</a:t>
            </a:r>
            <a:endParaRPr lang="it-IT" dirty="0">
              <a:solidFill>
                <a:prstClr val="black"/>
              </a:solidFill>
            </a:endParaRPr>
          </a:p>
        </p:txBody>
      </p:sp>
    </p:spTree>
    <p:extLst>
      <p:ext uri="{BB962C8B-B14F-4D97-AF65-F5344CB8AC3E}">
        <p14:creationId xmlns:p14="http://schemas.microsoft.com/office/powerpoint/2010/main" val="2274152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58321"/>
            <a:ext cx="8229600" cy="842159"/>
          </a:xfrm>
        </p:spPr>
        <p:txBody>
          <a:bodyPr>
            <a:noAutofit/>
          </a:bodyPr>
          <a:lstStyle/>
          <a:p>
            <a:r>
              <a:rPr lang="it-IT" sz="2800" b="1" dirty="0" err="1" smtClean="0">
                <a:solidFill>
                  <a:srgbClr val="FF0000"/>
                </a:solidFill>
              </a:rPr>
              <a:t>Parp</a:t>
            </a:r>
            <a:r>
              <a:rPr lang="it-IT" sz="2800" b="1" dirty="0" smtClean="0">
                <a:solidFill>
                  <a:srgbClr val="FF0000"/>
                </a:solidFill>
              </a:rPr>
              <a:t> </a:t>
            </a:r>
            <a:r>
              <a:rPr lang="it-IT" sz="2800" b="1" dirty="0" err="1" smtClean="0">
                <a:solidFill>
                  <a:srgbClr val="FF0000"/>
                </a:solidFill>
              </a:rPr>
              <a:t>Inhibitor</a:t>
            </a:r>
            <a:r>
              <a:rPr lang="it-IT" sz="2800" b="1" dirty="0" smtClean="0">
                <a:solidFill>
                  <a:srgbClr val="FF0000"/>
                </a:solidFill>
              </a:rPr>
              <a:t>: </a:t>
            </a:r>
            <a:r>
              <a:rPr lang="it-IT" sz="2800" b="1" dirty="0" err="1" smtClean="0">
                <a:solidFill>
                  <a:srgbClr val="FF0000"/>
                </a:solidFill>
              </a:rPr>
              <a:t>active</a:t>
            </a:r>
            <a:r>
              <a:rPr lang="it-IT" sz="2800" b="1" dirty="0" smtClean="0">
                <a:solidFill>
                  <a:srgbClr val="FF0000"/>
                </a:solidFill>
              </a:rPr>
              <a:t> </a:t>
            </a:r>
            <a:r>
              <a:rPr lang="it-IT" sz="2800" b="1" dirty="0" err="1" smtClean="0">
                <a:solidFill>
                  <a:srgbClr val="FF0000"/>
                </a:solidFill>
              </a:rPr>
              <a:t>disease</a:t>
            </a:r>
            <a:r>
              <a:rPr lang="it-IT" sz="2800" b="1" dirty="0" smtClean="0">
                <a:solidFill>
                  <a:srgbClr val="FF0000"/>
                </a:solidFill>
              </a:rPr>
              <a:t> </a:t>
            </a:r>
            <a:r>
              <a:rPr lang="it-IT" sz="2800" b="1" dirty="0" err="1" smtClean="0">
                <a:solidFill>
                  <a:srgbClr val="FF0000"/>
                </a:solidFill>
              </a:rPr>
              <a:t>setting</a:t>
            </a:r>
            <a:endParaRPr lang="it-IT" sz="2800" b="1" dirty="0">
              <a:solidFill>
                <a:srgbClr val="FF0000"/>
              </a:solidFill>
            </a:endParaRPr>
          </a:p>
        </p:txBody>
      </p:sp>
      <p:graphicFrame>
        <p:nvGraphicFramePr>
          <p:cNvPr id="8" name="Content Placeholder 4"/>
          <p:cNvGraphicFramePr>
            <a:graphicFrameLocks noGrp="1"/>
          </p:cNvGraphicFramePr>
          <p:nvPr>
            <p:ph idx="4294967295"/>
            <p:extLst>
              <p:ext uri="{D42A27DB-BD31-4B8C-83A1-F6EECF244321}">
                <p14:modId xmlns:p14="http://schemas.microsoft.com/office/powerpoint/2010/main" val="3973522787"/>
              </p:ext>
            </p:extLst>
          </p:nvPr>
        </p:nvGraphicFramePr>
        <p:xfrm>
          <a:off x="13" y="636337"/>
          <a:ext cx="9143999" cy="6299200"/>
        </p:xfrm>
        <a:graphic>
          <a:graphicData uri="http://schemas.openxmlformats.org/drawingml/2006/table">
            <a:tbl>
              <a:tblPr firstRow="1" bandRow="1">
                <a:tableStyleId>{21E4AEA4-8DFA-4A89-87EB-49C32662AFE0}</a:tableStyleId>
              </a:tblPr>
              <a:tblGrid>
                <a:gridCol w="1889221">
                  <a:extLst>
                    <a:ext uri="{9D8B030D-6E8A-4147-A177-3AD203B41FA5}">
                      <a16:colId xmlns="" xmlns:a16="http://schemas.microsoft.com/office/drawing/2014/main" val="20000"/>
                    </a:ext>
                  </a:extLst>
                </a:gridCol>
                <a:gridCol w="3365165">
                  <a:extLst>
                    <a:ext uri="{9D8B030D-6E8A-4147-A177-3AD203B41FA5}">
                      <a16:colId xmlns="" xmlns:a16="http://schemas.microsoft.com/office/drawing/2014/main" val="20003"/>
                    </a:ext>
                  </a:extLst>
                </a:gridCol>
                <a:gridCol w="3889613">
                  <a:extLst>
                    <a:ext uri="{9D8B030D-6E8A-4147-A177-3AD203B41FA5}">
                      <a16:colId xmlns="" xmlns:a16="http://schemas.microsoft.com/office/drawing/2014/main" val="20004"/>
                    </a:ext>
                  </a:extLst>
                </a:gridCol>
              </a:tblGrid>
              <a:tr h="990600">
                <a:tc>
                  <a:txBody>
                    <a:bodyPr/>
                    <a:lstStyle/>
                    <a:p>
                      <a:endParaRPr lang="en-US" sz="1700" dirty="0">
                        <a:ln>
                          <a:noFill/>
                        </a:ln>
                        <a:latin typeface="+mn-lt"/>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900" b="1" dirty="0" smtClean="0">
                          <a:ln>
                            <a:noFill/>
                          </a:ln>
                          <a:solidFill>
                            <a:schemeClr val="tx1"/>
                          </a:solidFill>
                          <a:latin typeface="+mn-lt"/>
                        </a:rPr>
                        <a:t>Rucaparib Pooled Analysis</a:t>
                      </a:r>
                    </a:p>
                    <a:p>
                      <a:pPr algn="ctr"/>
                      <a:r>
                        <a:rPr lang="en-US" sz="1900" b="1" dirty="0" smtClean="0">
                          <a:ln>
                            <a:noFill/>
                          </a:ln>
                          <a:solidFill>
                            <a:schemeClr val="tx1"/>
                          </a:solidFill>
                          <a:latin typeface="+mn-lt"/>
                        </a:rPr>
                        <a:t>(103 pts)</a:t>
                      </a:r>
                    </a:p>
                    <a:p>
                      <a:pPr algn="ctr"/>
                      <a:r>
                        <a:rPr lang="en-US" sz="1900" b="1" dirty="0" smtClean="0">
                          <a:ln>
                            <a:noFill/>
                          </a:ln>
                          <a:solidFill>
                            <a:schemeClr val="tx1"/>
                          </a:solidFill>
                          <a:latin typeface="+mn-lt"/>
                        </a:rPr>
                        <a:t>US and EMA label</a:t>
                      </a:r>
                      <a:endParaRPr lang="en-US" sz="1900" b="1" dirty="0">
                        <a:ln>
                          <a:noFill/>
                        </a:ln>
                        <a:solidFill>
                          <a:schemeClr val="tx1"/>
                        </a:solidFill>
                        <a:latin typeface="+mn-lt"/>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ln>
                            <a:noFill/>
                          </a:ln>
                          <a:solidFill>
                            <a:schemeClr val="tx1"/>
                          </a:solidFill>
                          <a:latin typeface="+mn-lt"/>
                        </a:rPr>
                        <a:t>Olaparib</a:t>
                      </a:r>
                      <a:r>
                        <a:rPr lang="en-US" sz="1900" b="1" dirty="0" smtClean="0">
                          <a:ln>
                            <a:noFill/>
                          </a:ln>
                          <a:solidFill>
                            <a:schemeClr val="tx1"/>
                          </a:solidFill>
                          <a:latin typeface="+mn-lt"/>
                        </a:rPr>
                        <a:t> US Label</a:t>
                      </a:r>
                    </a:p>
                    <a:p>
                      <a:pPr algn="ctr"/>
                      <a:r>
                        <a:rPr lang="en-US" sz="1900" b="1" dirty="0" smtClean="0">
                          <a:ln>
                            <a:noFill/>
                          </a:ln>
                          <a:solidFill>
                            <a:schemeClr val="tx1"/>
                          </a:solidFill>
                          <a:latin typeface="+mn-lt"/>
                        </a:rPr>
                        <a:t> (137 </a:t>
                      </a:r>
                      <a:r>
                        <a:rPr lang="en-US" sz="1900" b="1" dirty="0" err="1" smtClean="0">
                          <a:ln>
                            <a:noFill/>
                          </a:ln>
                          <a:solidFill>
                            <a:schemeClr val="tx1"/>
                          </a:solidFill>
                          <a:latin typeface="+mn-lt"/>
                        </a:rPr>
                        <a:t>pts</a:t>
                      </a:r>
                      <a:r>
                        <a:rPr lang="en-US" sz="1900" b="1" dirty="0" smtClean="0">
                          <a:ln>
                            <a:noFill/>
                          </a:ln>
                          <a:solidFill>
                            <a:schemeClr val="tx1"/>
                          </a:solidFill>
                          <a:latin typeface="+mn-lt"/>
                        </a:rPr>
                        <a:t>)</a:t>
                      </a:r>
                      <a:endParaRPr lang="en-US" sz="1900" b="1" dirty="0">
                        <a:ln>
                          <a:noFill/>
                        </a:ln>
                        <a:solidFill>
                          <a:schemeClr val="tx1"/>
                        </a:solidFill>
                        <a:latin typeface="+mn-lt"/>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650240">
                <a:tc>
                  <a:txBody>
                    <a:bodyPr/>
                    <a:lstStyle/>
                    <a:p>
                      <a:r>
                        <a:rPr lang="en-US" sz="1700" dirty="0">
                          <a:ln>
                            <a:noFill/>
                          </a:ln>
                          <a:latin typeface="+mn-lt"/>
                        </a:rPr>
                        <a:t>Potential Line</a:t>
                      </a:r>
                      <a:r>
                        <a:rPr lang="en-US" sz="1700" baseline="0" dirty="0">
                          <a:ln>
                            <a:noFill/>
                          </a:ln>
                          <a:latin typeface="+mn-lt"/>
                        </a:rPr>
                        <a:t> of Therapy</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aseline="0" dirty="0" smtClean="0">
                          <a:ln>
                            <a:noFill/>
                          </a:ln>
                          <a:latin typeface="+mn-lt"/>
                        </a:rPr>
                        <a:t>≥3</a:t>
                      </a:r>
                      <a:r>
                        <a:rPr lang="en-US" sz="1700" baseline="30000" dirty="0" smtClean="0">
                          <a:ln>
                            <a:noFill/>
                          </a:ln>
                          <a:latin typeface="+mn-lt"/>
                        </a:rPr>
                        <a:t>rd</a:t>
                      </a:r>
                      <a:r>
                        <a:rPr lang="en-US" sz="1700" baseline="0" dirty="0" smtClean="0">
                          <a:ln>
                            <a:noFill/>
                          </a:ln>
                          <a:latin typeface="+mn-lt"/>
                        </a:rPr>
                        <a:t> line treatment (regardless platinum sensitivity)</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ln>
                            <a:noFill/>
                          </a:ln>
                          <a:latin typeface="+mn-lt"/>
                        </a:rPr>
                        <a:t>≥4</a:t>
                      </a:r>
                      <a:r>
                        <a:rPr lang="en-US" sz="1700" baseline="30000" dirty="0" smtClean="0">
                          <a:ln>
                            <a:noFill/>
                          </a:ln>
                          <a:latin typeface="+mn-lt"/>
                        </a:rPr>
                        <a:t>th</a:t>
                      </a:r>
                      <a:r>
                        <a:rPr lang="en-US" sz="1700" dirty="0" smtClean="0">
                          <a:ln>
                            <a:noFill/>
                          </a:ln>
                          <a:latin typeface="+mn-lt"/>
                        </a:rPr>
                        <a:t> </a:t>
                      </a:r>
                      <a:r>
                        <a:rPr lang="en-US" sz="1700" dirty="0">
                          <a:ln>
                            <a:noFill/>
                          </a:ln>
                          <a:latin typeface="+mn-lt"/>
                        </a:rPr>
                        <a:t>line </a:t>
                      </a:r>
                      <a:r>
                        <a:rPr lang="en-US" sz="1700" dirty="0" smtClean="0">
                          <a:ln>
                            <a:noFill/>
                          </a:ln>
                          <a:latin typeface="+mn-lt"/>
                        </a:rPr>
                        <a:t>treatment (regardless platinum sensitivity)</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86080">
                <a:tc>
                  <a:txBody>
                    <a:bodyPr/>
                    <a:lstStyle/>
                    <a:p>
                      <a:r>
                        <a:rPr lang="en-US" sz="1700" dirty="0">
                          <a:ln>
                            <a:noFill/>
                          </a:ln>
                          <a:latin typeface="+mn-lt"/>
                        </a:rPr>
                        <a:t>Dosing</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a:ln>
                            <a:noFill/>
                          </a:ln>
                          <a:latin typeface="+mn-lt"/>
                        </a:rPr>
                        <a:t>600 mg </a:t>
                      </a:r>
                      <a:r>
                        <a:rPr lang="en-US" sz="1700" dirty="0" smtClean="0">
                          <a:ln>
                            <a:noFill/>
                          </a:ln>
                          <a:latin typeface="+mn-lt"/>
                        </a:rPr>
                        <a:t>BID</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a:ln>
                            <a:noFill/>
                          </a:ln>
                          <a:latin typeface="+mn-lt"/>
                        </a:rPr>
                        <a:t>400 mg </a:t>
                      </a:r>
                      <a:r>
                        <a:rPr lang="en-US" sz="1700" dirty="0" smtClean="0">
                          <a:ln>
                            <a:noFill/>
                          </a:ln>
                          <a:latin typeface="+mn-lt"/>
                        </a:rPr>
                        <a:t>BID</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650240">
                <a:tc>
                  <a:txBody>
                    <a:bodyPr/>
                    <a:lstStyle/>
                    <a:p>
                      <a:r>
                        <a:rPr lang="en-US" sz="1700" dirty="0">
                          <a:ln>
                            <a:noFill/>
                          </a:ln>
                          <a:latin typeface="+mn-lt"/>
                        </a:rPr>
                        <a:t>Potential</a:t>
                      </a:r>
                      <a:r>
                        <a:rPr lang="en-US" sz="1700" baseline="0" dirty="0">
                          <a:ln>
                            <a:noFill/>
                          </a:ln>
                          <a:latin typeface="+mn-lt"/>
                        </a:rPr>
                        <a:t> label</a:t>
                      </a:r>
                    </a:p>
                    <a:p>
                      <a:r>
                        <a:rPr lang="en-US" sz="1700" baseline="0" dirty="0">
                          <a:ln>
                            <a:noFill/>
                          </a:ln>
                          <a:latin typeface="+mn-lt"/>
                        </a:rPr>
                        <a:t>Populations</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aseline="0" dirty="0" err="1" smtClean="0">
                          <a:ln>
                            <a:noFill/>
                          </a:ln>
                          <a:latin typeface="+mn-lt"/>
                        </a:rPr>
                        <a:t>Tumour</a:t>
                      </a:r>
                      <a:r>
                        <a:rPr lang="en-US" sz="1700" baseline="0" dirty="0" smtClean="0">
                          <a:ln>
                            <a:noFill/>
                          </a:ln>
                          <a:latin typeface="+mn-lt"/>
                        </a:rPr>
                        <a:t> </a:t>
                      </a:r>
                      <a:r>
                        <a:rPr lang="en-US" sz="1700" baseline="0" dirty="0" err="1" smtClean="0">
                          <a:ln>
                            <a:noFill/>
                          </a:ln>
                          <a:latin typeface="+mn-lt"/>
                        </a:rPr>
                        <a:t>BRCA</a:t>
                      </a:r>
                      <a:r>
                        <a:rPr lang="en-US" sz="1700" baseline="30000" dirty="0" err="1" smtClean="0">
                          <a:ln>
                            <a:noFill/>
                          </a:ln>
                          <a:latin typeface="+mn-lt"/>
                        </a:rPr>
                        <a:t>mut</a:t>
                      </a:r>
                      <a:r>
                        <a:rPr lang="en-US" sz="1700" baseline="-25000" dirty="0" smtClean="0">
                          <a:ln>
                            <a:noFill/>
                          </a:ln>
                          <a:latin typeface="+mn-lt"/>
                        </a:rPr>
                        <a:t>  </a:t>
                      </a:r>
                      <a:r>
                        <a:rPr lang="en-US" sz="1700" baseline="0" dirty="0" smtClean="0">
                          <a:ln>
                            <a:noFill/>
                          </a:ln>
                          <a:latin typeface="+mn-lt"/>
                        </a:rPr>
                        <a:t>(includes germline and somatic mutations)</a:t>
                      </a:r>
                      <a:endParaRPr lang="en-US" sz="1700" baseline="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aseline="0" dirty="0" smtClean="0">
                          <a:ln>
                            <a:noFill/>
                          </a:ln>
                          <a:latin typeface="+mn-lt"/>
                        </a:rPr>
                        <a:t>Germline </a:t>
                      </a:r>
                      <a:r>
                        <a:rPr lang="en-US" sz="1700" baseline="0" dirty="0" err="1" smtClean="0">
                          <a:ln>
                            <a:noFill/>
                          </a:ln>
                          <a:latin typeface="+mn-lt"/>
                        </a:rPr>
                        <a:t>BRCA</a:t>
                      </a:r>
                      <a:r>
                        <a:rPr lang="en-US" sz="1700" baseline="30000" dirty="0" err="1" smtClean="0">
                          <a:ln>
                            <a:noFill/>
                          </a:ln>
                          <a:latin typeface="+mn-lt"/>
                        </a:rPr>
                        <a:t>mut</a:t>
                      </a:r>
                      <a:endParaRPr lang="en-US" sz="1700" dirty="0">
                        <a:ln>
                          <a:noFill/>
                        </a:ln>
                        <a:latin typeface="+mn-lt"/>
                      </a:endParaRPr>
                    </a:p>
                    <a:p>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914400">
                <a:tc>
                  <a:txBody>
                    <a:bodyPr/>
                    <a:lstStyle/>
                    <a:p>
                      <a:r>
                        <a:rPr lang="en-US" sz="1700" dirty="0">
                          <a:ln>
                            <a:noFill/>
                          </a:ln>
                          <a:latin typeface="+mn-lt"/>
                        </a:rPr>
                        <a:t>Most common</a:t>
                      </a:r>
                      <a:r>
                        <a:rPr lang="en-US" sz="1700" baseline="0" dirty="0">
                          <a:ln>
                            <a:noFill/>
                          </a:ln>
                          <a:latin typeface="+mn-lt"/>
                        </a:rPr>
                        <a:t> Grade ≥3 </a:t>
                      </a:r>
                      <a:r>
                        <a:rPr lang="en-US" sz="1700" baseline="0" dirty="0" smtClean="0">
                          <a:ln>
                            <a:noFill/>
                          </a:ln>
                          <a:latin typeface="+mn-lt"/>
                        </a:rPr>
                        <a:t>AEs in treatment setting</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ln>
                            <a:noFill/>
                          </a:ln>
                          <a:latin typeface="+mn-lt"/>
                        </a:rPr>
                        <a:t>Fatigue</a:t>
                      </a:r>
                      <a:r>
                        <a:rPr lang="en-US" sz="1700" baseline="0" dirty="0" smtClean="0">
                          <a:ln>
                            <a:noFill/>
                          </a:ln>
                          <a:latin typeface="+mn-lt"/>
                        </a:rPr>
                        <a:t> (11%)</a:t>
                      </a:r>
                      <a:endParaRPr lang="en-US" sz="1700" dirty="0" smtClean="0">
                        <a:ln>
                          <a:noFill/>
                        </a:ln>
                        <a:latin typeface="+mn-lt"/>
                      </a:endParaRPr>
                    </a:p>
                    <a:p>
                      <a:pPr marL="285750" indent="-285750" algn="l">
                        <a:buFont typeface="Arial" panose="020B0604020202020204" pitchFamily="34" charset="0"/>
                        <a:buChar char="•"/>
                      </a:pPr>
                      <a:r>
                        <a:rPr lang="en-US" sz="1700" dirty="0" err="1" smtClean="0">
                          <a:ln>
                            <a:noFill/>
                          </a:ln>
                          <a:latin typeface="+mn-lt"/>
                        </a:rPr>
                        <a:t>Anaemia</a:t>
                      </a:r>
                      <a:r>
                        <a:rPr lang="en-US" sz="1700" dirty="0" smtClean="0">
                          <a:ln>
                            <a:noFill/>
                          </a:ln>
                          <a:latin typeface="+mn-lt"/>
                        </a:rPr>
                        <a:t> </a:t>
                      </a:r>
                      <a:r>
                        <a:rPr lang="en-US" sz="1700" dirty="0">
                          <a:ln>
                            <a:noFill/>
                          </a:ln>
                          <a:latin typeface="+mn-lt"/>
                        </a:rPr>
                        <a:t>(23%)</a:t>
                      </a:r>
                    </a:p>
                    <a:p>
                      <a:pPr marL="285750" indent="-285750" algn="l">
                        <a:buFont typeface="Arial" panose="020B0604020202020204" pitchFamily="34" charset="0"/>
                        <a:buChar char="•"/>
                      </a:pPr>
                      <a:r>
                        <a:rPr lang="en-US" sz="1700" baseline="0" dirty="0" smtClean="0">
                          <a:ln>
                            <a:noFill/>
                          </a:ln>
                          <a:latin typeface="+mn-lt"/>
                          <a:sym typeface="Symbol" panose="05050102010706020507" pitchFamily="18" charset="2"/>
                        </a:rPr>
                        <a:t></a:t>
                      </a:r>
                      <a:r>
                        <a:rPr lang="en-US" sz="1700" baseline="0" dirty="0" smtClean="0">
                          <a:ln>
                            <a:noFill/>
                          </a:ln>
                          <a:latin typeface="+mn-lt"/>
                        </a:rPr>
                        <a:t>ALT/AST </a:t>
                      </a:r>
                      <a:r>
                        <a:rPr lang="en-US" sz="1700" baseline="0" dirty="0">
                          <a:ln>
                            <a:noFill/>
                          </a:ln>
                          <a:latin typeface="+mn-lt"/>
                        </a:rPr>
                        <a:t>(11</a:t>
                      </a:r>
                      <a:r>
                        <a:rPr lang="en-US" sz="1700" baseline="0" dirty="0" smtClean="0">
                          <a:ln>
                            <a:noFill/>
                          </a:ln>
                          <a:latin typeface="+mn-lt"/>
                        </a:rPr>
                        <a:t>%)</a:t>
                      </a:r>
                      <a:endParaRPr lang="en-US" sz="1700" baseline="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ln>
                            <a:noFill/>
                          </a:ln>
                          <a:latin typeface="+mn-lt"/>
                        </a:rPr>
                        <a:t>Fatigue</a:t>
                      </a:r>
                      <a:r>
                        <a:rPr lang="en-US" sz="1700" baseline="0" dirty="0" smtClean="0">
                          <a:ln>
                            <a:noFill/>
                          </a:ln>
                          <a:latin typeface="+mn-lt"/>
                        </a:rPr>
                        <a:t> (8%)</a:t>
                      </a:r>
                      <a:endParaRPr lang="en-US" sz="1700" dirty="0" smtClean="0">
                        <a:ln>
                          <a:noFill/>
                        </a:ln>
                        <a:latin typeface="+mn-lt"/>
                      </a:endParaRPr>
                    </a:p>
                    <a:p>
                      <a:pPr marL="285750" indent="-285750" algn="l">
                        <a:buFont typeface="Arial" panose="020B0604020202020204" pitchFamily="34" charset="0"/>
                        <a:buChar char="•"/>
                      </a:pPr>
                      <a:r>
                        <a:rPr lang="en-US" sz="1700" dirty="0" err="1" smtClean="0">
                          <a:ln>
                            <a:noFill/>
                          </a:ln>
                          <a:latin typeface="+mn-lt"/>
                        </a:rPr>
                        <a:t>Anaemia</a:t>
                      </a:r>
                      <a:r>
                        <a:rPr lang="en-US" sz="1700" dirty="0" smtClean="0">
                          <a:ln>
                            <a:noFill/>
                          </a:ln>
                          <a:latin typeface="+mn-lt"/>
                        </a:rPr>
                        <a:t> (18%)</a:t>
                      </a:r>
                      <a:endParaRPr lang="en-US" sz="1700" dirty="0">
                        <a:ln>
                          <a:noFill/>
                        </a:ln>
                        <a:latin typeface="+mn-lt"/>
                      </a:endParaRPr>
                    </a:p>
                    <a:p>
                      <a:pPr marL="285750" indent="-285750" algn="l">
                        <a:buFont typeface="Arial" panose="020B0604020202020204" pitchFamily="34" charset="0"/>
                        <a:buChar char="•"/>
                      </a:pPr>
                      <a:r>
                        <a:rPr lang="en-US" sz="1700" dirty="0" smtClean="0">
                          <a:ln>
                            <a:noFill/>
                          </a:ln>
                          <a:latin typeface="+mn-lt"/>
                        </a:rPr>
                        <a:t>Abdominal pain (8%)</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158240">
                <a:tc>
                  <a:txBody>
                    <a:bodyPr/>
                    <a:lstStyle/>
                    <a:p>
                      <a:r>
                        <a:rPr lang="en-US" sz="1700" dirty="0" smtClean="0">
                          <a:ln>
                            <a:noFill/>
                          </a:ln>
                          <a:latin typeface="+mn-lt"/>
                        </a:rPr>
                        <a:t>Dose interruptions/ reductions due to side effects</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700" baseline="0" dirty="0" smtClean="0">
                          <a:ln>
                            <a:noFill/>
                          </a:ln>
                          <a:latin typeface="+mn-lt"/>
                        </a:rPr>
                        <a:t>8%</a:t>
                      </a:r>
                    </a:p>
                    <a:p>
                      <a:pPr marL="285750" indent="-285750" algn="l">
                        <a:buFont typeface="Arial" panose="020B0604020202020204" pitchFamily="34" charset="0"/>
                        <a:buChar char="•"/>
                      </a:pPr>
                      <a:r>
                        <a:rPr lang="en-US" sz="1700" baseline="0" dirty="0" smtClean="0">
                          <a:ln>
                            <a:noFill/>
                          </a:ln>
                          <a:latin typeface="+mn-lt"/>
                        </a:rPr>
                        <a:t>44.3%</a:t>
                      </a:r>
                      <a:endParaRPr lang="en-US" sz="1700" baseline="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700" dirty="0" smtClean="0">
                          <a:ln>
                            <a:noFill/>
                          </a:ln>
                          <a:latin typeface="+mn-lt"/>
                        </a:rPr>
                        <a:t>36%</a:t>
                      </a:r>
                    </a:p>
                    <a:p>
                      <a:pPr marL="285750" indent="-285750" algn="l">
                        <a:buFont typeface="Arial" panose="020B0604020202020204" pitchFamily="34" charset="0"/>
                        <a:buChar char="•"/>
                      </a:pPr>
                      <a:r>
                        <a:rPr lang="en-US" sz="1700" dirty="0" smtClean="0">
                          <a:ln>
                            <a:noFill/>
                          </a:ln>
                          <a:latin typeface="+mn-lt"/>
                        </a:rPr>
                        <a:t>42%</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650240">
                <a:tc>
                  <a:txBody>
                    <a:bodyPr/>
                    <a:lstStyle/>
                    <a:p>
                      <a:r>
                        <a:rPr lang="en-GB" sz="1700" dirty="0" smtClean="0">
                          <a:ln>
                            <a:noFill/>
                          </a:ln>
                          <a:latin typeface="+mn-lt"/>
                        </a:rPr>
                        <a:t>ORR (RECIST 1.1) by investigator</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charset="2"/>
                        <a:buNone/>
                      </a:pPr>
                      <a:r>
                        <a:rPr lang="en-GB" sz="1700" baseline="0" dirty="0" smtClean="0">
                          <a:ln>
                            <a:noFill/>
                          </a:ln>
                          <a:latin typeface="+mn-lt"/>
                        </a:rPr>
                        <a:t>54%</a:t>
                      </a:r>
                      <a:endParaRPr lang="en-US" sz="1700" baseline="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charset="2"/>
                        <a:buNone/>
                      </a:pPr>
                      <a:r>
                        <a:rPr lang="en-GB" sz="1700" dirty="0" smtClean="0">
                          <a:ln>
                            <a:noFill/>
                          </a:ln>
                          <a:latin typeface="+mn-lt"/>
                        </a:rPr>
                        <a:t>34%</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899160">
                <a:tc>
                  <a:txBody>
                    <a:bodyPr/>
                    <a:lstStyle/>
                    <a:p>
                      <a:r>
                        <a:rPr lang="en-US" sz="1700" dirty="0" smtClean="0">
                          <a:ln>
                            <a:noFill/>
                          </a:ln>
                          <a:latin typeface="+mn-lt"/>
                        </a:rPr>
                        <a:t>Progression free survival (median, months) </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charset="2"/>
                        <a:buNone/>
                      </a:pPr>
                      <a:r>
                        <a:rPr lang="en-US" sz="1700" baseline="0" dirty="0" smtClean="0">
                          <a:ln>
                            <a:noFill/>
                          </a:ln>
                          <a:latin typeface="+mn-lt"/>
                        </a:rPr>
                        <a:t>10.0</a:t>
                      </a:r>
                      <a:endParaRPr lang="en-US" sz="1700" baseline="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charset="2"/>
                        <a:buNone/>
                      </a:pPr>
                      <a:r>
                        <a:rPr lang="en-US" sz="1700" dirty="0" smtClean="0">
                          <a:ln>
                            <a:noFill/>
                          </a:ln>
                          <a:latin typeface="+mn-lt"/>
                        </a:rPr>
                        <a:t>7.0</a:t>
                      </a:r>
                      <a:endParaRPr lang="en-US" sz="1700" dirty="0">
                        <a:ln>
                          <a:noFill/>
                        </a:ln>
                        <a:latin typeface="+mn-lt"/>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2" name="Rettangolo 1"/>
          <p:cNvSpPr/>
          <p:nvPr/>
        </p:nvSpPr>
        <p:spPr>
          <a:xfrm>
            <a:off x="1905000" y="5349212"/>
            <a:ext cx="7239000" cy="1508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endParaRPr>
          </a:p>
        </p:txBody>
      </p:sp>
      <p:sp>
        <p:nvSpPr>
          <p:cNvPr id="5" name="Rettangolo 4"/>
          <p:cNvSpPr/>
          <p:nvPr/>
        </p:nvSpPr>
        <p:spPr>
          <a:xfrm>
            <a:off x="1905000" y="3333260"/>
            <a:ext cx="7239000" cy="8878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2623930" y="274637"/>
            <a:ext cx="6062870" cy="1143000"/>
          </a:xfrm>
        </p:spPr>
        <p:txBody>
          <a:bodyPr/>
          <a:lstStyle/>
          <a:p>
            <a:pPr algn="l"/>
            <a:r>
              <a:rPr lang="en-US" sz="2800" dirty="0" smtClean="0">
                <a:solidFill>
                  <a:srgbClr val="C00000"/>
                </a:solidFill>
              </a:rPr>
              <a:t>Platinum combination followed by </a:t>
            </a:r>
            <a:r>
              <a:rPr lang="en-US" sz="2800" dirty="0" err="1" smtClean="0">
                <a:solidFill>
                  <a:srgbClr val="C00000"/>
                </a:solidFill>
              </a:rPr>
              <a:t>iPARP</a:t>
            </a:r>
            <a:r>
              <a:rPr lang="en-US" sz="2800" dirty="0" smtClean="0">
                <a:solidFill>
                  <a:srgbClr val="C00000"/>
                </a:solidFill>
              </a:rPr>
              <a:t/>
            </a:r>
            <a:br>
              <a:rPr lang="en-US" sz="2800" dirty="0" smtClean="0">
                <a:solidFill>
                  <a:srgbClr val="C00000"/>
                </a:solidFill>
              </a:rPr>
            </a:br>
            <a:r>
              <a:rPr lang="en-US" sz="2400" b="1" dirty="0" err="1" smtClean="0">
                <a:solidFill>
                  <a:schemeClr val="accent5">
                    <a:lumMod val="50000"/>
                  </a:schemeClr>
                </a:solidFill>
              </a:rPr>
              <a:t>Olaparib</a:t>
            </a:r>
            <a:r>
              <a:rPr lang="en-US" sz="2400" dirty="0" smtClean="0">
                <a:solidFill>
                  <a:schemeClr val="accent5">
                    <a:lumMod val="50000"/>
                  </a:schemeClr>
                </a:solidFill>
              </a:rPr>
              <a:t> study design and patient selection</a:t>
            </a:r>
            <a:endParaRPr lang="en-US" sz="2400" dirty="0">
              <a:solidFill>
                <a:srgbClr val="C00000"/>
              </a:solidFill>
            </a:endParaRPr>
          </a:p>
        </p:txBody>
      </p:sp>
      <p:sp>
        <p:nvSpPr>
          <p:cNvPr id="8" name="TextBox 14"/>
          <p:cNvSpPr txBox="1"/>
          <p:nvPr/>
        </p:nvSpPr>
        <p:spPr>
          <a:xfrm>
            <a:off x="158686" y="5715959"/>
            <a:ext cx="2450329" cy="338552"/>
          </a:xfrm>
          <a:prstGeom prst="rect">
            <a:avLst/>
          </a:prstGeom>
          <a:solidFill>
            <a:srgbClr val="F2F2F2"/>
          </a:solidFill>
        </p:spPr>
        <p:txBody>
          <a:bodyPr wrap="square" lIns="91438" tIns="45719" rIns="91438" bIns="45719">
            <a:spAutoFit/>
          </a:bodyPr>
          <a:lstStyle/>
          <a:p>
            <a:pPr defTabSz="685783">
              <a:defRPr/>
            </a:pPr>
            <a:r>
              <a:rPr lang="en-GB" sz="1600" dirty="0">
                <a:solidFill>
                  <a:prstClr val="black"/>
                </a:solidFill>
              </a:rPr>
              <a:t>Primary end point : PFS</a:t>
            </a:r>
          </a:p>
        </p:txBody>
      </p:sp>
      <p:sp>
        <p:nvSpPr>
          <p:cNvPr id="10" name="Line 25"/>
          <p:cNvSpPr>
            <a:spLocks noChangeShapeType="1"/>
          </p:cNvSpPr>
          <p:nvPr/>
        </p:nvSpPr>
        <p:spPr bwMode="auto">
          <a:xfrm flipV="1">
            <a:off x="2721171" y="3069747"/>
            <a:ext cx="207234" cy="449095"/>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lIns="91438" tIns="45719" rIns="91438" bIns="45719"/>
          <a:lstStyle/>
          <a:p>
            <a:pPr defTabSz="685783"/>
            <a:endParaRPr lang="en-US" sz="1200" dirty="0">
              <a:solidFill>
                <a:prstClr val="black"/>
              </a:solidFill>
            </a:endParaRPr>
          </a:p>
        </p:txBody>
      </p:sp>
      <p:sp>
        <p:nvSpPr>
          <p:cNvPr id="11" name="Line 26"/>
          <p:cNvSpPr>
            <a:spLocks noChangeShapeType="1"/>
          </p:cNvSpPr>
          <p:nvPr/>
        </p:nvSpPr>
        <p:spPr bwMode="auto">
          <a:xfrm>
            <a:off x="2715537" y="4355377"/>
            <a:ext cx="163616" cy="425907"/>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lIns="91438" tIns="45719" rIns="91438" bIns="45719"/>
          <a:lstStyle/>
          <a:p>
            <a:pPr defTabSz="685783"/>
            <a:endParaRPr lang="en-US" sz="1200" dirty="0">
              <a:solidFill>
                <a:prstClr val="black"/>
              </a:solidFill>
            </a:endParaRPr>
          </a:p>
        </p:txBody>
      </p:sp>
      <p:sp>
        <p:nvSpPr>
          <p:cNvPr id="12" name="Rectangle 5"/>
          <p:cNvSpPr>
            <a:spLocks noChangeArrowheads="1"/>
          </p:cNvSpPr>
          <p:nvPr/>
        </p:nvSpPr>
        <p:spPr bwMode="auto">
          <a:xfrm>
            <a:off x="2919094" y="2557000"/>
            <a:ext cx="1039575" cy="1111245"/>
          </a:xfrm>
          <a:prstGeom prst="rect">
            <a:avLst/>
          </a:prstGeom>
          <a:solidFill>
            <a:srgbClr val="FF67C5"/>
          </a:solidFill>
          <a:ln w="28575">
            <a:solidFill>
              <a:schemeClr val="bg1"/>
            </a:solidFill>
            <a:miter lim="800000"/>
            <a:headEnd/>
            <a:tailEnd/>
          </a:ln>
        </p:spPr>
        <p:txBody>
          <a:bodyPr lIns="17999" tIns="45719" rIns="17999" bIns="45719" anchor="ctr" anchorCtr="1"/>
          <a:lstStyle/>
          <a:p>
            <a:pPr algn="ctr" defTabSz="457189">
              <a:defRPr/>
            </a:pPr>
            <a:endParaRPr lang="en-GB" sz="500" dirty="0">
              <a:solidFill>
                <a:srgbClr val="000066"/>
              </a:solidFill>
            </a:endParaRPr>
          </a:p>
          <a:p>
            <a:pPr algn="ctr" defTabSz="457189">
              <a:defRPr/>
            </a:pPr>
            <a:r>
              <a:rPr lang="en-GB" sz="1400" dirty="0">
                <a:solidFill>
                  <a:srgbClr val="000066"/>
                </a:solidFill>
              </a:rPr>
              <a:t>Olaparib </a:t>
            </a:r>
            <a:br>
              <a:rPr lang="en-GB" sz="1400" dirty="0">
                <a:solidFill>
                  <a:srgbClr val="000066"/>
                </a:solidFill>
              </a:rPr>
            </a:br>
            <a:r>
              <a:rPr lang="en-GB" sz="1400" dirty="0">
                <a:solidFill>
                  <a:srgbClr val="000066"/>
                </a:solidFill>
              </a:rPr>
              <a:t>400 mg </a:t>
            </a:r>
            <a:r>
              <a:rPr lang="en-GB" sz="1400" dirty="0" err="1">
                <a:solidFill>
                  <a:srgbClr val="000066"/>
                </a:solidFill>
              </a:rPr>
              <a:t>po</a:t>
            </a:r>
            <a:r>
              <a:rPr lang="en-GB" sz="1400" dirty="0">
                <a:solidFill>
                  <a:srgbClr val="000066"/>
                </a:solidFill>
              </a:rPr>
              <a:t> bid</a:t>
            </a:r>
          </a:p>
        </p:txBody>
      </p:sp>
      <p:sp>
        <p:nvSpPr>
          <p:cNvPr id="13" name="Text Box 29"/>
          <p:cNvSpPr txBox="1">
            <a:spLocks noChangeArrowheads="1"/>
          </p:cNvSpPr>
          <p:nvPr/>
        </p:nvSpPr>
        <p:spPr bwMode="auto">
          <a:xfrm>
            <a:off x="2697183" y="3754349"/>
            <a:ext cx="1225692" cy="2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sz="1100" dirty="0">
                <a:solidFill>
                  <a:prstClr val="black"/>
                </a:solidFill>
              </a:rPr>
              <a:t>Randomized 1:1</a:t>
            </a:r>
          </a:p>
        </p:txBody>
      </p:sp>
      <p:sp>
        <p:nvSpPr>
          <p:cNvPr id="14" name="Rectangle 5"/>
          <p:cNvSpPr>
            <a:spLocks noChangeArrowheads="1"/>
          </p:cNvSpPr>
          <p:nvPr/>
        </p:nvSpPr>
        <p:spPr bwMode="auto">
          <a:xfrm>
            <a:off x="2879016" y="4181434"/>
            <a:ext cx="1022162" cy="1298023"/>
          </a:xfrm>
          <a:prstGeom prst="rect">
            <a:avLst/>
          </a:prstGeom>
          <a:solidFill>
            <a:schemeClr val="accent3">
              <a:lumMod val="85000"/>
            </a:schemeClr>
          </a:solidFill>
          <a:ln w="28575">
            <a:solidFill>
              <a:schemeClr val="bg1"/>
            </a:solidFill>
            <a:miter lim="800000"/>
            <a:headEnd/>
            <a:tailEnd/>
          </a:ln>
        </p:spPr>
        <p:txBody>
          <a:bodyPr lIns="17999" tIns="45719" rIns="17999" bIns="45719" anchor="ctr" anchorCtr="1"/>
          <a:lstStyle/>
          <a:p>
            <a:pPr algn="ctr" defTabSz="457189">
              <a:defRPr/>
            </a:pPr>
            <a:r>
              <a:rPr lang="en-GB" sz="1400" dirty="0">
                <a:solidFill>
                  <a:srgbClr val="000066"/>
                </a:solidFill>
              </a:rPr>
              <a:t>Placebo</a:t>
            </a:r>
            <a:br>
              <a:rPr lang="en-GB" sz="1400" dirty="0">
                <a:solidFill>
                  <a:srgbClr val="000066"/>
                </a:solidFill>
              </a:rPr>
            </a:br>
            <a:r>
              <a:rPr lang="en-GB" sz="1400" dirty="0" err="1">
                <a:solidFill>
                  <a:srgbClr val="000066"/>
                </a:solidFill>
              </a:rPr>
              <a:t>po</a:t>
            </a:r>
            <a:r>
              <a:rPr lang="en-GB" sz="1400" dirty="0">
                <a:solidFill>
                  <a:srgbClr val="000066"/>
                </a:solidFill>
              </a:rPr>
              <a:t> bid</a:t>
            </a:r>
          </a:p>
        </p:txBody>
      </p:sp>
      <p:sp>
        <p:nvSpPr>
          <p:cNvPr id="15" name="Rectangle 4"/>
          <p:cNvSpPr>
            <a:spLocks noChangeArrowheads="1"/>
          </p:cNvSpPr>
          <p:nvPr/>
        </p:nvSpPr>
        <p:spPr bwMode="auto">
          <a:xfrm>
            <a:off x="152179" y="3014042"/>
            <a:ext cx="2516868" cy="1977462"/>
          </a:xfrm>
          <a:prstGeom prst="rect">
            <a:avLst/>
          </a:prstGeom>
          <a:solidFill>
            <a:schemeClr val="accent4">
              <a:lumMod val="20000"/>
              <a:lumOff val="80000"/>
            </a:schemeClr>
          </a:solidFill>
          <a:ln w="28575">
            <a:solidFill>
              <a:schemeClr val="bg1"/>
            </a:solidFill>
            <a:miter lim="800000"/>
            <a:headEnd/>
            <a:tailEnd/>
          </a:ln>
        </p:spPr>
        <p:txBody>
          <a:bodyPr wrap="square" lIns="35999" tIns="45719" rIns="35999" bIns="45719" anchor="ctr" anchorCtr="1">
            <a:spAutoFit/>
          </a:bodyPr>
          <a:lstStyle/>
          <a:p>
            <a:pPr marL="182558" indent="-182558" defTabSz="457189">
              <a:spcBef>
                <a:spcPct val="25000"/>
              </a:spcBef>
              <a:buClr>
                <a:srgbClr val="C0504D"/>
              </a:buClr>
              <a:buFontTx/>
              <a:buChar char="•"/>
              <a:defRPr/>
            </a:pPr>
            <a:r>
              <a:rPr lang="en-GB" sz="1400" b="1" dirty="0" smtClean="0">
                <a:solidFill>
                  <a:prstClr val="black"/>
                </a:solidFill>
                <a:sym typeface="Symbol" pitchFamily="18" charset="2"/>
              </a:rPr>
              <a:t>Platinum-sensitive </a:t>
            </a:r>
            <a:r>
              <a:rPr lang="en-GB" sz="1400" b="1" dirty="0">
                <a:solidFill>
                  <a:prstClr val="black"/>
                </a:solidFill>
                <a:sym typeface="Symbol" pitchFamily="18" charset="2"/>
              </a:rPr>
              <a:t>high-grade serous ovarian cancer </a:t>
            </a:r>
          </a:p>
          <a:p>
            <a:pPr marL="182558" indent="-182558" defTabSz="457189">
              <a:spcBef>
                <a:spcPct val="25000"/>
              </a:spcBef>
              <a:buClr>
                <a:srgbClr val="C0504D"/>
              </a:buClr>
              <a:buFontTx/>
              <a:buChar char="•"/>
              <a:defRPr/>
            </a:pPr>
            <a:r>
              <a:rPr lang="en-GB" sz="1400" dirty="0">
                <a:solidFill>
                  <a:prstClr val="black"/>
                </a:solidFill>
                <a:sym typeface="Symbol" pitchFamily="18" charset="2"/>
              </a:rPr>
              <a:t>2 previous platinum regimens </a:t>
            </a:r>
          </a:p>
          <a:p>
            <a:pPr marL="182558" indent="-182558" defTabSz="457189">
              <a:spcBef>
                <a:spcPct val="25000"/>
              </a:spcBef>
              <a:buClr>
                <a:srgbClr val="C0504D"/>
              </a:buClr>
              <a:buFontTx/>
              <a:buChar char="•"/>
              <a:defRPr/>
            </a:pPr>
            <a:r>
              <a:rPr lang="en-GB" sz="1400" dirty="0">
                <a:solidFill>
                  <a:prstClr val="black"/>
                </a:solidFill>
                <a:sym typeface="Symbol" pitchFamily="18" charset="2"/>
              </a:rPr>
              <a:t>Last chemotherapy was platinum-based to which they had a </a:t>
            </a:r>
            <a:r>
              <a:rPr lang="en-US" sz="1400" dirty="0">
                <a:solidFill>
                  <a:prstClr val="black"/>
                </a:solidFill>
                <a:sym typeface="Symbol" pitchFamily="18" charset="2"/>
              </a:rPr>
              <a:t>maintained PR or CR prior to enrolment</a:t>
            </a:r>
            <a:endParaRPr lang="en-GB" sz="1400" dirty="0">
              <a:solidFill>
                <a:prstClr val="black"/>
              </a:solidFill>
              <a:sym typeface="Symbol" pitchFamily="18" charset="2"/>
            </a:endParaRPr>
          </a:p>
          <a:p>
            <a:pPr marL="182558" indent="-182558" defTabSz="457189">
              <a:spcBef>
                <a:spcPct val="25000"/>
              </a:spcBef>
              <a:buClr>
                <a:srgbClr val="C0504D"/>
              </a:buClr>
              <a:buFontTx/>
              <a:buChar char="•"/>
              <a:defRPr/>
            </a:pPr>
            <a:r>
              <a:rPr lang="en-GB" sz="1400" dirty="0">
                <a:solidFill>
                  <a:prstClr val="black"/>
                </a:solidFill>
                <a:sym typeface="Symbol" pitchFamily="18" charset="2"/>
              </a:rPr>
              <a:t>Stable CA-125</a:t>
            </a:r>
          </a:p>
        </p:txBody>
      </p:sp>
      <p:sp>
        <p:nvSpPr>
          <p:cNvPr id="17" name="TextBox 10"/>
          <p:cNvSpPr txBox="1">
            <a:spLocks noChangeArrowheads="1"/>
          </p:cNvSpPr>
          <p:nvPr/>
        </p:nvSpPr>
        <p:spPr bwMode="auto">
          <a:xfrm>
            <a:off x="149923" y="1650612"/>
            <a:ext cx="3381068" cy="369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1438" tIns="45719" rIns="91438" bIns="45719">
            <a:spAutoFit/>
          </a:bodyPr>
          <a:lstStyle/>
          <a:p>
            <a:pPr algn="ctr" defTabSz="457189">
              <a:defRPr/>
            </a:pPr>
            <a:r>
              <a:rPr lang="en-GB" dirty="0" smtClean="0">
                <a:solidFill>
                  <a:prstClr val="black"/>
                </a:solidFill>
              </a:rPr>
              <a:t>Study-19 </a:t>
            </a:r>
            <a:r>
              <a:rPr lang="en-GB" dirty="0">
                <a:solidFill>
                  <a:prstClr val="black"/>
                </a:solidFill>
              </a:rPr>
              <a:t>aim and design</a:t>
            </a:r>
          </a:p>
        </p:txBody>
      </p:sp>
      <p:sp>
        <p:nvSpPr>
          <p:cNvPr id="18" name="TextBox 3"/>
          <p:cNvSpPr txBox="1"/>
          <p:nvPr/>
        </p:nvSpPr>
        <p:spPr>
          <a:xfrm>
            <a:off x="-26475" y="2209060"/>
            <a:ext cx="1509592" cy="338552"/>
          </a:xfrm>
          <a:prstGeom prst="rect">
            <a:avLst/>
          </a:prstGeom>
          <a:noFill/>
        </p:spPr>
        <p:txBody>
          <a:bodyPr wrap="square" lIns="91438" tIns="45719" rIns="91438" bIns="45719" rtlCol="0">
            <a:spAutoFit/>
          </a:bodyPr>
          <a:lstStyle/>
          <a:p>
            <a:pPr algn="ctr" defTabSz="685783"/>
            <a:r>
              <a:rPr lang="en-US" sz="1600" dirty="0" smtClean="0">
                <a:solidFill>
                  <a:prstClr val="black"/>
                </a:solidFill>
              </a:rPr>
              <a:t>265 patients</a:t>
            </a:r>
            <a:endParaRPr lang="en-US" sz="1600" dirty="0">
              <a:solidFill>
                <a:prstClr val="black"/>
              </a:solidFill>
            </a:endParaRPr>
          </a:p>
        </p:txBody>
      </p:sp>
      <p:sp>
        <p:nvSpPr>
          <p:cNvPr id="19" name="Rectangle 4"/>
          <p:cNvSpPr>
            <a:spLocks noChangeArrowheads="1"/>
          </p:cNvSpPr>
          <p:nvPr/>
        </p:nvSpPr>
        <p:spPr bwMode="auto">
          <a:xfrm>
            <a:off x="-23757" y="6416690"/>
            <a:ext cx="4055478" cy="307775"/>
          </a:xfrm>
          <a:prstGeom prst="rect">
            <a:avLst/>
          </a:prstGeom>
          <a:noFill/>
          <a:ln>
            <a:noFill/>
          </a:ln>
          <a:extLst/>
        </p:spPr>
        <p:txBody>
          <a:bodyPr wrap="square" lIns="91438" tIns="45719" rIns="91438" bIns="45719">
            <a:spAutoFit/>
          </a:bodyPr>
          <a:lstStyle/>
          <a:p>
            <a:pPr algn="ctr" defTabSz="685783"/>
            <a:r>
              <a:rPr lang="nl-NL" sz="1400" dirty="0" smtClean="0">
                <a:solidFill>
                  <a:srgbClr val="000000"/>
                </a:solidFill>
                <a:ea typeface="ＭＳ Ｐゴシック" pitchFamily="34" charset="-128"/>
                <a:cs typeface="Times New Roman" pitchFamily="18" charset="0"/>
              </a:rPr>
              <a:t>Ledermann J, </a:t>
            </a:r>
            <a:r>
              <a:rPr lang="nl-NL" sz="1400" dirty="0">
                <a:solidFill>
                  <a:srgbClr val="000000"/>
                </a:solidFill>
                <a:ea typeface="ＭＳ Ｐゴシック" pitchFamily="34" charset="-128"/>
                <a:cs typeface="Times New Roman" pitchFamily="18" charset="0"/>
              </a:rPr>
              <a:t>et al. N Engl J Med 2012;366:</a:t>
            </a:r>
            <a:r>
              <a:rPr lang="en-US" sz="1400" dirty="0" smtClean="0">
                <a:solidFill>
                  <a:srgbClr val="000000"/>
                </a:solidFill>
                <a:ea typeface="ＭＳ Ｐゴシック" pitchFamily="34" charset="-128"/>
                <a:cs typeface="Times New Roman" pitchFamily="18" charset="0"/>
              </a:rPr>
              <a:t>1382–92</a:t>
            </a:r>
            <a:endParaRPr lang="en-US" sz="1400" dirty="0">
              <a:solidFill>
                <a:srgbClr val="000000"/>
              </a:solidFill>
              <a:ea typeface="ＭＳ Ｐゴシック" pitchFamily="34" charset="-128"/>
              <a:cs typeface="Times New Roman" pitchFamily="18" charset="0"/>
            </a:endParaRPr>
          </a:p>
        </p:txBody>
      </p:sp>
      <p:pic>
        <p:nvPicPr>
          <p:cNvPr id="27" name="Picture 2" descr="Image result for split arrow"/>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360563" y="3493781"/>
            <a:ext cx="1092611" cy="112139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6"/>
          <p:cNvSpPr txBox="1"/>
          <p:nvPr/>
        </p:nvSpPr>
        <p:spPr bwMode="auto">
          <a:xfrm>
            <a:off x="7454807" y="4272562"/>
            <a:ext cx="1436003" cy="523218"/>
          </a:xfrm>
          <a:prstGeom prst="rect">
            <a:avLst/>
          </a:prstGeom>
          <a:gradFill>
            <a:gsLst>
              <a:gs pos="0">
                <a:srgbClr val="25557D"/>
              </a:gs>
              <a:gs pos="80000">
                <a:srgbClr val="25557D"/>
              </a:gs>
              <a:gs pos="100000">
                <a:srgbClr val="2EB2C0"/>
              </a:gs>
            </a:gsLst>
          </a:gradFill>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38" tIns="45719" rIns="91438" bIns="45719" anchor="ctr">
            <a:spAutoFit/>
          </a:bodyPr>
          <a:lstStyle/>
          <a:p>
            <a:pPr algn="ctr" defTabSz="685783">
              <a:defRPr/>
            </a:pPr>
            <a:r>
              <a:rPr lang="en-GB" sz="1400" dirty="0">
                <a:solidFill>
                  <a:prstClr val="white"/>
                </a:solidFill>
                <a:latin typeface="Arial" panose="020B0604020202020204" pitchFamily="34" charset="0"/>
                <a:cs typeface="Arial" panose="020B0604020202020204" pitchFamily="34" charset="0"/>
              </a:rPr>
              <a:t>Placebo</a:t>
            </a:r>
          </a:p>
          <a:p>
            <a:pPr algn="ctr" defTabSz="685783">
              <a:defRPr/>
            </a:pPr>
            <a:r>
              <a:rPr lang="en-GB" sz="1400" dirty="0">
                <a:solidFill>
                  <a:prstClr val="white"/>
                </a:solidFill>
                <a:latin typeface="Arial" panose="020B0604020202020204" pitchFamily="34" charset="0"/>
                <a:cs typeface="Arial" panose="020B0604020202020204" pitchFamily="34" charset="0"/>
              </a:rPr>
              <a:t>n=99</a:t>
            </a:r>
          </a:p>
        </p:txBody>
      </p:sp>
      <p:sp>
        <p:nvSpPr>
          <p:cNvPr id="29" name="TextBox 27"/>
          <p:cNvSpPr txBox="1"/>
          <p:nvPr/>
        </p:nvSpPr>
        <p:spPr>
          <a:xfrm>
            <a:off x="7457977" y="3200503"/>
            <a:ext cx="1432825" cy="738662"/>
          </a:xfrm>
          <a:prstGeom prst="rect">
            <a:avLst/>
          </a:prstGeom>
          <a:gradFill>
            <a:gsLst>
              <a:gs pos="0">
                <a:srgbClr val="810E50"/>
              </a:gs>
              <a:gs pos="80000">
                <a:srgbClr val="810E50"/>
              </a:gs>
              <a:gs pos="100000">
                <a:srgbClr val="D7557A"/>
              </a:gs>
            </a:gsLst>
          </a:gra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38" tIns="45719" rIns="91438" bIns="45719" anchor="ctr">
            <a:spAutoFit/>
          </a:bodyPr>
          <a:lstStyle/>
          <a:p>
            <a:pPr algn="ctr" defTabSz="685783">
              <a:defRPr/>
            </a:pPr>
            <a:r>
              <a:rPr lang="en-GB" sz="1400" dirty="0">
                <a:solidFill>
                  <a:prstClr val="white"/>
                </a:solidFill>
                <a:latin typeface="Arial" panose="020B0604020202020204" pitchFamily="34" charset="0"/>
                <a:cs typeface="Arial" panose="020B0604020202020204" pitchFamily="34" charset="0"/>
              </a:rPr>
              <a:t>Olaparib </a:t>
            </a:r>
          </a:p>
          <a:p>
            <a:pPr algn="ctr" defTabSz="685783">
              <a:defRPr/>
            </a:pPr>
            <a:r>
              <a:rPr lang="en-GB" sz="1400" dirty="0">
                <a:solidFill>
                  <a:prstClr val="white"/>
                </a:solidFill>
                <a:latin typeface="Arial" panose="020B0604020202020204" pitchFamily="34" charset="0"/>
                <a:cs typeface="Arial" panose="020B0604020202020204" pitchFamily="34" charset="0"/>
              </a:rPr>
              <a:t>300 mg bid</a:t>
            </a:r>
          </a:p>
          <a:p>
            <a:pPr algn="ctr" defTabSz="685783">
              <a:defRPr/>
            </a:pPr>
            <a:r>
              <a:rPr lang="en-GB" sz="1400" dirty="0">
                <a:solidFill>
                  <a:prstClr val="white"/>
                </a:solidFill>
                <a:latin typeface="Arial" panose="020B0604020202020204" pitchFamily="34" charset="0"/>
                <a:cs typeface="Arial" panose="020B0604020202020204" pitchFamily="34" charset="0"/>
              </a:rPr>
              <a:t>n=196</a:t>
            </a:r>
          </a:p>
        </p:txBody>
      </p:sp>
      <p:sp>
        <p:nvSpPr>
          <p:cNvPr id="30" name="TextBox 28"/>
          <p:cNvSpPr txBox="1"/>
          <p:nvPr/>
        </p:nvSpPr>
        <p:spPr bwMode="auto">
          <a:xfrm>
            <a:off x="4684542" y="5767275"/>
            <a:ext cx="4206240" cy="307775"/>
          </a:xfrm>
          <a:prstGeom prst="rect">
            <a:avLst/>
          </a:prstGeom>
          <a:gradFill>
            <a:gsLst>
              <a:gs pos="0">
                <a:srgbClr val="002060"/>
              </a:gs>
              <a:gs pos="54000">
                <a:schemeClr val="accent1">
                  <a:shade val="93000"/>
                  <a:satMod val="130000"/>
                </a:schemeClr>
              </a:gs>
              <a:gs pos="100000">
                <a:srgbClr val="3368A8"/>
              </a:gs>
            </a:gsLst>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91438" tIns="45719" rIns="91438" bIns="45719" anchor="ctr">
            <a:spAutoFit/>
          </a:bodyPr>
          <a:lstStyle/>
          <a:p>
            <a:pPr algn="ctr" defTabSz="685783">
              <a:spcAft>
                <a:spcPts val="600"/>
              </a:spcAft>
              <a:defRPr/>
            </a:pPr>
            <a:r>
              <a:rPr lang="en-GB" sz="1400" b="1" dirty="0">
                <a:solidFill>
                  <a:prstClr val="white"/>
                </a:solidFill>
                <a:latin typeface="Arial" panose="020B0604020202020204" pitchFamily="34" charset="0"/>
                <a:cs typeface="Arial" panose="020B0604020202020204" pitchFamily="34" charset="0"/>
              </a:rPr>
              <a:t>Primary </a:t>
            </a:r>
            <a:r>
              <a:rPr lang="en-GB" sz="1400" b="1" dirty="0" smtClean="0">
                <a:solidFill>
                  <a:prstClr val="white"/>
                </a:solidFill>
                <a:latin typeface="Arial" panose="020B0604020202020204" pitchFamily="34" charset="0"/>
                <a:cs typeface="Arial" panose="020B0604020202020204" pitchFamily="34" charset="0"/>
              </a:rPr>
              <a:t>endpoint: </a:t>
            </a:r>
            <a:r>
              <a:rPr lang="en-GB" sz="1400" dirty="0" smtClean="0">
                <a:solidFill>
                  <a:prstClr val="white"/>
                </a:solidFill>
                <a:latin typeface="Arial" panose="020B0604020202020204" pitchFamily="34" charset="0"/>
                <a:cs typeface="Arial" panose="020B0604020202020204" pitchFamily="34" charset="0"/>
              </a:rPr>
              <a:t>Investigator-assessed</a:t>
            </a:r>
            <a:r>
              <a:rPr lang="en-GB" sz="1400" dirty="0">
                <a:solidFill>
                  <a:prstClr val="white"/>
                </a:solidFill>
                <a:latin typeface="Arial" panose="020B0604020202020204" pitchFamily="34" charset="0"/>
                <a:cs typeface="Arial" panose="020B0604020202020204" pitchFamily="34" charset="0"/>
              </a:rPr>
              <a:t> </a:t>
            </a:r>
            <a:r>
              <a:rPr lang="en-GB" sz="1400" dirty="0" smtClean="0">
                <a:solidFill>
                  <a:prstClr val="white"/>
                </a:solidFill>
                <a:latin typeface="Arial" panose="020B0604020202020204" pitchFamily="34" charset="0"/>
                <a:cs typeface="Arial" panose="020B0604020202020204" pitchFamily="34" charset="0"/>
              </a:rPr>
              <a:t>PFS </a:t>
            </a:r>
            <a:endParaRPr lang="en-GB" sz="1400" dirty="0">
              <a:solidFill>
                <a:prstClr val="white"/>
              </a:solidFill>
              <a:latin typeface="Arial" panose="020B0604020202020204" pitchFamily="34" charset="0"/>
              <a:cs typeface="Arial" panose="020B0604020202020204" pitchFamily="34" charset="0"/>
            </a:endParaRPr>
          </a:p>
        </p:txBody>
      </p:sp>
      <p:sp>
        <p:nvSpPr>
          <p:cNvPr id="31" name="Rectangle 29"/>
          <p:cNvSpPr/>
          <p:nvPr/>
        </p:nvSpPr>
        <p:spPr>
          <a:xfrm>
            <a:off x="5897439" y="3264535"/>
            <a:ext cx="82110" cy="183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783"/>
            <a:endParaRPr lang="en-GB" sz="1400" dirty="0">
              <a:solidFill>
                <a:prstClr val="white"/>
              </a:solidFill>
              <a:latin typeface="Arial" panose="020B0604020202020204" pitchFamily="34" charset="0"/>
              <a:cs typeface="Arial" panose="020B0604020202020204" pitchFamily="34" charset="0"/>
            </a:endParaRPr>
          </a:p>
        </p:txBody>
      </p:sp>
      <p:sp>
        <p:nvSpPr>
          <p:cNvPr id="35" name="TextBox 33"/>
          <p:cNvSpPr txBox="1"/>
          <p:nvPr/>
        </p:nvSpPr>
        <p:spPr bwMode="auto">
          <a:xfrm>
            <a:off x="4339313" y="2935095"/>
            <a:ext cx="2233753" cy="2339100"/>
          </a:xfrm>
          <a:prstGeom prst="rect">
            <a:avLst/>
          </a:prstGeom>
          <a:gradFill>
            <a:gsLst>
              <a:gs pos="0">
                <a:srgbClr val="002060"/>
              </a:gs>
              <a:gs pos="54000">
                <a:schemeClr val="accent1">
                  <a:shade val="93000"/>
                  <a:satMod val="130000"/>
                </a:schemeClr>
              </a:gs>
              <a:gs pos="100000">
                <a:srgbClr val="3368A8"/>
              </a:gs>
            </a:gsLst>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91438" tIns="45719" rIns="91438" bIns="45719" anchor="ctr">
            <a:spAutoFit/>
          </a:bodyPr>
          <a:lstStyle/>
          <a:p>
            <a:pPr marL="285743" indent="-285743" defTabSz="685783">
              <a:buFont typeface="Arial" panose="020B0604020202020204" pitchFamily="34" charset="0"/>
              <a:buChar char="•"/>
              <a:defRPr/>
            </a:pPr>
            <a:r>
              <a:rPr lang="en-GB" sz="1400" i="1" dirty="0" err="1" smtClean="0">
                <a:solidFill>
                  <a:prstClr val="white"/>
                </a:solidFill>
                <a:latin typeface="Arial" panose="020B0604020202020204" pitchFamily="34" charset="0"/>
                <a:cs typeface="Arial" panose="020B0604020202020204" pitchFamily="34" charset="0"/>
              </a:rPr>
              <a:t>Germilne</a:t>
            </a:r>
            <a:r>
              <a:rPr lang="en-GB" sz="1400" i="1" dirty="0" smtClean="0">
                <a:solidFill>
                  <a:prstClr val="white"/>
                </a:solidFill>
                <a:latin typeface="Arial" panose="020B0604020202020204" pitchFamily="34" charset="0"/>
                <a:cs typeface="Arial" panose="020B0604020202020204" pitchFamily="34" charset="0"/>
              </a:rPr>
              <a:t> BRCA1/2 </a:t>
            </a:r>
            <a:r>
              <a:rPr lang="en-GB" sz="1400" dirty="0">
                <a:solidFill>
                  <a:prstClr val="white"/>
                </a:solidFill>
                <a:latin typeface="Arial" panose="020B0604020202020204" pitchFamily="34" charset="0"/>
                <a:cs typeface="Arial" panose="020B0604020202020204" pitchFamily="34" charset="0"/>
              </a:rPr>
              <a:t>mutation</a:t>
            </a:r>
          </a:p>
          <a:p>
            <a:pPr marL="285743" indent="-285743" defTabSz="685783">
              <a:buFont typeface="Arial" panose="020B0604020202020204" pitchFamily="34" charset="0"/>
              <a:buChar char="•"/>
              <a:defRPr/>
            </a:pPr>
            <a:r>
              <a:rPr lang="en-GB" sz="1400" dirty="0">
                <a:solidFill>
                  <a:prstClr val="white"/>
                </a:solidFill>
                <a:latin typeface="Arial" panose="020B0604020202020204" pitchFamily="34" charset="0"/>
                <a:cs typeface="Arial" panose="020B0604020202020204" pitchFamily="34" charset="0"/>
              </a:rPr>
              <a:t>Platinum-sensitive relapsed ovarian cancer </a:t>
            </a:r>
          </a:p>
          <a:p>
            <a:pPr marL="285743" indent="-285743" defTabSz="685783">
              <a:buFont typeface="Arial" panose="020B0604020202020204" pitchFamily="34" charset="0"/>
              <a:buChar char="•"/>
              <a:defRPr/>
            </a:pPr>
            <a:r>
              <a:rPr lang="en-GB" sz="1400" dirty="0">
                <a:solidFill>
                  <a:prstClr val="white"/>
                </a:solidFill>
                <a:latin typeface="Arial" panose="020B0604020202020204" pitchFamily="34" charset="0"/>
                <a:cs typeface="Arial" panose="020B0604020202020204" pitchFamily="34" charset="0"/>
              </a:rPr>
              <a:t>At least 2 prior lines of platinum therapy</a:t>
            </a:r>
          </a:p>
          <a:p>
            <a:pPr marL="285743" indent="-285743" defTabSz="685783">
              <a:buFont typeface="Arial" panose="020B0604020202020204" pitchFamily="34" charset="0"/>
              <a:buChar char="•"/>
              <a:defRPr/>
            </a:pPr>
            <a:r>
              <a:rPr lang="en-GB" sz="1400" dirty="0">
                <a:solidFill>
                  <a:prstClr val="white"/>
                </a:solidFill>
                <a:latin typeface="Arial" panose="020B0604020202020204" pitchFamily="34" charset="0"/>
                <a:cs typeface="Arial" panose="020B0604020202020204" pitchFamily="34" charset="0"/>
              </a:rPr>
              <a:t>CR or PR to most recent platinum therapy</a:t>
            </a:r>
          </a:p>
          <a:p>
            <a:pPr defTabSz="685783">
              <a:spcAft>
                <a:spcPts val="600"/>
              </a:spcAft>
              <a:defRPr/>
            </a:pPr>
            <a:endParaRPr lang="en-GB" sz="600" dirty="0">
              <a:solidFill>
                <a:prstClr val="white"/>
              </a:solidFill>
              <a:latin typeface="Arial" panose="020B0604020202020204" pitchFamily="34" charset="0"/>
              <a:cs typeface="Arial" panose="020B0604020202020204" pitchFamily="34" charset="0"/>
            </a:endParaRPr>
          </a:p>
        </p:txBody>
      </p:sp>
      <p:sp>
        <p:nvSpPr>
          <p:cNvPr id="25" name="TextBox 4"/>
          <p:cNvSpPr txBox="1">
            <a:spLocks noChangeArrowheads="1"/>
          </p:cNvSpPr>
          <p:nvPr/>
        </p:nvSpPr>
        <p:spPr bwMode="auto">
          <a:xfrm>
            <a:off x="6497413" y="2967796"/>
            <a:ext cx="615549" cy="220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wrap="square" lIns="91438" tIns="45719" rIns="91438" bIns="45719">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85783"/>
            <a:r>
              <a:rPr lang="en-GB" altLang="en-US" sz="1400" dirty="0">
                <a:solidFill>
                  <a:prstClr val="black"/>
                </a:solidFill>
                <a:cs typeface="Arial" panose="020B0604020202020204" pitchFamily="34" charset="0"/>
              </a:rPr>
              <a:t>Randomized</a:t>
            </a:r>
          </a:p>
          <a:p>
            <a:pPr algn="ctr" defTabSz="685783"/>
            <a:r>
              <a:rPr lang="en-GB" altLang="en-US" sz="1400" dirty="0">
                <a:solidFill>
                  <a:prstClr val="black"/>
                </a:solidFill>
                <a:cs typeface="Arial" panose="020B0604020202020204" pitchFamily="34" charset="0"/>
              </a:rPr>
              <a:t> 2:1 </a:t>
            </a:r>
          </a:p>
        </p:txBody>
      </p:sp>
      <p:sp>
        <p:nvSpPr>
          <p:cNvPr id="53" name="TextBox 10"/>
          <p:cNvSpPr txBox="1">
            <a:spLocks noChangeArrowheads="1"/>
          </p:cNvSpPr>
          <p:nvPr/>
        </p:nvSpPr>
        <p:spPr bwMode="auto">
          <a:xfrm>
            <a:off x="4806868" y="1646437"/>
            <a:ext cx="3381068" cy="369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38" tIns="45719" rIns="91438" bIns="45719">
            <a:spAutoFit/>
          </a:bodyPr>
          <a:lstStyle/>
          <a:p>
            <a:pPr algn="ctr" defTabSz="457189">
              <a:defRPr/>
            </a:pPr>
            <a:r>
              <a:rPr lang="en-GB" dirty="0" smtClean="0">
                <a:solidFill>
                  <a:prstClr val="black"/>
                </a:solidFill>
              </a:rPr>
              <a:t>SOLO-2 </a:t>
            </a:r>
            <a:r>
              <a:rPr lang="en-GB" dirty="0">
                <a:solidFill>
                  <a:prstClr val="black"/>
                </a:solidFill>
              </a:rPr>
              <a:t>aim and design</a:t>
            </a:r>
          </a:p>
        </p:txBody>
      </p:sp>
      <p:sp>
        <p:nvSpPr>
          <p:cNvPr id="54" name="TextBox 3"/>
          <p:cNvSpPr txBox="1"/>
          <p:nvPr/>
        </p:nvSpPr>
        <p:spPr>
          <a:xfrm>
            <a:off x="4124421" y="2205783"/>
            <a:ext cx="1509592" cy="338552"/>
          </a:xfrm>
          <a:prstGeom prst="rect">
            <a:avLst/>
          </a:prstGeom>
          <a:noFill/>
        </p:spPr>
        <p:txBody>
          <a:bodyPr wrap="square" lIns="91438" tIns="45719" rIns="91438" bIns="45719" rtlCol="0">
            <a:spAutoFit/>
          </a:bodyPr>
          <a:lstStyle/>
          <a:p>
            <a:pPr algn="ctr" defTabSz="685783"/>
            <a:r>
              <a:rPr lang="en-US" sz="1600" dirty="0" smtClean="0">
                <a:solidFill>
                  <a:prstClr val="black"/>
                </a:solidFill>
              </a:rPr>
              <a:t>295 patients</a:t>
            </a:r>
            <a:endParaRPr lang="en-US" sz="1600" dirty="0">
              <a:solidFill>
                <a:prstClr val="black"/>
              </a:solidFill>
            </a:endParaRPr>
          </a:p>
        </p:txBody>
      </p:sp>
      <p:sp>
        <p:nvSpPr>
          <p:cNvPr id="22" name="Rectangle 4"/>
          <p:cNvSpPr>
            <a:spLocks noChangeArrowheads="1"/>
          </p:cNvSpPr>
          <p:nvPr/>
        </p:nvSpPr>
        <p:spPr bwMode="auto">
          <a:xfrm>
            <a:off x="4684542" y="6411542"/>
            <a:ext cx="4055478" cy="307775"/>
          </a:xfrm>
          <a:prstGeom prst="rect">
            <a:avLst/>
          </a:prstGeom>
          <a:noFill/>
          <a:ln>
            <a:noFill/>
          </a:ln>
          <a:extLst/>
        </p:spPr>
        <p:txBody>
          <a:bodyPr wrap="square" lIns="91438" tIns="45719" rIns="91438" bIns="45719">
            <a:spAutoFit/>
          </a:bodyPr>
          <a:lstStyle/>
          <a:p>
            <a:pPr algn="ctr" defTabSz="685783"/>
            <a:r>
              <a:rPr lang="es-ES" sz="1400" dirty="0" err="1" smtClean="0">
                <a:solidFill>
                  <a:srgbClr val="000000"/>
                </a:solidFill>
                <a:ea typeface="ＭＳ Ｐゴシック" pitchFamily="34" charset="-128"/>
                <a:cs typeface="Times New Roman" pitchFamily="18" charset="0"/>
              </a:rPr>
              <a:t>Pujade-Laurine</a:t>
            </a:r>
            <a:r>
              <a:rPr lang="es-ES" sz="1400" dirty="0" smtClean="0">
                <a:solidFill>
                  <a:srgbClr val="000000"/>
                </a:solidFill>
                <a:ea typeface="ＭＳ Ｐゴシック" pitchFamily="34" charset="-128"/>
                <a:cs typeface="Times New Roman" pitchFamily="18" charset="0"/>
              </a:rPr>
              <a:t> et al. SGO 2017</a:t>
            </a:r>
            <a:endParaRPr lang="en-US" sz="1400" dirty="0">
              <a:solidFill>
                <a:srgbClr val="000000"/>
              </a:solidFill>
              <a:ea typeface="ＭＳ Ｐゴシック" pitchFamily="34" charset="-128"/>
              <a:cs typeface="Times New Roman" pitchFamily="18" charset="0"/>
            </a:endParaRPr>
          </a:p>
        </p:txBody>
      </p:sp>
    </p:spTree>
    <p:extLst>
      <p:ext uri="{BB962C8B-B14F-4D97-AF65-F5344CB8AC3E}">
        <p14:creationId xmlns:p14="http://schemas.microsoft.com/office/powerpoint/2010/main" val="917216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lovis ESMO Madrid template_2017">
  <a:themeElements>
    <a:clrScheme name="Custom 18">
      <a:dk1>
        <a:sysClr val="windowText" lastClr="000000"/>
      </a:dk1>
      <a:lt1>
        <a:sysClr val="window" lastClr="FFFFFF"/>
      </a:lt1>
      <a:dk2>
        <a:srgbClr val="0F385A"/>
      </a:dk2>
      <a:lt2>
        <a:srgbClr val="3F2C59"/>
      </a:lt2>
      <a:accent1>
        <a:srgbClr val="FFE363"/>
      </a:accent1>
      <a:accent2>
        <a:srgbClr val="45C1C0"/>
      </a:accent2>
      <a:accent3>
        <a:srgbClr val="FAA21B"/>
      </a:accent3>
      <a:accent4>
        <a:srgbClr val="006699"/>
      </a:accent4>
      <a:accent5>
        <a:srgbClr val="7F7F7F"/>
      </a:accent5>
      <a:accent6>
        <a:srgbClr val="4A97D6"/>
      </a:accent6>
      <a:hlink>
        <a:srgbClr val="FFE363"/>
      </a:hlink>
      <a:folHlink>
        <a:srgbClr val="FFE36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cap="sq">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ESMO2017">
  <a:themeElements>
    <a:clrScheme name="Custom 58">
      <a:dk1>
        <a:sysClr val="windowText" lastClr="000000"/>
      </a:dk1>
      <a:lt1>
        <a:sysClr val="window" lastClr="FFFFFF"/>
      </a:lt1>
      <a:dk2>
        <a:srgbClr val="AE4940"/>
      </a:dk2>
      <a:lt2>
        <a:srgbClr val="F4F0DC"/>
      </a:lt2>
      <a:accent1>
        <a:srgbClr val="C01B44"/>
      </a:accent1>
      <a:accent2>
        <a:srgbClr val="AE4940"/>
      </a:accent2>
      <a:accent3>
        <a:srgbClr val="EC5B1D"/>
      </a:accent3>
      <a:accent4>
        <a:srgbClr val="F28D2A"/>
      </a:accent4>
      <a:accent5>
        <a:srgbClr val="7F323A"/>
      </a:accent5>
      <a:accent6>
        <a:srgbClr val="156B72"/>
      </a:accent6>
      <a:hlink>
        <a:srgbClr val="AE4940"/>
      </a:hlink>
      <a:folHlink>
        <a:srgbClr val="AE494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_ESMO2017">
  <a:themeElements>
    <a:clrScheme name="Custom 58">
      <a:dk1>
        <a:sysClr val="windowText" lastClr="000000"/>
      </a:dk1>
      <a:lt1>
        <a:sysClr val="window" lastClr="FFFFFF"/>
      </a:lt1>
      <a:dk2>
        <a:srgbClr val="AE4940"/>
      </a:dk2>
      <a:lt2>
        <a:srgbClr val="F4F0DC"/>
      </a:lt2>
      <a:accent1>
        <a:srgbClr val="C01B44"/>
      </a:accent1>
      <a:accent2>
        <a:srgbClr val="AE4940"/>
      </a:accent2>
      <a:accent3>
        <a:srgbClr val="EC5B1D"/>
      </a:accent3>
      <a:accent4>
        <a:srgbClr val="F28D2A"/>
      </a:accent4>
      <a:accent5>
        <a:srgbClr val="7F323A"/>
      </a:accent5>
      <a:accent6>
        <a:srgbClr val="156B72"/>
      </a:accent6>
      <a:hlink>
        <a:srgbClr val="AE4940"/>
      </a:hlink>
      <a:folHlink>
        <a:srgbClr val="AE494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TC102867379990">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Clovis ESMO Madrid template_2017">
  <a:themeElements>
    <a:clrScheme name="Custom 18">
      <a:dk1>
        <a:sysClr val="windowText" lastClr="000000"/>
      </a:dk1>
      <a:lt1>
        <a:sysClr val="window" lastClr="FFFFFF"/>
      </a:lt1>
      <a:dk2>
        <a:srgbClr val="0F385A"/>
      </a:dk2>
      <a:lt2>
        <a:srgbClr val="3F2C59"/>
      </a:lt2>
      <a:accent1>
        <a:srgbClr val="FFE363"/>
      </a:accent1>
      <a:accent2>
        <a:srgbClr val="45C1C0"/>
      </a:accent2>
      <a:accent3>
        <a:srgbClr val="FAA21B"/>
      </a:accent3>
      <a:accent4>
        <a:srgbClr val="006699"/>
      </a:accent4>
      <a:accent5>
        <a:srgbClr val="7F7F7F"/>
      </a:accent5>
      <a:accent6>
        <a:srgbClr val="4A97D6"/>
      </a:accent6>
      <a:hlink>
        <a:srgbClr val="FFE363"/>
      </a:hlink>
      <a:folHlink>
        <a:srgbClr val="FFE36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cap="sq">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Default Design">
  <a:themeElements>
    <a:clrScheme name="Default Design 14">
      <a:dk1>
        <a:srgbClr val="000000"/>
      </a:dk1>
      <a:lt1>
        <a:srgbClr val="FFFFFF"/>
      </a:lt1>
      <a:dk2>
        <a:srgbClr val="000066"/>
      </a:dk2>
      <a:lt2>
        <a:srgbClr val="F09828"/>
      </a:lt2>
      <a:accent1>
        <a:srgbClr val="DDDA68"/>
      </a:accent1>
      <a:accent2>
        <a:srgbClr val="99D0D7"/>
      </a:accent2>
      <a:accent3>
        <a:srgbClr val="AAAAB8"/>
      </a:accent3>
      <a:accent4>
        <a:srgbClr val="DADADA"/>
      </a:accent4>
      <a:accent5>
        <a:srgbClr val="EBEAB9"/>
      </a:accent5>
      <a:accent6>
        <a:srgbClr val="8ABCC3"/>
      </a:accent6>
      <a:hlink>
        <a:srgbClr val="7FE258"/>
      </a:hlink>
      <a:folHlink>
        <a:srgbClr val="DF9189"/>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A737B"/>
        </a:dk2>
        <a:lt2>
          <a:srgbClr val="F09828"/>
        </a:lt2>
        <a:accent1>
          <a:srgbClr val="DDDA68"/>
        </a:accent1>
        <a:accent2>
          <a:srgbClr val="99D0D7"/>
        </a:accent2>
        <a:accent3>
          <a:srgbClr val="B9BCBF"/>
        </a:accent3>
        <a:accent4>
          <a:srgbClr val="DADADA"/>
        </a:accent4>
        <a:accent5>
          <a:srgbClr val="EBEAB9"/>
        </a:accent5>
        <a:accent6>
          <a:srgbClr val="8ABCC3"/>
        </a:accent6>
        <a:hlink>
          <a:srgbClr val="7FE258"/>
        </a:hlink>
        <a:folHlink>
          <a:srgbClr val="DF9189"/>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09828"/>
        </a:lt2>
        <a:accent1>
          <a:srgbClr val="DDDA68"/>
        </a:accent1>
        <a:accent2>
          <a:srgbClr val="99D0D7"/>
        </a:accent2>
        <a:accent3>
          <a:srgbClr val="AAAAB8"/>
        </a:accent3>
        <a:accent4>
          <a:srgbClr val="DADADA"/>
        </a:accent4>
        <a:accent5>
          <a:srgbClr val="EBEAB9"/>
        </a:accent5>
        <a:accent6>
          <a:srgbClr val="8ABCC3"/>
        </a:accent6>
        <a:hlink>
          <a:srgbClr val="7FE258"/>
        </a:hlink>
        <a:folHlink>
          <a:srgbClr val="DF9189"/>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Custom 58">
      <a:dk1>
        <a:sysClr val="windowText" lastClr="000000"/>
      </a:dk1>
      <a:lt1>
        <a:sysClr val="window" lastClr="FFFFFF"/>
      </a:lt1>
      <a:dk2>
        <a:srgbClr val="AE4940"/>
      </a:dk2>
      <a:lt2>
        <a:srgbClr val="F4F0DC"/>
      </a:lt2>
      <a:accent1>
        <a:srgbClr val="C01B44"/>
      </a:accent1>
      <a:accent2>
        <a:srgbClr val="AE4940"/>
      </a:accent2>
      <a:accent3>
        <a:srgbClr val="EC5B1D"/>
      </a:accent3>
      <a:accent4>
        <a:srgbClr val="F28D2A"/>
      </a:accent4>
      <a:accent5>
        <a:srgbClr val="7F323A"/>
      </a:accent5>
      <a:accent6>
        <a:srgbClr val="156B72"/>
      </a:accent6>
      <a:hlink>
        <a:srgbClr val="AE4940"/>
      </a:hlink>
      <a:folHlink>
        <a:srgbClr val="AE4940"/>
      </a:folHlink>
    </a:clrScheme>
    <a:fontScheme name="Custom 11">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SG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a">
      <a:majorFont>
        <a:latin typeface="MetaPlusNormal-Roman"/>
        <a:ea typeface=""/>
        <a:cs typeface=""/>
      </a:majorFont>
      <a:minorFont>
        <a:latin typeface="MetaPlusNormal-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Clovis ESMO Madrid template_2017">
  <a:themeElements>
    <a:clrScheme name="Custom 18">
      <a:dk1>
        <a:sysClr val="windowText" lastClr="000000"/>
      </a:dk1>
      <a:lt1>
        <a:sysClr val="window" lastClr="FFFFFF"/>
      </a:lt1>
      <a:dk2>
        <a:srgbClr val="0F385A"/>
      </a:dk2>
      <a:lt2>
        <a:srgbClr val="3F2C59"/>
      </a:lt2>
      <a:accent1>
        <a:srgbClr val="FFE363"/>
      </a:accent1>
      <a:accent2>
        <a:srgbClr val="45C1C0"/>
      </a:accent2>
      <a:accent3>
        <a:srgbClr val="FAA21B"/>
      </a:accent3>
      <a:accent4>
        <a:srgbClr val="006699"/>
      </a:accent4>
      <a:accent5>
        <a:srgbClr val="7F7F7F"/>
      </a:accent5>
      <a:accent6>
        <a:srgbClr val="4A97D6"/>
      </a:accent6>
      <a:hlink>
        <a:srgbClr val="FFE363"/>
      </a:hlink>
      <a:folHlink>
        <a:srgbClr val="FFE36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cap="sq">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1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1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1_Default Design 13">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FC8DA9"/>
        </a:hlink>
        <a:folHlink>
          <a:srgbClr val="FFEA00"/>
        </a:folHlink>
      </a:clrScheme>
      <a:clrMap bg1="dk2" tx1="lt1" bg2="dk1" tx2="lt2" accent1="accent1" accent2="accent2" accent3="accent3" accent4="accent4" accent5="accent5" accent6="accent6" hlink="hlink" folHlink="folHlink"/>
    </a:extraClrScheme>
    <a:extraClrScheme>
      <a:clrScheme name="1_Default Design 14">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FC8DA9"/>
        </a:hlink>
        <a:folHlink>
          <a:srgbClr val="8064A2"/>
        </a:folHlink>
      </a:clrScheme>
      <a:clrMap bg1="dk2" tx1="lt1" bg2="dk1" tx2="lt2" accent1="accent1" accent2="accent2" accent3="accent3" accent4="accent4" accent5="accent5" accent6="accent6" hlink="hlink" folHlink="folHlink"/>
    </a:extraClrScheme>
    <a:extraClrScheme>
      <a:clrScheme name="1_Default Design 15">
        <a:dk1>
          <a:srgbClr val="808080"/>
        </a:dk1>
        <a:lt1>
          <a:srgbClr val="FFFFFF"/>
        </a:lt1>
        <a:dk2>
          <a:srgbClr val="030374"/>
        </a:dk2>
        <a:lt2>
          <a:srgbClr val="FFFFFF"/>
        </a:lt2>
        <a:accent1>
          <a:srgbClr val="DDDDDD"/>
        </a:accent1>
        <a:accent2>
          <a:srgbClr val="28CAB7"/>
        </a:accent2>
        <a:accent3>
          <a:srgbClr val="AAAABC"/>
        </a:accent3>
        <a:accent4>
          <a:srgbClr val="DADADA"/>
        </a:accent4>
        <a:accent5>
          <a:srgbClr val="EBEBEB"/>
        </a:accent5>
        <a:accent6>
          <a:srgbClr val="23B7A6"/>
        </a:accent6>
        <a:hlink>
          <a:srgbClr val="FC8DA9"/>
        </a:hlink>
        <a:folHlink>
          <a:srgbClr val="8064A2"/>
        </a:folHlink>
      </a:clrScheme>
      <a:clrMap bg1="dk2" tx1="lt1" bg2="dk1" tx2="lt2" accent1="accent1" accent2="accent2" accent3="accent3" accent4="accent4" accent5="accent5" accent6="accent6" hlink="hlink" folHlink="folHlink"/>
    </a:extraClrScheme>
    <a:extraClrScheme>
      <a:clrScheme name="1_Default Design 16">
        <a:dk1>
          <a:srgbClr val="969696"/>
        </a:dk1>
        <a:lt1>
          <a:srgbClr val="FFFFFF"/>
        </a:lt1>
        <a:dk2>
          <a:srgbClr val="030374"/>
        </a:dk2>
        <a:lt2>
          <a:srgbClr val="FFFFFF"/>
        </a:lt2>
        <a:accent1>
          <a:srgbClr val="DDDDDD"/>
        </a:accent1>
        <a:accent2>
          <a:srgbClr val="28CAB7"/>
        </a:accent2>
        <a:accent3>
          <a:srgbClr val="AAAABC"/>
        </a:accent3>
        <a:accent4>
          <a:srgbClr val="DADADA"/>
        </a:accent4>
        <a:accent5>
          <a:srgbClr val="EBEBEB"/>
        </a:accent5>
        <a:accent6>
          <a:srgbClr val="23B7A6"/>
        </a:accent6>
        <a:hlink>
          <a:srgbClr val="FC8DA9"/>
        </a:hlink>
        <a:folHlink>
          <a:srgbClr val="8064A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Default Design">
  <a:themeElements>
    <a:clrScheme name="Custom 12">
      <a:dk1>
        <a:srgbClr val="FFBC01"/>
      </a:dk1>
      <a:lt1>
        <a:srgbClr val="FFFFFF"/>
      </a:lt1>
      <a:dk2>
        <a:srgbClr val="030374"/>
      </a:dk2>
      <a:lt2>
        <a:srgbClr val="B27BDF"/>
      </a:lt2>
      <a:accent1>
        <a:srgbClr val="07CCFF"/>
      </a:accent1>
      <a:accent2>
        <a:srgbClr val="B4B4B4"/>
      </a:accent2>
      <a:accent3>
        <a:srgbClr val="99CC00"/>
      </a:accent3>
      <a:accent4>
        <a:srgbClr val="FF6600"/>
      </a:accent4>
      <a:accent5>
        <a:srgbClr val="EBE114"/>
      </a:accent5>
      <a:accent6>
        <a:srgbClr val="FF66CC"/>
      </a:accent6>
      <a:hlink>
        <a:srgbClr val="030374"/>
      </a:hlink>
      <a:folHlink>
        <a:srgbClr val="030374"/>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15000"/>
          </a:spcBef>
          <a:spcAft>
            <a:spcPct val="15000"/>
          </a:spcAft>
          <a:buClrTx/>
          <a:buSzTx/>
          <a:buFontTx/>
          <a:buNone/>
          <a:tabLst/>
          <a:defRPr kumimoji="0" sz="1400" b="1" i="0" u="none" strike="noStrike" cap="none" normalizeH="0" baseline="0" smtClean="0">
            <a:ln>
              <a:noFill/>
            </a:ln>
            <a:solidFill>
              <a:schemeClr val="tx1"/>
            </a:solidFill>
            <a:effectLst/>
            <a:latin typeface="Arial" pitchFamily="34" charset="0"/>
            <a:ea typeface="ヒラギノ角ゴ Pro W3"/>
            <a:cs typeface="Arial" pitchFamily="34"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6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6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6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6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6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6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6_Default Design 13">
        <a:dk1>
          <a:srgbClr val="42B4E6"/>
        </a:dk1>
        <a:lt1>
          <a:srgbClr val="FFFFFF"/>
        </a:lt1>
        <a:dk2>
          <a:srgbClr val="030374"/>
        </a:dk2>
        <a:lt2>
          <a:srgbClr val="7ED7ED"/>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6_Default Design 14">
        <a:dk1>
          <a:srgbClr val="EBAB00"/>
        </a:dk1>
        <a:lt1>
          <a:srgbClr val="FFFFFF"/>
        </a:lt1>
        <a:dk2>
          <a:srgbClr val="030374"/>
        </a:dk2>
        <a:lt2>
          <a:srgbClr val="FBCC79"/>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6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9_Default Design">
  <a:themeElements>
    <a:clrScheme name="Custom 12">
      <a:dk1>
        <a:srgbClr val="FFBC01"/>
      </a:dk1>
      <a:lt1>
        <a:srgbClr val="FFFFFF"/>
      </a:lt1>
      <a:dk2>
        <a:srgbClr val="030374"/>
      </a:dk2>
      <a:lt2>
        <a:srgbClr val="B27BDF"/>
      </a:lt2>
      <a:accent1>
        <a:srgbClr val="07CCFF"/>
      </a:accent1>
      <a:accent2>
        <a:srgbClr val="B4B4B4"/>
      </a:accent2>
      <a:accent3>
        <a:srgbClr val="99CC00"/>
      </a:accent3>
      <a:accent4>
        <a:srgbClr val="FF6600"/>
      </a:accent4>
      <a:accent5>
        <a:srgbClr val="EBE114"/>
      </a:accent5>
      <a:accent6>
        <a:srgbClr val="FF66CC"/>
      </a:accent6>
      <a:hlink>
        <a:srgbClr val="030374"/>
      </a:hlink>
      <a:folHlink>
        <a:srgbClr val="030374"/>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15000"/>
          </a:spcBef>
          <a:spcAft>
            <a:spcPct val="15000"/>
          </a:spcAft>
          <a:buClrTx/>
          <a:buSzTx/>
          <a:buFontTx/>
          <a:buNone/>
          <a:tabLst/>
          <a:defRPr kumimoji="0" sz="1400" b="1" i="0" u="none" strike="noStrike" cap="none" normalizeH="0" baseline="0" smtClean="0">
            <a:ln>
              <a:noFill/>
            </a:ln>
            <a:solidFill>
              <a:schemeClr val="tx1"/>
            </a:solidFill>
            <a:effectLst/>
            <a:latin typeface="Arial" pitchFamily="34" charset="0"/>
            <a:ea typeface="ヒラギノ角ゴ Pro W3"/>
            <a:cs typeface="Arial" pitchFamily="34"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6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6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6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6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6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6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6_Default Design 13">
        <a:dk1>
          <a:srgbClr val="42B4E6"/>
        </a:dk1>
        <a:lt1>
          <a:srgbClr val="FFFFFF"/>
        </a:lt1>
        <a:dk2>
          <a:srgbClr val="030374"/>
        </a:dk2>
        <a:lt2>
          <a:srgbClr val="7ED7ED"/>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6_Default Design 14">
        <a:dk1>
          <a:srgbClr val="EBAB00"/>
        </a:dk1>
        <a:lt1>
          <a:srgbClr val="FFFFFF"/>
        </a:lt1>
        <a:dk2>
          <a:srgbClr val="030374"/>
        </a:dk2>
        <a:lt2>
          <a:srgbClr val="FBCC79"/>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6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Custom 5">
      <a:dk1>
        <a:srgbClr val="969696"/>
      </a:dk1>
      <a:lt1>
        <a:srgbClr val="FFFFFF"/>
      </a:lt1>
      <a:dk2>
        <a:srgbClr val="030374"/>
      </a:dk2>
      <a:lt2>
        <a:srgbClr val="FFFFFF"/>
      </a:lt2>
      <a:accent1>
        <a:srgbClr val="CFACEA"/>
      </a:accent1>
      <a:accent2>
        <a:srgbClr val="CCCCCC"/>
      </a:accent2>
      <a:accent3>
        <a:srgbClr val="B27BEA"/>
      </a:accent3>
      <a:accent4>
        <a:srgbClr val="DADADA"/>
      </a:accent4>
      <a:accent5>
        <a:srgbClr val="E9CFF0"/>
      </a:accent5>
      <a:accent6>
        <a:srgbClr val="B9B9B9"/>
      </a:accent6>
      <a:hlink>
        <a:srgbClr val="FFFFFF"/>
      </a:hlink>
      <a:folHlink>
        <a:srgbClr val="8064A2"/>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1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1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1_Default Design 13">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FC8DA9"/>
        </a:hlink>
        <a:folHlink>
          <a:srgbClr val="FFEA00"/>
        </a:folHlink>
      </a:clrScheme>
      <a:clrMap bg1="dk2" tx1="lt1" bg2="dk1" tx2="lt2" accent1="accent1" accent2="accent2" accent3="accent3" accent4="accent4" accent5="accent5" accent6="accent6" hlink="hlink" folHlink="folHlink"/>
    </a:extraClrScheme>
    <a:extraClrScheme>
      <a:clrScheme name="1_Default Design 14">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FC8DA9"/>
        </a:hlink>
        <a:folHlink>
          <a:srgbClr val="8064A2"/>
        </a:folHlink>
      </a:clrScheme>
      <a:clrMap bg1="dk2" tx1="lt1" bg2="dk1" tx2="lt2" accent1="accent1" accent2="accent2" accent3="accent3" accent4="accent4" accent5="accent5" accent6="accent6" hlink="hlink" folHlink="folHlink"/>
    </a:extraClrScheme>
    <a:extraClrScheme>
      <a:clrScheme name="1_Default Design 15">
        <a:dk1>
          <a:srgbClr val="808080"/>
        </a:dk1>
        <a:lt1>
          <a:srgbClr val="FFFFFF"/>
        </a:lt1>
        <a:dk2>
          <a:srgbClr val="030374"/>
        </a:dk2>
        <a:lt2>
          <a:srgbClr val="FFFFFF"/>
        </a:lt2>
        <a:accent1>
          <a:srgbClr val="DDDDDD"/>
        </a:accent1>
        <a:accent2>
          <a:srgbClr val="28CAB7"/>
        </a:accent2>
        <a:accent3>
          <a:srgbClr val="AAAABC"/>
        </a:accent3>
        <a:accent4>
          <a:srgbClr val="DADADA"/>
        </a:accent4>
        <a:accent5>
          <a:srgbClr val="EBEBEB"/>
        </a:accent5>
        <a:accent6>
          <a:srgbClr val="23B7A6"/>
        </a:accent6>
        <a:hlink>
          <a:srgbClr val="FC8DA9"/>
        </a:hlink>
        <a:folHlink>
          <a:srgbClr val="8064A2"/>
        </a:folHlink>
      </a:clrScheme>
      <a:clrMap bg1="dk2" tx1="lt1" bg2="dk1" tx2="lt2" accent1="accent1" accent2="accent2" accent3="accent3" accent4="accent4" accent5="accent5" accent6="accent6" hlink="hlink" folHlink="folHlink"/>
    </a:extraClrScheme>
    <a:extraClrScheme>
      <a:clrScheme name="1_Default Design 16">
        <a:dk1>
          <a:srgbClr val="969696"/>
        </a:dk1>
        <a:lt1>
          <a:srgbClr val="FFFFFF"/>
        </a:lt1>
        <a:dk2>
          <a:srgbClr val="030374"/>
        </a:dk2>
        <a:lt2>
          <a:srgbClr val="FFFFFF"/>
        </a:lt2>
        <a:accent1>
          <a:srgbClr val="DDDDDD"/>
        </a:accent1>
        <a:accent2>
          <a:srgbClr val="28CAB7"/>
        </a:accent2>
        <a:accent3>
          <a:srgbClr val="AAAABC"/>
        </a:accent3>
        <a:accent4>
          <a:srgbClr val="DADADA"/>
        </a:accent4>
        <a:accent5>
          <a:srgbClr val="EBEBEB"/>
        </a:accent5>
        <a:accent6>
          <a:srgbClr val="23B7A6"/>
        </a:accent6>
        <a:hlink>
          <a:srgbClr val="FC8DA9"/>
        </a:hlink>
        <a:folHlink>
          <a:srgbClr val="8064A2"/>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kS_BLU">
  <a:themeElements>
    <a:clrScheme name="Impostazioni personalizzate 8">
      <a:dk1>
        <a:srgbClr val="000000"/>
      </a:dk1>
      <a:lt1>
        <a:srgbClr val="FFFFFF"/>
      </a:lt1>
      <a:dk2>
        <a:srgbClr val="00023D"/>
      </a:dk2>
      <a:lt2>
        <a:srgbClr val="2A6EBB"/>
      </a:lt2>
      <a:accent1>
        <a:srgbClr val="D29BC2"/>
      </a:accent1>
      <a:accent2>
        <a:srgbClr val="FD0042"/>
      </a:accent2>
      <a:accent3>
        <a:srgbClr val="004FA7"/>
      </a:accent3>
      <a:accent4>
        <a:srgbClr val="20E42A"/>
      </a:accent4>
      <a:accent5>
        <a:srgbClr val="D7FA06"/>
      </a:accent5>
      <a:accent6>
        <a:srgbClr val="CDD7FF"/>
      </a:accent6>
      <a:hlink>
        <a:srgbClr val="5AB6E7"/>
      </a:hlink>
      <a:folHlink>
        <a:srgbClr val="FF0089"/>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tIns="72000" bIns="72000" anchor="ctr">
        <a:normAutofit fontScale="25000" lnSpcReduction="20000"/>
      </a:bodyPr>
      <a:lstStyle>
        <a:defPPr algn="ctr" defTabSz="762000">
          <a:lnSpc>
            <a:spcPct val="70000"/>
          </a:lnSpc>
          <a:tabLst>
            <a:tab pos="182563" algn="l"/>
          </a:tabLst>
          <a:defRPr sz="1500">
            <a:solidFill>
              <a:schemeClr val="bg1"/>
            </a:solidFill>
            <a:ea typeface="ＭＳ Ｐゴシック" pitchFamily="-111" charset="-128"/>
            <a:cs typeface="Arial" charset="0"/>
          </a:defRPr>
        </a:defPPr>
      </a:lstStyle>
      <a:style>
        <a:lnRef idx="1">
          <a:schemeClr val="accent1"/>
        </a:lnRef>
        <a:fillRef idx="3">
          <a:schemeClr val="accent1"/>
        </a:fillRef>
        <a:effectRef idx="2">
          <a:schemeClr val="accent1"/>
        </a:effectRef>
        <a:fontRef idx="minor">
          <a:schemeClr val="lt1"/>
        </a:fontRef>
      </a:style>
    </a:spDef>
    <a:lnDef>
      <a:spPr bwMode="auto">
        <a:noFill/>
        <a:ln w="12700" cap="sq" cmpd="sng" algn="ctr">
          <a:solidFill>
            <a:srgbClr val="CDD7FF"/>
          </a:solidFill>
          <a:prstDash val="solid"/>
          <a:miter lim="800000"/>
          <a:headEnd type="none" w="med" len="med"/>
          <a:tailEnd type="triangle" w="med" len="med"/>
        </a:ln>
      </a:spPr>
      <a:bodyPr/>
      <a:lstStyle/>
    </a:lnDef>
    <a:txDef>
      <a:spPr>
        <a:noFill/>
      </a:spPr>
      <a:bodyPr wrap="none" rtlCol="0">
        <a:spAutoFit/>
      </a:bodyPr>
      <a:lstStyle>
        <a:defPPr>
          <a:defRPr sz="1000" smtClean="0">
            <a:solidFill>
              <a:schemeClr val="bg1"/>
            </a:solidFill>
          </a:defRPr>
        </a:defPPr>
      </a:lstStyle>
    </a:txDef>
  </a:objectDefaults>
  <a:extraClrSchemeLst/>
</a:theme>
</file>

<file path=ppt/theme/theme9.xml><?xml version="1.0" encoding="utf-8"?>
<a:theme xmlns:a="http://schemas.openxmlformats.org/drawingml/2006/main" name="2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95">
    <a:dk1>
      <a:srgbClr val="4B4B4B"/>
    </a:dk1>
    <a:lt1>
      <a:srgbClr val="FFFFFF"/>
    </a:lt1>
    <a:dk2>
      <a:srgbClr val="1F4B73"/>
    </a:dk2>
    <a:lt2>
      <a:srgbClr val="D9E4CA"/>
    </a:lt2>
    <a:accent1>
      <a:srgbClr val="2D5A7B"/>
    </a:accent1>
    <a:accent2>
      <a:srgbClr val="94B761"/>
    </a:accent2>
    <a:accent3>
      <a:srgbClr val="2F7A91"/>
    </a:accent3>
    <a:accent4>
      <a:srgbClr val="999999"/>
    </a:accent4>
    <a:accent5>
      <a:srgbClr val="41607E"/>
    </a:accent5>
    <a:accent6>
      <a:srgbClr val="C2D884"/>
    </a:accent6>
    <a:hlink>
      <a:srgbClr val="00599C"/>
    </a:hlink>
    <a:folHlink>
      <a:srgbClr val="5B7B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95">
    <a:dk1>
      <a:srgbClr val="4B4B4B"/>
    </a:dk1>
    <a:lt1>
      <a:srgbClr val="FFFFFF"/>
    </a:lt1>
    <a:dk2>
      <a:srgbClr val="1F4B73"/>
    </a:dk2>
    <a:lt2>
      <a:srgbClr val="D9E4CA"/>
    </a:lt2>
    <a:accent1>
      <a:srgbClr val="2D5A7B"/>
    </a:accent1>
    <a:accent2>
      <a:srgbClr val="94B761"/>
    </a:accent2>
    <a:accent3>
      <a:srgbClr val="2F7A91"/>
    </a:accent3>
    <a:accent4>
      <a:srgbClr val="999999"/>
    </a:accent4>
    <a:accent5>
      <a:srgbClr val="41607E"/>
    </a:accent5>
    <a:accent6>
      <a:srgbClr val="C2D884"/>
    </a:accent6>
    <a:hlink>
      <a:srgbClr val="00599C"/>
    </a:hlink>
    <a:folHlink>
      <a:srgbClr val="5B7B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95">
    <a:dk1>
      <a:srgbClr val="4B4B4B"/>
    </a:dk1>
    <a:lt1>
      <a:srgbClr val="FFFFFF"/>
    </a:lt1>
    <a:dk2>
      <a:srgbClr val="1F4B73"/>
    </a:dk2>
    <a:lt2>
      <a:srgbClr val="D9E4CA"/>
    </a:lt2>
    <a:accent1>
      <a:srgbClr val="2D5A7B"/>
    </a:accent1>
    <a:accent2>
      <a:srgbClr val="94B761"/>
    </a:accent2>
    <a:accent3>
      <a:srgbClr val="2F7A91"/>
    </a:accent3>
    <a:accent4>
      <a:srgbClr val="999999"/>
    </a:accent4>
    <a:accent5>
      <a:srgbClr val="41607E"/>
    </a:accent5>
    <a:accent6>
      <a:srgbClr val="C2D884"/>
    </a:accent6>
    <a:hlink>
      <a:srgbClr val="00599C"/>
    </a:hlink>
    <a:folHlink>
      <a:srgbClr val="5B7B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95">
    <a:dk1>
      <a:srgbClr val="4B4B4B"/>
    </a:dk1>
    <a:lt1>
      <a:srgbClr val="FFFFFF"/>
    </a:lt1>
    <a:dk2>
      <a:srgbClr val="1F4B73"/>
    </a:dk2>
    <a:lt2>
      <a:srgbClr val="D9E4CA"/>
    </a:lt2>
    <a:accent1>
      <a:srgbClr val="2D5A7B"/>
    </a:accent1>
    <a:accent2>
      <a:srgbClr val="94B761"/>
    </a:accent2>
    <a:accent3>
      <a:srgbClr val="2F7A91"/>
    </a:accent3>
    <a:accent4>
      <a:srgbClr val="999999"/>
    </a:accent4>
    <a:accent5>
      <a:srgbClr val="41607E"/>
    </a:accent5>
    <a:accent6>
      <a:srgbClr val="C2D884"/>
    </a:accent6>
    <a:hlink>
      <a:srgbClr val="00599C"/>
    </a:hlink>
    <a:folHlink>
      <a:srgbClr val="5B7B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95">
    <a:dk1>
      <a:srgbClr val="4B4B4B"/>
    </a:dk1>
    <a:lt1>
      <a:srgbClr val="FFFFFF"/>
    </a:lt1>
    <a:dk2>
      <a:srgbClr val="1F4B73"/>
    </a:dk2>
    <a:lt2>
      <a:srgbClr val="D9E4CA"/>
    </a:lt2>
    <a:accent1>
      <a:srgbClr val="2D5A7B"/>
    </a:accent1>
    <a:accent2>
      <a:srgbClr val="94B761"/>
    </a:accent2>
    <a:accent3>
      <a:srgbClr val="2F7A91"/>
    </a:accent3>
    <a:accent4>
      <a:srgbClr val="999999"/>
    </a:accent4>
    <a:accent5>
      <a:srgbClr val="41607E"/>
    </a:accent5>
    <a:accent6>
      <a:srgbClr val="C2D884"/>
    </a:accent6>
    <a:hlink>
      <a:srgbClr val="00599C"/>
    </a:hlink>
    <a:folHlink>
      <a:srgbClr val="5B7B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95">
    <a:dk1>
      <a:srgbClr val="4B4B4B"/>
    </a:dk1>
    <a:lt1>
      <a:srgbClr val="FFFFFF"/>
    </a:lt1>
    <a:dk2>
      <a:srgbClr val="1F4B73"/>
    </a:dk2>
    <a:lt2>
      <a:srgbClr val="D9E4CA"/>
    </a:lt2>
    <a:accent1>
      <a:srgbClr val="2D5A7B"/>
    </a:accent1>
    <a:accent2>
      <a:srgbClr val="94B761"/>
    </a:accent2>
    <a:accent3>
      <a:srgbClr val="2F7A91"/>
    </a:accent3>
    <a:accent4>
      <a:srgbClr val="999999"/>
    </a:accent4>
    <a:accent5>
      <a:srgbClr val="41607E"/>
    </a:accent5>
    <a:accent6>
      <a:srgbClr val="C2D884"/>
    </a:accent6>
    <a:hlink>
      <a:srgbClr val="00599C"/>
    </a:hlink>
    <a:folHlink>
      <a:srgbClr val="5B7B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4741</TotalTime>
  <Words>5145</Words>
  <Application>Microsoft Office PowerPoint</Application>
  <PresentationFormat>Presentazione su schermo (4:3)</PresentationFormat>
  <Paragraphs>1212</Paragraphs>
  <Slides>44</Slides>
  <Notes>35</Notes>
  <HiddenSlides>0</HiddenSlides>
  <MMClips>0</MMClips>
  <ScaleCrop>false</ScaleCrop>
  <HeadingPairs>
    <vt:vector size="4" baseType="variant">
      <vt:variant>
        <vt:lpstr>Tema</vt:lpstr>
      </vt:variant>
      <vt:variant>
        <vt:i4>23</vt:i4>
      </vt:variant>
      <vt:variant>
        <vt:lpstr>Titoli diapositive</vt:lpstr>
      </vt:variant>
      <vt:variant>
        <vt:i4>44</vt:i4>
      </vt:variant>
    </vt:vector>
  </HeadingPairs>
  <TitlesOfParts>
    <vt:vector size="67" baseType="lpstr">
      <vt:lpstr>Custom Design</vt:lpstr>
      <vt:lpstr>4_Default Design</vt:lpstr>
      <vt:lpstr>5_Default Design</vt:lpstr>
      <vt:lpstr>18_Default Design</vt:lpstr>
      <vt:lpstr>8_Tema di Office</vt:lpstr>
      <vt:lpstr>19_Default Design</vt:lpstr>
      <vt:lpstr>7_Default Design</vt:lpstr>
      <vt:lpstr>kS_BLU</vt:lpstr>
      <vt:lpstr>2_Custom Design</vt:lpstr>
      <vt:lpstr>1_Custom Design</vt:lpstr>
      <vt:lpstr>9_Tema di Office</vt:lpstr>
      <vt:lpstr>3_Custom Design</vt:lpstr>
      <vt:lpstr>Clovis ESMO Madrid template_2017</vt:lpstr>
      <vt:lpstr>1_Office Theme</vt:lpstr>
      <vt:lpstr>ESMO2017</vt:lpstr>
      <vt:lpstr>1_ESMO2017</vt:lpstr>
      <vt:lpstr>TC102867379990</vt:lpstr>
      <vt:lpstr>Tema di Office</vt:lpstr>
      <vt:lpstr>1_Clovis ESMO Madrid template_2017</vt:lpstr>
      <vt:lpstr>Office Theme</vt:lpstr>
      <vt:lpstr>3_Tema di Office</vt:lpstr>
      <vt:lpstr>SGO Theme</vt:lpstr>
      <vt:lpstr>2_Clovis ESMO Madrid template_2017</vt:lpstr>
      <vt:lpstr>Progress in the Management of Ovarian Cancer: Evolution Over 40 Years</vt:lpstr>
      <vt:lpstr>Ovarian cancer is not a single disease</vt:lpstr>
      <vt:lpstr>≈50% of HGOC patients may have alterations in the HR pathway per TCGA</vt:lpstr>
      <vt:lpstr>HGOC patients can be classified into three molecular subgroups: BRCAmut, BRCA-like, Biomarker Negative</vt:lpstr>
      <vt:lpstr>PARP Inhibitors: A Recap</vt:lpstr>
      <vt:lpstr>In vitro PARP inhibition</vt:lpstr>
      <vt:lpstr>COMPARISON OF PK PROPERTIES AMONG PARP INHIBITORS IN HUMANS</vt:lpstr>
      <vt:lpstr>Parp Inhibitor: active disease setting</vt:lpstr>
      <vt:lpstr>Platinum combination followed by iPARP Olaparib study design and patient selection</vt:lpstr>
      <vt:lpstr>Platinum combination followed by iPARP Olaparib data on primary endpoint: BRCA mutated patients</vt:lpstr>
      <vt:lpstr>Presentazione standard di PowerPoint</vt:lpstr>
      <vt:lpstr>Platinum combination followed by iPARP Niraparib: ENGOT ov16-NOVA primary end-point</vt:lpstr>
      <vt:lpstr>Presentazione standard di PowerPoint</vt:lpstr>
      <vt:lpstr>ARIEL3: Diagram of Analysis Cohorts</vt:lpstr>
      <vt:lpstr>ARIEL3: Investigator-Assessed Progression-Free Survival</vt:lpstr>
      <vt:lpstr>ARIEL3: Investigator-Assessed Progression-Free Survival: Patients with BRCA Wild-Type OC (exploratoy analysis)</vt:lpstr>
      <vt:lpstr>Presentazione standard di PowerPoint</vt:lpstr>
      <vt:lpstr>Tolerance (CTCAE grade 3/4)</vt:lpstr>
      <vt:lpstr>Presentazione standard di PowerPoint</vt:lpstr>
      <vt:lpstr>Presentazione standard di PowerPoint</vt:lpstr>
      <vt:lpstr>Presentazione standard di PowerPoint</vt:lpstr>
      <vt:lpstr>Dose Modifications Result in Decreased Incidence of Adverse Events</vt:lpstr>
      <vt:lpstr>Estimated PFS Probability by Dose Level Measured  After Month 3</vt:lpstr>
      <vt:lpstr>Predicting Which Patients Will Require Dose Modification</vt:lpstr>
      <vt:lpstr>Incidence of Grade 3/4 Thrombocytopenia by Baseline Weight and Baseline Platelet Count</vt:lpstr>
      <vt:lpstr>Integrated Analysis</vt:lpstr>
      <vt:lpstr>BRCA and Beyond! Future Directions for Enhancing PARP Inhibitor Therapy</vt:lpstr>
      <vt:lpstr>Unmet Clinical Need:  Future Research Into PARP Inhibitor Use</vt:lpstr>
      <vt:lpstr>Understanding Mechanisms of Resistance</vt:lpstr>
      <vt:lpstr>Understanding Mechanisms of Resistance</vt:lpstr>
      <vt:lpstr>OReO: Study Design</vt:lpstr>
      <vt:lpstr>Unmet Clinical Need:  Future Research Into PARP Inhibitor Use</vt:lpstr>
      <vt:lpstr>SOLO-1 Trial: Study Design</vt:lpstr>
      <vt:lpstr>PRIMA: Study Design</vt:lpstr>
      <vt:lpstr>Unmet Clinical Need:  Future Research Into PARP Inhibitor Use</vt:lpstr>
      <vt:lpstr>PARP Inhibitors in Combination with Anti-Angiogenic Agents: Scientific Support for Synergistic Effects</vt:lpstr>
      <vt:lpstr>PAOLA-1: Study Design</vt:lpstr>
      <vt:lpstr>MITO-25: Study Design1,2</vt:lpstr>
      <vt:lpstr>ICON9: Study Design</vt:lpstr>
      <vt:lpstr>AVANOVA: Study Design1,2</vt:lpstr>
      <vt:lpstr>Unmet Clinical Need: Future Research Into PARP Inhibitor Use</vt:lpstr>
      <vt:lpstr>PARP Inhibitors in Combination with Immuno-Oncology Agents: Rationale</vt:lpstr>
      <vt:lpstr>PARP Inhibitors in Combination with Immune Checkpoint Inhibitors: Ongoing Clinical Trials</vt:lpstr>
      <vt:lpstr>Ovarian cancer: conclusions</vt:lpstr>
    </vt:vector>
  </TitlesOfParts>
  <Company>ISTITUTO EUROPEO DI ONCOLOGIA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Z06147</dc:creator>
  <cp:lastModifiedBy>Clara</cp:lastModifiedBy>
  <cp:revision>518</cp:revision>
  <dcterms:created xsi:type="dcterms:W3CDTF">2013-06-14T10:52:59Z</dcterms:created>
  <dcterms:modified xsi:type="dcterms:W3CDTF">2018-06-26T13:41:42Z</dcterms:modified>
</cp:coreProperties>
</file>