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 id="2147483711" r:id="rId6"/>
    <p:sldMasterId id="2147483721" r:id="rId7"/>
    <p:sldMasterId id="2147483734" r:id="rId8"/>
    <p:sldMasterId id="2147483748" r:id="rId9"/>
    <p:sldMasterId id="2147483760" r:id="rId10"/>
    <p:sldMasterId id="2147483772" r:id="rId11"/>
    <p:sldMasterId id="2147483782" r:id="rId12"/>
  </p:sldMasterIdLst>
  <p:notesMasterIdLst>
    <p:notesMasterId r:id="rId69"/>
  </p:notesMasterIdLst>
  <p:sldIdLst>
    <p:sldId id="300" r:id="rId13"/>
    <p:sldId id="264" r:id="rId14"/>
    <p:sldId id="311" r:id="rId15"/>
    <p:sldId id="265" r:id="rId16"/>
    <p:sldId id="266" r:id="rId17"/>
    <p:sldId id="267" r:id="rId18"/>
    <p:sldId id="268" r:id="rId19"/>
    <p:sldId id="310" r:id="rId20"/>
    <p:sldId id="269" r:id="rId21"/>
    <p:sldId id="270" r:id="rId22"/>
    <p:sldId id="295" r:id="rId23"/>
    <p:sldId id="271" r:id="rId24"/>
    <p:sldId id="290" r:id="rId25"/>
    <p:sldId id="291" r:id="rId26"/>
    <p:sldId id="292" r:id="rId27"/>
    <p:sldId id="293" r:id="rId28"/>
    <p:sldId id="273" r:id="rId29"/>
    <p:sldId id="309" r:id="rId30"/>
    <p:sldId id="306" r:id="rId31"/>
    <p:sldId id="272" r:id="rId32"/>
    <p:sldId id="308" r:id="rId33"/>
    <p:sldId id="307" r:id="rId34"/>
    <p:sldId id="312" r:id="rId35"/>
    <p:sldId id="313" r:id="rId36"/>
    <p:sldId id="258" r:id="rId37"/>
    <p:sldId id="257" r:id="rId38"/>
    <p:sldId id="274" r:id="rId39"/>
    <p:sldId id="263" r:id="rId40"/>
    <p:sldId id="260" r:id="rId41"/>
    <p:sldId id="316" r:id="rId42"/>
    <p:sldId id="287" r:id="rId43"/>
    <p:sldId id="288" r:id="rId44"/>
    <p:sldId id="317" r:id="rId45"/>
    <p:sldId id="301" r:id="rId46"/>
    <p:sldId id="302" r:id="rId47"/>
    <p:sldId id="275" r:id="rId48"/>
    <p:sldId id="276" r:id="rId49"/>
    <p:sldId id="304" r:id="rId50"/>
    <p:sldId id="303" r:id="rId51"/>
    <p:sldId id="314" r:id="rId52"/>
    <p:sldId id="277" r:id="rId53"/>
    <p:sldId id="278" r:id="rId54"/>
    <p:sldId id="281" r:id="rId55"/>
    <p:sldId id="282" r:id="rId56"/>
    <p:sldId id="279" r:id="rId57"/>
    <p:sldId id="280" r:id="rId58"/>
    <p:sldId id="299" r:id="rId59"/>
    <p:sldId id="283" r:id="rId60"/>
    <p:sldId id="284" r:id="rId61"/>
    <p:sldId id="296" r:id="rId62"/>
    <p:sldId id="305" r:id="rId63"/>
    <p:sldId id="297" r:id="rId64"/>
    <p:sldId id="294" r:id="rId65"/>
    <p:sldId id="298" r:id="rId66"/>
    <p:sldId id="315" r:id="rId67"/>
    <p:sldId id="285" r:id="rId6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E2FB"/>
    <a:srgbClr val="FFFFFF"/>
    <a:srgbClr val="B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22"/>
      </p:cViewPr>
      <p:guideLst/>
    </p:cSldViewPr>
  </p:slideViewPr>
  <p:notesTextViewPr>
    <p:cViewPr>
      <p:scale>
        <a:sx n="1" d="1"/>
        <a:sy n="1" d="1"/>
      </p:scale>
      <p:origin x="0" y="0"/>
    </p:cViewPr>
  </p:notesTextViewPr>
  <p:sorterViewPr>
    <p:cViewPr varScale="1">
      <p:scale>
        <a:sx n="100" d="100"/>
        <a:sy n="100" d="100"/>
      </p:scale>
      <p:origin x="0" y="-7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5BD7A-7D4B-4D7B-A7F4-F53AA2A2694B}" type="datetimeFigureOut">
              <a:rPr lang="it-IT" smtClean="0"/>
              <a:t>17/05/2017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01FC6-1259-40A0-9749-4E4DF554EE32}" type="slidenum">
              <a:rPr lang="it-IT" smtClean="0"/>
              <a:t>‹N›</a:t>
            </a:fld>
            <a:endParaRPr lang="it-IT"/>
          </a:p>
        </p:txBody>
      </p:sp>
    </p:spTree>
    <p:extLst>
      <p:ext uri="{BB962C8B-B14F-4D97-AF65-F5344CB8AC3E}">
        <p14:creationId xmlns:p14="http://schemas.microsoft.com/office/powerpoint/2010/main" val="58088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B6C96C-F8C5-40D3-9F0A-AB7D9A92A5DC}"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73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B63F0E-23B4-4ECE-876D-743C6EBACB54}"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7348" name="Rectangle 2"/>
          <p:cNvSpPr>
            <a:spLocks noGrp="1" noRot="1" noChangeAspect="1" noChangeArrowheads="1" noTextEdit="1"/>
          </p:cNvSpPr>
          <p:nvPr>
            <p:ph type="sldImg"/>
          </p:nvPr>
        </p:nvSpPr>
        <p:spPr>
          <a:solidFill>
            <a:srgbClr val="FFFFFF"/>
          </a:solidFill>
          <a:ln/>
        </p:spPr>
      </p:sp>
      <p:sp>
        <p:nvSpPr>
          <p:cNvPr id="57349"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it-IT" altLang="it-IT" sz="800" dirty="0" err="1">
                <a:latin typeface="Arial" panose="020B0604020202020204" pitchFamily="34" charset="0"/>
                <a:ea typeface="ＭＳ Ｐゴシック" panose="020B0600070205080204" pitchFamily="34" charset="-128"/>
              </a:rPr>
              <a:t>Sostenibiltà</a:t>
            </a:r>
            <a:r>
              <a:rPr lang="it-IT" altLang="it-IT" sz="800" dirty="0">
                <a:latin typeface="Arial" panose="020B0604020202020204" pitchFamily="34" charset="0"/>
                <a:ea typeface="ＭＳ Ｐゴシック" panose="020B0600070205080204" pitchFamily="34" charset="-128"/>
              </a:rPr>
              <a:t> (slide </a:t>
            </a:r>
            <a:r>
              <a:rPr lang="it-IT" altLang="it-IT" sz="800" dirty="0" err="1">
                <a:latin typeface="Arial" panose="020B0604020202020204" pitchFamily="34" charset="0"/>
                <a:ea typeface="ＭＳ Ｐゴシック" panose="020B0600070205080204" pitchFamily="34" charset="-128"/>
              </a:rPr>
              <a:t>praglia</a:t>
            </a:r>
            <a:r>
              <a:rPr lang="it-IT" altLang="it-IT" sz="800" dirty="0">
                <a:latin typeface="Arial" panose="020B0604020202020204" pitchFamily="34" charset="0"/>
                <a:ea typeface="ＭＳ Ｐゴシック" panose="020B0600070205080204" pitchFamily="34" charset="-128"/>
              </a:rPr>
              <a:t>)</a:t>
            </a:r>
          </a:p>
          <a:p>
            <a:pPr eaLnBrk="1" hangingPunct="1"/>
            <a:r>
              <a:rPr lang="it-IT" altLang="it-IT" sz="800" dirty="0">
                <a:latin typeface="Arial" panose="020B0604020202020204" pitchFamily="34" charset="0"/>
                <a:ea typeface="ＭＳ Ｐゴシック" panose="020B0600070205080204" pitchFamily="34" charset="-128"/>
              </a:rPr>
              <a:t>Questi, tuttavia, conoscono in Italia un impiego ancora inferiore all’ottimale, soprattutto per il loro costo molto elevato rispetto alle molecole di sintesi. Il mercato del biotech farmaceutico nel nostro Paese vale circa 5 miliardi di euro, pari al 20% del valore della produzione complessivamente generato dal settore farmaceutico, e rappresenta circa il 40% della spesa farmaceutica ospedaliera. Eppure un modo per contenere la spesa ci sarebbe: i farmaci </a:t>
            </a:r>
            <a:r>
              <a:rPr lang="it-IT" altLang="it-IT" sz="800" dirty="0" err="1">
                <a:latin typeface="Arial" panose="020B0604020202020204" pitchFamily="34" charset="0"/>
                <a:ea typeface="ＭＳ Ｐゴシック" panose="020B0600070205080204" pitchFamily="34" charset="-128"/>
              </a:rPr>
              <a:t>biosimilari</a:t>
            </a:r>
            <a:r>
              <a:rPr lang="it-IT" altLang="it-IT" sz="800" dirty="0">
                <a:latin typeface="Arial" panose="020B0604020202020204" pitchFamily="34" charset="0"/>
                <a:ea typeface="ＭＳ Ｐゴシック" panose="020B0600070205080204" pitchFamily="34" charset="-128"/>
              </a:rPr>
              <a:t> - nuove versioni autorizzate dei medicinali biotecnologici esistenti i cui brevetti sono scaduti – potrebbero consentire un risparmio medio del 30% rispetto al medicinale originatore. Elemento, questo, molto importante sia per liberare risorse anche a vantaggio dell'immissione in commercio di nuovi farmaci innovativi, sia per offrire un più ampio accesso ai trattamenti disponibili. Ma il loro impiego è ancora limitato, così come sottovalutata la grande potenzialità di risparmio per il Servizio Sanitario Nazionale. </a:t>
            </a:r>
          </a:p>
          <a:p>
            <a:pPr eaLnBrk="1" hangingPunct="1"/>
            <a:r>
              <a:rPr lang="it-IT" altLang="it-IT" sz="800" dirty="0">
                <a:latin typeface="Arial" panose="020B0604020202020204" pitchFamily="34" charset="0"/>
                <a:ea typeface="ＭＳ Ｐゴシック" panose="020B0600070205080204" pitchFamily="34" charset="-128"/>
              </a:rPr>
              <a:t>“I farmaci biotecnologici in oncologia hanno sicuramente avuto, e continuano ad avere, un impatto positivo nel ridurre la mortalità e migliorare la qualità di vita dei pazienti: il problema dei costi, tuttavia, ha il suo peso – commenta Enrico Cortesi, Direttore dell’Oncologia Medica B all’Università La Sapienza di Roma – e a volte, a seconda del farmaco, può condizionare la scelta terapeutica </a:t>
            </a:r>
          </a:p>
          <a:p>
            <a:pPr eaLnBrk="1" hangingPunct="1"/>
            <a:r>
              <a:rPr lang="it-IT" altLang="it-IT" sz="800" dirty="0">
                <a:latin typeface="Arial" panose="020B0604020202020204" pitchFamily="34" charset="0"/>
                <a:ea typeface="ＭＳ Ｐゴシック" panose="020B0600070205080204" pitchFamily="34" charset="-128"/>
              </a:rPr>
              <a:t>Secondo le recenti proiezioni, che considerano una progressiva introduzione in diverse aree terapeutiche dei farmaci biotecnologici </a:t>
            </a:r>
            <a:r>
              <a:rPr lang="it-IT" altLang="it-IT" sz="800" dirty="0" err="1">
                <a:latin typeface="Arial" panose="020B0604020202020204" pitchFamily="34" charset="0"/>
                <a:ea typeface="ＭＳ Ｐゴシック" panose="020B0600070205080204" pitchFamily="34" charset="-128"/>
              </a:rPr>
              <a:t>biosimilari</a:t>
            </a:r>
            <a:r>
              <a:rPr lang="it-IT" altLang="it-IT" sz="800" dirty="0">
                <a:latin typeface="Arial" panose="020B0604020202020204" pitchFamily="34" charset="0"/>
                <a:ea typeface="ＭＳ Ｐゴシック" panose="020B0600070205080204" pitchFamily="34" charset="-128"/>
              </a:rPr>
              <a:t> nei prossimi 10 anni, il risparmio per il sistema sanitario italiano potrebbe progressivamente salire a 200 milioni di euro annui nel 2015 e raggiungere i 500 milioni di euro annui nel 2020. Complessivamente, le aziende sanitarie risparmierebbero il 3-4% sulla spesa complessiva per i farmaci”. </a:t>
            </a:r>
          </a:p>
        </p:txBody>
      </p:sp>
    </p:spTree>
    <p:extLst>
      <p:ext uri="{BB962C8B-B14F-4D97-AF65-F5344CB8AC3E}">
        <p14:creationId xmlns:p14="http://schemas.microsoft.com/office/powerpoint/2010/main" val="78513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9A3218-0E3B-4D0C-9480-8861F45C0DB3}"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9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C519D2-7D44-416C-B9EB-B56E3065F3D1}"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9396" name="Rectangle 2"/>
          <p:cNvSpPr>
            <a:spLocks noGrp="1" noRot="1" noChangeAspect="1" noChangeArrowheads="1" noTextEdit="1"/>
          </p:cNvSpPr>
          <p:nvPr>
            <p:ph type="sldImg"/>
          </p:nvPr>
        </p:nvSpPr>
        <p:spPr>
          <a:solidFill>
            <a:srgbClr val="FFFFFF"/>
          </a:solidFill>
          <a:ln/>
        </p:spPr>
      </p:sp>
      <p:sp>
        <p:nvSpPr>
          <p:cNvPr id="59397"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r>
              <a:rPr lang="it-IT" altLang="it-IT" dirty="0">
                <a:latin typeface="Arial" panose="020B0604020202020204" pitchFamily="34" charset="0"/>
                <a:ea typeface="ＭＳ Ｐゴシック" panose="020B0600070205080204" pitchFamily="34" charset="-128"/>
              </a:rPr>
              <a:t>Equivalenza o meno dei </a:t>
            </a:r>
            <a:r>
              <a:rPr lang="it-IT" altLang="it-IT" dirty="0" err="1">
                <a:latin typeface="Arial" panose="020B0604020202020204" pitchFamily="34" charset="0"/>
                <a:ea typeface="ＭＳ Ｐゴシック" panose="020B0600070205080204" pitchFamily="34" charset="-128"/>
              </a:rPr>
              <a:t>biosimilari</a:t>
            </a:r>
            <a:r>
              <a:rPr lang="it-IT" altLang="it-IT" dirty="0">
                <a:latin typeface="Arial" panose="020B0604020202020204" pitchFamily="34" charset="0"/>
                <a:ea typeface="ＭＳ Ｐゴシック" panose="020B0600070205080204" pitchFamily="34" charset="-128"/>
              </a:rPr>
              <a:t> con originator. Motivazioni</a:t>
            </a:r>
          </a:p>
          <a:p>
            <a:pPr eaLnBrk="1" hangingPunct="1">
              <a:buFontTx/>
              <a:buChar char="-"/>
            </a:pPr>
            <a:r>
              <a:rPr lang="it-IT" altLang="it-IT" dirty="0">
                <a:latin typeface="Arial" panose="020B0604020202020204" pitchFamily="34" charset="0"/>
                <a:ea typeface="ＭＳ Ｐゴシック" panose="020B0600070205080204" pitchFamily="34" charset="-128"/>
              </a:rPr>
              <a:t>Indicazioni </a:t>
            </a:r>
            <a:r>
              <a:rPr lang="it-IT" altLang="it-IT" dirty="0" err="1">
                <a:latin typeface="Arial" panose="020B0604020202020204" pitchFamily="34" charset="0"/>
                <a:ea typeface="ＭＳ Ｐゴシック" panose="020B0600070205080204" pitchFamily="34" charset="-128"/>
              </a:rPr>
              <a:t>ema</a:t>
            </a:r>
            <a:r>
              <a:rPr lang="it-IT" altLang="it-IT" dirty="0">
                <a:latin typeface="Arial" panose="020B0604020202020204" pitchFamily="34" charset="0"/>
                <a:ea typeface="ＭＳ Ｐゴシック" panose="020B0600070205080204" pitchFamily="34" charset="-128"/>
              </a:rPr>
              <a:t>. Studi clinici fattori di crescita (recuperare) ed </a:t>
            </a:r>
            <a:r>
              <a:rPr lang="it-IT" altLang="it-IT" dirty="0" err="1">
                <a:latin typeface="Arial" panose="020B0604020202020204" pitchFamily="34" charset="0"/>
                <a:ea typeface="ＭＳ Ｐゴシック" panose="020B0600070205080204" pitchFamily="34" charset="-128"/>
              </a:rPr>
              <a:t>epo</a:t>
            </a:r>
            <a:endParaRPr lang="it-IT" altLang="it-IT" dirty="0">
              <a:latin typeface="Arial" panose="020B0604020202020204" pitchFamily="34" charset="0"/>
              <a:ea typeface="ＭＳ Ｐゴシック" panose="020B0600070205080204" pitchFamily="34" charset="-128"/>
            </a:endParaRPr>
          </a:p>
          <a:p>
            <a:pPr eaLnBrk="1" hangingPunct="1">
              <a:buFontTx/>
              <a:buChar char="-"/>
            </a:pPr>
            <a:r>
              <a:rPr lang="it-IT" altLang="it-IT" dirty="0">
                <a:latin typeface="Arial" panose="020B0604020202020204" pitchFamily="34" charset="0"/>
                <a:ea typeface="ＭＳ Ｐゴシック" panose="020B0600070205080204" pitchFamily="34" charset="-128"/>
              </a:rPr>
              <a:t>Regione veneto</a:t>
            </a:r>
          </a:p>
          <a:p>
            <a:pPr eaLnBrk="1" hangingPunct="1">
              <a:buFontTx/>
              <a:buChar char="-"/>
            </a:pPr>
            <a:r>
              <a:rPr lang="it-IT" altLang="it-IT" dirty="0">
                <a:latin typeface="Arial" panose="020B0604020202020204" pitchFamily="34" charset="0"/>
                <a:ea typeface="ＭＳ Ｐゴシック" panose="020B0600070205080204" pitchFamily="34" charset="-128"/>
              </a:rPr>
              <a:t>Aspetti economici. Possibili risparmi nazionale, regionale. Aziendale</a:t>
            </a:r>
          </a:p>
          <a:p>
            <a:pPr eaLnBrk="1" hangingPunct="1"/>
            <a:endParaRPr lang="it-IT" altLang="it-IT" dirty="0">
              <a:latin typeface="Arial" panose="020B0604020202020204" pitchFamily="34" charset="0"/>
              <a:ea typeface="ＭＳ Ｐゴシック" panose="020B0600070205080204" pitchFamily="34" charset="-128"/>
            </a:endParaRPr>
          </a:p>
          <a:p>
            <a:pPr eaLnBrk="1" hangingPunct="1"/>
            <a:endParaRPr lang="it-IT" altLang="it-IT"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723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64D1C-19B2-4DAD-994A-DC0163080690}" type="slidenum">
              <a:rPr lang="it-IT" altLang="en-US" sz="1200"/>
              <a:pPr/>
              <a:t>8</a:t>
            </a:fld>
            <a:endParaRPr lang="it-IT" altLang="en-US" sz="1200"/>
          </a:p>
        </p:txBody>
      </p:sp>
      <p:sp>
        <p:nvSpPr>
          <p:cNvPr id="73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6DB33F8-EE91-4C64-BF49-488D57C78D2A}" type="slidenum">
              <a:rPr lang="it-IT" altLang="en-US" sz="1200">
                <a:solidFill>
                  <a:srgbClr val="000000"/>
                </a:solidFill>
                <a:ea typeface="ヒラギノ角ゴ Pro W3" pitchFamily="-64" charset="-128"/>
              </a:rPr>
              <a:pPr algn="r" eaLnBrk="1" hangingPunct="1"/>
              <a:t>8</a:t>
            </a:fld>
            <a:endParaRPr lang="it-IT" altLang="en-US" sz="1200">
              <a:solidFill>
                <a:srgbClr val="000000"/>
              </a:solidFill>
              <a:ea typeface="ヒラギノ角ゴ Pro W3" pitchFamily="-64" charset="-128"/>
            </a:endParaRPr>
          </a:p>
        </p:txBody>
      </p:sp>
      <p:sp>
        <p:nvSpPr>
          <p:cNvPr id="73732" name="Rectangle 2"/>
          <p:cNvSpPr>
            <a:spLocks noGrp="1" noRot="1" noChangeAspect="1" noChangeArrowheads="1" noTextEdit="1"/>
          </p:cNvSpPr>
          <p:nvPr>
            <p:ph type="sldImg"/>
          </p:nvPr>
        </p:nvSpPr>
        <p:spPr>
          <a:solidFill>
            <a:srgbClr val="FFFFFF"/>
          </a:solidFill>
          <a:ln/>
        </p:spPr>
      </p:sp>
      <p:sp>
        <p:nvSpPr>
          <p:cNvPr id="7373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3332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9646C-ED51-4B22-930F-D1E2CBE1B98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0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0571EDE-A26E-417E-9FD4-FF27093986A8}"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111657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0571EDE-A26E-417E-9FD4-FF27093986A8}"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3722155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448881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627333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5796299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601201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4A02E97-4ACD-4624-B293-7759647F6D5A}"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18416887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4A02E97-4ACD-4624-B293-7759647F6D5A}"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410642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4A02E97-4ACD-4624-B293-7759647F6D5A}"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643027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4A02E97-4ACD-4624-B293-7759647F6D5A}"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17279590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4A02E97-4ACD-4624-B293-7759647F6D5A}" type="datetimeFigureOut">
              <a:rPr lang="it-IT" smtClean="0"/>
              <a:t>17/05/2017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37897829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4A02E97-4ACD-4624-B293-7759647F6D5A}" type="datetimeFigureOut">
              <a:rPr lang="it-IT" smtClean="0"/>
              <a:t>17/05/2017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268167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0571EDE-A26E-417E-9FD4-FF27093986A8}"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1085702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4A02E97-4ACD-4624-B293-7759647F6D5A}" type="datetimeFigureOut">
              <a:rPr lang="it-IT" smtClean="0"/>
              <a:t>17/05/2017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1731306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4A02E97-4ACD-4624-B293-7759647F6D5A}"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4546958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4A02E97-4ACD-4624-B293-7759647F6D5A}"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3039003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4A02E97-4ACD-4624-B293-7759647F6D5A}"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3069320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4A02E97-4ACD-4624-B293-7759647F6D5A}"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4CB32E-3B11-4967-80B0-D1E621D73AD1}" type="slidenum">
              <a:rPr lang="it-IT" smtClean="0"/>
              <a:t>‹N›</a:t>
            </a:fld>
            <a:endParaRPr lang="it-IT"/>
          </a:p>
        </p:txBody>
      </p:sp>
    </p:spTree>
    <p:extLst>
      <p:ext uri="{BB962C8B-B14F-4D97-AF65-F5344CB8AC3E}">
        <p14:creationId xmlns:p14="http://schemas.microsoft.com/office/powerpoint/2010/main" val="2747730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BC922802-3AB2-4E63-8915-91EEBE41B591}" type="slidenum">
              <a:rPr lang="it-IT" altLang="it-IT"/>
              <a:pPr/>
              <a:t>‹N›</a:t>
            </a:fld>
            <a:endParaRPr lang="it-IT" altLang="it-IT"/>
          </a:p>
        </p:txBody>
      </p:sp>
    </p:spTree>
    <p:extLst>
      <p:ext uri="{BB962C8B-B14F-4D97-AF65-F5344CB8AC3E}">
        <p14:creationId xmlns:p14="http://schemas.microsoft.com/office/powerpoint/2010/main" val="2419596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007435" y="188640"/>
            <a:ext cx="10657184" cy="706090"/>
          </a:xfrm>
          <a:prstGeom prst="rect">
            <a:avLst/>
          </a:prstGeom>
          <a:noFill/>
          <a:ln>
            <a:noFill/>
          </a:ln>
          <a:extLst/>
        </p:spPr>
        <p:txBody>
          <a:bodyPr/>
          <a:lstStyle>
            <a:lvl1pPr algn="r">
              <a:defRPr sz="2500">
                <a:solidFill>
                  <a:srgbClr val="E04E11"/>
                </a:solidFill>
                <a:latin typeface="Felix Titling" pitchFamily="82" charset="0"/>
              </a:defRPr>
            </a:lvl1pPr>
          </a:lstStyle>
          <a:p>
            <a:pPr lvl="0"/>
            <a:r>
              <a:rPr lang="it-IT" dirty="0"/>
              <a:t>Fare clic per modificare lo stile del titolo</a:t>
            </a:r>
          </a:p>
        </p:txBody>
      </p:sp>
      <p:sp>
        <p:nvSpPr>
          <p:cNvPr id="8" name="Rectangle 3"/>
          <p:cNvSpPr>
            <a:spLocks noGrp="1" noChangeArrowheads="1"/>
          </p:cNvSpPr>
          <p:nvPr>
            <p:ph idx="1"/>
          </p:nvPr>
        </p:nvSpPr>
        <p:spPr bwMode="auto">
          <a:xfrm>
            <a:off x="609600" y="1600201"/>
            <a:ext cx="10972800" cy="4525963"/>
          </a:xfrm>
          <a:prstGeom prst="rect">
            <a:avLst/>
          </a:prstGeom>
          <a:noFill/>
          <a:ln>
            <a:noFill/>
          </a:ln>
          <a:extLst/>
        </p:spPr>
        <p:txBody>
          <a:bodyPr/>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 name="Rectangle 4"/>
          <p:cNvSpPr>
            <a:spLocks noGrp="1" noChangeArrowheads="1"/>
          </p:cNvSpPr>
          <p:nvPr>
            <p:ph type="dt" sz="half" idx="10"/>
          </p:nvPr>
        </p:nvSpPr>
        <p:spPr/>
        <p:txBody>
          <a:bodyPr/>
          <a:lstStyle>
            <a:lvl1pPr>
              <a:defRPr>
                <a:solidFill>
                  <a:schemeClr val="bg1">
                    <a:lumMod val="50000"/>
                  </a:schemeClr>
                </a:solidFill>
                <a:latin typeface="Garamond"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solidFill>
                  <a:schemeClr val="bg1">
                    <a:lumMod val="50000"/>
                  </a:schemeClr>
                </a:solidFill>
                <a:latin typeface="Garamond" pitchFamily="18" charset="0"/>
              </a:defRPr>
            </a:lvl1pPr>
          </a:lstStyle>
          <a:p>
            <a:pPr>
              <a:defRPr/>
            </a:pPr>
            <a:endParaRPr lang="it-IT"/>
          </a:p>
        </p:txBody>
      </p:sp>
    </p:spTree>
    <p:extLst>
      <p:ext uri="{BB962C8B-B14F-4D97-AF65-F5344CB8AC3E}">
        <p14:creationId xmlns:p14="http://schemas.microsoft.com/office/powerpoint/2010/main" val="514380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2927648" y="2348880"/>
            <a:ext cx="9787136" cy="648072"/>
          </a:xfrm>
        </p:spPr>
        <p:txBody>
          <a:bodyPr/>
          <a:lstStyle>
            <a:lvl1pPr algn="l">
              <a:defRPr sz="2400">
                <a:solidFill>
                  <a:schemeClr val="bg1">
                    <a:lumMod val="50000"/>
                  </a:schemeClr>
                </a:solidFill>
                <a:latin typeface="Felix Titling" pitchFamily="82" charset="0"/>
              </a:defRPr>
            </a:lvl1pPr>
          </a:lstStyle>
          <a:p>
            <a:r>
              <a:rPr lang="en-US"/>
              <a:t>Click to edit Master title style</a:t>
            </a:r>
            <a:endParaRPr lang="it-IT"/>
          </a:p>
        </p:txBody>
      </p:sp>
      <p:sp>
        <p:nvSpPr>
          <p:cNvPr id="6" name="Subtitle 2"/>
          <p:cNvSpPr>
            <a:spLocks noGrp="1"/>
          </p:cNvSpPr>
          <p:nvPr>
            <p:ph type="subTitle" idx="1"/>
          </p:nvPr>
        </p:nvSpPr>
        <p:spPr>
          <a:xfrm>
            <a:off x="2927648" y="3212976"/>
            <a:ext cx="8534400" cy="432048"/>
          </a:xfrm>
        </p:spPr>
        <p:txBody>
          <a:bodyPr/>
          <a:lstStyle>
            <a:lvl1pPr marL="0" indent="0" algn="l">
              <a:buNone/>
              <a:defRPr sz="2000">
                <a:solidFill>
                  <a:schemeClr val="bg1">
                    <a:lumMod val="50000"/>
                  </a:schemeClr>
                </a:solidFill>
                <a:latin typeface="Garamond"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it-IT" dirty="0"/>
          </a:p>
        </p:txBody>
      </p:sp>
      <p:sp>
        <p:nvSpPr>
          <p:cNvPr id="4" name="Rectangle 4"/>
          <p:cNvSpPr>
            <a:spLocks noGrp="1" noChangeArrowheads="1"/>
          </p:cNvSpPr>
          <p:nvPr>
            <p:ph type="dt" sz="half" idx="10"/>
          </p:nvPr>
        </p:nvSpPr>
        <p:spPr>
          <a:xfrm>
            <a:off x="3024717" y="3860800"/>
            <a:ext cx="2844800" cy="476250"/>
          </a:xfrm>
        </p:spPr>
        <p:txBody>
          <a:bodyPr/>
          <a:lstStyle>
            <a:lvl1pPr>
              <a:defRPr i="1">
                <a:solidFill>
                  <a:schemeClr val="bg1">
                    <a:lumMod val="50000"/>
                  </a:schemeClr>
                </a:solidFill>
                <a:latin typeface="Garamond" pitchFamily="18" charset="0"/>
              </a:defRPr>
            </a:lvl1pPr>
          </a:lstStyle>
          <a:p>
            <a:pPr>
              <a:defRPr/>
            </a:pPr>
            <a:endParaRPr lang="it-IT"/>
          </a:p>
        </p:txBody>
      </p:sp>
    </p:spTree>
    <p:extLst>
      <p:ext uri="{BB962C8B-B14F-4D97-AF65-F5344CB8AC3E}">
        <p14:creationId xmlns:p14="http://schemas.microsoft.com/office/powerpoint/2010/main" val="25228443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7132D07B-E3BE-4983-853C-969877DDB0CC}" type="slidenum">
              <a:rPr lang="it-IT" altLang="it-IT"/>
              <a:pPr/>
              <a:t>‹N›</a:t>
            </a:fld>
            <a:endParaRPr lang="it-IT" altLang="it-IT"/>
          </a:p>
        </p:txBody>
      </p:sp>
    </p:spTree>
    <p:extLst>
      <p:ext uri="{BB962C8B-B14F-4D97-AF65-F5344CB8AC3E}">
        <p14:creationId xmlns:p14="http://schemas.microsoft.com/office/powerpoint/2010/main" val="39109963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fld id="{38397052-D6FC-44B7-B952-8DE198598893}" type="slidenum">
              <a:rPr lang="it-IT" altLang="it-IT"/>
              <a:pPr/>
              <a:t>‹N›</a:t>
            </a:fld>
            <a:endParaRPr lang="it-IT" altLang="it-IT"/>
          </a:p>
        </p:txBody>
      </p:sp>
    </p:spTree>
    <p:extLst>
      <p:ext uri="{BB962C8B-B14F-4D97-AF65-F5344CB8AC3E}">
        <p14:creationId xmlns:p14="http://schemas.microsoft.com/office/powerpoint/2010/main" val="96529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554" name="Rectangle 2"/>
          <p:cNvSpPr>
            <a:spLocks noGrp="1" noChangeArrowheads="1"/>
          </p:cNvSpPr>
          <p:nvPr>
            <p:ph type="ctrTitle" sz="quarter"/>
          </p:nvPr>
        </p:nvSpPr>
        <p:spPr>
          <a:xfrm>
            <a:off x="914400" y="2286000"/>
            <a:ext cx="10363200" cy="1143000"/>
          </a:xfrm>
        </p:spPr>
        <p:txBody>
          <a:bodyPr/>
          <a:lstStyle>
            <a:lvl1pPr>
              <a:defRPr sz="3600"/>
            </a:lvl1pPr>
          </a:lstStyle>
          <a:p>
            <a:r>
              <a:rPr lang="en-GB"/>
              <a:t>Click to edit Master title style</a:t>
            </a:r>
          </a:p>
        </p:txBody>
      </p:sp>
      <p:sp>
        <p:nvSpPr>
          <p:cNvPr id="2355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GB"/>
              <a:t>Click to edit Master subtitle style.</a:t>
            </a:r>
          </a:p>
        </p:txBody>
      </p:sp>
    </p:spTree>
    <p:extLst>
      <p:ext uri="{BB962C8B-B14F-4D97-AF65-F5344CB8AC3E}">
        <p14:creationId xmlns:p14="http://schemas.microsoft.com/office/powerpoint/2010/main" val="510610498"/>
      </p:ext>
    </p:extLst>
  </p:cSld>
  <p:clrMapOvr>
    <a:masterClrMapping/>
  </p:clrMapOvr>
  <p:transition>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C03F1B12-B14B-45C8-B42A-365A7AA7AD1B}" type="slidenum">
              <a:rPr lang="it-IT" altLang="it-IT"/>
              <a:pPr/>
              <a:t>‹N›</a:t>
            </a:fld>
            <a:endParaRPr lang="it-IT" altLang="it-IT"/>
          </a:p>
        </p:txBody>
      </p:sp>
    </p:spTree>
    <p:extLst>
      <p:ext uri="{BB962C8B-B14F-4D97-AF65-F5344CB8AC3E}">
        <p14:creationId xmlns:p14="http://schemas.microsoft.com/office/powerpoint/2010/main" val="1617195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DEF24A87-ADBD-46F7-883D-09D54FF50B3A}" type="slidenum">
              <a:rPr lang="it-IT" altLang="it-IT"/>
              <a:pPr/>
              <a:t>‹N›</a:t>
            </a:fld>
            <a:endParaRPr lang="it-IT" altLang="it-IT"/>
          </a:p>
        </p:txBody>
      </p:sp>
    </p:spTree>
    <p:extLst>
      <p:ext uri="{BB962C8B-B14F-4D97-AF65-F5344CB8AC3E}">
        <p14:creationId xmlns:p14="http://schemas.microsoft.com/office/powerpoint/2010/main" val="2152526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5A23D22E-AE7B-4471-A092-0D776BB2CFFA}" type="slidenum">
              <a:rPr lang="it-IT" altLang="it-IT"/>
              <a:pPr/>
              <a:t>‹N›</a:t>
            </a:fld>
            <a:endParaRPr lang="it-IT" altLang="it-IT"/>
          </a:p>
        </p:txBody>
      </p:sp>
    </p:spTree>
    <p:extLst>
      <p:ext uri="{BB962C8B-B14F-4D97-AF65-F5344CB8AC3E}">
        <p14:creationId xmlns:p14="http://schemas.microsoft.com/office/powerpoint/2010/main" val="31983512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CD6980B5-2A9D-46B1-AE4A-4ECE7A8D94A5}" type="slidenum">
              <a:rPr lang="it-IT" altLang="it-IT"/>
              <a:pPr/>
              <a:t>‹N›</a:t>
            </a:fld>
            <a:endParaRPr lang="it-IT" altLang="it-IT"/>
          </a:p>
        </p:txBody>
      </p:sp>
    </p:spTree>
    <p:extLst>
      <p:ext uri="{BB962C8B-B14F-4D97-AF65-F5344CB8AC3E}">
        <p14:creationId xmlns:p14="http://schemas.microsoft.com/office/powerpoint/2010/main" val="23278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37449992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1"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3821154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024724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0633306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DB54C-47F6-4AE8-BDEE-71740E764A3E}" type="datetimeFigureOut">
              <a:rPr lang="en-US" smtClean="0"/>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8342041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DB54C-47F6-4AE8-BDEE-71740E764A3E}" type="datetimeFigureOut">
              <a:rPr lang="en-US" smtClean="0"/>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17270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69811802"/>
      </p:ext>
    </p:extLst>
  </p:cSld>
  <p:clrMapOvr>
    <a:masterClrMapping/>
  </p:clrMapOvr>
  <p:transition>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DB54C-47F6-4AE8-BDEE-71740E764A3E}" type="datetimeFigureOut">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7830175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2680069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41809263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41078355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811923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2"/>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89090195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7072965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1233326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81930326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231554"/>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6" y="273050"/>
            <a:ext cx="4011084" cy="1162051"/>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21863242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0571EDE-A26E-417E-9FD4-FF27093986A8}"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418284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2"/>
            <a:ext cx="7315200" cy="566739"/>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5781093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15076570"/>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1470"/>
            <a:ext cx="2743200" cy="62055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1470"/>
            <a:ext cx="8026400" cy="62055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37731803"/>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1463"/>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0"/>
            <a:ext cx="10972800" cy="4876800"/>
          </a:xfrm>
        </p:spPr>
        <p:txBody>
          <a:bodyPr/>
          <a:lstStyle/>
          <a:p>
            <a:pPr lvl="0"/>
            <a:endParaRPr lang="it-IT" noProof="0"/>
          </a:p>
        </p:txBody>
      </p:sp>
    </p:spTree>
    <p:extLst>
      <p:ext uri="{BB962C8B-B14F-4D97-AF65-F5344CB8AC3E}">
        <p14:creationId xmlns:p14="http://schemas.microsoft.com/office/powerpoint/2010/main" val="7977456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1463"/>
            <a:ext cx="109728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09600" y="1600200"/>
            <a:ext cx="5384800" cy="4876800"/>
          </a:xfrm>
        </p:spPr>
        <p:txBody>
          <a:bodyPr/>
          <a:lstStyle/>
          <a:p>
            <a:pPr lvl="0"/>
            <a:endParaRPr lang="it-IT" noProof="0"/>
          </a:p>
        </p:txBody>
      </p:sp>
      <p:sp>
        <p:nvSpPr>
          <p:cNvPr id="4" name="Segnaposto testo 3"/>
          <p:cNvSpPr>
            <a:spLocks noGrp="1"/>
          </p:cNvSpPr>
          <p:nvPr>
            <p:ph type="body" sz="half" idx="2"/>
          </p:nvPr>
        </p:nvSpPr>
        <p:spPr>
          <a:xfrm>
            <a:off x="6197600" y="1600200"/>
            <a:ext cx="5384800" cy="4876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70731447"/>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527051" y="188914"/>
            <a:ext cx="11055349" cy="5937251"/>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5907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1755195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842521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2874579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402426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40571EDE-A26E-417E-9FD4-FF27093986A8}"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3690827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4180826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385573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2267402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993512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2806932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1141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3FAFDB0-82A8-436E-9B03-8D0CC332A4D9}" type="slidenum">
              <a:rPr lang="it-IT" smtClean="0"/>
              <a:pPr/>
              <a:t>‹N›</a:t>
            </a:fld>
            <a:endParaRPr lang="it-IT"/>
          </a:p>
        </p:txBody>
      </p:sp>
    </p:spTree>
    <p:extLst>
      <p:ext uri="{BB962C8B-B14F-4D97-AF65-F5344CB8AC3E}">
        <p14:creationId xmlns:p14="http://schemas.microsoft.com/office/powerpoint/2010/main" val="2899899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1789D353-7AB9-45DD-84FA-81633F0DEC5B}" type="slidenum">
              <a:rPr lang="it-IT" altLang="it-IT"/>
              <a:pPr/>
              <a:t>‹N›</a:t>
            </a:fld>
            <a:endParaRPr lang="it-IT" altLang="it-IT"/>
          </a:p>
        </p:txBody>
      </p:sp>
    </p:spTree>
    <p:extLst>
      <p:ext uri="{BB962C8B-B14F-4D97-AF65-F5344CB8AC3E}">
        <p14:creationId xmlns:p14="http://schemas.microsoft.com/office/powerpoint/2010/main" val="724208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CC5D33C1-0A58-40C0-B7EF-AC6240CF32C7}" type="slidenum">
              <a:rPr lang="it-IT" altLang="it-IT"/>
              <a:pPr/>
              <a:t>‹N›</a:t>
            </a:fld>
            <a:endParaRPr lang="it-IT" altLang="it-IT"/>
          </a:p>
        </p:txBody>
      </p:sp>
    </p:spTree>
    <p:extLst>
      <p:ext uri="{BB962C8B-B14F-4D97-AF65-F5344CB8AC3E}">
        <p14:creationId xmlns:p14="http://schemas.microsoft.com/office/powerpoint/2010/main" val="4061187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F3E1DB14-4E4A-423C-91FC-84F8E5A4492C}" type="slidenum">
              <a:rPr lang="it-IT" altLang="it-IT"/>
              <a:pPr/>
              <a:t>‹N›</a:t>
            </a:fld>
            <a:endParaRPr lang="it-IT" altLang="it-IT"/>
          </a:p>
        </p:txBody>
      </p:sp>
    </p:spTree>
    <p:extLst>
      <p:ext uri="{BB962C8B-B14F-4D97-AF65-F5344CB8AC3E}">
        <p14:creationId xmlns:p14="http://schemas.microsoft.com/office/powerpoint/2010/main" val="187065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0571EDE-A26E-417E-9FD4-FF27093986A8}"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1537689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C8F9F6D6-063C-447D-B93B-CC704616F91E}" type="slidenum">
              <a:rPr lang="it-IT" altLang="it-IT"/>
              <a:pPr/>
              <a:t>‹N›</a:t>
            </a:fld>
            <a:endParaRPr lang="it-IT" altLang="it-IT"/>
          </a:p>
        </p:txBody>
      </p:sp>
    </p:spTree>
    <p:extLst>
      <p:ext uri="{BB962C8B-B14F-4D97-AF65-F5344CB8AC3E}">
        <p14:creationId xmlns:p14="http://schemas.microsoft.com/office/powerpoint/2010/main" val="3886473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p>
        </p:txBody>
      </p:sp>
      <p:sp>
        <p:nvSpPr>
          <p:cNvPr id="8" name="Segnaposto piè di pagina 7"/>
          <p:cNvSpPr>
            <a:spLocks noGrp="1"/>
          </p:cNvSpPr>
          <p:nvPr>
            <p:ph type="ftr" sz="quarter" idx="11"/>
          </p:nvPr>
        </p:nvSpPr>
        <p:spPr/>
        <p:txBody>
          <a:bodyPr/>
          <a:lstStyle>
            <a:lvl1pPr>
              <a:defRPr/>
            </a:lvl1pPr>
          </a:lstStyle>
          <a:p>
            <a:endParaRPr lang="it-IT" altLang="it-IT"/>
          </a:p>
        </p:txBody>
      </p:sp>
      <p:sp>
        <p:nvSpPr>
          <p:cNvPr id="9" name="Segnaposto numero diapositiva 8"/>
          <p:cNvSpPr>
            <a:spLocks noGrp="1"/>
          </p:cNvSpPr>
          <p:nvPr>
            <p:ph type="sldNum" sz="quarter" idx="12"/>
          </p:nvPr>
        </p:nvSpPr>
        <p:spPr/>
        <p:txBody>
          <a:bodyPr/>
          <a:lstStyle>
            <a:lvl1pPr>
              <a:defRPr/>
            </a:lvl1pPr>
          </a:lstStyle>
          <a:p>
            <a:fld id="{C8C4FEBB-D1A3-4CA7-96F9-D40A08EB9BD0}" type="slidenum">
              <a:rPr lang="it-IT" altLang="it-IT"/>
              <a:pPr/>
              <a:t>‹N›</a:t>
            </a:fld>
            <a:endParaRPr lang="it-IT" altLang="it-IT"/>
          </a:p>
        </p:txBody>
      </p:sp>
    </p:spTree>
    <p:extLst>
      <p:ext uri="{BB962C8B-B14F-4D97-AF65-F5344CB8AC3E}">
        <p14:creationId xmlns:p14="http://schemas.microsoft.com/office/powerpoint/2010/main" val="2647711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798174A4-9A87-4C5B-9488-5BF6740549D3}" type="slidenum">
              <a:rPr lang="it-IT" altLang="it-IT"/>
              <a:pPr/>
              <a:t>‹N›</a:t>
            </a:fld>
            <a:endParaRPr lang="it-IT" altLang="it-IT"/>
          </a:p>
        </p:txBody>
      </p:sp>
    </p:spTree>
    <p:extLst>
      <p:ext uri="{BB962C8B-B14F-4D97-AF65-F5344CB8AC3E}">
        <p14:creationId xmlns:p14="http://schemas.microsoft.com/office/powerpoint/2010/main" val="3683182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p>
        </p:txBody>
      </p:sp>
      <p:sp>
        <p:nvSpPr>
          <p:cNvPr id="3" name="Segnaposto piè di pagina 2"/>
          <p:cNvSpPr>
            <a:spLocks noGrp="1"/>
          </p:cNvSpPr>
          <p:nvPr>
            <p:ph type="ftr" sz="quarter" idx="11"/>
          </p:nvPr>
        </p:nvSpPr>
        <p:spPr/>
        <p:txBody>
          <a:bodyPr/>
          <a:lstStyle>
            <a:lvl1pPr>
              <a:defRPr/>
            </a:lvl1pPr>
          </a:lstStyle>
          <a:p>
            <a:endParaRPr lang="it-IT" altLang="it-IT"/>
          </a:p>
        </p:txBody>
      </p:sp>
      <p:sp>
        <p:nvSpPr>
          <p:cNvPr id="4" name="Segnaposto numero diapositiva 3"/>
          <p:cNvSpPr>
            <a:spLocks noGrp="1"/>
          </p:cNvSpPr>
          <p:nvPr>
            <p:ph type="sldNum" sz="quarter" idx="12"/>
          </p:nvPr>
        </p:nvSpPr>
        <p:spPr/>
        <p:txBody>
          <a:bodyPr/>
          <a:lstStyle>
            <a:lvl1pPr>
              <a:defRPr/>
            </a:lvl1pPr>
          </a:lstStyle>
          <a:p>
            <a:fld id="{4B54D551-3FC1-4EDE-A14A-71FADB08AE31}" type="slidenum">
              <a:rPr lang="it-IT" altLang="it-IT"/>
              <a:pPr/>
              <a:t>‹N›</a:t>
            </a:fld>
            <a:endParaRPr lang="it-IT" altLang="it-IT"/>
          </a:p>
        </p:txBody>
      </p:sp>
    </p:spTree>
    <p:extLst>
      <p:ext uri="{BB962C8B-B14F-4D97-AF65-F5344CB8AC3E}">
        <p14:creationId xmlns:p14="http://schemas.microsoft.com/office/powerpoint/2010/main" val="2294077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11478DF8-262C-4968-BE84-BFA0850B9866}" type="slidenum">
              <a:rPr lang="it-IT" altLang="it-IT"/>
              <a:pPr/>
              <a:t>‹N›</a:t>
            </a:fld>
            <a:endParaRPr lang="it-IT" altLang="it-IT"/>
          </a:p>
        </p:txBody>
      </p:sp>
    </p:spTree>
    <p:extLst>
      <p:ext uri="{BB962C8B-B14F-4D97-AF65-F5344CB8AC3E}">
        <p14:creationId xmlns:p14="http://schemas.microsoft.com/office/powerpoint/2010/main" val="1960177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2F604929-75D0-4667-8993-9BDE94BD6179}" type="slidenum">
              <a:rPr lang="it-IT" altLang="it-IT"/>
              <a:pPr/>
              <a:t>‹N›</a:t>
            </a:fld>
            <a:endParaRPr lang="it-IT" altLang="it-IT"/>
          </a:p>
        </p:txBody>
      </p:sp>
    </p:spTree>
    <p:extLst>
      <p:ext uri="{BB962C8B-B14F-4D97-AF65-F5344CB8AC3E}">
        <p14:creationId xmlns:p14="http://schemas.microsoft.com/office/powerpoint/2010/main" val="21266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9403F20E-8AB9-4B58-9265-848BE806B22E}" type="slidenum">
              <a:rPr lang="it-IT" altLang="it-IT"/>
              <a:pPr/>
              <a:t>‹N›</a:t>
            </a:fld>
            <a:endParaRPr lang="it-IT" altLang="it-IT"/>
          </a:p>
        </p:txBody>
      </p:sp>
    </p:spTree>
    <p:extLst>
      <p:ext uri="{BB962C8B-B14F-4D97-AF65-F5344CB8AC3E}">
        <p14:creationId xmlns:p14="http://schemas.microsoft.com/office/powerpoint/2010/main" val="158696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06E235A-6B42-436A-9F88-4252EE1FC1B5}" type="slidenum">
              <a:rPr lang="it-IT" altLang="it-IT"/>
              <a:pPr/>
              <a:t>‹N›</a:t>
            </a:fld>
            <a:endParaRPr lang="it-IT" altLang="it-IT"/>
          </a:p>
        </p:txBody>
      </p:sp>
    </p:spTree>
    <p:extLst>
      <p:ext uri="{BB962C8B-B14F-4D97-AF65-F5344CB8AC3E}">
        <p14:creationId xmlns:p14="http://schemas.microsoft.com/office/powerpoint/2010/main" val="616657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1FC6FAE-A46C-4662-98FC-654D321C52AD}"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4293395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C6FAE-A46C-4662-98FC-654D321C52AD}"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87425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0571EDE-A26E-417E-9FD4-FF27093986A8}" type="datetimeFigureOut">
              <a:rPr lang="it-IT" smtClean="0"/>
              <a:t>17/05/2017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425285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1FC6FAE-A46C-4662-98FC-654D321C52AD}"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3587633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1FC6FAE-A46C-4662-98FC-654D321C52AD}"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1418355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1FC6FAE-A46C-4662-98FC-654D321C52AD}" type="datetimeFigureOut">
              <a:rPr lang="it-IT" smtClean="0"/>
              <a:t>17/05/2017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660855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1FC6FAE-A46C-4662-98FC-654D321C52AD}" type="datetimeFigureOut">
              <a:rPr lang="it-IT" smtClean="0"/>
              <a:t>17/05/2017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330204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1FC6FAE-A46C-4662-98FC-654D321C52AD}" type="datetimeFigureOut">
              <a:rPr lang="it-IT" smtClean="0"/>
              <a:t>17/05/2017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1160428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1FC6FAE-A46C-4662-98FC-654D321C52AD}"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4097728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1FC6FAE-A46C-4662-98FC-654D321C52AD}"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2074376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C6FAE-A46C-4662-98FC-654D321C52AD}"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3913348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FC6FAE-A46C-4662-98FC-654D321C52AD}" type="datetimeFigureOut">
              <a:rPr lang="it-IT" smtClean="0"/>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BE84385-1F11-4B31-BD65-B05C8BAEAB76}" type="slidenum">
              <a:rPr lang="it-IT" smtClean="0"/>
              <a:t>‹N›</a:t>
            </a:fld>
            <a:endParaRPr lang="it-IT"/>
          </a:p>
        </p:txBody>
      </p:sp>
    </p:spTree>
    <p:extLst>
      <p:ext uri="{BB962C8B-B14F-4D97-AF65-F5344CB8AC3E}">
        <p14:creationId xmlns:p14="http://schemas.microsoft.com/office/powerpoint/2010/main" val="3827343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E26132E1-8748-44A5-9BA8-7F3DBA644BD6}" type="slidenum">
              <a:rPr lang="it-IT" altLang="it-IT"/>
              <a:pPr/>
              <a:t>‹N›</a:t>
            </a:fld>
            <a:endParaRPr lang="it-IT" altLang="it-IT"/>
          </a:p>
        </p:txBody>
      </p:sp>
    </p:spTree>
    <p:extLst>
      <p:ext uri="{BB962C8B-B14F-4D97-AF65-F5344CB8AC3E}">
        <p14:creationId xmlns:p14="http://schemas.microsoft.com/office/powerpoint/2010/main" val="422099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0571EDE-A26E-417E-9FD4-FF27093986A8}" type="datetimeFigureOut">
              <a:rPr lang="it-IT" smtClean="0"/>
              <a:t>17/05/2017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1708212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007435" y="188640"/>
            <a:ext cx="10657184" cy="7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500">
                <a:solidFill>
                  <a:srgbClr val="E04E11"/>
                </a:solidFill>
                <a:latin typeface="Felix Titling" pitchFamily="82" charset="0"/>
              </a:defRPr>
            </a:lvl1pPr>
          </a:lstStyle>
          <a:p>
            <a:pPr lvl="0"/>
            <a:r>
              <a:rPr lang="it-IT" dirty="0"/>
              <a:t>Fare clic per modificare lo stile del titolo</a:t>
            </a:r>
          </a:p>
        </p:txBody>
      </p:sp>
      <p:sp>
        <p:nvSpPr>
          <p:cNvPr id="8" name="Rectangle 3"/>
          <p:cNvSpPr>
            <a:spLocks noGrp="1" noChangeArrowheads="1"/>
          </p:cNvSpPr>
          <p:nvPr>
            <p:ph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atin typeface="Garamond" pitchFamily="18" charset="0"/>
              </a:defRPr>
            </a:lvl1pPr>
            <a:lvl2pPr>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 name="Rectangle 4"/>
          <p:cNvSpPr>
            <a:spLocks noGrp="1" noChangeArrowheads="1"/>
          </p:cNvSpPr>
          <p:nvPr>
            <p:ph type="dt" sz="half" idx="10"/>
          </p:nvPr>
        </p:nvSpPr>
        <p:spPr/>
        <p:txBody>
          <a:bodyPr/>
          <a:lstStyle>
            <a:lvl1pPr>
              <a:defRPr>
                <a:solidFill>
                  <a:schemeClr val="bg1">
                    <a:lumMod val="50000"/>
                  </a:schemeClr>
                </a:solidFill>
                <a:latin typeface="Garamond"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solidFill>
                  <a:schemeClr val="bg1">
                    <a:lumMod val="50000"/>
                  </a:schemeClr>
                </a:solidFill>
                <a:latin typeface="Garamond" pitchFamily="18" charset="0"/>
              </a:defRPr>
            </a:lvl1pPr>
          </a:lstStyle>
          <a:p>
            <a:pPr>
              <a:defRPr/>
            </a:pPr>
            <a:endParaRPr lang="it-IT"/>
          </a:p>
        </p:txBody>
      </p:sp>
    </p:spTree>
    <p:extLst>
      <p:ext uri="{BB962C8B-B14F-4D97-AF65-F5344CB8AC3E}">
        <p14:creationId xmlns:p14="http://schemas.microsoft.com/office/powerpoint/2010/main" val="1951651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2927648" y="2348880"/>
            <a:ext cx="9787136" cy="648072"/>
          </a:xfrm>
        </p:spPr>
        <p:txBody>
          <a:bodyPr/>
          <a:lstStyle>
            <a:lvl1pPr algn="l">
              <a:defRPr sz="2400">
                <a:solidFill>
                  <a:schemeClr val="bg1">
                    <a:lumMod val="50000"/>
                  </a:schemeClr>
                </a:solidFill>
                <a:latin typeface="Felix Titling" pitchFamily="82" charset="0"/>
              </a:defRPr>
            </a:lvl1pPr>
          </a:lstStyle>
          <a:p>
            <a:r>
              <a:rPr lang="en-US"/>
              <a:t>Click to edit Master title style</a:t>
            </a:r>
            <a:endParaRPr lang="it-IT"/>
          </a:p>
        </p:txBody>
      </p:sp>
      <p:sp>
        <p:nvSpPr>
          <p:cNvPr id="6" name="Subtitle 2"/>
          <p:cNvSpPr>
            <a:spLocks noGrp="1"/>
          </p:cNvSpPr>
          <p:nvPr>
            <p:ph type="subTitle" idx="1"/>
          </p:nvPr>
        </p:nvSpPr>
        <p:spPr>
          <a:xfrm>
            <a:off x="2927648" y="3212976"/>
            <a:ext cx="8534400" cy="432048"/>
          </a:xfrm>
        </p:spPr>
        <p:txBody>
          <a:bodyPr/>
          <a:lstStyle>
            <a:lvl1pPr marL="0" indent="0" algn="l">
              <a:buNone/>
              <a:defRPr sz="2000">
                <a:solidFill>
                  <a:schemeClr val="bg1">
                    <a:lumMod val="50000"/>
                  </a:schemeClr>
                </a:solidFill>
                <a:latin typeface="Garamond"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it-IT" dirty="0"/>
          </a:p>
        </p:txBody>
      </p:sp>
      <p:sp>
        <p:nvSpPr>
          <p:cNvPr id="4" name="Rectangle 4"/>
          <p:cNvSpPr>
            <a:spLocks noGrp="1" noChangeArrowheads="1"/>
          </p:cNvSpPr>
          <p:nvPr>
            <p:ph type="dt" sz="half" idx="10"/>
          </p:nvPr>
        </p:nvSpPr>
        <p:spPr>
          <a:xfrm>
            <a:off x="3024717" y="3860800"/>
            <a:ext cx="2844800" cy="476250"/>
          </a:xfrm>
        </p:spPr>
        <p:txBody>
          <a:bodyPr/>
          <a:lstStyle>
            <a:lvl1pPr>
              <a:defRPr i="1">
                <a:solidFill>
                  <a:schemeClr val="bg1">
                    <a:lumMod val="50000"/>
                  </a:schemeClr>
                </a:solidFill>
                <a:latin typeface="Garamond" pitchFamily="18" charset="0"/>
              </a:defRPr>
            </a:lvl1pPr>
          </a:lstStyle>
          <a:p>
            <a:pPr>
              <a:defRPr/>
            </a:pPr>
            <a:endParaRPr lang="it-IT"/>
          </a:p>
        </p:txBody>
      </p:sp>
    </p:spTree>
    <p:extLst>
      <p:ext uri="{BB962C8B-B14F-4D97-AF65-F5344CB8AC3E}">
        <p14:creationId xmlns:p14="http://schemas.microsoft.com/office/powerpoint/2010/main" val="344870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9F3B04B6-BE69-4BCA-9614-DD54BC102C08}" type="slidenum">
              <a:rPr lang="it-IT" altLang="it-IT"/>
              <a:pPr/>
              <a:t>‹N›</a:t>
            </a:fld>
            <a:endParaRPr lang="it-IT" altLang="it-IT"/>
          </a:p>
        </p:txBody>
      </p:sp>
    </p:spTree>
    <p:extLst>
      <p:ext uri="{BB962C8B-B14F-4D97-AF65-F5344CB8AC3E}">
        <p14:creationId xmlns:p14="http://schemas.microsoft.com/office/powerpoint/2010/main" val="2743971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fld id="{5075C934-DE0E-4CD3-8C93-4596487BD644}" type="slidenum">
              <a:rPr lang="it-IT" altLang="it-IT"/>
              <a:pPr/>
              <a:t>‹N›</a:t>
            </a:fld>
            <a:endParaRPr lang="it-IT" altLang="it-IT"/>
          </a:p>
        </p:txBody>
      </p:sp>
    </p:spTree>
    <p:extLst>
      <p:ext uri="{BB962C8B-B14F-4D97-AF65-F5344CB8AC3E}">
        <p14:creationId xmlns:p14="http://schemas.microsoft.com/office/powerpoint/2010/main" val="3372904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193C9848-F264-4479-A858-6C87892EDFA4}" type="slidenum">
              <a:rPr lang="it-IT" altLang="it-IT"/>
              <a:pPr/>
              <a:t>‹N›</a:t>
            </a:fld>
            <a:endParaRPr lang="it-IT" altLang="it-IT"/>
          </a:p>
        </p:txBody>
      </p:sp>
    </p:spTree>
    <p:extLst>
      <p:ext uri="{BB962C8B-B14F-4D97-AF65-F5344CB8AC3E}">
        <p14:creationId xmlns:p14="http://schemas.microsoft.com/office/powerpoint/2010/main" val="3874213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it-IT"/>
          </a:p>
        </p:txBody>
      </p:sp>
      <p:sp>
        <p:nvSpPr>
          <p:cNvPr id="6" name="Rectangle 7"/>
          <p:cNvSpPr>
            <a:spLocks noGrp="1" noChangeArrowheads="1"/>
          </p:cNvSpPr>
          <p:nvPr>
            <p:ph type="ftr" sz="quarter" idx="11"/>
          </p:nvPr>
        </p:nvSpPr>
        <p:spPr/>
        <p:txBody>
          <a:bodyPr/>
          <a:lstStyle>
            <a:lvl1pPr>
              <a:defRPr/>
            </a:lvl1pPr>
          </a:lstStyle>
          <a:p>
            <a:pPr>
              <a:defRPr/>
            </a:pPr>
            <a:endParaRPr lang="it-IT"/>
          </a:p>
        </p:txBody>
      </p:sp>
      <p:sp>
        <p:nvSpPr>
          <p:cNvPr id="7" name="Rectangle 8"/>
          <p:cNvSpPr>
            <a:spLocks noGrp="1" noChangeArrowheads="1"/>
          </p:cNvSpPr>
          <p:nvPr>
            <p:ph type="sldNum" sz="quarter" idx="12"/>
          </p:nvPr>
        </p:nvSpPr>
        <p:spPr/>
        <p:txBody>
          <a:bodyPr/>
          <a:lstStyle>
            <a:lvl1pPr>
              <a:defRPr/>
            </a:lvl1pPr>
          </a:lstStyle>
          <a:p>
            <a:fld id="{701E17AB-D5F4-436E-90A5-51C06ED17688}" type="slidenum">
              <a:rPr lang="it-IT" altLang="it-IT"/>
              <a:pPr/>
              <a:t>‹N›</a:t>
            </a:fld>
            <a:endParaRPr lang="it-IT" altLang="it-IT"/>
          </a:p>
        </p:txBody>
      </p:sp>
    </p:spTree>
    <p:extLst>
      <p:ext uri="{BB962C8B-B14F-4D97-AF65-F5344CB8AC3E}">
        <p14:creationId xmlns:p14="http://schemas.microsoft.com/office/powerpoint/2010/main" val="1559699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BBDDCC8D-C2AE-4B26-8E0A-49F37B753B64}" type="slidenum">
              <a:rPr lang="it-IT" altLang="it-IT"/>
              <a:pPr/>
              <a:t>‹N›</a:t>
            </a:fld>
            <a:endParaRPr lang="it-IT" altLang="it-IT"/>
          </a:p>
        </p:txBody>
      </p:sp>
    </p:spTree>
    <p:extLst>
      <p:ext uri="{BB962C8B-B14F-4D97-AF65-F5344CB8AC3E}">
        <p14:creationId xmlns:p14="http://schemas.microsoft.com/office/powerpoint/2010/main" val="536177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C20543E5-8731-4DB8-AD3D-3766C6CBA1F9}" type="slidenum">
              <a:rPr lang="it-IT" altLang="it-IT"/>
              <a:pPr/>
              <a:t>‹N›</a:t>
            </a:fld>
            <a:endParaRPr lang="it-IT" altLang="it-IT"/>
          </a:p>
        </p:txBody>
      </p:sp>
    </p:spTree>
    <p:extLst>
      <p:ext uri="{BB962C8B-B14F-4D97-AF65-F5344CB8AC3E}">
        <p14:creationId xmlns:p14="http://schemas.microsoft.com/office/powerpoint/2010/main" val="1861035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82622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919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0571EDE-A26E-417E-9FD4-FF27093986A8}" type="datetimeFigureOut">
              <a:rPr lang="it-IT" smtClean="0"/>
              <a:t>17/05/2017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1363196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93332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7712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59642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4283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1722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89028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57540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9197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9186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6976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0571EDE-A26E-417E-9FD4-FF27093986A8}"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3895995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554" name="Rectangle 2"/>
          <p:cNvSpPr>
            <a:spLocks noGrp="1" noChangeArrowheads="1"/>
          </p:cNvSpPr>
          <p:nvPr>
            <p:ph type="ctrTitle" sz="quarter"/>
          </p:nvPr>
        </p:nvSpPr>
        <p:spPr>
          <a:xfrm>
            <a:off x="914400" y="2286000"/>
            <a:ext cx="10363200" cy="1143000"/>
          </a:xfrm>
        </p:spPr>
        <p:txBody>
          <a:bodyPr/>
          <a:lstStyle>
            <a:lvl1pPr>
              <a:defRPr sz="3600"/>
            </a:lvl1pPr>
          </a:lstStyle>
          <a:p>
            <a:r>
              <a:rPr lang="en-GB"/>
              <a:t>Click to edit Master title style</a:t>
            </a:r>
          </a:p>
        </p:txBody>
      </p:sp>
      <p:sp>
        <p:nvSpPr>
          <p:cNvPr id="2355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GB"/>
              <a:t>Click to edit Master subtitle style.</a:t>
            </a:r>
          </a:p>
        </p:txBody>
      </p:sp>
    </p:spTree>
    <p:extLst>
      <p:ext uri="{BB962C8B-B14F-4D97-AF65-F5344CB8AC3E}">
        <p14:creationId xmlns:p14="http://schemas.microsoft.com/office/powerpoint/2010/main" val="1224762363"/>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5348662"/>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076929635"/>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48175037"/>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31061303"/>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328109277"/>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453687"/>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769613300"/>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455602649"/>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375010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0571EDE-A26E-417E-9FD4-FF27093986A8}" type="datetimeFigureOut">
              <a:rPr lang="it-IT" smtClean="0"/>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BDF298-47C6-4EAF-B4F4-18C91C1E82B0}" type="slidenum">
              <a:rPr lang="it-IT" smtClean="0"/>
              <a:t>‹N›</a:t>
            </a:fld>
            <a:endParaRPr lang="it-IT"/>
          </a:p>
        </p:txBody>
      </p:sp>
    </p:spTree>
    <p:extLst>
      <p:ext uri="{BB962C8B-B14F-4D97-AF65-F5344CB8AC3E}">
        <p14:creationId xmlns:p14="http://schemas.microsoft.com/office/powerpoint/2010/main" val="36820854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1464"/>
            <a:ext cx="2743200" cy="62055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1464"/>
            <a:ext cx="8026400" cy="62055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79934022"/>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1463"/>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0"/>
            <a:ext cx="10972800" cy="4876800"/>
          </a:xfrm>
        </p:spPr>
        <p:txBody>
          <a:bodyPr/>
          <a:lstStyle/>
          <a:p>
            <a:pPr lvl="0"/>
            <a:endParaRPr lang="it-IT" noProof="0"/>
          </a:p>
        </p:txBody>
      </p:sp>
    </p:spTree>
    <p:extLst>
      <p:ext uri="{BB962C8B-B14F-4D97-AF65-F5344CB8AC3E}">
        <p14:creationId xmlns:p14="http://schemas.microsoft.com/office/powerpoint/2010/main" val="27331534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1463"/>
            <a:ext cx="109728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09600" y="1600200"/>
            <a:ext cx="5384800" cy="4876800"/>
          </a:xfrm>
        </p:spPr>
        <p:txBody>
          <a:bodyPr/>
          <a:lstStyle/>
          <a:p>
            <a:pPr lvl="0"/>
            <a:endParaRPr lang="it-IT" noProof="0"/>
          </a:p>
        </p:txBody>
      </p:sp>
      <p:sp>
        <p:nvSpPr>
          <p:cNvPr id="4" name="Segnaposto testo 3"/>
          <p:cNvSpPr>
            <a:spLocks noGrp="1"/>
          </p:cNvSpPr>
          <p:nvPr>
            <p:ph type="body" sz="half" idx="2"/>
          </p:nvPr>
        </p:nvSpPr>
        <p:spPr>
          <a:xfrm>
            <a:off x="6197600" y="1600200"/>
            <a:ext cx="5384800" cy="4876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94502039"/>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0007042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22615430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DB54C-47F6-4AE8-BDEE-71740E764A3E}"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4000125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DB54C-47F6-4AE8-BDEE-71740E764A3E}"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820190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DB54C-47F6-4AE8-BDEE-71740E764A3E}" type="datetimeFigureOut">
              <a:rPr lang="en-US" smtClean="0"/>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37610886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DB54C-47F6-4AE8-BDEE-71740E764A3E}" type="datetimeFigureOut">
              <a:rPr lang="en-US" smtClean="0"/>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564684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DB54C-47F6-4AE8-BDEE-71740E764A3E}" type="datetimeFigureOut">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6B164-78C5-40B2-AA85-0A8A3A32DF31}" type="slidenum">
              <a:rPr lang="en-US" smtClean="0"/>
              <a:t>‹N›</a:t>
            </a:fld>
            <a:endParaRPr lang="en-US"/>
          </a:p>
        </p:txBody>
      </p:sp>
    </p:spTree>
    <p:extLst>
      <p:ext uri="{BB962C8B-B14F-4D97-AF65-F5344CB8AC3E}">
        <p14:creationId xmlns:p14="http://schemas.microsoft.com/office/powerpoint/2010/main" val="142300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1.jpeg"/><Relationship Id="rId5" Type="http://schemas.openxmlformats.org/officeDocument/2006/relationships/slideLayout" Target="../slideLayouts/slideLayout119.xml"/><Relationship Id="rId10" Type="http://schemas.openxmlformats.org/officeDocument/2006/relationships/theme" Target="../theme/theme11.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vmlDrawing" Target="../drawings/vmlDrawing2.v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image" Target="../media/image4.emf"/><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oleObject" Target="../embeddings/oleObject2.bin"/><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jpeg"/><Relationship Id="rId5" Type="http://schemas.openxmlformats.org/officeDocument/2006/relationships/slideLayout" Target="../slideLayouts/slideLayout63.xml"/><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vmlDrawing" Target="../drawings/vmlDrawing1.v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image" Target="../media/image4.emf"/><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oleObject" Target="../embeddings/oleObject1.bin"/><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71EDE-A26E-417E-9FD4-FF27093986A8}" type="datetimeFigureOut">
              <a:rPr lang="it-IT" smtClean="0"/>
              <a:t>17/05/2017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DF298-47C6-4EAF-B4F4-18C91C1E82B0}" type="slidenum">
              <a:rPr lang="it-IT" smtClean="0"/>
              <a:t>‹N›</a:t>
            </a:fld>
            <a:endParaRPr lang="it-IT"/>
          </a:p>
        </p:txBody>
      </p:sp>
    </p:spTree>
    <p:extLst>
      <p:ext uri="{BB962C8B-B14F-4D97-AF65-F5344CB8AC3E}">
        <p14:creationId xmlns:p14="http://schemas.microsoft.com/office/powerpoint/2010/main" val="1542006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02E97-4ACD-4624-B293-7759647F6D5A}" type="datetimeFigureOut">
              <a:rPr lang="it-IT" smtClean="0"/>
              <a:t>17/05/2017</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CB32E-3B11-4967-80B0-D1E621D73AD1}" type="slidenum">
              <a:rPr lang="it-IT" smtClean="0"/>
              <a:t>‹N›</a:t>
            </a:fld>
            <a:endParaRPr lang="it-IT"/>
          </a:p>
        </p:txBody>
      </p:sp>
    </p:spTree>
    <p:extLst>
      <p:ext uri="{BB962C8B-B14F-4D97-AF65-F5344CB8AC3E}">
        <p14:creationId xmlns:p14="http://schemas.microsoft.com/office/powerpoint/2010/main" val="10254276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E60ECA5-0685-4DE5-904A-CE8DAB5047AD}" type="slidenum">
              <a:rPr lang="it-IT" altLang="it-IT"/>
              <a:pPr/>
              <a:t>‹N›</a:t>
            </a:fld>
            <a:endParaRPr lang="it-IT" altLang="it-IT"/>
          </a:p>
        </p:txBody>
      </p:sp>
    </p:spTree>
    <p:extLst>
      <p:ext uri="{BB962C8B-B14F-4D97-AF65-F5344CB8AC3E}">
        <p14:creationId xmlns:p14="http://schemas.microsoft.com/office/powerpoint/2010/main" val="19262104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177" name="think-cell Slide" r:id="rId15" imgW="270" imgH="270" progId="TCLayout.ActiveDocument.1">
                  <p:embed/>
                </p:oleObj>
              </mc:Choice>
              <mc:Fallback>
                <p:oleObj name="think-cell Slide" r:id="rId15" imgW="270" imgH="270" progId="TCLayout.ActiveDocument.1">
                  <p:embed/>
                  <p:pic>
                    <p:nvPicPr>
                      <p:cNvPr id="7" name="Object 6" hidden="1"/>
                      <p:cNvPicPr/>
                      <p:nvPr/>
                    </p:nvPicPr>
                    <p:blipFill>
                      <a:blip r:embed="rId16"/>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DB54C-47F6-4AE8-BDEE-71740E764A3E}" type="datetimeFigureOut">
              <a:rPr lang="en-US" smtClean="0"/>
              <a:t>5/17/2017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6B164-78C5-40B2-AA85-0A8A3A32DF31}" type="slidenum">
              <a:rPr lang="en-US" smtClean="0"/>
              <a:t>‹N›</a:t>
            </a:fld>
            <a:endParaRPr lang="en-US"/>
          </a:p>
        </p:txBody>
      </p:sp>
    </p:spTree>
    <p:extLst>
      <p:ext uri="{BB962C8B-B14F-4D97-AF65-F5344CB8AC3E}">
        <p14:creationId xmlns:p14="http://schemas.microsoft.com/office/powerpoint/2010/main" val="39441613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09600" y="2714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1" compatLnSpc="1">
            <a:prstTxWarp prst="textNoShape">
              <a:avLst/>
            </a:prstTxWarp>
          </a:bodyPr>
          <a:lstStyle/>
          <a:p>
            <a:pPr lvl="0"/>
            <a:r>
              <a:rPr lang="en-GB"/>
              <a:t>Click to edit Master title style</a:t>
            </a:r>
            <a:br>
              <a:rPr lang="en-GB"/>
            </a:br>
            <a:r>
              <a:rPr lang="en-GB"/>
              <a:t> Click to edit Master title style</a:t>
            </a:r>
          </a:p>
        </p:txBody>
      </p:sp>
      <p:sp>
        <p:nvSpPr>
          <p:cNvPr id="52227" name="Rectangle 3"/>
          <p:cNvSpPr>
            <a:spLocks noGrp="1" noChangeArrowheads="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532" name="Line 4"/>
          <p:cNvSpPr>
            <a:spLocks noChangeShapeType="1"/>
          </p:cNvSpPr>
          <p:nvPr/>
        </p:nvSpPr>
        <p:spPr bwMode="auto">
          <a:xfrm>
            <a:off x="609600" y="1447800"/>
            <a:ext cx="10972800" cy="0"/>
          </a:xfrm>
          <a:prstGeom prst="line">
            <a:avLst/>
          </a:prstGeom>
          <a:noFill/>
          <a:ln w="25400">
            <a:solidFill>
              <a:srgbClr val="EBE114"/>
            </a:solidFill>
            <a:round/>
            <a:headEnd type="none" w="sm" len="sm"/>
            <a:tailEnd type="none" w="sm" len="sm"/>
          </a:ln>
          <a:effectLst/>
        </p:spPr>
        <p:txBody>
          <a:bodyPr wrap="none" anchor="ctr"/>
          <a:lstStyle/>
          <a:p>
            <a:pPr fontAlgn="base">
              <a:spcBef>
                <a:spcPct val="0"/>
              </a:spcBef>
              <a:spcAft>
                <a:spcPct val="0"/>
              </a:spcAft>
              <a:defRPr/>
            </a:pPr>
            <a:endParaRPr lang="it-IT" sz="3200">
              <a:solidFill>
                <a:srgbClr val="FFFFFF"/>
              </a:solidFill>
            </a:endParaRPr>
          </a:p>
        </p:txBody>
      </p:sp>
    </p:spTree>
    <p:extLst>
      <p:ext uri="{BB962C8B-B14F-4D97-AF65-F5344CB8AC3E}">
        <p14:creationId xmlns:p14="http://schemas.microsoft.com/office/powerpoint/2010/main" val="421838752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wipe dir="r"/>
  </p:transition>
  <p:txStyles>
    <p:titleStyle>
      <a:lvl1pPr algn="ctr" rtl="0" eaLnBrk="0" fontAlgn="base" hangingPunct="0">
        <a:spcBef>
          <a:spcPct val="0"/>
        </a:spcBef>
        <a:spcAft>
          <a:spcPct val="0"/>
        </a:spcAft>
        <a:defRPr sz="3200" b="1">
          <a:solidFill>
            <a:srgbClr val="EBE114"/>
          </a:solidFill>
          <a:latin typeface="+mj-lt"/>
          <a:ea typeface="+mj-ea"/>
          <a:cs typeface="+mj-cs"/>
        </a:defRPr>
      </a:lvl1pPr>
      <a:lvl2pPr algn="ctr" rtl="0" eaLnBrk="0" fontAlgn="base" hangingPunct="0">
        <a:spcBef>
          <a:spcPct val="0"/>
        </a:spcBef>
        <a:spcAft>
          <a:spcPct val="0"/>
        </a:spcAft>
        <a:defRPr sz="3200" b="1">
          <a:solidFill>
            <a:srgbClr val="EBE114"/>
          </a:solidFill>
          <a:latin typeface="Arial" pitchFamily="34" charset="0"/>
        </a:defRPr>
      </a:lvl2pPr>
      <a:lvl3pPr algn="ctr" rtl="0" eaLnBrk="0" fontAlgn="base" hangingPunct="0">
        <a:spcBef>
          <a:spcPct val="0"/>
        </a:spcBef>
        <a:spcAft>
          <a:spcPct val="0"/>
        </a:spcAft>
        <a:defRPr sz="3200" b="1">
          <a:solidFill>
            <a:srgbClr val="EBE114"/>
          </a:solidFill>
          <a:latin typeface="Arial" pitchFamily="34" charset="0"/>
        </a:defRPr>
      </a:lvl3pPr>
      <a:lvl4pPr algn="ctr" rtl="0" eaLnBrk="0" fontAlgn="base" hangingPunct="0">
        <a:spcBef>
          <a:spcPct val="0"/>
        </a:spcBef>
        <a:spcAft>
          <a:spcPct val="0"/>
        </a:spcAft>
        <a:defRPr sz="3200" b="1">
          <a:solidFill>
            <a:srgbClr val="EBE114"/>
          </a:solidFill>
          <a:latin typeface="Arial" pitchFamily="34" charset="0"/>
        </a:defRPr>
      </a:lvl4pPr>
      <a:lvl5pPr algn="ctr" rtl="0" eaLnBrk="0" fontAlgn="base" hangingPunct="0">
        <a:spcBef>
          <a:spcPct val="0"/>
        </a:spcBef>
        <a:spcAft>
          <a:spcPct val="0"/>
        </a:spcAft>
        <a:defRPr sz="3200" b="1">
          <a:solidFill>
            <a:srgbClr val="EBE114"/>
          </a:solidFill>
          <a:latin typeface="Arial" pitchFamily="34" charset="0"/>
        </a:defRPr>
      </a:lvl5pPr>
      <a:lvl6pPr marL="457200" algn="ctr" rtl="0" fontAlgn="base">
        <a:spcBef>
          <a:spcPct val="0"/>
        </a:spcBef>
        <a:spcAft>
          <a:spcPct val="0"/>
        </a:spcAft>
        <a:defRPr sz="3200" b="1">
          <a:solidFill>
            <a:srgbClr val="EBE114"/>
          </a:solidFill>
          <a:latin typeface="Arial" pitchFamily="34" charset="0"/>
        </a:defRPr>
      </a:lvl6pPr>
      <a:lvl7pPr marL="914400" algn="ctr" rtl="0" fontAlgn="base">
        <a:spcBef>
          <a:spcPct val="0"/>
        </a:spcBef>
        <a:spcAft>
          <a:spcPct val="0"/>
        </a:spcAft>
        <a:defRPr sz="3200" b="1">
          <a:solidFill>
            <a:srgbClr val="EBE114"/>
          </a:solidFill>
          <a:latin typeface="Arial" pitchFamily="34" charset="0"/>
        </a:defRPr>
      </a:lvl7pPr>
      <a:lvl8pPr marL="1371600" algn="ctr" rtl="0" fontAlgn="base">
        <a:spcBef>
          <a:spcPct val="0"/>
        </a:spcBef>
        <a:spcAft>
          <a:spcPct val="0"/>
        </a:spcAft>
        <a:defRPr sz="3200" b="1">
          <a:solidFill>
            <a:srgbClr val="EBE114"/>
          </a:solidFill>
          <a:latin typeface="Arial" pitchFamily="34" charset="0"/>
        </a:defRPr>
      </a:lvl8pPr>
      <a:lvl9pPr marL="1828800" algn="ctr" rtl="0" fontAlgn="base">
        <a:spcBef>
          <a:spcPct val="0"/>
        </a:spcBef>
        <a:spcAft>
          <a:spcPct val="0"/>
        </a:spcAft>
        <a:defRPr sz="3200" b="1">
          <a:solidFill>
            <a:srgbClr val="EBE114"/>
          </a:solidFill>
          <a:latin typeface="Arial" pitchFamily="34" charset="0"/>
        </a:defRPr>
      </a:lvl9pPr>
    </p:titleStyle>
    <p:bodyStyle>
      <a:lvl1pPr marL="342900" indent="-342900" algn="l" rtl="0" eaLnBrk="0" fontAlgn="base" hangingPunct="0">
        <a:spcBef>
          <a:spcPct val="20000"/>
        </a:spcBef>
        <a:spcAft>
          <a:spcPct val="0"/>
        </a:spcAft>
        <a:buClr>
          <a:srgbClr val="EBE114"/>
        </a:buClr>
        <a:buSzPct val="90000"/>
        <a:buFont typeface="Wingdings" pitchFamily="2" charset="2"/>
        <a:buChar char="l"/>
        <a:defRPr sz="2400" b="1">
          <a:solidFill>
            <a:schemeClr val="tx1"/>
          </a:solidFill>
          <a:latin typeface="+mn-lt"/>
          <a:ea typeface="+mn-ea"/>
          <a:cs typeface="+mn-cs"/>
        </a:defRPr>
      </a:lvl1pPr>
      <a:lvl2pPr marL="685800" indent="-341313" algn="l" rtl="0" eaLnBrk="0" fontAlgn="base" hangingPunct="0">
        <a:spcBef>
          <a:spcPct val="20000"/>
        </a:spcBef>
        <a:spcAft>
          <a:spcPct val="0"/>
        </a:spcAft>
        <a:buClr>
          <a:schemeClr val="tx1"/>
        </a:buClr>
        <a:buSzPct val="100000"/>
        <a:buChar char="–"/>
        <a:defRPr sz="2400" b="1">
          <a:solidFill>
            <a:schemeClr val="tx1"/>
          </a:solidFill>
          <a:latin typeface="+mn-lt"/>
        </a:defRPr>
      </a:lvl2pPr>
      <a:lvl3pPr marL="1036638" indent="-349250" algn="l" rtl="0" eaLnBrk="0" fontAlgn="base" hangingPunct="0">
        <a:spcBef>
          <a:spcPct val="20000"/>
        </a:spcBef>
        <a:spcAft>
          <a:spcPct val="0"/>
        </a:spcAft>
        <a:buClr>
          <a:srgbClr val="EBE114"/>
        </a:buClr>
        <a:buSzPct val="100000"/>
        <a:buChar char="•"/>
        <a:defRPr sz="2400" b="1">
          <a:solidFill>
            <a:schemeClr val="tx1"/>
          </a:solidFill>
          <a:latin typeface="+mn-lt"/>
        </a:defRPr>
      </a:lvl3pPr>
      <a:lvl4pPr marL="1393825" indent="-355600" algn="l" rtl="0" eaLnBrk="0" fontAlgn="base" hangingPunct="0">
        <a:spcBef>
          <a:spcPct val="20000"/>
        </a:spcBef>
        <a:spcAft>
          <a:spcPct val="0"/>
        </a:spcAft>
        <a:buClr>
          <a:schemeClr val="tx1"/>
        </a:buClr>
        <a:buSzPct val="100000"/>
        <a:buChar char="–"/>
        <a:defRPr sz="2400" b="1">
          <a:solidFill>
            <a:schemeClr val="tx1"/>
          </a:solidFill>
          <a:latin typeface="+mn-lt"/>
        </a:defRPr>
      </a:lvl4pPr>
      <a:lvl5pPr marL="1981200" indent="-585788" algn="r" rtl="0" eaLnBrk="0" fontAlgn="base" hangingPunct="0">
        <a:spcBef>
          <a:spcPct val="20000"/>
        </a:spcBef>
        <a:spcAft>
          <a:spcPct val="0"/>
        </a:spcAft>
        <a:buChar char="»"/>
        <a:defRPr sz="1200" b="1">
          <a:solidFill>
            <a:schemeClr val="tx1"/>
          </a:solidFill>
          <a:latin typeface="+mn-lt"/>
        </a:defRPr>
      </a:lvl5pPr>
      <a:lvl6pPr marL="2438400" indent="-585788" algn="r" rtl="0" fontAlgn="base">
        <a:spcBef>
          <a:spcPct val="20000"/>
        </a:spcBef>
        <a:spcAft>
          <a:spcPct val="0"/>
        </a:spcAft>
        <a:defRPr sz="1200" b="1">
          <a:solidFill>
            <a:schemeClr val="tx1"/>
          </a:solidFill>
          <a:latin typeface="+mn-lt"/>
        </a:defRPr>
      </a:lvl6pPr>
      <a:lvl7pPr marL="2895600" indent="-585788" algn="r" rtl="0" fontAlgn="base">
        <a:spcBef>
          <a:spcPct val="20000"/>
        </a:spcBef>
        <a:spcAft>
          <a:spcPct val="0"/>
        </a:spcAft>
        <a:defRPr sz="1200" b="1">
          <a:solidFill>
            <a:schemeClr val="tx1"/>
          </a:solidFill>
          <a:latin typeface="+mn-lt"/>
        </a:defRPr>
      </a:lvl7pPr>
      <a:lvl8pPr marL="3352800" indent="-585788" algn="r" rtl="0" fontAlgn="base">
        <a:spcBef>
          <a:spcPct val="20000"/>
        </a:spcBef>
        <a:spcAft>
          <a:spcPct val="0"/>
        </a:spcAft>
        <a:defRPr sz="1200" b="1">
          <a:solidFill>
            <a:schemeClr val="tx1"/>
          </a:solidFill>
          <a:latin typeface="+mn-lt"/>
        </a:defRPr>
      </a:lvl8pPr>
      <a:lvl9pPr marL="3810000" indent="-585788" algn="r" rtl="0" fontAlgn="base">
        <a:spcBef>
          <a:spcPct val="20000"/>
        </a:spcBef>
        <a:spcAft>
          <a:spcPct val="0"/>
        </a:spcAft>
        <a:defRPr sz="1200" b="1">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D910F-F68C-43DD-B15B-9E2F0A70552A}" type="datetimeFigureOut">
              <a:rPr lang="it-IT" smtClean="0"/>
              <a:pPr/>
              <a:t>17/05/2017</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AFDB0-82A8-436E-9B03-8D0CC332A4D9}" type="slidenum">
              <a:rPr lang="it-IT" smtClean="0"/>
              <a:pPr/>
              <a:t>‹N›</a:t>
            </a:fld>
            <a:endParaRPr lang="it-IT"/>
          </a:p>
        </p:txBody>
      </p:sp>
    </p:spTree>
    <p:extLst>
      <p:ext uri="{BB962C8B-B14F-4D97-AF65-F5344CB8AC3E}">
        <p14:creationId xmlns:p14="http://schemas.microsoft.com/office/powerpoint/2010/main" val="26647853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it-IT" altLang="it-IT"/>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it-IT" altLang="it-IT"/>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6B902AD-B555-4909-8E12-11E382CF5685}" type="slidenum">
              <a:rPr lang="it-IT" altLang="it-IT"/>
              <a:pPr/>
              <a:t>‹N›</a:t>
            </a:fld>
            <a:endParaRPr lang="it-IT" altLang="it-IT"/>
          </a:p>
        </p:txBody>
      </p:sp>
    </p:spTree>
    <p:extLst>
      <p:ext uri="{BB962C8B-B14F-4D97-AF65-F5344CB8AC3E}">
        <p14:creationId xmlns:p14="http://schemas.microsoft.com/office/powerpoint/2010/main" val="24844990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C6FAE-A46C-4662-98FC-654D321C52AD}" type="datetimeFigureOut">
              <a:rPr lang="it-IT" smtClean="0"/>
              <a:t>17/05/2017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84385-1F11-4B31-BD65-B05C8BAEAB76}" type="slidenum">
              <a:rPr lang="it-IT" smtClean="0"/>
              <a:t>‹N›</a:t>
            </a:fld>
            <a:endParaRPr lang="it-IT"/>
          </a:p>
        </p:txBody>
      </p:sp>
    </p:spTree>
    <p:extLst>
      <p:ext uri="{BB962C8B-B14F-4D97-AF65-F5344CB8AC3E}">
        <p14:creationId xmlns:p14="http://schemas.microsoft.com/office/powerpoint/2010/main" val="7401252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E46020A-D5A6-41AB-9382-336B1446ACF3}" type="slidenum">
              <a:rPr lang="it-IT" altLang="it-IT"/>
              <a:pPr/>
              <a:t>‹N›</a:t>
            </a:fld>
            <a:endParaRPr lang="it-IT" altLang="it-IT"/>
          </a:p>
        </p:txBody>
      </p:sp>
    </p:spTree>
    <p:extLst>
      <p:ext uri="{BB962C8B-B14F-4D97-AF65-F5344CB8AC3E}">
        <p14:creationId xmlns:p14="http://schemas.microsoft.com/office/powerpoint/2010/main" val="4868050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BFCDE-0B9F-4A83-BF62-EE2E150A9B6D}" type="datetimeFigureOut">
              <a:rPr lang="it-IT" smtClean="0">
                <a:solidFill>
                  <a:prstClr val="black">
                    <a:tint val="75000"/>
                  </a:prstClr>
                </a:solidFill>
              </a:rPr>
              <a:pPr/>
              <a:t>17/05/2017</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A2B89-4D16-4B3A-B207-C254F63298A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2920762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1463"/>
            <a:ext cx="10972800" cy="1143000"/>
          </a:xfrm>
          <a:prstGeom prst="rect">
            <a:avLst/>
          </a:prstGeom>
          <a:noFill/>
          <a:ln w="9525">
            <a:noFill/>
            <a:miter lim="800000"/>
            <a:headEnd/>
            <a:tailEnd/>
          </a:ln>
        </p:spPr>
        <p:txBody>
          <a:bodyPr vert="horz" wrap="square" lIns="92075" tIns="46038" rIns="92075" bIns="46038" numCol="1" anchor="b" anchorCtr="1" compatLnSpc="1">
            <a:prstTxWarp prst="textNoShape">
              <a:avLst/>
            </a:prstTxWarp>
          </a:bodyPr>
          <a:lstStyle/>
          <a:p>
            <a:pPr lvl="0"/>
            <a:r>
              <a:rPr lang="en-GB"/>
              <a:t>Click to edit Master title style</a:t>
            </a:r>
            <a:br>
              <a:rPr lang="en-GB"/>
            </a:br>
            <a:r>
              <a:rPr lang="en-GB"/>
              <a:t> Click to edit Master title style</a:t>
            </a:r>
          </a:p>
        </p:txBody>
      </p:sp>
      <p:sp>
        <p:nvSpPr>
          <p:cNvPr id="11267" name="Rectangle 3"/>
          <p:cNvSpPr>
            <a:spLocks noGrp="1" noChangeArrowheads="1"/>
          </p:cNvSpPr>
          <p:nvPr>
            <p:ph type="body" idx="1"/>
          </p:nvPr>
        </p:nvSpPr>
        <p:spPr bwMode="auto">
          <a:xfrm>
            <a:off x="609600" y="1600200"/>
            <a:ext cx="10972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532" name="Line 4"/>
          <p:cNvSpPr>
            <a:spLocks noChangeShapeType="1"/>
          </p:cNvSpPr>
          <p:nvPr/>
        </p:nvSpPr>
        <p:spPr bwMode="auto">
          <a:xfrm>
            <a:off x="609600" y="1447800"/>
            <a:ext cx="10972800" cy="0"/>
          </a:xfrm>
          <a:prstGeom prst="line">
            <a:avLst/>
          </a:prstGeom>
          <a:noFill/>
          <a:ln w="25400">
            <a:solidFill>
              <a:srgbClr val="EBE114"/>
            </a:solidFill>
            <a:round/>
            <a:headEnd type="none" w="sm" len="sm"/>
            <a:tailEnd type="none" w="sm" len="sm"/>
          </a:ln>
          <a:effectLst/>
        </p:spPr>
        <p:txBody>
          <a:bodyPr wrap="none" anchor="ctr"/>
          <a:lstStyle/>
          <a:p>
            <a:pPr fontAlgn="base">
              <a:spcBef>
                <a:spcPct val="0"/>
              </a:spcBef>
              <a:spcAft>
                <a:spcPct val="0"/>
              </a:spcAft>
              <a:defRPr/>
            </a:pPr>
            <a:endParaRPr lang="it-IT" sz="3200">
              <a:solidFill>
                <a:srgbClr val="FFFFFF"/>
              </a:solidFill>
            </a:endParaRPr>
          </a:p>
        </p:txBody>
      </p:sp>
    </p:spTree>
    <p:extLst>
      <p:ext uri="{BB962C8B-B14F-4D97-AF65-F5344CB8AC3E}">
        <p14:creationId xmlns:p14="http://schemas.microsoft.com/office/powerpoint/2010/main" val="323774062"/>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ransition>
    <p:wipe dir="r"/>
  </p:transition>
  <p:txStyles>
    <p:titleStyle>
      <a:lvl1pPr algn="ctr" rtl="0" eaLnBrk="0" fontAlgn="base" hangingPunct="0">
        <a:spcBef>
          <a:spcPct val="0"/>
        </a:spcBef>
        <a:spcAft>
          <a:spcPct val="0"/>
        </a:spcAft>
        <a:defRPr sz="3200" b="1">
          <a:solidFill>
            <a:srgbClr val="EBE114"/>
          </a:solidFill>
          <a:latin typeface="+mj-lt"/>
          <a:ea typeface="+mj-ea"/>
          <a:cs typeface="+mj-cs"/>
        </a:defRPr>
      </a:lvl1pPr>
      <a:lvl2pPr algn="ctr" rtl="0" eaLnBrk="0" fontAlgn="base" hangingPunct="0">
        <a:spcBef>
          <a:spcPct val="0"/>
        </a:spcBef>
        <a:spcAft>
          <a:spcPct val="0"/>
        </a:spcAft>
        <a:defRPr sz="3200" b="1">
          <a:solidFill>
            <a:srgbClr val="EBE114"/>
          </a:solidFill>
          <a:latin typeface="Arial" pitchFamily="34" charset="0"/>
        </a:defRPr>
      </a:lvl2pPr>
      <a:lvl3pPr algn="ctr" rtl="0" eaLnBrk="0" fontAlgn="base" hangingPunct="0">
        <a:spcBef>
          <a:spcPct val="0"/>
        </a:spcBef>
        <a:spcAft>
          <a:spcPct val="0"/>
        </a:spcAft>
        <a:defRPr sz="3200" b="1">
          <a:solidFill>
            <a:srgbClr val="EBE114"/>
          </a:solidFill>
          <a:latin typeface="Arial" pitchFamily="34" charset="0"/>
        </a:defRPr>
      </a:lvl3pPr>
      <a:lvl4pPr algn="ctr" rtl="0" eaLnBrk="0" fontAlgn="base" hangingPunct="0">
        <a:spcBef>
          <a:spcPct val="0"/>
        </a:spcBef>
        <a:spcAft>
          <a:spcPct val="0"/>
        </a:spcAft>
        <a:defRPr sz="3200" b="1">
          <a:solidFill>
            <a:srgbClr val="EBE114"/>
          </a:solidFill>
          <a:latin typeface="Arial" pitchFamily="34" charset="0"/>
        </a:defRPr>
      </a:lvl4pPr>
      <a:lvl5pPr algn="ctr" rtl="0" eaLnBrk="0" fontAlgn="base" hangingPunct="0">
        <a:spcBef>
          <a:spcPct val="0"/>
        </a:spcBef>
        <a:spcAft>
          <a:spcPct val="0"/>
        </a:spcAft>
        <a:defRPr sz="3200" b="1">
          <a:solidFill>
            <a:srgbClr val="EBE114"/>
          </a:solidFill>
          <a:latin typeface="Arial" pitchFamily="34" charset="0"/>
        </a:defRPr>
      </a:lvl5pPr>
      <a:lvl6pPr marL="457200" algn="ctr" rtl="0" fontAlgn="base">
        <a:spcBef>
          <a:spcPct val="0"/>
        </a:spcBef>
        <a:spcAft>
          <a:spcPct val="0"/>
        </a:spcAft>
        <a:defRPr sz="3200" b="1">
          <a:solidFill>
            <a:srgbClr val="EBE114"/>
          </a:solidFill>
          <a:latin typeface="Arial" pitchFamily="34" charset="0"/>
        </a:defRPr>
      </a:lvl6pPr>
      <a:lvl7pPr marL="914400" algn="ctr" rtl="0" fontAlgn="base">
        <a:spcBef>
          <a:spcPct val="0"/>
        </a:spcBef>
        <a:spcAft>
          <a:spcPct val="0"/>
        </a:spcAft>
        <a:defRPr sz="3200" b="1">
          <a:solidFill>
            <a:srgbClr val="EBE114"/>
          </a:solidFill>
          <a:latin typeface="Arial" pitchFamily="34" charset="0"/>
        </a:defRPr>
      </a:lvl7pPr>
      <a:lvl8pPr marL="1371600" algn="ctr" rtl="0" fontAlgn="base">
        <a:spcBef>
          <a:spcPct val="0"/>
        </a:spcBef>
        <a:spcAft>
          <a:spcPct val="0"/>
        </a:spcAft>
        <a:defRPr sz="3200" b="1">
          <a:solidFill>
            <a:srgbClr val="EBE114"/>
          </a:solidFill>
          <a:latin typeface="Arial" pitchFamily="34" charset="0"/>
        </a:defRPr>
      </a:lvl8pPr>
      <a:lvl9pPr marL="1828800" algn="ctr" rtl="0" fontAlgn="base">
        <a:spcBef>
          <a:spcPct val="0"/>
        </a:spcBef>
        <a:spcAft>
          <a:spcPct val="0"/>
        </a:spcAft>
        <a:defRPr sz="3200" b="1">
          <a:solidFill>
            <a:srgbClr val="EBE114"/>
          </a:solidFill>
          <a:latin typeface="Arial" pitchFamily="34" charset="0"/>
        </a:defRPr>
      </a:lvl9pPr>
    </p:titleStyle>
    <p:bodyStyle>
      <a:lvl1pPr marL="342900" indent="-342900" algn="l" rtl="0" eaLnBrk="0" fontAlgn="base" hangingPunct="0">
        <a:spcBef>
          <a:spcPct val="20000"/>
        </a:spcBef>
        <a:spcAft>
          <a:spcPct val="0"/>
        </a:spcAft>
        <a:buClr>
          <a:srgbClr val="EBE114"/>
        </a:buClr>
        <a:buSzPct val="90000"/>
        <a:buFont typeface="Wingdings" pitchFamily="2" charset="2"/>
        <a:buChar char="l"/>
        <a:defRPr sz="2400" b="1">
          <a:solidFill>
            <a:schemeClr val="tx1"/>
          </a:solidFill>
          <a:latin typeface="+mn-lt"/>
          <a:ea typeface="+mn-ea"/>
          <a:cs typeface="+mn-cs"/>
        </a:defRPr>
      </a:lvl1pPr>
      <a:lvl2pPr marL="685800" indent="-341313" algn="l" rtl="0" eaLnBrk="0" fontAlgn="base" hangingPunct="0">
        <a:spcBef>
          <a:spcPct val="20000"/>
        </a:spcBef>
        <a:spcAft>
          <a:spcPct val="0"/>
        </a:spcAft>
        <a:buClr>
          <a:schemeClr val="tx1"/>
        </a:buClr>
        <a:buSzPct val="100000"/>
        <a:buChar char="–"/>
        <a:defRPr sz="2400" b="1">
          <a:solidFill>
            <a:schemeClr val="tx1"/>
          </a:solidFill>
          <a:latin typeface="+mn-lt"/>
        </a:defRPr>
      </a:lvl2pPr>
      <a:lvl3pPr marL="1036638" indent="-349250" algn="l" rtl="0" eaLnBrk="0" fontAlgn="base" hangingPunct="0">
        <a:spcBef>
          <a:spcPct val="20000"/>
        </a:spcBef>
        <a:spcAft>
          <a:spcPct val="0"/>
        </a:spcAft>
        <a:buClr>
          <a:srgbClr val="EBE114"/>
        </a:buClr>
        <a:buSzPct val="100000"/>
        <a:buChar char="•"/>
        <a:defRPr sz="2400" b="1">
          <a:solidFill>
            <a:schemeClr val="tx1"/>
          </a:solidFill>
          <a:latin typeface="+mn-lt"/>
        </a:defRPr>
      </a:lvl3pPr>
      <a:lvl4pPr marL="1393825" indent="-355600" algn="l" rtl="0" eaLnBrk="0" fontAlgn="base" hangingPunct="0">
        <a:spcBef>
          <a:spcPct val="20000"/>
        </a:spcBef>
        <a:spcAft>
          <a:spcPct val="0"/>
        </a:spcAft>
        <a:buClr>
          <a:schemeClr val="tx1"/>
        </a:buClr>
        <a:buSzPct val="100000"/>
        <a:buChar char="–"/>
        <a:defRPr sz="2400" b="1">
          <a:solidFill>
            <a:schemeClr val="tx1"/>
          </a:solidFill>
          <a:latin typeface="+mn-lt"/>
        </a:defRPr>
      </a:lvl4pPr>
      <a:lvl5pPr marL="1981200" indent="-585788" algn="r" rtl="0" eaLnBrk="0" fontAlgn="base" hangingPunct="0">
        <a:spcBef>
          <a:spcPct val="20000"/>
        </a:spcBef>
        <a:spcAft>
          <a:spcPct val="0"/>
        </a:spcAft>
        <a:defRPr sz="1200" b="1">
          <a:solidFill>
            <a:schemeClr val="tx1"/>
          </a:solidFill>
          <a:latin typeface="+mn-lt"/>
        </a:defRPr>
      </a:lvl5pPr>
      <a:lvl6pPr marL="2438400" indent="-585788" algn="r" rtl="0" fontAlgn="base">
        <a:spcBef>
          <a:spcPct val="20000"/>
        </a:spcBef>
        <a:spcAft>
          <a:spcPct val="0"/>
        </a:spcAft>
        <a:defRPr sz="1200" b="1">
          <a:solidFill>
            <a:schemeClr val="tx1"/>
          </a:solidFill>
          <a:latin typeface="+mn-lt"/>
        </a:defRPr>
      </a:lvl6pPr>
      <a:lvl7pPr marL="2895600" indent="-585788" algn="r" rtl="0" fontAlgn="base">
        <a:spcBef>
          <a:spcPct val="20000"/>
        </a:spcBef>
        <a:spcAft>
          <a:spcPct val="0"/>
        </a:spcAft>
        <a:defRPr sz="1200" b="1">
          <a:solidFill>
            <a:schemeClr val="tx1"/>
          </a:solidFill>
          <a:latin typeface="+mn-lt"/>
        </a:defRPr>
      </a:lvl7pPr>
      <a:lvl8pPr marL="3352800" indent="-585788" algn="r" rtl="0" fontAlgn="base">
        <a:spcBef>
          <a:spcPct val="20000"/>
        </a:spcBef>
        <a:spcAft>
          <a:spcPct val="0"/>
        </a:spcAft>
        <a:defRPr sz="1200" b="1">
          <a:solidFill>
            <a:schemeClr val="tx1"/>
          </a:solidFill>
          <a:latin typeface="+mn-lt"/>
        </a:defRPr>
      </a:lvl8pPr>
      <a:lvl9pPr marL="3810000" indent="-585788" algn="r" rtl="0" fontAlgn="base">
        <a:spcBef>
          <a:spcPct val="20000"/>
        </a:spcBef>
        <a:spcAft>
          <a:spcPct val="0"/>
        </a:spcAft>
        <a:defRPr sz="1200" b="1">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80" name="think-cell Slide" r:id="rId15" imgW="270" imgH="270" progId="TCLayout.ActiveDocument.1">
                  <p:embed/>
                </p:oleObj>
              </mc:Choice>
              <mc:Fallback>
                <p:oleObj name="think-cell Slide" r:id="rId15" imgW="270" imgH="270" progId="TCLayout.ActiveDocument.1">
                  <p:embed/>
                  <p:pic>
                    <p:nvPicPr>
                      <p:cNvPr id="7" name="Object 6" hidden="1"/>
                      <p:cNvPicPr/>
                      <p:nvPr/>
                    </p:nvPicPr>
                    <p:blipFill>
                      <a:blip r:embed="rId16"/>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DB54C-47F6-4AE8-BDEE-71740E764A3E}" type="datetimeFigureOut">
              <a:rPr lang="en-US" smtClean="0"/>
              <a:t>5/17/2017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6B164-78C5-40B2-AA85-0A8A3A32DF31}" type="slidenum">
              <a:rPr lang="en-US" smtClean="0"/>
              <a:t>‹N›</a:t>
            </a:fld>
            <a:endParaRPr lang="en-US"/>
          </a:p>
        </p:txBody>
      </p:sp>
    </p:spTree>
    <p:extLst>
      <p:ext uri="{BB962C8B-B14F-4D97-AF65-F5344CB8AC3E}">
        <p14:creationId xmlns:p14="http://schemas.microsoft.com/office/powerpoint/2010/main" val="30990132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0.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tags" Target="../tags/tag44.xml"/><Relationship Id="rId47" Type="http://schemas.openxmlformats.org/officeDocument/2006/relationships/tags" Target="../tags/tag49.xml"/><Relationship Id="rId50" Type="http://schemas.openxmlformats.org/officeDocument/2006/relationships/tags" Target="../tags/tag52.xml"/><Relationship Id="rId55" Type="http://schemas.openxmlformats.org/officeDocument/2006/relationships/tags" Target="../tags/tag57.xml"/><Relationship Id="rId63" Type="http://schemas.openxmlformats.org/officeDocument/2006/relationships/oleObject" Target="../embeddings/oleObject7.bin"/><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41" Type="http://schemas.openxmlformats.org/officeDocument/2006/relationships/tags" Target="../tags/tag43.xml"/><Relationship Id="rId54" Type="http://schemas.openxmlformats.org/officeDocument/2006/relationships/tags" Target="../tags/tag56.xml"/><Relationship Id="rId62" Type="http://schemas.openxmlformats.org/officeDocument/2006/relationships/image" Target="../media/image51.emf"/><Relationship Id="rId1" Type="http://schemas.openxmlformats.org/officeDocument/2006/relationships/vmlDrawing" Target="../drawings/vmlDrawing5.v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tags" Target="../tags/tag55.xml"/><Relationship Id="rId58" Type="http://schemas.openxmlformats.org/officeDocument/2006/relationships/slideLayout" Target="../slideLayouts/slideLayout125.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tags" Target="../tags/tag51.xml"/><Relationship Id="rId57" Type="http://schemas.openxmlformats.org/officeDocument/2006/relationships/tags" Target="../tags/tag59.xml"/><Relationship Id="rId61" Type="http://schemas.openxmlformats.org/officeDocument/2006/relationships/oleObject" Target="../embeddings/oleObject6.bin"/><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tags" Target="../tags/tag54.xml"/><Relationship Id="rId60" Type="http://schemas.openxmlformats.org/officeDocument/2006/relationships/image" Target="../media/image4.emf"/><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tags" Target="../tags/tag50.xml"/><Relationship Id="rId56" Type="http://schemas.openxmlformats.org/officeDocument/2006/relationships/tags" Target="../tags/tag58.xml"/><Relationship Id="rId64" Type="http://schemas.openxmlformats.org/officeDocument/2006/relationships/image" Target="../media/image52.emf"/><Relationship Id="rId8" Type="http://schemas.openxmlformats.org/officeDocument/2006/relationships/tags" Target="../tags/tag10.xml"/><Relationship Id="rId51" Type="http://schemas.openxmlformats.org/officeDocument/2006/relationships/tags" Target="../tags/tag53.xml"/><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59"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tags" Target="../tags/tag97.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tags" Target="../tags/tag100.xml"/><Relationship Id="rId47" Type="http://schemas.openxmlformats.org/officeDocument/2006/relationships/tags" Target="../tags/tag105.xml"/><Relationship Id="rId50" Type="http://schemas.openxmlformats.org/officeDocument/2006/relationships/tags" Target="../tags/tag108.xml"/><Relationship Id="rId55" Type="http://schemas.openxmlformats.org/officeDocument/2006/relationships/tags" Target="../tags/tag113.xml"/><Relationship Id="rId63" Type="http://schemas.openxmlformats.org/officeDocument/2006/relationships/oleObject" Target="../embeddings/oleObject10.bin"/><Relationship Id="rId7" Type="http://schemas.openxmlformats.org/officeDocument/2006/relationships/tags" Target="../tags/tag6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29" Type="http://schemas.openxmlformats.org/officeDocument/2006/relationships/tags" Target="../tags/tag87.xml"/><Relationship Id="rId41" Type="http://schemas.openxmlformats.org/officeDocument/2006/relationships/tags" Target="../tags/tag99.xml"/><Relationship Id="rId54" Type="http://schemas.openxmlformats.org/officeDocument/2006/relationships/tags" Target="../tags/tag112.xml"/><Relationship Id="rId62" Type="http://schemas.openxmlformats.org/officeDocument/2006/relationships/image" Target="../media/image53.emf"/><Relationship Id="rId1" Type="http://schemas.openxmlformats.org/officeDocument/2006/relationships/vmlDrawing" Target="../drawings/vmlDrawing6.v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tags" Target="../tags/tag98.xml"/><Relationship Id="rId45" Type="http://schemas.openxmlformats.org/officeDocument/2006/relationships/tags" Target="../tags/tag103.xml"/><Relationship Id="rId53" Type="http://schemas.openxmlformats.org/officeDocument/2006/relationships/tags" Target="../tags/tag111.xml"/><Relationship Id="rId58" Type="http://schemas.openxmlformats.org/officeDocument/2006/relationships/slideLayout" Target="../slideLayouts/slideLayout94.xml"/><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49" Type="http://schemas.openxmlformats.org/officeDocument/2006/relationships/tags" Target="../tags/tag107.xml"/><Relationship Id="rId57" Type="http://schemas.openxmlformats.org/officeDocument/2006/relationships/tags" Target="../tags/tag115.xml"/><Relationship Id="rId61" Type="http://schemas.openxmlformats.org/officeDocument/2006/relationships/oleObject" Target="../embeddings/oleObject9.bin"/><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tags" Target="../tags/tag102.xml"/><Relationship Id="rId52" Type="http://schemas.openxmlformats.org/officeDocument/2006/relationships/tags" Target="../tags/tag110.xml"/><Relationship Id="rId60" Type="http://schemas.openxmlformats.org/officeDocument/2006/relationships/image" Target="../media/image4.emf"/><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tags" Target="../tags/tag101.xml"/><Relationship Id="rId48" Type="http://schemas.openxmlformats.org/officeDocument/2006/relationships/tags" Target="../tags/tag106.xml"/><Relationship Id="rId56" Type="http://schemas.openxmlformats.org/officeDocument/2006/relationships/tags" Target="../tags/tag114.xml"/><Relationship Id="rId64" Type="http://schemas.openxmlformats.org/officeDocument/2006/relationships/image" Target="../media/image54.emf"/><Relationship Id="rId8" Type="http://schemas.openxmlformats.org/officeDocument/2006/relationships/tags" Target="../tags/tag66.xml"/><Relationship Id="rId51" Type="http://schemas.openxmlformats.org/officeDocument/2006/relationships/tags" Target="../tags/tag109.xml"/><Relationship Id="rId3" Type="http://schemas.openxmlformats.org/officeDocument/2006/relationships/tags" Target="../tags/tag61.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tags" Target="../tags/tag96.xml"/><Relationship Id="rId46" Type="http://schemas.openxmlformats.org/officeDocument/2006/relationships/tags" Target="../tags/tag104.xml"/><Relationship Id="rId59"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slideLayout" Target="../slideLayouts/slideLayout94.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image" Target="../media/image55.emf"/><Relationship Id="rId2" Type="http://schemas.openxmlformats.org/officeDocument/2006/relationships/tags" Target="../tags/tag116.xml"/><Relationship Id="rId16" Type="http://schemas.openxmlformats.org/officeDocument/2006/relationships/oleObject" Target="../embeddings/oleObject12.bin"/><Relationship Id="rId1" Type="http://schemas.openxmlformats.org/officeDocument/2006/relationships/vmlDrawing" Target="../drawings/vmlDrawing7.v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image" Target="../media/image4.emf"/><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slideLayout" Target="../slideLayouts/slideLayout125.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image" Target="../media/image56.emf"/><Relationship Id="rId2" Type="http://schemas.openxmlformats.org/officeDocument/2006/relationships/tags" Target="../tags/tag127.xml"/><Relationship Id="rId16" Type="http://schemas.openxmlformats.org/officeDocument/2006/relationships/oleObject" Target="../embeddings/oleObject14.bin"/><Relationship Id="rId1" Type="http://schemas.openxmlformats.org/officeDocument/2006/relationships/vmlDrawing" Target="../drawings/vmlDrawing8.vml"/><Relationship Id="rId6" Type="http://schemas.openxmlformats.org/officeDocument/2006/relationships/tags" Target="../tags/tag131.xml"/><Relationship Id="rId11" Type="http://schemas.openxmlformats.org/officeDocument/2006/relationships/tags" Target="../tags/tag136.xml"/><Relationship Id="rId5" Type="http://schemas.openxmlformats.org/officeDocument/2006/relationships/tags" Target="../tags/tag130.xml"/><Relationship Id="rId15" Type="http://schemas.openxmlformats.org/officeDocument/2006/relationships/image" Target="../media/image4.emf"/><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0.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it/imgres?imgurl=http://2.bp.blogspot.com/_CMSQqH2nZwY/TNg-rNVg-3I/AAAAAAAACDo/kQ_wQzRxPEw/s1600/aiom%5b1%5d.jpg&amp;imgrefurl=http://dinobrancia.blogspot.com/2010/11/cancro-aiom-le-terapie-orali-preferite.html&amp;usg=__Um7lXS-_NjRK1ANCLpj3RUW5vGs=&amp;h=214&amp;w=437&amp;sz=18&amp;hl=it&amp;start=1&amp;sig2=fc3tr6BS2alvnyUICHWvfw&amp;zoom=1&amp;tbnid=Wm2M_RHfifJPvM:&amp;tbnh=62&amp;tbnw=126&amp;ei=avg6TZmPIYSt8gPgxIyZCA&amp;prev=/images?q%3Daiom%26hl%3Dit%26gbv%3D2%26tbs%3Disch:1&amp;itbs=1"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74.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http://www.liceoberchet.it/ricerche/geo5d_04/Antartide/immagini/scott_spedizione.jpg"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3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31520" y="1508683"/>
            <a:ext cx="11679936"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                         Biosimilar drugs . </a:t>
            </a:r>
          </a:p>
          <a:p>
            <a:r>
              <a:rPr lang="en-US" sz="3600" dirty="0">
                <a:latin typeface="Arial" panose="020B0604020202020204" pitchFamily="34" charset="0"/>
                <a:cs typeface="Arial" panose="020B0604020202020204" pitchFamily="34" charset="0"/>
              </a:rPr>
              <a:t>Current role in Medical Oncology  in EU Community </a:t>
            </a:r>
            <a:endParaRPr lang="it-IT" sz="3600" dirty="0">
              <a:latin typeface="Arial" panose="020B0604020202020204" pitchFamily="34" charset="0"/>
              <a:cs typeface="Arial" panose="020B0604020202020204" pitchFamily="34" charset="0"/>
            </a:endParaRPr>
          </a:p>
        </p:txBody>
      </p:sp>
      <p:sp>
        <p:nvSpPr>
          <p:cNvPr id="5" name="CasellaDiTesto 4"/>
          <p:cNvSpPr txBox="1"/>
          <p:nvPr/>
        </p:nvSpPr>
        <p:spPr>
          <a:xfrm>
            <a:off x="1865376" y="3706368"/>
            <a:ext cx="7591117" cy="1569660"/>
          </a:xfrm>
          <a:prstGeom prst="rect">
            <a:avLst/>
          </a:prstGeom>
          <a:noFill/>
        </p:spPr>
        <p:txBody>
          <a:bodyPr wrap="none" rtlCol="0">
            <a:spAutoFit/>
          </a:bodyPr>
          <a:lstStyle/>
          <a:p>
            <a:r>
              <a:rPr lang="it-IT" sz="3200" dirty="0"/>
              <a:t>                         Dr. Giovanni </a:t>
            </a:r>
            <a:r>
              <a:rPr lang="it-IT" sz="3200" dirty="0" err="1"/>
              <a:t>Rosti</a:t>
            </a:r>
            <a:endParaRPr lang="it-IT" sz="3200" dirty="0"/>
          </a:p>
          <a:p>
            <a:endParaRPr lang="it-IT" sz="3200" dirty="0"/>
          </a:p>
          <a:p>
            <a:r>
              <a:rPr lang="it-IT" sz="3200" dirty="0" err="1"/>
              <a:t>Medical</a:t>
            </a:r>
            <a:r>
              <a:rPr lang="it-IT" sz="3200" dirty="0"/>
              <a:t> </a:t>
            </a:r>
            <a:r>
              <a:rPr lang="it-IT" sz="3200" dirty="0" err="1"/>
              <a:t>Oncology</a:t>
            </a:r>
            <a:r>
              <a:rPr lang="it-IT" sz="3200" dirty="0"/>
              <a:t> , San Matteo, IRCCS, Pavia</a:t>
            </a:r>
          </a:p>
        </p:txBody>
      </p:sp>
      <p:pic>
        <p:nvPicPr>
          <p:cNvPr id="6" name="Immagine 5"/>
          <p:cNvPicPr>
            <a:picLocks noChangeAspect="1"/>
          </p:cNvPicPr>
          <p:nvPr/>
        </p:nvPicPr>
        <p:blipFill>
          <a:blip r:embed="rId2"/>
          <a:stretch>
            <a:fillRect/>
          </a:stretch>
        </p:blipFill>
        <p:spPr>
          <a:xfrm>
            <a:off x="9771789" y="5077898"/>
            <a:ext cx="2280102" cy="1603387"/>
          </a:xfrm>
          <a:prstGeom prst="rect">
            <a:avLst/>
          </a:prstGeom>
          <a:ln>
            <a:solidFill>
              <a:srgbClr val="002060"/>
            </a:solidFill>
          </a:ln>
        </p:spPr>
      </p:pic>
      <p:pic>
        <p:nvPicPr>
          <p:cNvPr id="2" name="Immagine 1"/>
          <p:cNvPicPr>
            <a:picLocks noChangeAspect="1"/>
          </p:cNvPicPr>
          <p:nvPr/>
        </p:nvPicPr>
        <p:blipFill>
          <a:blip r:embed="rId3"/>
          <a:stretch>
            <a:fillRect/>
          </a:stretch>
        </p:blipFill>
        <p:spPr>
          <a:xfrm>
            <a:off x="230914" y="189521"/>
            <a:ext cx="3043372" cy="1468046"/>
          </a:xfrm>
          <a:prstGeom prst="rect">
            <a:avLst/>
          </a:prstGeom>
        </p:spPr>
      </p:pic>
    </p:spTree>
    <p:extLst>
      <p:ext uri="{BB962C8B-B14F-4D97-AF65-F5344CB8AC3E}">
        <p14:creationId xmlns:p14="http://schemas.microsoft.com/office/powerpoint/2010/main" val="392008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690648" y="3734590"/>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CasellaDiTesto 2"/>
          <p:cNvSpPr txBox="1"/>
          <p:nvPr/>
        </p:nvSpPr>
        <p:spPr>
          <a:xfrm>
            <a:off x="917448" y="1678210"/>
            <a:ext cx="10933176" cy="1815882"/>
          </a:xfrm>
          <a:prstGeom prst="rect">
            <a:avLst/>
          </a:prstGeom>
          <a:solidFill>
            <a:srgbClr val="D1E2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000000"/>
                </a:solidFill>
                <a:effectLst/>
                <a:uLnTx/>
                <a:uFillTx/>
                <a:latin typeface="Arial"/>
                <a:ea typeface="+mn-ea"/>
                <a:cs typeface="+mn-cs"/>
              </a:rPr>
              <a:t>Doctors</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see</a:t>
            </a:r>
            <a:r>
              <a:rPr kumimoji="0" lang="it-IT" sz="2800" b="0" i="0" u="none" strike="noStrike" kern="1200" cap="none" spc="0" normalizeH="0" baseline="0" noProof="0" dirty="0">
                <a:ln>
                  <a:noFill/>
                </a:ln>
                <a:solidFill>
                  <a:srgbClr val="000000"/>
                </a:solidFill>
                <a:effectLst/>
                <a:uLnTx/>
                <a:uFillTx/>
                <a:latin typeface="Arial"/>
                <a:ea typeface="+mn-ea"/>
                <a:cs typeface="+mn-cs"/>
              </a:rPr>
              <a:t> a </a:t>
            </a:r>
            <a:r>
              <a:rPr kumimoji="0" lang="it-IT" sz="2800" b="0" i="0" u="none" strike="noStrike" kern="1200" cap="none" spc="0" normalizeH="0" baseline="0" noProof="0" dirty="0" err="1">
                <a:ln>
                  <a:noFill/>
                </a:ln>
                <a:solidFill>
                  <a:srgbClr val="000000"/>
                </a:solidFill>
                <a:effectLst/>
                <a:uLnTx/>
                <a:uFillTx/>
                <a:latin typeface="Arial"/>
                <a:ea typeface="+mn-ea"/>
                <a:cs typeface="+mn-cs"/>
              </a:rPr>
              <a:t>biosimilar</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as</a:t>
            </a:r>
            <a:r>
              <a:rPr kumimoji="0" lang="it-IT" sz="2800" b="0" i="0" u="none" strike="noStrike" kern="1200" cap="none" spc="0" normalizeH="0" baseline="0" noProof="0" dirty="0">
                <a:ln>
                  <a:noFill/>
                </a:ln>
                <a:solidFill>
                  <a:srgbClr val="000000"/>
                </a:solidFill>
                <a:effectLst/>
                <a:uLnTx/>
                <a:uFillTx/>
                <a:latin typeface="Arial"/>
                <a:ea typeface="+mn-ea"/>
                <a:cs typeface="+mn-cs"/>
              </a:rPr>
              <a:t> a «new» </a:t>
            </a:r>
            <a:r>
              <a:rPr kumimoji="0" lang="it-IT" sz="2800" b="0" i="0" u="none" strike="noStrike" kern="1200" cap="none" spc="0" normalizeH="0" baseline="0" noProof="0" dirty="0" err="1">
                <a:ln>
                  <a:noFill/>
                </a:ln>
                <a:solidFill>
                  <a:srgbClr val="000000"/>
                </a:solidFill>
                <a:effectLst/>
                <a:uLnTx/>
                <a:uFillTx/>
                <a:latin typeface="Arial"/>
                <a:ea typeface="+mn-ea"/>
                <a:cs typeface="+mn-cs"/>
              </a:rPr>
              <a:t>drug</a:t>
            </a:r>
            <a:r>
              <a:rPr kumimoji="0" lang="it-IT" sz="2800" b="0" i="0" u="none" strike="noStrike" kern="1200" cap="none" spc="0" normalizeH="0" baseline="0" noProof="0" dirty="0">
                <a:ln>
                  <a:noFill/>
                </a:ln>
                <a:solidFill>
                  <a:srgbClr val="000000"/>
                </a:solidFill>
                <a:effectLst/>
                <a:uLnTx/>
                <a:uFillTx/>
                <a:latin typeface="Arial"/>
                <a:ea typeface="+mn-ea"/>
                <a:cs typeface="+mn-cs"/>
              </a:rPr>
              <a:t>,</a:t>
            </a:r>
            <a:r>
              <a:rPr lang="it-IT" sz="2800" dirty="0">
                <a:solidFill>
                  <a:srgbClr val="000000"/>
                </a:solidFill>
                <a:latin typeface="Arial"/>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meanwhile</a:t>
            </a:r>
            <a:r>
              <a:rPr kumimoji="0" lang="it-IT" sz="2800" b="0" i="0" u="none" strike="noStrike" kern="1200" cap="none" spc="0" normalizeH="0" baseline="0" noProof="0" dirty="0">
                <a:ln>
                  <a:noFill/>
                </a:ln>
                <a:solidFill>
                  <a:srgbClr val="000000"/>
                </a:solidFill>
                <a:effectLst/>
                <a:uLnTx/>
                <a:uFillTx/>
                <a:latin typeface="Arial"/>
                <a:ea typeface="+mn-ea"/>
                <a:cs typeface="+mn-cs"/>
              </a:rPr>
              <a:t> the </a:t>
            </a:r>
            <a:r>
              <a:rPr kumimoji="0" lang="it-IT" sz="2800" b="0" i="0" u="none" strike="noStrike" kern="1200" cap="none" spc="0" normalizeH="0" baseline="0" noProof="0" dirty="0" err="1">
                <a:ln>
                  <a:noFill/>
                </a:ln>
                <a:solidFill>
                  <a:srgbClr val="000000"/>
                </a:solidFill>
                <a:effectLst/>
                <a:uLnTx/>
                <a:uFillTx/>
                <a:latin typeface="Arial"/>
                <a:ea typeface="+mn-ea"/>
                <a:cs typeface="+mn-cs"/>
              </a:rPr>
              <a:t>Health</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000000"/>
                </a:solidFill>
                <a:effectLst/>
                <a:uLnTx/>
                <a:uFillTx/>
                <a:latin typeface="Arial"/>
                <a:ea typeface="+mn-ea"/>
                <a:cs typeface="+mn-cs"/>
              </a:rPr>
              <a:t>Authorities</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consider</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it</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as</a:t>
            </a:r>
            <a:r>
              <a:rPr kumimoji="0" lang="it-IT" sz="2800" b="0" i="0" u="none" strike="noStrike" kern="1200" cap="none" spc="0" normalizeH="0" baseline="0" noProof="0" dirty="0">
                <a:ln>
                  <a:noFill/>
                </a:ln>
                <a:solidFill>
                  <a:srgbClr val="000000"/>
                </a:solidFill>
                <a:effectLst/>
                <a:uLnTx/>
                <a:uFillTx/>
                <a:latin typeface="Arial"/>
                <a:ea typeface="+mn-ea"/>
                <a:cs typeface="+mn-cs"/>
              </a:rPr>
              <a:t> a </a:t>
            </a:r>
            <a:r>
              <a:rPr kumimoji="0" lang="it-IT" sz="2800" b="0" i="0" u="none" strike="noStrike" kern="1200" cap="none" spc="0" normalizeH="0" baseline="0" noProof="0" dirty="0" err="1">
                <a:ln>
                  <a:noFill/>
                </a:ln>
                <a:solidFill>
                  <a:srgbClr val="000000"/>
                </a:solidFill>
                <a:effectLst/>
                <a:uLnTx/>
                <a:uFillTx/>
                <a:latin typeface="Arial"/>
                <a:ea typeface="+mn-ea"/>
                <a:cs typeface="+mn-cs"/>
              </a:rPr>
              <a:t>different</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version</a:t>
            </a:r>
            <a:r>
              <a:rPr kumimoji="0" lang="it-IT" sz="2800" b="0" i="0" u="none" strike="noStrike" kern="1200" cap="none" spc="0" normalizeH="0" baseline="0" noProof="0" dirty="0">
                <a:ln>
                  <a:noFill/>
                </a:ln>
                <a:solidFill>
                  <a:srgbClr val="000000"/>
                </a:solidFill>
                <a:effectLst/>
                <a:uLnTx/>
                <a:uFillTx/>
                <a:latin typeface="Arial"/>
                <a:ea typeface="+mn-ea"/>
                <a:cs typeface="+mn-cs"/>
              </a:rPr>
              <a:t> of the </a:t>
            </a:r>
            <a:r>
              <a:rPr kumimoji="0" lang="it-IT" sz="2800" b="0" i="0" u="none" strike="noStrike" kern="1200" cap="none" spc="0" normalizeH="0" baseline="0" noProof="0" dirty="0" err="1">
                <a:ln>
                  <a:noFill/>
                </a:ln>
                <a:solidFill>
                  <a:srgbClr val="000000"/>
                </a:solidFill>
                <a:effectLst/>
                <a:uLnTx/>
                <a:uFillTx/>
                <a:latin typeface="Arial"/>
                <a:ea typeface="+mn-ea"/>
                <a:cs typeface="+mn-cs"/>
              </a:rPr>
              <a:t>same</a:t>
            </a:r>
            <a:r>
              <a:rPr kumimoji="0" lang="it-IT" sz="2800" b="0" i="0" u="none" strike="noStrike" kern="1200" cap="none" spc="0" normalizeH="0" baseline="0" noProof="0" dirty="0">
                <a:ln>
                  <a:noFill/>
                </a:ln>
                <a:solidFill>
                  <a:srgbClr val="000000"/>
                </a:solidFill>
                <a:effectLst/>
                <a:uLnTx/>
                <a:uFillTx/>
                <a:latin typeface="Arial"/>
                <a:ea typeface="+mn-ea"/>
                <a:cs typeface="+mn-cs"/>
              </a:rPr>
              <a:t> </a:t>
            </a:r>
            <a:r>
              <a:rPr kumimoji="0" lang="it-IT" sz="2800" b="0" i="0" u="none" strike="noStrike" kern="1200" cap="none" spc="0" normalizeH="0" baseline="0" noProof="0" dirty="0" err="1">
                <a:ln>
                  <a:noFill/>
                </a:ln>
                <a:solidFill>
                  <a:srgbClr val="000000"/>
                </a:solidFill>
                <a:effectLst/>
                <a:uLnTx/>
                <a:uFillTx/>
                <a:latin typeface="Arial"/>
                <a:ea typeface="+mn-ea"/>
                <a:cs typeface="+mn-cs"/>
              </a:rPr>
              <a:t>drug</a:t>
            </a:r>
            <a:r>
              <a:rPr kumimoji="0" lang="it-IT" sz="2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CasellaDiTesto 3"/>
          <p:cNvSpPr txBox="1"/>
          <p:nvPr/>
        </p:nvSpPr>
        <p:spPr>
          <a:xfrm>
            <a:off x="5087742" y="6400800"/>
            <a:ext cx="6801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0000"/>
                </a:solidFill>
                <a:effectLst/>
                <a:uLnTx/>
                <a:uFillTx/>
                <a:latin typeface="Arial"/>
                <a:ea typeface="+mn-ea"/>
                <a:cs typeface="+mn-cs"/>
              </a:rPr>
              <a:t>Ekman</a:t>
            </a:r>
            <a:r>
              <a:rPr kumimoji="0" lang="it-IT" sz="1800" b="0" i="0" u="none" strike="noStrike" kern="1200" cap="none" spc="0" normalizeH="0" baseline="0" noProof="0" dirty="0">
                <a:ln>
                  <a:noFill/>
                </a:ln>
                <a:solidFill>
                  <a:srgbClr val="000000"/>
                </a:solidFill>
                <a:effectLst/>
                <a:uLnTx/>
                <a:uFillTx/>
                <a:latin typeface="Arial"/>
                <a:ea typeface="+mn-ea"/>
                <a:cs typeface="+mn-cs"/>
              </a:rPr>
              <a:t> N., </a:t>
            </a:r>
            <a:r>
              <a:rPr lang="it-IT" dirty="0" err="1">
                <a:solidFill>
                  <a:srgbClr val="000000"/>
                </a:solidFill>
                <a:latin typeface="Arial"/>
              </a:rPr>
              <a:t>European</a:t>
            </a:r>
            <a:r>
              <a:rPr lang="it-IT" dirty="0">
                <a:solidFill>
                  <a:srgbClr val="000000"/>
                </a:solidFill>
                <a:latin typeface="Arial"/>
              </a:rPr>
              <a:t> Conference on </a:t>
            </a:r>
            <a:r>
              <a:rPr lang="it-IT" dirty="0" err="1">
                <a:solidFill>
                  <a:srgbClr val="000000"/>
                </a:solidFill>
                <a:latin typeface="Arial"/>
              </a:rPr>
              <a:t>Biosimilars</a:t>
            </a:r>
            <a:r>
              <a:rPr kumimoji="0" lang="it-IT" sz="1800" b="0" i="0" u="none" strike="noStrike" kern="1200" cap="none" spc="0" normalizeH="0" baseline="0" noProof="0" dirty="0">
                <a:ln>
                  <a:noFill/>
                </a:ln>
                <a:solidFill>
                  <a:srgbClr val="000000"/>
                </a:solidFill>
                <a:effectLst/>
                <a:uLnTx/>
                <a:uFillTx/>
                <a:latin typeface="Arial"/>
                <a:ea typeface="+mn-ea"/>
                <a:cs typeface="+mn-cs"/>
              </a:rPr>
              <a:t>, Bruxelles, 2016</a:t>
            </a:r>
          </a:p>
        </p:txBody>
      </p:sp>
    </p:spTree>
    <p:extLst>
      <p:ext uri="{BB962C8B-B14F-4D97-AF65-F5344CB8AC3E}">
        <p14:creationId xmlns:p14="http://schemas.microsoft.com/office/powerpoint/2010/main" val="374066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70321" y="309538"/>
            <a:ext cx="2018566" cy="369332"/>
          </a:xfrm>
          <a:prstGeom prst="rect">
            <a:avLst/>
          </a:prstGeom>
          <a:noFill/>
        </p:spPr>
        <p:txBody>
          <a:bodyPr wrap="none" rtlCol="0">
            <a:spAutoFit/>
          </a:bodyPr>
          <a:lstStyle/>
          <a:p>
            <a:r>
              <a:rPr lang="it-IT" dirty="0"/>
              <a:t>Europe April 2017</a:t>
            </a:r>
          </a:p>
        </p:txBody>
      </p:sp>
      <p:sp>
        <p:nvSpPr>
          <p:cNvPr id="4" name="Freccia in giù 3"/>
          <p:cNvSpPr/>
          <p:nvPr/>
        </p:nvSpPr>
        <p:spPr>
          <a:xfrm>
            <a:off x="2048256" y="1134963"/>
            <a:ext cx="798576" cy="11064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681950" y="2697480"/>
            <a:ext cx="1595309" cy="369332"/>
          </a:xfrm>
          <a:prstGeom prst="rect">
            <a:avLst/>
          </a:prstGeom>
          <a:noFill/>
        </p:spPr>
        <p:txBody>
          <a:bodyPr wrap="none" rtlCol="0">
            <a:spAutoFit/>
          </a:bodyPr>
          <a:lstStyle/>
          <a:p>
            <a:r>
              <a:rPr lang="it-IT" dirty="0"/>
              <a:t>28 </a:t>
            </a:r>
            <a:r>
              <a:rPr lang="it-IT" dirty="0" err="1"/>
              <a:t>biosimilars</a:t>
            </a:r>
            <a:endParaRPr lang="it-IT" dirty="0"/>
          </a:p>
        </p:txBody>
      </p:sp>
      <p:sp>
        <p:nvSpPr>
          <p:cNvPr id="6" name="CasellaDiTesto 5"/>
          <p:cNvSpPr txBox="1"/>
          <p:nvPr/>
        </p:nvSpPr>
        <p:spPr>
          <a:xfrm>
            <a:off x="6786857" y="393192"/>
            <a:ext cx="1800621" cy="369332"/>
          </a:xfrm>
          <a:prstGeom prst="rect">
            <a:avLst/>
          </a:prstGeom>
          <a:noFill/>
        </p:spPr>
        <p:txBody>
          <a:bodyPr wrap="none" rtlCol="0">
            <a:spAutoFit/>
          </a:bodyPr>
          <a:lstStyle/>
          <a:p>
            <a:r>
              <a:rPr lang="it-IT" dirty="0"/>
              <a:t>USA  April 2017</a:t>
            </a:r>
          </a:p>
        </p:txBody>
      </p:sp>
      <p:pic>
        <p:nvPicPr>
          <p:cNvPr id="7" name="Immagine 6"/>
          <p:cNvPicPr>
            <a:picLocks noChangeAspect="1"/>
          </p:cNvPicPr>
          <p:nvPr/>
        </p:nvPicPr>
        <p:blipFill>
          <a:blip r:embed="rId2"/>
          <a:stretch>
            <a:fillRect/>
          </a:stretch>
        </p:blipFill>
        <p:spPr>
          <a:xfrm>
            <a:off x="7205436" y="1134963"/>
            <a:ext cx="835224" cy="1127858"/>
          </a:xfrm>
          <a:prstGeom prst="rect">
            <a:avLst/>
          </a:prstGeom>
        </p:spPr>
      </p:pic>
      <p:sp>
        <p:nvSpPr>
          <p:cNvPr id="8" name="CasellaDiTesto 7"/>
          <p:cNvSpPr txBox="1"/>
          <p:nvPr/>
        </p:nvSpPr>
        <p:spPr>
          <a:xfrm>
            <a:off x="6921574" y="2697480"/>
            <a:ext cx="2210862" cy="646331"/>
          </a:xfrm>
          <a:prstGeom prst="rect">
            <a:avLst/>
          </a:prstGeom>
          <a:noFill/>
        </p:spPr>
        <p:txBody>
          <a:bodyPr wrap="none" rtlCol="0">
            <a:spAutoFit/>
          </a:bodyPr>
          <a:lstStyle/>
          <a:p>
            <a:r>
              <a:rPr lang="it-IT" dirty="0"/>
              <a:t>9 </a:t>
            </a:r>
            <a:r>
              <a:rPr lang="it-IT" dirty="0" err="1"/>
              <a:t>biosimilars</a:t>
            </a:r>
            <a:endParaRPr lang="it-IT" dirty="0"/>
          </a:p>
          <a:p>
            <a:r>
              <a:rPr lang="it-IT" dirty="0"/>
              <a:t>(</a:t>
            </a:r>
            <a:r>
              <a:rPr lang="it-IT" dirty="0" err="1"/>
              <a:t>follow</a:t>
            </a:r>
            <a:r>
              <a:rPr lang="it-IT" dirty="0"/>
              <a:t>-on </a:t>
            </a:r>
            <a:r>
              <a:rPr lang="it-IT" dirty="0" err="1"/>
              <a:t>biologics</a:t>
            </a:r>
            <a:r>
              <a:rPr lang="it-IT" dirty="0"/>
              <a:t>)</a:t>
            </a:r>
          </a:p>
        </p:txBody>
      </p:sp>
      <p:pic>
        <p:nvPicPr>
          <p:cNvPr id="9" name="Immagine 8"/>
          <p:cNvPicPr>
            <a:picLocks noChangeAspect="1"/>
          </p:cNvPicPr>
          <p:nvPr/>
        </p:nvPicPr>
        <p:blipFill>
          <a:blip r:embed="rId3"/>
          <a:stretch>
            <a:fillRect/>
          </a:stretch>
        </p:blipFill>
        <p:spPr>
          <a:xfrm>
            <a:off x="1402477" y="3849624"/>
            <a:ext cx="2154254" cy="1435608"/>
          </a:xfrm>
          <a:prstGeom prst="rect">
            <a:avLst/>
          </a:prstGeom>
        </p:spPr>
      </p:pic>
      <p:pic>
        <p:nvPicPr>
          <p:cNvPr id="10" name="Immagine 9"/>
          <p:cNvPicPr>
            <a:picLocks noChangeAspect="1"/>
          </p:cNvPicPr>
          <p:nvPr/>
        </p:nvPicPr>
        <p:blipFill>
          <a:blip r:embed="rId4"/>
          <a:stretch>
            <a:fillRect/>
          </a:stretch>
        </p:blipFill>
        <p:spPr>
          <a:xfrm>
            <a:off x="6347952" y="3849625"/>
            <a:ext cx="2734490" cy="1435607"/>
          </a:xfrm>
          <a:prstGeom prst="rect">
            <a:avLst/>
          </a:prstGeom>
        </p:spPr>
      </p:pic>
      <p:sp>
        <p:nvSpPr>
          <p:cNvPr id="11" name="CasellaDiTesto 10"/>
          <p:cNvSpPr txBox="1"/>
          <p:nvPr/>
        </p:nvSpPr>
        <p:spPr>
          <a:xfrm>
            <a:off x="9731199" y="6373368"/>
            <a:ext cx="1667444" cy="338554"/>
          </a:xfrm>
          <a:prstGeom prst="rect">
            <a:avLst/>
          </a:prstGeom>
          <a:noFill/>
        </p:spPr>
        <p:txBody>
          <a:bodyPr wrap="none" rtlCol="0">
            <a:spAutoFit/>
          </a:bodyPr>
          <a:lstStyle/>
          <a:p>
            <a:r>
              <a:rPr lang="it-IT" sz="1600" dirty="0" err="1"/>
              <a:t>GaBI</a:t>
            </a:r>
            <a:r>
              <a:rPr lang="it-IT" sz="1600" dirty="0"/>
              <a:t>, April 2017</a:t>
            </a:r>
          </a:p>
        </p:txBody>
      </p:sp>
    </p:spTree>
    <p:extLst>
      <p:ext uri="{BB962C8B-B14F-4D97-AF65-F5344CB8AC3E}">
        <p14:creationId xmlns:p14="http://schemas.microsoft.com/office/powerpoint/2010/main" val="105150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em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285" y="930165"/>
            <a:ext cx="5266122" cy="252773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3" name="Freccia a destra 2"/>
          <p:cNvSpPr/>
          <p:nvPr/>
        </p:nvSpPr>
        <p:spPr>
          <a:xfrm>
            <a:off x="6411311" y="1847193"/>
            <a:ext cx="1765737" cy="6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p:cNvSpPr txBox="1"/>
          <p:nvPr/>
        </p:nvSpPr>
        <p:spPr>
          <a:xfrm>
            <a:off x="8340753" y="1829010"/>
            <a:ext cx="38512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28 </a:t>
            </a:r>
            <a:r>
              <a:rPr lang="it-IT" sz="3600" dirty="0" err="1">
                <a:solidFill>
                  <a:prstClr val="black"/>
                </a:solidFill>
                <a:latin typeface="Calibri" panose="020F0502020204030204"/>
              </a:rPr>
              <a:t>Countries</a:t>
            </a:r>
            <a:r>
              <a:rPr lang="it-IT" sz="3600" dirty="0">
                <a:solidFill>
                  <a:prstClr val="black"/>
                </a:solidFill>
                <a:latin typeface="Calibri" panose="020F0502020204030204"/>
              </a:rPr>
              <a:t> </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5" name="Freccia in giù 4"/>
          <p:cNvSpPr/>
          <p:nvPr/>
        </p:nvSpPr>
        <p:spPr>
          <a:xfrm>
            <a:off x="7851227" y="2900855"/>
            <a:ext cx="977462" cy="1797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p:cNvSpPr txBox="1"/>
          <p:nvPr/>
        </p:nvSpPr>
        <p:spPr>
          <a:xfrm>
            <a:off x="5389044" y="5554872"/>
            <a:ext cx="67256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One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approval</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then</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received</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country 28(27)</a:t>
            </a:r>
          </a:p>
        </p:txBody>
      </p:sp>
      <p:sp>
        <p:nvSpPr>
          <p:cNvPr id="7" name="CasellaDiTesto 6"/>
          <p:cNvSpPr txBox="1"/>
          <p:nvPr/>
        </p:nvSpPr>
        <p:spPr>
          <a:xfrm>
            <a:off x="493986" y="6537434"/>
            <a:ext cx="48950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have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no idea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where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place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UK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Brexit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18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89490" y="518391"/>
            <a:ext cx="3122971" cy="523220"/>
          </a:xfrm>
          <a:prstGeom prst="rect">
            <a:avLst/>
          </a:prstGeom>
          <a:noFill/>
        </p:spPr>
        <p:txBody>
          <a:bodyPr wrap="none" rtlCol="0">
            <a:spAutoFit/>
          </a:bodyPr>
          <a:lstStyle/>
          <a:p>
            <a:r>
              <a:rPr lang="it-IT" sz="2800" dirty="0" err="1">
                <a:solidFill>
                  <a:prstClr val="black"/>
                </a:solidFill>
                <a:latin typeface="Arial" pitchFamily="34" charset="0"/>
                <a:cs typeface="Arial" pitchFamily="34" charset="0"/>
              </a:rPr>
              <a:t>Who</a:t>
            </a:r>
            <a:r>
              <a:rPr lang="it-IT" sz="2800" dirty="0">
                <a:solidFill>
                  <a:prstClr val="black"/>
                </a:solidFill>
                <a:latin typeface="Arial" pitchFamily="34" charset="0"/>
                <a:cs typeface="Arial" pitchFamily="34" charset="0"/>
              </a:rPr>
              <a:t> </a:t>
            </a:r>
            <a:r>
              <a:rPr lang="it-IT" sz="2800" dirty="0" err="1">
                <a:solidFill>
                  <a:prstClr val="black"/>
                </a:solidFill>
                <a:latin typeface="Arial" pitchFamily="34" charset="0"/>
                <a:cs typeface="Arial" pitchFamily="34" charset="0"/>
              </a:rPr>
              <a:t>decides</a:t>
            </a:r>
            <a:r>
              <a:rPr lang="it-IT" sz="2800" dirty="0">
                <a:solidFill>
                  <a:prstClr val="black"/>
                </a:solidFill>
                <a:latin typeface="Arial" pitchFamily="34" charset="0"/>
                <a:cs typeface="Arial" pitchFamily="34" charset="0"/>
              </a:rPr>
              <a:t> </a:t>
            </a:r>
            <a:r>
              <a:rPr lang="it-IT" sz="2800" dirty="0" err="1">
                <a:solidFill>
                  <a:prstClr val="black"/>
                </a:solidFill>
                <a:latin typeface="Arial" pitchFamily="34" charset="0"/>
                <a:cs typeface="Arial" pitchFamily="34" charset="0"/>
              </a:rPr>
              <a:t>what</a:t>
            </a:r>
            <a:endParaRPr lang="it-IT" sz="2800" dirty="0">
              <a:solidFill>
                <a:prstClr val="black"/>
              </a:solidFill>
              <a:latin typeface="Arial" pitchFamily="34" charset="0"/>
              <a:cs typeface="Arial" pitchFamily="34" charset="0"/>
            </a:endParaRPr>
          </a:p>
        </p:txBody>
      </p:sp>
      <p:sp>
        <p:nvSpPr>
          <p:cNvPr id="3" name="CasellaDiTesto 2"/>
          <p:cNvSpPr txBox="1"/>
          <p:nvPr/>
        </p:nvSpPr>
        <p:spPr>
          <a:xfrm>
            <a:off x="4492694" y="1534296"/>
            <a:ext cx="1899879" cy="523220"/>
          </a:xfrm>
          <a:prstGeom prst="rect">
            <a:avLst/>
          </a:prstGeom>
          <a:noFill/>
        </p:spPr>
        <p:txBody>
          <a:bodyPr wrap="none" rtlCol="0">
            <a:spAutoFit/>
          </a:bodyPr>
          <a:lstStyle/>
          <a:p>
            <a:r>
              <a:rPr lang="it-IT" sz="2800" dirty="0">
                <a:solidFill>
                  <a:prstClr val="black"/>
                </a:solidFill>
                <a:latin typeface="Arial" panose="020B0604020202020204" pitchFamily="34" charset="0"/>
                <a:cs typeface="Arial" panose="020B0604020202020204" pitchFamily="34" charset="0"/>
              </a:rPr>
              <a:t>UE (EMA) </a:t>
            </a:r>
          </a:p>
        </p:txBody>
      </p:sp>
      <p:sp>
        <p:nvSpPr>
          <p:cNvPr id="4" name="Freccia in giù 3"/>
          <p:cNvSpPr/>
          <p:nvPr/>
        </p:nvSpPr>
        <p:spPr>
          <a:xfrm>
            <a:off x="5046047" y="2353129"/>
            <a:ext cx="541992" cy="717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200" dirty="0">
              <a:solidFill>
                <a:prstClr val="white"/>
              </a:solidFill>
              <a:latin typeface="Calibri"/>
            </a:endParaRPr>
          </a:p>
        </p:txBody>
      </p:sp>
      <p:sp>
        <p:nvSpPr>
          <p:cNvPr id="5" name="CasellaDiTesto 4"/>
          <p:cNvSpPr txBox="1"/>
          <p:nvPr/>
        </p:nvSpPr>
        <p:spPr>
          <a:xfrm>
            <a:off x="3966106" y="3246578"/>
            <a:ext cx="2953053" cy="523220"/>
          </a:xfrm>
          <a:prstGeom prst="rect">
            <a:avLst/>
          </a:prstGeom>
          <a:noFill/>
        </p:spPr>
        <p:txBody>
          <a:bodyPr wrap="none" rtlCol="0">
            <a:spAutoFit/>
          </a:bodyPr>
          <a:lstStyle/>
          <a:p>
            <a:r>
              <a:rPr lang="it-IT" sz="2800" dirty="0">
                <a:solidFill>
                  <a:prstClr val="black"/>
                </a:solidFill>
                <a:latin typeface="Calibri"/>
              </a:rPr>
              <a:t>CHMP ( </a:t>
            </a:r>
            <a:r>
              <a:rPr lang="it-IT" sz="2800" dirty="0" err="1">
                <a:solidFill>
                  <a:prstClr val="black"/>
                </a:solidFill>
                <a:latin typeface="Calibri"/>
              </a:rPr>
              <a:t>guidelines</a:t>
            </a:r>
            <a:r>
              <a:rPr lang="it-IT" sz="2800" dirty="0">
                <a:solidFill>
                  <a:prstClr val="black"/>
                </a:solidFill>
                <a:latin typeface="Calibri"/>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308" y="4023695"/>
            <a:ext cx="653259" cy="71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744418" y="5081316"/>
            <a:ext cx="1010213" cy="584775"/>
          </a:xfrm>
          <a:prstGeom prst="rect">
            <a:avLst/>
          </a:prstGeom>
          <a:noFill/>
        </p:spPr>
        <p:txBody>
          <a:bodyPr wrap="none" rtlCol="0">
            <a:spAutoFit/>
          </a:bodyPr>
          <a:lstStyle/>
          <a:p>
            <a:r>
              <a:rPr lang="it-IT" sz="3200" dirty="0">
                <a:solidFill>
                  <a:prstClr val="black"/>
                </a:solidFill>
                <a:latin typeface="Calibri"/>
              </a:rPr>
              <a:t>MAA</a:t>
            </a:r>
          </a:p>
        </p:txBody>
      </p:sp>
    </p:spTree>
    <p:extLst>
      <p:ext uri="{BB962C8B-B14F-4D97-AF65-F5344CB8AC3E}">
        <p14:creationId xmlns:p14="http://schemas.microsoft.com/office/powerpoint/2010/main" val="417013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80547" y="701081"/>
            <a:ext cx="6114815" cy="1077218"/>
          </a:xfrm>
          <a:prstGeom prst="rect">
            <a:avLst/>
          </a:prstGeom>
          <a:noFill/>
        </p:spPr>
        <p:txBody>
          <a:bodyPr wrap="none" rtlCol="0">
            <a:spAutoFit/>
          </a:bodyPr>
          <a:lstStyle/>
          <a:p>
            <a:r>
              <a:rPr lang="it-IT" sz="3200" dirty="0" err="1">
                <a:solidFill>
                  <a:prstClr val="black"/>
                </a:solidFill>
                <a:latin typeface="Calibri"/>
              </a:rPr>
              <a:t>Valid</a:t>
            </a:r>
            <a:r>
              <a:rPr lang="it-IT" sz="3200" dirty="0">
                <a:solidFill>
                  <a:prstClr val="black"/>
                </a:solidFill>
                <a:latin typeface="Calibri"/>
              </a:rPr>
              <a:t> for UE plus FL, IS, N (EEA area)</a:t>
            </a:r>
          </a:p>
          <a:p>
            <a:endParaRPr lang="it-IT" sz="3200" dirty="0">
              <a:solidFill>
                <a:prstClr val="black"/>
              </a:solidFill>
              <a:latin typeface="Calibri"/>
            </a:endParaRPr>
          </a:p>
        </p:txBody>
      </p:sp>
      <p:sp>
        <p:nvSpPr>
          <p:cNvPr id="3" name="CasellaDiTesto 2"/>
          <p:cNvSpPr txBox="1"/>
          <p:nvPr/>
        </p:nvSpPr>
        <p:spPr>
          <a:xfrm>
            <a:off x="2894670" y="2338620"/>
            <a:ext cx="5615833" cy="523220"/>
          </a:xfrm>
          <a:prstGeom prst="rect">
            <a:avLst/>
          </a:prstGeom>
          <a:noFill/>
        </p:spPr>
        <p:txBody>
          <a:bodyPr wrap="none" rtlCol="0">
            <a:spAutoFit/>
          </a:bodyPr>
          <a:lstStyle/>
          <a:p>
            <a:r>
              <a:rPr lang="it-IT" sz="2800" dirty="0" err="1">
                <a:solidFill>
                  <a:prstClr val="black"/>
                </a:solidFill>
                <a:latin typeface="Calibri"/>
              </a:rPr>
              <a:t>Each</a:t>
            </a:r>
            <a:r>
              <a:rPr lang="it-IT" sz="2800" dirty="0">
                <a:solidFill>
                  <a:prstClr val="black"/>
                </a:solidFill>
                <a:latin typeface="Calibri"/>
              </a:rPr>
              <a:t> company </a:t>
            </a:r>
            <a:r>
              <a:rPr lang="it-IT" sz="2800" dirty="0" err="1">
                <a:solidFill>
                  <a:prstClr val="black"/>
                </a:solidFill>
                <a:latin typeface="Calibri"/>
              </a:rPr>
              <a:t>may</a:t>
            </a:r>
            <a:r>
              <a:rPr lang="it-IT" sz="2800" dirty="0">
                <a:solidFill>
                  <a:prstClr val="black"/>
                </a:solidFill>
                <a:latin typeface="Calibri"/>
              </a:rPr>
              <a:t> </a:t>
            </a:r>
            <a:r>
              <a:rPr lang="it-IT" sz="2800" dirty="0" err="1">
                <a:solidFill>
                  <a:prstClr val="black"/>
                </a:solidFill>
                <a:latin typeface="Calibri"/>
              </a:rPr>
              <a:t>submit</a:t>
            </a:r>
            <a:r>
              <a:rPr lang="it-IT" sz="2800" dirty="0">
                <a:solidFill>
                  <a:prstClr val="black"/>
                </a:solidFill>
                <a:latin typeface="Calibri"/>
              </a:rPr>
              <a:t> </a:t>
            </a:r>
            <a:r>
              <a:rPr lang="it-IT" sz="2800" dirty="0" err="1">
                <a:solidFill>
                  <a:prstClr val="black"/>
                </a:solidFill>
                <a:latin typeface="Calibri"/>
              </a:rPr>
              <a:t>its</a:t>
            </a:r>
            <a:r>
              <a:rPr lang="it-IT" sz="2800" dirty="0">
                <a:solidFill>
                  <a:prstClr val="black"/>
                </a:solidFill>
                <a:latin typeface="Calibri"/>
              </a:rPr>
              <a:t> dossier</a:t>
            </a:r>
          </a:p>
        </p:txBody>
      </p:sp>
      <p:sp>
        <p:nvSpPr>
          <p:cNvPr id="4" name="CasellaDiTesto 3"/>
          <p:cNvSpPr txBox="1"/>
          <p:nvPr/>
        </p:nvSpPr>
        <p:spPr>
          <a:xfrm>
            <a:off x="997120" y="3587872"/>
            <a:ext cx="10272427" cy="2554545"/>
          </a:xfrm>
          <a:prstGeom prst="rect">
            <a:avLst/>
          </a:prstGeom>
          <a:solidFill>
            <a:schemeClr val="accent1">
              <a:lumMod val="20000"/>
              <a:lumOff val="80000"/>
            </a:schemeClr>
          </a:solidFill>
        </p:spPr>
        <p:txBody>
          <a:bodyPr wrap="none" rtlCol="0">
            <a:spAutoFit/>
          </a:bodyPr>
          <a:lstStyle/>
          <a:p>
            <a:r>
              <a:rPr lang="it-IT" sz="3200" dirty="0" err="1">
                <a:solidFill>
                  <a:prstClr val="black"/>
                </a:solidFill>
                <a:latin typeface="Calibri"/>
              </a:rPr>
              <a:t>Guidelines</a:t>
            </a:r>
            <a:r>
              <a:rPr lang="it-IT" sz="3200" dirty="0">
                <a:solidFill>
                  <a:prstClr val="black"/>
                </a:solidFill>
                <a:latin typeface="Calibri"/>
              </a:rPr>
              <a:t> for «</a:t>
            </a:r>
            <a:r>
              <a:rPr lang="it-IT" sz="3200" dirty="0" err="1">
                <a:solidFill>
                  <a:prstClr val="black"/>
                </a:solidFill>
                <a:latin typeface="Calibri"/>
              </a:rPr>
              <a:t>comparability</a:t>
            </a:r>
            <a:r>
              <a:rPr lang="it-IT" sz="3200" dirty="0">
                <a:solidFill>
                  <a:prstClr val="black"/>
                </a:solidFill>
                <a:latin typeface="Calibri"/>
              </a:rPr>
              <a:t> </a:t>
            </a:r>
            <a:r>
              <a:rPr lang="it-IT" sz="3200" dirty="0" err="1">
                <a:solidFill>
                  <a:prstClr val="black"/>
                </a:solidFill>
                <a:latin typeface="Calibri"/>
              </a:rPr>
              <a:t>exercise</a:t>
            </a:r>
            <a:r>
              <a:rPr lang="it-IT" sz="3200" dirty="0">
                <a:solidFill>
                  <a:prstClr val="black"/>
                </a:solidFill>
                <a:latin typeface="Calibri"/>
              </a:rPr>
              <a:t>» in </a:t>
            </a:r>
            <a:r>
              <a:rPr lang="it-IT" sz="3200" dirty="0" err="1">
                <a:solidFill>
                  <a:prstClr val="black"/>
                </a:solidFill>
                <a:latin typeface="Calibri"/>
              </a:rPr>
              <a:t>order</a:t>
            </a:r>
            <a:r>
              <a:rPr lang="it-IT" sz="3200" dirty="0">
                <a:solidFill>
                  <a:prstClr val="black"/>
                </a:solidFill>
                <a:latin typeface="Calibri"/>
              </a:rPr>
              <a:t> to </a:t>
            </a:r>
            <a:r>
              <a:rPr lang="it-IT" sz="3200" dirty="0" err="1">
                <a:solidFill>
                  <a:prstClr val="black"/>
                </a:solidFill>
                <a:latin typeface="Calibri"/>
              </a:rPr>
              <a:t>evaluate</a:t>
            </a:r>
            <a:endParaRPr lang="it-IT" sz="3200" dirty="0">
              <a:solidFill>
                <a:prstClr val="black"/>
              </a:solidFill>
              <a:latin typeface="Calibri"/>
            </a:endParaRPr>
          </a:p>
          <a:p>
            <a:endParaRPr lang="it-IT" sz="3200" dirty="0">
              <a:solidFill>
                <a:prstClr val="black"/>
              </a:solidFill>
              <a:latin typeface="Calibri"/>
            </a:endParaRPr>
          </a:p>
          <a:p>
            <a:r>
              <a:rPr lang="it-IT" sz="3200" dirty="0" err="1">
                <a:solidFill>
                  <a:prstClr val="black"/>
                </a:solidFill>
                <a:latin typeface="Calibri"/>
              </a:rPr>
              <a:t>quality</a:t>
            </a:r>
            <a:r>
              <a:rPr lang="it-IT" sz="3200" dirty="0">
                <a:solidFill>
                  <a:prstClr val="black"/>
                </a:solidFill>
                <a:latin typeface="Calibri"/>
              </a:rPr>
              <a:t>, </a:t>
            </a:r>
            <a:r>
              <a:rPr lang="it-IT" sz="3200" dirty="0" err="1">
                <a:solidFill>
                  <a:prstClr val="black"/>
                </a:solidFill>
                <a:latin typeface="Calibri"/>
              </a:rPr>
              <a:t>safety</a:t>
            </a:r>
            <a:r>
              <a:rPr lang="it-IT" sz="3200" dirty="0">
                <a:solidFill>
                  <a:prstClr val="black"/>
                </a:solidFill>
                <a:latin typeface="Calibri"/>
              </a:rPr>
              <a:t> and </a:t>
            </a:r>
            <a:r>
              <a:rPr lang="it-IT" sz="3200" dirty="0" err="1">
                <a:solidFill>
                  <a:prstClr val="black"/>
                </a:solidFill>
                <a:latin typeface="Calibri"/>
              </a:rPr>
              <a:t>efficacy</a:t>
            </a:r>
            <a:r>
              <a:rPr lang="it-IT" sz="3200" dirty="0">
                <a:solidFill>
                  <a:prstClr val="black"/>
                </a:solidFill>
                <a:latin typeface="Calibri"/>
              </a:rPr>
              <a:t> of a </a:t>
            </a:r>
            <a:r>
              <a:rPr lang="it-IT" sz="3200" dirty="0" err="1">
                <a:solidFill>
                  <a:prstClr val="black"/>
                </a:solidFill>
                <a:latin typeface="Calibri"/>
              </a:rPr>
              <a:t>biosimilar</a:t>
            </a:r>
            <a:r>
              <a:rPr lang="it-IT" sz="3200" dirty="0">
                <a:solidFill>
                  <a:prstClr val="black"/>
                </a:solidFill>
                <a:latin typeface="Calibri"/>
              </a:rPr>
              <a:t> product </a:t>
            </a:r>
            <a:r>
              <a:rPr lang="it-IT" sz="3200" dirty="0" err="1">
                <a:solidFill>
                  <a:prstClr val="black"/>
                </a:solidFill>
                <a:latin typeface="Calibri"/>
              </a:rPr>
              <a:t>compared</a:t>
            </a:r>
            <a:endParaRPr lang="it-IT" sz="3200" dirty="0">
              <a:solidFill>
                <a:prstClr val="black"/>
              </a:solidFill>
              <a:latin typeface="Calibri"/>
            </a:endParaRPr>
          </a:p>
          <a:p>
            <a:endParaRPr lang="it-IT" sz="3200" dirty="0">
              <a:solidFill>
                <a:prstClr val="black"/>
              </a:solidFill>
              <a:latin typeface="Calibri"/>
            </a:endParaRPr>
          </a:p>
          <a:p>
            <a:r>
              <a:rPr lang="it-IT" sz="3200" dirty="0">
                <a:solidFill>
                  <a:prstClr val="black"/>
                </a:solidFill>
                <a:latin typeface="Calibri"/>
              </a:rPr>
              <a:t>to a </a:t>
            </a:r>
            <a:r>
              <a:rPr lang="it-IT" sz="3200" dirty="0" err="1">
                <a:solidFill>
                  <a:prstClr val="black"/>
                </a:solidFill>
                <a:latin typeface="Calibri"/>
              </a:rPr>
              <a:t>brend</a:t>
            </a:r>
            <a:r>
              <a:rPr lang="it-IT" sz="3200" dirty="0">
                <a:solidFill>
                  <a:prstClr val="black"/>
                </a:solidFill>
                <a:latin typeface="Calibri"/>
              </a:rPr>
              <a:t> </a:t>
            </a:r>
            <a:r>
              <a:rPr lang="it-IT" sz="3200" dirty="0" err="1">
                <a:solidFill>
                  <a:prstClr val="black"/>
                </a:solidFill>
                <a:latin typeface="Calibri"/>
              </a:rPr>
              <a:t>approved</a:t>
            </a:r>
            <a:r>
              <a:rPr lang="it-IT" sz="3200" dirty="0">
                <a:solidFill>
                  <a:prstClr val="black"/>
                </a:solidFill>
                <a:latin typeface="Calibri"/>
              </a:rPr>
              <a:t> in the EU</a:t>
            </a:r>
          </a:p>
        </p:txBody>
      </p:sp>
      <p:pic>
        <p:nvPicPr>
          <p:cNvPr id="6" name="Immagine 5"/>
          <p:cNvPicPr>
            <a:picLocks noChangeAspect="1"/>
          </p:cNvPicPr>
          <p:nvPr/>
        </p:nvPicPr>
        <p:blipFill>
          <a:blip r:embed="rId2"/>
          <a:stretch>
            <a:fillRect/>
          </a:stretch>
        </p:blipFill>
        <p:spPr>
          <a:xfrm>
            <a:off x="11070336" y="115865"/>
            <a:ext cx="975360" cy="585216"/>
          </a:xfrm>
          <a:prstGeom prst="rect">
            <a:avLst/>
          </a:prstGeom>
        </p:spPr>
      </p:pic>
      <p:pic>
        <p:nvPicPr>
          <p:cNvPr id="7" name="Immagine 6"/>
          <p:cNvPicPr>
            <a:picLocks noChangeAspect="1"/>
          </p:cNvPicPr>
          <p:nvPr/>
        </p:nvPicPr>
        <p:blipFill>
          <a:blip r:embed="rId3"/>
          <a:stretch>
            <a:fillRect/>
          </a:stretch>
        </p:blipFill>
        <p:spPr>
          <a:xfrm>
            <a:off x="11070336" y="844811"/>
            <a:ext cx="870204" cy="627790"/>
          </a:xfrm>
          <a:prstGeom prst="rect">
            <a:avLst/>
          </a:prstGeom>
        </p:spPr>
      </p:pic>
      <p:pic>
        <p:nvPicPr>
          <p:cNvPr id="8" name="Immagine 7"/>
          <p:cNvPicPr>
            <a:picLocks noChangeAspect="1"/>
          </p:cNvPicPr>
          <p:nvPr/>
        </p:nvPicPr>
        <p:blipFill>
          <a:blip r:embed="rId4"/>
          <a:stretch>
            <a:fillRect/>
          </a:stretch>
        </p:blipFill>
        <p:spPr>
          <a:xfrm>
            <a:off x="11070336" y="1616331"/>
            <a:ext cx="895922" cy="646725"/>
          </a:xfrm>
          <a:prstGeom prst="rect">
            <a:avLst/>
          </a:prstGeom>
        </p:spPr>
      </p:pic>
      <p:pic>
        <p:nvPicPr>
          <p:cNvPr id="9" name="Immagine 8"/>
          <p:cNvPicPr>
            <a:picLocks noChangeAspect="1"/>
          </p:cNvPicPr>
          <p:nvPr/>
        </p:nvPicPr>
        <p:blipFill>
          <a:blip r:embed="rId5"/>
          <a:stretch>
            <a:fillRect/>
          </a:stretch>
        </p:blipFill>
        <p:spPr>
          <a:xfrm>
            <a:off x="99060" y="215074"/>
            <a:ext cx="1455420" cy="972013"/>
          </a:xfrm>
          <a:prstGeom prst="rect">
            <a:avLst/>
          </a:prstGeom>
        </p:spPr>
      </p:pic>
      <p:sp>
        <p:nvSpPr>
          <p:cNvPr id="5" name="Rettangolo 4"/>
          <p:cNvSpPr/>
          <p:nvPr/>
        </p:nvSpPr>
        <p:spPr>
          <a:xfrm>
            <a:off x="6943344" y="6222118"/>
            <a:ext cx="6096000" cy="646331"/>
          </a:xfrm>
          <a:prstGeom prst="rect">
            <a:avLst/>
          </a:prstGeom>
        </p:spPr>
        <p:txBody>
          <a:bodyPr>
            <a:spAutoFit/>
          </a:bodyPr>
          <a:lstStyle/>
          <a:p>
            <a:r>
              <a:rPr lang="en-US" dirty="0"/>
              <a:t>5 May 2017</a:t>
            </a:r>
          </a:p>
          <a:p>
            <a:r>
              <a:rPr lang="en-US" dirty="0"/>
              <a:t>EMA/940451/2011</a:t>
            </a:r>
          </a:p>
        </p:txBody>
      </p:sp>
    </p:spTree>
    <p:extLst>
      <p:ext uri="{BB962C8B-B14F-4D97-AF65-F5344CB8AC3E}">
        <p14:creationId xmlns:p14="http://schemas.microsoft.com/office/powerpoint/2010/main" val="377397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90945" y="739544"/>
            <a:ext cx="10106677" cy="5693866"/>
          </a:xfrm>
          <a:prstGeom prst="rect">
            <a:avLst/>
          </a:prstGeom>
          <a:solidFill>
            <a:schemeClr val="accent1">
              <a:lumMod val="20000"/>
              <a:lumOff val="80000"/>
            </a:schemeClr>
          </a:solidFill>
        </p:spPr>
        <p:txBody>
          <a:bodyPr wrap="none" rtlCol="0">
            <a:spAutoFit/>
          </a:bodyPr>
          <a:lstStyle/>
          <a:p>
            <a:r>
              <a:rPr lang="it-IT" sz="2800" dirty="0">
                <a:solidFill>
                  <a:prstClr val="black"/>
                </a:solidFill>
                <a:latin typeface="Arial" panose="020B0604020202020204" pitchFamily="34" charset="0"/>
                <a:cs typeface="Arial" panose="020B0604020202020204" pitchFamily="34" charset="0"/>
              </a:rPr>
              <a:t>EMA </a:t>
            </a:r>
            <a:r>
              <a:rPr lang="it-IT" sz="2800" dirty="0" err="1">
                <a:solidFill>
                  <a:prstClr val="black"/>
                </a:solidFill>
                <a:latin typeface="Arial" panose="020B0604020202020204" pitchFamily="34" charset="0"/>
                <a:cs typeface="Arial" panose="020B0604020202020204" pitchFamily="34" charset="0"/>
              </a:rPr>
              <a:t>does</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not</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provide</a:t>
            </a:r>
            <a:r>
              <a:rPr lang="it-IT" sz="2800" dirty="0">
                <a:solidFill>
                  <a:prstClr val="black"/>
                </a:solidFill>
                <a:latin typeface="Arial" panose="020B0604020202020204" pitchFamily="34" charset="0"/>
                <a:cs typeface="Arial" panose="020B0604020202020204" pitchFamily="34" charset="0"/>
              </a:rPr>
              <a:t> information </a:t>
            </a:r>
            <a:r>
              <a:rPr lang="it-IT" sz="2800" dirty="0" err="1">
                <a:solidFill>
                  <a:prstClr val="black"/>
                </a:solidFill>
                <a:latin typeface="Arial" panose="020B0604020202020204" pitchFamily="34" charset="0"/>
                <a:cs typeface="Arial" panose="020B0604020202020204" pitchFamily="34" charset="0"/>
              </a:rPr>
              <a:t>regarding</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interchangeability</a:t>
            </a:r>
            <a:endParaRPr lang="it-IT" sz="2800" dirty="0">
              <a:solidFill>
                <a:prstClr val="black"/>
              </a:solidFill>
              <a:latin typeface="Arial" panose="020B0604020202020204" pitchFamily="34" charset="0"/>
              <a:cs typeface="Arial" panose="020B0604020202020204" pitchFamily="34" charset="0"/>
            </a:endParaRPr>
          </a:p>
          <a:p>
            <a:endParaRPr lang="it-IT" sz="2800" dirty="0">
              <a:solidFill>
                <a:prstClr val="black"/>
              </a:solidFill>
              <a:latin typeface="Arial" panose="020B0604020202020204" pitchFamily="34" charset="0"/>
              <a:cs typeface="Arial" panose="020B0604020202020204" pitchFamily="34" charset="0"/>
            </a:endParaRPr>
          </a:p>
          <a:p>
            <a:r>
              <a:rPr lang="it-IT" sz="2800" dirty="0">
                <a:solidFill>
                  <a:prstClr val="black"/>
                </a:solidFill>
                <a:latin typeface="Arial" panose="020B0604020202020204" pitchFamily="34" charset="0"/>
                <a:cs typeface="Arial" panose="020B0604020202020204" pitchFamily="34" charset="0"/>
              </a:rPr>
              <a:t>(</a:t>
            </a:r>
            <a:r>
              <a:rPr lang="it-IT" sz="2800" dirty="0" err="1">
                <a:solidFill>
                  <a:prstClr val="black"/>
                </a:solidFill>
                <a:latin typeface="Arial" panose="020B0604020202020204" pitchFamily="34" charset="0"/>
                <a:cs typeface="Arial" panose="020B0604020202020204" pitchFamily="34" charset="0"/>
              </a:rPr>
              <a:t>each</a:t>
            </a:r>
            <a:r>
              <a:rPr lang="it-IT" sz="2800" dirty="0">
                <a:solidFill>
                  <a:prstClr val="black"/>
                </a:solidFill>
                <a:latin typeface="Arial" panose="020B0604020202020204" pitchFamily="34" charset="0"/>
                <a:cs typeface="Arial" panose="020B0604020202020204" pitchFamily="34" charset="0"/>
              </a:rPr>
              <a:t> single </a:t>
            </a:r>
            <a:r>
              <a:rPr lang="it-IT" sz="2800" dirty="0" err="1">
                <a:solidFill>
                  <a:prstClr val="black"/>
                </a:solidFill>
                <a:latin typeface="Arial" panose="020B0604020202020204" pitchFamily="34" charset="0"/>
                <a:cs typeface="Arial" panose="020B0604020202020204" pitchFamily="34" charset="0"/>
              </a:rPr>
              <a:t>member</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decides</a:t>
            </a:r>
            <a:r>
              <a:rPr lang="it-IT" sz="2800" dirty="0">
                <a:solidFill>
                  <a:prstClr val="black"/>
                </a:solidFill>
                <a:latin typeface="Arial" panose="020B0604020202020204" pitchFamily="34" charset="0"/>
                <a:cs typeface="Arial" panose="020B0604020202020204" pitchFamily="34" charset="0"/>
              </a:rPr>
              <a:t>).</a:t>
            </a:r>
          </a:p>
          <a:p>
            <a:endParaRPr lang="it-IT" sz="2800" dirty="0">
              <a:solidFill>
                <a:prstClr val="black"/>
              </a:solidFill>
              <a:latin typeface="Arial" panose="020B0604020202020204" pitchFamily="34" charset="0"/>
              <a:cs typeface="Arial" panose="020B0604020202020204" pitchFamily="34" charset="0"/>
            </a:endParaRPr>
          </a:p>
          <a:p>
            <a:endParaRPr lang="it-IT" sz="2800" dirty="0">
              <a:solidFill>
                <a:prstClr val="black"/>
              </a:solidFill>
              <a:latin typeface="Arial" panose="020B0604020202020204" pitchFamily="34" charset="0"/>
              <a:cs typeface="Arial" panose="020B0604020202020204" pitchFamily="34" charset="0"/>
            </a:endParaRPr>
          </a:p>
          <a:p>
            <a:r>
              <a:rPr lang="it-IT" sz="2800" dirty="0" err="1">
                <a:solidFill>
                  <a:prstClr val="black"/>
                </a:solidFill>
                <a:latin typeface="Arial" panose="020B0604020202020204" pitchFamily="34" charset="0"/>
                <a:cs typeface="Arial" panose="020B0604020202020204" pitchFamily="34" charset="0"/>
              </a:rPr>
              <a:t>Nothing</a:t>
            </a:r>
            <a:r>
              <a:rPr lang="it-IT" sz="2800" dirty="0">
                <a:solidFill>
                  <a:prstClr val="black"/>
                </a:solidFill>
                <a:latin typeface="Arial" panose="020B0604020202020204" pitchFamily="34" charset="0"/>
                <a:cs typeface="Arial" panose="020B0604020202020204" pitchFamily="34" charset="0"/>
              </a:rPr>
              <a:t> to share with the </a:t>
            </a:r>
            <a:r>
              <a:rPr lang="it-IT" sz="2800" dirty="0" err="1">
                <a:solidFill>
                  <a:prstClr val="black"/>
                </a:solidFill>
                <a:latin typeface="Arial" panose="020B0604020202020204" pitchFamily="34" charset="0"/>
                <a:cs typeface="Arial" panose="020B0604020202020204" pitchFamily="34" charset="0"/>
              </a:rPr>
              <a:t>generic</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drugs</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regulations</a:t>
            </a:r>
            <a:r>
              <a:rPr lang="it-IT" sz="2800" dirty="0">
                <a:solidFill>
                  <a:prstClr val="black"/>
                </a:solidFill>
                <a:latin typeface="Arial" panose="020B0604020202020204" pitchFamily="34" charset="0"/>
                <a:cs typeface="Arial" panose="020B0604020202020204" pitchFamily="34" charset="0"/>
              </a:rPr>
              <a:t>!</a:t>
            </a:r>
          </a:p>
          <a:p>
            <a:endParaRPr lang="it-IT" sz="2800" dirty="0">
              <a:solidFill>
                <a:prstClr val="black"/>
              </a:solidFill>
              <a:latin typeface="Arial" panose="020B0604020202020204" pitchFamily="34" charset="0"/>
              <a:cs typeface="Arial" panose="020B0604020202020204" pitchFamily="34" charset="0"/>
            </a:endParaRPr>
          </a:p>
          <a:p>
            <a:endParaRPr lang="it-IT" sz="2800" dirty="0">
              <a:solidFill>
                <a:prstClr val="black"/>
              </a:solidFill>
              <a:latin typeface="Arial" panose="020B0604020202020204" pitchFamily="34" charset="0"/>
              <a:cs typeface="Arial" panose="020B0604020202020204" pitchFamily="34" charset="0"/>
            </a:endParaRPr>
          </a:p>
          <a:p>
            <a:r>
              <a:rPr lang="it-IT" sz="2800" dirty="0" err="1">
                <a:solidFill>
                  <a:prstClr val="black"/>
                </a:solidFill>
                <a:latin typeface="Arial" panose="020B0604020202020204" pitchFamily="34" charset="0"/>
                <a:cs typeface="Arial" panose="020B0604020202020204" pitchFamily="34" charset="0"/>
              </a:rPr>
              <a:t>If</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it</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is</a:t>
            </a:r>
            <a:r>
              <a:rPr lang="it-IT" sz="2800" dirty="0">
                <a:solidFill>
                  <a:prstClr val="black"/>
                </a:solidFill>
                <a:latin typeface="Arial" panose="020B0604020202020204" pitchFamily="34" charset="0"/>
                <a:cs typeface="Arial" panose="020B0604020202020204" pitchFamily="34" charset="0"/>
              </a:rPr>
              <a:t>  a </a:t>
            </a:r>
            <a:r>
              <a:rPr lang="it-IT" sz="2800" dirty="0" err="1">
                <a:solidFill>
                  <a:prstClr val="black"/>
                </a:solidFill>
                <a:latin typeface="Arial" panose="020B0604020202020204" pitchFamily="34" charset="0"/>
                <a:cs typeface="Arial" panose="020B0604020202020204" pitchFamily="34" charset="0"/>
              </a:rPr>
              <a:t>protein</a:t>
            </a:r>
            <a:r>
              <a:rPr lang="it-IT" sz="2800" dirty="0">
                <a:solidFill>
                  <a:prstClr val="black"/>
                </a:solidFill>
                <a:latin typeface="Arial" panose="020B0604020202020204" pitchFamily="34" charset="0"/>
                <a:cs typeface="Arial" panose="020B0604020202020204" pitchFamily="34" charset="0"/>
              </a:rPr>
              <a:t>, the </a:t>
            </a:r>
            <a:r>
              <a:rPr lang="it-IT" sz="2800" dirty="0" err="1">
                <a:solidFill>
                  <a:prstClr val="black"/>
                </a:solidFill>
                <a:latin typeface="Arial" panose="020B0604020202020204" pitchFamily="34" charset="0"/>
                <a:cs typeface="Arial" panose="020B0604020202020204" pitchFamily="34" charset="0"/>
              </a:rPr>
              <a:t>aminoacid</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sequence</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has</a:t>
            </a:r>
            <a:r>
              <a:rPr lang="it-IT" sz="2800" dirty="0">
                <a:solidFill>
                  <a:prstClr val="black"/>
                </a:solidFill>
                <a:latin typeface="Arial" panose="020B0604020202020204" pitchFamily="34" charset="0"/>
                <a:cs typeface="Arial" panose="020B0604020202020204" pitchFamily="34" charset="0"/>
              </a:rPr>
              <a:t> to be the </a:t>
            </a:r>
            <a:r>
              <a:rPr lang="it-IT" sz="2800" dirty="0" err="1">
                <a:solidFill>
                  <a:prstClr val="black"/>
                </a:solidFill>
                <a:latin typeface="Arial" panose="020B0604020202020204" pitchFamily="34" charset="0"/>
                <a:cs typeface="Arial" panose="020B0604020202020204" pitchFamily="34" charset="0"/>
              </a:rPr>
              <a:t>same</a:t>
            </a:r>
            <a:r>
              <a:rPr lang="it-IT" sz="2800" dirty="0">
                <a:solidFill>
                  <a:prstClr val="black"/>
                </a:solidFill>
                <a:latin typeface="Arial" panose="020B0604020202020204" pitchFamily="34" charset="0"/>
                <a:cs typeface="Arial" panose="020B0604020202020204" pitchFamily="34" charset="0"/>
              </a:rPr>
              <a:t>.</a:t>
            </a:r>
          </a:p>
          <a:p>
            <a:endParaRPr lang="it-IT" sz="2800" dirty="0">
              <a:solidFill>
                <a:prstClr val="black"/>
              </a:solidFill>
              <a:latin typeface="Arial" panose="020B0604020202020204" pitchFamily="34" charset="0"/>
              <a:cs typeface="Arial" panose="020B0604020202020204" pitchFamily="34" charset="0"/>
            </a:endParaRPr>
          </a:p>
          <a:p>
            <a:r>
              <a:rPr lang="it-IT" sz="2800" dirty="0" err="1">
                <a:solidFill>
                  <a:prstClr val="black"/>
                </a:solidFill>
                <a:latin typeface="Arial" panose="020B0604020202020204" pitchFamily="34" charset="0"/>
                <a:cs typeface="Arial" panose="020B0604020202020204" pitchFamily="34" charset="0"/>
              </a:rPr>
              <a:t>Same</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posology</a:t>
            </a:r>
            <a:r>
              <a:rPr lang="it-IT" sz="2800" dirty="0">
                <a:solidFill>
                  <a:prstClr val="black"/>
                </a:solidFill>
                <a:latin typeface="Arial" panose="020B0604020202020204" pitchFamily="34" charset="0"/>
                <a:cs typeface="Arial" panose="020B0604020202020204" pitchFamily="34" charset="0"/>
              </a:rPr>
              <a:t> and </a:t>
            </a:r>
            <a:r>
              <a:rPr lang="it-IT" sz="2800" dirty="0" err="1">
                <a:solidFill>
                  <a:prstClr val="black"/>
                </a:solidFill>
                <a:latin typeface="Arial" panose="020B0604020202020204" pitchFamily="34" charset="0"/>
                <a:cs typeface="Arial" panose="020B0604020202020204" pitchFamily="34" charset="0"/>
              </a:rPr>
              <a:t>administration</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route</a:t>
            </a:r>
            <a:r>
              <a:rPr lang="it-IT" sz="2800" dirty="0">
                <a:solidFill>
                  <a:prstClr val="black"/>
                </a:solidFill>
                <a:latin typeface="Arial" panose="020B0604020202020204" pitchFamily="34" charset="0"/>
                <a:cs typeface="Arial" panose="020B0604020202020204" pitchFamily="34" charset="0"/>
              </a:rPr>
              <a:t> (iv </a:t>
            </a:r>
            <a:r>
              <a:rPr lang="it-IT" sz="2800" dirty="0" err="1">
                <a:solidFill>
                  <a:prstClr val="black"/>
                </a:solidFill>
                <a:latin typeface="Arial" panose="020B0604020202020204" pitchFamily="34" charset="0"/>
                <a:cs typeface="Arial" panose="020B0604020202020204" pitchFamily="34" charset="0"/>
              </a:rPr>
              <a:t>is</a:t>
            </a:r>
            <a:r>
              <a:rPr lang="it-IT" sz="2800" dirty="0">
                <a:solidFill>
                  <a:prstClr val="black"/>
                </a:solidFill>
                <a:latin typeface="Arial" panose="020B0604020202020204" pitchFamily="34" charset="0"/>
                <a:cs typeface="Arial" panose="020B0604020202020204" pitchFamily="34" charset="0"/>
              </a:rPr>
              <a:t> iv)</a:t>
            </a:r>
          </a:p>
          <a:p>
            <a:endParaRPr lang="it-IT" sz="2800" dirty="0">
              <a:solidFill>
                <a:prstClr val="black"/>
              </a:solidFill>
              <a:latin typeface="Arial" panose="020B0604020202020204" pitchFamily="34" charset="0"/>
              <a:cs typeface="Arial" panose="020B0604020202020204" pitchFamily="34" charset="0"/>
            </a:endParaRPr>
          </a:p>
          <a:p>
            <a:r>
              <a:rPr lang="it-IT" sz="2800" dirty="0" err="1">
                <a:solidFill>
                  <a:prstClr val="black"/>
                </a:solidFill>
                <a:latin typeface="Arial" panose="020B0604020202020204" pitchFamily="34" charset="0"/>
                <a:cs typeface="Arial" panose="020B0604020202020204" pitchFamily="34" charset="0"/>
              </a:rPr>
              <a:t>Glyco-optimization</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is</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not</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compatible</a:t>
            </a:r>
            <a:r>
              <a:rPr lang="it-IT" sz="2800" dirty="0">
                <a:solidFill>
                  <a:prstClr val="black"/>
                </a:solidFill>
                <a:latin typeface="Arial" panose="020B0604020202020204" pitchFamily="34" charset="0"/>
                <a:cs typeface="Arial" panose="020B0604020202020204" pitchFamily="34" charset="0"/>
              </a:rPr>
              <a:t> with </a:t>
            </a:r>
            <a:r>
              <a:rPr lang="it-IT" sz="2800" dirty="0" err="1">
                <a:solidFill>
                  <a:prstClr val="black"/>
                </a:solidFill>
                <a:latin typeface="Arial" panose="020B0604020202020204" pitchFamily="34" charset="0"/>
                <a:cs typeface="Arial" panose="020B0604020202020204" pitchFamily="34" charset="0"/>
              </a:rPr>
              <a:t>biosimilarity</a:t>
            </a:r>
            <a:endParaRPr lang="it-IT"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02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2177" y="1034449"/>
            <a:ext cx="11867288" cy="4832092"/>
          </a:xfrm>
          <a:prstGeom prst="rect">
            <a:avLst/>
          </a:prstGeom>
          <a:solidFill>
            <a:schemeClr val="accent1">
              <a:lumMod val="20000"/>
              <a:lumOff val="80000"/>
            </a:schemeClr>
          </a:solidFill>
        </p:spPr>
        <p:txBody>
          <a:bodyPr wrap="none" rtlCol="0">
            <a:spAutoFit/>
          </a:bodyPr>
          <a:lstStyle/>
          <a:p>
            <a:r>
              <a:rPr lang="it-IT" sz="2800" dirty="0" err="1">
                <a:solidFill>
                  <a:prstClr val="black"/>
                </a:solidFill>
                <a:latin typeface="Calibri"/>
              </a:rPr>
              <a:t>If</a:t>
            </a:r>
            <a:r>
              <a:rPr lang="it-IT" sz="2800" dirty="0">
                <a:solidFill>
                  <a:prstClr val="black"/>
                </a:solidFill>
                <a:latin typeface="Calibri"/>
              </a:rPr>
              <a:t> </a:t>
            </a:r>
            <a:r>
              <a:rPr lang="it-IT" sz="2800" dirty="0" err="1">
                <a:solidFill>
                  <a:prstClr val="black"/>
                </a:solidFill>
                <a:latin typeface="Calibri"/>
              </a:rPr>
              <a:t>biosimilarity</a:t>
            </a:r>
            <a:r>
              <a:rPr lang="it-IT" sz="2800" dirty="0">
                <a:solidFill>
                  <a:prstClr val="black"/>
                </a:solidFill>
                <a:latin typeface="Calibri"/>
              </a:rPr>
              <a:t> </a:t>
            </a:r>
            <a:r>
              <a:rPr lang="it-IT" sz="2800" dirty="0" err="1">
                <a:solidFill>
                  <a:prstClr val="black"/>
                </a:solidFill>
                <a:latin typeface="Calibri"/>
              </a:rPr>
              <a:t>has</a:t>
            </a:r>
            <a:r>
              <a:rPr lang="it-IT" sz="2800" dirty="0">
                <a:solidFill>
                  <a:prstClr val="black"/>
                </a:solidFill>
                <a:latin typeface="Calibri"/>
              </a:rPr>
              <a:t> </a:t>
            </a:r>
            <a:r>
              <a:rPr lang="it-IT" sz="2800" dirty="0" err="1">
                <a:solidFill>
                  <a:prstClr val="black"/>
                </a:solidFill>
                <a:latin typeface="Calibri"/>
              </a:rPr>
              <a:t>been</a:t>
            </a:r>
            <a:r>
              <a:rPr lang="it-IT" sz="2800" dirty="0">
                <a:solidFill>
                  <a:prstClr val="black"/>
                </a:solidFill>
                <a:latin typeface="Calibri"/>
              </a:rPr>
              <a:t> </a:t>
            </a:r>
            <a:r>
              <a:rPr lang="it-IT" sz="2800" dirty="0" err="1">
                <a:solidFill>
                  <a:prstClr val="black"/>
                </a:solidFill>
                <a:latin typeface="Calibri"/>
              </a:rPr>
              <a:t>demonstrated</a:t>
            </a:r>
            <a:r>
              <a:rPr lang="it-IT" sz="2800" dirty="0">
                <a:solidFill>
                  <a:prstClr val="black"/>
                </a:solidFill>
                <a:latin typeface="Calibri"/>
              </a:rPr>
              <a:t> for an </a:t>
            </a:r>
            <a:r>
              <a:rPr lang="it-IT" sz="2800" dirty="0" err="1">
                <a:solidFill>
                  <a:prstClr val="black"/>
                </a:solidFill>
                <a:latin typeface="Calibri"/>
              </a:rPr>
              <a:t>indication</a:t>
            </a:r>
            <a:r>
              <a:rPr lang="it-IT" sz="2800" dirty="0">
                <a:solidFill>
                  <a:prstClr val="black"/>
                </a:solidFill>
                <a:latin typeface="Calibri"/>
              </a:rPr>
              <a:t>, </a:t>
            </a:r>
            <a:r>
              <a:rPr lang="it-IT" sz="2800" dirty="0" err="1">
                <a:solidFill>
                  <a:prstClr val="black"/>
                </a:solidFill>
                <a:latin typeface="Calibri"/>
              </a:rPr>
              <a:t>it</a:t>
            </a:r>
            <a:r>
              <a:rPr lang="it-IT" sz="2800" dirty="0">
                <a:solidFill>
                  <a:prstClr val="black"/>
                </a:solidFill>
                <a:latin typeface="Calibri"/>
              </a:rPr>
              <a:t> </a:t>
            </a:r>
            <a:r>
              <a:rPr lang="it-IT" sz="2800" dirty="0" err="1">
                <a:solidFill>
                  <a:prstClr val="black"/>
                </a:solidFill>
                <a:latin typeface="Calibri"/>
              </a:rPr>
              <a:t>is</a:t>
            </a:r>
            <a:r>
              <a:rPr lang="it-IT" sz="2800" dirty="0">
                <a:solidFill>
                  <a:prstClr val="black"/>
                </a:solidFill>
                <a:latin typeface="Calibri"/>
              </a:rPr>
              <a:t> </a:t>
            </a:r>
            <a:r>
              <a:rPr lang="it-IT" sz="2800" dirty="0" err="1">
                <a:solidFill>
                  <a:prstClr val="black"/>
                </a:solidFill>
                <a:latin typeface="Calibri"/>
              </a:rPr>
              <a:t>possible</a:t>
            </a:r>
            <a:r>
              <a:rPr lang="it-IT" sz="2800" dirty="0">
                <a:solidFill>
                  <a:prstClr val="black"/>
                </a:solidFill>
                <a:latin typeface="Calibri"/>
              </a:rPr>
              <a:t> to </a:t>
            </a:r>
            <a:r>
              <a:rPr lang="it-IT" sz="2800" dirty="0" err="1">
                <a:solidFill>
                  <a:prstClr val="black"/>
                </a:solidFill>
                <a:latin typeface="Calibri"/>
              </a:rPr>
              <a:t>proceed</a:t>
            </a:r>
            <a:r>
              <a:rPr lang="it-IT" sz="2800" dirty="0">
                <a:solidFill>
                  <a:prstClr val="black"/>
                </a:solidFill>
                <a:latin typeface="Calibri"/>
              </a:rPr>
              <a:t> </a:t>
            </a:r>
          </a:p>
          <a:p>
            <a:endParaRPr lang="it-IT" sz="2800" dirty="0">
              <a:solidFill>
                <a:prstClr val="black"/>
              </a:solidFill>
              <a:latin typeface="Calibri"/>
            </a:endParaRPr>
          </a:p>
          <a:p>
            <a:r>
              <a:rPr lang="it-IT" sz="2800" dirty="0">
                <a:solidFill>
                  <a:prstClr val="black"/>
                </a:solidFill>
                <a:latin typeface="Calibri"/>
              </a:rPr>
              <a:t>to </a:t>
            </a:r>
            <a:r>
              <a:rPr lang="it-IT" sz="2800" dirty="0" err="1">
                <a:solidFill>
                  <a:prstClr val="black"/>
                </a:solidFill>
                <a:latin typeface="Calibri"/>
              </a:rPr>
              <a:t>extrapolation</a:t>
            </a:r>
            <a:r>
              <a:rPr lang="it-IT" sz="2800" dirty="0">
                <a:solidFill>
                  <a:prstClr val="black"/>
                </a:solidFill>
                <a:latin typeface="Calibri"/>
              </a:rPr>
              <a:t> with </a:t>
            </a:r>
            <a:r>
              <a:rPr lang="it-IT" sz="2800" dirty="0" err="1">
                <a:solidFill>
                  <a:prstClr val="black"/>
                </a:solidFill>
                <a:latin typeface="Calibri"/>
              </a:rPr>
              <a:t>another</a:t>
            </a:r>
            <a:r>
              <a:rPr lang="it-IT" sz="2800" dirty="0">
                <a:solidFill>
                  <a:prstClr val="black"/>
                </a:solidFill>
                <a:latin typeface="Calibri"/>
              </a:rPr>
              <a:t> </a:t>
            </a:r>
            <a:r>
              <a:rPr lang="it-IT" sz="2800" dirty="0" err="1">
                <a:solidFill>
                  <a:prstClr val="black"/>
                </a:solidFill>
                <a:latin typeface="Calibri"/>
              </a:rPr>
              <a:t>indication</a:t>
            </a:r>
            <a:r>
              <a:rPr lang="it-IT" sz="2800" dirty="0">
                <a:solidFill>
                  <a:prstClr val="black"/>
                </a:solidFill>
                <a:latin typeface="Calibri"/>
              </a:rPr>
              <a:t> with </a:t>
            </a:r>
            <a:r>
              <a:rPr lang="it-IT" sz="2800" dirty="0" err="1">
                <a:solidFill>
                  <a:prstClr val="black"/>
                </a:solidFill>
                <a:latin typeface="Calibri"/>
              </a:rPr>
              <a:t>adequate</a:t>
            </a:r>
            <a:r>
              <a:rPr lang="it-IT" sz="2800" dirty="0">
                <a:solidFill>
                  <a:prstClr val="black"/>
                </a:solidFill>
                <a:latin typeface="Calibri"/>
              </a:rPr>
              <a:t> </a:t>
            </a:r>
            <a:r>
              <a:rPr lang="it-IT" sz="2800" dirty="0" err="1">
                <a:solidFill>
                  <a:prstClr val="black"/>
                </a:solidFill>
                <a:latin typeface="Calibri"/>
              </a:rPr>
              <a:t>scientific</a:t>
            </a:r>
            <a:r>
              <a:rPr lang="it-IT" sz="2800" dirty="0">
                <a:solidFill>
                  <a:prstClr val="black"/>
                </a:solidFill>
                <a:latin typeface="Calibri"/>
              </a:rPr>
              <a:t> </a:t>
            </a:r>
            <a:r>
              <a:rPr lang="it-IT" sz="2800" dirty="0" err="1">
                <a:solidFill>
                  <a:prstClr val="black"/>
                </a:solidFill>
                <a:latin typeface="Calibri"/>
              </a:rPr>
              <a:t>motivation</a:t>
            </a:r>
            <a:r>
              <a:rPr lang="it-IT" sz="2800" dirty="0">
                <a:solidFill>
                  <a:prstClr val="black"/>
                </a:solidFill>
                <a:latin typeface="Calibri"/>
              </a:rPr>
              <a:t>.</a:t>
            </a:r>
          </a:p>
          <a:p>
            <a:endParaRPr lang="it-IT" sz="2800" dirty="0">
              <a:solidFill>
                <a:prstClr val="black"/>
              </a:solidFill>
              <a:latin typeface="Calibri"/>
            </a:endParaRPr>
          </a:p>
          <a:p>
            <a:endParaRPr lang="it-IT" sz="2800" dirty="0">
              <a:solidFill>
                <a:prstClr val="black"/>
              </a:solidFill>
              <a:latin typeface="Calibri"/>
            </a:endParaRPr>
          </a:p>
          <a:p>
            <a:r>
              <a:rPr lang="it-IT" sz="2800" dirty="0" err="1">
                <a:solidFill>
                  <a:prstClr val="black"/>
                </a:solidFill>
                <a:latin typeface="Calibri"/>
              </a:rPr>
              <a:t>If</a:t>
            </a:r>
            <a:r>
              <a:rPr lang="it-IT" sz="2800" dirty="0">
                <a:solidFill>
                  <a:prstClr val="black"/>
                </a:solidFill>
                <a:latin typeface="Calibri"/>
              </a:rPr>
              <a:t> «</a:t>
            </a:r>
            <a:r>
              <a:rPr lang="it-IT" sz="2800" dirty="0" err="1">
                <a:solidFill>
                  <a:prstClr val="black"/>
                </a:solidFill>
                <a:latin typeface="Calibri"/>
              </a:rPr>
              <a:t>important</a:t>
            </a:r>
            <a:r>
              <a:rPr lang="it-IT" sz="2800" dirty="0">
                <a:solidFill>
                  <a:prstClr val="black"/>
                </a:solidFill>
                <a:latin typeface="Calibri"/>
              </a:rPr>
              <a:t>» </a:t>
            </a:r>
            <a:r>
              <a:rPr lang="it-IT" sz="2800" dirty="0" err="1">
                <a:solidFill>
                  <a:prstClr val="black"/>
                </a:solidFill>
                <a:latin typeface="Calibri"/>
              </a:rPr>
              <a:t>differences</a:t>
            </a:r>
            <a:r>
              <a:rPr lang="it-IT" sz="2800" dirty="0">
                <a:solidFill>
                  <a:prstClr val="black"/>
                </a:solidFill>
                <a:latin typeface="Calibri"/>
              </a:rPr>
              <a:t> emerge </a:t>
            </a:r>
            <a:r>
              <a:rPr lang="it-IT" sz="2800" dirty="0" err="1">
                <a:solidFill>
                  <a:prstClr val="black"/>
                </a:solidFill>
                <a:latin typeface="Calibri"/>
              </a:rPr>
              <a:t>between</a:t>
            </a:r>
            <a:r>
              <a:rPr lang="it-IT" sz="2800" dirty="0">
                <a:solidFill>
                  <a:prstClr val="black"/>
                </a:solidFill>
                <a:latin typeface="Calibri"/>
              </a:rPr>
              <a:t> the originator and the compound</a:t>
            </a:r>
          </a:p>
          <a:p>
            <a:endParaRPr lang="it-IT" sz="2800" dirty="0">
              <a:solidFill>
                <a:prstClr val="black"/>
              </a:solidFill>
              <a:latin typeface="Calibri"/>
            </a:endParaRPr>
          </a:p>
          <a:p>
            <a:r>
              <a:rPr lang="it-IT" sz="2800" dirty="0">
                <a:solidFill>
                  <a:prstClr val="black"/>
                </a:solidFill>
                <a:latin typeface="Calibri"/>
              </a:rPr>
              <a:t>under </a:t>
            </a:r>
            <a:r>
              <a:rPr lang="it-IT" sz="2800" dirty="0" err="1">
                <a:solidFill>
                  <a:prstClr val="black"/>
                </a:solidFill>
                <a:latin typeface="Calibri"/>
              </a:rPr>
              <a:t>evaluation</a:t>
            </a:r>
            <a:r>
              <a:rPr lang="it-IT" sz="2800" dirty="0">
                <a:solidFill>
                  <a:prstClr val="black"/>
                </a:solidFill>
                <a:latin typeface="Calibri"/>
              </a:rPr>
              <a:t>, </a:t>
            </a:r>
            <a:r>
              <a:rPr lang="it-IT" sz="2800" dirty="0" err="1">
                <a:solidFill>
                  <a:prstClr val="black"/>
                </a:solidFill>
                <a:latin typeface="Calibri"/>
              </a:rPr>
              <a:t>then</a:t>
            </a:r>
            <a:r>
              <a:rPr lang="it-IT" sz="2800" dirty="0">
                <a:solidFill>
                  <a:prstClr val="black"/>
                </a:solidFill>
                <a:latin typeface="Calibri"/>
              </a:rPr>
              <a:t> for MAA a </a:t>
            </a:r>
            <a:r>
              <a:rPr lang="it-IT" sz="2800" b="1" dirty="0">
                <a:solidFill>
                  <a:srgbClr val="FF0000"/>
                </a:solidFill>
                <a:latin typeface="Calibri"/>
              </a:rPr>
              <a:t>stand alone </a:t>
            </a:r>
            <a:r>
              <a:rPr lang="it-IT" sz="2800" dirty="0" err="1">
                <a:solidFill>
                  <a:prstClr val="black"/>
                </a:solidFill>
                <a:latin typeface="Calibri"/>
              </a:rPr>
              <a:t>program</a:t>
            </a:r>
            <a:r>
              <a:rPr lang="it-IT" sz="2800" dirty="0">
                <a:solidFill>
                  <a:prstClr val="black"/>
                </a:solidFill>
                <a:latin typeface="Calibri"/>
              </a:rPr>
              <a:t> </a:t>
            </a:r>
            <a:r>
              <a:rPr lang="it-IT" sz="2800" dirty="0" err="1">
                <a:solidFill>
                  <a:prstClr val="black"/>
                </a:solidFill>
                <a:latin typeface="Calibri"/>
              </a:rPr>
              <a:t>is</a:t>
            </a:r>
            <a:r>
              <a:rPr lang="it-IT" sz="2800" dirty="0">
                <a:solidFill>
                  <a:prstClr val="black"/>
                </a:solidFill>
                <a:latin typeface="Calibri"/>
              </a:rPr>
              <a:t> </a:t>
            </a:r>
            <a:r>
              <a:rPr lang="it-IT" sz="2800" dirty="0" err="1">
                <a:solidFill>
                  <a:prstClr val="black"/>
                </a:solidFill>
                <a:latin typeface="Calibri"/>
              </a:rPr>
              <a:t>requested</a:t>
            </a:r>
            <a:r>
              <a:rPr lang="it-IT" sz="2800" dirty="0">
                <a:solidFill>
                  <a:prstClr val="black"/>
                </a:solidFill>
                <a:latin typeface="Calibri"/>
              </a:rPr>
              <a:t>.</a:t>
            </a:r>
          </a:p>
          <a:p>
            <a:endParaRPr lang="it-IT" sz="2800" dirty="0">
              <a:solidFill>
                <a:prstClr val="black"/>
              </a:solidFill>
              <a:latin typeface="Calibri"/>
            </a:endParaRPr>
          </a:p>
          <a:p>
            <a:endParaRPr lang="it-IT" sz="2800" dirty="0">
              <a:solidFill>
                <a:prstClr val="black"/>
              </a:solidFill>
              <a:latin typeface="Calibri"/>
            </a:endParaRPr>
          </a:p>
          <a:p>
            <a:endParaRPr lang="it-IT" sz="2800" dirty="0">
              <a:solidFill>
                <a:prstClr val="black"/>
              </a:solidFill>
              <a:latin typeface="Calibri"/>
            </a:endParaRPr>
          </a:p>
        </p:txBody>
      </p:sp>
    </p:spTree>
    <p:extLst>
      <p:ext uri="{BB962C8B-B14F-4D97-AF65-F5344CB8AC3E}">
        <p14:creationId xmlns:p14="http://schemas.microsoft.com/office/powerpoint/2010/main" val="30904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04054" y="2004483"/>
            <a:ext cx="10243544" cy="1914034"/>
          </a:xfrm>
          <a:prstGeom prst="rect">
            <a:avLst/>
          </a:prstGeom>
          <a:ln>
            <a:solidFill>
              <a:srgbClr val="0070C0"/>
            </a:solidFill>
          </a:ln>
        </p:spPr>
      </p:pic>
      <p:sp>
        <p:nvSpPr>
          <p:cNvPr id="3" name="CasellaDiTesto 2"/>
          <p:cNvSpPr txBox="1"/>
          <p:nvPr/>
        </p:nvSpPr>
        <p:spPr>
          <a:xfrm>
            <a:off x="9349162" y="6184182"/>
            <a:ext cx="2813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Concept</a:t>
            </a:r>
            <a:r>
              <a:rPr kumimoji="0" lang="it-IT"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paper</a:t>
            </a:r>
            <a:r>
              <a:rPr kumimoji="0" lang="it-IT"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AIFA 2016</a:t>
            </a:r>
          </a:p>
        </p:txBody>
      </p:sp>
      <p:pic>
        <p:nvPicPr>
          <p:cNvPr id="4" name="Immagine 3"/>
          <p:cNvPicPr>
            <a:picLocks noChangeAspect="1"/>
          </p:cNvPicPr>
          <p:nvPr/>
        </p:nvPicPr>
        <p:blipFill>
          <a:blip r:embed="rId3"/>
          <a:stretch>
            <a:fillRect/>
          </a:stretch>
        </p:blipFill>
        <p:spPr>
          <a:xfrm>
            <a:off x="114300" y="198691"/>
            <a:ext cx="1147572" cy="763135"/>
          </a:xfrm>
          <a:prstGeom prst="rect">
            <a:avLst/>
          </a:prstGeom>
        </p:spPr>
      </p:pic>
    </p:spTree>
    <p:extLst>
      <p:ext uri="{BB962C8B-B14F-4D97-AF65-F5344CB8AC3E}">
        <p14:creationId xmlns:p14="http://schemas.microsoft.com/office/powerpoint/2010/main" val="264463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19200" y="913722"/>
            <a:ext cx="9698736" cy="4031873"/>
          </a:xfrm>
          <a:prstGeom prst="rect">
            <a:avLst/>
          </a:prstGeom>
          <a:solidFill>
            <a:srgbClr val="D1E2FB"/>
          </a:solidFill>
        </p:spPr>
        <p:txBody>
          <a:bodyPr wrap="square">
            <a:spAutoFit/>
          </a:bodyPr>
          <a:lstStyle/>
          <a:p>
            <a:r>
              <a:rPr lang="en-US" sz="3200" dirty="0">
                <a:latin typeface="Arial" panose="020B0604020202020204" pitchFamily="34" charset="0"/>
                <a:cs typeface="Arial" panose="020B0604020202020204" pitchFamily="34" charset="0"/>
              </a:rPr>
              <a:t>……………. authorization of biosimilars be carried out using a stepwise approach. </a:t>
            </a:r>
          </a:p>
          <a:p>
            <a:r>
              <a:rPr lang="en-US" sz="3200" dirty="0">
                <a:latin typeface="Arial" panose="020B0604020202020204" pitchFamily="34" charset="0"/>
                <a:cs typeface="Arial" panose="020B0604020202020204" pitchFamily="34" charset="0"/>
              </a:rPr>
              <a:t>Where the reference product has more than one therapeutic indication the group proposes that, once comparability has been demonstrated in one indication, ‘extrapolation of clinical data to other indications of the reference product could be acceptable’.</a:t>
            </a:r>
          </a:p>
        </p:txBody>
      </p:sp>
      <p:sp>
        <p:nvSpPr>
          <p:cNvPr id="4" name="Rettangolo 3"/>
          <p:cNvSpPr/>
          <p:nvPr/>
        </p:nvSpPr>
        <p:spPr>
          <a:xfrm>
            <a:off x="8707488" y="6362438"/>
            <a:ext cx="3390672" cy="369332"/>
          </a:xfrm>
          <a:prstGeom prst="rect">
            <a:avLst/>
          </a:prstGeom>
        </p:spPr>
        <p:txBody>
          <a:bodyPr wrap="none">
            <a:spAutoFit/>
          </a:bodyPr>
          <a:lstStyle/>
          <a:p>
            <a:r>
              <a:rPr lang="en-US" dirty="0">
                <a:solidFill>
                  <a:srgbClr val="333333"/>
                </a:solidFill>
                <a:latin typeface="Arial" panose="020B0604020202020204" pitchFamily="34" charset="0"/>
              </a:rPr>
              <a:t> (</a:t>
            </a:r>
            <a:r>
              <a:rPr lang="en-US" dirty="0" err="1">
                <a:solidFill>
                  <a:srgbClr val="333333"/>
                </a:solidFill>
                <a:latin typeface="Arial" panose="020B0604020202020204" pitchFamily="34" charset="0"/>
              </a:rPr>
              <a:t>GaBI</a:t>
            </a:r>
            <a:r>
              <a:rPr lang="en-US" dirty="0">
                <a:solidFill>
                  <a:srgbClr val="333333"/>
                </a:solidFill>
                <a:latin typeface="Arial" panose="020B0604020202020204" pitchFamily="34" charset="0"/>
              </a:rPr>
              <a:t> Journal). 2017;6(1):42-7</a:t>
            </a:r>
            <a:endParaRPr lang="en-US" dirty="0"/>
          </a:p>
        </p:txBody>
      </p:sp>
    </p:spTree>
    <p:extLst>
      <p:ext uri="{BB962C8B-B14F-4D97-AF65-F5344CB8AC3E}">
        <p14:creationId xmlns:p14="http://schemas.microsoft.com/office/powerpoint/2010/main" val="354919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86200" y="401438"/>
            <a:ext cx="3164649" cy="461665"/>
          </a:xfrm>
          <a:prstGeom prst="rect">
            <a:avLst/>
          </a:prstGeom>
          <a:noFill/>
        </p:spPr>
        <p:txBody>
          <a:bodyPr wrap="none" rtlCol="0">
            <a:spAutoFit/>
          </a:bodyPr>
          <a:lstStyle/>
          <a:p>
            <a:r>
              <a:rPr lang="it-IT" sz="2400" dirty="0">
                <a:latin typeface="Arial" panose="020B0604020202020204" pitchFamily="34" charset="0"/>
                <a:cs typeface="Arial" panose="020B0604020202020204" pitchFamily="34" charset="0"/>
              </a:rPr>
              <a:t>Learning from Europe</a:t>
            </a:r>
          </a:p>
        </p:txBody>
      </p:sp>
      <p:sp>
        <p:nvSpPr>
          <p:cNvPr id="3" name="Rettangolo 2"/>
          <p:cNvSpPr/>
          <p:nvPr/>
        </p:nvSpPr>
        <p:spPr>
          <a:xfrm>
            <a:off x="3971544" y="3058775"/>
            <a:ext cx="3395645" cy="584775"/>
          </a:xfrm>
          <a:prstGeom prst="rect">
            <a:avLst/>
          </a:prstGeom>
          <a:solidFill>
            <a:schemeClr val="accent1">
              <a:lumMod val="20000"/>
              <a:lumOff val="80000"/>
            </a:schemeClr>
          </a:solidFill>
        </p:spPr>
        <p:txBody>
          <a:bodyPr wrap="square">
            <a:spAutoFit/>
          </a:bodyPr>
          <a:lstStyle/>
          <a:p>
            <a:r>
              <a:rPr lang="en-US" sz="1600" dirty="0">
                <a:latin typeface="Arial" panose="020B0604020202020204" pitchFamily="34" charset="0"/>
                <a:cs typeface="Arial" panose="020B0604020202020204" pitchFamily="34" charset="0"/>
              </a:rPr>
              <a:t> a legal framework and regulatory</a:t>
            </a:r>
          </a:p>
          <a:p>
            <a:r>
              <a:rPr lang="en-US" sz="1600" dirty="0">
                <a:latin typeface="Arial" panose="020B0604020202020204" pitchFamily="34" charset="0"/>
                <a:cs typeface="Arial" panose="020B0604020202020204" pitchFamily="34" charset="0"/>
              </a:rPr>
              <a:t>pathway for biosimilars</a:t>
            </a:r>
            <a:endParaRPr lang="it-IT" sz="1600" dirty="0">
              <a:latin typeface="Arial" panose="020B0604020202020204" pitchFamily="34" charset="0"/>
              <a:cs typeface="Arial" panose="020B0604020202020204" pitchFamily="34" charset="0"/>
            </a:endParaRPr>
          </a:p>
        </p:txBody>
      </p:sp>
      <p:cxnSp>
        <p:nvCxnSpPr>
          <p:cNvPr id="5" name="Connettore 2 4"/>
          <p:cNvCxnSpPr/>
          <p:nvPr/>
        </p:nvCxnSpPr>
        <p:spPr>
          <a:xfrm flipH="1" flipV="1">
            <a:off x="2304288" y="2011680"/>
            <a:ext cx="1380744" cy="88696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2994660" y="3913632"/>
            <a:ext cx="891540" cy="10789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5283794" y="3922776"/>
            <a:ext cx="0" cy="1463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6757416" y="3913632"/>
            <a:ext cx="1563624" cy="722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5669366" y="1601427"/>
            <a:ext cx="1398946" cy="9771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7607808" y="3058775"/>
            <a:ext cx="1920240" cy="684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Immagine 15"/>
          <p:cNvPicPr>
            <a:picLocks noChangeAspect="1"/>
          </p:cNvPicPr>
          <p:nvPr/>
        </p:nvPicPr>
        <p:blipFill>
          <a:blip r:embed="rId2"/>
          <a:stretch>
            <a:fillRect/>
          </a:stretch>
        </p:blipFill>
        <p:spPr>
          <a:xfrm>
            <a:off x="775716" y="983933"/>
            <a:ext cx="1226820" cy="819340"/>
          </a:xfrm>
          <a:prstGeom prst="rect">
            <a:avLst/>
          </a:prstGeom>
          <a:ln>
            <a:solidFill>
              <a:schemeClr val="tx1">
                <a:lumMod val="50000"/>
                <a:lumOff val="50000"/>
              </a:schemeClr>
            </a:solidFill>
          </a:ln>
        </p:spPr>
      </p:pic>
      <p:pic>
        <p:nvPicPr>
          <p:cNvPr id="17" name="Immagine 16"/>
          <p:cNvPicPr>
            <a:picLocks noChangeAspect="1"/>
          </p:cNvPicPr>
          <p:nvPr/>
        </p:nvPicPr>
        <p:blipFill>
          <a:blip r:embed="rId3"/>
          <a:stretch>
            <a:fillRect/>
          </a:stretch>
        </p:blipFill>
        <p:spPr>
          <a:xfrm>
            <a:off x="948671" y="4486084"/>
            <a:ext cx="1347192" cy="899732"/>
          </a:xfrm>
          <a:prstGeom prst="rect">
            <a:avLst/>
          </a:prstGeom>
        </p:spPr>
      </p:pic>
      <p:pic>
        <p:nvPicPr>
          <p:cNvPr id="18" name="Immagine 17"/>
          <p:cNvPicPr>
            <a:picLocks noChangeAspect="1"/>
          </p:cNvPicPr>
          <p:nvPr/>
        </p:nvPicPr>
        <p:blipFill>
          <a:blip r:embed="rId4"/>
          <a:stretch>
            <a:fillRect/>
          </a:stretch>
        </p:blipFill>
        <p:spPr>
          <a:xfrm>
            <a:off x="2450765" y="5054405"/>
            <a:ext cx="1686042" cy="843021"/>
          </a:xfrm>
          <a:prstGeom prst="rect">
            <a:avLst/>
          </a:prstGeom>
        </p:spPr>
      </p:pic>
      <p:pic>
        <p:nvPicPr>
          <p:cNvPr id="19" name="Immagine 18"/>
          <p:cNvPicPr>
            <a:picLocks noChangeAspect="1"/>
          </p:cNvPicPr>
          <p:nvPr/>
        </p:nvPicPr>
        <p:blipFill>
          <a:blip r:embed="rId5"/>
          <a:stretch>
            <a:fillRect/>
          </a:stretch>
        </p:blipFill>
        <p:spPr>
          <a:xfrm>
            <a:off x="4447033" y="5538182"/>
            <a:ext cx="1368552" cy="718490"/>
          </a:xfrm>
          <a:prstGeom prst="rect">
            <a:avLst/>
          </a:prstGeom>
        </p:spPr>
      </p:pic>
      <p:pic>
        <p:nvPicPr>
          <p:cNvPr id="20" name="Immagine 19"/>
          <p:cNvPicPr>
            <a:picLocks noChangeAspect="1"/>
          </p:cNvPicPr>
          <p:nvPr/>
        </p:nvPicPr>
        <p:blipFill>
          <a:blip r:embed="rId6"/>
          <a:stretch>
            <a:fillRect/>
          </a:stretch>
        </p:blipFill>
        <p:spPr>
          <a:xfrm>
            <a:off x="7539228" y="4844534"/>
            <a:ext cx="1438275" cy="714375"/>
          </a:xfrm>
          <a:prstGeom prst="rect">
            <a:avLst/>
          </a:prstGeom>
        </p:spPr>
      </p:pic>
      <p:pic>
        <p:nvPicPr>
          <p:cNvPr id="21" name="Immagine 20"/>
          <p:cNvPicPr>
            <a:picLocks noChangeAspect="1"/>
          </p:cNvPicPr>
          <p:nvPr/>
        </p:nvPicPr>
        <p:blipFill>
          <a:blip r:embed="rId7"/>
          <a:stretch>
            <a:fillRect/>
          </a:stretch>
        </p:blipFill>
        <p:spPr>
          <a:xfrm>
            <a:off x="9768667" y="2684951"/>
            <a:ext cx="1222820" cy="884593"/>
          </a:xfrm>
          <a:prstGeom prst="rect">
            <a:avLst/>
          </a:prstGeom>
        </p:spPr>
      </p:pic>
      <p:pic>
        <p:nvPicPr>
          <p:cNvPr id="22" name="Immagine 21"/>
          <p:cNvPicPr>
            <a:picLocks noChangeAspect="1"/>
          </p:cNvPicPr>
          <p:nvPr/>
        </p:nvPicPr>
        <p:blipFill>
          <a:blip r:embed="rId8"/>
          <a:stretch>
            <a:fillRect/>
          </a:stretch>
        </p:blipFill>
        <p:spPr>
          <a:xfrm>
            <a:off x="7412910" y="983934"/>
            <a:ext cx="1273890" cy="850776"/>
          </a:xfrm>
          <a:prstGeom prst="rect">
            <a:avLst/>
          </a:prstGeom>
          <a:ln w="12700">
            <a:solidFill>
              <a:schemeClr val="tx1"/>
            </a:solidFill>
          </a:ln>
        </p:spPr>
      </p:pic>
      <p:pic>
        <p:nvPicPr>
          <p:cNvPr id="4" name="Immagine 3"/>
          <p:cNvPicPr>
            <a:picLocks noChangeAspect="1"/>
          </p:cNvPicPr>
          <p:nvPr/>
        </p:nvPicPr>
        <p:blipFill>
          <a:blip r:embed="rId9"/>
          <a:stretch>
            <a:fillRect/>
          </a:stretch>
        </p:blipFill>
        <p:spPr>
          <a:xfrm rot="1766692">
            <a:off x="2367149" y="3319220"/>
            <a:ext cx="1024217" cy="1207113"/>
          </a:xfrm>
          <a:prstGeom prst="rect">
            <a:avLst/>
          </a:prstGeom>
        </p:spPr>
      </p:pic>
    </p:spTree>
    <p:extLst>
      <p:ext uri="{BB962C8B-B14F-4D97-AF65-F5344CB8AC3E}">
        <p14:creationId xmlns:p14="http://schemas.microsoft.com/office/powerpoint/2010/main" val="410098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endParaRPr lang="it-IT" altLang="it-IT" sz="4400"/>
          </a:p>
        </p:txBody>
      </p:sp>
      <p:sp>
        <p:nvSpPr>
          <p:cNvPr id="2051" name="Rectangle 3"/>
          <p:cNvSpPr>
            <a:spLocks noGrp="1" noChangeArrowheads="1"/>
          </p:cNvSpPr>
          <p:nvPr>
            <p:ph type="subTitle" idx="1"/>
          </p:nvPr>
        </p:nvSpPr>
        <p:spPr>
          <a:xfrm>
            <a:off x="2895600" y="3886200"/>
            <a:ext cx="6400800" cy="1752600"/>
          </a:xfrm>
        </p:spPr>
        <p:txBody>
          <a:bodyPr/>
          <a:lstStyle/>
          <a:p>
            <a:endParaRPr lang="it-IT" altLang="it-IT" sz="3200"/>
          </a:p>
        </p:txBody>
      </p:sp>
      <p:graphicFrame>
        <p:nvGraphicFramePr>
          <p:cNvPr id="2052" name="Object 4"/>
          <p:cNvGraphicFramePr>
            <a:graphicFrameLocks noChangeAspect="1"/>
          </p:cNvGraphicFramePr>
          <p:nvPr>
            <p:extLst>
              <p:ext uri="{D42A27DB-BD31-4B8C-83A1-F6EECF244321}">
                <p14:modId xmlns:p14="http://schemas.microsoft.com/office/powerpoint/2010/main" val="1590478468"/>
              </p:ext>
            </p:extLst>
          </p:nvPr>
        </p:nvGraphicFramePr>
        <p:xfrm>
          <a:off x="1703388" y="573088"/>
          <a:ext cx="8640762" cy="5880100"/>
        </p:xfrm>
        <a:graphic>
          <a:graphicData uri="http://schemas.openxmlformats.org/presentationml/2006/ole">
            <mc:AlternateContent xmlns:mc="http://schemas.openxmlformats.org/markup-compatibility/2006">
              <mc:Choice xmlns:v="urn:schemas-microsoft-com:vml" Requires="v">
                <p:oleObj spid="_x0000_s1058" name="Diapositiva" r:id="rId3" imgW="4583160" imgH="3435480" progId="PowerPoint.Slide.8">
                  <p:embed/>
                </p:oleObj>
              </mc:Choice>
              <mc:Fallback>
                <p:oleObj name="Diapositiva" r:id="rId3" imgW="4583160" imgH="3435480" progId="PowerPoint.Slide.8">
                  <p:embed/>
                  <p:pic>
                    <p:nvPicPr>
                      <p:cNvPr id="20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573088"/>
                        <a:ext cx="8640762" cy="588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ttangolo 1"/>
          <p:cNvSpPr/>
          <p:nvPr/>
        </p:nvSpPr>
        <p:spPr>
          <a:xfrm>
            <a:off x="3584448" y="2505456"/>
            <a:ext cx="5413248" cy="1572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err="1"/>
              <a:t>Original</a:t>
            </a:r>
            <a:r>
              <a:rPr lang="it-IT" sz="3600" dirty="0"/>
              <a:t>? </a:t>
            </a:r>
            <a:r>
              <a:rPr lang="it-IT" sz="3600" dirty="0" err="1"/>
              <a:t>Similar</a:t>
            </a:r>
            <a:r>
              <a:rPr lang="it-IT" sz="3600" dirty="0"/>
              <a:t>?</a:t>
            </a:r>
          </a:p>
          <a:p>
            <a:pPr algn="ctr"/>
            <a:r>
              <a:rPr lang="it-IT" sz="3600" dirty="0" err="1"/>
              <a:t>Equivalent</a:t>
            </a:r>
            <a:r>
              <a:rPr lang="it-IT" sz="3600" dirty="0"/>
              <a:t>?</a:t>
            </a:r>
          </a:p>
        </p:txBody>
      </p:sp>
    </p:spTree>
    <p:extLst>
      <p:ext uri="{BB962C8B-B14F-4D97-AF65-F5344CB8AC3E}">
        <p14:creationId xmlns:p14="http://schemas.microsoft.com/office/powerpoint/2010/main" val="159558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81960" y="449527"/>
            <a:ext cx="32912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rPr>
              <a:t>A new </a:t>
            </a:r>
            <a:r>
              <a:rPr kumimoji="0" lang="it-IT" sz="4000" b="0" i="0" u="none" strike="noStrike" kern="1200" cap="none" spc="0" normalizeH="0" baseline="0" noProof="0" dirty="0" err="1">
                <a:ln>
                  <a:noFill/>
                </a:ln>
                <a:solidFill>
                  <a:prstClr val="black"/>
                </a:solidFill>
                <a:effectLst/>
                <a:uLnTx/>
                <a:uFillTx/>
                <a:latin typeface="Calibri" panose="020F0502020204030204"/>
                <a:ea typeface="+mn-ea"/>
                <a:cs typeface="+mn-cs"/>
              </a:rPr>
              <a:t>glossary</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p:cNvSpPr txBox="1"/>
          <p:nvPr/>
        </p:nvSpPr>
        <p:spPr>
          <a:xfrm>
            <a:off x="2711879" y="1872734"/>
            <a:ext cx="4870116" cy="3970318"/>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Bioequivalence</a:t>
            </a: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Comparability</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exercise</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Extrapolation</a:t>
            </a: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627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287077" y="170688"/>
            <a:ext cx="8624507" cy="6413458"/>
          </a:xfrm>
          <a:prstGeom prst="rect">
            <a:avLst/>
          </a:prstGeom>
        </p:spPr>
      </p:pic>
      <p:sp>
        <p:nvSpPr>
          <p:cNvPr id="4" name="CasellaDiTesto 3"/>
          <p:cNvSpPr txBox="1"/>
          <p:nvPr/>
        </p:nvSpPr>
        <p:spPr>
          <a:xfrm>
            <a:off x="633984" y="3402034"/>
            <a:ext cx="2199641" cy="523220"/>
          </a:xfrm>
          <a:prstGeom prst="rect">
            <a:avLst/>
          </a:prstGeom>
          <a:noFill/>
        </p:spPr>
        <p:txBody>
          <a:bodyPr wrap="none" rtlCol="0">
            <a:spAutoFit/>
          </a:bodyPr>
          <a:lstStyle/>
          <a:p>
            <a:r>
              <a:rPr lang="it-IT" sz="2800" dirty="0"/>
              <a:t>7 speed </a:t>
            </a:r>
            <a:r>
              <a:rPr lang="it-IT" sz="2800" dirty="0" err="1"/>
              <a:t>limits</a:t>
            </a:r>
            <a:endParaRPr lang="it-IT" sz="2800" dirty="0"/>
          </a:p>
        </p:txBody>
      </p:sp>
      <p:sp>
        <p:nvSpPr>
          <p:cNvPr id="2" name="CasellaDiTesto 1"/>
          <p:cNvSpPr txBox="1"/>
          <p:nvPr/>
        </p:nvSpPr>
        <p:spPr>
          <a:xfrm>
            <a:off x="7051744" y="2386584"/>
            <a:ext cx="1095172" cy="369332"/>
          </a:xfrm>
          <a:prstGeom prst="rect">
            <a:avLst/>
          </a:prstGeom>
          <a:noFill/>
          <a:ln w="57150">
            <a:solidFill>
              <a:srgbClr val="FF0000"/>
            </a:solidFill>
          </a:ln>
        </p:spPr>
        <p:txBody>
          <a:bodyPr wrap="none" rtlCol="0">
            <a:spAutoFit/>
          </a:bodyPr>
          <a:lstStyle/>
          <a:p>
            <a:r>
              <a:rPr lang="it-IT" dirty="0"/>
              <a:t>Speedy!!!</a:t>
            </a:r>
            <a:endParaRPr lang="en-US" dirty="0"/>
          </a:p>
        </p:txBody>
      </p:sp>
      <p:pic>
        <p:nvPicPr>
          <p:cNvPr id="5" name="Immagine 4"/>
          <p:cNvPicPr>
            <a:picLocks noChangeAspect="1"/>
          </p:cNvPicPr>
          <p:nvPr/>
        </p:nvPicPr>
        <p:blipFill>
          <a:blip r:embed="rId3"/>
          <a:stretch>
            <a:fillRect/>
          </a:stretch>
        </p:blipFill>
        <p:spPr>
          <a:xfrm>
            <a:off x="7296935" y="2755916"/>
            <a:ext cx="604790" cy="758952"/>
          </a:xfrm>
          <a:prstGeom prst="rect">
            <a:avLst/>
          </a:prstGeom>
        </p:spPr>
      </p:pic>
    </p:spTree>
    <p:extLst>
      <p:ext uri="{BB962C8B-B14F-4D97-AF65-F5344CB8AC3E}">
        <p14:creationId xmlns:p14="http://schemas.microsoft.com/office/powerpoint/2010/main" val="404085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29056" y="2003060"/>
            <a:ext cx="10466230" cy="3883817"/>
          </a:xfrm>
          <a:prstGeom prst="rect">
            <a:avLst/>
          </a:prstGeom>
          <a:ln w="38100">
            <a:solidFill>
              <a:schemeClr val="tx1"/>
            </a:solidFill>
          </a:ln>
        </p:spPr>
      </p:pic>
      <p:sp>
        <p:nvSpPr>
          <p:cNvPr id="3" name="CasellaDiTesto 2"/>
          <p:cNvSpPr txBox="1"/>
          <p:nvPr/>
        </p:nvSpPr>
        <p:spPr>
          <a:xfrm>
            <a:off x="8156448" y="6428232"/>
            <a:ext cx="2668487" cy="369332"/>
          </a:xfrm>
          <a:prstGeom prst="rect">
            <a:avLst/>
          </a:prstGeom>
          <a:noFill/>
        </p:spPr>
        <p:txBody>
          <a:bodyPr wrap="none" rtlCol="0">
            <a:spAutoFit/>
          </a:bodyPr>
          <a:lstStyle/>
          <a:p>
            <a:r>
              <a:rPr lang="it-IT" dirty="0" err="1"/>
              <a:t>Rovira</a:t>
            </a:r>
            <a:r>
              <a:rPr lang="it-IT" dirty="0"/>
              <a:t> J. Et al, </a:t>
            </a:r>
            <a:r>
              <a:rPr lang="it-IT" dirty="0" err="1"/>
              <a:t>GaBI</a:t>
            </a:r>
            <a:r>
              <a:rPr lang="it-IT" dirty="0"/>
              <a:t> J ,2013</a:t>
            </a:r>
          </a:p>
        </p:txBody>
      </p:sp>
      <p:sp>
        <p:nvSpPr>
          <p:cNvPr id="4" name="CasellaDiTesto 3"/>
          <p:cNvSpPr txBox="1"/>
          <p:nvPr/>
        </p:nvSpPr>
        <p:spPr>
          <a:xfrm>
            <a:off x="3499129" y="758428"/>
            <a:ext cx="5126083" cy="523220"/>
          </a:xfrm>
          <a:prstGeom prst="rect">
            <a:avLst/>
          </a:prstGeom>
          <a:noFill/>
        </p:spPr>
        <p:txBody>
          <a:bodyPr wrap="none" rtlCol="0">
            <a:spAutoFit/>
          </a:bodyPr>
          <a:lstStyle/>
          <a:p>
            <a:r>
              <a:rPr lang="it-IT" sz="2800" dirty="0"/>
              <a:t>Europe with </a:t>
            </a:r>
            <a:r>
              <a:rPr lang="it-IT" sz="2800" dirty="0" err="1"/>
              <a:t>different</a:t>
            </a:r>
            <a:r>
              <a:rPr lang="it-IT" sz="2800" dirty="0"/>
              <a:t> speed </a:t>
            </a:r>
            <a:r>
              <a:rPr lang="it-IT" sz="2800" dirty="0" err="1"/>
              <a:t>limits</a:t>
            </a:r>
            <a:endParaRPr lang="it-IT" sz="2800" dirty="0"/>
          </a:p>
        </p:txBody>
      </p:sp>
      <p:sp>
        <p:nvSpPr>
          <p:cNvPr id="5" name="Rettangolo 4"/>
          <p:cNvSpPr/>
          <p:nvPr/>
        </p:nvSpPr>
        <p:spPr>
          <a:xfrm>
            <a:off x="914400" y="2191512"/>
            <a:ext cx="1435608" cy="539496"/>
          </a:xfrm>
          <a:prstGeom prst="rect">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9180576" y="3645408"/>
            <a:ext cx="877824" cy="41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28947" y="82988"/>
            <a:ext cx="1770905" cy="1013649"/>
          </a:xfrm>
          <a:prstGeom prst="rect">
            <a:avLst/>
          </a:prstGeom>
        </p:spPr>
      </p:pic>
      <p:pic>
        <p:nvPicPr>
          <p:cNvPr id="9" name="Immagine 8"/>
          <p:cNvPicPr>
            <a:picLocks noChangeAspect="1"/>
          </p:cNvPicPr>
          <p:nvPr/>
        </p:nvPicPr>
        <p:blipFill>
          <a:blip r:embed="rId4"/>
          <a:stretch>
            <a:fillRect/>
          </a:stretch>
        </p:blipFill>
        <p:spPr>
          <a:xfrm>
            <a:off x="10217764" y="82988"/>
            <a:ext cx="1840658" cy="1378717"/>
          </a:xfrm>
          <a:prstGeom prst="rect">
            <a:avLst/>
          </a:prstGeom>
        </p:spPr>
      </p:pic>
    </p:spTree>
    <p:extLst>
      <p:ext uri="{BB962C8B-B14F-4D97-AF65-F5344CB8AC3E}">
        <p14:creationId xmlns:p14="http://schemas.microsoft.com/office/powerpoint/2010/main" val="3474814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87657" y="667512"/>
            <a:ext cx="8316886" cy="5330568"/>
          </a:xfrm>
          <a:prstGeom prst="rect">
            <a:avLst/>
          </a:prstGeom>
          <a:ln w="57150">
            <a:solidFill>
              <a:schemeClr val="tx1"/>
            </a:solidFill>
          </a:ln>
        </p:spPr>
      </p:pic>
      <p:sp>
        <p:nvSpPr>
          <p:cNvPr id="3" name="Ovale 2"/>
          <p:cNvSpPr/>
          <p:nvPr/>
        </p:nvSpPr>
        <p:spPr>
          <a:xfrm>
            <a:off x="7973568" y="2852928"/>
            <a:ext cx="2798064" cy="6035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e 3"/>
          <p:cNvSpPr/>
          <p:nvPr/>
        </p:nvSpPr>
        <p:spPr>
          <a:xfrm>
            <a:off x="4050792" y="1554480"/>
            <a:ext cx="2651760" cy="7132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p:cNvSpPr txBox="1"/>
          <p:nvPr/>
        </p:nvSpPr>
        <p:spPr>
          <a:xfrm>
            <a:off x="4620957" y="118872"/>
            <a:ext cx="2549096" cy="400110"/>
          </a:xfrm>
          <a:prstGeom prst="rect">
            <a:avLst/>
          </a:prstGeom>
          <a:noFill/>
        </p:spPr>
        <p:txBody>
          <a:bodyPr wrap="none" rtlCol="0">
            <a:spAutoFit/>
          </a:bodyPr>
          <a:lstStyle/>
          <a:p>
            <a:r>
              <a:rPr lang="it-IT" sz="2000" dirty="0">
                <a:latin typeface="Arial" panose="020B0604020202020204" pitchFamily="34" charset="0"/>
                <a:cs typeface="Arial" panose="020B0604020202020204" pitchFamily="34" charset="0"/>
              </a:rPr>
              <a:t>Europe or </a:t>
            </a:r>
            <a:r>
              <a:rPr lang="it-IT" sz="2000" dirty="0" err="1">
                <a:latin typeface="Arial" panose="020B0604020202020204" pitchFamily="34" charset="0"/>
                <a:cs typeface="Arial" panose="020B0604020202020204" pitchFamily="34" charset="0"/>
              </a:rPr>
              <a:t>Europes</a:t>
            </a:r>
            <a:r>
              <a:rPr lang="it-IT"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903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9728" y="2055223"/>
            <a:ext cx="12192000" cy="2509810"/>
          </a:xfrm>
          <a:prstGeom prst="rect">
            <a:avLst/>
          </a:prstGeom>
          <a:ln w="57150">
            <a:solidFill>
              <a:schemeClr val="tx1"/>
            </a:solidFill>
          </a:ln>
        </p:spPr>
      </p:pic>
      <p:sp>
        <p:nvSpPr>
          <p:cNvPr id="3" name="Ovale 2"/>
          <p:cNvSpPr/>
          <p:nvPr/>
        </p:nvSpPr>
        <p:spPr>
          <a:xfrm>
            <a:off x="3127248" y="1947672"/>
            <a:ext cx="3236976" cy="9509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809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8647" y="1845070"/>
            <a:ext cx="7458456" cy="3416320"/>
          </a:xfrm>
          <a:prstGeom prst="rect">
            <a:avLst/>
          </a:prstGeom>
          <a:solidFill>
            <a:schemeClr val="accent1">
              <a:lumMod val="20000"/>
              <a:lumOff val="80000"/>
            </a:schemeClr>
          </a:solidFill>
        </p:spPr>
        <p:txBody>
          <a:bodyPr wrap="square">
            <a:spAutoFit/>
          </a:bodyPr>
          <a:lstStyle/>
          <a:p>
            <a:pPr>
              <a:buFont typeface="Arial" panose="020B0604020202020204" pitchFamily="34" charset="0"/>
              <a:buChar char="•"/>
            </a:pPr>
            <a:r>
              <a:rPr lang="en-US" sz="3600" dirty="0">
                <a:solidFill>
                  <a:srgbClr val="555555"/>
                </a:solidFill>
                <a:latin typeface="Arial" panose="020B0604020202020204" pitchFamily="34" charset="0"/>
                <a:cs typeface="Arial" panose="020B0604020202020204" pitchFamily="34" charset="0"/>
              </a:rPr>
              <a:t>the uptake of biosimilars, followed by the UK and France. </a:t>
            </a:r>
          </a:p>
          <a:p>
            <a:pPr>
              <a:buFont typeface="Arial" panose="020B0604020202020204" pitchFamily="34" charset="0"/>
              <a:buChar char="•"/>
            </a:pPr>
            <a:r>
              <a:rPr lang="en-US" sz="3600" dirty="0">
                <a:solidFill>
                  <a:srgbClr val="555555"/>
                </a:solidFill>
                <a:latin typeface="Arial" panose="020B0604020202020204" pitchFamily="34" charset="0"/>
                <a:cs typeface="Arial" panose="020B0604020202020204" pitchFamily="34" charset="0"/>
              </a:rPr>
              <a:t>Italy and Spain showed initial cultural resistance but are now catching up</a:t>
            </a:r>
          </a:p>
          <a:p>
            <a:pPr>
              <a:buFont typeface="Arial" panose="020B0604020202020204" pitchFamily="34" charset="0"/>
              <a:buChar char="•"/>
            </a:pPr>
            <a:endParaRPr lang="en-US" sz="3600" dirty="0">
              <a:solidFill>
                <a:srgbClr val="555555"/>
              </a:solidFill>
              <a:latin typeface="Arial" panose="020B0604020202020204" pitchFamily="34" charset="0"/>
              <a:cs typeface="Arial" panose="020B0604020202020204" pitchFamily="34" charset="0"/>
            </a:endParaRPr>
          </a:p>
        </p:txBody>
      </p:sp>
      <p:sp>
        <p:nvSpPr>
          <p:cNvPr id="3" name="CasellaDiTesto 2"/>
          <p:cNvSpPr txBox="1"/>
          <p:nvPr/>
        </p:nvSpPr>
        <p:spPr>
          <a:xfrm>
            <a:off x="3945573" y="667512"/>
            <a:ext cx="3464603" cy="461665"/>
          </a:xfrm>
          <a:prstGeom prst="rect">
            <a:avLst/>
          </a:prstGeom>
          <a:noFill/>
        </p:spPr>
        <p:txBody>
          <a:bodyPr wrap="none" rtlCol="0">
            <a:spAutoFit/>
          </a:bodyPr>
          <a:lstStyle/>
          <a:p>
            <a:r>
              <a:rPr lang="it-IT" sz="2400" dirty="0" err="1"/>
              <a:t>What</a:t>
            </a:r>
            <a:r>
              <a:rPr lang="it-IT" sz="2400" dirty="0"/>
              <a:t> </a:t>
            </a:r>
            <a:r>
              <a:rPr lang="it-IT" sz="2400" dirty="0" err="1"/>
              <a:t>happened</a:t>
            </a:r>
            <a:r>
              <a:rPr lang="it-IT" sz="2400" dirty="0"/>
              <a:t> in Europe</a:t>
            </a:r>
          </a:p>
        </p:txBody>
      </p:sp>
    </p:spTree>
    <p:extLst>
      <p:ext uri="{BB962C8B-B14F-4D97-AF65-F5344CB8AC3E}">
        <p14:creationId xmlns:p14="http://schemas.microsoft.com/office/powerpoint/2010/main" val="421878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quintiles.com/-/media/bkc-microsite/images/europe---expandable/biosimilars-sales-us-graph.jpg?h=413&amp;w=702&amp;la=en&amp;hash=37D6197366758DBF19307DA9772FBED1B7B369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837" y="2157032"/>
            <a:ext cx="6686550" cy="39338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139897" y="932688"/>
            <a:ext cx="1135311" cy="707886"/>
          </a:xfrm>
          <a:prstGeom prst="rect">
            <a:avLst/>
          </a:prstGeom>
          <a:noFill/>
        </p:spPr>
        <p:txBody>
          <a:bodyPr wrap="none" rtlCol="0">
            <a:spAutoFit/>
          </a:bodyPr>
          <a:lstStyle/>
          <a:p>
            <a:r>
              <a:rPr lang="it-IT" sz="4000" dirty="0"/>
              <a:t>Yes !</a:t>
            </a:r>
          </a:p>
        </p:txBody>
      </p:sp>
    </p:spTree>
    <p:extLst>
      <p:ext uri="{BB962C8B-B14F-4D97-AF65-F5344CB8AC3E}">
        <p14:creationId xmlns:p14="http://schemas.microsoft.com/office/powerpoint/2010/main" val="101605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991544" y="1340769"/>
            <a:ext cx="8460432" cy="3684773"/>
          </a:xfrm>
          <a:prstGeom prst="rect">
            <a:avLst/>
          </a:prstGeom>
          <a:solidFill>
            <a:schemeClr val="tx2">
              <a:lumMod val="20000"/>
              <a:lumOff val="80000"/>
            </a:schemeClr>
          </a:solidFill>
          <a:ln w="38100">
            <a:solidFill>
              <a:srgbClr val="002060"/>
            </a:solidFill>
            <a:miter lim="800000"/>
            <a:headEnd/>
            <a:tailEnd/>
          </a:ln>
        </p:spPr>
      </p:pic>
      <p:sp>
        <p:nvSpPr>
          <p:cNvPr id="3" name="CasellaDiTesto 2"/>
          <p:cNvSpPr txBox="1"/>
          <p:nvPr/>
        </p:nvSpPr>
        <p:spPr>
          <a:xfrm>
            <a:off x="2385405" y="325774"/>
            <a:ext cx="75408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0" cap="none" spc="0" normalizeH="0" baseline="0" noProof="0" dirty="0" err="1">
                <a:ln>
                  <a:noFill/>
                </a:ln>
                <a:solidFill>
                  <a:sysClr val="windowText" lastClr="000000"/>
                </a:solidFill>
                <a:effectLst/>
                <a:uLnTx/>
                <a:uFillTx/>
                <a:latin typeface="Calibri"/>
                <a:ea typeface="+mn-ea"/>
                <a:cs typeface="+mn-cs"/>
              </a:rPr>
              <a:t>Where</a:t>
            </a:r>
            <a:r>
              <a:rPr kumimoji="0" lang="it-IT" sz="3200" b="0" i="0" u="none" strike="noStrike" kern="0" cap="none" spc="0" normalizeH="0" baseline="0" noProof="0" dirty="0">
                <a:ln>
                  <a:noFill/>
                </a:ln>
                <a:solidFill>
                  <a:sysClr val="windowText" lastClr="000000"/>
                </a:solidFill>
                <a:effectLst/>
                <a:uLnTx/>
                <a:uFillTx/>
                <a:latin typeface="Calibri"/>
                <a:ea typeface="+mn-ea"/>
                <a:cs typeface="+mn-cs"/>
              </a:rPr>
              <a:t> are </a:t>
            </a:r>
            <a:r>
              <a:rPr kumimoji="0" lang="it-IT" sz="3200" b="0" i="0" u="none" strike="noStrike" kern="0" cap="none" spc="0" normalizeH="0" baseline="0" noProof="0" dirty="0" err="1">
                <a:ln>
                  <a:noFill/>
                </a:ln>
                <a:solidFill>
                  <a:sysClr val="windowText" lastClr="000000"/>
                </a:solidFill>
                <a:effectLst/>
                <a:uLnTx/>
                <a:uFillTx/>
                <a:latin typeface="Calibri"/>
                <a:ea typeface="+mn-ea"/>
                <a:cs typeface="+mn-cs"/>
              </a:rPr>
              <a:t>we</a:t>
            </a:r>
            <a:r>
              <a:rPr kumimoji="0" lang="it-IT" sz="3200" b="0" i="0" u="none" strike="noStrike" kern="0" cap="none" spc="0" normalizeH="0" baseline="0" noProof="0" dirty="0">
                <a:ln>
                  <a:noFill/>
                </a:ln>
                <a:solidFill>
                  <a:sysClr val="windowText" lastClr="000000"/>
                </a:solidFill>
                <a:effectLst/>
                <a:uLnTx/>
                <a:uFillTx/>
                <a:latin typeface="Calibri"/>
                <a:ea typeface="+mn-ea"/>
                <a:cs typeface="+mn-cs"/>
              </a:rPr>
              <a:t>?… the end of the </a:t>
            </a:r>
            <a:r>
              <a:rPr kumimoji="0" lang="it-IT" sz="3200" b="0" i="0" u="none" strike="noStrike" kern="0" cap="none" spc="0" normalizeH="0" baseline="0" noProof="0" dirty="0" err="1">
                <a:ln>
                  <a:noFill/>
                </a:ln>
                <a:solidFill>
                  <a:sysClr val="windowText" lastClr="000000"/>
                </a:solidFill>
                <a:effectLst/>
                <a:uLnTx/>
                <a:uFillTx/>
                <a:latin typeface="Calibri"/>
                <a:ea typeface="+mn-ea"/>
                <a:cs typeface="+mn-cs"/>
              </a:rPr>
              <a:t>beginning</a:t>
            </a:r>
            <a:r>
              <a:rPr kumimoji="0" lang="it-IT" sz="3200" b="0" i="0" u="none" strike="noStrike" kern="0" cap="none" spc="0" normalizeH="0" baseline="0" noProof="0" dirty="0">
                <a:ln>
                  <a:noFill/>
                </a:ln>
                <a:solidFill>
                  <a:sysClr val="windowText" lastClr="000000"/>
                </a:solidFill>
                <a:effectLst/>
                <a:uLnTx/>
                <a:uFillTx/>
                <a:latin typeface="Calibri"/>
                <a:ea typeface="+mn-ea"/>
                <a:cs typeface="+mn-cs"/>
              </a:rPr>
              <a:t> ! </a:t>
            </a:r>
          </a:p>
        </p:txBody>
      </p:sp>
      <p:sp>
        <p:nvSpPr>
          <p:cNvPr id="5" name="CasellaDiTesto 4"/>
          <p:cNvSpPr txBox="1"/>
          <p:nvPr/>
        </p:nvSpPr>
        <p:spPr>
          <a:xfrm>
            <a:off x="2135561" y="5301208"/>
            <a:ext cx="83343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sysClr val="windowText" lastClr="000000"/>
                </a:solidFill>
                <a:effectLst/>
                <a:uLnTx/>
                <a:uFillTx/>
                <a:latin typeface="Calibri"/>
                <a:ea typeface="+mn-ea"/>
                <a:cs typeface="+mn-cs"/>
              </a:rPr>
              <a:t>Non </a:t>
            </a:r>
            <a:r>
              <a:rPr kumimoji="0" lang="it-IT" sz="2400" b="0" i="0" u="none" strike="noStrike" kern="0" cap="none" spc="0" normalizeH="0" baseline="0" noProof="0" dirty="0" err="1">
                <a:ln>
                  <a:noFill/>
                </a:ln>
                <a:solidFill>
                  <a:sysClr val="windowText" lastClr="000000"/>
                </a:solidFill>
                <a:effectLst/>
                <a:uLnTx/>
                <a:uFillTx/>
                <a:latin typeface="Calibri"/>
                <a:ea typeface="+mn-ea"/>
                <a:cs typeface="+mn-cs"/>
              </a:rPr>
              <a:t>anticancer</a:t>
            </a:r>
            <a:r>
              <a:rPr kumimoji="0" lang="it-IT" sz="24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2400" b="0" i="0" u="none" strike="noStrike" kern="0" cap="none" spc="0" normalizeH="0" baseline="0" noProof="0" dirty="0" err="1">
                <a:ln>
                  <a:noFill/>
                </a:ln>
                <a:solidFill>
                  <a:sysClr val="windowText" lastClr="000000"/>
                </a:solidFill>
                <a:effectLst/>
                <a:uLnTx/>
                <a:uFillTx/>
                <a:latin typeface="Calibri"/>
                <a:ea typeface="+mn-ea"/>
                <a:cs typeface="+mn-cs"/>
              </a:rPr>
              <a:t>drugs</a:t>
            </a:r>
            <a:r>
              <a:rPr kumimoji="0" lang="it-IT" sz="2400" b="0" i="0" u="none" strike="noStrike" kern="0" cap="none" spc="0" normalizeH="0" baseline="0" noProof="0" dirty="0">
                <a:ln>
                  <a:noFill/>
                </a:ln>
                <a:solidFill>
                  <a:sysClr val="windowText" lastClr="000000"/>
                </a:solidFill>
                <a:effectLst/>
                <a:uLnTx/>
                <a:uFillTx/>
                <a:latin typeface="Calibri"/>
                <a:ea typeface="+mn-ea"/>
                <a:cs typeface="+mn-cs"/>
              </a:rPr>
              <a:t> area                            </a:t>
            </a:r>
            <a:r>
              <a:rPr kumimoji="0" lang="it-IT" sz="2400" b="1" i="0" u="none" strike="noStrike" kern="0" cap="none" spc="0" normalizeH="0" baseline="0" noProof="0" dirty="0" err="1">
                <a:ln>
                  <a:noFill/>
                </a:ln>
                <a:solidFill>
                  <a:srgbClr val="FF0000"/>
                </a:solidFill>
                <a:effectLst/>
                <a:uLnTx/>
                <a:uFillTx/>
                <a:latin typeface="Calibri"/>
                <a:ea typeface="+mn-ea"/>
                <a:cs typeface="+mn-cs"/>
              </a:rPr>
              <a:t>Anticancer</a:t>
            </a:r>
            <a:r>
              <a:rPr kumimoji="0" lang="it-IT" sz="2400" b="1" i="0" u="none" strike="noStrike" kern="0" cap="none" spc="0" normalizeH="0" baseline="0" noProof="0" dirty="0">
                <a:ln>
                  <a:noFill/>
                </a:ln>
                <a:solidFill>
                  <a:srgbClr val="FF0000"/>
                </a:solidFill>
                <a:effectLst/>
                <a:uLnTx/>
                <a:uFillTx/>
                <a:latin typeface="Calibri"/>
                <a:ea typeface="+mn-ea"/>
                <a:cs typeface="+mn-cs"/>
              </a:rPr>
              <a:t> </a:t>
            </a:r>
            <a:r>
              <a:rPr kumimoji="0" lang="it-IT" sz="2400" b="1" i="0" u="none" strike="noStrike" kern="0" cap="none" spc="0" normalizeH="0" baseline="0" noProof="0" dirty="0" err="1">
                <a:ln>
                  <a:noFill/>
                </a:ln>
                <a:solidFill>
                  <a:srgbClr val="FF0000"/>
                </a:solidFill>
                <a:effectLst/>
                <a:uLnTx/>
                <a:uFillTx/>
                <a:latin typeface="Calibri"/>
                <a:ea typeface="+mn-ea"/>
                <a:cs typeface="+mn-cs"/>
              </a:rPr>
              <a:t>drugs</a:t>
            </a:r>
            <a:r>
              <a:rPr kumimoji="0" lang="it-IT" sz="2400" b="1" i="0" u="none" strike="noStrike" kern="0" cap="none" spc="0" normalizeH="0" baseline="0" noProof="0" dirty="0">
                <a:ln>
                  <a:noFill/>
                </a:ln>
                <a:solidFill>
                  <a:srgbClr val="FF0000"/>
                </a:solidFill>
                <a:effectLst/>
                <a:uLnTx/>
                <a:uFillTx/>
                <a:latin typeface="Calibri"/>
                <a:ea typeface="+mn-ea"/>
                <a:cs typeface="+mn-cs"/>
              </a:rPr>
              <a:t> area</a:t>
            </a:r>
          </a:p>
        </p:txBody>
      </p:sp>
      <p:cxnSp>
        <p:nvCxnSpPr>
          <p:cNvPr id="4" name="Connettore diritto 3"/>
          <p:cNvCxnSpPr/>
          <p:nvPr/>
        </p:nvCxnSpPr>
        <p:spPr>
          <a:xfrm flipH="1">
            <a:off x="4792717" y="1340769"/>
            <a:ext cx="10512" cy="3684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48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55648" y="596128"/>
            <a:ext cx="8110728" cy="6001643"/>
          </a:xfrm>
          <a:prstGeom prst="rect">
            <a:avLst/>
          </a:prstGeom>
          <a:solidFill>
            <a:schemeClr val="accent1">
              <a:lumMod val="20000"/>
              <a:lumOff val="80000"/>
            </a:schemeClr>
          </a:solidFill>
          <a:ln w="38100">
            <a:solidFill>
              <a:srgbClr val="0070C0"/>
            </a:solidFill>
          </a:ln>
        </p:spPr>
        <p:txBody>
          <a:bodyPr wrap="square">
            <a:spAutoFit/>
          </a:bodyPr>
          <a:lstStyle/>
          <a:p>
            <a:pPr algn="just"/>
            <a:r>
              <a:rPr lang="en-US" sz="3200" dirty="0">
                <a:solidFill>
                  <a:srgbClr val="555555"/>
                </a:solidFill>
                <a:latin typeface="Arial" panose="020B0604020202020204" pitchFamily="34" charset="0"/>
                <a:cs typeface="Arial" panose="020B0604020202020204" pitchFamily="34" charset="0"/>
              </a:rPr>
              <a:t>The European Commission expects several new classes of biosimilar medicines to be submitted for approval in Europe in the coming years.</a:t>
            </a:r>
          </a:p>
          <a:p>
            <a:pPr algn="just"/>
            <a:r>
              <a:rPr lang="en-US" sz="3200" dirty="0">
                <a:solidFill>
                  <a:srgbClr val="555555"/>
                </a:solidFill>
                <a:latin typeface="Arial" panose="020B0604020202020204" pitchFamily="34" charset="0"/>
                <a:cs typeface="Arial" panose="020B0604020202020204" pitchFamily="34" charset="0"/>
              </a:rPr>
              <a:t> A number of ‘blockbuster’ biologics are expected to lose their EU patents before 2020, including leading treatments for </a:t>
            </a:r>
            <a:r>
              <a:rPr lang="en-US" sz="3200" dirty="0">
                <a:solidFill>
                  <a:srgbClr val="FF0000"/>
                </a:solidFill>
                <a:latin typeface="Arial" panose="020B0604020202020204" pitchFamily="34" charset="0"/>
                <a:cs typeface="Arial" panose="020B0604020202020204" pitchFamily="34" charset="0"/>
              </a:rPr>
              <a:t>breast cancer</a:t>
            </a:r>
            <a:r>
              <a:rPr lang="en-US" sz="3200" dirty="0">
                <a:solidFill>
                  <a:srgbClr val="555555"/>
                </a:solidFill>
                <a:latin typeface="Arial" panose="020B0604020202020204" pitchFamily="34" charset="0"/>
                <a:cs typeface="Arial" panose="020B0604020202020204" pitchFamily="34" charset="0"/>
              </a:rPr>
              <a:t>, diabetes, multiple sclerosis and rheumatoid arthritis.  </a:t>
            </a:r>
          </a:p>
          <a:p>
            <a:pPr algn="just"/>
            <a:r>
              <a:rPr lang="en-US" sz="3200" dirty="0">
                <a:solidFill>
                  <a:srgbClr val="555555"/>
                </a:solidFill>
                <a:latin typeface="Arial" panose="020B0604020202020204" pitchFamily="34" charset="0"/>
                <a:cs typeface="Arial" panose="020B0604020202020204" pitchFamily="34" charset="0"/>
              </a:rPr>
              <a:t>The opportunities for clinical investigators in biosimilar research are expected to escalate throughout Europe. </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14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1981200" y="-26983"/>
            <a:ext cx="8229600" cy="1143001"/>
          </a:xfrm>
        </p:spPr>
        <p:txBody>
          <a:bodyPr/>
          <a:lstStyle/>
          <a:p>
            <a:pPr eaLnBrk="1" hangingPunct="1"/>
            <a:r>
              <a:rPr lang="it-IT"/>
              <a:t>A,a,a,a,a……chi ?</a:t>
            </a:r>
          </a:p>
        </p:txBody>
      </p:sp>
      <p:pic>
        <p:nvPicPr>
          <p:cNvPr id="253955" name="Picture 3" descr="credi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9775" y="2212975"/>
            <a:ext cx="27622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5845175" y="6173794"/>
            <a:ext cx="35349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it-IT" sz="2400" b="1" dirty="0">
                <a:solidFill>
                  <a:srgbClr val="FFFFFF"/>
                </a:solidFill>
                <a:latin typeface="Arial" pitchFamily="34" charset="0"/>
              </a:rPr>
              <a:t>Fausto Leali et al. 1967</a:t>
            </a:r>
          </a:p>
        </p:txBody>
      </p:sp>
    </p:spTree>
    <p:extLst>
      <p:ext uri="{BB962C8B-B14F-4D97-AF65-F5344CB8AC3E}">
        <p14:creationId xmlns:p14="http://schemas.microsoft.com/office/powerpoint/2010/main" val="10706274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dissolve">
                                      <p:cBhvr>
                                        <p:cTn id="7" dur="500"/>
                                        <p:tgtEl>
                                          <p:spTgt spid="253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6"/>
                                        </p:tgtEl>
                                        <p:attrNameLst>
                                          <p:attrName>style.visibility</p:attrName>
                                        </p:attrNameLst>
                                      </p:cBhvr>
                                      <p:to>
                                        <p:strVal val="visible"/>
                                      </p:to>
                                    </p:set>
                                    <p:animEffect transition="in" filter="dissolve">
                                      <p:cBhvr>
                                        <p:cTn id="12"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55263" y="237744"/>
            <a:ext cx="5083443" cy="646331"/>
          </a:xfrm>
          <a:prstGeom prst="rect">
            <a:avLst/>
          </a:prstGeom>
          <a:noFill/>
        </p:spPr>
        <p:txBody>
          <a:bodyPr wrap="none" rtlCol="0">
            <a:spAutoFit/>
          </a:bodyPr>
          <a:lstStyle/>
          <a:p>
            <a:r>
              <a:rPr lang="it-IT" sz="3600" dirty="0" err="1">
                <a:latin typeface="Arial" panose="020B0604020202020204" pitchFamily="34" charset="0"/>
                <a:cs typeface="Arial" panose="020B0604020202020204" pitchFamily="34" charset="0"/>
              </a:rPr>
              <a:t>Biosimilar</a:t>
            </a:r>
            <a:r>
              <a:rPr lang="it-IT" sz="3600" dirty="0">
                <a:latin typeface="Arial" panose="020B0604020202020204" pitchFamily="34" charset="0"/>
                <a:cs typeface="Arial" panose="020B0604020202020204" pitchFamily="34" charset="0"/>
              </a:rPr>
              <a:t> </a:t>
            </a:r>
            <a:r>
              <a:rPr lang="it-IT" sz="3600" dirty="0" err="1">
                <a:latin typeface="Arial" panose="020B0604020202020204" pitchFamily="34" charset="0"/>
                <a:cs typeface="Arial" panose="020B0604020202020204" pitchFamily="34" charset="0"/>
              </a:rPr>
              <a:t>who</a:t>
            </a:r>
            <a:r>
              <a:rPr lang="it-IT" sz="3600" dirty="0">
                <a:latin typeface="Arial" panose="020B0604020202020204" pitchFamily="34" charset="0"/>
                <a:cs typeface="Arial" panose="020B0604020202020204" pitchFamily="34" charset="0"/>
              </a:rPr>
              <a:t> are </a:t>
            </a:r>
            <a:r>
              <a:rPr lang="it-IT" sz="3600" dirty="0" err="1">
                <a:latin typeface="Arial" panose="020B0604020202020204" pitchFamily="34" charset="0"/>
                <a:cs typeface="Arial" panose="020B0604020202020204" pitchFamily="34" charset="0"/>
              </a:rPr>
              <a:t>you</a:t>
            </a:r>
            <a:r>
              <a:rPr lang="it-IT"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3" name="Rettangolo 2"/>
          <p:cNvSpPr/>
          <p:nvPr/>
        </p:nvSpPr>
        <p:spPr>
          <a:xfrm>
            <a:off x="964381" y="1261872"/>
            <a:ext cx="9665208" cy="4524315"/>
          </a:xfrm>
          <a:prstGeom prst="rect">
            <a:avLst/>
          </a:prstGeom>
          <a:solidFill>
            <a:srgbClr val="D1E2FB"/>
          </a:solidFill>
        </p:spPr>
        <p:txBody>
          <a:bodyPr wrap="square">
            <a:spAutoFit/>
          </a:bodyPr>
          <a:lstStyle/>
          <a:p>
            <a:pPr algn="just"/>
            <a:r>
              <a:rPr lang="en-US" sz="3200" dirty="0">
                <a:latin typeface="Arial" panose="020B0604020202020204" pitchFamily="34" charset="0"/>
                <a:cs typeface="Arial" panose="020B0604020202020204" pitchFamily="34" charset="0"/>
              </a:rPr>
              <a:t>A similar biological or 'biosimilar' medicine is a biological medicine that is similar to another biological medicine that has already been </a:t>
            </a:r>
            <a:r>
              <a:rPr lang="en-US" sz="3200" dirty="0" err="1">
                <a:latin typeface="Arial" panose="020B0604020202020204" pitchFamily="34" charset="0"/>
                <a:cs typeface="Arial" panose="020B0604020202020204" pitchFamily="34" charset="0"/>
              </a:rPr>
              <a:t>authorised</a:t>
            </a:r>
            <a:r>
              <a:rPr lang="en-US" sz="3200" dirty="0">
                <a:latin typeface="Arial" panose="020B0604020202020204" pitchFamily="34" charset="0"/>
                <a:cs typeface="Arial" panose="020B0604020202020204" pitchFamily="34" charset="0"/>
              </a:rPr>
              <a:t> for use. </a:t>
            </a:r>
          </a:p>
          <a:p>
            <a:pPr algn="just"/>
            <a:r>
              <a:rPr lang="en-US" sz="3200" dirty="0">
                <a:latin typeface="Arial" panose="020B0604020202020204" pitchFamily="34" charset="0"/>
                <a:cs typeface="Arial" panose="020B0604020202020204" pitchFamily="34" charset="0"/>
              </a:rPr>
              <a:t>Biological medicines are medicines that are made by or derived from a biological source. </a:t>
            </a:r>
          </a:p>
          <a:p>
            <a:pPr algn="just"/>
            <a:r>
              <a:rPr lang="en-US" sz="3200" dirty="0">
                <a:latin typeface="Arial" panose="020B0604020202020204" pitchFamily="34" charset="0"/>
                <a:cs typeface="Arial" panose="020B0604020202020204" pitchFamily="34" charset="0"/>
              </a:rPr>
              <a:t>They can consist of relatively small molecules such as human insulin or erythropoietin, or complex molecules such as monoclonal antibodies.</a:t>
            </a:r>
          </a:p>
        </p:txBody>
      </p:sp>
      <p:sp>
        <p:nvSpPr>
          <p:cNvPr id="4" name="CasellaDiTesto 3"/>
          <p:cNvSpPr txBox="1"/>
          <p:nvPr/>
        </p:nvSpPr>
        <p:spPr>
          <a:xfrm>
            <a:off x="3136392" y="6382512"/>
            <a:ext cx="4788490" cy="369332"/>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Patent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usually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expires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least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after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ten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years</a:t>
            </a:r>
            <a:endParaRPr lang="en-US" dirty="0">
              <a:latin typeface="Arial" panose="020B0604020202020204" pitchFamily="34" charset="0"/>
              <a:cs typeface="Arial" panose="020B0604020202020204" pitchFamily="34" charset="0"/>
            </a:endParaRPr>
          </a:p>
        </p:txBody>
      </p:sp>
      <p:sp>
        <p:nvSpPr>
          <p:cNvPr id="5" name="CasellaDiTesto 4"/>
          <p:cNvSpPr txBox="1"/>
          <p:nvPr/>
        </p:nvSpPr>
        <p:spPr>
          <a:xfrm>
            <a:off x="8906256" y="6382512"/>
            <a:ext cx="627095" cy="369332"/>
          </a:xfrm>
          <a:prstGeom prst="rect">
            <a:avLst/>
          </a:prstGeom>
          <a:noFill/>
        </p:spPr>
        <p:txBody>
          <a:bodyPr wrap="none" rtlCol="0">
            <a:spAutoFit/>
          </a:bodyPr>
          <a:lstStyle/>
          <a:p>
            <a:r>
              <a:rPr lang="it-IT" dirty="0"/>
              <a:t>EMA</a:t>
            </a:r>
            <a:endParaRPr lang="en-US" dirty="0"/>
          </a:p>
        </p:txBody>
      </p:sp>
    </p:spTree>
    <p:extLst>
      <p:ext uri="{BB962C8B-B14F-4D97-AF65-F5344CB8AC3E}">
        <p14:creationId xmlns:p14="http://schemas.microsoft.com/office/powerpoint/2010/main" val="4016265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239" name="think-cell Slide" r:id="rId59" imgW="270" imgH="270" progId="TCLayout.ActiveDocument.1">
                  <p:embed/>
                </p:oleObj>
              </mc:Choice>
              <mc:Fallback>
                <p:oleObj name="think-cell Slide" r:id="rId59" imgW="270" imgH="270" progId="TCLayout.ActiveDocument.1">
                  <p:embed/>
                  <p:pic>
                    <p:nvPicPr>
                      <p:cNvPr id="65" name="Object 64" hidden="1"/>
                      <p:cNvPicPr/>
                      <p:nvPr/>
                    </p:nvPicPr>
                    <p:blipFill>
                      <a:blip r:embed="rId60"/>
                      <a:stretch>
                        <a:fillRect/>
                      </a:stretch>
                    </p:blipFill>
                    <p:spPr>
                      <a:xfrm>
                        <a:off x="1525589" y="1589"/>
                        <a:ext cx="1587" cy="1587"/>
                      </a:xfrm>
                      <a:prstGeom prst="rect">
                        <a:avLst/>
                      </a:prstGeom>
                    </p:spPr>
                  </p:pic>
                </p:oleObj>
              </mc:Fallback>
            </mc:AlternateContent>
          </a:graphicData>
        </a:graphic>
      </p:graphicFrame>
      <p:sp>
        <p:nvSpPr>
          <p:cNvPr id="61" name="Rectangle 60"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4" name="Title 10"/>
          <p:cNvSpPr>
            <a:spLocks noGrp="1"/>
          </p:cNvSpPr>
          <p:nvPr>
            <p:ph type="title"/>
          </p:nvPr>
        </p:nvSpPr>
        <p:spPr>
          <a:xfrm>
            <a:off x="1242314" y="88168"/>
            <a:ext cx="9305925" cy="1080120"/>
          </a:xfrm>
        </p:spPr>
        <p:txBody>
          <a:bodyPr>
            <a:normAutofit fontScale="90000"/>
          </a:bodyPr>
          <a:lstStyle/>
          <a:p>
            <a:pPr>
              <a:lnSpc>
                <a:spcPct val="100000"/>
              </a:lnSpc>
            </a:pPr>
            <a:r>
              <a:rPr lang="it-IT" sz="3200" b="1" dirty="0">
                <a:latin typeface="Arial" panose="020B0604020202020204" pitchFamily="34" charset="0"/>
                <a:cs typeface="Arial" panose="020B0604020202020204" pitchFamily="34" charset="0"/>
              </a:rPr>
              <a:t>Epoietins onco-hematology: regional (volumes)</a:t>
            </a:r>
            <a:br>
              <a:rPr lang="it-IT" sz="3200" b="1" dirty="0">
                <a:latin typeface="Arial" panose="020B0604020202020204" pitchFamily="34" charset="0"/>
                <a:cs typeface="Arial" panose="020B0604020202020204" pitchFamily="34" charset="0"/>
              </a:rPr>
            </a:br>
            <a:endParaRPr lang="en-US" sz="3200" dirty="0"/>
          </a:p>
        </p:txBody>
      </p:sp>
      <p:graphicFrame>
        <p:nvGraphicFramePr>
          <p:cNvPr id="5" name="Object 4"/>
          <p:cNvGraphicFramePr>
            <a:graphicFrameLocks/>
          </p:cNvGraphicFramePr>
          <p:nvPr>
            <p:custDataLst>
              <p:tags r:id="rId4"/>
            </p:custDataLst>
            <p:extLst/>
          </p:nvPr>
        </p:nvGraphicFramePr>
        <p:xfrm>
          <a:off x="1638300" y="1524000"/>
          <a:ext cx="4562543" cy="4600575"/>
        </p:xfrm>
        <a:graphic>
          <a:graphicData uri="http://schemas.openxmlformats.org/presentationml/2006/ole">
            <mc:AlternateContent xmlns:mc="http://schemas.openxmlformats.org/markup-compatibility/2006">
              <mc:Choice xmlns:v="urn:schemas-microsoft-com:vml" Requires="v">
                <p:oleObj spid="_x0000_s9240" name="Chart" r:id="rId61" imgW="4562603" imgH="4600575" progId="MSGraph.Chart.8">
                  <p:embed followColorScheme="full"/>
                </p:oleObj>
              </mc:Choice>
              <mc:Fallback>
                <p:oleObj name="Chart" r:id="rId61" imgW="4562603" imgH="4600575" progId="MSGraph.Chart.8">
                  <p:embed followColorScheme="full"/>
                  <p:pic>
                    <p:nvPicPr>
                      <p:cNvPr id="5" name="Object 4"/>
                      <p:cNvPicPr/>
                      <p:nvPr/>
                    </p:nvPicPr>
                    <p:blipFill>
                      <a:blip r:embed="rId62"/>
                      <a:stretch>
                        <a:fillRect/>
                      </a:stretch>
                    </p:blipFill>
                    <p:spPr>
                      <a:xfrm>
                        <a:off x="1638300" y="1524000"/>
                        <a:ext cx="4562543" cy="4600575"/>
                      </a:xfrm>
                      <a:prstGeom prst="rect">
                        <a:avLst/>
                      </a:prstGeom>
                    </p:spPr>
                  </p:pic>
                </p:oleObj>
              </mc:Fallback>
            </mc:AlternateContent>
          </a:graphicData>
        </a:graphic>
      </p:graphicFrame>
      <p:cxnSp>
        <p:nvCxnSpPr>
          <p:cNvPr id="6" name="Straight Connector 5"/>
          <p:cNvCxnSpPr/>
          <p:nvPr>
            <p:custDataLst>
              <p:tags r:id="rId5"/>
            </p:custDataLst>
          </p:nvPr>
        </p:nvCxnSpPr>
        <p:spPr bwMode="auto">
          <a:xfrm flipV="1">
            <a:off x="6086475" y="6003925"/>
            <a:ext cx="0" cy="203200"/>
          </a:xfrm>
          <a:prstGeom prst="line">
            <a:avLst/>
          </a:prstGeom>
          <a:ln w="952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7" name="Text Placeholder 47"/>
          <p:cNvSpPr>
            <a:spLocks noGrp="1"/>
          </p:cNvSpPr>
          <p:nvPr>
            <p:custDataLst>
              <p:tags r:id="rId6"/>
            </p:custDataLst>
          </p:nvPr>
        </p:nvSpPr>
        <p:spPr bwMode="auto">
          <a:xfrm>
            <a:off x="5915025" y="6257926"/>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t"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F09953D7-393D-46AF-A5DF-47698EDE7BE6}" type="datetime'''''''''''''1''''''''''''0''''''''0''%'''''">
              <a:rPr kumimoji="0" lang="en-US" altLang="en-US" sz="12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8" name="Text Placeholder 76"/>
          <p:cNvSpPr>
            <a:spLocks noGrp="1"/>
          </p:cNvSpPr>
          <p:nvPr>
            <p:custDataLst>
              <p:tags r:id="rId7"/>
            </p:custDataLst>
          </p:nvPr>
        </p:nvSpPr>
        <p:spPr bwMode="auto">
          <a:xfrm>
            <a:off x="973138" y="5784851"/>
            <a:ext cx="71755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9B35CAB5-778B-49DC-8AEF-0DCB39F1EBEF}" type="datetime'''''C''A''''''''''L''''''''''''''''A''BR''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CALABRIA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9" name="Text Placeholder 195"/>
          <p:cNvSpPr>
            <a:spLocks noGrp="1"/>
          </p:cNvSpPr>
          <p:nvPr>
            <p:custDataLst>
              <p:tags r:id="rId8"/>
            </p:custDataLst>
          </p:nvPr>
        </p:nvSpPr>
        <p:spPr bwMode="gray">
          <a:xfrm>
            <a:off x="1887538" y="57848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7CD6C8B2-CD76-455E-BFD7-C1F9AA2FF3E6}" type="datetime'''''''1''''''''''''''''''''''''''''''''''''''''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14%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40" name="Text Placeholder 75"/>
          <p:cNvSpPr>
            <a:spLocks noGrp="1"/>
          </p:cNvSpPr>
          <p:nvPr>
            <p:custDataLst>
              <p:tags r:id="rId9"/>
            </p:custDataLst>
          </p:nvPr>
        </p:nvSpPr>
        <p:spPr bwMode="auto">
          <a:xfrm>
            <a:off x="1268413" y="5556251"/>
            <a:ext cx="42227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84C3A9F7-340B-46E4-AF3B-307B7E476394}" type="datetime'''L''''''''A''''''Z''''''IO'''''''''''''''">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LAZIO</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41" name="Text Placeholder 132"/>
          <p:cNvSpPr>
            <a:spLocks noGrp="1"/>
          </p:cNvSpPr>
          <p:nvPr>
            <p:custDataLst>
              <p:tags r:id="rId10"/>
            </p:custDataLst>
          </p:nvPr>
        </p:nvSpPr>
        <p:spPr bwMode="gray">
          <a:xfrm>
            <a:off x="2168525" y="55562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B75DF871-C2F4-4DFD-AE53-5C143B999409}" type="datetime'2''''''''''''''''7''''''''''''''''%'''''''''''''''''''''''">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27%</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42" name="Text Placeholder 74"/>
          <p:cNvSpPr>
            <a:spLocks noGrp="1"/>
          </p:cNvSpPr>
          <p:nvPr>
            <p:custDataLst>
              <p:tags r:id="rId11"/>
            </p:custDataLst>
          </p:nvPr>
        </p:nvSpPr>
        <p:spPr bwMode="auto">
          <a:xfrm>
            <a:off x="885825" y="5327651"/>
            <a:ext cx="804863"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B8DD7EC3-8EB2-444B-90FB-CF9F34E240D4}" type="datetime'''''''S''AR''''''''''''''D''EG''''N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SARDEGNA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43" name="Text Placeholder 130"/>
          <p:cNvSpPr>
            <a:spLocks noGrp="1"/>
          </p:cNvSpPr>
          <p:nvPr>
            <p:custDataLst>
              <p:tags r:id="rId12"/>
            </p:custDataLst>
          </p:nvPr>
        </p:nvSpPr>
        <p:spPr bwMode="gray">
          <a:xfrm>
            <a:off x="2201863" y="53276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91921B51-9324-4011-80E2-2B9532C974FF}" type="datetime'''''''''''''''''''''''''''''2''''''''''''''''''''''''8''%'">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28%</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44" name="Text Placeholder 73"/>
          <p:cNvSpPr>
            <a:spLocks noGrp="1"/>
          </p:cNvSpPr>
          <p:nvPr>
            <p:custDataLst>
              <p:tags r:id="rId13"/>
            </p:custDataLst>
          </p:nvPr>
        </p:nvSpPr>
        <p:spPr bwMode="auto">
          <a:xfrm>
            <a:off x="960438" y="5099051"/>
            <a:ext cx="73025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A3801506-83B4-40BD-9392-A2FFCC825723}" type="datetime'''''AB''''''''R''''''''''''+''M''''O''''''''''L'''''">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ABR+MOL</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45" name="Text Placeholder 128"/>
          <p:cNvSpPr>
            <a:spLocks noGrp="1"/>
          </p:cNvSpPr>
          <p:nvPr>
            <p:custDataLst>
              <p:tags r:id="rId14"/>
            </p:custDataLst>
          </p:nvPr>
        </p:nvSpPr>
        <p:spPr bwMode="gray">
          <a:xfrm>
            <a:off x="2244725" y="50990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C5A6E737-8DF5-4797-BDE7-24565196062F}" type="datetime'3''0''''''''''''''%'''''''''''''''''''''''''''''''''''">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30%</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9" name="Text Placeholder 72"/>
          <p:cNvSpPr>
            <a:spLocks noGrp="1"/>
          </p:cNvSpPr>
          <p:nvPr>
            <p:custDataLst>
              <p:tags r:id="rId15"/>
            </p:custDataLst>
          </p:nvPr>
        </p:nvSpPr>
        <p:spPr bwMode="auto">
          <a:xfrm>
            <a:off x="1397000" y="4870451"/>
            <a:ext cx="293688"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7E962BB3-D37C-4A5B-A4AC-88E2CD0753DB}" type="datetime'''''''F''''''VG'''''">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FVG</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0" name="Text Placeholder 126"/>
          <p:cNvSpPr>
            <a:spLocks noGrp="1"/>
          </p:cNvSpPr>
          <p:nvPr>
            <p:custDataLst>
              <p:tags r:id="rId16"/>
            </p:custDataLst>
          </p:nvPr>
        </p:nvSpPr>
        <p:spPr bwMode="gray">
          <a:xfrm>
            <a:off x="2330450" y="48704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33A5B4E-873D-43F4-86FB-1EAD676EE609}" type="datetime'''''''''''''''3''''''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34%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1" name="Text Placeholder 71"/>
          <p:cNvSpPr>
            <a:spLocks noGrp="1"/>
          </p:cNvSpPr>
          <p:nvPr>
            <p:custDataLst>
              <p:tags r:id="rId17"/>
            </p:custDataLst>
          </p:nvPr>
        </p:nvSpPr>
        <p:spPr bwMode="auto">
          <a:xfrm>
            <a:off x="1149350" y="4641851"/>
            <a:ext cx="541338"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CFB24F2C-38DB-4A55-AEF5-E087A203DB47}" type="datetime'''''''''''''P''U''''''''''''''G''''''''''''L''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PUGLIA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2" name="Text Placeholder 124"/>
          <p:cNvSpPr>
            <a:spLocks noGrp="1"/>
          </p:cNvSpPr>
          <p:nvPr>
            <p:custDataLst>
              <p:tags r:id="rId18"/>
            </p:custDataLst>
          </p:nvPr>
        </p:nvSpPr>
        <p:spPr bwMode="gray">
          <a:xfrm>
            <a:off x="2425700" y="46418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E5AF53E-C605-4D92-B89C-8B1147E4FDE8}" type="datetime'''''''''''''''''''''3''9''%'''''''''''">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39%</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3" name="Text Placeholder 70"/>
          <p:cNvSpPr>
            <a:spLocks noGrp="1"/>
          </p:cNvSpPr>
          <p:nvPr>
            <p:custDataLst>
              <p:tags r:id="rId19"/>
            </p:custDataLst>
          </p:nvPr>
        </p:nvSpPr>
        <p:spPr bwMode="auto">
          <a:xfrm>
            <a:off x="1046163" y="4413251"/>
            <a:ext cx="64452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0702413E-A2C3-46E4-9072-45EDCB5948C2}" type="datetime'''''''''''''''M''''''''A''''''''R''''C''''''H''E'''''''''">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MARCHE</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4" name="Text Placeholder 122"/>
          <p:cNvSpPr>
            <a:spLocks noGrp="1"/>
          </p:cNvSpPr>
          <p:nvPr>
            <p:custDataLst>
              <p:tags r:id="rId20"/>
            </p:custDataLst>
          </p:nvPr>
        </p:nvSpPr>
        <p:spPr bwMode="gray">
          <a:xfrm>
            <a:off x="2535238" y="44132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73E1EA82-4A55-46E8-B921-04D8E6B72BCC}" type="datetime'''''''''''''''''4''''''''''''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44%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5" name="Text Placeholder 69"/>
          <p:cNvSpPr>
            <a:spLocks noGrp="1"/>
          </p:cNvSpPr>
          <p:nvPr>
            <p:custDataLst>
              <p:tags r:id="rId21"/>
            </p:custDataLst>
          </p:nvPr>
        </p:nvSpPr>
        <p:spPr bwMode="auto">
          <a:xfrm>
            <a:off x="798513" y="4184651"/>
            <a:ext cx="89217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7B98C5F8-84D4-4FF6-86AE-C2010FDC4FD0}" type="datetime'''''''L''''O''M''''BA''''R''''''''''''''D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LOMBARDIA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6" name="Text Placeholder 120"/>
          <p:cNvSpPr>
            <a:spLocks noGrp="1"/>
          </p:cNvSpPr>
          <p:nvPr>
            <p:custDataLst>
              <p:tags r:id="rId22"/>
            </p:custDataLst>
          </p:nvPr>
        </p:nvSpPr>
        <p:spPr bwMode="gray">
          <a:xfrm>
            <a:off x="2535238" y="41846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3746E96D-5A43-4E21-BA02-7CAAC4E0B85B}" type="datetime'''''4''''''''''''''''''''''''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44%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7" name="Text Placeholder 68"/>
          <p:cNvSpPr>
            <a:spLocks noGrp="1"/>
          </p:cNvSpPr>
          <p:nvPr>
            <p:custDataLst>
              <p:tags r:id="rId23"/>
            </p:custDataLst>
          </p:nvPr>
        </p:nvSpPr>
        <p:spPr bwMode="auto">
          <a:xfrm>
            <a:off x="895350" y="3956051"/>
            <a:ext cx="795338"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1DD04CF-3A0F-4307-822E-C0EA39636A85}" type="datetime'''C''''''''''''''''''''A''M''P''A''''''N''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CAMPANIA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8" name="Text Placeholder 118"/>
          <p:cNvSpPr>
            <a:spLocks noGrp="1"/>
          </p:cNvSpPr>
          <p:nvPr>
            <p:custDataLst>
              <p:tags r:id="rId24"/>
            </p:custDataLst>
          </p:nvPr>
        </p:nvSpPr>
        <p:spPr bwMode="gray">
          <a:xfrm>
            <a:off x="2540000" y="3956051"/>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9EFC235F-E223-4C70-8D5F-BADD4F557BCF}" type="datetime'''''''''''''''''''''''''''''4''''''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44%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9" name="Text Placeholder 67"/>
          <p:cNvSpPr>
            <a:spLocks noGrp="1"/>
          </p:cNvSpPr>
          <p:nvPr>
            <p:custDataLst>
              <p:tags r:id="rId25"/>
            </p:custDataLst>
          </p:nvPr>
        </p:nvSpPr>
        <p:spPr bwMode="auto">
          <a:xfrm>
            <a:off x="1231900" y="3722689"/>
            <a:ext cx="458788"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B3FB7072-E720-4C3A-A38E-677FC83B96AC}" type="datetime'''''''''I''''T''''''''''A''''''''''''''''''L''''I''A'">
              <a:rPr kumimoji="0" lang="en-US" altLang="en-US" sz="1400" b="1"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ITALIA</a:t>
            </a:fld>
            <a:endParaRPr kumimoji="0" lang="en-US" sz="1400" b="1"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0" name="Text Placeholder 116"/>
          <p:cNvSpPr>
            <a:spLocks noGrp="1"/>
          </p:cNvSpPr>
          <p:nvPr>
            <p:custDataLst>
              <p:tags r:id="rId26"/>
            </p:custDataLst>
          </p:nvPr>
        </p:nvSpPr>
        <p:spPr bwMode="gray">
          <a:xfrm>
            <a:off x="2635250" y="3722689"/>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FE025251-DE64-4F56-9834-9ACC4E7F0897}" type="datetime'''''''4''''''8%'''''''''''''''">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48%</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21" name="Text Placeholder 66"/>
          <p:cNvSpPr>
            <a:spLocks noGrp="1"/>
          </p:cNvSpPr>
          <p:nvPr>
            <p:custDataLst>
              <p:tags r:id="rId27"/>
            </p:custDataLst>
          </p:nvPr>
        </p:nvSpPr>
        <p:spPr bwMode="auto">
          <a:xfrm>
            <a:off x="887413" y="3489326"/>
            <a:ext cx="80327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65B84B9F-8920-452C-B1AD-3E155080460E}" type="datetime'''''''''B''A''''''SI''''''L''I''''''''''C''''AT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BASILICATA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2" name="Text Placeholder 114"/>
          <p:cNvSpPr>
            <a:spLocks noGrp="1"/>
          </p:cNvSpPr>
          <p:nvPr>
            <p:custDataLst>
              <p:tags r:id="rId28"/>
            </p:custDataLst>
          </p:nvPr>
        </p:nvSpPr>
        <p:spPr bwMode="gray">
          <a:xfrm>
            <a:off x="2697163" y="34893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C7D58116-6742-4573-BD1B-E29BD9512784}" type="datetime'''''''''''5''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51%</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23" name="Text Placeholder 65"/>
          <p:cNvSpPr>
            <a:spLocks noGrp="1"/>
          </p:cNvSpPr>
          <p:nvPr>
            <p:custDataLst>
              <p:tags r:id="rId29"/>
            </p:custDataLst>
          </p:nvPr>
        </p:nvSpPr>
        <p:spPr bwMode="auto">
          <a:xfrm>
            <a:off x="1082675" y="3260726"/>
            <a:ext cx="608013"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56CAC418-0B75-4DD6-A51E-7BE0042BB684}" type="datetime'''''''''U''''MB''''''R''''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UMBRIA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4" name="Text Placeholder 112"/>
          <p:cNvSpPr>
            <a:spLocks noGrp="1"/>
          </p:cNvSpPr>
          <p:nvPr>
            <p:custDataLst>
              <p:tags r:id="rId30"/>
            </p:custDataLst>
          </p:nvPr>
        </p:nvSpPr>
        <p:spPr bwMode="gray">
          <a:xfrm>
            <a:off x="2759075" y="32607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F9852A76-341B-4E87-8E9A-F2AC79A45A6B}" type="datetime'''''''''5''''4%'''''''''''''''''''''''''''''''''''''''">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54%</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25" name="Text Placeholder 64"/>
          <p:cNvSpPr>
            <a:spLocks noGrp="1"/>
          </p:cNvSpPr>
          <p:nvPr>
            <p:custDataLst>
              <p:tags r:id="rId31"/>
            </p:custDataLst>
          </p:nvPr>
        </p:nvSpPr>
        <p:spPr bwMode="auto">
          <a:xfrm>
            <a:off x="1100138" y="3032126"/>
            <a:ext cx="59055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FEA0E0E-14A8-4829-8BBE-5E909A3B98D1}" type="datetime'''''L''''''I''''''''''G''''''''''''''U''''R''''''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LIGURIA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6" name="Text Placeholder 110"/>
          <p:cNvSpPr>
            <a:spLocks noGrp="1"/>
          </p:cNvSpPr>
          <p:nvPr>
            <p:custDataLst>
              <p:tags r:id="rId32"/>
            </p:custDataLst>
          </p:nvPr>
        </p:nvSpPr>
        <p:spPr bwMode="gray">
          <a:xfrm>
            <a:off x="2844800" y="30321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164EBF19-A4BF-4B70-8098-804147A039B8}" type="datetime'''5''''8''''''''''%'''">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58%</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27" name="Text Placeholder 63"/>
          <p:cNvSpPr>
            <a:spLocks noGrp="1"/>
          </p:cNvSpPr>
          <p:nvPr>
            <p:custDataLst>
              <p:tags r:id="rId33"/>
            </p:custDataLst>
          </p:nvPr>
        </p:nvSpPr>
        <p:spPr bwMode="auto">
          <a:xfrm>
            <a:off x="1203325" y="2803526"/>
            <a:ext cx="487363"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C5875052-05E5-4B2B-87DC-804922E72AFC}" type="datetime'S''''I''C''''I''''''''''L''''''''''''I''''''''''''''''''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SICILIA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8" name="Text Placeholder 108"/>
          <p:cNvSpPr>
            <a:spLocks noGrp="1"/>
          </p:cNvSpPr>
          <p:nvPr>
            <p:custDataLst>
              <p:tags r:id="rId34"/>
            </p:custDataLst>
          </p:nvPr>
        </p:nvSpPr>
        <p:spPr bwMode="gray">
          <a:xfrm>
            <a:off x="2844800" y="28035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D92B0D26-4E7C-440A-ADB7-D1F081CEC4F7}" type="datetime'''''''''''''''''''''''''5''''8''''%'''''''''''''''''''''''''''">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58%</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29" name="Text Placeholder 62"/>
          <p:cNvSpPr>
            <a:spLocks noGrp="1"/>
          </p:cNvSpPr>
          <p:nvPr>
            <p:custDataLst>
              <p:tags r:id="rId35"/>
            </p:custDataLst>
          </p:nvPr>
        </p:nvSpPr>
        <p:spPr bwMode="auto">
          <a:xfrm>
            <a:off x="1100138" y="2574926"/>
            <a:ext cx="59055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8D01B27-890D-4B2D-A83C-A3030119BB82}" type="datetime'''''''''V''''''''''''''''''''EN''''E''''''''''''''''T''O'">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VENETO</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0" name="Text Placeholder 106"/>
          <p:cNvSpPr>
            <a:spLocks noGrp="1"/>
          </p:cNvSpPr>
          <p:nvPr>
            <p:custDataLst>
              <p:tags r:id="rId36"/>
            </p:custDataLst>
          </p:nvPr>
        </p:nvSpPr>
        <p:spPr bwMode="gray">
          <a:xfrm>
            <a:off x="3063875" y="25749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9A4F6816-6257-4127-843A-C08C842A7D1F}" type="datetime'''''''''''''''''6''''''''8''''''''''''%'''''''''''''''''">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68%</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31" name="Text Placeholder 61"/>
          <p:cNvSpPr>
            <a:spLocks noGrp="1"/>
          </p:cNvSpPr>
          <p:nvPr>
            <p:custDataLst>
              <p:tags r:id="rId37"/>
            </p:custDataLst>
          </p:nvPr>
        </p:nvSpPr>
        <p:spPr bwMode="auto">
          <a:xfrm>
            <a:off x="993775" y="2346326"/>
            <a:ext cx="696913"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A4809020-C6D6-4A7A-A421-AC2B9279CD34}" type="datetime'T''O''S''''''''''CA''N''''''''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TOSCANA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2" name="Text Placeholder 104"/>
          <p:cNvSpPr>
            <a:spLocks noGrp="1"/>
          </p:cNvSpPr>
          <p:nvPr>
            <p:custDataLst>
              <p:tags r:id="rId38"/>
            </p:custDataLst>
          </p:nvPr>
        </p:nvSpPr>
        <p:spPr bwMode="gray">
          <a:xfrm>
            <a:off x="3078163" y="23463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5A46B9B5-4E59-44E5-B0C2-F1FB55281327}" type="datetime'''''''6''''9''''''''''''''''%'''">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69%</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33" name="Text Placeholder 60"/>
          <p:cNvSpPr>
            <a:spLocks noGrp="1"/>
          </p:cNvSpPr>
          <p:nvPr>
            <p:custDataLst>
              <p:tags r:id="rId39"/>
            </p:custDataLst>
          </p:nvPr>
        </p:nvSpPr>
        <p:spPr bwMode="auto">
          <a:xfrm>
            <a:off x="1047750" y="2117726"/>
            <a:ext cx="642938"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3B952A00-3E75-450A-9B4E-4E2333FFA12C}" type="datetime'''''''E''M''''''''''''''''I''''''L''''''IA'''''''''''''''' R'">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EMILIA R</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4" name="Text Placeholder 102"/>
          <p:cNvSpPr>
            <a:spLocks noGrp="1"/>
          </p:cNvSpPr>
          <p:nvPr>
            <p:custDataLst>
              <p:tags r:id="rId40"/>
            </p:custDataLst>
          </p:nvPr>
        </p:nvSpPr>
        <p:spPr bwMode="gray">
          <a:xfrm>
            <a:off x="3106738" y="21177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76299810-AC81-4FD0-9485-17A21E598341}" type="datetime'''''''''''70''''''''''%'''''''''''''">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70%</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35" name="Text Placeholder 59"/>
          <p:cNvSpPr>
            <a:spLocks noGrp="1"/>
          </p:cNvSpPr>
          <p:nvPr>
            <p:custDataLst>
              <p:tags r:id="rId41"/>
            </p:custDataLst>
          </p:nvPr>
        </p:nvSpPr>
        <p:spPr bwMode="auto">
          <a:xfrm>
            <a:off x="896938" y="1889126"/>
            <a:ext cx="79375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302ADC58-876B-4F2E-B2FB-73EBE98019A6}" type="datetime'P''''''''''''''''IEM+''''V''''''''''''''''DO'''">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PIEM+VDO</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6" name="Text Placeholder 100"/>
          <p:cNvSpPr>
            <a:spLocks noGrp="1"/>
          </p:cNvSpPr>
          <p:nvPr>
            <p:custDataLst>
              <p:tags r:id="rId42"/>
            </p:custDataLst>
          </p:nvPr>
        </p:nvSpPr>
        <p:spPr bwMode="gray">
          <a:xfrm>
            <a:off x="3149600" y="18891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BDC8E174-F0F0-4157-B643-E6CA99259CA2}" type="datetime'''7''2''''''''''%'''''''''''''''''''''''''''''''''''''''">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72%</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7" name="Text Placeholder 58"/>
          <p:cNvSpPr>
            <a:spLocks noGrp="1"/>
          </p:cNvSpPr>
          <p:nvPr>
            <p:custDataLst>
              <p:tags r:id="rId43"/>
            </p:custDataLst>
          </p:nvPr>
        </p:nvSpPr>
        <p:spPr bwMode="auto">
          <a:xfrm>
            <a:off x="1411288" y="1660526"/>
            <a:ext cx="27940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25615D9E-59FD-45F9-9AE8-4BB2900FC533}" type="datetime'''T''''''''''''''''''''''''''''''''''A''''''''''''''''''A'">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TAA</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8" name="Text Placeholder 98"/>
          <p:cNvSpPr>
            <a:spLocks noGrp="1"/>
          </p:cNvSpPr>
          <p:nvPr>
            <p:custDataLst>
              <p:tags r:id="rId44"/>
            </p:custDataLst>
          </p:nvPr>
        </p:nvSpPr>
        <p:spPr bwMode="gray">
          <a:xfrm>
            <a:off x="3302000" y="1660526"/>
            <a:ext cx="358775" cy="212725"/>
          </a:xfrm>
          <a:prstGeom prst="rect">
            <a:avLst/>
          </a:prstGeom>
          <a:solidFill>
            <a:schemeClr val="accent2"/>
          </a:solidFill>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5296F673-DDF4-4159-B660-80E0EB1B2ADD}" type="datetime'''''79''%'''''''''''''''''''''''''''''''''''">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79%</a:t>
            </a:fld>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46" name="TextBox 45"/>
          <p:cNvSpPr txBox="1"/>
          <p:nvPr/>
        </p:nvSpPr>
        <p:spPr>
          <a:xfrm>
            <a:off x="1681995" y="6463116"/>
            <a:ext cx="15520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Source: IMS MAT 08/2016</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46"/>
          <p:cNvSpPr/>
          <p:nvPr>
            <p:custDataLst>
              <p:tags r:id="rId45"/>
            </p:custDataLst>
          </p:nvPr>
        </p:nvSpPr>
        <p:spPr bwMode="auto">
          <a:xfrm>
            <a:off x="3819525" y="1317626"/>
            <a:ext cx="250825" cy="1873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custDataLst>
              <p:tags r:id="rId46"/>
            </p:custDataLst>
          </p:nvPr>
        </p:nvSpPr>
        <p:spPr bwMode="auto">
          <a:xfrm>
            <a:off x="2473325" y="1317626"/>
            <a:ext cx="250825" cy="18732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 Placeholder 97"/>
          <p:cNvSpPr>
            <a:spLocks noGrp="1"/>
          </p:cNvSpPr>
          <p:nvPr>
            <p:custDataLst>
              <p:tags r:id="rId47"/>
            </p:custDataLst>
          </p:nvPr>
        </p:nvSpPr>
        <p:spPr bwMode="auto">
          <a:xfrm>
            <a:off x="4121150" y="1312864"/>
            <a:ext cx="1003300"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3AF94FF4-0306-49B6-94D9-7AB4B3493BF2}" type="datetime'''''''O''''''''RI''''''GI''''NA''''''''T''''''''O''RE'''">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ORIGINATORE</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50" name="Text Placeholder 96"/>
          <p:cNvSpPr>
            <a:spLocks noGrp="1"/>
          </p:cNvSpPr>
          <p:nvPr>
            <p:custDataLst>
              <p:tags r:id="rId48"/>
            </p:custDataLst>
          </p:nvPr>
        </p:nvSpPr>
        <p:spPr bwMode="auto">
          <a:xfrm>
            <a:off x="2774950" y="1312864"/>
            <a:ext cx="94297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596F4B59-2466-4F44-8893-D9A4432DF391}" type="datetime'''''''''B''''''IO''''S''''''I''''''''M''''''''''''ILARE'''''">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BIOSIMILARE</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graphicFrame>
        <p:nvGraphicFramePr>
          <p:cNvPr id="51" name="Object 50"/>
          <p:cNvGraphicFramePr>
            <a:graphicFrameLocks/>
          </p:cNvGraphicFramePr>
          <p:nvPr>
            <p:custDataLst>
              <p:tags r:id="rId49"/>
            </p:custDataLst>
            <p:extLst/>
          </p:nvPr>
        </p:nvGraphicFramePr>
        <p:xfrm>
          <a:off x="7543800" y="1447800"/>
          <a:ext cx="3152843" cy="4714875"/>
        </p:xfrm>
        <a:graphic>
          <a:graphicData uri="http://schemas.openxmlformats.org/presentationml/2006/ole">
            <mc:AlternateContent xmlns:mc="http://schemas.openxmlformats.org/markup-compatibility/2006">
              <mc:Choice xmlns:v="urn:schemas-microsoft-com:vml" Requires="v">
                <p:oleObj spid="_x0000_s9241" name="Chart" r:id="rId63" imgW="3152727" imgH="4714980" progId="MSGraph.Chart.8">
                  <p:embed followColorScheme="full"/>
                </p:oleObj>
              </mc:Choice>
              <mc:Fallback>
                <p:oleObj name="Chart" r:id="rId63" imgW="3152727" imgH="4714980" progId="MSGraph.Chart.8">
                  <p:embed followColorScheme="full"/>
                  <p:pic>
                    <p:nvPicPr>
                      <p:cNvPr id="51" name="Object 50"/>
                      <p:cNvPicPr/>
                      <p:nvPr/>
                    </p:nvPicPr>
                    <p:blipFill>
                      <a:blip r:embed="rId64"/>
                      <a:stretch>
                        <a:fillRect/>
                      </a:stretch>
                    </p:blipFill>
                    <p:spPr>
                      <a:xfrm>
                        <a:off x="7543800" y="1447800"/>
                        <a:ext cx="3152843" cy="4714875"/>
                      </a:xfrm>
                      <a:prstGeom prst="rect">
                        <a:avLst/>
                      </a:prstGeom>
                    </p:spPr>
                  </p:pic>
                </p:oleObj>
              </mc:Fallback>
            </mc:AlternateContent>
          </a:graphicData>
        </a:graphic>
      </p:graphicFrame>
      <p:sp useBgFill="1">
        <p:nvSpPr>
          <p:cNvPr id="63" name="Freeform 62"/>
          <p:cNvSpPr/>
          <p:nvPr>
            <p:custDataLst>
              <p:tags r:id="rId50"/>
            </p:custDataLst>
          </p:nvPr>
        </p:nvSpPr>
        <p:spPr bwMode="auto">
          <a:xfrm>
            <a:off x="9934575" y="4621213"/>
            <a:ext cx="122239" cy="242888"/>
          </a:xfrm>
          <a:custGeom>
            <a:avLst/>
            <a:gdLst/>
            <a:ahLst/>
            <a:cxnLst/>
            <a:rect l="0" t="0" r="0" b="0"/>
            <a:pathLst>
              <a:path w="122239" h="242888">
                <a:moveTo>
                  <a:pt x="122238" y="0"/>
                </a:moveTo>
                <a:lnTo>
                  <a:pt x="57150" y="242887"/>
                </a:lnTo>
                <a:lnTo>
                  <a:pt x="0" y="242887"/>
                </a:lnTo>
                <a:lnTo>
                  <a:pt x="65088" y="0"/>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57" name="Freeform 56"/>
          <p:cNvSpPr/>
          <p:nvPr>
            <p:custDataLst>
              <p:tags r:id="rId51"/>
            </p:custDataLst>
          </p:nvPr>
        </p:nvSpPr>
        <p:spPr bwMode="auto">
          <a:xfrm>
            <a:off x="9934575" y="3479800"/>
            <a:ext cx="122239" cy="244476"/>
          </a:xfrm>
          <a:custGeom>
            <a:avLst/>
            <a:gdLst/>
            <a:ahLst/>
            <a:cxnLst/>
            <a:rect l="0" t="0" r="0" b="0"/>
            <a:pathLst>
              <a:path w="122239" h="244476">
                <a:moveTo>
                  <a:pt x="122238" y="0"/>
                </a:moveTo>
                <a:lnTo>
                  <a:pt x="57150" y="244475"/>
                </a:lnTo>
                <a:lnTo>
                  <a:pt x="0" y="244475"/>
                </a:lnTo>
                <a:lnTo>
                  <a:pt x="65088" y="0"/>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61"/>
          <p:cNvSpPr/>
          <p:nvPr>
            <p:custDataLst>
              <p:tags r:id="rId52"/>
            </p:custDataLst>
          </p:nvPr>
        </p:nvSpPr>
        <p:spPr bwMode="auto">
          <a:xfrm>
            <a:off x="9991725" y="4621213"/>
            <a:ext cx="65089" cy="242888"/>
          </a:xfrm>
          <a:custGeom>
            <a:avLst/>
            <a:gdLst/>
            <a:ahLst/>
            <a:cxnLst/>
            <a:rect l="0" t="0" r="0" b="0"/>
            <a:pathLst>
              <a:path w="65089" h="242888">
                <a:moveTo>
                  <a:pt x="65088" y="0"/>
                </a:moveTo>
                <a:lnTo>
                  <a:pt x="0" y="24288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58"/>
          <p:cNvSpPr/>
          <p:nvPr>
            <p:custDataLst>
              <p:tags r:id="rId53"/>
            </p:custDataLst>
          </p:nvPr>
        </p:nvSpPr>
        <p:spPr bwMode="auto">
          <a:xfrm>
            <a:off x="9934575" y="4621213"/>
            <a:ext cx="65089" cy="242888"/>
          </a:xfrm>
          <a:custGeom>
            <a:avLst/>
            <a:gdLst/>
            <a:ahLst/>
            <a:cxnLst/>
            <a:rect l="0" t="0" r="0" b="0"/>
            <a:pathLst>
              <a:path w="65089" h="242888">
                <a:moveTo>
                  <a:pt x="65088" y="0"/>
                </a:moveTo>
                <a:lnTo>
                  <a:pt x="0" y="24288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5"/>
          <p:cNvSpPr/>
          <p:nvPr>
            <p:custDataLst>
              <p:tags r:id="rId54"/>
            </p:custDataLst>
          </p:nvPr>
        </p:nvSpPr>
        <p:spPr bwMode="auto">
          <a:xfrm>
            <a:off x="9991725" y="3479800"/>
            <a:ext cx="65089" cy="244476"/>
          </a:xfrm>
          <a:custGeom>
            <a:avLst/>
            <a:gdLst/>
            <a:ahLst/>
            <a:cxnLst/>
            <a:rect l="0" t="0" r="0" b="0"/>
            <a:pathLst>
              <a:path w="65089" h="244476">
                <a:moveTo>
                  <a:pt x="65088" y="0"/>
                </a:moveTo>
                <a:lnTo>
                  <a:pt x="0" y="244475"/>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4"/>
          <p:cNvSpPr/>
          <p:nvPr>
            <p:custDataLst>
              <p:tags r:id="rId55"/>
            </p:custDataLst>
          </p:nvPr>
        </p:nvSpPr>
        <p:spPr bwMode="auto">
          <a:xfrm>
            <a:off x="9934575" y="3479800"/>
            <a:ext cx="65089" cy="244476"/>
          </a:xfrm>
          <a:custGeom>
            <a:avLst/>
            <a:gdLst/>
            <a:ahLst/>
            <a:cxnLst/>
            <a:rect l="0" t="0" r="0" b="0"/>
            <a:pathLst>
              <a:path w="65089" h="244476">
                <a:moveTo>
                  <a:pt x="65088" y="0"/>
                </a:moveTo>
                <a:lnTo>
                  <a:pt x="0" y="244475"/>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Text Placeholder 3"/>
          <p:cNvSpPr>
            <a:spLocks noGrp="1"/>
          </p:cNvSpPr>
          <p:nvPr>
            <p:custDataLst>
              <p:tags r:id="rId56"/>
            </p:custDataLst>
          </p:nvPr>
        </p:nvSpPr>
        <p:spPr bwMode="gray">
          <a:xfrm>
            <a:off x="10112375" y="4627564"/>
            <a:ext cx="504825" cy="212725"/>
          </a:xfrm>
          <a:prstGeom prst="rect">
            <a:avLst/>
          </a:prstGeom>
          <a:noFill/>
          <a:extLst>
            <a:ext uri="{909E8E84-426E-40DD-AFC4-6F175D3DCCD1}">
              <a14:hiddenFill xmlns:a14="http://schemas.microsoft.com/office/drawing/2010/main">
                <a:solidFill>
                  <a:scrgbClr r="0" g="0" b="0"/>
                </a:solidFill>
              </a14:hiddenFill>
            </a:ext>
          </a:extLst>
        </p:spPr>
        <p:txBody>
          <a:bodyPr wrap="none" lIns="25400" tIns="0" rIns="25400" bIns="0" numCol="1" spcCol="0" anchor="ctr"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fld id="{9C1B8D9A-AFA2-4B59-A21F-B2EBD30359C6}" type="datetime'1''''''''''''''''''''''''59%'''''''''''''''''''''''">
              <a:rPr kumimoji="0" lang="en-US" altLang="en-US" sz="1400" b="0" i="0" u="none" strike="noStrike" kern="1200" cap="none" spc="0" normalizeH="0" baseline="0" noProof="0">
                <a:ln>
                  <a:noFill/>
                </a:ln>
                <a:solidFill>
                  <a:prstClr val="black"/>
                </a:solidFill>
                <a:effectLst/>
                <a:uLnTx/>
                <a:uFillTx/>
                <a:latin typeface="Arial"/>
                <a:ea typeface="+mn-ea"/>
                <a:cs typeface="Arial"/>
                <a:sym typeface="Arial"/>
              </a:rPr>
              <a:pPr marL="0" marR="0" lvl="0" indent="0" algn="l" defTabSz="876300" rtl="0" eaLnBrk="1" fontAlgn="base" latinLnBrk="0" hangingPunct="1">
                <a:lnSpc>
                  <a:spcPct val="100000"/>
                </a:lnSpc>
                <a:spcBef>
                  <a:spcPct val="0"/>
                </a:spcBef>
                <a:spcAft>
                  <a:spcPct val="0"/>
                </a:spcAft>
                <a:buClr>
                  <a:srgbClr val="0000FF"/>
                </a:buClr>
                <a:buSzPct val="110000"/>
                <a:buFont typeface="Wingdings" pitchFamily="2" charset="2"/>
                <a:buNone/>
                <a:tabLst/>
                <a:defRPr/>
              </a:pPr>
              <a:t>159%</a:t>
            </a:fld>
            <a:endParaRPr kumimoji="0" lang="en-US" sz="14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67" name="Text Placeholder 2"/>
          <p:cNvSpPr>
            <a:spLocks noGrp="1"/>
          </p:cNvSpPr>
          <p:nvPr>
            <p:custDataLst>
              <p:tags r:id="rId57"/>
            </p:custDataLst>
          </p:nvPr>
        </p:nvSpPr>
        <p:spPr bwMode="gray">
          <a:xfrm>
            <a:off x="10569575" y="3494089"/>
            <a:ext cx="4492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B89EEDFE-ACC9-4CFA-8DCC-64F2C81E1835}" type="datetime'''''''1''''''''''''''''88''''''''''''%'''''''''''''''">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188%</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60" name="TextBox 59"/>
          <p:cNvSpPr txBox="1"/>
          <p:nvPr/>
        </p:nvSpPr>
        <p:spPr>
          <a:xfrm>
            <a:off x="7415894" y="1234146"/>
            <a:ext cx="28921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Biosimilari +/-% 2016 vs 2015</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TextBox 67"/>
          <p:cNvSpPr txBox="1"/>
          <p:nvPr/>
        </p:nvSpPr>
        <p:spPr>
          <a:xfrm>
            <a:off x="4121150" y="6470633"/>
            <a:ext cx="11480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Short+Long-Acting</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87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Object 6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4194" name="think-cell Slide" r:id="rId59" imgW="270" imgH="270" progId="TCLayout.ActiveDocument.1">
                  <p:embed/>
                </p:oleObj>
              </mc:Choice>
              <mc:Fallback>
                <p:oleObj name="think-cell Slide" r:id="rId59" imgW="270" imgH="270" progId="TCLayout.ActiveDocument.1">
                  <p:embed/>
                  <p:pic>
                    <p:nvPicPr>
                      <p:cNvPr id="63" name="Object 62" hidden="1"/>
                      <p:cNvPicPr/>
                      <p:nvPr/>
                    </p:nvPicPr>
                    <p:blipFill>
                      <a:blip r:embed="rId60"/>
                      <a:stretch>
                        <a:fillRect/>
                      </a:stretch>
                    </p:blipFill>
                    <p:spPr>
                      <a:xfrm>
                        <a:off x="1525589" y="1589"/>
                        <a:ext cx="1587" cy="1587"/>
                      </a:xfrm>
                      <a:prstGeom prst="rect">
                        <a:avLst/>
                      </a:prstGeom>
                    </p:spPr>
                  </p:pic>
                </p:oleObj>
              </mc:Fallback>
            </mc:AlternateContent>
          </a:graphicData>
        </a:graphic>
      </p:graphicFrame>
      <p:sp>
        <p:nvSpPr>
          <p:cNvPr id="58" name="Rectangle 57"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400" b="1" dirty="0">
              <a:solidFill>
                <a:prstClr val="white"/>
              </a:solidFill>
              <a:latin typeface="Calibri"/>
              <a:sym typeface="Calibri"/>
            </a:endParaRPr>
          </a:p>
        </p:txBody>
      </p:sp>
      <p:sp>
        <p:nvSpPr>
          <p:cNvPr id="4" name="Title 1"/>
          <p:cNvSpPr>
            <a:spLocks noGrp="1"/>
          </p:cNvSpPr>
          <p:nvPr>
            <p:ph type="title"/>
          </p:nvPr>
        </p:nvSpPr>
        <p:spPr>
          <a:xfrm>
            <a:off x="2051651" y="116632"/>
            <a:ext cx="8318530" cy="802800"/>
          </a:xfrm>
        </p:spPr>
        <p:txBody>
          <a:bodyPr>
            <a:noAutofit/>
          </a:bodyPr>
          <a:lstStyle/>
          <a:p>
            <a:r>
              <a:rPr lang="it-IT" sz="3200" b="1" dirty="0">
                <a:latin typeface="Arial" panose="020B0604020202020204" pitchFamily="34" charset="0"/>
                <a:cs typeface="Arial" panose="020B0604020202020204" pitchFamily="34" charset="0"/>
              </a:rPr>
              <a:t>G-CSF – </a:t>
            </a:r>
            <a:r>
              <a:rPr lang="it-IT" sz="3200" b="1" dirty="0" err="1">
                <a:latin typeface="Arial" panose="020B0604020202020204" pitchFamily="34" charset="0"/>
                <a:cs typeface="Arial" panose="020B0604020202020204" pitchFamily="34" charset="0"/>
              </a:rPr>
              <a:t>regional</a:t>
            </a:r>
            <a:r>
              <a:rPr lang="it-IT" sz="3200" b="1" dirty="0">
                <a:latin typeface="Arial" panose="020B0604020202020204" pitchFamily="34" charset="0"/>
                <a:cs typeface="Arial" panose="020B0604020202020204" pitchFamily="34" charset="0"/>
              </a:rPr>
              <a:t> (</a:t>
            </a:r>
            <a:r>
              <a:rPr lang="it-IT" sz="3200" b="1" dirty="0" err="1">
                <a:latin typeface="Arial" panose="020B0604020202020204" pitchFamily="34" charset="0"/>
                <a:cs typeface="Arial" panose="020B0604020202020204" pitchFamily="34" charset="0"/>
              </a:rPr>
              <a:t>volumes</a:t>
            </a:r>
            <a:r>
              <a:rPr lang="it-IT"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graphicFrame>
        <p:nvGraphicFramePr>
          <p:cNvPr id="5" name="Object 4"/>
          <p:cNvGraphicFramePr>
            <a:graphicFrameLocks/>
          </p:cNvGraphicFramePr>
          <p:nvPr>
            <p:custDataLst>
              <p:tags r:id="rId4"/>
            </p:custDataLst>
            <p:extLst/>
          </p:nvPr>
        </p:nvGraphicFramePr>
        <p:xfrm>
          <a:off x="2781299" y="1524001"/>
          <a:ext cx="4600642" cy="4705453"/>
        </p:xfrm>
        <a:graphic>
          <a:graphicData uri="http://schemas.openxmlformats.org/presentationml/2006/ole">
            <mc:AlternateContent xmlns:mc="http://schemas.openxmlformats.org/markup-compatibility/2006">
              <mc:Choice xmlns:v="urn:schemas-microsoft-com:vml" Requires="v">
                <p:oleObj spid="_x0000_s4195" name="Chart" r:id="rId61" imgW="4600667" imgH="4705385" progId="MSGraph.Chart.8">
                  <p:embed followColorScheme="full"/>
                </p:oleObj>
              </mc:Choice>
              <mc:Fallback>
                <p:oleObj name="Chart" r:id="rId61" imgW="4600667" imgH="4705385" progId="MSGraph.Chart.8">
                  <p:embed followColorScheme="full"/>
                  <p:pic>
                    <p:nvPicPr>
                      <p:cNvPr id="5" name="Object 4"/>
                      <p:cNvPicPr/>
                      <p:nvPr/>
                    </p:nvPicPr>
                    <p:blipFill>
                      <a:blip r:embed="rId62"/>
                      <a:stretch>
                        <a:fillRect/>
                      </a:stretch>
                    </p:blipFill>
                    <p:spPr>
                      <a:xfrm>
                        <a:off x="2781299" y="1524001"/>
                        <a:ext cx="4600642" cy="4705453"/>
                      </a:xfrm>
                      <a:prstGeom prst="rect">
                        <a:avLst/>
                      </a:prstGeom>
                    </p:spPr>
                  </p:pic>
                </p:oleObj>
              </mc:Fallback>
            </mc:AlternateContent>
          </a:graphicData>
        </a:graphic>
      </p:graphicFrame>
      <p:cxnSp>
        <p:nvCxnSpPr>
          <p:cNvPr id="7" name="Straight Connector 6"/>
          <p:cNvCxnSpPr/>
          <p:nvPr>
            <p:custDataLst>
              <p:tags r:id="rId5"/>
            </p:custDataLst>
          </p:nvPr>
        </p:nvCxnSpPr>
        <p:spPr bwMode="auto">
          <a:xfrm flipV="1">
            <a:off x="7277100" y="6118225"/>
            <a:ext cx="0" cy="203200"/>
          </a:xfrm>
          <a:prstGeom prst="line">
            <a:avLst/>
          </a:prstGeom>
          <a:ln w="952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86" name="Text Placeholder 2"/>
          <p:cNvSpPr>
            <a:spLocks noGrp="1"/>
          </p:cNvSpPr>
          <p:nvPr>
            <p:custDataLst>
              <p:tags r:id="rId6"/>
            </p:custDataLst>
          </p:nvPr>
        </p:nvSpPr>
        <p:spPr bwMode="gray">
          <a:xfrm>
            <a:off x="3221039" y="589438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F16A8BBE-FA18-4878-A1D9-7ADC7BED2839}" type="datetime'''''''''''''2''''''''''''''''''''3''''''''''''%'''''">
              <a:rPr lang="en-US" altLang="en-US" sz="1400">
                <a:solidFill>
                  <a:prstClr val="white"/>
                </a:solidFill>
                <a:latin typeface="Calibri"/>
                <a:sym typeface="+mn-lt"/>
              </a:rPr>
              <a:pPr marL="0" indent="0" algn="ctr">
                <a:spcBef>
                  <a:spcPct val="0"/>
                </a:spcBef>
                <a:spcAft>
                  <a:spcPct val="0"/>
                </a:spcAft>
                <a:buNone/>
              </a:pPr>
              <a:t>23%</a:t>
            </a:fld>
            <a:endParaRPr lang="en-US" sz="1400" dirty="0">
              <a:solidFill>
                <a:prstClr val="white"/>
              </a:solidFill>
              <a:latin typeface="Calibri"/>
              <a:sym typeface="+mn-lt"/>
            </a:endParaRPr>
          </a:p>
        </p:txBody>
      </p:sp>
      <p:sp>
        <p:nvSpPr>
          <p:cNvPr id="372" name="Text Placeholder 2"/>
          <p:cNvSpPr>
            <a:spLocks noGrp="1"/>
          </p:cNvSpPr>
          <p:nvPr>
            <p:custDataLst>
              <p:tags r:id="rId7"/>
            </p:custDataLst>
          </p:nvPr>
        </p:nvSpPr>
        <p:spPr bwMode="gray">
          <a:xfrm>
            <a:off x="3883026" y="4251326"/>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C783CF82-8148-48B8-B4C4-382C90C7E008}" type="datetime'''''''''''''''''''''5''''''''''''''3''''''''%'">
              <a:rPr lang="en-US" altLang="en-US" sz="1400">
                <a:solidFill>
                  <a:prstClr val="white"/>
                </a:solidFill>
                <a:latin typeface="Calibri"/>
                <a:sym typeface="+mn-lt"/>
              </a:rPr>
              <a:pPr marL="0" indent="0" algn="ctr">
                <a:spcBef>
                  <a:spcPct val="0"/>
                </a:spcBef>
                <a:spcAft>
                  <a:spcPct val="0"/>
                </a:spcAft>
                <a:buNone/>
              </a:pPr>
              <a:t>53%</a:t>
            </a:fld>
            <a:endParaRPr lang="en-US" sz="1400" dirty="0">
              <a:solidFill>
                <a:prstClr val="white"/>
              </a:solidFill>
              <a:latin typeface="Calibri"/>
              <a:sym typeface="+mn-lt"/>
            </a:endParaRPr>
          </a:p>
        </p:txBody>
      </p:sp>
      <p:sp>
        <p:nvSpPr>
          <p:cNvPr id="374" name="Text Placeholder 2"/>
          <p:cNvSpPr>
            <a:spLocks noGrp="1"/>
          </p:cNvSpPr>
          <p:nvPr>
            <p:custDataLst>
              <p:tags r:id="rId8"/>
            </p:custDataLst>
          </p:nvPr>
        </p:nvSpPr>
        <p:spPr bwMode="gray">
          <a:xfrm>
            <a:off x="3825876" y="448468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6B0020FB-B518-4A1A-87EE-95A8DF591166}" type="datetime'''5''''''''''''''''''''1''''''''''''''%'''''''''''''''''''">
              <a:rPr lang="en-US" altLang="en-US" sz="1400">
                <a:solidFill>
                  <a:prstClr val="white"/>
                </a:solidFill>
                <a:latin typeface="Calibri"/>
                <a:sym typeface="+mn-lt"/>
              </a:rPr>
              <a:pPr marL="0" indent="0" algn="ctr">
                <a:spcBef>
                  <a:spcPct val="0"/>
                </a:spcBef>
                <a:spcAft>
                  <a:spcPct val="0"/>
                </a:spcAft>
                <a:buNone/>
              </a:pPr>
              <a:t>51%</a:t>
            </a:fld>
            <a:endParaRPr lang="en-US" sz="1400" dirty="0">
              <a:solidFill>
                <a:prstClr val="white"/>
              </a:solidFill>
              <a:latin typeface="Calibri"/>
              <a:sym typeface="+mn-lt"/>
            </a:endParaRPr>
          </a:p>
        </p:txBody>
      </p:sp>
      <p:sp>
        <p:nvSpPr>
          <p:cNvPr id="376" name="Text Placeholder 2"/>
          <p:cNvSpPr>
            <a:spLocks noGrp="1"/>
          </p:cNvSpPr>
          <p:nvPr>
            <p:custDataLst>
              <p:tags r:id="rId9"/>
            </p:custDataLst>
          </p:nvPr>
        </p:nvSpPr>
        <p:spPr bwMode="gray">
          <a:xfrm>
            <a:off x="3825876" y="472281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90779401-2557-48D5-9DF0-D7EDCDFBDF2D}" type="datetime'''''''''''''51''''''''''''''''''%'''''''''''''''">
              <a:rPr lang="en-US" altLang="en-US" sz="1400">
                <a:solidFill>
                  <a:prstClr val="white"/>
                </a:solidFill>
                <a:latin typeface="Calibri"/>
                <a:sym typeface="+mn-lt"/>
              </a:rPr>
              <a:pPr marL="0" indent="0" algn="ctr">
                <a:spcBef>
                  <a:spcPct val="0"/>
                </a:spcBef>
                <a:spcAft>
                  <a:spcPct val="0"/>
                </a:spcAft>
                <a:buNone/>
              </a:pPr>
              <a:t>51%</a:t>
            </a:fld>
            <a:endParaRPr lang="en-US" sz="1400" dirty="0">
              <a:solidFill>
                <a:prstClr val="white"/>
              </a:solidFill>
              <a:latin typeface="Calibri"/>
              <a:sym typeface="+mn-lt"/>
            </a:endParaRPr>
          </a:p>
        </p:txBody>
      </p:sp>
      <p:sp>
        <p:nvSpPr>
          <p:cNvPr id="378" name="Text Placeholder 2"/>
          <p:cNvSpPr>
            <a:spLocks noGrp="1"/>
          </p:cNvSpPr>
          <p:nvPr>
            <p:custDataLst>
              <p:tags r:id="rId10"/>
            </p:custDataLst>
          </p:nvPr>
        </p:nvSpPr>
        <p:spPr bwMode="gray">
          <a:xfrm>
            <a:off x="3783014" y="4956176"/>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2583FA7D-156F-40DF-8996-6BA2673D0153}" type="datetime'''''49''%'''''''''''''''''''''''''''''''''''''">
              <a:rPr lang="en-US" altLang="en-US" sz="1400">
                <a:solidFill>
                  <a:prstClr val="white"/>
                </a:solidFill>
                <a:latin typeface="Calibri"/>
                <a:sym typeface="+mn-lt"/>
              </a:rPr>
              <a:pPr marL="0" indent="0" algn="ctr">
                <a:spcBef>
                  <a:spcPct val="0"/>
                </a:spcBef>
                <a:spcAft>
                  <a:spcPct val="0"/>
                </a:spcAft>
                <a:buNone/>
              </a:pPr>
              <a:t>49%</a:t>
            </a:fld>
            <a:endParaRPr lang="en-US" sz="1400" dirty="0">
              <a:solidFill>
                <a:prstClr val="white"/>
              </a:solidFill>
              <a:latin typeface="Calibri"/>
              <a:sym typeface="+mn-lt"/>
            </a:endParaRPr>
          </a:p>
        </p:txBody>
      </p:sp>
      <p:sp>
        <p:nvSpPr>
          <p:cNvPr id="380" name="Text Placeholder 2"/>
          <p:cNvSpPr>
            <a:spLocks noGrp="1"/>
          </p:cNvSpPr>
          <p:nvPr>
            <p:custDataLst>
              <p:tags r:id="rId11"/>
            </p:custDataLst>
          </p:nvPr>
        </p:nvSpPr>
        <p:spPr bwMode="gray">
          <a:xfrm>
            <a:off x="3573464" y="518953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14BA3F69-ECFD-49ED-AF98-49CB07AAF324}" type="datetime'''''''''39''''''''''''''''''''%'''''''''''''''''''''''''''">
              <a:rPr lang="en-US" altLang="en-US" sz="1400">
                <a:solidFill>
                  <a:prstClr val="white"/>
                </a:solidFill>
                <a:latin typeface="Calibri"/>
                <a:sym typeface="+mn-lt"/>
              </a:rPr>
              <a:pPr marL="0" indent="0" algn="ctr">
                <a:spcBef>
                  <a:spcPct val="0"/>
                </a:spcBef>
                <a:spcAft>
                  <a:spcPct val="0"/>
                </a:spcAft>
                <a:buNone/>
              </a:pPr>
              <a:t>39%</a:t>
            </a:fld>
            <a:endParaRPr lang="en-US" sz="1400" dirty="0">
              <a:solidFill>
                <a:prstClr val="white"/>
              </a:solidFill>
              <a:latin typeface="Calibri"/>
              <a:sym typeface="+mn-lt"/>
            </a:endParaRPr>
          </a:p>
        </p:txBody>
      </p:sp>
      <p:sp>
        <p:nvSpPr>
          <p:cNvPr id="382" name="Text Placeholder 2"/>
          <p:cNvSpPr>
            <a:spLocks noGrp="1"/>
          </p:cNvSpPr>
          <p:nvPr>
            <p:custDataLst>
              <p:tags r:id="rId12"/>
            </p:custDataLst>
          </p:nvPr>
        </p:nvSpPr>
        <p:spPr bwMode="gray">
          <a:xfrm>
            <a:off x="3521076" y="542766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13015304-37F4-4A5A-9267-24DD1636BCC9}" type="datetime'''''''''''''''''''''''''''''3''''''''7''''''''''''''''%'''''''">
              <a:rPr lang="en-US" altLang="en-US" sz="1400">
                <a:solidFill>
                  <a:prstClr val="white"/>
                </a:solidFill>
                <a:latin typeface="Calibri"/>
                <a:sym typeface="+mn-lt"/>
              </a:rPr>
              <a:pPr marL="0" indent="0" algn="ctr">
                <a:spcBef>
                  <a:spcPct val="0"/>
                </a:spcBef>
                <a:spcAft>
                  <a:spcPct val="0"/>
                </a:spcAft>
                <a:buNone/>
              </a:pPr>
              <a:t>37%</a:t>
            </a:fld>
            <a:endParaRPr lang="en-US" sz="1400" dirty="0">
              <a:solidFill>
                <a:prstClr val="white"/>
              </a:solidFill>
              <a:latin typeface="Calibri"/>
              <a:sym typeface="+mn-lt"/>
            </a:endParaRPr>
          </a:p>
        </p:txBody>
      </p:sp>
      <p:sp>
        <p:nvSpPr>
          <p:cNvPr id="358" name="Text Placeholder 2"/>
          <p:cNvSpPr>
            <a:spLocks noGrp="1"/>
          </p:cNvSpPr>
          <p:nvPr>
            <p:custDataLst>
              <p:tags r:id="rId13"/>
            </p:custDataLst>
          </p:nvPr>
        </p:nvSpPr>
        <p:spPr bwMode="gray">
          <a:xfrm>
            <a:off x="4668839" y="2603501"/>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25FBE9AB-E054-4147-B3C4-1979C90633E0}" type="datetime'''8''''''''''''''''''''''''''9''''''''''''''''''''''''''%'''''">
              <a:rPr lang="en-US" altLang="en-US" sz="1400">
                <a:solidFill>
                  <a:prstClr val="white"/>
                </a:solidFill>
                <a:latin typeface="Calibri"/>
                <a:sym typeface="+mn-lt"/>
              </a:rPr>
              <a:pPr marL="0" indent="0" algn="ctr">
                <a:spcBef>
                  <a:spcPct val="0"/>
                </a:spcBef>
                <a:spcAft>
                  <a:spcPct val="0"/>
                </a:spcAft>
                <a:buNone/>
              </a:pPr>
              <a:t>89%</a:t>
            </a:fld>
            <a:endParaRPr lang="en-US" sz="1400" dirty="0">
              <a:solidFill>
                <a:prstClr val="white"/>
              </a:solidFill>
              <a:latin typeface="Calibri"/>
              <a:sym typeface="+mn-lt"/>
            </a:endParaRPr>
          </a:p>
        </p:txBody>
      </p:sp>
      <p:sp>
        <p:nvSpPr>
          <p:cNvPr id="360" name="Text Placeholder 2"/>
          <p:cNvSpPr>
            <a:spLocks noGrp="1"/>
          </p:cNvSpPr>
          <p:nvPr>
            <p:custDataLst>
              <p:tags r:id="rId14"/>
            </p:custDataLst>
          </p:nvPr>
        </p:nvSpPr>
        <p:spPr bwMode="gray">
          <a:xfrm>
            <a:off x="4540251" y="283686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AEC94A35-0DFB-4CE0-BD85-3973134F6024}" type="datetime'''''''''''''''''''''''''8''3''''''%'''''''''''''''''''''''''''">
              <a:rPr lang="en-US" altLang="en-US" sz="1400">
                <a:solidFill>
                  <a:prstClr val="white"/>
                </a:solidFill>
                <a:latin typeface="Calibri"/>
                <a:sym typeface="+mn-lt"/>
              </a:rPr>
              <a:pPr marL="0" indent="0" algn="ctr">
                <a:spcBef>
                  <a:spcPct val="0"/>
                </a:spcBef>
                <a:spcAft>
                  <a:spcPct val="0"/>
                </a:spcAft>
                <a:buNone/>
              </a:pPr>
              <a:t>83%</a:t>
            </a:fld>
            <a:endParaRPr lang="en-US" sz="1400" dirty="0">
              <a:solidFill>
                <a:prstClr val="white"/>
              </a:solidFill>
              <a:latin typeface="Calibri"/>
              <a:sym typeface="+mn-lt"/>
            </a:endParaRPr>
          </a:p>
        </p:txBody>
      </p:sp>
      <p:sp>
        <p:nvSpPr>
          <p:cNvPr id="362" name="Text Placeholder 2"/>
          <p:cNvSpPr>
            <a:spLocks noGrp="1"/>
          </p:cNvSpPr>
          <p:nvPr>
            <p:custDataLst>
              <p:tags r:id="rId15"/>
            </p:custDataLst>
          </p:nvPr>
        </p:nvSpPr>
        <p:spPr bwMode="gray">
          <a:xfrm>
            <a:off x="4440239" y="307498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0BD0A278-FE9C-4904-84B4-EA5C7F801B8A}" type="datetime'''''7''''''''''''''''''''''''''''''''''9''%'''''''''''''''">
              <a:rPr lang="en-US" altLang="en-US" sz="1400">
                <a:solidFill>
                  <a:prstClr val="white"/>
                </a:solidFill>
                <a:latin typeface="Calibri"/>
                <a:sym typeface="+mn-lt"/>
              </a:rPr>
              <a:pPr marL="0" indent="0" algn="ctr">
                <a:spcBef>
                  <a:spcPct val="0"/>
                </a:spcBef>
                <a:spcAft>
                  <a:spcPct val="0"/>
                </a:spcAft>
                <a:buNone/>
              </a:pPr>
              <a:t>79%</a:t>
            </a:fld>
            <a:endParaRPr lang="en-US" sz="1400" dirty="0">
              <a:solidFill>
                <a:prstClr val="white"/>
              </a:solidFill>
              <a:latin typeface="Calibri"/>
              <a:sym typeface="+mn-lt"/>
            </a:endParaRPr>
          </a:p>
        </p:txBody>
      </p:sp>
      <p:sp>
        <p:nvSpPr>
          <p:cNvPr id="364" name="Text Placeholder 2"/>
          <p:cNvSpPr>
            <a:spLocks noGrp="1"/>
          </p:cNvSpPr>
          <p:nvPr>
            <p:custDataLst>
              <p:tags r:id="rId16"/>
            </p:custDataLst>
          </p:nvPr>
        </p:nvSpPr>
        <p:spPr bwMode="gray">
          <a:xfrm>
            <a:off x="4278314" y="3308351"/>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A4607CF1-C78A-45EC-86DA-281970B5244C}" type="datetime'''''''''7''''''''''''''''''''''''''''''''1''''''''''''%'">
              <a:rPr lang="en-US" altLang="en-US" sz="1400">
                <a:solidFill>
                  <a:prstClr val="white"/>
                </a:solidFill>
                <a:latin typeface="Calibri"/>
                <a:sym typeface="+mn-lt"/>
              </a:rPr>
              <a:pPr marL="0" indent="0" algn="ctr">
                <a:spcBef>
                  <a:spcPct val="0"/>
                </a:spcBef>
                <a:spcAft>
                  <a:spcPct val="0"/>
                </a:spcAft>
                <a:buNone/>
              </a:pPr>
              <a:t>71%</a:t>
            </a:fld>
            <a:endParaRPr lang="en-US" sz="1400" dirty="0">
              <a:solidFill>
                <a:prstClr val="white"/>
              </a:solidFill>
              <a:latin typeface="Calibri"/>
              <a:sym typeface="+mn-lt"/>
            </a:endParaRPr>
          </a:p>
        </p:txBody>
      </p:sp>
      <p:sp>
        <p:nvSpPr>
          <p:cNvPr id="366" name="Text Placeholder 2"/>
          <p:cNvSpPr>
            <a:spLocks noGrp="1"/>
          </p:cNvSpPr>
          <p:nvPr>
            <p:custDataLst>
              <p:tags r:id="rId17"/>
            </p:custDataLst>
          </p:nvPr>
        </p:nvSpPr>
        <p:spPr bwMode="gray">
          <a:xfrm>
            <a:off x="4078289" y="354171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E0B1A184-FA27-4DA9-84B1-201F0089CFB5}" type="datetime'''''''''6''''''''''''2%'''''''''''''''''''">
              <a:rPr lang="en-US" altLang="en-US" sz="1400">
                <a:solidFill>
                  <a:prstClr val="white"/>
                </a:solidFill>
                <a:latin typeface="Calibri"/>
                <a:sym typeface="+mn-lt"/>
              </a:rPr>
              <a:pPr marL="0" indent="0" algn="ctr">
                <a:spcBef>
                  <a:spcPct val="0"/>
                </a:spcBef>
                <a:spcAft>
                  <a:spcPct val="0"/>
                </a:spcAft>
                <a:buNone/>
              </a:pPr>
              <a:t>62%</a:t>
            </a:fld>
            <a:endParaRPr lang="en-US" sz="1400" dirty="0">
              <a:solidFill>
                <a:prstClr val="white"/>
              </a:solidFill>
              <a:latin typeface="Calibri"/>
              <a:sym typeface="+mn-lt"/>
            </a:endParaRPr>
          </a:p>
        </p:txBody>
      </p:sp>
      <p:sp>
        <p:nvSpPr>
          <p:cNvPr id="368" name="Text Placeholder 2"/>
          <p:cNvSpPr>
            <a:spLocks noGrp="1"/>
          </p:cNvSpPr>
          <p:nvPr>
            <p:custDataLst>
              <p:tags r:id="rId18"/>
            </p:custDataLst>
          </p:nvPr>
        </p:nvSpPr>
        <p:spPr bwMode="gray">
          <a:xfrm>
            <a:off x="4064001" y="377983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2BEDC709-B8FA-4804-AEAA-90CF840C78BC}" type="datetime'''''''''6''''''''''''''''''''''''''''''2''''%'''''''''">
              <a:rPr lang="en-US" altLang="en-US" sz="1400">
                <a:solidFill>
                  <a:prstClr val="white"/>
                </a:solidFill>
                <a:latin typeface="Calibri"/>
                <a:sym typeface="+mn-lt"/>
              </a:rPr>
              <a:pPr marL="0" indent="0" algn="ctr">
                <a:spcBef>
                  <a:spcPct val="0"/>
                </a:spcBef>
                <a:spcAft>
                  <a:spcPct val="0"/>
                </a:spcAft>
                <a:buNone/>
              </a:pPr>
              <a:t>62%</a:t>
            </a:fld>
            <a:endParaRPr lang="en-US" sz="1400" dirty="0">
              <a:solidFill>
                <a:prstClr val="white"/>
              </a:solidFill>
              <a:latin typeface="Calibri"/>
              <a:sym typeface="+mn-lt"/>
            </a:endParaRPr>
          </a:p>
        </p:txBody>
      </p:sp>
      <p:sp>
        <p:nvSpPr>
          <p:cNvPr id="370" name="Text Placeholder 2"/>
          <p:cNvSpPr>
            <a:spLocks noGrp="1"/>
          </p:cNvSpPr>
          <p:nvPr>
            <p:custDataLst>
              <p:tags r:id="rId19"/>
            </p:custDataLst>
          </p:nvPr>
        </p:nvSpPr>
        <p:spPr bwMode="gray">
          <a:xfrm>
            <a:off x="4049714" y="401796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5E7A6FDD-CF3E-49E5-B2C6-266E24A51F17}" type="datetime'''6''''''''''''''''''''''1''''''''''''''''%'''">
              <a:rPr lang="en-US" altLang="en-US" sz="1400">
                <a:solidFill>
                  <a:prstClr val="white"/>
                </a:solidFill>
                <a:latin typeface="Calibri"/>
                <a:sym typeface="+mn-lt"/>
              </a:rPr>
              <a:pPr marL="0" indent="0" algn="ctr">
                <a:spcBef>
                  <a:spcPct val="0"/>
                </a:spcBef>
                <a:spcAft>
                  <a:spcPct val="0"/>
                </a:spcAft>
                <a:buNone/>
              </a:pPr>
              <a:t>61%</a:t>
            </a:fld>
            <a:endParaRPr lang="en-US" sz="1400" dirty="0">
              <a:solidFill>
                <a:prstClr val="white"/>
              </a:solidFill>
              <a:latin typeface="Calibri"/>
              <a:sym typeface="+mn-lt"/>
            </a:endParaRPr>
          </a:p>
        </p:txBody>
      </p:sp>
      <p:sp>
        <p:nvSpPr>
          <p:cNvPr id="312" name="Text Placeholder 2"/>
          <p:cNvSpPr>
            <a:spLocks noGrp="1"/>
          </p:cNvSpPr>
          <p:nvPr>
            <p:custDataLst>
              <p:tags r:id="rId20"/>
            </p:custDataLst>
          </p:nvPr>
        </p:nvSpPr>
        <p:spPr bwMode="auto">
          <a:xfrm>
            <a:off x="2224088" y="2370139"/>
            <a:ext cx="5905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DE3E0CF3-660E-457B-936E-329C375D7146}" type="datetime'''''V''''''''''''''''''E''''''''''''N''''E''''''T''''''''O'">
              <a:rPr lang="en-US" altLang="en-US" sz="1400">
                <a:solidFill>
                  <a:prstClr val="black"/>
                </a:solidFill>
                <a:latin typeface="Calibri"/>
              </a:rPr>
              <a:pPr marL="0" indent="0" algn="r">
                <a:spcBef>
                  <a:spcPct val="0"/>
                </a:spcBef>
                <a:spcAft>
                  <a:spcPct val="0"/>
                </a:spcAft>
                <a:buNone/>
              </a:pPr>
              <a:t>VENETO</a:t>
            </a:fld>
            <a:endParaRPr lang="en-US" sz="1400" dirty="0">
              <a:solidFill>
                <a:prstClr val="black"/>
              </a:solidFill>
              <a:latin typeface="Calibri"/>
              <a:sym typeface="+mn-lt"/>
            </a:endParaRPr>
          </a:p>
        </p:txBody>
      </p:sp>
      <p:sp>
        <p:nvSpPr>
          <p:cNvPr id="315" name="Text Placeholder 2"/>
          <p:cNvSpPr>
            <a:spLocks noGrp="1"/>
          </p:cNvSpPr>
          <p:nvPr>
            <p:custDataLst>
              <p:tags r:id="rId21"/>
            </p:custDataLst>
          </p:nvPr>
        </p:nvSpPr>
        <p:spPr bwMode="auto">
          <a:xfrm>
            <a:off x="2327276" y="3074989"/>
            <a:ext cx="4873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8EE87174-C49D-42DD-BA4C-27795BB51534}" type="datetime'''''S''''''I''''''''''''''''''''C''''I''''''LIA'''''''''">
              <a:rPr lang="en-US" altLang="en-US" sz="1400">
                <a:solidFill>
                  <a:prstClr val="black"/>
                </a:solidFill>
                <a:latin typeface="Calibri"/>
              </a:rPr>
              <a:pPr marL="0" indent="0" algn="r">
                <a:spcBef>
                  <a:spcPct val="0"/>
                </a:spcBef>
                <a:spcAft>
                  <a:spcPct val="0"/>
                </a:spcAft>
                <a:buNone/>
              </a:pPr>
              <a:t>SICILIA</a:t>
            </a:fld>
            <a:endParaRPr lang="en-US" sz="1400" dirty="0">
              <a:solidFill>
                <a:prstClr val="black"/>
              </a:solidFill>
              <a:latin typeface="Calibri"/>
              <a:sym typeface="+mn-lt"/>
            </a:endParaRPr>
          </a:p>
        </p:txBody>
      </p:sp>
      <p:sp>
        <p:nvSpPr>
          <p:cNvPr id="318" name="Text Placeholder 2"/>
          <p:cNvSpPr>
            <a:spLocks noGrp="1"/>
          </p:cNvSpPr>
          <p:nvPr>
            <p:custDataLst>
              <p:tags r:id="rId22"/>
            </p:custDataLst>
          </p:nvPr>
        </p:nvSpPr>
        <p:spPr bwMode="auto">
          <a:xfrm>
            <a:off x="2036764" y="3779839"/>
            <a:ext cx="7778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37406435-17F1-43DF-B058-E900A812DDAA}" type="datetime'F''''R''''''I''UL''''''I'' ''''''''''''''V''''''''''''''.G.'''">
              <a:rPr lang="en-US" altLang="en-US" sz="1400">
                <a:solidFill>
                  <a:prstClr val="black"/>
                </a:solidFill>
                <a:latin typeface="Calibri"/>
              </a:rPr>
              <a:pPr marL="0" indent="0" algn="r">
                <a:spcBef>
                  <a:spcPct val="0"/>
                </a:spcBef>
                <a:spcAft>
                  <a:spcPct val="0"/>
                </a:spcAft>
                <a:buNone/>
              </a:pPr>
              <a:t>FRIULI V.G.</a:t>
            </a:fld>
            <a:endParaRPr lang="en-US" sz="1400" dirty="0">
              <a:solidFill>
                <a:prstClr val="black"/>
              </a:solidFill>
              <a:latin typeface="Calibri"/>
              <a:sym typeface="+mn-lt"/>
            </a:endParaRPr>
          </a:p>
        </p:txBody>
      </p:sp>
      <p:sp>
        <p:nvSpPr>
          <p:cNvPr id="321" name="Text Placeholder 2"/>
          <p:cNvSpPr>
            <a:spLocks noGrp="1"/>
          </p:cNvSpPr>
          <p:nvPr>
            <p:custDataLst>
              <p:tags r:id="rId23"/>
            </p:custDataLst>
          </p:nvPr>
        </p:nvSpPr>
        <p:spPr bwMode="auto">
          <a:xfrm>
            <a:off x="2084388" y="4484689"/>
            <a:ext cx="7302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B3B84EC9-A42A-459A-B180-D35904A29814}" type="datetime'''''''''A''''''''''''B''''R''''''''''''''+''M''''O''''L'''''">
              <a:rPr lang="en-US" altLang="en-US" sz="1400">
                <a:solidFill>
                  <a:prstClr val="black"/>
                </a:solidFill>
                <a:latin typeface="Calibri"/>
              </a:rPr>
              <a:pPr marL="0" indent="0" algn="r">
                <a:spcBef>
                  <a:spcPct val="0"/>
                </a:spcBef>
                <a:spcAft>
                  <a:spcPct val="0"/>
                </a:spcAft>
                <a:buNone/>
              </a:pPr>
              <a:t>ABR+MOL</a:t>
            </a:fld>
            <a:endParaRPr lang="en-US" sz="1400" dirty="0">
              <a:solidFill>
                <a:prstClr val="black"/>
              </a:solidFill>
              <a:latin typeface="Calibri"/>
              <a:sym typeface="+mn-lt"/>
            </a:endParaRPr>
          </a:p>
        </p:txBody>
      </p:sp>
      <p:sp>
        <p:nvSpPr>
          <p:cNvPr id="324" name="Text Placeholder 2"/>
          <p:cNvSpPr>
            <a:spLocks noGrp="1"/>
          </p:cNvSpPr>
          <p:nvPr>
            <p:custDataLst>
              <p:tags r:id="rId24"/>
            </p:custDataLst>
          </p:nvPr>
        </p:nvSpPr>
        <p:spPr bwMode="auto">
          <a:xfrm>
            <a:off x="2011364" y="5189539"/>
            <a:ext cx="8032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F6B471C3-D3A8-48B6-BD54-33E535803858}" type="datetime'''''''''''BA''S''''IL''I''''''''''''''''CAT''A'''''''">
              <a:rPr lang="en-US" altLang="en-US" sz="1400">
                <a:solidFill>
                  <a:prstClr val="black"/>
                </a:solidFill>
                <a:latin typeface="Calibri"/>
              </a:rPr>
              <a:pPr marL="0" indent="0" algn="r">
                <a:spcBef>
                  <a:spcPct val="0"/>
                </a:spcBef>
                <a:spcAft>
                  <a:spcPct val="0"/>
                </a:spcAft>
                <a:buNone/>
              </a:pPr>
              <a:t>BASILICATA</a:t>
            </a:fld>
            <a:endParaRPr lang="en-US" sz="1400" dirty="0">
              <a:solidFill>
                <a:prstClr val="black"/>
              </a:solidFill>
              <a:latin typeface="Calibri"/>
              <a:sym typeface="+mn-lt"/>
            </a:endParaRPr>
          </a:p>
        </p:txBody>
      </p:sp>
      <p:sp>
        <p:nvSpPr>
          <p:cNvPr id="327" name="Text Placeholder 2"/>
          <p:cNvSpPr>
            <a:spLocks noGrp="1"/>
          </p:cNvSpPr>
          <p:nvPr>
            <p:custDataLst>
              <p:tags r:id="rId25"/>
            </p:custDataLst>
          </p:nvPr>
        </p:nvSpPr>
        <p:spPr bwMode="auto">
          <a:xfrm>
            <a:off x="2273300" y="5894389"/>
            <a:ext cx="5413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49183A61-F698-4DE8-9795-9F0107BCB1CE}" type="datetime'''PU''''''''''''G''L''''''''''''''''''I''''''''''''A'''''''">
              <a:rPr lang="en-US" altLang="en-US" sz="1400">
                <a:solidFill>
                  <a:prstClr val="black"/>
                </a:solidFill>
                <a:latin typeface="Calibri"/>
              </a:rPr>
              <a:pPr marL="0" indent="0" algn="r">
                <a:spcBef>
                  <a:spcPct val="0"/>
                </a:spcBef>
                <a:spcAft>
                  <a:spcPct val="0"/>
                </a:spcAft>
                <a:buNone/>
              </a:pPr>
              <a:t>PUGLIA</a:t>
            </a:fld>
            <a:endParaRPr lang="en-US" sz="1400" dirty="0">
              <a:solidFill>
                <a:prstClr val="black"/>
              </a:solidFill>
              <a:latin typeface="Calibri"/>
              <a:sym typeface="+mn-lt"/>
            </a:endParaRPr>
          </a:p>
        </p:txBody>
      </p:sp>
      <p:sp>
        <p:nvSpPr>
          <p:cNvPr id="311" name="Text Placeholder 2"/>
          <p:cNvSpPr>
            <a:spLocks noGrp="1"/>
          </p:cNvSpPr>
          <p:nvPr>
            <p:custDataLst>
              <p:tags r:id="rId26"/>
            </p:custDataLst>
          </p:nvPr>
        </p:nvSpPr>
        <p:spPr bwMode="auto">
          <a:xfrm>
            <a:off x="2206626" y="2132014"/>
            <a:ext cx="6080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4385726A-A7F2-43DC-B9ED-DAC1C0876640}" type="datetime'''''''''''U''''''''''MB''''''''''''''R''I''A'''''''''">
              <a:rPr lang="en-US" altLang="en-US" sz="1400">
                <a:solidFill>
                  <a:prstClr val="black"/>
                </a:solidFill>
                <a:latin typeface="Calibri"/>
              </a:rPr>
              <a:pPr marL="0" indent="0" algn="r">
                <a:spcBef>
                  <a:spcPct val="0"/>
                </a:spcBef>
                <a:spcAft>
                  <a:spcPct val="0"/>
                </a:spcAft>
                <a:buNone/>
              </a:pPr>
              <a:t>UMBRIA</a:t>
            </a:fld>
            <a:endParaRPr lang="en-US" sz="1400" dirty="0">
              <a:solidFill>
                <a:prstClr val="black"/>
              </a:solidFill>
              <a:latin typeface="Calibri"/>
              <a:sym typeface="+mn-lt"/>
            </a:endParaRPr>
          </a:p>
        </p:txBody>
      </p:sp>
      <p:sp>
        <p:nvSpPr>
          <p:cNvPr id="314" name="Text Placeholder 2"/>
          <p:cNvSpPr>
            <a:spLocks noGrp="1"/>
          </p:cNvSpPr>
          <p:nvPr>
            <p:custDataLst>
              <p:tags r:id="rId27"/>
            </p:custDataLst>
          </p:nvPr>
        </p:nvSpPr>
        <p:spPr bwMode="auto">
          <a:xfrm>
            <a:off x="2020888" y="2836864"/>
            <a:ext cx="7937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B758F557-CF8E-428D-B90D-6D8967813375}" type="datetime'''''''''''''P''''''''''''IEM+VD''''O'''''''''''''''''''''''''">
              <a:rPr lang="en-US" altLang="en-US" sz="1400">
                <a:solidFill>
                  <a:prstClr val="black"/>
                </a:solidFill>
                <a:latin typeface="Calibri"/>
              </a:rPr>
              <a:pPr marL="0" indent="0" algn="r">
                <a:spcBef>
                  <a:spcPct val="0"/>
                </a:spcBef>
                <a:spcAft>
                  <a:spcPct val="0"/>
                </a:spcAft>
                <a:buNone/>
              </a:pPr>
              <a:t>PIEM+VDO</a:t>
            </a:fld>
            <a:endParaRPr lang="en-US" sz="1400" dirty="0">
              <a:solidFill>
                <a:prstClr val="black"/>
              </a:solidFill>
              <a:latin typeface="Calibri"/>
              <a:sym typeface="+mn-lt"/>
            </a:endParaRPr>
          </a:p>
        </p:txBody>
      </p:sp>
      <p:sp>
        <p:nvSpPr>
          <p:cNvPr id="317" name="Text Placeholder 2"/>
          <p:cNvSpPr>
            <a:spLocks noGrp="1"/>
          </p:cNvSpPr>
          <p:nvPr>
            <p:custDataLst>
              <p:tags r:id="rId28"/>
            </p:custDataLst>
          </p:nvPr>
        </p:nvSpPr>
        <p:spPr bwMode="auto">
          <a:xfrm>
            <a:off x="2355850" y="3541714"/>
            <a:ext cx="4587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8927FCC6-BAF1-4378-837C-A9948E3175E6}" type="datetime'I''''''''''''''''''''''T''''''''A''''''L''I''''A'''">
              <a:rPr lang="en-US" altLang="en-US" sz="1400" b="1">
                <a:solidFill>
                  <a:prstClr val="black"/>
                </a:solidFill>
                <a:latin typeface="Calibri"/>
                <a:sym typeface="+mn-lt"/>
              </a:rPr>
              <a:pPr marL="0" indent="0" algn="r">
                <a:spcBef>
                  <a:spcPct val="0"/>
                </a:spcBef>
                <a:spcAft>
                  <a:spcPct val="0"/>
                </a:spcAft>
                <a:buNone/>
              </a:pPr>
              <a:t>ITALIA</a:t>
            </a:fld>
            <a:endParaRPr lang="en-US" sz="1400" b="1" dirty="0">
              <a:solidFill>
                <a:prstClr val="black"/>
              </a:solidFill>
              <a:latin typeface="Calibri"/>
              <a:sym typeface="+mn-lt"/>
            </a:endParaRPr>
          </a:p>
        </p:txBody>
      </p:sp>
      <p:sp>
        <p:nvSpPr>
          <p:cNvPr id="320" name="Text Placeholder 2"/>
          <p:cNvSpPr>
            <a:spLocks noGrp="1"/>
          </p:cNvSpPr>
          <p:nvPr>
            <p:custDataLst>
              <p:tags r:id="rId29"/>
            </p:custDataLst>
          </p:nvPr>
        </p:nvSpPr>
        <p:spPr bwMode="auto">
          <a:xfrm>
            <a:off x="2170114" y="4251326"/>
            <a:ext cx="64452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C12C3414-525E-43C8-848B-62353A057040}" type="datetime'M''A''R''C''H''''''''''''''''''''''E'''''''''''''''''''''''''">
              <a:rPr lang="en-US" altLang="en-US" sz="1400">
                <a:solidFill>
                  <a:prstClr val="black"/>
                </a:solidFill>
                <a:latin typeface="Calibri"/>
              </a:rPr>
              <a:pPr marL="0" indent="0" algn="r">
                <a:spcBef>
                  <a:spcPct val="0"/>
                </a:spcBef>
                <a:spcAft>
                  <a:spcPct val="0"/>
                </a:spcAft>
                <a:buNone/>
              </a:pPr>
              <a:t>MARCHE</a:t>
            </a:fld>
            <a:endParaRPr lang="en-US" sz="1400" dirty="0">
              <a:solidFill>
                <a:prstClr val="black"/>
              </a:solidFill>
              <a:latin typeface="Calibri"/>
              <a:sym typeface="+mn-lt"/>
            </a:endParaRPr>
          </a:p>
        </p:txBody>
      </p:sp>
      <p:sp>
        <p:nvSpPr>
          <p:cNvPr id="323" name="Text Placeholder 2"/>
          <p:cNvSpPr>
            <a:spLocks noGrp="1"/>
          </p:cNvSpPr>
          <p:nvPr>
            <p:custDataLst>
              <p:tags r:id="rId30"/>
            </p:custDataLst>
          </p:nvPr>
        </p:nvSpPr>
        <p:spPr bwMode="auto">
          <a:xfrm>
            <a:off x="2019300" y="4956176"/>
            <a:ext cx="7953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457631C0-DC04-44D3-BBA1-06245538AB3E}" type="datetime'''''''CA''''MP''A''''''''''''N''''''I''''''A'''''''''''''">
              <a:rPr lang="en-US" altLang="en-US" sz="1400">
                <a:solidFill>
                  <a:prstClr val="black"/>
                </a:solidFill>
                <a:latin typeface="Calibri"/>
              </a:rPr>
              <a:pPr marL="0" indent="0" algn="r">
                <a:spcBef>
                  <a:spcPct val="0"/>
                </a:spcBef>
                <a:spcAft>
                  <a:spcPct val="0"/>
                </a:spcAft>
                <a:buNone/>
              </a:pPr>
              <a:t>CAMPANIA</a:t>
            </a:fld>
            <a:endParaRPr lang="en-US" sz="1400" dirty="0">
              <a:solidFill>
                <a:prstClr val="black"/>
              </a:solidFill>
              <a:latin typeface="Calibri"/>
              <a:sym typeface="+mn-lt"/>
            </a:endParaRPr>
          </a:p>
        </p:txBody>
      </p:sp>
      <p:sp>
        <p:nvSpPr>
          <p:cNvPr id="326" name="Text Placeholder 2"/>
          <p:cNvSpPr>
            <a:spLocks noGrp="1"/>
          </p:cNvSpPr>
          <p:nvPr>
            <p:custDataLst>
              <p:tags r:id="rId31"/>
            </p:custDataLst>
          </p:nvPr>
        </p:nvSpPr>
        <p:spPr bwMode="auto">
          <a:xfrm>
            <a:off x="2097088" y="5661026"/>
            <a:ext cx="7175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FBA88170-449E-4ACB-BD83-B5C91AC191B6}" type="datetime'''''''''C''A''''LA''''''''B''''''''''''''''''''R''I''''''A'''">
              <a:rPr lang="en-US" altLang="en-US" sz="1400">
                <a:solidFill>
                  <a:prstClr val="black"/>
                </a:solidFill>
                <a:latin typeface="Calibri"/>
              </a:rPr>
              <a:pPr marL="0" indent="0" algn="r">
                <a:spcBef>
                  <a:spcPct val="0"/>
                </a:spcBef>
                <a:spcAft>
                  <a:spcPct val="0"/>
                </a:spcAft>
                <a:buNone/>
              </a:pPr>
              <a:t>CALABRIA</a:t>
            </a:fld>
            <a:endParaRPr lang="en-US" sz="1400" dirty="0">
              <a:solidFill>
                <a:prstClr val="black"/>
              </a:solidFill>
              <a:latin typeface="Calibri"/>
              <a:sym typeface="+mn-lt"/>
            </a:endParaRPr>
          </a:p>
        </p:txBody>
      </p:sp>
      <p:sp>
        <p:nvSpPr>
          <p:cNvPr id="310" name="Text Placeholder 2"/>
          <p:cNvSpPr>
            <a:spLocks noGrp="1"/>
          </p:cNvSpPr>
          <p:nvPr>
            <p:custDataLst>
              <p:tags r:id="rId32"/>
            </p:custDataLst>
          </p:nvPr>
        </p:nvSpPr>
        <p:spPr bwMode="auto">
          <a:xfrm>
            <a:off x="2535238" y="1898651"/>
            <a:ext cx="2794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46C5EBA7-431A-4738-B3C8-8F401CF43E97}" type="datetime'''''''T''''''''A''''''''''''''''A'''''''''''''''''''''''''''">
              <a:rPr lang="en-US" altLang="en-US" sz="1400">
                <a:solidFill>
                  <a:prstClr val="black"/>
                </a:solidFill>
                <a:latin typeface="Calibri"/>
              </a:rPr>
              <a:pPr marL="0" indent="0" algn="r">
                <a:spcBef>
                  <a:spcPct val="0"/>
                </a:spcBef>
                <a:spcAft>
                  <a:spcPct val="0"/>
                </a:spcAft>
                <a:buNone/>
              </a:pPr>
              <a:t>TAA</a:t>
            </a:fld>
            <a:endParaRPr lang="en-US" sz="1400" dirty="0">
              <a:solidFill>
                <a:prstClr val="black"/>
              </a:solidFill>
              <a:latin typeface="Calibri"/>
              <a:sym typeface="+mn-lt"/>
            </a:endParaRPr>
          </a:p>
        </p:txBody>
      </p:sp>
      <p:sp>
        <p:nvSpPr>
          <p:cNvPr id="313" name="Text Placeholder 2"/>
          <p:cNvSpPr>
            <a:spLocks noGrp="1"/>
          </p:cNvSpPr>
          <p:nvPr>
            <p:custDataLst>
              <p:tags r:id="rId33"/>
            </p:custDataLst>
          </p:nvPr>
        </p:nvSpPr>
        <p:spPr bwMode="auto">
          <a:xfrm>
            <a:off x="2224088" y="2603501"/>
            <a:ext cx="5905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30DD63E0-58BF-4D56-B5F1-6EBE6B05F57B}" type="datetime'''L''I''''''G''U''''''''R''I''''''''''''''A'''">
              <a:rPr lang="en-US" altLang="en-US" sz="1400">
                <a:solidFill>
                  <a:prstClr val="black"/>
                </a:solidFill>
                <a:latin typeface="Calibri"/>
              </a:rPr>
              <a:pPr marL="0" indent="0" algn="r">
                <a:spcBef>
                  <a:spcPct val="0"/>
                </a:spcBef>
                <a:spcAft>
                  <a:spcPct val="0"/>
                </a:spcAft>
                <a:buNone/>
              </a:pPr>
              <a:t>LIGURIA</a:t>
            </a:fld>
            <a:endParaRPr lang="en-US" sz="1400" dirty="0">
              <a:solidFill>
                <a:prstClr val="black"/>
              </a:solidFill>
              <a:latin typeface="Calibri"/>
              <a:sym typeface="+mn-lt"/>
            </a:endParaRPr>
          </a:p>
        </p:txBody>
      </p:sp>
      <p:sp>
        <p:nvSpPr>
          <p:cNvPr id="384" name="Text Placeholder 2"/>
          <p:cNvSpPr>
            <a:spLocks noGrp="1"/>
          </p:cNvSpPr>
          <p:nvPr>
            <p:custDataLst>
              <p:tags r:id="rId34"/>
            </p:custDataLst>
          </p:nvPr>
        </p:nvSpPr>
        <p:spPr bwMode="gray">
          <a:xfrm>
            <a:off x="3387726" y="5661026"/>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EC2A716A-F8C7-48EE-A96A-D1FAD9C95D9E}" type="datetime'''''''''''''''''31''''''''''''%'''''''''''''''''''''''''''''''">
              <a:rPr lang="en-US" altLang="en-US" sz="1400">
                <a:solidFill>
                  <a:prstClr val="white"/>
                </a:solidFill>
                <a:latin typeface="Calibri"/>
                <a:sym typeface="+mn-lt"/>
              </a:rPr>
              <a:pPr marL="0" indent="0" algn="ctr">
                <a:spcBef>
                  <a:spcPct val="0"/>
                </a:spcBef>
                <a:spcAft>
                  <a:spcPct val="0"/>
                </a:spcAft>
                <a:buNone/>
              </a:pPr>
              <a:t>31%</a:t>
            </a:fld>
            <a:endParaRPr lang="en-US" sz="1400" dirty="0">
              <a:solidFill>
                <a:prstClr val="white"/>
              </a:solidFill>
              <a:latin typeface="Calibri"/>
              <a:sym typeface="+mn-lt"/>
            </a:endParaRPr>
          </a:p>
        </p:txBody>
      </p:sp>
      <p:sp>
        <p:nvSpPr>
          <p:cNvPr id="319" name="Text Placeholder 2"/>
          <p:cNvSpPr>
            <a:spLocks noGrp="1"/>
          </p:cNvSpPr>
          <p:nvPr>
            <p:custDataLst>
              <p:tags r:id="rId35"/>
            </p:custDataLst>
          </p:nvPr>
        </p:nvSpPr>
        <p:spPr bwMode="auto">
          <a:xfrm>
            <a:off x="1922464" y="4017964"/>
            <a:ext cx="8921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3102EE9C-06B3-4C63-8B7B-A8F2626F80D9}" type="datetime'''''''''''L''''''OMB''''ARDI''''''''''''''''A'''''''''''">
              <a:rPr lang="en-US" altLang="en-US" sz="1400">
                <a:solidFill>
                  <a:prstClr val="black"/>
                </a:solidFill>
                <a:latin typeface="Calibri"/>
              </a:rPr>
              <a:pPr marL="0" indent="0" algn="r">
                <a:spcBef>
                  <a:spcPct val="0"/>
                </a:spcBef>
                <a:spcAft>
                  <a:spcPct val="0"/>
                </a:spcAft>
                <a:buNone/>
              </a:pPr>
              <a:t>LOMBARDIA</a:t>
            </a:fld>
            <a:endParaRPr lang="en-US" sz="1400" dirty="0">
              <a:solidFill>
                <a:prstClr val="black"/>
              </a:solidFill>
              <a:latin typeface="Calibri"/>
              <a:sym typeface="+mn-lt"/>
            </a:endParaRPr>
          </a:p>
        </p:txBody>
      </p:sp>
      <p:sp>
        <p:nvSpPr>
          <p:cNvPr id="322" name="Text Placeholder 2"/>
          <p:cNvSpPr>
            <a:spLocks noGrp="1"/>
          </p:cNvSpPr>
          <p:nvPr>
            <p:custDataLst>
              <p:tags r:id="rId36"/>
            </p:custDataLst>
          </p:nvPr>
        </p:nvSpPr>
        <p:spPr bwMode="auto">
          <a:xfrm>
            <a:off x="2392364" y="4722814"/>
            <a:ext cx="4222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385D5D6F-0517-4C5C-9B6F-8975D5481EB5}" type="datetime'''''''''L''''''A''''''Z''''''''''''''''I''''''''O'''''">
              <a:rPr lang="en-US" altLang="en-US" sz="1400">
                <a:solidFill>
                  <a:prstClr val="black"/>
                </a:solidFill>
                <a:latin typeface="Calibri"/>
              </a:rPr>
              <a:pPr marL="0" indent="0" algn="r">
                <a:spcBef>
                  <a:spcPct val="0"/>
                </a:spcBef>
                <a:spcAft>
                  <a:spcPct val="0"/>
                </a:spcAft>
                <a:buNone/>
              </a:pPr>
              <a:t>LAZIO</a:t>
            </a:fld>
            <a:endParaRPr lang="en-US" sz="1400" dirty="0">
              <a:solidFill>
                <a:prstClr val="black"/>
              </a:solidFill>
              <a:latin typeface="Calibri"/>
              <a:sym typeface="+mn-lt"/>
            </a:endParaRPr>
          </a:p>
        </p:txBody>
      </p:sp>
      <p:sp>
        <p:nvSpPr>
          <p:cNvPr id="325" name="Text Placeholder 2"/>
          <p:cNvSpPr>
            <a:spLocks noGrp="1"/>
          </p:cNvSpPr>
          <p:nvPr>
            <p:custDataLst>
              <p:tags r:id="rId37"/>
            </p:custDataLst>
          </p:nvPr>
        </p:nvSpPr>
        <p:spPr bwMode="auto">
          <a:xfrm>
            <a:off x="2009776" y="5427664"/>
            <a:ext cx="8048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35688882-AE94-4F41-A9BD-5CCE9038C750}" type="datetime'''''SA''''''R''''''''''''D''''''''''E''''G''''N''A'''''''">
              <a:rPr lang="en-US" altLang="en-US" sz="1400">
                <a:solidFill>
                  <a:prstClr val="black"/>
                </a:solidFill>
                <a:latin typeface="Calibri"/>
              </a:rPr>
              <a:pPr marL="0" indent="0" algn="r">
                <a:spcBef>
                  <a:spcPct val="0"/>
                </a:spcBef>
                <a:spcAft>
                  <a:spcPct val="0"/>
                </a:spcAft>
                <a:buNone/>
              </a:pPr>
              <a:t>SARDEGNA</a:t>
            </a:fld>
            <a:endParaRPr lang="en-US" sz="1400" dirty="0">
              <a:solidFill>
                <a:prstClr val="black"/>
              </a:solidFill>
              <a:latin typeface="Calibri"/>
              <a:sym typeface="+mn-lt"/>
            </a:endParaRPr>
          </a:p>
        </p:txBody>
      </p:sp>
      <p:sp>
        <p:nvSpPr>
          <p:cNvPr id="390" name="Text Placeholder 2"/>
          <p:cNvSpPr>
            <a:spLocks noGrp="1"/>
          </p:cNvSpPr>
          <p:nvPr>
            <p:custDataLst>
              <p:tags r:id="rId38"/>
            </p:custDataLst>
          </p:nvPr>
        </p:nvSpPr>
        <p:spPr bwMode="auto">
          <a:xfrm>
            <a:off x="2171700" y="1665289"/>
            <a:ext cx="6429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4D79CE20-CBE4-4D43-809E-9EFDDA57B4E7}" type="datetime'''''''E''''''MI''''L''''I''''''''''''''''''''''''A'''' ''''R'">
              <a:rPr lang="en-US" altLang="en-US" sz="1400">
                <a:solidFill>
                  <a:prstClr val="black"/>
                </a:solidFill>
                <a:latin typeface="Calibri"/>
              </a:rPr>
              <a:pPr marL="0" indent="0" algn="r">
                <a:spcBef>
                  <a:spcPct val="0"/>
                </a:spcBef>
                <a:spcAft>
                  <a:spcPct val="0"/>
                </a:spcAft>
                <a:buNone/>
              </a:pPr>
              <a:t>EMILIA R</a:t>
            </a:fld>
            <a:endParaRPr lang="en-US" sz="1400" dirty="0">
              <a:solidFill>
                <a:prstClr val="black"/>
              </a:solidFill>
              <a:latin typeface="Calibri"/>
              <a:sym typeface="+mn-lt"/>
            </a:endParaRPr>
          </a:p>
        </p:txBody>
      </p:sp>
      <p:sp>
        <p:nvSpPr>
          <p:cNvPr id="351" name="Text Placeholder 2"/>
          <p:cNvSpPr>
            <a:spLocks noGrp="1"/>
          </p:cNvSpPr>
          <p:nvPr>
            <p:custDataLst>
              <p:tags r:id="rId39"/>
            </p:custDataLst>
          </p:nvPr>
        </p:nvSpPr>
        <p:spPr bwMode="gray">
          <a:xfrm>
            <a:off x="4835526" y="166528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C0C11399-4CBD-4419-9BDC-507620AA47FA}" type="datetime'''''''9''7''''''''%'''''''''''''''''''''''''''''''">
              <a:rPr lang="en-US" altLang="en-US" sz="1400">
                <a:solidFill>
                  <a:prstClr val="white"/>
                </a:solidFill>
                <a:latin typeface="Calibri"/>
                <a:sym typeface="+mn-lt"/>
              </a:rPr>
              <a:pPr marL="0" indent="0" algn="ctr">
                <a:spcBef>
                  <a:spcPct val="0"/>
                </a:spcBef>
                <a:spcAft>
                  <a:spcPct val="0"/>
                </a:spcAft>
                <a:buNone/>
              </a:pPr>
              <a:t>97%</a:t>
            </a:fld>
            <a:endParaRPr lang="en-US" sz="1400" dirty="0">
              <a:solidFill>
                <a:prstClr val="white"/>
              </a:solidFill>
              <a:latin typeface="Calibri"/>
              <a:sym typeface="+mn-lt"/>
            </a:endParaRPr>
          </a:p>
        </p:txBody>
      </p:sp>
      <p:sp>
        <p:nvSpPr>
          <p:cNvPr id="316" name="Text Placeholder 2"/>
          <p:cNvSpPr>
            <a:spLocks noGrp="1"/>
          </p:cNvSpPr>
          <p:nvPr>
            <p:custDataLst>
              <p:tags r:id="rId40"/>
            </p:custDataLst>
          </p:nvPr>
        </p:nvSpPr>
        <p:spPr bwMode="auto">
          <a:xfrm>
            <a:off x="2117726" y="3308351"/>
            <a:ext cx="6969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1755AF78-CA42-4136-9D63-47A86BB7BE2A}" type="datetime'''''T''''''''O''''''''''''''S''''''C''''''''''AN''''''A'''">
              <a:rPr lang="en-US" altLang="en-US" sz="1400">
                <a:solidFill>
                  <a:prstClr val="black"/>
                </a:solidFill>
                <a:latin typeface="Calibri"/>
              </a:rPr>
              <a:pPr marL="0" indent="0" algn="r">
                <a:spcBef>
                  <a:spcPct val="0"/>
                </a:spcBef>
                <a:spcAft>
                  <a:spcPct val="0"/>
                </a:spcAft>
                <a:buNone/>
              </a:pPr>
              <a:t>TOSCANA</a:t>
            </a:fld>
            <a:endParaRPr lang="en-US" sz="1400" dirty="0">
              <a:solidFill>
                <a:prstClr val="black"/>
              </a:solidFill>
              <a:latin typeface="Calibri"/>
              <a:sym typeface="+mn-lt"/>
            </a:endParaRPr>
          </a:p>
        </p:txBody>
      </p:sp>
      <p:sp>
        <p:nvSpPr>
          <p:cNvPr id="354" name="Text Placeholder 2"/>
          <p:cNvSpPr>
            <a:spLocks noGrp="1"/>
          </p:cNvSpPr>
          <p:nvPr>
            <p:custDataLst>
              <p:tags r:id="rId41"/>
            </p:custDataLst>
          </p:nvPr>
        </p:nvSpPr>
        <p:spPr bwMode="gray">
          <a:xfrm>
            <a:off x="4692651" y="2132014"/>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D0EC48E1-2E33-40BF-B427-BDE701A85B4F}" type="datetime'''''''''''''''''''''''''''''''''''''90%'''''''''''''''''''''''">
              <a:rPr lang="en-US" altLang="en-US" sz="1400">
                <a:solidFill>
                  <a:prstClr val="white"/>
                </a:solidFill>
                <a:latin typeface="Calibri"/>
                <a:sym typeface="+mn-lt"/>
              </a:rPr>
              <a:pPr marL="0" indent="0" algn="ctr">
                <a:spcBef>
                  <a:spcPct val="0"/>
                </a:spcBef>
                <a:spcAft>
                  <a:spcPct val="0"/>
                </a:spcAft>
                <a:buNone/>
              </a:pPr>
              <a:t>90%</a:t>
            </a:fld>
            <a:endParaRPr lang="en-US" sz="1400" dirty="0">
              <a:solidFill>
                <a:prstClr val="white"/>
              </a:solidFill>
              <a:latin typeface="Calibri"/>
              <a:sym typeface="+mn-lt"/>
            </a:endParaRPr>
          </a:p>
        </p:txBody>
      </p:sp>
      <p:sp>
        <p:nvSpPr>
          <p:cNvPr id="356" name="Text Placeholder 2"/>
          <p:cNvSpPr>
            <a:spLocks noGrp="1"/>
          </p:cNvSpPr>
          <p:nvPr>
            <p:custDataLst>
              <p:tags r:id="rId42"/>
            </p:custDataLst>
          </p:nvPr>
        </p:nvSpPr>
        <p:spPr bwMode="gray">
          <a:xfrm>
            <a:off x="4673601" y="2370139"/>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79DC33AE-874B-4496-8A9E-A9F0BC22652E}" type="datetime'''''''''''''''8''''''''''''''''''''''''''''9%'''''''''''''''">
              <a:rPr lang="en-US" altLang="en-US" sz="1400">
                <a:solidFill>
                  <a:prstClr val="white"/>
                </a:solidFill>
                <a:latin typeface="Calibri"/>
                <a:sym typeface="+mn-lt"/>
              </a:rPr>
              <a:pPr marL="0" indent="0" algn="ctr">
                <a:spcBef>
                  <a:spcPct val="0"/>
                </a:spcBef>
                <a:spcAft>
                  <a:spcPct val="0"/>
                </a:spcAft>
                <a:buNone/>
              </a:pPr>
              <a:t>89%</a:t>
            </a:fld>
            <a:endParaRPr lang="en-US" sz="1400" dirty="0">
              <a:solidFill>
                <a:prstClr val="white"/>
              </a:solidFill>
              <a:latin typeface="Calibri"/>
              <a:sym typeface="+mn-lt"/>
            </a:endParaRPr>
          </a:p>
        </p:txBody>
      </p:sp>
      <p:sp>
        <p:nvSpPr>
          <p:cNvPr id="22" name="Text Placeholder 47"/>
          <p:cNvSpPr>
            <a:spLocks noGrp="1"/>
          </p:cNvSpPr>
          <p:nvPr>
            <p:custDataLst>
              <p:tags r:id="rId43"/>
            </p:custDataLst>
          </p:nvPr>
        </p:nvSpPr>
        <p:spPr bwMode="auto">
          <a:xfrm>
            <a:off x="7105650" y="6372226"/>
            <a:ext cx="342900" cy="182563"/>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t" anchorCtr="0">
            <a:noAutofit/>
          </a:bodyPr>
          <a:lstStyle>
            <a:lvl1pPr marL="266700" indent="-266700" algn="l" defTabSz="876300" rtl="0" eaLnBrk="1" fontAlgn="base" hangingPunct="1">
              <a:lnSpc>
                <a:spcPct val="95000"/>
              </a:lnSpc>
              <a:spcBef>
                <a:spcPct val="40000"/>
              </a:spcBef>
              <a:spcAft>
                <a:spcPct val="20000"/>
              </a:spcAft>
              <a:buClr>
                <a:schemeClr val="hlink"/>
              </a:buClr>
              <a:buSzPct val="110000"/>
              <a:buFont typeface="Wingdings" pitchFamily="2" charset="2"/>
              <a:buChar char="§"/>
              <a:defRPr sz="2000">
                <a:solidFill>
                  <a:schemeClr val="tx2"/>
                </a:solidFill>
                <a:latin typeface="+mn-lt"/>
                <a:ea typeface="+mn-ea"/>
                <a:cs typeface="+mn-cs"/>
              </a:defRPr>
            </a:lvl1pPr>
            <a:lvl2pPr marL="542925" indent="-274638" algn="l" defTabSz="876300" rtl="0" eaLnBrk="1" fontAlgn="base" hangingPunct="1">
              <a:lnSpc>
                <a:spcPct val="95000"/>
              </a:lnSpc>
              <a:spcBef>
                <a:spcPct val="20000"/>
              </a:spcBef>
              <a:spcAft>
                <a:spcPct val="20000"/>
              </a:spcAft>
              <a:buClr>
                <a:srgbClr val="005BC3"/>
              </a:buClr>
              <a:buFont typeface="Arial" charset="0"/>
              <a:buChar char="•"/>
              <a:defRPr sz="2000">
                <a:solidFill>
                  <a:schemeClr val="tx2"/>
                </a:solidFill>
                <a:latin typeface="+mn-lt"/>
                <a:cs typeface="+mn-cs"/>
              </a:defRPr>
            </a:lvl2pPr>
            <a:lvl3pPr marL="752475" indent="-207963" algn="l" defTabSz="876300" rtl="0" eaLnBrk="1" fontAlgn="base" hangingPunct="1">
              <a:lnSpc>
                <a:spcPct val="95000"/>
              </a:lnSpc>
              <a:spcBef>
                <a:spcPct val="20000"/>
              </a:spcBef>
              <a:spcAft>
                <a:spcPct val="20000"/>
              </a:spcAft>
              <a:buClr>
                <a:srgbClr val="005BC3"/>
              </a:buClr>
              <a:buFont typeface="Arial" charset="0"/>
              <a:buChar char="–"/>
              <a:defRPr>
                <a:solidFill>
                  <a:schemeClr val="tx2"/>
                </a:solidFill>
                <a:latin typeface="+mn-lt"/>
                <a:cs typeface="+mn-cs"/>
              </a:defRPr>
            </a:lvl3pPr>
            <a:lvl4pPr marL="990600" indent="-236538" algn="l" defTabSz="876300" rtl="0" eaLnBrk="1" fontAlgn="base" hangingPunct="1">
              <a:lnSpc>
                <a:spcPct val="95000"/>
              </a:lnSpc>
              <a:spcBef>
                <a:spcPct val="20000"/>
              </a:spcBef>
              <a:spcAft>
                <a:spcPct val="0"/>
              </a:spcAft>
              <a:buClr>
                <a:srgbClr val="005BC3"/>
              </a:buClr>
              <a:buFont typeface="Arial" charset="0"/>
              <a:buChar char="»"/>
              <a:defRPr sz="1600">
                <a:solidFill>
                  <a:schemeClr val="tx2"/>
                </a:solidFill>
                <a:latin typeface="+mn-lt"/>
                <a:cs typeface="+mn-cs"/>
              </a:defRPr>
            </a:lvl4pPr>
            <a:lvl5pPr marL="12096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5pPr>
            <a:lvl6pPr marL="16668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6pPr>
            <a:lvl7pPr marL="21240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7pPr>
            <a:lvl8pPr marL="25812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8pPr>
            <a:lvl9pPr marL="3038475" indent="-217488" algn="l" defTabSz="876300" rtl="0" eaLnBrk="1" fontAlgn="base" hangingPunct="1">
              <a:spcBef>
                <a:spcPct val="20000"/>
              </a:spcBef>
              <a:spcAft>
                <a:spcPct val="0"/>
              </a:spcAft>
              <a:buClr>
                <a:srgbClr val="005BC3"/>
              </a:buClr>
              <a:buFont typeface="Arial" charset="0"/>
              <a:buChar char="•"/>
              <a:defRPr sz="1400">
                <a:solidFill>
                  <a:schemeClr val="tx2"/>
                </a:solidFill>
                <a:latin typeface="+mn-lt"/>
                <a:cs typeface="+mn-cs"/>
              </a:defRPr>
            </a:lvl9pPr>
          </a:lstStyle>
          <a:p>
            <a:pPr marL="0" indent="0" algn="ctr">
              <a:lnSpc>
                <a:spcPct val="100000"/>
              </a:lnSpc>
              <a:spcBef>
                <a:spcPct val="0"/>
              </a:spcBef>
              <a:spcAft>
                <a:spcPct val="0"/>
              </a:spcAft>
              <a:buClr>
                <a:srgbClr val="0000FF"/>
              </a:buClr>
              <a:buNone/>
            </a:pPr>
            <a:fld id="{A4B0965D-09FF-460D-84AE-54F36F7C5633}" type="datetime'''''''''1''''''''0''''''''''''''''''''0''%'''''''''''''''''">
              <a:rPr lang="en-US" altLang="en-US" sz="1200">
                <a:solidFill>
                  <a:prstClr val="black"/>
                </a:solidFill>
                <a:latin typeface="Calibri"/>
              </a:rPr>
              <a:pPr marL="0" indent="0" algn="ctr">
                <a:lnSpc>
                  <a:spcPct val="100000"/>
                </a:lnSpc>
                <a:spcBef>
                  <a:spcPct val="0"/>
                </a:spcBef>
                <a:spcAft>
                  <a:spcPct val="0"/>
                </a:spcAft>
                <a:buClr>
                  <a:srgbClr val="0000FF"/>
                </a:buClr>
                <a:buNone/>
              </a:pPr>
              <a:t>100%</a:t>
            </a:fld>
            <a:endParaRPr lang="en-US" sz="1200" dirty="0">
              <a:solidFill>
                <a:prstClr val="black"/>
              </a:solidFill>
              <a:latin typeface="Calibri"/>
              <a:sym typeface="+mn-lt"/>
            </a:endParaRPr>
          </a:p>
        </p:txBody>
      </p:sp>
      <p:sp>
        <p:nvSpPr>
          <p:cNvPr id="352" name="Text Placeholder 2"/>
          <p:cNvSpPr>
            <a:spLocks noGrp="1"/>
          </p:cNvSpPr>
          <p:nvPr>
            <p:custDataLst>
              <p:tags r:id="rId44"/>
            </p:custDataLst>
          </p:nvPr>
        </p:nvSpPr>
        <p:spPr bwMode="gray">
          <a:xfrm>
            <a:off x="4697414" y="1898651"/>
            <a:ext cx="358775" cy="212725"/>
          </a:xfrm>
          <a:prstGeom prst="rect">
            <a:avLst/>
          </a:prstGeom>
          <a:solidFill>
            <a:schemeClr val="accent2"/>
          </a:solidFill>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fld id="{43D17044-2199-4E29-ABE7-48E367595B18}" type="datetime'''''''''''''''''''''''''9''''''''''''0''''''''''''''%'''">
              <a:rPr lang="en-US" altLang="en-US" sz="1400">
                <a:solidFill>
                  <a:prstClr val="white"/>
                </a:solidFill>
                <a:latin typeface="Calibri"/>
                <a:sym typeface="+mn-lt"/>
              </a:rPr>
              <a:pPr marL="0" indent="0" algn="ctr">
                <a:spcBef>
                  <a:spcPct val="0"/>
                </a:spcBef>
                <a:spcAft>
                  <a:spcPct val="0"/>
                </a:spcAft>
                <a:buNone/>
              </a:pPr>
              <a:t>90%</a:t>
            </a:fld>
            <a:endParaRPr lang="en-US" sz="1400" dirty="0">
              <a:solidFill>
                <a:prstClr val="white"/>
              </a:solidFill>
              <a:latin typeface="Calibri"/>
              <a:sym typeface="+mn-lt"/>
            </a:endParaRPr>
          </a:p>
        </p:txBody>
      </p:sp>
      <p:graphicFrame>
        <p:nvGraphicFramePr>
          <p:cNvPr id="51" name="Object 50"/>
          <p:cNvGraphicFramePr>
            <a:graphicFrameLocks/>
          </p:cNvGraphicFramePr>
          <p:nvPr>
            <p:custDataLst>
              <p:tags r:id="rId45"/>
            </p:custDataLst>
            <p:extLst/>
          </p:nvPr>
        </p:nvGraphicFramePr>
        <p:xfrm>
          <a:off x="7391401" y="1447799"/>
          <a:ext cx="2867137" cy="4829252"/>
        </p:xfrm>
        <a:graphic>
          <a:graphicData uri="http://schemas.openxmlformats.org/presentationml/2006/ole">
            <mc:AlternateContent xmlns:mc="http://schemas.openxmlformats.org/markup-compatibility/2006">
              <mc:Choice xmlns:v="urn:schemas-microsoft-com:vml" Requires="v">
                <p:oleObj spid="_x0000_s4196" name="Chart" r:id="rId63" imgW="2867056" imgH="4829017" progId="MSGraph.Chart.8">
                  <p:embed followColorScheme="full"/>
                </p:oleObj>
              </mc:Choice>
              <mc:Fallback>
                <p:oleObj name="Chart" r:id="rId63" imgW="2867056" imgH="4829017" progId="MSGraph.Chart.8">
                  <p:embed followColorScheme="full"/>
                  <p:pic>
                    <p:nvPicPr>
                      <p:cNvPr id="51" name="Object 50"/>
                      <p:cNvPicPr/>
                      <p:nvPr/>
                    </p:nvPicPr>
                    <p:blipFill>
                      <a:blip r:embed="rId64"/>
                      <a:stretch>
                        <a:fillRect/>
                      </a:stretch>
                    </p:blipFill>
                    <p:spPr>
                      <a:xfrm>
                        <a:off x="7391401" y="1447799"/>
                        <a:ext cx="2867137" cy="4829252"/>
                      </a:xfrm>
                      <a:prstGeom prst="rect">
                        <a:avLst/>
                      </a:prstGeom>
                    </p:spPr>
                  </p:pic>
                </p:oleObj>
              </mc:Fallback>
            </mc:AlternateContent>
          </a:graphicData>
        </a:graphic>
      </p:graphicFrame>
      <p:sp useBgFill="1">
        <p:nvSpPr>
          <p:cNvPr id="395" name="Freeform 394"/>
          <p:cNvSpPr/>
          <p:nvPr>
            <p:custDataLst>
              <p:tags r:id="rId46"/>
            </p:custDataLst>
          </p:nvPr>
        </p:nvSpPr>
        <p:spPr bwMode="auto">
          <a:xfrm>
            <a:off x="9744075" y="4700588"/>
            <a:ext cx="123826" cy="249238"/>
          </a:xfrm>
          <a:custGeom>
            <a:avLst/>
            <a:gdLst/>
            <a:ahLst/>
            <a:cxnLst/>
            <a:rect l="0" t="0" r="0" b="0"/>
            <a:pathLst>
              <a:path w="123826" h="249238">
                <a:moveTo>
                  <a:pt x="123825" y="0"/>
                </a:moveTo>
                <a:lnTo>
                  <a:pt x="57150" y="249237"/>
                </a:lnTo>
                <a:lnTo>
                  <a:pt x="0" y="249237"/>
                </a:lnTo>
                <a:lnTo>
                  <a:pt x="66675" y="0"/>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useBgFill="1">
        <p:nvSpPr>
          <p:cNvPr id="398" name="Freeform 397"/>
          <p:cNvSpPr/>
          <p:nvPr>
            <p:custDataLst>
              <p:tags r:id="rId47"/>
            </p:custDataLst>
          </p:nvPr>
        </p:nvSpPr>
        <p:spPr bwMode="auto">
          <a:xfrm>
            <a:off x="9744075" y="5872163"/>
            <a:ext cx="123826" cy="249238"/>
          </a:xfrm>
          <a:custGeom>
            <a:avLst/>
            <a:gdLst/>
            <a:ahLst/>
            <a:cxnLst/>
            <a:rect l="0" t="0" r="0" b="0"/>
            <a:pathLst>
              <a:path w="123826" h="249238">
                <a:moveTo>
                  <a:pt x="123825" y="0"/>
                </a:moveTo>
                <a:lnTo>
                  <a:pt x="57150" y="249237"/>
                </a:lnTo>
                <a:lnTo>
                  <a:pt x="0" y="249237"/>
                </a:lnTo>
                <a:lnTo>
                  <a:pt x="66675" y="0"/>
                </a:lnTo>
                <a:close/>
              </a:path>
            </a:pathLst>
          </a:custGeom>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3" name="Freeform 392"/>
          <p:cNvSpPr/>
          <p:nvPr>
            <p:custDataLst>
              <p:tags r:id="rId48"/>
            </p:custDataLst>
          </p:nvPr>
        </p:nvSpPr>
        <p:spPr bwMode="auto">
          <a:xfrm>
            <a:off x="9744075" y="4700588"/>
            <a:ext cx="66676" cy="249238"/>
          </a:xfrm>
          <a:custGeom>
            <a:avLst/>
            <a:gdLst/>
            <a:ahLst/>
            <a:cxnLst/>
            <a:rect l="0" t="0" r="0" b="0"/>
            <a:pathLst>
              <a:path w="66676" h="249238">
                <a:moveTo>
                  <a:pt x="66675" y="0"/>
                </a:moveTo>
                <a:lnTo>
                  <a:pt x="0" y="24923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394" name="Freeform 393"/>
          <p:cNvSpPr/>
          <p:nvPr>
            <p:custDataLst>
              <p:tags r:id="rId49"/>
            </p:custDataLst>
          </p:nvPr>
        </p:nvSpPr>
        <p:spPr bwMode="auto">
          <a:xfrm>
            <a:off x="9801225" y="4700588"/>
            <a:ext cx="66676" cy="249238"/>
          </a:xfrm>
          <a:custGeom>
            <a:avLst/>
            <a:gdLst/>
            <a:ahLst/>
            <a:cxnLst/>
            <a:rect l="0" t="0" r="0" b="0"/>
            <a:pathLst>
              <a:path w="66676" h="249238">
                <a:moveTo>
                  <a:pt x="66675" y="0"/>
                </a:moveTo>
                <a:lnTo>
                  <a:pt x="0" y="24923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397" name="Freeform 396"/>
          <p:cNvSpPr/>
          <p:nvPr>
            <p:custDataLst>
              <p:tags r:id="rId50"/>
            </p:custDataLst>
          </p:nvPr>
        </p:nvSpPr>
        <p:spPr bwMode="auto">
          <a:xfrm>
            <a:off x="9801225" y="5872163"/>
            <a:ext cx="66676" cy="249238"/>
          </a:xfrm>
          <a:custGeom>
            <a:avLst/>
            <a:gdLst/>
            <a:ahLst/>
            <a:cxnLst/>
            <a:rect l="0" t="0" r="0" b="0"/>
            <a:pathLst>
              <a:path w="66676" h="249238">
                <a:moveTo>
                  <a:pt x="66675" y="0"/>
                </a:moveTo>
                <a:lnTo>
                  <a:pt x="0" y="24923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396" name="Freeform 395"/>
          <p:cNvSpPr/>
          <p:nvPr>
            <p:custDataLst>
              <p:tags r:id="rId51"/>
            </p:custDataLst>
          </p:nvPr>
        </p:nvSpPr>
        <p:spPr bwMode="auto">
          <a:xfrm>
            <a:off x="9744075" y="5872163"/>
            <a:ext cx="66676" cy="249238"/>
          </a:xfrm>
          <a:custGeom>
            <a:avLst/>
            <a:gdLst/>
            <a:ahLst/>
            <a:cxnLst/>
            <a:rect l="0" t="0" r="0" b="0"/>
            <a:pathLst>
              <a:path w="66676" h="249238">
                <a:moveTo>
                  <a:pt x="66675" y="0"/>
                </a:moveTo>
                <a:lnTo>
                  <a:pt x="0" y="249237"/>
                </a:lnTo>
              </a:path>
            </a:pathLst>
          </a:cu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400" name="Text Placeholder 2"/>
          <p:cNvSpPr>
            <a:spLocks noGrp="1"/>
          </p:cNvSpPr>
          <p:nvPr>
            <p:custDataLst>
              <p:tags r:id="rId52"/>
            </p:custDataLst>
          </p:nvPr>
        </p:nvSpPr>
        <p:spPr bwMode="gray">
          <a:xfrm>
            <a:off x="9912351" y="5884864"/>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1679CE36-2236-4A3B-B358-AD8B22A196A9}" type="datetime'''''''''''''''''''''''''''''''5''''''''''''''''''''7''''''''%'">
              <a:rPr lang="en-US" altLang="en-US" sz="1400">
                <a:solidFill>
                  <a:prstClr val="black"/>
                </a:solidFill>
                <a:latin typeface="Calibri"/>
                <a:sym typeface="+mn-lt"/>
              </a:rPr>
              <a:pPr marL="0" indent="0">
                <a:spcBef>
                  <a:spcPct val="0"/>
                </a:spcBef>
                <a:spcAft>
                  <a:spcPct val="0"/>
                </a:spcAft>
                <a:buNone/>
              </a:pPr>
              <a:t>57%</a:t>
            </a:fld>
            <a:endParaRPr lang="en-US" sz="1400" dirty="0">
              <a:solidFill>
                <a:prstClr val="black"/>
              </a:solidFill>
              <a:latin typeface="Calibri"/>
              <a:sym typeface="+mn-lt"/>
            </a:endParaRPr>
          </a:p>
        </p:txBody>
      </p:sp>
      <p:sp>
        <p:nvSpPr>
          <p:cNvPr id="399" name="Text Placeholder 2"/>
          <p:cNvSpPr>
            <a:spLocks noGrp="1"/>
          </p:cNvSpPr>
          <p:nvPr>
            <p:custDataLst>
              <p:tags r:id="rId53"/>
            </p:custDataLst>
          </p:nvPr>
        </p:nvSpPr>
        <p:spPr bwMode="gray">
          <a:xfrm>
            <a:off x="10121901" y="4713289"/>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FE8D7216-BDD4-4FA1-A9D5-AAC6C6DC4907}" type="datetime'''6''''''''''''''''''''''''''''4%'''''''''''''''''">
              <a:rPr lang="en-US" altLang="en-US" sz="1400">
                <a:solidFill>
                  <a:prstClr val="black"/>
                </a:solidFill>
                <a:latin typeface="Calibri"/>
                <a:sym typeface="+mn-lt"/>
              </a:rPr>
              <a:pPr marL="0" indent="0">
                <a:spcBef>
                  <a:spcPct val="0"/>
                </a:spcBef>
                <a:spcAft>
                  <a:spcPct val="0"/>
                </a:spcAft>
                <a:buNone/>
              </a:pPr>
              <a:t>64%</a:t>
            </a:fld>
            <a:endParaRPr lang="en-US" sz="1400" dirty="0">
              <a:solidFill>
                <a:prstClr val="black"/>
              </a:solidFill>
              <a:latin typeface="Calibri"/>
              <a:sym typeface="+mn-lt"/>
            </a:endParaRPr>
          </a:p>
        </p:txBody>
      </p:sp>
      <p:sp>
        <p:nvSpPr>
          <p:cNvPr id="56" name="TextBox 55"/>
          <p:cNvSpPr txBox="1"/>
          <p:nvPr/>
        </p:nvSpPr>
        <p:spPr>
          <a:xfrm>
            <a:off x="1888214" y="6431678"/>
            <a:ext cx="1552028" cy="246221"/>
          </a:xfrm>
          <a:prstGeom prst="rect">
            <a:avLst/>
          </a:prstGeom>
          <a:noFill/>
        </p:spPr>
        <p:txBody>
          <a:bodyPr wrap="none" rtlCol="0">
            <a:spAutoFit/>
          </a:bodyPr>
          <a:lstStyle/>
          <a:p>
            <a:r>
              <a:rPr lang="it-IT" sz="1000" dirty="0">
                <a:solidFill>
                  <a:prstClr val="black"/>
                </a:solidFill>
                <a:latin typeface="Calibri"/>
              </a:rPr>
              <a:t>Source: IMS MAT 08/2016</a:t>
            </a:r>
            <a:endParaRPr lang="en-US" sz="1000" dirty="0">
              <a:solidFill>
                <a:prstClr val="black"/>
              </a:solidFill>
              <a:latin typeface="Calibri"/>
            </a:endParaRPr>
          </a:p>
        </p:txBody>
      </p:sp>
      <p:sp>
        <p:nvSpPr>
          <p:cNvPr id="57" name="TextBox 56"/>
          <p:cNvSpPr txBox="1"/>
          <p:nvPr/>
        </p:nvSpPr>
        <p:spPr>
          <a:xfrm>
            <a:off x="7475269" y="1234146"/>
            <a:ext cx="2892138" cy="338554"/>
          </a:xfrm>
          <a:prstGeom prst="rect">
            <a:avLst/>
          </a:prstGeom>
          <a:noFill/>
        </p:spPr>
        <p:txBody>
          <a:bodyPr wrap="none" rtlCol="0">
            <a:spAutoFit/>
          </a:bodyPr>
          <a:lstStyle/>
          <a:p>
            <a:r>
              <a:rPr lang="it-IT" sz="1600" dirty="0">
                <a:solidFill>
                  <a:prstClr val="black"/>
                </a:solidFill>
                <a:latin typeface="Arial" panose="020B0604020202020204" pitchFamily="34" charset="0"/>
                <a:cs typeface="Arial" panose="020B0604020202020204" pitchFamily="34" charset="0"/>
              </a:rPr>
              <a:t>Biosimilari +/-% 2016 vs 2015</a:t>
            </a:r>
            <a:endParaRPr lang="en-US" sz="1600" dirty="0">
              <a:solidFill>
                <a:prstClr val="black"/>
              </a:solidFill>
              <a:latin typeface="Arial" panose="020B0604020202020204" pitchFamily="34" charset="0"/>
              <a:cs typeface="Arial" panose="020B0604020202020204" pitchFamily="34" charset="0"/>
            </a:endParaRPr>
          </a:p>
        </p:txBody>
      </p:sp>
      <p:sp>
        <p:nvSpPr>
          <p:cNvPr id="391" name="Rectangle 390"/>
          <p:cNvSpPr/>
          <p:nvPr>
            <p:custDataLst>
              <p:tags r:id="rId54"/>
            </p:custDataLst>
          </p:nvPr>
        </p:nvSpPr>
        <p:spPr bwMode="auto">
          <a:xfrm>
            <a:off x="3878264" y="1228726"/>
            <a:ext cx="250825" cy="18732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2" name="Rectangle 391"/>
          <p:cNvSpPr/>
          <p:nvPr>
            <p:custDataLst>
              <p:tags r:id="rId55"/>
            </p:custDataLst>
          </p:nvPr>
        </p:nvSpPr>
        <p:spPr bwMode="auto">
          <a:xfrm>
            <a:off x="5224464" y="1228726"/>
            <a:ext cx="250825" cy="1873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9" name="Text Placeholder 2"/>
          <p:cNvSpPr>
            <a:spLocks noGrp="1"/>
          </p:cNvSpPr>
          <p:nvPr>
            <p:custDataLst>
              <p:tags r:id="rId56"/>
            </p:custDataLst>
          </p:nvPr>
        </p:nvSpPr>
        <p:spPr bwMode="auto">
          <a:xfrm>
            <a:off x="4179889" y="1223964"/>
            <a:ext cx="9429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036C3B44-3DDB-405A-9786-D0D9619A6779}" type="datetime'''BI''OS''''''''I''''''MI''''LAR''''''E'''''''''''''''''''''">
              <a:rPr lang="en-US" altLang="en-US" sz="1400">
                <a:solidFill>
                  <a:prstClr val="black"/>
                </a:solidFill>
                <a:latin typeface="Calibri"/>
                <a:sym typeface="+mn-lt"/>
              </a:rPr>
              <a:pPr marL="0" indent="0">
                <a:spcBef>
                  <a:spcPct val="0"/>
                </a:spcBef>
                <a:spcAft>
                  <a:spcPct val="0"/>
                </a:spcAft>
                <a:buNone/>
              </a:pPr>
              <a:t>BIOSIMILARE</a:t>
            </a:fld>
            <a:endParaRPr lang="en-US" sz="1400" dirty="0">
              <a:solidFill>
                <a:prstClr val="black"/>
              </a:solidFill>
              <a:latin typeface="Calibri"/>
              <a:sym typeface="+mn-lt"/>
            </a:endParaRPr>
          </a:p>
        </p:txBody>
      </p:sp>
      <p:sp>
        <p:nvSpPr>
          <p:cNvPr id="348" name="Text Placeholder 2"/>
          <p:cNvSpPr>
            <a:spLocks noGrp="1"/>
          </p:cNvSpPr>
          <p:nvPr>
            <p:custDataLst>
              <p:tags r:id="rId57"/>
            </p:custDataLst>
          </p:nvPr>
        </p:nvSpPr>
        <p:spPr bwMode="auto">
          <a:xfrm>
            <a:off x="5526088" y="1223964"/>
            <a:ext cx="10033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03A36218-A975-4B68-A0AD-BDB9590B1552}" type="datetime'ORIG''''I''''''''''''''''''''''N''A''T''OR''''E'''''">
              <a:rPr lang="en-US" altLang="en-US" sz="1400">
                <a:solidFill>
                  <a:prstClr val="black"/>
                </a:solidFill>
                <a:latin typeface="Calibri"/>
              </a:rPr>
              <a:pPr marL="0" indent="0">
                <a:spcBef>
                  <a:spcPct val="0"/>
                </a:spcBef>
                <a:spcAft>
                  <a:spcPct val="0"/>
                </a:spcAft>
                <a:buNone/>
              </a:pPr>
              <a:t>ORIGINATORE</a:t>
            </a:fld>
            <a:endParaRPr lang="en-US" sz="1400" dirty="0">
              <a:solidFill>
                <a:prstClr val="black"/>
              </a:solidFill>
              <a:latin typeface="Calibri"/>
              <a:sym typeface="+mn-lt"/>
            </a:endParaRPr>
          </a:p>
        </p:txBody>
      </p:sp>
    </p:spTree>
    <p:extLst>
      <p:ext uri="{BB962C8B-B14F-4D97-AF65-F5344CB8AC3E}">
        <p14:creationId xmlns:p14="http://schemas.microsoft.com/office/powerpoint/2010/main" val="3305818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5186" name="think-cell Slide" r:id="rId14" imgW="270" imgH="270" progId="TCLayout.ActiveDocument.1">
                  <p:embed/>
                </p:oleObj>
              </mc:Choice>
              <mc:Fallback>
                <p:oleObj name="think-cell Slide" r:id="rId14" imgW="270" imgH="270" progId="TCLayout.ActiveDocument.1">
                  <p:embed/>
                  <p:pic>
                    <p:nvPicPr>
                      <p:cNvPr id="9" name="Object 8" hidden="1"/>
                      <p:cNvPicPr/>
                      <p:nvPr/>
                    </p:nvPicPr>
                    <p:blipFill>
                      <a:blip r:embed="rId15"/>
                      <a:stretch>
                        <a:fillRect/>
                      </a:stretch>
                    </p:blipFill>
                    <p:spPr>
                      <a:xfrm>
                        <a:off x="1525589" y="1589"/>
                        <a:ext cx="1587" cy="1587"/>
                      </a:xfrm>
                      <a:prstGeom prst="rect">
                        <a:avLst/>
                      </a:prstGeom>
                    </p:spPr>
                  </p:pic>
                </p:oleObj>
              </mc:Fallback>
            </mc:AlternateContent>
          </a:graphicData>
        </a:graphic>
      </p:graphicFrame>
      <p:sp>
        <p:nvSpPr>
          <p:cNvPr id="6" name="Rectangle 5"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1400" dirty="0">
              <a:solidFill>
                <a:prstClr val="white"/>
              </a:solidFill>
              <a:latin typeface="Calibri"/>
              <a:sym typeface="Calibri"/>
            </a:endParaRPr>
          </a:p>
        </p:txBody>
      </p:sp>
      <p:sp>
        <p:nvSpPr>
          <p:cNvPr id="2" name="Title 1"/>
          <p:cNvSpPr>
            <a:spLocks noGrp="1"/>
          </p:cNvSpPr>
          <p:nvPr>
            <p:ph type="title"/>
          </p:nvPr>
        </p:nvSpPr>
        <p:spPr/>
        <p:txBody>
          <a:bodyPr>
            <a:normAutofit/>
          </a:bodyPr>
          <a:lstStyle/>
          <a:p>
            <a:r>
              <a:rPr lang="it-IT" sz="3200" b="1" dirty="0">
                <a:latin typeface="Arial" panose="020B0604020202020204" pitchFamily="34" charset="0"/>
                <a:cs typeface="Arial" panose="020B0604020202020204" pitchFamily="34" charset="0"/>
              </a:rPr>
              <a:t>Short-</a:t>
            </a:r>
            <a:r>
              <a:rPr lang="it-IT" sz="3200" b="1" dirty="0" err="1">
                <a:latin typeface="Arial" panose="020B0604020202020204" pitchFamily="34" charset="0"/>
                <a:cs typeface="Arial" panose="020B0604020202020204" pitchFamily="34" charset="0"/>
              </a:rPr>
              <a:t>acting</a:t>
            </a:r>
            <a:r>
              <a:rPr lang="it-IT" sz="3200" b="1" dirty="0">
                <a:latin typeface="Arial" panose="020B0604020202020204" pitchFamily="34" charset="0"/>
                <a:cs typeface="Arial" panose="020B0604020202020204" pitchFamily="34" charset="0"/>
              </a:rPr>
              <a:t> </a:t>
            </a:r>
            <a:r>
              <a:rPr lang="it-IT" sz="3200" b="1" dirty="0" err="1">
                <a:latin typeface="Arial" panose="020B0604020202020204" pitchFamily="34" charset="0"/>
                <a:cs typeface="Arial" panose="020B0604020202020204" pitchFamily="34" charset="0"/>
              </a:rPr>
              <a:t>biosimilars</a:t>
            </a:r>
            <a:r>
              <a:rPr lang="it-IT" sz="3200" b="1" dirty="0">
                <a:latin typeface="Arial" panose="020B0604020202020204" pitchFamily="34" charset="0"/>
                <a:cs typeface="Arial" panose="020B0604020202020204" pitchFamily="34" charset="0"/>
              </a:rPr>
              <a:t> </a:t>
            </a:r>
            <a:r>
              <a:rPr lang="it-IT" sz="3200" b="1" dirty="0" err="1">
                <a:latin typeface="Arial" panose="020B0604020202020204" pitchFamily="34" charset="0"/>
                <a:cs typeface="Arial" panose="020B0604020202020204" pitchFamily="34" charset="0"/>
              </a:rPr>
              <a:t>epoietins</a:t>
            </a:r>
            <a:r>
              <a:rPr lang="it-IT" sz="3200" b="1" dirty="0">
                <a:latin typeface="Arial" panose="020B0604020202020204" pitchFamily="34" charset="0"/>
                <a:cs typeface="Arial" panose="020B0604020202020204" pitchFamily="34" charset="0"/>
              </a:rPr>
              <a:t> </a:t>
            </a:r>
            <a:r>
              <a:rPr lang="it-IT" sz="3200" b="1" dirty="0" err="1">
                <a:latin typeface="Arial" panose="020B0604020202020204" pitchFamily="34" charset="0"/>
                <a:cs typeface="Arial" panose="020B0604020202020204" pitchFamily="34" charset="0"/>
              </a:rPr>
              <a:t>penetration</a:t>
            </a:r>
            <a:endParaRPr lang="en-US" sz="3200" b="1" dirty="0">
              <a:latin typeface="Arial" panose="020B0604020202020204" pitchFamily="34" charset="0"/>
              <a:cs typeface="Arial" panose="020B0604020202020204" pitchFamily="34" charset="0"/>
            </a:endParaRPr>
          </a:p>
        </p:txBody>
      </p:sp>
      <p:graphicFrame>
        <p:nvGraphicFramePr>
          <p:cNvPr id="21" name="Object 20"/>
          <p:cNvGraphicFramePr>
            <a:graphicFrameLocks/>
          </p:cNvGraphicFramePr>
          <p:nvPr>
            <p:custDataLst>
              <p:tags r:id="rId4"/>
            </p:custDataLst>
            <p:extLst/>
          </p:nvPr>
        </p:nvGraphicFramePr>
        <p:xfrm>
          <a:off x="2628900" y="1866900"/>
          <a:ext cx="4676740" cy="3943466"/>
        </p:xfrm>
        <a:graphic>
          <a:graphicData uri="http://schemas.openxmlformats.org/presentationml/2006/ole">
            <mc:AlternateContent xmlns:mc="http://schemas.openxmlformats.org/markup-compatibility/2006">
              <mc:Choice xmlns:v="urn:schemas-microsoft-com:vml" Requires="v">
                <p:oleObj spid="_x0000_s5187" name="Chart" r:id="rId16" imgW="4676797" imgH="3943297" progId="MSGraph.Chart.8">
                  <p:embed followColorScheme="full"/>
                </p:oleObj>
              </mc:Choice>
              <mc:Fallback>
                <p:oleObj name="Chart" r:id="rId16" imgW="4676797" imgH="3943297" progId="MSGraph.Chart.8">
                  <p:embed followColorScheme="full"/>
                  <p:pic>
                    <p:nvPicPr>
                      <p:cNvPr id="21" name="Object 20"/>
                      <p:cNvPicPr/>
                      <p:nvPr/>
                    </p:nvPicPr>
                    <p:blipFill>
                      <a:blip r:embed="rId17"/>
                      <a:stretch>
                        <a:fillRect/>
                      </a:stretch>
                    </p:blipFill>
                    <p:spPr>
                      <a:xfrm>
                        <a:off x="2628900" y="1866900"/>
                        <a:ext cx="4676740" cy="3943466"/>
                      </a:xfrm>
                      <a:prstGeom prst="rect">
                        <a:avLst/>
                      </a:prstGeom>
                    </p:spPr>
                  </p:pic>
                </p:oleObj>
              </mc:Fallback>
            </mc:AlternateContent>
          </a:graphicData>
        </a:graphic>
      </p:graphicFrame>
      <p:sp>
        <p:nvSpPr>
          <p:cNvPr id="20" name="Text Placeholder 2"/>
          <p:cNvSpPr>
            <a:spLocks noGrp="1"/>
          </p:cNvSpPr>
          <p:nvPr>
            <p:custDataLst>
              <p:tags r:id="rId5"/>
            </p:custDataLst>
          </p:nvPr>
        </p:nvSpPr>
        <p:spPr bwMode="auto">
          <a:xfrm>
            <a:off x="2138364" y="4208464"/>
            <a:ext cx="5238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r>
              <a:rPr lang="en-US" altLang="en-US" sz="1400" dirty="0">
                <a:solidFill>
                  <a:prstClr val="black"/>
                </a:solidFill>
                <a:latin typeface="Calibri"/>
                <a:sym typeface="+mn-lt"/>
              </a:rPr>
              <a:t>Spain</a:t>
            </a:r>
            <a:endParaRPr lang="en-US" sz="1400" dirty="0">
              <a:solidFill>
                <a:prstClr val="black"/>
              </a:solidFill>
              <a:latin typeface="Calibri"/>
              <a:sym typeface="+mn-lt"/>
            </a:endParaRPr>
          </a:p>
        </p:txBody>
      </p:sp>
      <p:sp>
        <p:nvSpPr>
          <p:cNvPr id="19" name="Text Placeholder 2"/>
          <p:cNvSpPr>
            <a:spLocks noGrp="1"/>
          </p:cNvSpPr>
          <p:nvPr>
            <p:custDataLst>
              <p:tags r:id="rId6"/>
            </p:custDataLst>
          </p:nvPr>
        </p:nvSpPr>
        <p:spPr bwMode="auto">
          <a:xfrm>
            <a:off x="2305050" y="3279776"/>
            <a:ext cx="3571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r>
              <a:rPr lang="en-US" altLang="en-US" sz="1400" dirty="0">
                <a:solidFill>
                  <a:prstClr val="black"/>
                </a:solidFill>
                <a:latin typeface="Calibri"/>
                <a:sym typeface="+mn-lt"/>
              </a:rPr>
              <a:t>Italy</a:t>
            </a:r>
            <a:endParaRPr lang="en-US" sz="1400" dirty="0">
              <a:solidFill>
                <a:prstClr val="black"/>
              </a:solidFill>
              <a:latin typeface="Calibri"/>
              <a:sym typeface="+mn-lt"/>
            </a:endParaRPr>
          </a:p>
        </p:txBody>
      </p:sp>
      <p:sp>
        <p:nvSpPr>
          <p:cNvPr id="17" name="Text Placeholder 2"/>
          <p:cNvSpPr>
            <a:spLocks noGrp="1"/>
          </p:cNvSpPr>
          <p:nvPr>
            <p:custDataLst>
              <p:tags r:id="rId7"/>
            </p:custDataLst>
          </p:nvPr>
        </p:nvSpPr>
        <p:spPr bwMode="auto">
          <a:xfrm>
            <a:off x="1951038" y="2346326"/>
            <a:ext cx="7112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r>
              <a:rPr lang="en-US" altLang="en-US" sz="1400" dirty="0">
                <a:solidFill>
                  <a:prstClr val="black"/>
                </a:solidFill>
                <a:latin typeface="Calibri"/>
                <a:sym typeface="+mn-lt"/>
              </a:rPr>
              <a:t>Germany</a:t>
            </a:r>
            <a:endParaRPr lang="en-US" sz="1400" dirty="0">
              <a:solidFill>
                <a:prstClr val="black"/>
              </a:solidFill>
              <a:latin typeface="Calibri"/>
              <a:sym typeface="+mn-lt"/>
            </a:endParaRPr>
          </a:p>
        </p:txBody>
      </p:sp>
      <p:sp>
        <p:nvSpPr>
          <p:cNvPr id="36" name="Text Placeholder 2"/>
          <p:cNvSpPr>
            <a:spLocks noGrp="1"/>
          </p:cNvSpPr>
          <p:nvPr>
            <p:custDataLst>
              <p:tags r:id="rId8"/>
            </p:custDataLst>
          </p:nvPr>
        </p:nvSpPr>
        <p:spPr bwMode="gray">
          <a:xfrm>
            <a:off x="4654551" y="5137151"/>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A2284ABD-76B9-4934-BC45-4652102FF7DB}" type="datetime'''3''''''''''''''0''''''''%'''">
              <a:rPr lang="en-US" altLang="en-US" sz="1400">
                <a:solidFill>
                  <a:prstClr val="black"/>
                </a:solidFill>
                <a:latin typeface="Calibri"/>
              </a:rPr>
              <a:pPr marL="0" indent="0">
                <a:spcBef>
                  <a:spcPct val="0"/>
                </a:spcBef>
                <a:spcAft>
                  <a:spcPct val="0"/>
                </a:spcAft>
                <a:buNone/>
              </a:pPr>
              <a:t>30%</a:t>
            </a:fld>
            <a:endParaRPr lang="en-US" sz="1400" dirty="0">
              <a:solidFill>
                <a:prstClr val="black"/>
              </a:solidFill>
              <a:latin typeface="Calibri"/>
              <a:sym typeface="+mn-lt"/>
            </a:endParaRPr>
          </a:p>
        </p:txBody>
      </p:sp>
      <p:sp>
        <p:nvSpPr>
          <p:cNvPr id="27" name="Text Placeholder 2"/>
          <p:cNvSpPr>
            <a:spLocks noGrp="1"/>
          </p:cNvSpPr>
          <p:nvPr>
            <p:custDataLst>
              <p:tags r:id="rId9"/>
            </p:custDataLst>
          </p:nvPr>
        </p:nvSpPr>
        <p:spPr bwMode="gray">
          <a:xfrm>
            <a:off x="6159501" y="3279776"/>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620B397C-FCE5-4570-8951-550160318590}" type="datetime'''''''''''''''''''''''''''5''''''4%'''''''''''''''''''''''">
              <a:rPr lang="en-US" altLang="en-US" sz="1400">
                <a:solidFill>
                  <a:prstClr val="black"/>
                </a:solidFill>
                <a:latin typeface="Calibri"/>
              </a:rPr>
              <a:pPr marL="0" indent="0">
                <a:spcBef>
                  <a:spcPct val="0"/>
                </a:spcBef>
                <a:spcAft>
                  <a:spcPct val="0"/>
                </a:spcAft>
                <a:buNone/>
              </a:pPr>
              <a:t>54%</a:t>
            </a:fld>
            <a:endParaRPr lang="en-US" sz="1400" dirty="0">
              <a:solidFill>
                <a:prstClr val="black"/>
              </a:solidFill>
              <a:latin typeface="Calibri"/>
              <a:sym typeface="+mn-lt"/>
            </a:endParaRPr>
          </a:p>
        </p:txBody>
      </p:sp>
      <p:sp>
        <p:nvSpPr>
          <p:cNvPr id="26" name="Text Placeholder 2"/>
          <p:cNvSpPr>
            <a:spLocks noGrp="1"/>
          </p:cNvSpPr>
          <p:nvPr>
            <p:custDataLst>
              <p:tags r:id="rId10"/>
            </p:custDataLst>
          </p:nvPr>
        </p:nvSpPr>
        <p:spPr bwMode="gray">
          <a:xfrm>
            <a:off x="7226301" y="2346326"/>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9D34D6D1-D80D-44E9-9B60-91908C8645AB}" type="datetime'''''''''7''0''''''''''''''''''''''''%'''''''''''''''''''''">
              <a:rPr lang="en-US" altLang="en-US" sz="1400">
                <a:solidFill>
                  <a:prstClr val="black"/>
                </a:solidFill>
                <a:latin typeface="Calibri"/>
              </a:rPr>
              <a:pPr marL="0" indent="0">
                <a:spcBef>
                  <a:spcPct val="0"/>
                </a:spcBef>
                <a:spcAft>
                  <a:spcPct val="0"/>
                </a:spcAft>
                <a:buNone/>
              </a:pPr>
              <a:t>70%</a:t>
            </a:fld>
            <a:endParaRPr lang="en-US" sz="1400" dirty="0">
              <a:solidFill>
                <a:prstClr val="black"/>
              </a:solidFill>
              <a:latin typeface="Calibri"/>
              <a:sym typeface="+mn-lt"/>
            </a:endParaRPr>
          </a:p>
        </p:txBody>
      </p:sp>
      <p:sp>
        <p:nvSpPr>
          <p:cNvPr id="29" name="Text Placeholder 2"/>
          <p:cNvSpPr>
            <a:spLocks noGrp="1"/>
          </p:cNvSpPr>
          <p:nvPr>
            <p:custDataLst>
              <p:tags r:id="rId11"/>
            </p:custDataLst>
          </p:nvPr>
        </p:nvSpPr>
        <p:spPr bwMode="gray">
          <a:xfrm>
            <a:off x="5740401" y="4208464"/>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None/>
            </a:pPr>
            <a:fld id="{CACFC792-5E56-44B5-B5BE-1D74BA5200C2}" type="datetime'''''''''''''''''''''4''''''7''''''''%'''''''''''''''''''''''''">
              <a:rPr lang="en-US" altLang="en-US" sz="1400">
                <a:solidFill>
                  <a:prstClr val="black"/>
                </a:solidFill>
                <a:latin typeface="Calibri"/>
              </a:rPr>
              <a:pPr marL="0" indent="0">
                <a:spcBef>
                  <a:spcPct val="0"/>
                </a:spcBef>
                <a:spcAft>
                  <a:spcPct val="0"/>
                </a:spcAft>
                <a:buNone/>
              </a:pPr>
              <a:t>47%</a:t>
            </a:fld>
            <a:endParaRPr lang="en-US" sz="1400" dirty="0">
              <a:solidFill>
                <a:prstClr val="black"/>
              </a:solidFill>
              <a:latin typeface="Calibri"/>
              <a:sym typeface="+mn-lt"/>
            </a:endParaRPr>
          </a:p>
        </p:txBody>
      </p:sp>
      <p:sp>
        <p:nvSpPr>
          <p:cNvPr id="22" name="Text Placeholder 2"/>
          <p:cNvSpPr>
            <a:spLocks noGrp="1"/>
          </p:cNvSpPr>
          <p:nvPr>
            <p:custDataLst>
              <p:tags r:id="rId12"/>
            </p:custDataLst>
          </p:nvPr>
        </p:nvSpPr>
        <p:spPr bwMode="auto">
          <a:xfrm>
            <a:off x="2141538" y="5137151"/>
            <a:ext cx="5207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r>
              <a:rPr lang="en-US" altLang="en-US" sz="1400" dirty="0">
                <a:solidFill>
                  <a:prstClr val="black"/>
                </a:solidFill>
                <a:latin typeface="Calibri"/>
              </a:rPr>
              <a:t>France</a:t>
            </a:r>
            <a:endParaRPr lang="en-US" sz="1400" dirty="0">
              <a:solidFill>
                <a:prstClr val="black"/>
              </a:solidFill>
              <a:latin typeface="Calibri"/>
              <a:sym typeface="+mn-lt"/>
            </a:endParaRPr>
          </a:p>
        </p:txBody>
      </p:sp>
      <p:sp>
        <p:nvSpPr>
          <p:cNvPr id="38" name="TextBox 37"/>
          <p:cNvSpPr txBox="1"/>
          <p:nvPr/>
        </p:nvSpPr>
        <p:spPr>
          <a:xfrm>
            <a:off x="1888214" y="6431678"/>
            <a:ext cx="1552028" cy="246221"/>
          </a:xfrm>
          <a:prstGeom prst="rect">
            <a:avLst/>
          </a:prstGeom>
          <a:noFill/>
        </p:spPr>
        <p:txBody>
          <a:bodyPr wrap="none" rtlCol="0">
            <a:spAutoFit/>
          </a:bodyPr>
          <a:lstStyle/>
          <a:p>
            <a:r>
              <a:rPr lang="it-IT" sz="1000" dirty="0">
                <a:solidFill>
                  <a:prstClr val="black"/>
                </a:solidFill>
                <a:latin typeface="Calibri"/>
              </a:rPr>
              <a:t>Source: IMS MAT 08/2016</a:t>
            </a:r>
            <a:endParaRPr lang="en-US" sz="1000" dirty="0">
              <a:solidFill>
                <a:prstClr val="black"/>
              </a:solidFill>
              <a:latin typeface="Calibri"/>
            </a:endParaRPr>
          </a:p>
        </p:txBody>
      </p:sp>
      <p:sp>
        <p:nvSpPr>
          <p:cNvPr id="39" name="TextBox 38"/>
          <p:cNvSpPr txBox="1"/>
          <p:nvPr/>
        </p:nvSpPr>
        <p:spPr>
          <a:xfrm>
            <a:off x="7392144" y="1593691"/>
            <a:ext cx="2949846" cy="338554"/>
          </a:xfrm>
          <a:prstGeom prst="rect">
            <a:avLst/>
          </a:prstGeom>
          <a:noFill/>
        </p:spPr>
        <p:txBody>
          <a:bodyPr wrap="none" rtlCol="0">
            <a:spAutoFit/>
          </a:bodyPr>
          <a:lstStyle/>
          <a:p>
            <a:r>
              <a:rPr lang="it-IT" sz="1600" dirty="0" err="1">
                <a:solidFill>
                  <a:prstClr val="black"/>
                </a:solidFill>
                <a:latin typeface="Arial" panose="020B0604020202020204" pitchFamily="34" charset="0"/>
                <a:cs typeface="Arial" panose="020B0604020202020204" pitchFamily="34" charset="0"/>
              </a:rPr>
              <a:t>Biosimilars</a:t>
            </a:r>
            <a:r>
              <a:rPr lang="it-IT" sz="1600" dirty="0">
                <a:solidFill>
                  <a:prstClr val="black"/>
                </a:solidFill>
                <a:latin typeface="Arial" panose="020B0604020202020204" pitchFamily="34" charset="0"/>
                <a:cs typeface="Arial" panose="020B0604020202020204" pitchFamily="34" charset="0"/>
              </a:rPr>
              <a:t> +/-% 2016 vs 2015</a:t>
            </a:r>
            <a:endParaRPr lang="en-US" sz="1600" dirty="0">
              <a:solidFill>
                <a:prstClr val="black"/>
              </a:solidFill>
              <a:latin typeface="Arial" panose="020B0604020202020204" pitchFamily="34" charset="0"/>
              <a:cs typeface="Arial" panose="020B0604020202020204" pitchFamily="34" charset="0"/>
            </a:endParaRPr>
          </a:p>
        </p:txBody>
      </p:sp>
      <p:sp>
        <p:nvSpPr>
          <p:cNvPr id="40" name="TextBox 39"/>
          <p:cNvSpPr txBox="1"/>
          <p:nvPr/>
        </p:nvSpPr>
        <p:spPr>
          <a:xfrm>
            <a:off x="8590898" y="2315786"/>
            <a:ext cx="601447" cy="338554"/>
          </a:xfrm>
          <a:prstGeom prst="rect">
            <a:avLst/>
          </a:prstGeom>
          <a:noFill/>
        </p:spPr>
        <p:txBody>
          <a:bodyPr wrap="none" rtlCol="0">
            <a:spAutoFit/>
          </a:bodyPr>
          <a:lstStyle/>
          <a:p>
            <a:r>
              <a:rPr lang="it-IT" sz="1600" dirty="0">
                <a:solidFill>
                  <a:prstClr val="black"/>
                </a:solidFill>
                <a:latin typeface="Arial" panose="020B0604020202020204" pitchFamily="34" charset="0"/>
                <a:cs typeface="Arial" panose="020B0604020202020204" pitchFamily="34" charset="0"/>
              </a:rPr>
              <a:t>+5%</a:t>
            </a:r>
            <a:endParaRPr lang="en-US" sz="1600"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8537489" y="3279775"/>
            <a:ext cx="715260" cy="338554"/>
          </a:xfrm>
          <a:prstGeom prst="rect">
            <a:avLst/>
          </a:prstGeom>
          <a:noFill/>
        </p:spPr>
        <p:txBody>
          <a:bodyPr wrap="none" rtlCol="0">
            <a:spAutoFit/>
          </a:bodyPr>
          <a:lstStyle/>
          <a:p>
            <a:r>
              <a:rPr lang="it-IT" sz="1600" dirty="0">
                <a:solidFill>
                  <a:prstClr val="black"/>
                </a:solidFill>
                <a:latin typeface="Arial" panose="020B0604020202020204" pitchFamily="34" charset="0"/>
                <a:cs typeface="Arial" panose="020B0604020202020204" pitchFamily="34" charset="0"/>
              </a:rPr>
              <a:t>+39%</a:t>
            </a:r>
            <a:endParaRPr lang="en-US" sz="1600" dirty="0">
              <a:solidFill>
                <a:prstClr val="black"/>
              </a:solidFill>
              <a:latin typeface="Arial" panose="020B0604020202020204" pitchFamily="34" charset="0"/>
              <a:cs typeface="Arial" panose="020B0604020202020204" pitchFamily="34" charset="0"/>
            </a:endParaRPr>
          </a:p>
        </p:txBody>
      </p:sp>
      <p:sp>
        <p:nvSpPr>
          <p:cNvPr id="42" name="TextBox 41"/>
          <p:cNvSpPr txBox="1"/>
          <p:nvPr/>
        </p:nvSpPr>
        <p:spPr>
          <a:xfrm>
            <a:off x="8537489" y="4145548"/>
            <a:ext cx="715260" cy="338554"/>
          </a:xfrm>
          <a:prstGeom prst="rect">
            <a:avLst/>
          </a:prstGeom>
          <a:noFill/>
        </p:spPr>
        <p:txBody>
          <a:bodyPr wrap="none" rtlCol="0">
            <a:spAutoFit/>
          </a:bodyPr>
          <a:lstStyle/>
          <a:p>
            <a:r>
              <a:rPr lang="it-IT" sz="1600" dirty="0">
                <a:solidFill>
                  <a:prstClr val="black"/>
                </a:solidFill>
                <a:latin typeface="Arial" panose="020B0604020202020204" pitchFamily="34" charset="0"/>
                <a:cs typeface="Arial" panose="020B0604020202020204" pitchFamily="34" charset="0"/>
              </a:rPr>
              <a:t>+25%</a:t>
            </a:r>
            <a:endParaRPr lang="en-US" sz="1600" dirty="0">
              <a:solidFill>
                <a:prstClr val="black"/>
              </a:solidFill>
              <a:latin typeface="Arial" panose="020B0604020202020204" pitchFamily="34" charset="0"/>
              <a:cs typeface="Arial" panose="020B0604020202020204" pitchFamily="34" charset="0"/>
            </a:endParaRPr>
          </a:p>
        </p:txBody>
      </p:sp>
      <p:sp>
        <p:nvSpPr>
          <p:cNvPr id="43" name="TextBox 42"/>
          <p:cNvSpPr txBox="1"/>
          <p:nvPr/>
        </p:nvSpPr>
        <p:spPr>
          <a:xfrm>
            <a:off x="8544272" y="5137150"/>
            <a:ext cx="715260" cy="338554"/>
          </a:xfrm>
          <a:prstGeom prst="rect">
            <a:avLst/>
          </a:prstGeom>
          <a:noFill/>
        </p:spPr>
        <p:txBody>
          <a:bodyPr wrap="none" rtlCol="0">
            <a:spAutoFit/>
          </a:bodyPr>
          <a:lstStyle/>
          <a:p>
            <a:r>
              <a:rPr lang="it-IT" sz="1600" dirty="0">
                <a:solidFill>
                  <a:prstClr val="black"/>
                </a:solidFill>
                <a:latin typeface="Arial" panose="020B0604020202020204" pitchFamily="34" charset="0"/>
                <a:cs typeface="Arial" panose="020B0604020202020204" pitchFamily="34" charset="0"/>
              </a:rPr>
              <a:t>+19%</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488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56" name="think-cell Slide" r:id="rId14" imgW="270" imgH="270" progId="TCLayout.ActiveDocument.1">
                  <p:embed/>
                </p:oleObj>
              </mc:Choice>
              <mc:Fallback>
                <p:oleObj name="think-cell Slide" r:id="rId14" imgW="270" imgH="270" progId="TCLayout.ActiveDocument.1">
                  <p:embed/>
                  <p:pic>
                    <p:nvPicPr>
                      <p:cNvPr id="9" name="Object 8" hidden="1"/>
                      <p:cNvPicPr/>
                      <p:nvPr/>
                    </p:nvPicPr>
                    <p:blipFill>
                      <a:blip r:embed="rId15"/>
                      <a:stretch>
                        <a:fillRect/>
                      </a:stretch>
                    </p:blipFill>
                    <p:spPr>
                      <a:xfrm>
                        <a:off x="1525589" y="1589"/>
                        <a:ext cx="1587" cy="1587"/>
                      </a:xfrm>
                      <a:prstGeom prst="rect">
                        <a:avLst/>
                      </a:prstGeom>
                    </p:spPr>
                  </p:pic>
                </p:oleObj>
              </mc:Fallback>
            </mc:AlternateContent>
          </a:graphicData>
        </a:graphic>
      </p:graphicFrame>
      <p:sp>
        <p:nvSpPr>
          <p:cNvPr id="6" name="Rectangle 5"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2" name="Title 1"/>
          <p:cNvSpPr>
            <a:spLocks noGrp="1"/>
          </p:cNvSpPr>
          <p:nvPr>
            <p:ph type="title"/>
          </p:nvPr>
        </p:nvSpPr>
        <p:spPr>
          <a:xfrm>
            <a:off x="262128" y="368717"/>
            <a:ext cx="10972800" cy="1143000"/>
          </a:xfrm>
        </p:spPr>
        <p:txBody>
          <a:bodyPr>
            <a:normAutofit/>
          </a:bodyPr>
          <a:lstStyle/>
          <a:p>
            <a:r>
              <a:rPr lang="it-IT" sz="3200" b="1" dirty="0">
                <a:latin typeface="Arial" panose="020B0604020202020204" pitchFamily="34" charset="0"/>
                <a:cs typeface="Arial" panose="020B0604020202020204" pitchFamily="34" charset="0"/>
              </a:rPr>
              <a:t>Short-acting biosimilar filgrastim penetration</a:t>
            </a:r>
            <a:endParaRPr lang="en-US" sz="3200" b="1" dirty="0">
              <a:latin typeface="Arial" panose="020B0604020202020204" pitchFamily="34" charset="0"/>
              <a:cs typeface="Arial" panose="020B0604020202020204" pitchFamily="34" charset="0"/>
            </a:endParaRPr>
          </a:p>
        </p:txBody>
      </p:sp>
      <p:graphicFrame>
        <p:nvGraphicFramePr>
          <p:cNvPr id="21" name="Object 20"/>
          <p:cNvGraphicFramePr>
            <a:graphicFrameLocks/>
          </p:cNvGraphicFramePr>
          <p:nvPr>
            <p:custDataLst>
              <p:tags r:id="rId4"/>
            </p:custDataLst>
            <p:extLst/>
          </p:nvPr>
        </p:nvGraphicFramePr>
        <p:xfrm>
          <a:off x="1409700" y="1905001"/>
          <a:ext cx="4667385" cy="3905340"/>
        </p:xfrm>
        <a:graphic>
          <a:graphicData uri="http://schemas.openxmlformats.org/presentationml/2006/ole">
            <mc:AlternateContent xmlns:mc="http://schemas.openxmlformats.org/markup-compatibility/2006">
              <mc:Choice xmlns:v="urn:schemas-microsoft-com:vml" Requires="v">
                <p:oleObj spid="_x0000_s10257" name="Chart" r:id="rId16" imgW="4667188" imgH="3905285" progId="MSGraph.Chart.8">
                  <p:embed followColorScheme="full"/>
                </p:oleObj>
              </mc:Choice>
              <mc:Fallback>
                <p:oleObj name="Chart" r:id="rId16" imgW="4667188" imgH="3905285" progId="MSGraph.Chart.8">
                  <p:embed followColorScheme="full"/>
                  <p:pic>
                    <p:nvPicPr>
                      <p:cNvPr id="21" name="Object 20"/>
                      <p:cNvPicPr/>
                      <p:nvPr/>
                    </p:nvPicPr>
                    <p:blipFill>
                      <a:blip r:embed="rId17"/>
                      <a:stretch>
                        <a:fillRect/>
                      </a:stretch>
                    </p:blipFill>
                    <p:spPr>
                      <a:xfrm>
                        <a:off x="1409700" y="1905001"/>
                        <a:ext cx="4667385" cy="3905340"/>
                      </a:xfrm>
                      <a:prstGeom prst="rect">
                        <a:avLst/>
                      </a:prstGeom>
                    </p:spPr>
                  </p:pic>
                </p:oleObj>
              </mc:Fallback>
            </mc:AlternateContent>
          </a:graphicData>
        </a:graphic>
      </p:graphicFrame>
      <p:sp>
        <p:nvSpPr>
          <p:cNvPr id="23" name="Text Placeholder 2"/>
          <p:cNvSpPr>
            <a:spLocks noGrp="1"/>
          </p:cNvSpPr>
          <p:nvPr>
            <p:custDataLst>
              <p:tags r:id="rId5"/>
            </p:custDataLst>
          </p:nvPr>
        </p:nvSpPr>
        <p:spPr bwMode="auto">
          <a:xfrm>
            <a:off x="979488" y="3294064"/>
            <a:ext cx="4826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France</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3" name="Text Placeholder 2"/>
          <p:cNvSpPr>
            <a:spLocks noGrp="1"/>
          </p:cNvSpPr>
          <p:nvPr>
            <p:custDataLst>
              <p:tags r:id="rId6"/>
            </p:custDataLst>
          </p:nvPr>
        </p:nvSpPr>
        <p:spPr bwMode="auto">
          <a:xfrm>
            <a:off x="1066800" y="4217989"/>
            <a:ext cx="3952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Spain</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4" name="Text Placeholder 2"/>
          <p:cNvSpPr>
            <a:spLocks noGrp="1"/>
          </p:cNvSpPr>
          <p:nvPr>
            <p:custDataLst>
              <p:tags r:id="rId7"/>
            </p:custDataLst>
          </p:nvPr>
        </p:nvSpPr>
        <p:spPr bwMode="gray">
          <a:xfrm>
            <a:off x="5511800" y="4217989"/>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900F0532-ED72-4586-8C6B-BC1874E60D13}" type="datetime'''''''''''''''8''1''''''''%'''''''''''">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81%</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5" name="Text Placeholder 2"/>
          <p:cNvSpPr>
            <a:spLocks noGrp="1"/>
          </p:cNvSpPr>
          <p:nvPr>
            <p:custDataLst>
              <p:tags r:id="rId8"/>
            </p:custDataLst>
          </p:nvPr>
        </p:nvSpPr>
        <p:spPr bwMode="auto">
          <a:xfrm>
            <a:off x="1195388" y="2370139"/>
            <a:ext cx="2667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err="1">
                <a:ln>
                  <a:noFill/>
                </a:ln>
                <a:solidFill>
                  <a:prstClr val="black"/>
                </a:solidFill>
                <a:effectLst/>
                <a:uLnTx/>
                <a:uFillTx/>
                <a:latin typeface="Calibri"/>
                <a:ea typeface="+mn-ea"/>
                <a:cs typeface="+mn-cs"/>
              </a:rPr>
              <a:t>Itay</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40" name="Text Placeholder 2"/>
          <p:cNvSpPr>
            <a:spLocks noGrp="1"/>
          </p:cNvSpPr>
          <p:nvPr>
            <p:custDataLst>
              <p:tags r:id="rId9"/>
            </p:custDataLst>
          </p:nvPr>
        </p:nvSpPr>
        <p:spPr bwMode="gray">
          <a:xfrm>
            <a:off x="5387975" y="5141914"/>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99556319-D404-4AB0-B9C6-9D3664BD383F}" type="datetime'''''7''''''''''''''8''''''''''''''''''''%'''''''">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78%</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28" name="Text Placeholder 2"/>
          <p:cNvSpPr>
            <a:spLocks noGrp="1"/>
          </p:cNvSpPr>
          <p:nvPr>
            <p:custDataLst>
              <p:tags r:id="rId10"/>
            </p:custDataLst>
          </p:nvPr>
        </p:nvSpPr>
        <p:spPr bwMode="gray">
          <a:xfrm>
            <a:off x="5749925" y="3294064"/>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80E047EA-3AFE-40E2-A5C7-81D653094073}" type="datetime'''''''''''''''8''''6''''''''''''''''''''''''''''''''''''''%'">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86%</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9" name="Text Placeholder 2"/>
          <p:cNvSpPr>
            <a:spLocks noGrp="1"/>
          </p:cNvSpPr>
          <p:nvPr>
            <p:custDataLst>
              <p:tags r:id="rId11"/>
            </p:custDataLst>
          </p:nvPr>
        </p:nvSpPr>
        <p:spPr bwMode="auto">
          <a:xfrm>
            <a:off x="800100" y="5141914"/>
            <a:ext cx="66198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Germany</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7" name="Text Placeholder 2"/>
          <p:cNvSpPr>
            <a:spLocks noGrp="1"/>
          </p:cNvSpPr>
          <p:nvPr>
            <p:custDataLst>
              <p:tags r:id="rId12"/>
            </p:custDataLst>
          </p:nvPr>
        </p:nvSpPr>
        <p:spPr bwMode="gray">
          <a:xfrm>
            <a:off x="5997575" y="2370139"/>
            <a:ext cx="35877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018B6688-F555-4408-BFF5-F6EB1CDAE182}" type="datetime'''''''''''''''''''''''''''9''1''''''''''''''''''''''''''%'''''">
              <a:rPr kumimoji="0" lang="en-US" altLang="en-US" sz="1400" b="0" i="0" u="none" strike="noStrike" kern="1200" cap="none" spc="0" normalizeH="0" baseline="0" noProof="0">
                <a:ln>
                  <a:noFill/>
                </a:ln>
                <a:solidFill>
                  <a:prstClr val="black"/>
                </a:solidFill>
                <a:effectLst/>
                <a:uLnTx/>
                <a:uFillTx/>
                <a:latin typeface="Calibri"/>
                <a:ea typeface="+mn-ea"/>
                <a:cs typeface="+mn-cs"/>
                <a:sym typeface="+mn-lt"/>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91%</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38" name="TextBox 37"/>
          <p:cNvSpPr txBox="1"/>
          <p:nvPr/>
        </p:nvSpPr>
        <p:spPr>
          <a:xfrm>
            <a:off x="1888214" y="6431678"/>
            <a:ext cx="15520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Source: IMS MAT 08/2016</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p:cNvSpPr txBox="1"/>
          <p:nvPr/>
        </p:nvSpPr>
        <p:spPr>
          <a:xfrm>
            <a:off x="7392144" y="1593691"/>
            <a:ext cx="29498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Biosimilars</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2016 vs 2015</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p:cNvSpPr txBox="1"/>
          <p:nvPr/>
        </p:nvSpPr>
        <p:spPr>
          <a:xfrm>
            <a:off x="8569632" y="2315786"/>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8537490" y="3279775"/>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8537490" y="4145548"/>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p:cNvSpPr txBox="1"/>
          <p:nvPr/>
        </p:nvSpPr>
        <p:spPr>
          <a:xfrm>
            <a:off x="8544273" y="5137150"/>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7383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55264" y="2779776"/>
            <a:ext cx="5274777" cy="769441"/>
          </a:xfrm>
          <a:prstGeom prst="rect">
            <a:avLst/>
          </a:prstGeom>
          <a:noFill/>
        </p:spPr>
        <p:txBody>
          <a:bodyPr wrap="none" rtlCol="0">
            <a:spAutoFit/>
          </a:bodyPr>
          <a:lstStyle/>
          <a:p>
            <a:r>
              <a:rPr lang="it-IT" sz="4400" dirty="0"/>
              <a:t>Some </a:t>
            </a:r>
            <a:r>
              <a:rPr lang="it-IT" sz="4400" dirty="0" err="1"/>
              <a:t>available</a:t>
            </a:r>
            <a:r>
              <a:rPr lang="it-IT" sz="4400" dirty="0"/>
              <a:t> </a:t>
            </a:r>
            <a:r>
              <a:rPr lang="it-IT" sz="4400" dirty="0" err="1"/>
              <a:t>results</a:t>
            </a:r>
            <a:endParaRPr lang="it-IT" sz="4400" dirty="0"/>
          </a:p>
        </p:txBody>
      </p:sp>
    </p:spTree>
    <p:extLst>
      <p:ext uri="{BB962C8B-B14F-4D97-AF65-F5344CB8AC3E}">
        <p14:creationId xmlns:p14="http://schemas.microsoft.com/office/powerpoint/2010/main" val="669292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egnaposto contenuto 4"/>
          <p:cNvSpPr>
            <a:spLocks noGrp="1"/>
          </p:cNvSpPr>
          <p:nvPr>
            <p:ph idx="1"/>
          </p:nvPr>
        </p:nvSpPr>
        <p:spPr/>
        <p:txBody>
          <a:bodyPr/>
          <a:lstStyle/>
          <a:p>
            <a:r>
              <a:rPr lang="en-US" altLang="it-IT" sz="2800" dirty="0">
                <a:latin typeface="+mj-lt"/>
              </a:rPr>
              <a:t>Few data about the use of </a:t>
            </a:r>
            <a:r>
              <a:rPr lang="en-US" altLang="it-IT" sz="2800" dirty="0" err="1">
                <a:latin typeface="+mj-lt"/>
              </a:rPr>
              <a:t>epoetins</a:t>
            </a:r>
            <a:r>
              <a:rPr lang="en-US" altLang="it-IT" sz="2800" dirty="0">
                <a:latin typeface="+mj-lt"/>
              </a:rPr>
              <a:t> in chemotherapy in clinical practice are available.</a:t>
            </a:r>
          </a:p>
          <a:p>
            <a:r>
              <a:rPr lang="en-GB" altLang="it-IT" sz="2800" dirty="0">
                <a:latin typeface="+mj-lt"/>
              </a:rPr>
              <a:t>It is especially important to describe, in the Italian clinical practice, the trend of </a:t>
            </a:r>
            <a:r>
              <a:rPr lang="en-GB" altLang="it-IT" sz="2800" dirty="0" err="1">
                <a:latin typeface="+mj-lt"/>
              </a:rPr>
              <a:t>Hb</a:t>
            </a:r>
            <a:r>
              <a:rPr lang="en-GB" altLang="it-IT" sz="2800" dirty="0">
                <a:latin typeface="+mj-lt"/>
              </a:rPr>
              <a:t> levels in anaemic cancer patient for whom the physicians deemed to use </a:t>
            </a:r>
            <a:r>
              <a:rPr lang="en-GB" altLang="it-IT" sz="2800" dirty="0" err="1">
                <a:latin typeface="+mj-lt"/>
              </a:rPr>
              <a:t>Binocrit</a:t>
            </a:r>
            <a:r>
              <a:rPr lang="en-GB" altLang="it-IT" sz="2800" baseline="30000" dirty="0">
                <a:latin typeface="+mj-lt"/>
              </a:rPr>
              <a:t>®</a:t>
            </a:r>
            <a:r>
              <a:rPr lang="en-GB" altLang="it-IT" sz="2800" dirty="0">
                <a:latin typeface="+mj-lt"/>
              </a:rPr>
              <a:t>.</a:t>
            </a:r>
          </a:p>
          <a:p>
            <a:r>
              <a:rPr lang="en-GB" altLang="it-IT" sz="2800" dirty="0">
                <a:latin typeface="+mj-lt"/>
              </a:rPr>
              <a:t>The ANEMONE observational study  contributed to enlarge information on </a:t>
            </a:r>
            <a:r>
              <a:rPr lang="en-GB" altLang="it-IT" sz="2800" dirty="0" err="1">
                <a:latin typeface="+mj-lt"/>
              </a:rPr>
              <a:t>Binocrit</a:t>
            </a:r>
            <a:r>
              <a:rPr lang="en-GB" altLang="it-IT" sz="2800" baseline="30000" dirty="0">
                <a:latin typeface="+mj-lt"/>
              </a:rPr>
              <a:t>® </a:t>
            </a:r>
            <a:r>
              <a:rPr lang="en-GB" altLang="it-IT" sz="2800" dirty="0">
                <a:latin typeface="+mj-lt"/>
              </a:rPr>
              <a:t>utilization</a:t>
            </a:r>
            <a:r>
              <a:rPr lang="en-GB" altLang="it-IT" sz="2800" baseline="30000" dirty="0">
                <a:latin typeface="+mj-lt"/>
              </a:rPr>
              <a:t> </a:t>
            </a:r>
            <a:r>
              <a:rPr lang="en-GB" altLang="it-IT" sz="2800" dirty="0">
                <a:latin typeface="+mj-lt"/>
              </a:rPr>
              <a:t>in Italian clinical practice.</a:t>
            </a:r>
            <a:endParaRPr lang="it-IT" altLang="it-IT" sz="2800" dirty="0">
              <a:latin typeface="+mj-lt"/>
            </a:endParaRPr>
          </a:p>
        </p:txBody>
      </p:sp>
    </p:spTree>
    <p:extLst>
      <p:ext uri="{BB962C8B-B14F-4D97-AF65-F5344CB8AC3E}">
        <p14:creationId xmlns:p14="http://schemas.microsoft.com/office/powerpoint/2010/main" val="3486373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a:xfrm>
            <a:off x="607007" y="148843"/>
            <a:ext cx="7993063" cy="706437"/>
          </a:xfrm>
        </p:spPr>
        <p:txBody>
          <a:bodyPr/>
          <a:lstStyle/>
          <a:p>
            <a:r>
              <a:rPr lang="it-IT" altLang="it-IT" dirty="0">
                <a:solidFill>
                  <a:schemeClr val="tx1"/>
                </a:solidFill>
              </a:rPr>
              <a:t>Anemone </a:t>
            </a:r>
            <a:r>
              <a:rPr lang="it-IT" altLang="it-IT" dirty="0" err="1">
                <a:solidFill>
                  <a:schemeClr val="tx1"/>
                </a:solidFill>
              </a:rPr>
              <a:t>study</a:t>
            </a:r>
            <a:r>
              <a:rPr lang="it-IT" altLang="it-IT" dirty="0">
                <a:solidFill>
                  <a:schemeClr val="tx1"/>
                </a:solidFill>
              </a:rPr>
              <a:t>: a National </a:t>
            </a:r>
            <a:r>
              <a:rPr lang="it-IT" altLang="it-IT" dirty="0" err="1">
                <a:solidFill>
                  <a:schemeClr val="tx1"/>
                </a:solidFill>
              </a:rPr>
              <a:t>effort</a:t>
            </a:r>
            <a:endParaRPr lang="it-IT" altLang="it-IT" dirty="0">
              <a:solidFill>
                <a:schemeClr val="tx1"/>
              </a:solidFill>
            </a:endParaRPr>
          </a:p>
        </p:txBody>
      </p:sp>
      <p:grpSp>
        <p:nvGrpSpPr>
          <p:cNvPr id="35843" name="Gruppo 35839"/>
          <p:cNvGrpSpPr>
            <a:grpSpLocks/>
          </p:cNvGrpSpPr>
          <p:nvPr/>
        </p:nvGrpSpPr>
        <p:grpSpPr bwMode="auto">
          <a:xfrm>
            <a:off x="1606551" y="1651000"/>
            <a:ext cx="2881313" cy="3556000"/>
            <a:chOff x="323528" y="1484784"/>
            <a:chExt cx="3671888" cy="4248150"/>
          </a:xfrm>
        </p:grpSpPr>
        <p:grpSp>
          <p:nvGrpSpPr>
            <p:cNvPr id="35845" name="Gruppo 54"/>
            <p:cNvGrpSpPr>
              <a:grpSpLocks/>
            </p:cNvGrpSpPr>
            <p:nvPr/>
          </p:nvGrpSpPr>
          <p:grpSpPr bwMode="auto">
            <a:xfrm>
              <a:off x="323528" y="1484784"/>
              <a:ext cx="3671888" cy="4248150"/>
              <a:chOff x="4932363" y="1268413"/>
              <a:chExt cx="3671887" cy="4248150"/>
            </a:xfrm>
          </p:grpSpPr>
          <p:pic>
            <p:nvPicPr>
              <p:cNvPr id="35850" name="Picture 4" descr="cartina-it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268413"/>
                <a:ext cx="3671887" cy="42481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51" name="Oval 6"/>
              <p:cNvSpPr>
                <a:spLocks noChangeArrowheads="1"/>
              </p:cNvSpPr>
              <p:nvPr/>
            </p:nvSpPr>
            <p:spPr bwMode="auto">
              <a:xfrm>
                <a:off x="7811534" y="4823300"/>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2" name="Oval 10"/>
              <p:cNvSpPr>
                <a:spLocks noChangeArrowheads="1"/>
              </p:cNvSpPr>
              <p:nvPr/>
            </p:nvSpPr>
            <p:spPr bwMode="auto">
              <a:xfrm>
                <a:off x="7999692" y="4497785"/>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3" name="Oval 14"/>
              <p:cNvSpPr>
                <a:spLocks noChangeArrowheads="1"/>
              </p:cNvSpPr>
              <p:nvPr/>
            </p:nvSpPr>
            <p:spPr bwMode="auto">
              <a:xfrm>
                <a:off x="6332484" y="2244431"/>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4" name="Oval 17"/>
              <p:cNvSpPr>
                <a:spLocks noChangeArrowheads="1"/>
              </p:cNvSpPr>
              <p:nvPr/>
            </p:nvSpPr>
            <p:spPr bwMode="auto">
              <a:xfrm>
                <a:off x="6618893" y="3392536"/>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5" name="Oval 21"/>
              <p:cNvSpPr>
                <a:spLocks noChangeArrowheads="1"/>
              </p:cNvSpPr>
              <p:nvPr/>
            </p:nvSpPr>
            <p:spPr bwMode="auto">
              <a:xfrm>
                <a:off x="6824920" y="3473533"/>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6" name="Oval 22"/>
              <p:cNvSpPr>
                <a:spLocks noChangeArrowheads="1"/>
              </p:cNvSpPr>
              <p:nvPr/>
            </p:nvSpPr>
            <p:spPr bwMode="auto">
              <a:xfrm>
                <a:off x="5567222" y="2309159"/>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7" name="Oval 24"/>
              <p:cNvSpPr>
                <a:spLocks noChangeArrowheads="1"/>
              </p:cNvSpPr>
              <p:nvPr/>
            </p:nvSpPr>
            <p:spPr bwMode="auto">
              <a:xfrm>
                <a:off x="5684550" y="1818409"/>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8" name="Oval 26"/>
              <p:cNvSpPr>
                <a:spLocks noChangeArrowheads="1"/>
              </p:cNvSpPr>
              <p:nvPr/>
            </p:nvSpPr>
            <p:spPr bwMode="auto">
              <a:xfrm>
                <a:off x="5644299" y="2356112"/>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59" name="Oval 29"/>
              <p:cNvSpPr>
                <a:spLocks noChangeArrowheads="1"/>
              </p:cNvSpPr>
              <p:nvPr/>
            </p:nvSpPr>
            <p:spPr bwMode="auto">
              <a:xfrm>
                <a:off x="7307079" y="3457215"/>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0" name="Oval 30"/>
              <p:cNvSpPr>
                <a:spLocks noChangeArrowheads="1"/>
              </p:cNvSpPr>
              <p:nvPr/>
            </p:nvSpPr>
            <p:spPr bwMode="auto">
              <a:xfrm>
                <a:off x="5220072" y="2060848"/>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1" name="Oval 32"/>
              <p:cNvSpPr>
                <a:spLocks noChangeArrowheads="1"/>
              </p:cNvSpPr>
              <p:nvPr/>
            </p:nvSpPr>
            <p:spPr bwMode="auto">
              <a:xfrm>
                <a:off x="6588224" y="2852936"/>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2" name="Oval 34"/>
              <p:cNvSpPr>
                <a:spLocks noChangeArrowheads="1"/>
              </p:cNvSpPr>
              <p:nvPr/>
            </p:nvSpPr>
            <p:spPr bwMode="auto">
              <a:xfrm>
                <a:off x="6937378" y="2902723"/>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3" name="Oval 42"/>
              <p:cNvSpPr>
                <a:spLocks noChangeArrowheads="1"/>
              </p:cNvSpPr>
              <p:nvPr/>
            </p:nvSpPr>
            <p:spPr bwMode="auto">
              <a:xfrm>
                <a:off x="5961924" y="2654861"/>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4" name="Oval 46"/>
              <p:cNvSpPr>
                <a:spLocks noChangeArrowheads="1"/>
              </p:cNvSpPr>
              <p:nvPr/>
            </p:nvSpPr>
            <p:spPr bwMode="auto">
              <a:xfrm>
                <a:off x="6707732" y="3520115"/>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5" name="Oval 48"/>
              <p:cNvSpPr>
                <a:spLocks noChangeArrowheads="1"/>
              </p:cNvSpPr>
              <p:nvPr/>
            </p:nvSpPr>
            <p:spPr bwMode="auto">
              <a:xfrm>
                <a:off x="6625837" y="1930756"/>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6" name="Oval 49"/>
              <p:cNvSpPr>
                <a:spLocks noChangeArrowheads="1"/>
              </p:cNvSpPr>
              <p:nvPr/>
            </p:nvSpPr>
            <p:spPr bwMode="auto">
              <a:xfrm>
                <a:off x="6411413" y="1810078"/>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7" name="Oval 50"/>
              <p:cNvSpPr>
                <a:spLocks noChangeArrowheads="1"/>
              </p:cNvSpPr>
              <p:nvPr/>
            </p:nvSpPr>
            <p:spPr bwMode="auto">
              <a:xfrm>
                <a:off x="6520273" y="1919835"/>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8" name="Oval 51"/>
              <p:cNvSpPr>
                <a:spLocks noChangeArrowheads="1"/>
              </p:cNvSpPr>
              <p:nvPr/>
            </p:nvSpPr>
            <p:spPr bwMode="auto">
              <a:xfrm>
                <a:off x="6521283" y="1807477"/>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69" name="Oval 49"/>
              <p:cNvSpPr>
                <a:spLocks noChangeArrowheads="1"/>
              </p:cNvSpPr>
              <p:nvPr/>
            </p:nvSpPr>
            <p:spPr bwMode="auto">
              <a:xfrm>
                <a:off x="6372200" y="1962478"/>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5846" name="Oval 48"/>
            <p:cNvSpPr>
              <a:spLocks noChangeArrowheads="1"/>
            </p:cNvSpPr>
            <p:nvPr/>
          </p:nvSpPr>
          <p:spPr bwMode="auto">
            <a:xfrm>
              <a:off x="1984667" y="2060848"/>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7" name="Oval 49"/>
            <p:cNvSpPr>
              <a:spLocks noChangeArrowheads="1"/>
            </p:cNvSpPr>
            <p:nvPr/>
          </p:nvSpPr>
          <p:spPr bwMode="auto">
            <a:xfrm>
              <a:off x="1853284" y="1952457"/>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8" name="Oval 42"/>
            <p:cNvSpPr>
              <a:spLocks noChangeArrowheads="1"/>
            </p:cNvSpPr>
            <p:nvPr/>
          </p:nvSpPr>
          <p:spPr bwMode="auto">
            <a:xfrm>
              <a:off x="1284140" y="2692402"/>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9" name="Oval 14"/>
            <p:cNvSpPr>
              <a:spLocks noChangeArrowheads="1"/>
            </p:cNvSpPr>
            <p:nvPr/>
          </p:nvSpPr>
          <p:spPr bwMode="auto">
            <a:xfrm>
              <a:off x="1595164" y="2812668"/>
              <a:ext cx="78928" cy="76651"/>
            </a:xfrm>
            <a:prstGeom prst="ellipse">
              <a:avLst/>
            </a:prstGeom>
            <a:solidFill>
              <a:srgbClr val="CC0000"/>
            </a:solidFill>
            <a:ln w="9525">
              <a:solidFill>
                <a:srgbClr val="CC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5844" name="Rettangolo 35843"/>
          <p:cNvSpPr>
            <a:spLocks noChangeArrowheads="1"/>
          </p:cNvSpPr>
          <p:nvPr/>
        </p:nvSpPr>
        <p:spPr bwMode="auto">
          <a:xfrm>
            <a:off x="4084638" y="1046164"/>
            <a:ext cx="6583362"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Lambelet</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Versilia Azienda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Ulss</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12, Lido Camaiore (LU)</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Petrini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Azienda Ospedaliera Universitaria Pisana, Pisa (PI)</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Bosi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A.O.U. Careggi, Firenze (FI)</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Rosti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Ca'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Foncello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Treviso (TV)</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Galieni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C. e G. Mazzoni, Ascoli Piceno (AP)</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Giglio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Cardarelli, Campobasso (CB)</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Bernardi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ULSS 10 "Veneto Orientale", San Donà di Piave (VE)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Scelzi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di Castelfranco Veneto (ULSS 8), Castelfranco Veneto (TV)</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Bonciarelli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Azienda ULSS17, Monselice (PD)</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Falini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Santa Maria della Misericordia, Perugia (PG)</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Veltri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S. Maria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Goretti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Latina (LT)</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Frassoldati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A.O.U. Arcispedale Sant'Anna , Cona di Ferrara (FE)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Maisano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Az.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Osp</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Bianchi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Melacrino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Morelli , Reggio Calabria (RC)</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Tagliaferri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Fondazione "Tommaso Campanella", Catanzaro (CZ)</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Minotto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di Mirano - ULSS 13, Mirano (VE)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Gamucci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S.S. Trinità  , Sora (FR)</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Gatti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Regione del Veneto - Azienda ULSS 14 Chioggia, Sottomarina di Chioggia (VE)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Ghio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A.O.U. San Martino di Genova, Genova (GE)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Moreo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Fondazione Cà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Granda</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Maggiore Policlinico, Milano (MI)</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Gherlinzoni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Cà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Foncello</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Treviso (TV)</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Mencoboni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Az. Ospedale Villa Scassi - ASL 3 Genovese, Genova (GE)</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Sponghini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Az.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Osp</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Maggiore della Carità, Novara (NO)</a:t>
            </a:r>
          </a:p>
          <a:p>
            <a:pPr marL="0" marR="0" lvl="0" indent="0" algn="ctr" defTabSz="914400" rtl="0" eaLnBrk="1" fontAlgn="auto" latinLnBrk="0" hangingPunct="1">
              <a:lnSpc>
                <a:spcPct val="100000"/>
              </a:lnSpc>
              <a:spcBef>
                <a:spcPct val="0"/>
              </a:spcBef>
              <a:spcAft>
                <a:spcPts val="100"/>
              </a:spcAft>
              <a:buClrTx/>
              <a:buSzTx/>
              <a:buFontTx/>
              <a:buNone/>
              <a:tabLst/>
              <a:defRPr/>
            </a:pPr>
            <a:r>
              <a:rPr kumimoji="0" lang="it-IT" altLang="it-IT" sz="13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Angelini</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Ospedale Regina </a:t>
            </a:r>
            <a:r>
              <a:rPr kumimoji="0" lang="it-IT" altLang="it-IT" sz="13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Apostolorum</a:t>
            </a:r>
            <a:r>
              <a:rPr kumimoji="0" lang="it-IT" altLang="it-IT" sz="13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Albano Laziale (Roma)</a:t>
            </a:r>
          </a:p>
        </p:txBody>
      </p:sp>
    </p:spTree>
    <p:extLst>
      <p:ext uri="{BB962C8B-B14F-4D97-AF65-F5344CB8AC3E}">
        <p14:creationId xmlns:p14="http://schemas.microsoft.com/office/powerpoint/2010/main" val="1851091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ttangolo 3"/>
          <p:cNvSpPr>
            <a:spLocks noChangeArrowheads="1"/>
          </p:cNvSpPr>
          <p:nvPr/>
        </p:nvSpPr>
        <p:spPr bwMode="auto">
          <a:xfrm>
            <a:off x="8021639" y="4017964"/>
            <a:ext cx="954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it-IT" sz="1600" b="1" i="0" u="none" strike="noStrike" kern="0" cap="none" spc="0" normalizeH="0" baseline="0" noProof="0">
                <a:ln>
                  <a:noFill/>
                </a:ln>
                <a:solidFill>
                  <a:srgbClr val="CC0000"/>
                </a:solidFill>
                <a:effectLst/>
                <a:uLnTx/>
                <a:uFillTx/>
                <a:latin typeface="Garamond" panose="02020404030301010803" pitchFamily="18" charset="0"/>
                <a:ea typeface="+mn-ea"/>
                <a:cs typeface="+mn-cs"/>
              </a:rPr>
              <a:t>p&lt;0.0001</a:t>
            </a:r>
            <a:endParaRPr kumimoji="0" lang="en-US" altLang="it-IT" sz="1600" b="0" i="0" u="none" strike="noStrike" kern="0" cap="none" spc="0" normalizeH="0" baseline="0" noProof="0">
              <a:ln>
                <a:noFill/>
              </a:ln>
              <a:solidFill>
                <a:srgbClr val="CC0000"/>
              </a:solidFill>
              <a:effectLst/>
              <a:uLnTx/>
              <a:uFillTx/>
              <a:latin typeface="Garamond" panose="02020404030301010803" pitchFamily="18" charset="0"/>
              <a:ea typeface="+mn-ea"/>
              <a:cs typeface="+mn-cs"/>
            </a:endParaRPr>
          </a:p>
        </p:txBody>
      </p:sp>
      <p:pic>
        <p:nvPicPr>
          <p:cNvPr id="24581" name="Picture 12"/>
          <p:cNvPicPr>
            <a:picLocks noChangeAspect="1" noChangeArrowheads="1"/>
          </p:cNvPicPr>
          <p:nvPr/>
        </p:nvPicPr>
        <p:blipFill>
          <a:blip r:embed="rId2">
            <a:extLst>
              <a:ext uri="{28A0092B-C50C-407E-A947-70E740481C1C}">
                <a14:useLocalDpi xmlns:a14="http://schemas.microsoft.com/office/drawing/2010/main" val="0"/>
              </a:ext>
            </a:extLst>
          </a:blip>
          <a:srcRect t="17358" b="-2"/>
          <a:stretch>
            <a:fillRect/>
          </a:stretch>
        </p:blipFill>
        <p:spPr bwMode="auto">
          <a:xfrm>
            <a:off x="2892648" y="3050520"/>
            <a:ext cx="46482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Rettangolo 8"/>
          <p:cNvSpPr>
            <a:spLocks noChangeArrowheads="1"/>
          </p:cNvSpPr>
          <p:nvPr/>
        </p:nvSpPr>
        <p:spPr bwMode="auto">
          <a:xfrm>
            <a:off x="8021639" y="1485900"/>
            <a:ext cx="954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it-IT" sz="1600" b="1" i="0" u="none" strike="noStrike" kern="0" cap="none" spc="0" normalizeH="0" baseline="0" noProof="0">
                <a:ln>
                  <a:noFill/>
                </a:ln>
                <a:solidFill>
                  <a:srgbClr val="31859C"/>
                </a:solidFill>
                <a:effectLst/>
                <a:uLnTx/>
                <a:uFillTx/>
                <a:latin typeface="Garamond" panose="02020404030301010803" pitchFamily="18" charset="0"/>
                <a:ea typeface="+mn-ea"/>
                <a:cs typeface="+mn-cs"/>
              </a:rPr>
              <a:t>p&lt;0.0001</a:t>
            </a:r>
            <a:endParaRPr kumimoji="0" lang="en-US" altLang="it-IT" sz="1600" b="0" i="0" u="none" strike="noStrike" kern="0" cap="none" spc="0" normalizeH="0" baseline="0" noProof="0">
              <a:ln>
                <a:noFill/>
              </a:ln>
              <a:solidFill>
                <a:srgbClr val="31859C"/>
              </a:solidFill>
              <a:effectLst/>
              <a:uLnTx/>
              <a:uFillTx/>
              <a:latin typeface="Garamond" panose="02020404030301010803" pitchFamily="18" charset="0"/>
              <a:ea typeface="+mn-ea"/>
              <a:cs typeface="+mn-cs"/>
            </a:endParaRPr>
          </a:p>
        </p:txBody>
      </p:sp>
      <p:sp>
        <p:nvSpPr>
          <p:cNvPr id="24583" name="Rettangolo 1"/>
          <p:cNvSpPr>
            <a:spLocks noChangeArrowheads="1"/>
          </p:cNvSpPr>
          <p:nvPr/>
        </p:nvSpPr>
        <p:spPr bwMode="auto">
          <a:xfrm>
            <a:off x="2598705" y="2527300"/>
            <a:ext cx="958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Treatment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start</a:t>
            </a:r>
            <a:endParaRPr kumimoji="0" lang="it-IT" altLang="it-IT" sz="14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4" name="Rettangolo 10"/>
          <p:cNvSpPr>
            <a:spLocks noChangeArrowheads="1"/>
          </p:cNvSpPr>
          <p:nvPr/>
        </p:nvSpPr>
        <p:spPr bwMode="auto">
          <a:xfrm>
            <a:off x="4594225" y="2527301"/>
            <a:ext cx="125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Treatment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start + 4 weeks</a:t>
            </a:r>
            <a:endParaRPr kumimoji="0" lang="it-IT" altLang="it-IT" sz="14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5" name="Rettangolo 11"/>
          <p:cNvSpPr>
            <a:spLocks noChangeArrowheads="1"/>
          </p:cNvSpPr>
          <p:nvPr/>
        </p:nvSpPr>
        <p:spPr bwMode="auto">
          <a:xfrm>
            <a:off x="6692901" y="2527301"/>
            <a:ext cx="133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Treatment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a:ln>
                  <a:noFill/>
                </a:ln>
                <a:solidFill>
                  <a:srgbClr val="000000"/>
                </a:solidFill>
                <a:effectLst/>
                <a:uLnTx/>
                <a:uFillTx/>
                <a:latin typeface="Garamond" panose="02020404030301010803" pitchFamily="18" charset="0"/>
                <a:ea typeface="+mn-ea"/>
                <a:cs typeface="+mn-cs"/>
              </a:rPr>
              <a:t>start + 12 weeks</a:t>
            </a:r>
            <a:endParaRPr kumimoji="0" lang="it-IT" altLang="it-IT" sz="14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4586" name="Picture 13"/>
          <p:cNvPicPr>
            <a:picLocks noChangeAspect="1" noChangeArrowheads="1"/>
          </p:cNvPicPr>
          <p:nvPr/>
        </p:nvPicPr>
        <p:blipFill>
          <a:blip r:embed="rId3">
            <a:extLst>
              <a:ext uri="{28A0092B-C50C-407E-A947-70E740481C1C}">
                <a14:useLocalDpi xmlns:a14="http://schemas.microsoft.com/office/drawing/2010/main" val="0"/>
              </a:ext>
            </a:extLst>
          </a:blip>
          <a:srcRect t="35928"/>
          <a:stretch>
            <a:fillRect/>
          </a:stretch>
        </p:blipFill>
        <p:spPr bwMode="auto">
          <a:xfrm>
            <a:off x="3042444" y="1055359"/>
            <a:ext cx="4611687"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8" name="Rettangolo 4"/>
          <p:cNvSpPr>
            <a:spLocks noChangeArrowheads="1"/>
          </p:cNvSpPr>
          <p:nvPr/>
        </p:nvSpPr>
        <p:spPr bwMode="auto">
          <a:xfrm>
            <a:off x="1631950" y="1809751"/>
            <a:ext cx="1079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800" u="none" strike="noStrike" kern="0" cap="none" spc="0" normalizeH="0" baseline="0" noProof="0" dirty="0">
                <a:ln>
                  <a:noFill/>
                </a:ln>
                <a:solidFill>
                  <a:srgbClr val="31859C"/>
                </a:solidFill>
                <a:effectLst/>
                <a:uLnTx/>
                <a:uFillTx/>
                <a:cs typeface="Arial" panose="020B0604020202020204" pitchFamily="34" charset="0"/>
              </a:rPr>
              <a:t>Solid tumors</a:t>
            </a:r>
            <a:endParaRPr kumimoji="0" lang="it-IT" altLang="it-IT" sz="1800" u="none" strike="noStrike" kern="0" cap="none" spc="0" normalizeH="0" baseline="0" noProof="0" dirty="0">
              <a:ln>
                <a:noFill/>
              </a:ln>
              <a:solidFill>
                <a:srgbClr val="31859C"/>
              </a:solidFill>
              <a:effectLst/>
              <a:uLnTx/>
              <a:uFillTx/>
              <a:cs typeface="Arial" panose="020B0604020202020204" pitchFamily="34" charset="0"/>
            </a:endParaRPr>
          </a:p>
        </p:txBody>
      </p:sp>
      <p:sp>
        <p:nvSpPr>
          <p:cNvPr id="24589" name="Rettangolo 15"/>
          <p:cNvSpPr>
            <a:spLocks noChangeArrowheads="1"/>
          </p:cNvSpPr>
          <p:nvPr/>
        </p:nvSpPr>
        <p:spPr bwMode="auto">
          <a:xfrm>
            <a:off x="1282263" y="4090989"/>
            <a:ext cx="15990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800" u="none" strike="noStrike" kern="0" cap="none" spc="0" normalizeH="0" baseline="0" noProof="0" dirty="0">
                <a:ln>
                  <a:noFill/>
                </a:ln>
                <a:solidFill>
                  <a:srgbClr val="CC0000"/>
                </a:solidFill>
                <a:effectLst/>
                <a:uLnTx/>
                <a:uFillTx/>
                <a:latin typeface="+mn-lt"/>
                <a:cs typeface="Arial" panose="020B0604020202020204" pitchFamily="34" charset="0"/>
              </a:rPr>
              <a:t>Hematologic</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u="none" strike="noStrike" kern="0" cap="none" spc="0" normalizeH="0" baseline="0" noProof="0" dirty="0" err="1">
                <a:ln>
                  <a:noFill/>
                </a:ln>
                <a:solidFill>
                  <a:srgbClr val="CC0000"/>
                </a:solidFill>
                <a:effectLst/>
                <a:uLnTx/>
                <a:uFillTx/>
                <a:latin typeface="+mn-lt"/>
                <a:ea typeface="+mn-ea"/>
                <a:cs typeface="+mn-cs"/>
              </a:rPr>
              <a:t>tumors</a:t>
            </a:r>
            <a:endParaRPr kumimoji="0" lang="it-IT" altLang="it-IT" sz="1800" u="none" strike="noStrike" kern="0" cap="none" spc="0" normalizeH="0" baseline="0" noProof="0" dirty="0">
              <a:ln>
                <a:noFill/>
              </a:ln>
              <a:solidFill>
                <a:srgbClr val="CC0000"/>
              </a:solidFill>
              <a:effectLst/>
              <a:uLnTx/>
              <a:uFillTx/>
              <a:latin typeface="+mn-lt"/>
              <a:ea typeface="+mn-ea"/>
              <a:cs typeface="+mn-cs"/>
            </a:endParaRPr>
          </a:p>
        </p:txBody>
      </p:sp>
      <p:sp>
        <p:nvSpPr>
          <p:cNvPr id="24590" name="Rettangolo 16"/>
          <p:cNvSpPr>
            <a:spLocks noChangeArrowheads="1"/>
          </p:cNvSpPr>
          <p:nvPr/>
        </p:nvSpPr>
        <p:spPr bwMode="auto">
          <a:xfrm>
            <a:off x="2377841" y="5065714"/>
            <a:ext cx="1329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dirty="0">
                <a:ln>
                  <a:noFill/>
                </a:ln>
                <a:solidFill>
                  <a:srgbClr val="000000"/>
                </a:solidFill>
                <a:effectLst/>
                <a:uLnTx/>
                <a:uFillTx/>
                <a:latin typeface="Garamond" panose="02020404030301010803" pitchFamily="18" charset="0"/>
                <a:ea typeface="+mn-ea"/>
                <a:cs typeface="+mn-cs"/>
              </a:rPr>
              <a:t>Treatment starts</a:t>
            </a:r>
            <a:endParaRPr kumimoji="0" lang="it-IT" altLang="it-IT" sz="14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591" name="Rettangolo 17"/>
          <p:cNvSpPr>
            <a:spLocks noChangeArrowheads="1"/>
          </p:cNvSpPr>
          <p:nvPr/>
        </p:nvSpPr>
        <p:spPr bwMode="auto">
          <a:xfrm>
            <a:off x="4236302" y="5065714"/>
            <a:ext cx="20906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0" cap="none" spc="0" normalizeH="0" baseline="0" noProof="0" dirty="0">
                <a:ln>
                  <a:noFill/>
                </a:ln>
                <a:solidFill>
                  <a:srgbClr val="000000"/>
                </a:solidFill>
                <a:effectLst/>
                <a:uLnTx/>
                <a:uFillTx/>
                <a:latin typeface="Garamond" panose="02020404030301010803" pitchFamily="18" charset="0"/>
                <a:ea typeface="+mn-ea"/>
                <a:cs typeface="+mn-cs"/>
              </a:rPr>
              <a:t>Treatments start + 4 weeks</a:t>
            </a:r>
            <a:endParaRPr kumimoji="0" lang="it-IT" altLang="it-IT" sz="14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592" name="Rettangolo 18"/>
          <p:cNvSpPr>
            <a:spLocks noChangeArrowheads="1"/>
          </p:cNvSpPr>
          <p:nvPr/>
        </p:nvSpPr>
        <p:spPr bwMode="auto">
          <a:xfrm>
            <a:off x="6427436" y="5065714"/>
            <a:ext cx="21755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400" u="none" strike="noStrike" kern="0" cap="none" spc="0" normalizeH="0" baseline="0" noProof="0" dirty="0">
                <a:ln>
                  <a:noFill/>
                </a:ln>
                <a:solidFill>
                  <a:srgbClr val="000000"/>
                </a:solidFill>
                <a:effectLst/>
                <a:uLnTx/>
                <a:uFillTx/>
                <a:latin typeface="Garamond" panose="02020404030301010803" pitchFamily="18" charset="0"/>
              </a:rPr>
              <a:t>Treatment </a:t>
            </a:r>
            <a:r>
              <a:rPr kumimoji="0" lang="it-IT" altLang="it-IT" sz="1400" u="none" strike="noStrike" kern="0" cap="none" spc="0" normalizeH="0" baseline="0" noProof="0" dirty="0" err="1">
                <a:ln>
                  <a:noFill/>
                </a:ln>
                <a:solidFill>
                  <a:srgbClr val="000000"/>
                </a:solidFill>
                <a:effectLst/>
                <a:uLnTx/>
                <a:uFillTx/>
                <a:latin typeface="Garamond" panose="02020404030301010803" pitchFamily="18" charset="0"/>
              </a:rPr>
              <a:t>starts</a:t>
            </a:r>
            <a:r>
              <a:rPr kumimoji="0" lang="it-IT" altLang="it-IT" sz="1400" u="none" strike="noStrike" kern="0" cap="none" spc="0" normalizeH="0" baseline="0" noProof="0" dirty="0">
                <a:ln>
                  <a:noFill/>
                </a:ln>
                <a:solidFill>
                  <a:srgbClr val="000000"/>
                </a:solidFill>
                <a:effectLst/>
                <a:uLnTx/>
                <a:uFillTx/>
                <a:latin typeface="Garamond" panose="02020404030301010803" pitchFamily="18" charset="0"/>
              </a:rPr>
              <a:t> + 12 weeks</a:t>
            </a:r>
          </a:p>
        </p:txBody>
      </p:sp>
      <p:sp>
        <p:nvSpPr>
          <p:cNvPr id="2" name="CasellaDiTesto 1"/>
          <p:cNvSpPr txBox="1"/>
          <p:nvPr/>
        </p:nvSpPr>
        <p:spPr>
          <a:xfrm>
            <a:off x="306248" y="6382526"/>
            <a:ext cx="4143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0000"/>
                </a:solidFill>
                <a:effectLst/>
                <a:uLnTx/>
                <a:uFillTx/>
                <a:latin typeface="Arial"/>
                <a:ea typeface="+mn-ea"/>
                <a:cs typeface="+mn-cs"/>
              </a:rPr>
              <a:t>Rosti</a:t>
            </a:r>
            <a:r>
              <a:rPr kumimoji="0" lang="it-IT" sz="1800" b="0" i="0" u="none" strike="noStrike" kern="1200" cap="none" spc="0" normalizeH="0" baseline="0" noProof="0" dirty="0">
                <a:ln>
                  <a:noFill/>
                </a:ln>
                <a:solidFill>
                  <a:srgbClr val="000000"/>
                </a:solidFill>
                <a:effectLst/>
                <a:uLnTx/>
                <a:uFillTx/>
                <a:latin typeface="Arial"/>
                <a:ea typeface="+mn-ea"/>
                <a:cs typeface="+mn-cs"/>
              </a:rPr>
              <a:t> et al , </a:t>
            </a:r>
            <a:r>
              <a:rPr kumimoji="0" lang="it-IT" sz="1800" b="0" i="0" u="none" strike="noStrike" kern="1200" cap="none" spc="0" normalizeH="0" baseline="0" noProof="0" dirty="0" err="1">
                <a:ln>
                  <a:noFill/>
                </a:ln>
                <a:solidFill>
                  <a:srgbClr val="000000"/>
                </a:solidFill>
                <a:effectLst/>
                <a:uLnTx/>
                <a:uFillTx/>
                <a:latin typeface="Arial"/>
                <a:ea typeface="+mn-ea"/>
                <a:cs typeface="+mn-cs"/>
              </a:rPr>
              <a:t>Ther</a:t>
            </a:r>
            <a:r>
              <a:rPr kumimoji="0" lang="it-IT" sz="1800" b="0" i="0" u="none" strike="noStrike" kern="1200" cap="none" spc="0" normalizeH="0" baseline="0" noProof="0" dirty="0">
                <a:ln>
                  <a:noFill/>
                </a:ln>
                <a:solidFill>
                  <a:srgbClr val="000000"/>
                </a:solidFill>
                <a:effectLst/>
                <a:uLnTx/>
                <a:uFillTx/>
                <a:latin typeface="Arial"/>
                <a:ea typeface="+mn-ea"/>
                <a:cs typeface="+mn-cs"/>
              </a:rPr>
              <a:t> </a:t>
            </a:r>
            <a:r>
              <a:rPr kumimoji="0" lang="it-IT" sz="1800" b="0" i="0" u="none" strike="noStrike" kern="1200" cap="none" spc="0" normalizeH="0" baseline="0" noProof="0" dirty="0" err="1">
                <a:ln>
                  <a:noFill/>
                </a:ln>
                <a:solidFill>
                  <a:srgbClr val="000000"/>
                </a:solidFill>
                <a:effectLst/>
                <a:uLnTx/>
                <a:uFillTx/>
                <a:latin typeface="Arial"/>
                <a:ea typeface="+mn-ea"/>
                <a:cs typeface="+mn-cs"/>
              </a:rPr>
              <a:t>Adv</a:t>
            </a:r>
            <a:r>
              <a:rPr kumimoji="0" lang="it-IT" sz="1800" b="0" i="0" u="none" strike="noStrike" kern="1200" cap="none" spc="0" normalizeH="0" baseline="0" noProof="0" dirty="0">
                <a:ln>
                  <a:noFill/>
                </a:ln>
                <a:solidFill>
                  <a:srgbClr val="000000"/>
                </a:solidFill>
                <a:effectLst/>
                <a:uLnTx/>
                <a:uFillTx/>
                <a:latin typeface="Arial"/>
                <a:ea typeface="+mn-ea"/>
                <a:cs typeface="+mn-cs"/>
              </a:rPr>
              <a:t> </a:t>
            </a:r>
            <a:r>
              <a:rPr kumimoji="0" lang="it-IT" sz="1800" b="0" i="0" u="none" strike="noStrike" kern="1200" cap="none" spc="0" normalizeH="0" baseline="0" noProof="0" dirty="0" err="1">
                <a:ln>
                  <a:noFill/>
                </a:ln>
                <a:solidFill>
                  <a:srgbClr val="000000"/>
                </a:solidFill>
                <a:effectLst/>
                <a:uLnTx/>
                <a:uFillTx/>
                <a:latin typeface="Arial"/>
                <a:ea typeface="+mn-ea"/>
                <a:cs typeface="+mn-cs"/>
              </a:rPr>
              <a:t>Med</a:t>
            </a:r>
            <a:r>
              <a:rPr kumimoji="0" lang="it-IT" sz="1800" b="0" i="0" u="none" strike="noStrike" kern="1200" cap="none" spc="0" normalizeH="0" baseline="0" noProof="0" dirty="0">
                <a:ln>
                  <a:noFill/>
                </a:ln>
                <a:solidFill>
                  <a:srgbClr val="000000"/>
                </a:solidFill>
                <a:effectLst/>
                <a:uLnTx/>
                <a:uFillTx/>
                <a:latin typeface="Arial"/>
                <a:ea typeface="+mn-ea"/>
                <a:cs typeface="+mn-cs"/>
              </a:rPr>
              <a:t> </a:t>
            </a:r>
            <a:r>
              <a:rPr kumimoji="0" lang="it-IT" sz="1800" b="0" i="0" u="none" strike="noStrike" kern="1200" cap="none" spc="0" normalizeH="0" baseline="0" noProof="0" dirty="0" err="1">
                <a:ln>
                  <a:noFill/>
                </a:ln>
                <a:solidFill>
                  <a:srgbClr val="000000"/>
                </a:solidFill>
                <a:effectLst/>
                <a:uLnTx/>
                <a:uFillTx/>
                <a:latin typeface="Arial"/>
                <a:ea typeface="+mn-ea"/>
                <a:cs typeface="+mn-cs"/>
              </a:rPr>
              <a:t>Oncol</a:t>
            </a:r>
            <a:r>
              <a:rPr kumimoji="0" lang="it-IT" sz="1800" b="0" i="0" u="none" strike="noStrike" kern="1200" cap="none" spc="0" normalizeH="0" baseline="0" noProof="0" dirty="0">
                <a:ln>
                  <a:noFill/>
                </a:ln>
                <a:solidFill>
                  <a:srgbClr val="000000"/>
                </a:solidFill>
                <a:effectLst/>
                <a:uLnTx/>
                <a:uFillTx/>
                <a:latin typeface="Arial"/>
                <a:ea typeface="+mn-ea"/>
                <a:cs typeface="+mn-cs"/>
              </a:rPr>
              <a:t>, 2016</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8206" y="4090989"/>
            <a:ext cx="1188751" cy="159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152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2279651" y="188914"/>
            <a:ext cx="7993063" cy="706437"/>
          </a:xfrm>
        </p:spPr>
        <p:txBody>
          <a:bodyPr/>
          <a:lstStyle/>
          <a:p>
            <a:r>
              <a:rPr lang="en-US" altLang="it-IT"/>
              <a:t>Improvement of Anemia</a:t>
            </a:r>
          </a:p>
        </p:txBody>
      </p:sp>
      <p:sp>
        <p:nvSpPr>
          <p:cNvPr id="3" name="Segnaposto contenuto 2"/>
          <p:cNvSpPr>
            <a:spLocks noGrp="1"/>
          </p:cNvSpPr>
          <p:nvPr>
            <p:ph idx="1"/>
          </p:nvPr>
        </p:nvSpPr>
        <p:spPr/>
        <p:txBody>
          <a:bodyPr/>
          <a:lstStyle/>
          <a:p>
            <a:pPr marL="0" indent="0">
              <a:buNone/>
              <a:defRPr/>
            </a:pPr>
            <a:r>
              <a:rPr lang="en-US" sz="2800" dirty="0">
                <a:latin typeface="+mn-lt"/>
              </a:rPr>
              <a:t>132 (61%) patients showed an improvement of anemia *:</a:t>
            </a:r>
          </a:p>
          <a:p>
            <a:pPr>
              <a:defRPr/>
            </a:pPr>
            <a:r>
              <a:rPr lang="en-US" sz="2800" dirty="0">
                <a:latin typeface="+mn-lt"/>
              </a:rPr>
              <a:t>55% were females</a:t>
            </a:r>
          </a:p>
          <a:p>
            <a:pPr>
              <a:defRPr/>
            </a:pPr>
            <a:r>
              <a:rPr lang="en-US" sz="2800" dirty="0">
                <a:latin typeface="+mn-lt"/>
              </a:rPr>
              <a:t>median age was 70 y [range 25-89 y]</a:t>
            </a:r>
          </a:p>
        </p:txBody>
      </p:sp>
      <p:sp>
        <p:nvSpPr>
          <p:cNvPr id="27652" name="Rettangolo 3"/>
          <p:cNvSpPr>
            <a:spLocks noChangeArrowheads="1"/>
          </p:cNvSpPr>
          <p:nvPr/>
        </p:nvSpPr>
        <p:spPr bwMode="auto">
          <a:xfrm>
            <a:off x="1998283" y="4841622"/>
            <a:ext cx="68421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it-IT" altLang="it-IT" dirty="0">
                <a:solidFill>
                  <a:srgbClr val="000000"/>
                </a:solidFill>
                <a:latin typeface="+mj-lt"/>
              </a:rPr>
              <a:t>* </a:t>
            </a:r>
            <a:r>
              <a:rPr lang="it-IT" altLang="it-IT" dirty="0" err="1">
                <a:solidFill>
                  <a:srgbClr val="000000"/>
                </a:solidFill>
                <a:latin typeface="+mj-lt"/>
              </a:rPr>
              <a:t>intended</a:t>
            </a:r>
            <a:r>
              <a:rPr lang="it-IT" altLang="it-IT" dirty="0">
                <a:solidFill>
                  <a:srgbClr val="000000"/>
                </a:solidFill>
                <a:latin typeface="+mj-lt"/>
              </a:rPr>
              <a:t> </a:t>
            </a:r>
            <a:r>
              <a:rPr lang="it-IT" altLang="it-IT" dirty="0" err="1">
                <a:solidFill>
                  <a:srgbClr val="000000"/>
                </a:solidFill>
                <a:latin typeface="+mj-lt"/>
              </a:rPr>
              <a:t>as</a:t>
            </a:r>
            <a:r>
              <a:rPr lang="it-IT" altLang="it-IT" dirty="0">
                <a:solidFill>
                  <a:srgbClr val="000000"/>
                </a:solidFill>
                <a:latin typeface="+mj-lt"/>
              </a:rPr>
              <a:t> an </a:t>
            </a:r>
            <a:r>
              <a:rPr lang="it-IT" altLang="it-IT" dirty="0" err="1">
                <a:solidFill>
                  <a:srgbClr val="000000"/>
                </a:solidFill>
                <a:latin typeface="+mj-lt"/>
              </a:rPr>
              <a:t>increase</a:t>
            </a:r>
            <a:r>
              <a:rPr lang="it-IT" altLang="it-IT" dirty="0">
                <a:solidFill>
                  <a:srgbClr val="000000"/>
                </a:solidFill>
                <a:latin typeface="+mj-lt"/>
              </a:rPr>
              <a:t> of </a:t>
            </a:r>
            <a:r>
              <a:rPr lang="it-IT" altLang="it-IT" dirty="0" err="1">
                <a:solidFill>
                  <a:srgbClr val="000000"/>
                </a:solidFill>
                <a:latin typeface="+mj-lt"/>
              </a:rPr>
              <a:t>Hb</a:t>
            </a:r>
            <a:r>
              <a:rPr lang="it-IT" altLang="it-IT" dirty="0">
                <a:solidFill>
                  <a:srgbClr val="000000"/>
                </a:solidFill>
                <a:latin typeface="+mj-lt"/>
              </a:rPr>
              <a:t> </a:t>
            </a:r>
            <a:r>
              <a:rPr lang="it-IT" altLang="it-IT" dirty="0" err="1">
                <a:solidFill>
                  <a:srgbClr val="000000"/>
                </a:solidFill>
                <a:latin typeface="+mj-lt"/>
              </a:rPr>
              <a:t>level</a:t>
            </a:r>
            <a:r>
              <a:rPr lang="it-IT" altLang="it-IT" dirty="0">
                <a:solidFill>
                  <a:srgbClr val="000000"/>
                </a:solidFill>
                <a:latin typeface="+mj-lt"/>
              </a:rPr>
              <a:t> ≥ 1 g/</a:t>
            </a:r>
            <a:r>
              <a:rPr lang="it-IT" altLang="it-IT" dirty="0" err="1">
                <a:solidFill>
                  <a:srgbClr val="000000"/>
                </a:solidFill>
                <a:latin typeface="+mj-lt"/>
              </a:rPr>
              <a:t>dL</a:t>
            </a:r>
            <a:r>
              <a:rPr lang="it-IT" altLang="it-IT" dirty="0">
                <a:solidFill>
                  <a:srgbClr val="000000"/>
                </a:solidFill>
                <a:latin typeface="+mj-lt"/>
              </a:rPr>
              <a:t> in the first 4 (+1) weeks and or an </a:t>
            </a:r>
            <a:r>
              <a:rPr lang="it-IT" altLang="it-IT" dirty="0" err="1">
                <a:solidFill>
                  <a:srgbClr val="000000"/>
                </a:solidFill>
                <a:latin typeface="+mj-lt"/>
              </a:rPr>
              <a:t>increase</a:t>
            </a:r>
            <a:r>
              <a:rPr lang="it-IT" altLang="it-IT" dirty="0">
                <a:solidFill>
                  <a:srgbClr val="000000"/>
                </a:solidFill>
                <a:latin typeface="+mj-lt"/>
              </a:rPr>
              <a:t> of </a:t>
            </a:r>
            <a:r>
              <a:rPr lang="it-IT" altLang="it-IT" dirty="0" err="1">
                <a:solidFill>
                  <a:srgbClr val="000000"/>
                </a:solidFill>
                <a:latin typeface="+mj-lt"/>
              </a:rPr>
              <a:t>Hb</a:t>
            </a:r>
            <a:r>
              <a:rPr lang="it-IT" altLang="it-IT" dirty="0">
                <a:solidFill>
                  <a:srgbClr val="000000"/>
                </a:solidFill>
                <a:latin typeface="+mj-lt"/>
              </a:rPr>
              <a:t> </a:t>
            </a:r>
            <a:r>
              <a:rPr lang="it-IT" altLang="it-IT" dirty="0" err="1">
                <a:solidFill>
                  <a:srgbClr val="000000"/>
                </a:solidFill>
                <a:latin typeface="+mj-lt"/>
              </a:rPr>
              <a:t>level</a:t>
            </a:r>
            <a:r>
              <a:rPr lang="it-IT" altLang="it-IT" dirty="0">
                <a:solidFill>
                  <a:srgbClr val="000000"/>
                </a:solidFill>
                <a:latin typeface="+mj-lt"/>
              </a:rPr>
              <a:t> ≥ 2 g/</a:t>
            </a:r>
            <a:r>
              <a:rPr lang="it-IT" altLang="it-IT" dirty="0" err="1">
                <a:solidFill>
                  <a:srgbClr val="000000"/>
                </a:solidFill>
                <a:latin typeface="+mj-lt"/>
              </a:rPr>
              <a:t>dL</a:t>
            </a:r>
            <a:r>
              <a:rPr lang="it-IT" altLang="it-IT" dirty="0">
                <a:solidFill>
                  <a:srgbClr val="000000"/>
                </a:solidFill>
                <a:latin typeface="+mj-lt"/>
              </a:rPr>
              <a:t> in the first 12 (+1) weeks</a:t>
            </a:r>
          </a:p>
        </p:txBody>
      </p:sp>
      <p:pic>
        <p:nvPicPr>
          <p:cNvPr id="2" name="Immagine 1"/>
          <p:cNvPicPr>
            <a:picLocks noChangeAspect="1"/>
          </p:cNvPicPr>
          <p:nvPr/>
        </p:nvPicPr>
        <p:blipFill>
          <a:blip r:embed="rId2"/>
          <a:stretch>
            <a:fillRect/>
          </a:stretch>
        </p:blipFill>
        <p:spPr>
          <a:xfrm>
            <a:off x="25592" y="6331099"/>
            <a:ext cx="4212701" cy="499915"/>
          </a:xfrm>
          <a:prstGeom prst="rect">
            <a:avLst/>
          </a:prstGeom>
        </p:spPr>
      </p:pic>
    </p:spTree>
    <p:extLst>
      <p:ext uri="{BB962C8B-B14F-4D97-AF65-F5344CB8AC3E}">
        <p14:creationId xmlns:p14="http://schemas.microsoft.com/office/powerpoint/2010/main" val="243778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a:xfrm>
            <a:off x="2279651" y="188914"/>
            <a:ext cx="7993063" cy="706437"/>
          </a:xfrm>
        </p:spPr>
        <p:txBody>
          <a:bodyPr/>
          <a:lstStyle/>
          <a:p>
            <a:r>
              <a:rPr lang="en-US" altLang="it-IT" dirty="0"/>
              <a:t>Serious Adverse events and</a:t>
            </a:r>
            <a:br>
              <a:rPr lang="en-US" altLang="it-IT" dirty="0"/>
            </a:br>
            <a:r>
              <a:rPr lang="en-US" altLang="it-IT" dirty="0"/>
              <a:t>adverse drug reactions</a:t>
            </a:r>
          </a:p>
        </p:txBody>
      </p:sp>
      <p:sp>
        <p:nvSpPr>
          <p:cNvPr id="32771" name="Segnaposto contenuto 3"/>
          <p:cNvSpPr>
            <a:spLocks noGrp="1"/>
          </p:cNvSpPr>
          <p:nvPr>
            <p:ph idx="1"/>
          </p:nvPr>
        </p:nvSpPr>
        <p:spPr/>
        <p:txBody>
          <a:bodyPr/>
          <a:lstStyle/>
          <a:p>
            <a:r>
              <a:rPr lang="en-US" altLang="it-IT" dirty="0">
                <a:latin typeface="Arial" panose="020B0604020202020204" pitchFamily="34" charset="0"/>
                <a:cs typeface="Arial" panose="020B0604020202020204" pitchFamily="34" charset="0"/>
              </a:rPr>
              <a:t>4 patients experienced one or more SAEs, for a total of 6 SAEs: one event of dyspnea resulted in a prolonged hospitalization, while the others were medically significant.</a:t>
            </a:r>
          </a:p>
          <a:p>
            <a:r>
              <a:rPr lang="en-US" altLang="it-IT" dirty="0">
                <a:latin typeface="Arial" panose="020B0604020202020204" pitchFamily="34" charset="0"/>
                <a:cs typeface="Arial" panose="020B0604020202020204" pitchFamily="34" charset="0"/>
              </a:rPr>
              <a:t>2 patients experienced ADR: one superficial and one deep venous thrombosis were reported, both considered with possible relationship with </a:t>
            </a:r>
            <a:r>
              <a:rPr lang="en-US" altLang="it-IT" dirty="0" err="1">
                <a:latin typeface="Arial" panose="020B0604020202020204" pitchFamily="34" charset="0"/>
                <a:cs typeface="Arial" panose="020B0604020202020204" pitchFamily="34" charset="0"/>
              </a:rPr>
              <a:t>Binocrit</a:t>
            </a:r>
            <a:r>
              <a:rPr lang="en-US" altLang="it-IT" dirty="0">
                <a:latin typeface="Arial" panose="020B0604020202020204" pitchFamily="34" charset="0"/>
                <a:cs typeface="Arial" panose="020B0604020202020204" pitchFamily="34" charset="0"/>
              </a:rPr>
              <a:t>.</a:t>
            </a:r>
          </a:p>
        </p:txBody>
      </p:sp>
      <p:pic>
        <p:nvPicPr>
          <p:cNvPr id="2" name="Immagine 1"/>
          <p:cNvPicPr>
            <a:picLocks noChangeAspect="1"/>
          </p:cNvPicPr>
          <p:nvPr/>
        </p:nvPicPr>
        <p:blipFill>
          <a:blip r:embed="rId2"/>
          <a:stretch>
            <a:fillRect/>
          </a:stretch>
        </p:blipFill>
        <p:spPr>
          <a:xfrm>
            <a:off x="7555809" y="6233138"/>
            <a:ext cx="4212701" cy="499915"/>
          </a:xfrm>
          <a:prstGeom prst="rect">
            <a:avLst/>
          </a:prstGeom>
        </p:spPr>
      </p:pic>
    </p:spTree>
    <p:extLst>
      <p:ext uri="{BB962C8B-B14F-4D97-AF65-F5344CB8AC3E}">
        <p14:creationId xmlns:p14="http://schemas.microsoft.com/office/powerpoint/2010/main" val="335706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2391156" y="250003"/>
            <a:ext cx="7596188" cy="1144588"/>
          </a:xfrm>
          <a:prstGeom prst="rect">
            <a:avLst/>
          </a:prstGeom>
          <a:solidFill>
            <a:schemeClr val="accent1">
              <a:lumMod val="20000"/>
              <a:lumOff val="80000"/>
            </a:schemeClr>
          </a:solidFill>
          <a:ln>
            <a:noFill/>
          </a:ln>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6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64" charset="-128"/>
                <a:cs typeface="+mn-cs"/>
              </a:rPr>
              <a:t>Let</a:t>
            </a:r>
            <a:r>
              <a:rPr lang="it-IT" altLang="it-IT" sz="3600" b="1" dirty="0">
                <a:solidFill>
                  <a:prstClr val="black"/>
                </a:solidFill>
                <a:ea typeface="ヒラギノ角ゴ Pro W3" pitchFamily="-64" charset="-128"/>
              </a:rPr>
              <a:t>’</a:t>
            </a:r>
            <a:r>
              <a:rPr kumimoji="0" lang="it-IT" altLang="it-IT" sz="3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64" charset="-128"/>
                <a:cs typeface="+mn-cs"/>
              </a:rPr>
              <a:t>s start from the </a:t>
            </a:r>
            <a:r>
              <a:rPr kumimoji="0" lang="it-IT" altLang="it-IT" sz="36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64" charset="-128"/>
                <a:cs typeface="+mn-cs"/>
              </a:rPr>
              <a:t>beginning</a:t>
            </a:r>
            <a:endParaRPr kumimoji="0" lang="it-IT" altLang="it-IT" sz="3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64" charset="-128"/>
              <a:cs typeface="+mn-cs"/>
            </a:endParaRPr>
          </a:p>
        </p:txBody>
      </p:sp>
      <p:pic>
        <p:nvPicPr>
          <p:cNvPr id="6147" name="Picture 18" descr="aiom%255B1%25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917701"/>
            <a:ext cx="2044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9"/>
          <p:cNvSpPr>
            <a:spLocks noChangeArrowheads="1"/>
          </p:cNvSpPr>
          <p:nvPr/>
        </p:nvSpPr>
        <p:spPr bwMode="auto">
          <a:xfrm>
            <a:off x="5753444" y="2193926"/>
            <a:ext cx="367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Biosimilars</a:t>
            </a:r>
            <a:r>
              <a:rPr kumimoji="0" lang="it-IT" altLang="it-IT" sz="20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a:t>
            </a:r>
            <a:r>
              <a:rPr kumimoji="0" lang="it-IT" altLang="it-IT" sz="20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survey</a:t>
            </a:r>
            <a:r>
              <a:rPr kumimoji="0" lang="it-IT" altLang="it-IT" sz="20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a:t>
            </a:r>
            <a:r>
              <a:rPr kumimoji="0" lang="it-IT" altLang="it-IT" sz="20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May</a:t>
            </a:r>
            <a:r>
              <a:rPr kumimoji="0" lang="it-IT" altLang="it-IT" sz="20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2008</a:t>
            </a:r>
          </a:p>
        </p:txBody>
      </p:sp>
      <p:sp>
        <p:nvSpPr>
          <p:cNvPr id="6149" name="Rectangle 20"/>
          <p:cNvSpPr>
            <a:spLocks noChangeArrowheads="1"/>
          </p:cNvSpPr>
          <p:nvPr/>
        </p:nvSpPr>
        <p:spPr bwMode="auto">
          <a:xfrm>
            <a:off x="2955036" y="3478274"/>
            <a:ext cx="873099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17%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familiar</a:t>
            </a: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with the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term</a:t>
            </a: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biosimilar</a:t>
            </a:r>
            <a:endPar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endParaRPr>
          </a:p>
        </p:txBody>
      </p:sp>
      <p:sp>
        <p:nvSpPr>
          <p:cNvPr id="6150" name="Rectangle 21"/>
          <p:cNvSpPr>
            <a:spLocks noChangeArrowheads="1"/>
          </p:cNvSpPr>
          <p:nvPr/>
        </p:nvSpPr>
        <p:spPr bwMode="auto">
          <a:xfrm>
            <a:off x="3019044" y="4220465"/>
            <a:ext cx="7886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43%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never</a:t>
            </a: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heard</a:t>
            </a:r>
            <a:r>
              <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rPr>
              <a:t> </a:t>
            </a:r>
            <a:r>
              <a:rPr kumimoji="0" lang="it-IT" altLang="it-IT" sz="3500" b="1" i="0" u="none" strike="noStrike" kern="1200" cap="none" spc="0" normalizeH="0" baseline="0" noProof="0" dirty="0" err="1">
                <a:ln>
                  <a:noFill/>
                </a:ln>
                <a:solidFill>
                  <a:srgbClr val="404040"/>
                </a:solidFill>
                <a:effectLst/>
                <a:uLnTx/>
                <a:uFillTx/>
                <a:latin typeface="Arial" panose="020B0604020202020204" pitchFamily="34" charset="0"/>
                <a:ea typeface="ヒラギノ角ゴ Pro W3" pitchFamily="-64" charset="-128"/>
                <a:cs typeface="+mn-cs"/>
              </a:rPr>
              <a:t>about</a:t>
            </a:r>
            <a:endParaRPr kumimoji="0" lang="it-IT" altLang="it-IT" sz="3500" b="1" i="0" u="none" strike="noStrike" kern="1200" cap="none" spc="0" normalizeH="0" baseline="0" noProof="0" dirty="0">
              <a:ln>
                <a:noFill/>
              </a:ln>
              <a:solidFill>
                <a:srgbClr val="404040"/>
              </a:solidFill>
              <a:effectLst/>
              <a:uLnTx/>
              <a:uFillTx/>
              <a:latin typeface="Arial" panose="020B0604020202020204" pitchFamily="34" charset="0"/>
              <a:ea typeface="ヒラギノ角ゴ Pro W3" pitchFamily="-64" charset="-128"/>
              <a:cs typeface="+mn-cs"/>
            </a:endParaRPr>
          </a:p>
        </p:txBody>
      </p:sp>
    </p:spTree>
    <p:extLst>
      <p:ext uri="{BB962C8B-B14F-4D97-AF65-F5344CB8AC3E}">
        <p14:creationId xmlns:p14="http://schemas.microsoft.com/office/powerpoint/2010/main" val="160497525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77519" y="324620"/>
            <a:ext cx="5604258" cy="2880343"/>
          </a:xfrm>
          <a:prstGeom prst="rect">
            <a:avLst/>
          </a:prstGeom>
          <a:solidFill>
            <a:schemeClr val="accent1">
              <a:lumMod val="20000"/>
              <a:lumOff val="80000"/>
            </a:schemeClr>
          </a:solidFill>
          <a:ln w="28575">
            <a:solidFill>
              <a:srgbClr val="0070C0"/>
            </a:solidFill>
          </a:ln>
        </p:spPr>
      </p:pic>
      <p:pic>
        <p:nvPicPr>
          <p:cNvPr id="4" name="Immagine 3"/>
          <p:cNvPicPr>
            <a:picLocks noChangeAspect="1"/>
          </p:cNvPicPr>
          <p:nvPr/>
        </p:nvPicPr>
        <p:blipFill>
          <a:blip r:embed="rId3"/>
          <a:stretch>
            <a:fillRect/>
          </a:stretch>
        </p:blipFill>
        <p:spPr>
          <a:xfrm>
            <a:off x="3016846" y="3372596"/>
            <a:ext cx="8499172" cy="3075463"/>
          </a:xfrm>
          <a:prstGeom prst="rect">
            <a:avLst/>
          </a:prstGeom>
          <a:solidFill>
            <a:schemeClr val="accent1">
              <a:lumMod val="20000"/>
              <a:lumOff val="80000"/>
            </a:schemeClr>
          </a:solidFill>
          <a:ln w="38100">
            <a:solidFill>
              <a:srgbClr val="0070C0"/>
            </a:solidFill>
          </a:ln>
        </p:spPr>
      </p:pic>
      <p:sp>
        <p:nvSpPr>
          <p:cNvPr id="5" name="CasellaDiTesto 4"/>
          <p:cNvSpPr txBox="1"/>
          <p:nvPr/>
        </p:nvSpPr>
        <p:spPr>
          <a:xfrm>
            <a:off x="6830737" y="362191"/>
            <a:ext cx="3812519" cy="646331"/>
          </a:xfrm>
          <a:prstGeom prst="rect">
            <a:avLst/>
          </a:prstGeom>
          <a:noFill/>
        </p:spPr>
        <p:txBody>
          <a:bodyPr wrap="none" rtlCol="0">
            <a:spAutoFit/>
          </a:bodyPr>
          <a:lstStyle/>
          <a:p>
            <a:r>
              <a:rPr lang="it-IT" dirty="0"/>
              <a:t>5309 </a:t>
            </a:r>
            <a:r>
              <a:rPr lang="it-IT" dirty="0" err="1"/>
              <a:t>patients</a:t>
            </a:r>
            <a:r>
              <a:rPr lang="it-IT" dirty="0"/>
              <a:t> with </a:t>
            </a:r>
            <a:r>
              <a:rPr lang="it-IT" dirty="0" err="1"/>
              <a:t>cancer</a:t>
            </a:r>
            <a:r>
              <a:rPr lang="it-IT" dirty="0"/>
              <a:t> (2012-2014)</a:t>
            </a:r>
          </a:p>
          <a:p>
            <a:r>
              <a:rPr lang="it-IT" dirty="0"/>
              <a:t>in the Lazio </a:t>
            </a:r>
            <a:r>
              <a:rPr lang="it-IT" dirty="0" err="1"/>
              <a:t>Region</a:t>
            </a:r>
            <a:endParaRPr lang="en-US" dirty="0"/>
          </a:p>
        </p:txBody>
      </p:sp>
      <p:sp>
        <p:nvSpPr>
          <p:cNvPr id="6" name="CasellaDiTesto 5"/>
          <p:cNvSpPr txBox="1"/>
          <p:nvPr/>
        </p:nvSpPr>
        <p:spPr>
          <a:xfrm>
            <a:off x="8919707" y="6488668"/>
            <a:ext cx="1723549" cy="369332"/>
          </a:xfrm>
          <a:prstGeom prst="rect">
            <a:avLst/>
          </a:prstGeom>
          <a:noFill/>
        </p:spPr>
        <p:txBody>
          <a:bodyPr wrap="none" rtlCol="0">
            <a:spAutoFit/>
          </a:bodyPr>
          <a:lstStyle/>
          <a:p>
            <a:r>
              <a:rPr lang="it-IT" dirty="0"/>
              <a:t>BMJ Open, 2017</a:t>
            </a:r>
            <a:endParaRPr lang="en-US" dirty="0"/>
          </a:p>
        </p:txBody>
      </p:sp>
      <p:pic>
        <p:nvPicPr>
          <p:cNvPr id="7" name="Immagine 6"/>
          <p:cNvPicPr>
            <a:picLocks noChangeAspect="1"/>
          </p:cNvPicPr>
          <p:nvPr/>
        </p:nvPicPr>
        <p:blipFill>
          <a:blip r:embed="rId4"/>
          <a:stretch>
            <a:fillRect/>
          </a:stretch>
        </p:blipFill>
        <p:spPr>
          <a:xfrm>
            <a:off x="9450699" y="1583053"/>
            <a:ext cx="2430024" cy="1215012"/>
          </a:xfrm>
          <a:prstGeom prst="rect">
            <a:avLst/>
          </a:prstGeom>
        </p:spPr>
      </p:pic>
    </p:spTree>
    <p:extLst>
      <p:ext uri="{BB962C8B-B14F-4D97-AF65-F5344CB8AC3E}">
        <p14:creationId xmlns:p14="http://schemas.microsoft.com/office/powerpoint/2010/main" val="3527247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485900" y="1274557"/>
            <a:ext cx="8641264" cy="4151452"/>
          </a:xfrm>
          <a:prstGeom prst="rect">
            <a:avLst/>
          </a:prstGeom>
        </p:spPr>
      </p:pic>
      <p:sp>
        <p:nvSpPr>
          <p:cNvPr id="4" name="CasellaDiTesto 3"/>
          <p:cNvSpPr txBox="1"/>
          <p:nvPr/>
        </p:nvSpPr>
        <p:spPr>
          <a:xfrm>
            <a:off x="7052441" y="6369269"/>
            <a:ext cx="378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Bongiovanni, J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Supp</a:t>
            </a:r>
            <a:r>
              <a:rPr kumimoji="0" lang="it-IT" sz="1800" b="0" i="0" u="none" strike="noStrike" kern="1200" cap="none" spc="0" normalizeH="0" baseline="0" noProof="0" dirty="0">
                <a:ln>
                  <a:noFill/>
                </a:ln>
                <a:solidFill>
                  <a:prstClr val="black"/>
                </a:solidFill>
                <a:effectLst/>
                <a:uLnTx/>
                <a:uFillTx/>
                <a:latin typeface="Calibri"/>
                <a:ea typeface="+mn-ea"/>
                <a:cs typeface="+mn-cs"/>
              </a:rPr>
              <a:t> Care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Cancer</a:t>
            </a:r>
            <a:r>
              <a:rPr kumimoji="0" lang="it-IT" sz="1800" b="0" i="0" u="none" strike="noStrike" kern="1200" cap="none" spc="0" normalizeH="0" baseline="0" noProof="0" dirty="0">
                <a:ln>
                  <a:noFill/>
                </a:ln>
                <a:solidFill>
                  <a:prstClr val="black"/>
                </a:solidFill>
                <a:effectLst/>
                <a:uLnTx/>
                <a:uFillTx/>
                <a:latin typeface="Calibri"/>
                <a:ea typeface="+mn-ea"/>
                <a:cs typeface="+mn-cs"/>
              </a:rPr>
              <a:t> ,2016</a:t>
            </a:r>
          </a:p>
        </p:txBody>
      </p:sp>
      <p:pic>
        <p:nvPicPr>
          <p:cNvPr id="2" name="Immagine 1"/>
          <p:cNvPicPr>
            <a:picLocks noChangeAspect="1"/>
          </p:cNvPicPr>
          <p:nvPr/>
        </p:nvPicPr>
        <p:blipFill>
          <a:blip r:embed="rId3"/>
          <a:stretch>
            <a:fillRect/>
          </a:stretch>
        </p:blipFill>
        <p:spPr>
          <a:xfrm>
            <a:off x="2182158" y="153582"/>
            <a:ext cx="2149563" cy="1221951"/>
          </a:xfrm>
          <a:prstGeom prst="rect">
            <a:avLst/>
          </a:prstGeom>
          <a:ln w="38100">
            <a:solidFill>
              <a:schemeClr val="tx1"/>
            </a:solidFill>
          </a:ln>
        </p:spPr>
      </p:pic>
      <p:sp>
        <p:nvSpPr>
          <p:cNvPr id="5" name="AutoShape 2" descr="Risultati immagini per banconota da 500 eur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4" descr="Risultati immagini per banconota da 500 euro"/>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462" name="Picture 6" descr="http://www.laltrapagina.it/mag/wp-content/uploads/2016/02/424_0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4674" y="153582"/>
            <a:ext cx="2352675" cy="1221951"/>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027979" y="390903"/>
            <a:ext cx="5886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a:ea typeface="+mn-ea"/>
                <a:cs typeface="+mn-cs"/>
              </a:rPr>
              <a:t>or</a:t>
            </a:r>
          </a:p>
        </p:txBody>
      </p:sp>
      <p:sp>
        <p:nvSpPr>
          <p:cNvPr id="8" name="CasellaDiTesto 7"/>
          <p:cNvSpPr txBox="1"/>
          <p:nvPr/>
        </p:nvSpPr>
        <p:spPr>
          <a:xfrm>
            <a:off x="9856897" y="206238"/>
            <a:ext cx="5405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9854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isultati immagini per leopar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762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in giù 2"/>
          <p:cNvSpPr/>
          <p:nvPr/>
        </p:nvSpPr>
        <p:spPr>
          <a:xfrm>
            <a:off x="6372225" y="1285875"/>
            <a:ext cx="333375" cy="12096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ccia a destra 3"/>
          <p:cNvSpPr/>
          <p:nvPr/>
        </p:nvSpPr>
        <p:spPr>
          <a:xfrm rot="10800000">
            <a:off x="9505950" y="2219325"/>
            <a:ext cx="1266825" cy="81915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228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64559" y="312714"/>
            <a:ext cx="7125944" cy="6169509"/>
          </a:xfrm>
          <a:prstGeom prst="rect">
            <a:avLst/>
          </a:prstGeom>
          <a:ln w="57150">
            <a:solidFill>
              <a:srgbClr val="0070C0"/>
            </a:solidFill>
          </a:ln>
        </p:spPr>
      </p:pic>
    </p:spTree>
    <p:extLst>
      <p:ext uri="{BB962C8B-B14F-4D97-AF65-F5344CB8AC3E}">
        <p14:creationId xmlns:p14="http://schemas.microsoft.com/office/powerpoint/2010/main" val="3418013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40242" y="437160"/>
            <a:ext cx="7311515" cy="5983680"/>
          </a:xfrm>
          <a:prstGeom prst="rect">
            <a:avLst/>
          </a:prstGeom>
          <a:ln w="57150">
            <a:solidFill>
              <a:srgbClr val="0070C0"/>
            </a:solidFill>
          </a:ln>
        </p:spPr>
      </p:pic>
      <p:cxnSp>
        <p:nvCxnSpPr>
          <p:cNvPr id="4" name="Connettore 2 3"/>
          <p:cNvCxnSpPr/>
          <p:nvPr/>
        </p:nvCxnSpPr>
        <p:spPr>
          <a:xfrm flipV="1">
            <a:off x="4050792" y="3227832"/>
            <a:ext cx="4379976" cy="11247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342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452660" y="0"/>
            <a:ext cx="9286680" cy="6858000"/>
          </a:xfrm>
          <a:prstGeom prst="rect">
            <a:avLst/>
          </a:prstGeom>
        </p:spPr>
      </p:pic>
    </p:spTree>
    <p:extLst>
      <p:ext uri="{BB962C8B-B14F-4D97-AF65-F5344CB8AC3E}">
        <p14:creationId xmlns:p14="http://schemas.microsoft.com/office/powerpoint/2010/main" val="3606331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32852" y="950989"/>
            <a:ext cx="8044992" cy="5202923"/>
          </a:xfrm>
          <a:prstGeom prst="rect">
            <a:avLst/>
          </a:prstGeom>
          <a:ln w="57150">
            <a:solidFill>
              <a:srgbClr val="0070C0"/>
            </a:solidFill>
          </a:ln>
        </p:spPr>
      </p:pic>
      <p:sp>
        <p:nvSpPr>
          <p:cNvPr id="2" name="CasellaDiTesto 1"/>
          <p:cNvSpPr txBox="1"/>
          <p:nvPr/>
        </p:nvSpPr>
        <p:spPr>
          <a:xfrm>
            <a:off x="3708333" y="149352"/>
            <a:ext cx="37032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After</a:t>
            </a:r>
            <a:r>
              <a:rPr kumimoji="0" lang="it-IT"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a:t>
            </a:r>
            <a:r>
              <a:rPr kumimoji="0" lang="it-IT" sz="28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appetizers</a:t>
            </a:r>
            <a:r>
              <a:rPr kumimoji="0" lang="it-IT"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3239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78411" y="1225296"/>
            <a:ext cx="10585398" cy="2246769"/>
          </a:xfrm>
          <a:prstGeom prst="rect">
            <a:avLst/>
          </a:prstGeom>
          <a:solidFill>
            <a:schemeClr val="accent1">
              <a:lumMod val="20000"/>
              <a:lumOff val="80000"/>
            </a:schemeClr>
          </a:solidFill>
        </p:spPr>
        <p:txBody>
          <a:bodyPr wrap="none" rtlCol="0">
            <a:spAutoFit/>
          </a:bodyPr>
          <a:lstStyle/>
          <a:p>
            <a:r>
              <a:rPr lang="it-IT" sz="2800" dirty="0"/>
              <a:t>The first </a:t>
            </a:r>
            <a:r>
              <a:rPr lang="it-IT" sz="2800" dirty="0" err="1"/>
              <a:t>approved</a:t>
            </a:r>
            <a:r>
              <a:rPr lang="it-IT" sz="2800" dirty="0"/>
              <a:t> </a:t>
            </a:r>
            <a:r>
              <a:rPr lang="it-IT" sz="2800" dirty="0" err="1"/>
              <a:t>biosimilar</a:t>
            </a:r>
            <a:r>
              <a:rPr lang="it-IT" sz="2800" dirty="0"/>
              <a:t> </a:t>
            </a:r>
            <a:r>
              <a:rPr lang="it-IT" sz="2800" dirty="0" err="1"/>
              <a:t>MoAb</a:t>
            </a:r>
            <a:r>
              <a:rPr lang="it-IT" sz="2800" dirty="0"/>
              <a:t> in Europe </a:t>
            </a:r>
            <a:r>
              <a:rPr lang="it-IT" sz="2800" dirty="0" err="1"/>
              <a:t>is</a:t>
            </a:r>
            <a:r>
              <a:rPr lang="it-IT" sz="2800" dirty="0"/>
              <a:t> </a:t>
            </a:r>
            <a:r>
              <a:rPr lang="it-IT" sz="2800" dirty="0" err="1"/>
              <a:t>Truxima</a:t>
            </a:r>
            <a:endParaRPr lang="it-IT" sz="2800" dirty="0"/>
          </a:p>
          <a:p>
            <a:endParaRPr lang="it-IT" sz="2800" dirty="0"/>
          </a:p>
          <a:p>
            <a:r>
              <a:rPr lang="it-IT" sz="2800" dirty="0"/>
              <a:t>(</a:t>
            </a:r>
            <a:r>
              <a:rPr lang="it-IT" sz="2800" dirty="0" err="1"/>
              <a:t>rituximab</a:t>
            </a:r>
            <a:r>
              <a:rPr lang="it-IT" sz="2800" dirty="0"/>
              <a:t>) for </a:t>
            </a:r>
            <a:r>
              <a:rPr lang="it-IT" sz="2800" dirty="0" err="1"/>
              <a:t>all</a:t>
            </a:r>
            <a:r>
              <a:rPr lang="it-IT" sz="2800" dirty="0"/>
              <a:t> the </a:t>
            </a:r>
            <a:r>
              <a:rPr lang="it-IT" sz="2800" dirty="0" err="1"/>
              <a:t>indications</a:t>
            </a:r>
            <a:r>
              <a:rPr lang="it-IT" sz="2800" dirty="0"/>
              <a:t> </a:t>
            </a:r>
            <a:r>
              <a:rPr lang="it-IT" sz="2800" dirty="0" err="1"/>
              <a:t>apporved</a:t>
            </a:r>
            <a:r>
              <a:rPr lang="it-IT" sz="2800" dirty="0"/>
              <a:t> for </a:t>
            </a:r>
            <a:r>
              <a:rPr lang="it-IT" sz="2800" dirty="0" err="1"/>
              <a:t>MabThera</a:t>
            </a:r>
            <a:r>
              <a:rPr lang="it-IT" sz="2800" dirty="0"/>
              <a:t>.</a:t>
            </a:r>
          </a:p>
          <a:p>
            <a:endParaRPr lang="it-IT" sz="2800" dirty="0"/>
          </a:p>
          <a:p>
            <a:r>
              <a:rPr lang="it-IT" sz="2800" dirty="0" err="1"/>
              <a:t>Produced</a:t>
            </a:r>
            <a:r>
              <a:rPr lang="it-IT" sz="2800" dirty="0"/>
              <a:t> by </a:t>
            </a:r>
            <a:r>
              <a:rPr lang="it-IT" sz="2800" dirty="0" err="1"/>
              <a:t>Celltrion</a:t>
            </a:r>
            <a:r>
              <a:rPr lang="it-IT" sz="2800" dirty="0"/>
              <a:t> Healthcare and </a:t>
            </a:r>
            <a:r>
              <a:rPr lang="it-IT" sz="2800" dirty="0" err="1"/>
              <a:t>commercialized</a:t>
            </a:r>
            <a:r>
              <a:rPr lang="it-IT" sz="2800" dirty="0"/>
              <a:t> by </a:t>
            </a:r>
            <a:r>
              <a:rPr lang="it-IT" sz="2800" dirty="0" err="1"/>
              <a:t>MundiPharma</a:t>
            </a:r>
            <a:endParaRPr lang="it-IT" sz="2800" dirty="0"/>
          </a:p>
        </p:txBody>
      </p:sp>
      <p:sp>
        <p:nvSpPr>
          <p:cNvPr id="5" name="CasellaDiTesto 4"/>
          <p:cNvSpPr txBox="1"/>
          <p:nvPr/>
        </p:nvSpPr>
        <p:spPr>
          <a:xfrm>
            <a:off x="1280160" y="4517136"/>
            <a:ext cx="9112879" cy="584775"/>
          </a:xfrm>
          <a:prstGeom prst="rect">
            <a:avLst/>
          </a:prstGeom>
          <a:noFill/>
        </p:spPr>
        <p:txBody>
          <a:bodyPr wrap="none" rtlCol="0">
            <a:spAutoFit/>
          </a:bodyPr>
          <a:lstStyle/>
          <a:p>
            <a:r>
              <a:rPr lang="it-IT" sz="3200" dirty="0"/>
              <a:t>Global market of </a:t>
            </a:r>
            <a:r>
              <a:rPr lang="it-IT" sz="3200" dirty="0" err="1"/>
              <a:t>MabThera</a:t>
            </a:r>
            <a:r>
              <a:rPr lang="it-IT" sz="3200" dirty="0"/>
              <a:t> </a:t>
            </a:r>
            <a:r>
              <a:rPr lang="it-IT" sz="3200" dirty="0" err="1"/>
              <a:t>is</a:t>
            </a:r>
            <a:r>
              <a:rPr lang="it-IT" sz="3200" dirty="0"/>
              <a:t> 7.3 </a:t>
            </a:r>
            <a:r>
              <a:rPr lang="it-IT" sz="3200" dirty="0" err="1"/>
              <a:t>billions</a:t>
            </a:r>
            <a:r>
              <a:rPr lang="it-IT" sz="3200" dirty="0"/>
              <a:t> </a:t>
            </a:r>
            <a:r>
              <a:rPr lang="it-IT" sz="3200" dirty="0" err="1"/>
              <a:t>dollars</a:t>
            </a:r>
            <a:r>
              <a:rPr lang="it-IT" sz="3200" dirty="0"/>
              <a:t>/</a:t>
            </a:r>
            <a:r>
              <a:rPr lang="it-IT" sz="3200" dirty="0" err="1"/>
              <a:t>year</a:t>
            </a:r>
            <a:endParaRPr lang="it-IT" sz="3200" dirty="0"/>
          </a:p>
        </p:txBody>
      </p:sp>
    </p:spTree>
    <p:extLst>
      <p:ext uri="{BB962C8B-B14F-4D97-AF65-F5344CB8AC3E}">
        <p14:creationId xmlns:p14="http://schemas.microsoft.com/office/powerpoint/2010/main" val="2218961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05352" y="567560"/>
            <a:ext cx="44330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mn-cs"/>
              </a:rPr>
              <a:t>Advantages</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mn-cs"/>
              </a:rPr>
              <a:t>biosimilars</a:t>
            </a: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Connettore 2 4"/>
          <p:cNvCxnSpPr/>
          <p:nvPr/>
        </p:nvCxnSpPr>
        <p:spPr>
          <a:xfrm flipH="1">
            <a:off x="2858813" y="1460938"/>
            <a:ext cx="1587063" cy="17447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672662" y="3804745"/>
            <a:ext cx="3620543"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fruibility</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through</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market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competition</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Connettore 2 8"/>
          <p:cNvCxnSpPr/>
          <p:nvPr/>
        </p:nvCxnSpPr>
        <p:spPr>
          <a:xfrm>
            <a:off x="7315200" y="1460938"/>
            <a:ext cx="1566041" cy="183931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6915807" y="3720662"/>
            <a:ext cx="3321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Reallocation</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resources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ccia in giù 12"/>
          <p:cNvSpPr/>
          <p:nvPr/>
        </p:nvSpPr>
        <p:spPr>
          <a:xfrm>
            <a:off x="7485992" y="4223579"/>
            <a:ext cx="525517" cy="653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p:cNvSpPr txBox="1"/>
          <p:nvPr/>
        </p:nvSpPr>
        <p:spPr>
          <a:xfrm>
            <a:off x="6616260" y="4954496"/>
            <a:ext cx="26248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Studies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on new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molecules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magine 14"/>
          <p:cNvPicPr>
            <a:picLocks noChangeAspect="1"/>
          </p:cNvPicPr>
          <p:nvPr/>
        </p:nvPicPr>
        <p:blipFill>
          <a:blip r:embed="rId2"/>
          <a:stretch>
            <a:fillRect/>
          </a:stretch>
        </p:blipFill>
        <p:spPr>
          <a:xfrm>
            <a:off x="11254409" y="4303606"/>
            <a:ext cx="560881" cy="1554272"/>
          </a:xfrm>
          <a:prstGeom prst="rect">
            <a:avLst/>
          </a:prstGeom>
        </p:spPr>
      </p:pic>
      <p:sp>
        <p:nvSpPr>
          <p:cNvPr id="16" name="CasellaDiTesto 15"/>
          <p:cNvSpPr txBox="1"/>
          <p:nvPr/>
        </p:nvSpPr>
        <p:spPr>
          <a:xfrm>
            <a:off x="9690931" y="6105142"/>
            <a:ext cx="2501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Help to «</a:t>
            </a:r>
            <a:r>
              <a:rPr kumimoji="0" lang="it-IT" sz="1800" b="1" i="0" u="none" strike="noStrike" kern="1200" cap="none" spc="0" normalizeH="0" baseline="0" noProof="0" dirty="0" err="1">
                <a:ln>
                  <a:noFill/>
                </a:ln>
                <a:solidFill>
                  <a:srgbClr val="FF0000"/>
                </a:solidFill>
                <a:effectLst/>
                <a:uLnTx/>
                <a:uFillTx/>
                <a:latin typeface="Calibri" panose="020F0502020204030204"/>
                <a:ea typeface="+mn-ea"/>
                <a:cs typeface="+mn-cs"/>
              </a:rPr>
              <a:t>weak</a:t>
            </a: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 systems»</a:t>
            </a:r>
          </a:p>
        </p:txBody>
      </p:sp>
      <p:pic>
        <p:nvPicPr>
          <p:cNvPr id="17" name="Immagine 16"/>
          <p:cNvPicPr>
            <a:picLocks noChangeAspect="1"/>
          </p:cNvPicPr>
          <p:nvPr/>
        </p:nvPicPr>
        <p:blipFill>
          <a:blip r:embed="rId3"/>
          <a:stretch>
            <a:fillRect/>
          </a:stretch>
        </p:blipFill>
        <p:spPr>
          <a:xfrm>
            <a:off x="9297822" y="4213538"/>
            <a:ext cx="560881" cy="1110290"/>
          </a:xfrm>
          <a:prstGeom prst="rect">
            <a:avLst/>
          </a:prstGeom>
        </p:spPr>
      </p:pic>
      <p:sp>
        <p:nvSpPr>
          <p:cNvPr id="18" name="CasellaDiTesto 17"/>
          <p:cNvSpPr txBox="1"/>
          <p:nvPr/>
        </p:nvSpPr>
        <p:spPr>
          <a:xfrm>
            <a:off x="8962934" y="5401523"/>
            <a:ext cx="10332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931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96037" y="1457632"/>
            <a:ext cx="1838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800" dirty="0" err="1">
                <a:solidFill>
                  <a:prstClr val="black"/>
                </a:solidFill>
                <a:latin typeface="Calibri" panose="020F0502020204030204"/>
              </a:rPr>
              <a:t>Ein</a:t>
            </a:r>
            <a:r>
              <a:rPr lang="it-IT" sz="2800" dirty="0">
                <a:solidFill>
                  <a:prstClr val="black"/>
                </a:solidFill>
                <a:latin typeface="Calibri" panose="020F0502020204030204"/>
              </a:rPr>
              <a:t> </a:t>
            </a:r>
            <a:r>
              <a:rPr lang="it-IT" sz="2800" dirty="0" err="1">
                <a:solidFill>
                  <a:prstClr val="black"/>
                </a:solidFill>
                <a:latin typeface="Calibri" panose="020F0502020204030204"/>
              </a:rPr>
              <a:t>Beispiel</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p:cNvPicPr>
            <a:picLocks noChangeAspect="1"/>
          </p:cNvPicPr>
          <p:nvPr/>
        </p:nvPicPr>
        <p:blipFill>
          <a:blip r:embed="rId2"/>
          <a:stretch>
            <a:fillRect/>
          </a:stretch>
        </p:blipFill>
        <p:spPr>
          <a:xfrm>
            <a:off x="6720840" y="673450"/>
            <a:ext cx="4045557" cy="2267332"/>
          </a:xfrm>
          <a:prstGeom prst="rect">
            <a:avLst/>
          </a:prstGeom>
        </p:spPr>
      </p:pic>
      <p:sp>
        <p:nvSpPr>
          <p:cNvPr id="4" name="CasellaDiTesto 3"/>
          <p:cNvSpPr txBox="1"/>
          <p:nvPr/>
        </p:nvSpPr>
        <p:spPr>
          <a:xfrm>
            <a:off x="1639105" y="3822192"/>
            <a:ext cx="81917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Biosimilar</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epoietin</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from 2007 up to  2011 600M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saved</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5787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http://ecx.images-amazon.com/images/I/51kUMQFp90L._SS500_.jpg"/>
          <p:cNvPicPr>
            <a:picLocks noChangeAspect="1" noChangeArrowheads="1"/>
          </p:cNvPicPr>
          <p:nvPr/>
        </p:nvPicPr>
        <p:blipFill>
          <a:blip r:embed="rId3">
            <a:extLst>
              <a:ext uri="{28A0092B-C50C-407E-A947-70E740481C1C}">
                <a14:useLocalDpi xmlns:a14="http://schemas.microsoft.com/office/drawing/2010/main" val="0"/>
              </a:ext>
            </a:extLst>
          </a:blip>
          <a:srcRect l="17599" r="18401" b="800"/>
          <a:stretch>
            <a:fillRect/>
          </a:stretch>
        </p:blipFill>
        <p:spPr bwMode="auto">
          <a:xfrm>
            <a:off x="2781301" y="1739900"/>
            <a:ext cx="27209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http://img.dailymail.co.uk/i/pix/2008/04_02/Dr-Livingstone_468x336.jpg"/>
          <p:cNvPicPr>
            <a:picLocks noChangeAspect="1" noChangeArrowheads="1"/>
          </p:cNvPicPr>
          <p:nvPr/>
        </p:nvPicPr>
        <p:blipFill>
          <a:blip r:embed="rId4">
            <a:extLst>
              <a:ext uri="{28A0092B-C50C-407E-A947-70E740481C1C}">
                <a14:useLocalDpi xmlns:a14="http://schemas.microsoft.com/office/drawing/2010/main" val="0"/>
              </a:ext>
            </a:extLst>
          </a:blip>
          <a:srcRect t="2380" r="1140" b="7143"/>
          <a:stretch>
            <a:fillRect/>
          </a:stretch>
        </p:blipFill>
        <p:spPr bwMode="auto">
          <a:xfrm>
            <a:off x="5727701" y="1739900"/>
            <a:ext cx="338296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http://www.liceoberchet.it/ricerche/geo5d_04/Antartide/immagini/scott_spedizione.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27701" y="3987800"/>
            <a:ext cx="33877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3337928" y="299001"/>
            <a:ext cx="7596188"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64" charset="-128"/>
                <a:cs typeface="+mn-cs"/>
              </a:rPr>
              <a:t>A world to be </a:t>
            </a:r>
            <a:r>
              <a:rPr kumimoji="0" lang="it-IT" altLang="it-IT" sz="3400" b="1"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itchFamily="-64" charset="-128"/>
                <a:cs typeface="+mn-cs"/>
              </a:rPr>
              <a:t>explored</a:t>
            </a:r>
            <a:r>
              <a:rPr kumimoji="0" lang="it-IT" altLang="it-IT" sz="3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64" charset="-128"/>
                <a:cs typeface="+mn-cs"/>
              </a:rPr>
              <a:t> !</a:t>
            </a:r>
          </a:p>
        </p:txBody>
      </p:sp>
    </p:spTree>
    <p:extLst>
      <p:ext uri="{BB962C8B-B14F-4D97-AF65-F5344CB8AC3E}">
        <p14:creationId xmlns:p14="http://schemas.microsoft.com/office/powerpoint/2010/main" val="10053419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59280" y="2455039"/>
            <a:ext cx="8180832" cy="2677656"/>
          </a:xfrm>
          <a:prstGeom prst="rect">
            <a:avLst/>
          </a:prstGeom>
          <a:solidFill>
            <a:schemeClr val="accent1">
              <a:lumMod val="20000"/>
              <a:lumOff val="80000"/>
            </a:schemeClr>
          </a:solidFill>
        </p:spPr>
        <p:txBody>
          <a:bodyPr wrap="square">
            <a:spAutoFit/>
          </a:bodyPr>
          <a:lstStyle/>
          <a:p>
            <a:pPr>
              <a:buFont typeface="Arial" panose="020B0604020202020204" pitchFamily="34" charset="0"/>
              <a:buChar char="•"/>
            </a:pPr>
            <a:r>
              <a:rPr lang="en-US" sz="2800" dirty="0">
                <a:solidFill>
                  <a:srgbClr val="555555"/>
                </a:solidFill>
                <a:latin typeface="Arial" panose="020B0604020202020204" pitchFamily="34" charset="0"/>
                <a:cs typeface="Arial" panose="020B0604020202020204" pitchFamily="34" charset="0"/>
              </a:rPr>
              <a:t>In the UK, at least eight breast cancer biologics with proven overall survival benefit have been rejected between 2011 and 2014 by the National Institute for Health and Care Excellence (NICE) for reimbursement on the National Health Service (NHS)</a:t>
            </a:r>
            <a:r>
              <a:rPr lang="en-US" sz="2800" baseline="30000" dirty="0">
                <a:solidFill>
                  <a:srgbClr val="555555"/>
                </a:solidFill>
                <a:latin typeface="Arial" panose="020B0604020202020204" pitchFamily="34" charset="0"/>
                <a:cs typeface="Arial" panose="020B0604020202020204" pitchFamily="34" charset="0"/>
              </a:rPr>
              <a:t> </a:t>
            </a:r>
            <a:r>
              <a:rPr lang="en-US" sz="2800" dirty="0">
                <a:solidFill>
                  <a:srgbClr val="555555"/>
                </a:solidFill>
                <a:latin typeface="Arial" panose="020B0604020202020204" pitchFamily="34" charset="0"/>
                <a:cs typeface="Arial" panose="020B0604020202020204" pitchFamily="34" charset="0"/>
              </a:rPr>
              <a:t> because of cost.</a:t>
            </a:r>
          </a:p>
        </p:txBody>
      </p:sp>
      <p:sp>
        <p:nvSpPr>
          <p:cNvPr id="3" name="CasellaDiTesto 2"/>
          <p:cNvSpPr txBox="1"/>
          <p:nvPr/>
        </p:nvSpPr>
        <p:spPr>
          <a:xfrm>
            <a:off x="4087368" y="969264"/>
            <a:ext cx="2948884" cy="523220"/>
          </a:xfrm>
          <a:prstGeom prst="rect">
            <a:avLst/>
          </a:prstGeom>
          <a:noFill/>
        </p:spPr>
        <p:txBody>
          <a:bodyPr wrap="none" rtlCol="0">
            <a:spAutoFit/>
          </a:bodyPr>
          <a:lstStyle/>
          <a:p>
            <a:r>
              <a:rPr lang="it-IT" sz="2800" dirty="0" err="1"/>
              <a:t>European</a:t>
            </a:r>
            <a:r>
              <a:rPr lang="it-IT" sz="2800" dirty="0"/>
              <a:t> </a:t>
            </a:r>
            <a:r>
              <a:rPr lang="it-IT" sz="2800" dirty="0" err="1"/>
              <a:t>Disunion</a:t>
            </a:r>
            <a:endParaRPr lang="it-IT" sz="2800" dirty="0"/>
          </a:p>
        </p:txBody>
      </p:sp>
    </p:spTree>
    <p:extLst>
      <p:ext uri="{BB962C8B-B14F-4D97-AF65-F5344CB8AC3E}">
        <p14:creationId xmlns:p14="http://schemas.microsoft.com/office/powerpoint/2010/main" val="2584359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101584" y="1130328"/>
            <a:ext cx="274320" cy="22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667512" y="1158871"/>
            <a:ext cx="758952" cy="217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949440" y="6382512"/>
            <a:ext cx="1800493" cy="369332"/>
          </a:xfrm>
          <a:prstGeom prst="rect">
            <a:avLst/>
          </a:prstGeom>
          <a:noFill/>
        </p:spPr>
        <p:txBody>
          <a:bodyPr wrap="none" rtlCol="0">
            <a:spAutoFit/>
          </a:bodyPr>
          <a:lstStyle/>
          <a:p>
            <a:r>
              <a:rPr lang="it-IT" dirty="0" err="1"/>
              <a:t>Rémuzat</a:t>
            </a:r>
            <a:r>
              <a:rPr lang="it-IT" dirty="0"/>
              <a:t> C. et al </a:t>
            </a:r>
          </a:p>
        </p:txBody>
      </p:sp>
      <p:pic>
        <p:nvPicPr>
          <p:cNvPr id="7" name="Immagine 6"/>
          <p:cNvPicPr>
            <a:picLocks noChangeAspect="1"/>
          </p:cNvPicPr>
          <p:nvPr/>
        </p:nvPicPr>
        <p:blipFill>
          <a:blip r:embed="rId2"/>
          <a:stretch>
            <a:fillRect/>
          </a:stretch>
        </p:blipFill>
        <p:spPr>
          <a:xfrm>
            <a:off x="8749933" y="6382512"/>
            <a:ext cx="2709343" cy="325200"/>
          </a:xfrm>
          <a:prstGeom prst="rect">
            <a:avLst/>
          </a:prstGeom>
        </p:spPr>
      </p:pic>
      <p:pic>
        <p:nvPicPr>
          <p:cNvPr id="13" name="Immagine 12"/>
          <p:cNvPicPr>
            <a:picLocks noChangeAspect="1"/>
          </p:cNvPicPr>
          <p:nvPr/>
        </p:nvPicPr>
        <p:blipFill>
          <a:blip r:embed="rId3"/>
          <a:stretch>
            <a:fillRect/>
          </a:stretch>
        </p:blipFill>
        <p:spPr>
          <a:xfrm>
            <a:off x="667512" y="932556"/>
            <a:ext cx="10187869" cy="4407540"/>
          </a:xfrm>
          <a:prstGeom prst="rect">
            <a:avLst/>
          </a:prstGeom>
          <a:solidFill>
            <a:schemeClr val="bg1"/>
          </a:solidFill>
          <a:ln w="38100">
            <a:solidFill>
              <a:srgbClr val="0070C0"/>
            </a:solidFill>
          </a:ln>
        </p:spPr>
      </p:pic>
      <p:sp>
        <p:nvSpPr>
          <p:cNvPr id="14" name="Rettangolo 13"/>
          <p:cNvSpPr/>
          <p:nvPr/>
        </p:nvSpPr>
        <p:spPr>
          <a:xfrm>
            <a:off x="7964424" y="1005840"/>
            <a:ext cx="274320" cy="153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7964424" y="932556"/>
            <a:ext cx="274320" cy="22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822960" y="932556"/>
            <a:ext cx="740664" cy="22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50660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65248779"/>
              </p:ext>
            </p:extLst>
          </p:nvPr>
        </p:nvGraphicFramePr>
        <p:xfrm>
          <a:off x="1736032" y="152273"/>
          <a:ext cx="7471975" cy="6712253"/>
        </p:xfrm>
        <a:graphic>
          <a:graphicData uri="http://schemas.openxmlformats.org/drawingml/2006/table">
            <a:tbl>
              <a:tblPr/>
              <a:tblGrid>
                <a:gridCol w="1067425">
                  <a:extLst>
                    <a:ext uri="{9D8B030D-6E8A-4147-A177-3AD203B41FA5}">
                      <a16:colId xmlns:a16="http://schemas.microsoft.com/office/drawing/2014/main" val="3381453425"/>
                    </a:ext>
                  </a:extLst>
                </a:gridCol>
                <a:gridCol w="1067425">
                  <a:extLst>
                    <a:ext uri="{9D8B030D-6E8A-4147-A177-3AD203B41FA5}">
                      <a16:colId xmlns:a16="http://schemas.microsoft.com/office/drawing/2014/main" val="2358473101"/>
                    </a:ext>
                  </a:extLst>
                </a:gridCol>
                <a:gridCol w="1067425">
                  <a:extLst>
                    <a:ext uri="{9D8B030D-6E8A-4147-A177-3AD203B41FA5}">
                      <a16:colId xmlns:a16="http://schemas.microsoft.com/office/drawing/2014/main" val="144871303"/>
                    </a:ext>
                  </a:extLst>
                </a:gridCol>
                <a:gridCol w="1067425">
                  <a:extLst>
                    <a:ext uri="{9D8B030D-6E8A-4147-A177-3AD203B41FA5}">
                      <a16:colId xmlns:a16="http://schemas.microsoft.com/office/drawing/2014/main" val="3416739188"/>
                    </a:ext>
                  </a:extLst>
                </a:gridCol>
                <a:gridCol w="1067425">
                  <a:extLst>
                    <a:ext uri="{9D8B030D-6E8A-4147-A177-3AD203B41FA5}">
                      <a16:colId xmlns:a16="http://schemas.microsoft.com/office/drawing/2014/main" val="3462052690"/>
                    </a:ext>
                  </a:extLst>
                </a:gridCol>
                <a:gridCol w="1067425">
                  <a:extLst>
                    <a:ext uri="{9D8B030D-6E8A-4147-A177-3AD203B41FA5}">
                      <a16:colId xmlns:a16="http://schemas.microsoft.com/office/drawing/2014/main" val="1304519863"/>
                    </a:ext>
                  </a:extLst>
                </a:gridCol>
                <a:gridCol w="1067425">
                  <a:extLst>
                    <a:ext uri="{9D8B030D-6E8A-4147-A177-3AD203B41FA5}">
                      <a16:colId xmlns:a16="http://schemas.microsoft.com/office/drawing/2014/main" val="1678807445"/>
                    </a:ext>
                  </a:extLst>
                </a:gridCol>
              </a:tblGrid>
              <a:tr h="222631">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Biologic</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Australia</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t"/>
                      <a:r>
                        <a:rPr lang="it-IT" sz="1000" b="0" i="0">
                          <a:solidFill>
                            <a:srgbClr val="FFFFFF"/>
                          </a:solidFill>
                          <a:effectLst/>
                          <a:latin typeface="Arial" panose="020B0604020202020204" pitchFamily="34" charset="0"/>
                          <a:cs typeface="Arial" panose="020B0604020202020204" pitchFamily="34" charset="0"/>
                        </a:rPr>
                        <a:t>Canada</a:t>
                      </a: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European Union</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Japan</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South Korea</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tc>
                  <a:txBody>
                    <a:bodyPr/>
                    <a:lstStyle/>
                    <a:p>
                      <a:pPr algn="ctr" fontAlgn="ctr"/>
                      <a:r>
                        <a:rPr lang="it-IT" sz="1000" b="0" i="0">
                          <a:solidFill>
                            <a:srgbClr val="FFFFFF"/>
                          </a:solidFill>
                          <a:effectLst/>
                          <a:latin typeface="Arial" panose="020B0604020202020204" pitchFamily="34" charset="0"/>
                          <a:cs typeface="Arial" panose="020B0604020202020204" pitchFamily="34" charset="0"/>
                        </a:rPr>
                        <a:t>United States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35205"/>
                    </a:solidFill>
                  </a:tcPr>
                </a:tc>
                <a:extLst>
                  <a:ext uri="{0D108BD9-81ED-4DB2-BD59-A6C34878D82A}">
                    <a16:rowId xmlns:a16="http://schemas.microsoft.com/office/drawing/2014/main" val="3427745889"/>
                  </a:ext>
                </a:extLst>
              </a:tr>
              <a:tr h="187071">
                <a:tc>
                  <a:txBody>
                    <a:bodyPr/>
                    <a:lstStyle/>
                    <a:p>
                      <a:pPr algn="l" fontAlgn="ctr"/>
                      <a:r>
                        <a:rPr lang="it-IT" sz="1000" b="0" i="0">
                          <a:effectLst/>
                          <a:latin typeface="Arial" panose="020B0604020202020204" pitchFamily="34" charset="0"/>
                          <a:cs typeface="Arial" panose="020B0604020202020204" pitchFamily="34" charset="0"/>
                        </a:rPr>
                        <a:t>Adalimumab</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1</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22823577"/>
                  </a:ext>
                </a:extLst>
              </a:tr>
              <a:tr h="0">
                <a:tc>
                  <a:txBody>
                    <a:bodyPr/>
                    <a:lstStyle/>
                    <a:p>
                      <a:pPr algn="l" fontAlgn="ctr"/>
                      <a:r>
                        <a:rPr lang="it-IT" sz="1000" b="0" i="0">
                          <a:effectLst/>
                          <a:latin typeface="Arial" panose="020B0604020202020204" pitchFamily="34" charset="0"/>
                          <a:cs typeface="Arial" panose="020B0604020202020204" pitchFamily="34" charset="0"/>
                        </a:rPr>
                        <a:t>Calcitonin</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1*</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83070166"/>
                  </a:ext>
                </a:extLst>
              </a:tr>
              <a:tr h="187071">
                <a:tc>
                  <a:txBody>
                    <a:bodyPr/>
                    <a:lstStyle/>
                    <a:p>
                      <a:pPr algn="l" fontAlgn="ctr"/>
                      <a:r>
                        <a:rPr lang="it-IT" sz="1000" b="0" i="0">
                          <a:effectLst/>
                          <a:latin typeface="Arial" panose="020B0604020202020204" pitchFamily="34" charset="0"/>
                          <a:cs typeface="Arial" panose="020B0604020202020204" pitchFamily="34" charset="0"/>
                        </a:rPr>
                        <a:t>Enoxaparin sodium</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a:t>
                      </a: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17814885"/>
                  </a:ext>
                </a:extLst>
              </a:tr>
              <a:tr h="266770">
                <a:tc>
                  <a:txBody>
                    <a:bodyPr/>
                    <a:lstStyle/>
                    <a:p>
                      <a:pPr algn="l" fontAlgn="ctr"/>
                      <a:r>
                        <a:rPr lang="it-IT" sz="1000" b="0" i="0">
                          <a:effectLst/>
                          <a:latin typeface="Arial" panose="020B0604020202020204" pitchFamily="34" charset="0"/>
                          <a:cs typeface="Arial" panose="020B0604020202020204" pitchFamily="34" charset="0"/>
                        </a:rPr>
                        <a:t>Epoetin alpha</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3</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133723736"/>
                  </a:ext>
                </a:extLst>
              </a:tr>
              <a:tr h="266770">
                <a:tc>
                  <a:txBody>
                    <a:bodyPr/>
                    <a:lstStyle/>
                    <a:p>
                      <a:pPr algn="l" fontAlgn="ctr"/>
                      <a:r>
                        <a:rPr lang="it-IT" sz="1000" b="0" i="0">
                          <a:effectLst/>
                          <a:latin typeface="Arial" panose="020B0604020202020204" pitchFamily="34" charset="0"/>
                          <a:cs typeface="Arial" panose="020B0604020202020204" pitchFamily="34" charset="0"/>
                        </a:rPr>
                        <a:t>Epoetin lambda</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3</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7762513"/>
                  </a:ext>
                </a:extLst>
              </a:tr>
              <a:tr h="410844">
                <a:tc>
                  <a:txBody>
                    <a:bodyPr/>
                    <a:lstStyle/>
                    <a:p>
                      <a:pPr algn="l" fontAlgn="ctr"/>
                      <a:r>
                        <a:rPr lang="it-IT" sz="1000" b="0" i="0">
                          <a:effectLst/>
                          <a:latin typeface="Arial" panose="020B0604020202020204" pitchFamily="34" charset="0"/>
                          <a:cs typeface="Arial" panose="020B0604020202020204" pitchFamily="34" charset="0"/>
                        </a:rPr>
                        <a:t>Epoetin zeta</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542092732"/>
                  </a:ext>
                </a:extLst>
              </a:tr>
              <a:tr h="266770">
                <a:tc>
                  <a:txBody>
                    <a:bodyPr/>
                    <a:lstStyle/>
                    <a:p>
                      <a:pPr algn="l" fontAlgn="ctr"/>
                      <a:r>
                        <a:rPr lang="it-IT" sz="1000" b="0" i="0">
                          <a:effectLst/>
                          <a:latin typeface="Arial" panose="020B0604020202020204" pitchFamily="34" charset="0"/>
                          <a:cs typeface="Arial" panose="020B0604020202020204" pitchFamily="34" charset="0"/>
                        </a:rPr>
                        <a:t>Etanercept</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56831699"/>
                  </a:ext>
                </a:extLst>
              </a:tr>
              <a:tr h="266770">
                <a:tc>
                  <a:txBody>
                    <a:bodyPr/>
                    <a:lstStyle/>
                    <a:p>
                      <a:pPr algn="l" fontAlgn="ctr"/>
                      <a:r>
                        <a:rPr lang="it-IT" sz="1000" b="0" i="0">
                          <a:effectLst/>
                          <a:latin typeface="Arial" panose="020B0604020202020204" pitchFamily="34" charset="0"/>
                          <a:cs typeface="Arial" panose="020B0604020202020204" pitchFamily="34" charset="0"/>
                        </a:rPr>
                        <a:t>Filgrastim (G-CSF)</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3</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9</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3</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3058278"/>
                  </a:ext>
                </a:extLst>
              </a:tr>
              <a:tr h="346469">
                <a:tc>
                  <a:txBody>
                    <a:bodyPr/>
                    <a:lstStyle/>
                    <a:p>
                      <a:pPr algn="l" fontAlgn="ctr"/>
                      <a:r>
                        <a:rPr lang="it-IT" sz="1000" b="0" i="0">
                          <a:effectLst/>
                          <a:latin typeface="Arial" panose="020B0604020202020204" pitchFamily="34" charset="0"/>
                          <a:cs typeface="Arial" panose="020B0604020202020204" pitchFamily="34" charset="0"/>
                        </a:rPr>
                        <a:t>Follitropin alpha (FSH)</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1825193"/>
                  </a:ext>
                </a:extLst>
              </a:tr>
              <a:tr h="187071">
                <a:tc>
                  <a:txBody>
                    <a:bodyPr/>
                    <a:lstStyle/>
                    <a:p>
                      <a:pPr algn="l" fontAlgn="ctr"/>
                      <a:r>
                        <a:rPr lang="it-IT" sz="1000" b="0" i="0">
                          <a:effectLst/>
                          <a:latin typeface="Arial" panose="020B0604020202020204" pitchFamily="34" charset="0"/>
                          <a:cs typeface="Arial" panose="020B0604020202020204" pitchFamily="34" charset="0"/>
                        </a:rPr>
                        <a:t>Glucagon</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1*</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47770177"/>
                  </a:ext>
                </a:extLst>
              </a:tr>
              <a:tr h="266770">
                <a:tc>
                  <a:txBody>
                    <a:bodyPr/>
                    <a:lstStyle/>
                    <a:p>
                      <a:pPr algn="l" fontAlgn="ctr"/>
                      <a:r>
                        <a:rPr lang="it-IT" sz="1000" b="0" i="0">
                          <a:effectLst/>
                          <a:latin typeface="Arial" panose="020B0604020202020204" pitchFamily="34" charset="0"/>
                          <a:cs typeface="Arial" panose="020B0604020202020204" pitchFamily="34" charset="0"/>
                        </a:rPr>
                        <a:t>Hyaluronidase</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1*</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29555705"/>
                  </a:ext>
                </a:extLst>
              </a:tr>
              <a:tr h="187071">
                <a:tc>
                  <a:txBody>
                    <a:bodyPr/>
                    <a:lstStyle/>
                    <a:p>
                      <a:pPr algn="l" fontAlgn="ctr"/>
                      <a:r>
                        <a:rPr lang="it-IT" sz="1000" b="0" i="0">
                          <a:effectLst/>
                          <a:latin typeface="Arial" panose="020B0604020202020204" pitchFamily="34" charset="0"/>
                          <a:cs typeface="Arial" panose="020B0604020202020204" pitchFamily="34" charset="0"/>
                        </a:rPr>
                        <a:t>Infliximab</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3</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61794424"/>
                  </a:ext>
                </a:extLst>
              </a:tr>
              <a:tr h="266770">
                <a:tc>
                  <a:txBody>
                    <a:bodyPr/>
                    <a:lstStyle/>
                    <a:p>
                      <a:pPr algn="l" fontAlgn="ctr"/>
                      <a:r>
                        <a:rPr lang="it-IT" sz="1000" b="0" i="0">
                          <a:effectLst/>
                          <a:latin typeface="Arial" panose="020B0604020202020204" pitchFamily="34" charset="0"/>
                          <a:cs typeface="Arial" panose="020B0604020202020204" pitchFamily="34" charset="0"/>
                        </a:rPr>
                        <a:t>Insulin glargine</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760357037"/>
                  </a:ext>
                </a:extLst>
              </a:tr>
              <a:tr h="187071">
                <a:tc>
                  <a:txBody>
                    <a:bodyPr/>
                    <a:lstStyle/>
                    <a:p>
                      <a:pPr algn="l" fontAlgn="ctr"/>
                      <a:r>
                        <a:rPr lang="it-IT" sz="1000" b="0" i="0">
                          <a:effectLst/>
                          <a:latin typeface="Arial" panose="020B0604020202020204" pitchFamily="34" charset="0"/>
                          <a:cs typeface="Arial" panose="020B0604020202020204" pitchFamily="34" charset="0"/>
                        </a:rPr>
                        <a:t>Rituximab</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09032447"/>
                  </a:ext>
                </a:extLst>
              </a:tr>
              <a:tr h="187071">
                <a:tc>
                  <a:txBody>
                    <a:bodyPr/>
                    <a:lstStyle/>
                    <a:p>
                      <a:pPr algn="l" fontAlgn="ctr"/>
                      <a:r>
                        <a:rPr lang="it-IT" sz="1000" b="0" i="0">
                          <a:effectLst/>
                          <a:latin typeface="Arial" panose="020B0604020202020204" pitchFamily="34" charset="0"/>
                          <a:cs typeface="Arial" panose="020B0604020202020204" pitchFamily="34" charset="0"/>
                        </a:rPr>
                        <a:t>Somatropin</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1*</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42453072"/>
                  </a:ext>
                </a:extLst>
              </a:tr>
              <a:tr h="187071">
                <a:tc>
                  <a:txBody>
                    <a:bodyPr/>
                    <a:lstStyle/>
                    <a:p>
                      <a:pPr algn="l" fontAlgn="ctr"/>
                      <a:r>
                        <a:rPr lang="it-IT" sz="1000" b="0" i="0">
                          <a:effectLst/>
                          <a:latin typeface="Arial" panose="020B0604020202020204" pitchFamily="34" charset="0"/>
                          <a:cs typeface="Arial" panose="020B0604020202020204" pitchFamily="34" charset="0"/>
                        </a:rPr>
                        <a:t>Teriparatide</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2</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000" b="0" i="0">
                          <a:effectLst/>
                          <a:latin typeface="Arial" panose="020B0604020202020204" pitchFamily="34" charset="0"/>
                          <a:cs typeface="Arial" panose="020B0604020202020204" pitchFamily="34" charset="0"/>
                        </a:rPr>
                        <a:t> </a:t>
                      </a: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7821480"/>
                  </a:ext>
                </a:extLst>
              </a:tr>
              <a:tr h="266770">
                <a:tc>
                  <a:txBody>
                    <a:bodyPr/>
                    <a:lstStyle/>
                    <a:p>
                      <a:pPr algn="l" fontAlgn="ctr"/>
                      <a:r>
                        <a:rPr lang="it-IT" sz="1000" b="0" i="0">
                          <a:effectLst/>
                          <a:latin typeface="Arial" panose="020B0604020202020204" pitchFamily="34" charset="0"/>
                          <a:cs typeface="Arial" panose="020B0604020202020204" pitchFamily="34" charset="0"/>
                        </a:rPr>
                        <a:t>Trastuzumab</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600" b="1" i="0" dirty="0">
                          <a:solidFill>
                            <a:srgbClr val="FF0000"/>
                          </a:solidFill>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1</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46500970"/>
                  </a:ext>
                </a:extLst>
              </a:tr>
              <a:tr h="187071">
                <a:tc>
                  <a:txBody>
                    <a:bodyPr/>
                    <a:lstStyle/>
                    <a:p>
                      <a:pPr algn="l" fontAlgn="ctr"/>
                      <a:r>
                        <a:rPr lang="it-IT" sz="1000" b="0" i="0">
                          <a:effectLst/>
                          <a:latin typeface="Arial" panose="020B0604020202020204" pitchFamily="34" charset="0"/>
                          <a:cs typeface="Arial" panose="020B0604020202020204" pitchFamily="34" charset="0"/>
                        </a:rPr>
                        <a:t>Total</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11 </a:t>
                      </a: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6</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it-IT" sz="1600" b="1" i="0" dirty="0">
                          <a:solidFill>
                            <a:srgbClr val="FF0000"/>
                          </a:solidFill>
                          <a:effectLst/>
                          <a:latin typeface="Arial" panose="020B0604020202020204" pitchFamily="34" charset="0"/>
                          <a:cs typeface="Arial" panose="020B0604020202020204" pitchFamily="34" charset="0"/>
                        </a:rPr>
                        <a:t> 30</a:t>
                      </a:r>
                      <a:r>
                        <a:rPr lang="it-IT" sz="1600" b="1" i="0" baseline="30000" dirty="0">
                          <a:solidFill>
                            <a:srgbClr val="FF0000"/>
                          </a:solidFill>
                          <a:effectLst/>
                          <a:latin typeface="Arial" panose="020B0604020202020204" pitchFamily="34" charset="0"/>
                          <a:cs typeface="Arial" panose="020B0604020202020204" pitchFamily="34" charset="0"/>
                        </a:rPr>
                        <a:t>†</a:t>
                      </a:r>
                      <a:br>
                        <a:rPr lang="it-IT" sz="1600" b="1" i="0" dirty="0">
                          <a:solidFill>
                            <a:srgbClr val="FF0000"/>
                          </a:solidFill>
                          <a:effectLst/>
                          <a:latin typeface="Arial" panose="020B0604020202020204" pitchFamily="34" charset="0"/>
                          <a:cs typeface="Arial" panose="020B0604020202020204" pitchFamily="34" charset="0"/>
                        </a:rPr>
                      </a:br>
                      <a:endParaRPr lang="it-IT" sz="1600" b="1" i="0" dirty="0">
                        <a:solidFill>
                          <a:srgbClr val="FF0000"/>
                        </a:solidFill>
                        <a:effectLst/>
                        <a:latin typeface="Arial" panose="020B0604020202020204" pitchFamily="34" charset="0"/>
                        <a:cs typeface="Arial" panose="020B0604020202020204" pitchFamily="34" charset="0"/>
                      </a:endParaRPr>
                    </a:p>
                  </a:txBody>
                  <a:tcPr marL="13837" marR="13837" marT="13837" marB="1383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000" b="0" i="0">
                          <a:effectLst/>
                          <a:latin typeface="Arial" panose="020B0604020202020204" pitchFamily="34" charset="0"/>
                          <a:cs typeface="Arial" panose="020B0604020202020204" pitchFamily="34" charset="0"/>
                        </a:rPr>
                        <a:t> 8</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a:effectLst/>
                          <a:latin typeface="Arial" panose="020B0604020202020204" pitchFamily="34" charset="0"/>
                          <a:cs typeface="Arial" panose="020B0604020202020204" pitchFamily="34" charset="0"/>
                        </a:rPr>
                        <a:t> 6</a:t>
                      </a:r>
                      <a:br>
                        <a:rPr lang="it-IT" sz="1000" b="0" i="0">
                          <a:effectLst/>
                          <a:latin typeface="Arial" panose="020B0604020202020204" pitchFamily="34" charset="0"/>
                          <a:cs typeface="Arial" panose="020B0604020202020204" pitchFamily="34" charset="0"/>
                        </a:rPr>
                      </a:br>
                      <a:endParaRPr lang="it-IT" sz="1000" b="0" i="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1000" b="0" i="0" dirty="0">
                          <a:effectLst/>
                          <a:latin typeface="Arial" panose="020B0604020202020204" pitchFamily="34" charset="0"/>
                          <a:cs typeface="Arial" panose="020B0604020202020204" pitchFamily="34" charset="0"/>
                        </a:rPr>
                        <a:t> 9</a:t>
                      </a:r>
                      <a:br>
                        <a:rPr lang="it-IT" sz="1000" b="0" i="0" dirty="0">
                          <a:effectLst/>
                          <a:latin typeface="Arial" panose="020B0604020202020204" pitchFamily="34" charset="0"/>
                          <a:cs typeface="Arial" panose="020B0604020202020204" pitchFamily="34" charset="0"/>
                        </a:rPr>
                      </a:br>
                      <a:endParaRPr lang="it-IT" sz="1000" b="0" i="0" dirty="0">
                        <a:effectLst/>
                        <a:latin typeface="Arial" panose="020B0604020202020204" pitchFamily="34" charset="0"/>
                        <a:cs typeface="Arial" panose="020B0604020202020204" pitchFamily="34" charset="0"/>
                      </a:endParaRPr>
                    </a:p>
                  </a:txBody>
                  <a:tcPr marL="13837" marR="13837" marT="13837" marB="13837"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68619365"/>
                  </a:ext>
                </a:extLst>
              </a:tr>
            </a:tbl>
          </a:graphicData>
        </a:graphic>
      </p:graphicFrame>
    </p:spTree>
    <p:extLst>
      <p:ext uri="{BB962C8B-B14F-4D97-AF65-F5344CB8AC3E}">
        <p14:creationId xmlns:p14="http://schemas.microsoft.com/office/powerpoint/2010/main" val="1347992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3376" y="935867"/>
            <a:ext cx="5040162" cy="2246769"/>
          </a:xfrm>
          <a:prstGeom prst="rect">
            <a:avLst/>
          </a:prstGeom>
          <a:solidFill>
            <a:schemeClr val="accent1">
              <a:lumMod val="40000"/>
              <a:lumOff val="60000"/>
            </a:schemeClr>
          </a:solidFill>
        </p:spPr>
        <p:txBody>
          <a:bodyPr wrap="none" rtlCol="0">
            <a:spAutoFit/>
          </a:bodyPr>
          <a:lstStyle/>
          <a:p>
            <a:r>
              <a:rPr lang="it-IT" sz="2800" dirty="0" err="1">
                <a:solidFill>
                  <a:prstClr val="black"/>
                </a:solidFill>
                <a:latin typeface="Arial" panose="020B0604020202020204" pitchFamily="34" charset="0"/>
                <a:cs typeface="Arial" panose="020B0604020202020204" pitchFamily="34" charset="0"/>
              </a:rPr>
              <a:t>Ruthless</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competition</a:t>
            </a:r>
            <a:endParaRPr lang="it-IT" sz="2800" dirty="0">
              <a:solidFill>
                <a:prstClr val="black"/>
              </a:solidFill>
              <a:latin typeface="Arial" panose="020B0604020202020204" pitchFamily="34" charset="0"/>
              <a:cs typeface="Arial" panose="020B0604020202020204" pitchFamily="34" charset="0"/>
            </a:endParaRPr>
          </a:p>
          <a:p>
            <a:endParaRPr lang="it-IT" sz="2800" dirty="0">
              <a:solidFill>
                <a:prstClr val="black"/>
              </a:solidFill>
              <a:latin typeface="Arial" panose="020B0604020202020204" pitchFamily="34" charset="0"/>
              <a:cs typeface="Arial" panose="020B0604020202020204" pitchFamily="34" charset="0"/>
            </a:endParaRPr>
          </a:p>
          <a:p>
            <a:r>
              <a:rPr lang="it-IT" sz="2800" dirty="0">
                <a:solidFill>
                  <a:prstClr val="black"/>
                </a:solidFill>
                <a:latin typeface="Arial" panose="020B0604020202020204" pitchFamily="34" charset="0"/>
                <a:cs typeface="Arial" panose="020B0604020202020204" pitchFamily="34" charset="0"/>
              </a:rPr>
              <a:t>Positive </a:t>
            </a:r>
            <a:r>
              <a:rPr lang="it-IT" sz="2800" dirty="0" err="1">
                <a:solidFill>
                  <a:prstClr val="black"/>
                </a:solidFill>
                <a:latin typeface="Arial" panose="020B0604020202020204" pitchFamily="34" charset="0"/>
                <a:cs typeface="Arial" panose="020B0604020202020204" pitchFamily="34" charset="0"/>
              </a:rPr>
              <a:t>effect</a:t>
            </a:r>
            <a:endParaRPr lang="it-IT" sz="2800" dirty="0">
              <a:solidFill>
                <a:prstClr val="black"/>
              </a:solidFill>
              <a:latin typeface="Arial" panose="020B0604020202020204" pitchFamily="34" charset="0"/>
              <a:cs typeface="Arial" panose="020B0604020202020204" pitchFamily="34" charset="0"/>
            </a:endParaRPr>
          </a:p>
          <a:p>
            <a:endParaRPr lang="it-IT" sz="2800" dirty="0">
              <a:solidFill>
                <a:prstClr val="black"/>
              </a:solidFill>
              <a:latin typeface="Arial" panose="020B0604020202020204" pitchFamily="34" charset="0"/>
              <a:cs typeface="Arial" panose="020B0604020202020204" pitchFamily="34" charset="0"/>
            </a:endParaRPr>
          </a:p>
          <a:p>
            <a:r>
              <a:rPr lang="it-IT" sz="2800" dirty="0" err="1">
                <a:solidFill>
                  <a:prstClr val="black"/>
                </a:solidFill>
                <a:latin typeface="Arial" panose="020B0604020202020204" pitchFamily="34" charset="0"/>
                <a:cs typeface="Arial" panose="020B0604020202020204" pitchFamily="34" charset="0"/>
              </a:rPr>
              <a:t>But</a:t>
            </a:r>
            <a:r>
              <a:rPr lang="it-IT" sz="2800" dirty="0">
                <a:solidFill>
                  <a:prstClr val="black"/>
                </a:solidFill>
                <a:latin typeface="Arial" panose="020B0604020202020204" pitchFamily="34" charset="0"/>
                <a:cs typeface="Arial" panose="020B0604020202020204" pitchFamily="34" charset="0"/>
              </a:rPr>
              <a:t> one </a:t>
            </a:r>
            <a:r>
              <a:rPr lang="it-IT" sz="2800" dirty="0" err="1">
                <a:solidFill>
                  <a:prstClr val="black"/>
                </a:solidFill>
                <a:latin typeface="Arial" panose="020B0604020202020204" pitchFamily="34" charset="0"/>
                <a:cs typeface="Arial" panose="020B0604020202020204" pitchFamily="34" charset="0"/>
              </a:rPr>
              <a:t>question</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comes</a:t>
            </a:r>
            <a:r>
              <a:rPr lang="it-IT" sz="2800" dirty="0">
                <a:solidFill>
                  <a:prstClr val="black"/>
                </a:solidFill>
                <a:latin typeface="Arial" panose="020B0604020202020204" pitchFamily="34" charset="0"/>
                <a:cs typeface="Arial" panose="020B0604020202020204" pitchFamily="34" charset="0"/>
              </a:rPr>
              <a:t>  out. </a:t>
            </a:r>
          </a:p>
        </p:txBody>
      </p:sp>
      <p:sp>
        <p:nvSpPr>
          <p:cNvPr id="3" name="CasellaDiTesto 2"/>
          <p:cNvSpPr txBox="1"/>
          <p:nvPr/>
        </p:nvSpPr>
        <p:spPr>
          <a:xfrm>
            <a:off x="2514600" y="4553712"/>
            <a:ext cx="8104976" cy="830997"/>
          </a:xfrm>
          <a:prstGeom prst="rect">
            <a:avLst/>
          </a:prstGeom>
          <a:noFill/>
        </p:spPr>
        <p:txBody>
          <a:bodyPr wrap="none" rtlCol="0">
            <a:spAutoFit/>
          </a:bodyPr>
          <a:lstStyle/>
          <a:p>
            <a:r>
              <a:rPr lang="it-IT" sz="4800" dirty="0"/>
              <a:t>And </a:t>
            </a:r>
            <a:r>
              <a:rPr lang="it-IT" sz="4800" dirty="0" err="1"/>
              <a:t>until</a:t>
            </a:r>
            <a:r>
              <a:rPr lang="it-IT" sz="4800" dirty="0"/>
              <a:t> </a:t>
            </a:r>
            <a:r>
              <a:rPr lang="it-IT" sz="4800" dirty="0" err="1"/>
              <a:t>now</a:t>
            </a:r>
            <a:r>
              <a:rPr lang="it-IT" sz="4800" dirty="0"/>
              <a:t>………………………..?</a:t>
            </a:r>
          </a:p>
        </p:txBody>
      </p:sp>
    </p:spTree>
    <p:extLst>
      <p:ext uri="{BB962C8B-B14F-4D97-AF65-F5344CB8AC3E}">
        <p14:creationId xmlns:p14="http://schemas.microsoft.com/office/powerpoint/2010/main" val="3176649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99716" y="384048"/>
            <a:ext cx="71641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Economical</a:t>
            </a:r>
            <a:r>
              <a:rPr kumimoji="0" lang="it-IT"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28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consequences</a:t>
            </a:r>
            <a:r>
              <a:rPr kumimoji="0" lang="it-IT"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a:t>
            </a:r>
            <a:r>
              <a:rPr kumimoji="0" lang="it-IT" sz="28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biosimilars</a:t>
            </a:r>
            <a:r>
              <a:rPr kumimoji="0" lang="it-IT"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3" name="Freccia in giù 2"/>
          <p:cNvSpPr/>
          <p:nvPr/>
        </p:nvSpPr>
        <p:spPr>
          <a:xfrm>
            <a:off x="1920240" y="2276856"/>
            <a:ext cx="1271016" cy="1636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p:cNvSpPr txBox="1"/>
          <p:nvPr/>
        </p:nvSpPr>
        <p:spPr>
          <a:xfrm>
            <a:off x="429768" y="4112567"/>
            <a:ext cx="4553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prstClr val="black"/>
                </a:solidFill>
                <a:latin typeface="Arial" panose="020B0604020202020204" pitchFamily="34" charset="0"/>
                <a:cs typeface="Arial" panose="020B0604020202020204" pitchFamily="34" charset="0"/>
              </a:rPr>
              <a:t>Epoietin</a:t>
            </a:r>
            <a:r>
              <a:rPr lang="it-IT" sz="2400" dirty="0">
                <a:solidFill>
                  <a:prstClr val="black"/>
                </a:solidFill>
                <a:latin typeface="Arial" panose="020B0604020202020204" pitchFamily="34" charset="0"/>
                <a:cs typeface="Arial" panose="020B0604020202020204" pitchFamily="34" charset="0"/>
              </a:rPr>
              <a:t> </a:t>
            </a:r>
            <a:r>
              <a:rPr lang="it-IT" sz="2400" dirty="0" err="1">
                <a:solidFill>
                  <a:prstClr val="black"/>
                </a:solidFill>
                <a:latin typeface="Arial" panose="020B0604020202020204" pitchFamily="34" charset="0"/>
                <a:cs typeface="Arial" panose="020B0604020202020204" pitchFamily="34" charset="0"/>
              </a:rPr>
              <a:t>prices</a:t>
            </a:r>
            <a:r>
              <a:rPr lang="it-IT" sz="2400" dirty="0">
                <a:solidFill>
                  <a:prstClr val="black"/>
                </a:solidFill>
                <a:latin typeface="Arial" panose="020B0604020202020204" pitchFamily="34" charset="0"/>
                <a:cs typeface="Arial" panose="020B0604020202020204" pitchFamily="34" charset="0"/>
              </a:rPr>
              <a:t> </a:t>
            </a:r>
            <a:r>
              <a:rPr lang="it-IT" sz="2400" dirty="0" err="1">
                <a:solidFill>
                  <a:prstClr val="black"/>
                </a:solidFill>
                <a:latin typeface="Arial" panose="020B0604020202020204" pitchFamily="34" charset="0"/>
                <a:cs typeface="Arial" panose="020B0604020202020204" pitchFamily="34" charset="0"/>
              </a:rPr>
              <a:t>reduced</a:t>
            </a:r>
            <a:r>
              <a:rPr lang="it-IT" sz="2400" dirty="0">
                <a:solidFill>
                  <a:prstClr val="black"/>
                </a:solidFill>
                <a:latin typeface="Arial" panose="020B0604020202020204" pitchFamily="34" charset="0"/>
                <a:cs typeface="Arial" panose="020B0604020202020204" pitchFamily="34" charset="0"/>
              </a:rPr>
              <a:t> by </a:t>
            </a:r>
            <a:r>
              <a:rPr kumimoji="0" lang="it-IT" sz="2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a:t>
            </a:r>
          </a:p>
        </p:txBody>
      </p:sp>
      <p:pic>
        <p:nvPicPr>
          <p:cNvPr id="5" name="Immagine 4"/>
          <p:cNvPicPr>
            <a:picLocks noChangeAspect="1"/>
          </p:cNvPicPr>
          <p:nvPr/>
        </p:nvPicPr>
        <p:blipFill>
          <a:blip r:embed="rId2"/>
          <a:stretch>
            <a:fillRect/>
          </a:stretch>
        </p:blipFill>
        <p:spPr>
          <a:xfrm>
            <a:off x="7434015" y="2261473"/>
            <a:ext cx="1310754" cy="1652159"/>
          </a:xfrm>
          <a:prstGeom prst="rect">
            <a:avLst/>
          </a:prstGeom>
        </p:spPr>
      </p:pic>
      <p:sp>
        <p:nvSpPr>
          <p:cNvPr id="6" name="CasellaDiTesto 5"/>
          <p:cNvSpPr txBox="1"/>
          <p:nvPr/>
        </p:nvSpPr>
        <p:spPr>
          <a:xfrm>
            <a:off x="6483096" y="4139998"/>
            <a:ext cx="52357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UK </a:t>
            </a:r>
            <a:r>
              <a:rPr kumimoji="0" lang="it-IT" sz="24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price</a:t>
            </a:r>
            <a:r>
              <a:rPr kumimoji="0" lang="it-IT" sz="2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24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reduction</a:t>
            </a:r>
            <a:r>
              <a:rPr kumimoji="0" lang="it-IT" sz="2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a:t>
            </a:r>
            <a:r>
              <a:rPr kumimoji="0" lang="it-IT" sz="24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infliximab</a:t>
            </a:r>
            <a:r>
              <a:rPr kumimoji="0" lang="it-IT" sz="2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35%</a:t>
            </a:r>
          </a:p>
        </p:txBody>
      </p:sp>
    </p:spTree>
    <p:extLst>
      <p:ext uri="{BB962C8B-B14F-4D97-AF65-F5344CB8AC3E}">
        <p14:creationId xmlns:p14="http://schemas.microsoft.com/office/powerpoint/2010/main" val="2093909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21024" y="420195"/>
            <a:ext cx="3762568" cy="369332"/>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Previsions</a:t>
            </a:r>
            <a:r>
              <a:rPr lang="it-IT" dirty="0">
                <a:latin typeface="Arial" panose="020B0604020202020204" pitchFamily="34" charset="0"/>
                <a:cs typeface="Arial" panose="020B0604020202020204" pitchFamily="34" charset="0"/>
              </a:rPr>
              <a:t> with </a:t>
            </a:r>
            <a:r>
              <a:rPr lang="it-IT" dirty="0" err="1">
                <a:latin typeface="Arial" panose="020B0604020202020204" pitchFamily="34" charset="0"/>
                <a:cs typeface="Arial" panose="020B0604020202020204" pitchFamily="34" charset="0"/>
              </a:rPr>
              <a:t>rituximab</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biosimilar</a:t>
            </a:r>
            <a:endParaRPr lang="en-US" dirty="0">
              <a:latin typeface="Arial" panose="020B0604020202020204" pitchFamily="34" charset="0"/>
              <a:cs typeface="Arial" panose="020B0604020202020204" pitchFamily="34" charset="0"/>
            </a:endParaRPr>
          </a:p>
        </p:txBody>
      </p:sp>
      <p:sp>
        <p:nvSpPr>
          <p:cNvPr id="3" name="CasellaDiTesto 2"/>
          <p:cNvSpPr txBox="1"/>
          <p:nvPr/>
        </p:nvSpPr>
        <p:spPr>
          <a:xfrm>
            <a:off x="2121408" y="1362456"/>
            <a:ext cx="7866256" cy="2031325"/>
          </a:xfrm>
          <a:prstGeom prst="rect">
            <a:avLst/>
          </a:prstGeom>
          <a:solidFill>
            <a:schemeClr val="accent1">
              <a:lumMod val="20000"/>
              <a:lumOff val="80000"/>
            </a:schemeClr>
          </a:solidFill>
        </p:spPr>
        <p:txBody>
          <a:bodyPr wrap="none" rtlCol="0">
            <a:spAutoFit/>
          </a:bodyPr>
          <a:lstStyle/>
          <a:p>
            <a:r>
              <a:rPr lang="it-IT" dirty="0" err="1">
                <a:latin typeface="Arial" panose="020B0604020202020204" pitchFamily="34" charset="0"/>
                <a:cs typeface="Arial" panose="020B0604020202020204" pitchFamily="34" charset="0"/>
              </a:rPr>
              <a:t>Assuming</a:t>
            </a:r>
            <a:r>
              <a:rPr lang="it-IT" dirty="0">
                <a:latin typeface="Arial" panose="020B0604020202020204" pitchFamily="34" charset="0"/>
                <a:cs typeface="Arial" panose="020B0604020202020204" pitchFamily="34" charset="0"/>
              </a:rPr>
              <a:t> a </a:t>
            </a:r>
            <a:r>
              <a:rPr lang="it-IT" dirty="0" err="1">
                <a:latin typeface="Arial" panose="020B0604020202020204" pitchFamily="34" charset="0"/>
                <a:cs typeface="Arial" panose="020B0604020202020204" pitchFamily="34" charset="0"/>
              </a:rPr>
              <a:t>price</a:t>
            </a:r>
            <a:r>
              <a:rPr lang="it-IT" dirty="0">
                <a:latin typeface="Arial" panose="020B0604020202020204" pitchFamily="34" charset="0"/>
                <a:cs typeface="Arial" panose="020B0604020202020204" pitchFamily="34" charset="0"/>
              </a:rPr>
              <a:t> of 70% </a:t>
            </a:r>
            <a:r>
              <a:rPr lang="it-IT" dirty="0" err="1">
                <a:latin typeface="Arial" panose="020B0604020202020204" pitchFamily="34" charset="0"/>
                <a:cs typeface="Arial" panose="020B0604020202020204" pitchFamily="34" charset="0"/>
              </a:rPr>
              <a:t>compared</a:t>
            </a:r>
            <a:r>
              <a:rPr lang="it-IT" dirty="0">
                <a:latin typeface="Arial" panose="020B0604020202020204" pitchFamily="34" charset="0"/>
                <a:cs typeface="Arial" panose="020B0604020202020204" pitchFamily="34" charset="0"/>
              </a:rPr>
              <a:t> to the originator and a market share of</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30% first </a:t>
            </a:r>
            <a:r>
              <a:rPr lang="it-IT" dirty="0" err="1">
                <a:latin typeface="Arial" panose="020B0604020202020204" pitchFamily="34" charset="0"/>
                <a:cs typeface="Arial" panose="020B0604020202020204" pitchFamily="34" charset="0"/>
              </a:rPr>
              <a:t>year</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40% second </a:t>
            </a:r>
            <a:r>
              <a:rPr lang="it-IT" dirty="0" err="1">
                <a:latin typeface="Arial" panose="020B0604020202020204" pitchFamily="34" charset="0"/>
                <a:cs typeface="Arial" panose="020B0604020202020204" pitchFamily="34" charset="0"/>
              </a:rPr>
              <a:t>year</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50% </a:t>
            </a:r>
            <a:r>
              <a:rPr lang="it-IT" dirty="0" err="1">
                <a:latin typeface="Arial" panose="020B0604020202020204" pitchFamily="34" charset="0"/>
                <a:cs typeface="Arial" panose="020B0604020202020204" pitchFamily="34" charset="0"/>
              </a:rPr>
              <a:t>third</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year</a:t>
            </a:r>
            <a:endParaRPr lang="it-IT" dirty="0">
              <a:latin typeface="Arial" panose="020B0604020202020204" pitchFamily="34" charset="0"/>
              <a:cs typeface="Arial" panose="020B0604020202020204" pitchFamily="34" charset="0"/>
            </a:endParaRPr>
          </a:p>
        </p:txBody>
      </p:sp>
      <p:sp>
        <p:nvSpPr>
          <p:cNvPr id="4" name="Freccia in giù 3"/>
          <p:cNvSpPr/>
          <p:nvPr/>
        </p:nvSpPr>
        <p:spPr>
          <a:xfrm>
            <a:off x="5344693" y="3675888"/>
            <a:ext cx="621792" cy="950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p:cNvSpPr txBox="1"/>
          <p:nvPr/>
        </p:nvSpPr>
        <p:spPr>
          <a:xfrm>
            <a:off x="2684023" y="4908971"/>
            <a:ext cx="6314549"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Budget </a:t>
            </a:r>
            <a:r>
              <a:rPr lang="it-IT" dirty="0" err="1">
                <a:latin typeface="Arial" panose="020B0604020202020204" pitchFamily="34" charset="0"/>
                <a:cs typeface="Arial" panose="020B0604020202020204" pitchFamily="34" charset="0"/>
              </a:rPr>
              <a:t>saving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across</a:t>
            </a:r>
            <a:r>
              <a:rPr lang="it-IT" dirty="0">
                <a:latin typeface="Arial" panose="020B0604020202020204" pitchFamily="34" charset="0"/>
                <a:cs typeface="Arial" panose="020B0604020202020204" pitchFamily="34" charset="0"/>
              </a:rPr>
              <a:t> EU </a:t>
            </a:r>
            <a:r>
              <a:rPr lang="it-IT" dirty="0" err="1">
                <a:latin typeface="Arial" panose="020B0604020202020204" pitchFamily="34" charset="0"/>
                <a:cs typeface="Arial" panose="020B0604020202020204" pitchFamily="34" charset="0"/>
              </a:rPr>
              <a:t>equals</a:t>
            </a:r>
            <a:r>
              <a:rPr lang="it-IT" dirty="0">
                <a:latin typeface="Arial" panose="020B0604020202020204" pitchFamily="34" charset="0"/>
                <a:cs typeface="Arial" panose="020B0604020202020204" pitchFamily="34" charset="0"/>
              </a:rPr>
              <a:t>   570 M </a:t>
            </a:r>
            <a:r>
              <a:rPr lang="it-IT" dirty="0" err="1">
                <a:latin typeface="Arial" panose="020B0604020202020204" pitchFamily="34" charset="0"/>
                <a:cs typeface="Arial" panose="020B0604020202020204" pitchFamily="34" charset="0"/>
              </a:rPr>
              <a:t>Euros</a:t>
            </a:r>
            <a:r>
              <a:rPr lang="it-IT" dirty="0">
                <a:latin typeface="Arial" panose="020B0604020202020204" pitchFamily="34" charset="0"/>
                <a:cs typeface="Arial" panose="020B0604020202020204" pitchFamily="34" charset="0"/>
              </a:rPr>
              <a:t> (49,000 </a:t>
            </a:r>
            <a:r>
              <a:rPr lang="it-IT" dirty="0" err="1">
                <a:latin typeface="Arial" panose="020B0604020202020204" pitchFamily="34" charset="0"/>
                <a:cs typeface="Arial" panose="020B0604020202020204" pitchFamily="34" charset="0"/>
              </a:rPr>
              <a:t>pts</a:t>
            </a:r>
            <a:r>
              <a:rPr lang="it-IT"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 name="CasellaDiTesto 7"/>
          <p:cNvSpPr txBox="1"/>
          <p:nvPr/>
        </p:nvSpPr>
        <p:spPr>
          <a:xfrm>
            <a:off x="9811512" y="6345936"/>
            <a:ext cx="2126095" cy="369332"/>
          </a:xfrm>
          <a:prstGeom prst="rect">
            <a:avLst/>
          </a:prstGeom>
          <a:noFill/>
        </p:spPr>
        <p:txBody>
          <a:bodyPr wrap="none" rtlCol="0">
            <a:spAutoFit/>
          </a:bodyPr>
          <a:lstStyle/>
          <a:p>
            <a:r>
              <a:rPr lang="it-IT" dirty="0"/>
              <a:t>Prof. L. </a:t>
            </a:r>
            <a:r>
              <a:rPr lang="it-IT" dirty="0" err="1"/>
              <a:t>Gulàcsi</a:t>
            </a:r>
            <a:r>
              <a:rPr lang="it-IT" dirty="0"/>
              <a:t>, 2017</a:t>
            </a:r>
            <a:endParaRPr lang="en-US" dirty="0"/>
          </a:p>
        </p:txBody>
      </p:sp>
    </p:spTree>
    <p:extLst>
      <p:ext uri="{BB962C8B-B14F-4D97-AF65-F5344CB8AC3E}">
        <p14:creationId xmlns:p14="http://schemas.microsoft.com/office/powerpoint/2010/main" val="696702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86000" y="375272"/>
            <a:ext cx="74925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FFFFFF"/>
                </a:solidFill>
                <a:effectLst/>
                <a:uLnTx/>
                <a:uFillTx/>
                <a:latin typeface="Arial"/>
                <a:ea typeface="+mn-ea"/>
                <a:cs typeface="+mn-cs"/>
              </a:rPr>
              <a:t>To </a:t>
            </a:r>
            <a:r>
              <a:rPr kumimoji="0" lang="it-IT" sz="4000" b="0" i="0" u="none" strike="noStrike" kern="1200" cap="none" spc="0" normalizeH="0" baseline="0" noProof="0" dirty="0" err="1">
                <a:ln>
                  <a:noFill/>
                </a:ln>
                <a:solidFill>
                  <a:srgbClr val="FFFFFF"/>
                </a:solidFill>
                <a:effectLst/>
                <a:uLnTx/>
                <a:uFillTx/>
                <a:latin typeface="Arial"/>
                <a:ea typeface="+mn-ea"/>
                <a:cs typeface="+mn-cs"/>
              </a:rPr>
              <a:t>Biosimilar</a:t>
            </a:r>
            <a:r>
              <a:rPr kumimoji="0" lang="it-IT" sz="4000" b="0" i="0" u="none" strike="noStrike" kern="1200" cap="none" spc="0" normalizeH="0" baseline="0" noProof="0" dirty="0">
                <a:ln>
                  <a:noFill/>
                </a:ln>
                <a:solidFill>
                  <a:srgbClr val="FFFFFF"/>
                </a:solidFill>
                <a:effectLst/>
                <a:uLnTx/>
                <a:uFillTx/>
                <a:latin typeface="Arial"/>
                <a:ea typeface="+mn-ea"/>
                <a:cs typeface="+mn-cs"/>
              </a:rPr>
              <a:t> or NOT to </a:t>
            </a:r>
            <a:r>
              <a:rPr kumimoji="0" lang="it-IT" sz="4000" b="0" i="0" u="none" strike="noStrike" kern="1200" cap="none" spc="0" normalizeH="0" baseline="0" noProof="0" dirty="0" err="1">
                <a:ln>
                  <a:noFill/>
                </a:ln>
                <a:solidFill>
                  <a:srgbClr val="FFFFFF"/>
                </a:solidFill>
                <a:effectLst/>
                <a:uLnTx/>
                <a:uFillTx/>
                <a:latin typeface="Arial"/>
                <a:ea typeface="+mn-ea"/>
                <a:cs typeface="+mn-cs"/>
              </a:rPr>
              <a:t>Biosimilar</a:t>
            </a:r>
            <a:r>
              <a:rPr kumimoji="0" lang="it-IT" sz="4000" b="0" i="0" u="none" strike="noStrike" kern="1200" cap="none" spc="0" normalizeH="0" baseline="0" noProof="0" dirty="0">
                <a:ln>
                  <a:noFill/>
                </a:ln>
                <a:solidFill>
                  <a:srgbClr val="FFFFFF"/>
                </a:solidFill>
                <a:effectLst/>
                <a:uLnTx/>
                <a:uFillTx/>
                <a:latin typeface="Arial"/>
                <a:ea typeface="+mn-ea"/>
                <a:cs typeface="+mn-cs"/>
              </a:rPr>
              <a:t> ?</a:t>
            </a:r>
          </a:p>
        </p:txBody>
      </p:sp>
      <p:pic>
        <p:nvPicPr>
          <p:cNvPr id="20482" name="Picture 2" descr="https://upload.wikimedia.org/wikipedia/it/d/d0/Firstfol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110" y="1852613"/>
            <a:ext cx="2509838" cy="303136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70529" y="5653431"/>
            <a:ext cx="107860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FFFF"/>
                </a:solidFill>
                <a:effectLst/>
                <a:uLnTx/>
                <a:uFillTx/>
                <a:latin typeface="Arial"/>
                <a:ea typeface="+mn-ea"/>
                <a:cs typeface="+mn-cs"/>
              </a:rPr>
              <a:t>Much</a:t>
            </a:r>
            <a:r>
              <a:rPr kumimoji="0" lang="it-IT" sz="1800" b="0" i="0" u="none" strike="noStrike" kern="1200" cap="none" spc="0" normalizeH="0" baseline="0" noProof="0" dirty="0">
                <a:ln>
                  <a:noFill/>
                </a:ln>
                <a:solidFill>
                  <a:srgbClr val="FFFFFF"/>
                </a:solidFill>
                <a:effectLst/>
                <a:uLnTx/>
                <a:uFillTx/>
                <a:latin typeface="Arial"/>
                <a:ea typeface="+mn-ea"/>
                <a:cs typeface="+mn-cs"/>
              </a:rPr>
              <a:t> , </a:t>
            </a:r>
            <a:r>
              <a:rPr kumimoji="0" lang="it-IT" sz="1800" b="0" i="0" u="none" strike="noStrike" kern="1200" cap="none" spc="0" normalizeH="0" baseline="0" noProof="0" dirty="0" err="1">
                <a:ln>
                  <a:noFill/>
                </a:ln>
                <a:solidFill>
                  <a:srgbClr val="FFFFFF"/>
                </a:solidFill>
                <a:effectLst/>
                <a:uLnTx/>
                <a:uFillTx/>
                <a:latin typeface="Arial"/>
                <a:ea typeface="+mn-ea"/>
                <a:cs typeface="+mn-cs"/>
              </a:rPr>
              <a:t>but</a:t>
            </a:r>
            <a:r>
              <a:rPr kumimoji="0" lang="it-IT" sz="1800" b="0" i="0" u="none" strike="noStrike" kern="1200" cap="none" spc="0" normalizeH="0" baseline="0" noProof="0" dirty="0">
                <a:ln>
                  <a:noFill/>
                </a:ln>
                <a:solidFill>
                  <a:srgbClr val="FFFFFF"/>
                </a:solidFill>
                <a:effectLst/>
                <a:uLnTx/>
                <a:uFillTx/>
                <a:latin typeface="Arial"/>
                <a:ea typeface="+mn-ea"/>
                <a:cs typeface="+mn-cs"/>
              </a:rPr>
              <a:t> </a:t>
            </a:r>
            <a:r>
              <a:rPr kumimoji="0" lang="it-IT" sz="1800" b="0" i="0" u="none" strike="noStrike" kern="1200" cap="none" spc="0" normalizeH="0" baseline="0" noProof="0" dirty="0" err="1">
                <a:ln>
                  <a:noFill/>
                </a:ln>
                <a:solidFill>
                  <a:srgbClr val="FFFFFF"/>
                </a:solidFill>
                <a:effectLst/>
                <a:uLnTx/>
                <a:uFillTx/>
                <a:latin typeface="Arial"/>
                <a:ea typeface="+mn-ea"/>
                <a:cs typeface="+mn-cs"/>
              </a:rPr>
              <a:t>very</a:t>
            </a:r>
            <a:r>
              <a:rPr kumimoji="0" lang="it-IT" sz="1800" b="0" i="0" u="none" strike="noStrike" kern="1200" cap="none" spc="0" normalizeH="0" baseline="0" noProof="0" dirty="0">
                <a:ln>
                  <a:noFill/>
                </a:ln>
                <a:solidFill>
                  <a:srgbClr val="FFFFFF"/>
                </a:solidFill>
                <a:effectLst/>
                <a:uLnTx/>
                <a:uFillTx/>
                <a:latin typeface="Arial"/>
                <a:ea typeface="+mn-ea"/>
                <a:cs typeface="+mn-cs"/>
              </a:rPr>
              <a:t> </a:t>
            </a:r>
            <a:r>
              <a:rPr kumimoji="0" lang="it-IT" sz="1800" b="0" i="0" u="none" strike="noStrike" kern="1200" cap="none" spc="0" normalizeH="0" baseline="0" noProof="0" dirty="0" err="1">
                <a:ln>
                  <a:noFill/>
                </a:ln>
                <a:solidFill>
                  <a:srgbClr val="FFFFFF"/>
                </a:solidFill>
                <a:effectLst/>
                <a:uLnTx/>
                <a:uFillTx/>
                <a:latin typeface="Arial"/>
                <a:ea typeface="+mn-ea"/>
                <a:cs typeface="+mn-cs"/>
              </a:rPr>
              <a:t>much</a:t>
            </a:r>
            <a:r>
              <a:rPr kumimoji="0" lang="it-IT" sz="1800" b="0" i="0" u="none" strike="noStrike" kern="1200" cap="none" spc="0" normalizeH="0" baseline="0" noProof="0" dirty="0">
                <a:ln>
                  <a:noFill/>
                </a:ln>
                <a:solidFill>
                  <a:srgbClr val="FFFFFF"/>
                </a:solidFill>
                <a:effectLst/>
                <a:uLnTx/>
                <a:uFillTx/>
                <a:latin typeface="Arial"/>
                <a:ea typeface="+mn-ea"/>
                <a:cs typeface="+mn-cs"/>
              </a:rPr>
              <a:t> </a:t>
            </a:r>
            <a:r>
              <a:rPr kumimoji="0" lang="it-IT" sz="1800" b="0" i="0" u="none" strike="noStrike" kern="1200" cap="none" spc="0" normalizeH="0" baseline="0" noProof="0" dirty="0" err="1">
                <a:ln>
                  <a:noFill/>
                </a:ln>
                <a:solidFill>
                  <a:srgbClr val="FFFFFF"/>
                </a:solidFill>
                <a:effectLst/>
                <a:uLnTx/>
                <a:uFillTx/>
                <a:latin typeface="Arial"/>
                <a:ea typeface="+mn-ea"/>
                <a:cs typeface="+mn-cs"/>
              </a:rPr>
              <a:t>adapted</a:t>
            </a:r>
            <a:r>
              <a:rPr kumimoji="0" lang="it-IT" sz="1800" b="0" i="0" u="none" strike="noStrike" kern="1200" cap="none" spc="0" normalizeH="0" baseline="0" noProof="0" dirty="0">
                <a:ln>
                  <a:noFill/>
                </a:ln>
                <a:solidFill>
                  <a:srgbClr val="FFFFFF"/>
                </a:solidFill>
                <a:effectLst/>
                <a:uLnTx/>
                <a:uFillTx/>
                <a:latin typeface="Arial"/>
                <a:ea typeface="+mn-ea"/>
                <a:cs typeface="+mn-cs"/>
              </a:rPr>
              <a:t> by  Sir </a:t>
            </a:r>
            <a:r>
              <a:rPr kumimoji="0" lang="it-IT" sz="1800" b="0" i="0" u="none" strike="noStrike" kern="1200" cap="none" spc="0" normalizeH="0" baseline="0" noProof="0" dirty="0" err="1">
                <a:ln>
                  <a:noFill/>
                </a:ln>
                <a:solidFill>
                  <a:srgbClr val="FFFFFF"/>
                </a:solidFill>
                <a:effectLst/>
                <a:uLnTx/>
                <a:uFillTx/>
                <a:latin typeface="Arial"/>
                <a:ea typeface="+mn-ea"/>
                <a:cs typeface="+mn-cs"/>
              </a:rPr>
              <a:t>W.Shakespeare</a:t>
            </a:r>
            <a:r>
              <a:rPr kumimoji="0" lang="it-IT" sz="1800" b="0" i="0" u="none" strike="noStrike" kern="1200" cap="none" spc="0" normalizeH="0" baseline="0" noProof="0" dirty="0">
                <a:ln>
                  <a:noFill/>
                </a:ln>
                <a:solidFill>
                  <a:srgbClr val="FFFFFF"/>
                </a:solidFill>
                <a:effectLst/>
                <a:uLnTx/>
                <a:uFillTx/>
                <a:latin typeface="Arial"/>
                <a:ea typeface="+mn-ea"/>
                <a:cs typeface="+mn-cs"/>
              </a:rPr>
              <a:t>, The </a:t>
            </a:r>
            <a:r>
              <a:rPr kumimoji="0" lang="it-IT" sz="1800" b="0" i="0" u="none" strike="noStrike" kern="1200" cap="none" spc="0" normalizeH="0" baseline="0" noProof="0" dirty="0" err="1">
                <a:ln>
                  <a:noFill/>
                </a:ln>
                <a:solidFill>
                  <a:srgbClr val="FFFFFF"/>
                </a:solidFill>
                <a:effectLst/>
                <a:uLnTx/>
                <a:uFillTx/>
                <a:latin typeface="Arial"/>
                <a:ea typeface="+mn-ea"/>
                <a:cs typeface="+mn-cs"/>
              </a:rPr>
              <a:t>Tragedy</a:t>
            </a:r>
            <a:r>
              <a:rPr kumimoji="0" lang="it-IT" sz="1800" b="0" i="0" u="none" strike="noStrike" kern="1200" cap="none" spc="0" normalizeH="0" baseline="0" noProof="0" dirty="0">
                <a:ln>
                  <a:noFill/>
                </a:ln>
                <a:solidFill>
                  <a:srgbClr val="FFFFFF"/>
                </a:solidFill>
                <a:effectLst/>
                <a:uLnTx/>
                <a:uFillTx/>
                <a:latin typeface="Arial"/>
                <a:ea typeface="+mn-ea"/>
                <a:cs typeface="+mn-cs"/>
              </a:rPr>
              <a:t> of </a:t>
            </a:r>
            <a:r>
              <a:rPr kumimoji="0" lang="it-IT" sz="1800" b="0" i="0" u="none" strike="noStrike" kern="1200" cap="none" spc="0" normalizeH="0" baseline="0" noProof="0" dirty="0" err="1">
                <a:ln>
                  <a:noFill/>
                </a:ln>
                <a:solidFill>
                  <a:srgbClr val="FFFFFF"/>
                </a:solidFill>
                <a:effectLst/>
                <a:uLnTx/>
                <a:uFillTx/>
                <a:latin typeface="Arial"/>
                <a:ea typeface="+mn-ea"/>
                <a:cs typeface="+mn-cs"/>
              </a:rPr>
              <a:t>Hamlet</a:t>
            </a:r>
            <a:r>
              <a:rPr kumimoji="0" lang="it-IT" sz="1800" b="0" i="0" u="none" strike="noStrike" kern="1200" cap="none" spc="0" normalizeH="0" baseline="0" noProof="0" dirty="0">
                <a:ln>
                  <a:noFill/>
                </a:ln>
                <a:solidFill>
                  <a:srgbClr val="FFFFFF"/>
                </a:solidFill>
                <a:effectLst/>
                <a:uLnTx/>
                <a:uFillTx/>
                <a:latin typeface="Arial"/>
                <a:ea typeface="+mn-ea"/>
                <a:cs typeface="+mn-cs"/>
              </a:rPr>
              <a:t>, Prince of </a:t>
            </a:r>
            <a:r>
              <a:rPr kumimoji="0" lang="it-IT" sz="1800" b="0" i="0" u="none" strike="noStrike" kern="1200" cap="none" spc="0" normalizeH="0" baseline="0" noProof="0" dirty="0" err="1">
                <a:ln>
                  <a:noFill/>
                </a:ln>
                <a:solidFill>
                  <a:srgbClr val="FFFFFF"/>
                </a:solidFill>
                <a:effectLst/>
                <a:uLnTx/>
                <a:uFillTx/>
                <a:latin typeface="Arial"/>
                <a:ea typeface="+mn-ea"/>
                <a:cs typeface="+mn-cs"/>
              </a:rPr>
              <a:t>Denmark</a:t>
            </a:r>
            <a:r>
              <a:rPr kumimoji="0" lang="it-IT" sz="1800" b="0" i="0" u="none" strike="noStrike" kern="1200" cap="none" spc="0" normalizeH="0" baseline="0" noProof="0" dirty="0">
                <a:ln>
                  <a:noFill/>
                </a:ln>
                <a:solidFill>
                  <a:srgbClr val="FFFFFF"/>
                </a:solidFill>
                <a:effectLst/>
                <a:uLnTx/>
                <a:uFillTx/>
                <a:latin typeface="Arial"/>
                <a:ea typeface="+mn-ea"/>
                <a:cs typeface="+mn-cs"/>
              </a:rPr>
              <a:t>, 1518</a:t>
            </a:r>
          </a:p>
        </p:txBody>
      </p:sp>
      <p:pic>
        <p:nvPicPr>
          <p:cNvPr id="2" name="Immagine 1"/>
          <p:cNvPicPr>
            <a:picLocks noChangeAspect="1"/>
          </p:cNvPicPr>
          <p:nvPr/>
        </p:nvPicPr>
        <p:blipFill>
          <a:blip r:embed="rId4"/>
          <a:stretch>
            <a:fillRect/>
          </a:stretch>
        </p:blipFill>
        <p:spPr>
          <a:xfrm>
            <a:off x="6032250" y="4307968"/>
            <a:ext cx="590792" cy="318896"/>
          </a:xfrm>
          <a:prstGeom prst="rect">
            <a:avLst/>
          </a:prstGeom>
        </p:spPr>
      </p:pic>
    </p:spTree>
    <p:extLst>
      <p:ext uri="{BB962C8B-B14F-4D97-AF65-F5344CB8AC3E}">
        <p14:creationId xmlns:p14="http://schemas.microsoft.com/office/powerpoint/2010/main" val="313030427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9803" y="1799900"/>
            <a:ext cx="10411440" cy="3539430"/>
          </a:xfrm>
          <a:prstGeom prst="rect">
            <a:avLst/>
          </a:prstGeom>
          <a:solidFill>
            <a:schemeClr val="accent1">
              <a:lumMod val="20000"/>
              <a:lumOff val="80000"/>
            </a:schemeClr>
          </a:solidFill>
        </p:spPr>
        <p:txBody>
          <a:bodyPr wrap="none" rtlCol="0">
            <a:spAutoFit/>
          </a:bodyPr>
          <a:lstStyle/>
          <a:p>
            <a:r>
              <a:rPr lang="it-IT" sz="3200" dirty="0"/>
              <a:t>Over 90% of </a:t>
            </a:r>
            <a:r>
              <a:rPr lang="it-IT" sz="3200" dirty="0" err="1"/>
              <a:t>Medical</a:t>
            </a:r>
            <a:r>
              <a:rPr lang="it-IT" sz="3200" dirty="0"/>
              <a:t> </a:t>
            </a:r>
            <a:r>
              <a:rPr lang="it-IT" sz="3200" dirty="0" err="1"/>
              <a:t>Oncologists</a:t>
            </a:r>
            <a:r>
              <a:rPr lang="it-IT" sz="3200" dirty="0"/>
              <a:t> </a:t>
            </a:r>
            <a:r>
              <a:rPr lang="it-IT" sz="3200" dirty="0" err="1"/>
              <a:t>utilize</a:t>
            </a:r>
            <a:r>
              <a:rPr lang="it-IT" sz="3200" dirty="0"/>
              <a:t> biotech </a:t>
            </a:r>
            <a:r>
              <a:rPr lang="it-IT" sz="3200" dirty="0" err="1"/>
              <a:t>drugs</a:t>
            </a:r>
            <a:endParaRPr lang="it-IT" sz="3200" dirty="0"/>
          </a:p>
          <a:p>
            <a:endParaRPr lang="it-IT" sz="3200" dirty="0"/>
          </a:p>
          <a:p>
            <a:r>
              <a:rPr lang="it-IT" sz="3200" dirty="0"/>
              <a:t>24% </a:t>
            </a:r>
            <a:r>
              <a:rPr lang="it-IT" sz="3200" dirty="0" err="1"/>
              <a:t>give</a:t>
            </a:r>
            <a:r>
              <a:rPr lang="it-IT" sz="3200" dirty="0"/>
              <a:t> a </a:t>
            </a:r>
            <a:r>
              <a:rPr lang="it-IT" sz="3200" dirty="0" err="1"/>
              <a:t>correct</a:t>
            </a:r>
            <a:r>
              <a:rPr lang="it-IT" sz="3200" dirty="0"/>
              <a:t> </a:t>
            </a:r>
            <a:r>
              <a:rPr lang="it-IT" sz="3200" dirty="0" err="1"/>
              <a:t>definition</a:t>
            </a:r>
            <a:r>
              <a:rPr lang="it-IT" sz="3200" dirty="0"/>
              <a:t> of </a:t>
            </a:r>
            <a:r>
              <a:rPr lang="it-IT" sz="3200" dirty="0" err="1"/>
              <a:t>biosimilars</a:t>
            </a:r>
            <a:endParaRPr lang="it-IT" sz="3200" dirty="0"/>
          </a:p>
          <a:p>
            <a:endParaRPr lang="it-IT" sz="3200" dirty="0"/>
          </a:p>
          <a:p>
            <a:r>
              <a:rPr lang="it-IT" sz="3200" dirty="0"/>
              <a:t>52% </a:t>
            </a:r>
            <a:r>
              <a:rPr lang="it-IT" sz="3200" dirty="0" err="1"/>
              <a:t>think</a:t>
            </a:r>
            <a:r>
              <a:rPr lang="it-IT" sz="3200" dirty="0"/>
              <a:t> </a:t>
            </a:r>
            <a:r>
              <a:rPr lang="it-IT" sz="3200" dirty="0" err="1"/>
              <a:t>that</a:t>
            </a:r>
            <a:r>
              <a:rPr lang="it-IT" sz="3200" dirty="0"/>
              <a:t> </a:t>
            </a:r>
            <a:r>
              <a:rPr lang="it-IT" sz="3200" dirty="0" err="1"/>
              <a:t>biosimilars</a:t>
            </a:r>
            <a:r>
              <a:rPr lang="it-IT" sz="3200" dirty="0"/>
              <a:t> </a:t>
            </a:r>
            <a:r>
              <a:rPr lang="it-IT" sz="3200" dirty="0" err="1"/>
              <a:t>may</a:t>
            </a:r>
            <a:r>
              <a:rPr lang="it-IT" sz="3200" dirty="0"/>
              <a:t> reduce </a:t>
            </a:r>
            <a:r>
              <a:rPr lang="it-IT" sz="3200" dirty="0" err="1"/>
              <a:t>overall</a:t>
            </a:r>
            <a:r>
              <a:rPr lang="it-IT" sz="3200" dirty="0"/>
              <a:t> </a:t>
            </a:r>
            <a:r>
              <a:rPr lang="it-IT" sz="3200" dirty="0" err="1"/>
              <a:t>costs</a:t>
            </a:r>
            <a:endParaRPr lang="it-IT" sz="3200" dirty="0"/>
          </a:p>
          <a:p>
            <a:endParaRPr lang="it-IT" sz="3200" dirty="0"/>
          </a:p>
          <a:p>
            <a:r>
              <a:rPr lang="it-IT" sz="3200" dirty="0"/>
              <a:t>39% </a:t>
            </a:r>
            <a:r>
              <a:rPr lang="it-IT" sz="3200" dirty="0" err="1"/>
              <a:t>think</a:t>
            </a:r>
            <a:r>
              <a:rPr lang="it-IT" sz="3200" dirty="0"/>
              <a:t> </a:t>
            </a:r>
            <a:r>
              <a:rPr lang="it-IT" sz="3200" dirty="0" err="1"/>
              <a:t>that</a:t>
            </a:r>
            <a:r>
              <a:rPr lang="it-IT" sz="3200" dirty="0"/>
              <a:t> </a:t>
            </a:r>
            <a:r>
              <a:rPr lang="it-IT" sz="3200" dirty="0" err="1"/>
              <a:t>other</a:t>
            </a:r>
            <a:r>
              <a:rPr lang="it-IT" sz="3200" dirty="0"/>
              <a:t> </a:t>
            </a:r>
            <a:r>
              <a:rPr lang="it-IT" sz="3200" dirty="0" err="1"/>
              <a:t>forms</a:t>
            </a:r>
            <a:r>
              <a:rPr lang="it-IT" sz="3200" dirty="0"/>
              <a:t> of </a:t>
            </a:r>
            <a:r>
              <a:rPr lang="it-IT" sz="3200" dirty="0" err="1"/>
              <a:t>saving</a:t>
            </a:r>
            <a:r>
              <a:rPr lang="it-IT" sz="3200" dirty="0"/>
              <a:t> money </a:t>
            </a:r>
            <a:r>
              <a:rPr lang="it-IT" sz="3200" dirty="0" err="1"/>
              <a:t>have</a:t>
            </a:r>
            <a:r>
              <a:rPr lang="it-IT" sz="3200" dirty="0"/>
              <a:t> to be </a:t>
            </a:r>
            <a:r>
              <a:rPr lang="it-IT" sz="3200" dirty="0" err="1"/>
              <a:t>found</a:t>
            </a:r>
            <a:endParaRPr lang="it-IT" sz="3200" dirty="0"/>
          </a:p>
        </p:txBody>
      </p:sp>
      <p:pic>
        <p:nvPicPr>
          <p:cNvPr id="3" name="Immagine 2"/>
          <p:cNvPicPr>
            <a:picLocks noChangeAspect="1"/>
          </p:cNvPicPr>
          <p:nvPr/>
        </p:nvPicPr>
        <p:blipFill>
          <a:blip r:embed="rId2"/>
          <a:stretch>
            <a:fillRect/>
          </a:stretch>
        </p:blipFill>
        <p:spPr>
          <a:xfrm>
            <a:off x="414058" y="230461"/>
            <a:ext cx="2048434" cy="1005927"/>
          </a:xfrm>
          <a:prstGeom prst="rect">
            <a:avLst/>
          </a:prstGeom>
        </p:spPr>
      </p:pic>
      <p:sp>
        <p:nvSpPr>
          <p:cNvPr id="4" name="CasellaDiTesto 3"/>
          <p:cNvSpPr txBox="1"/>
          <p:nvPr/>
        </p:nvSpPr>
        <p:spPr>
          <a:xfrm>
            <a:off x="5960307" y="6065139"/>
            <a:ext cx="5136342" cy="369332"/>
          </a:xfrm>
          <a:prstGeom prst="rect">
            <a:avLst/>
          </a:prstGeom>
          <a:noFill/>
        </p:spPr>
        <p:txBody>
          <a:bodyPr wrap="none" rtlCol="0">
            <a:spAutoFit/>
          </a:bodyPr>
          <a:lstStyle/>
          <a:p>
            <a:r>
              <a:rPr lang="it-IT" dirty="0" err="1"/>
              <a:t>Survey</a:t>
            </a:r>
            <a:r>
              <a:rPr lang="it-IT" dirty="0"/>
              <a:t> </a:t>
            </a:r>
            <a:r>
              <a:rPr lang="it-IT" dirty="0" err="1"/>
              <a:t>among</a:t>
            </a:r>
            <a:r>
              <a:rPr lang="it-IT" dirty="0"/>
              <a:t> 508 </a:t>
            </a:r>
            <a:r>
              <a:rPr lang="it-IT" dirty="0" err="1"/>
              <a:t>Medical</a:t>
            </a:r>
            <a:r>
              <a:rPr lang="it-IT" dirty="0"/>
              <a:t> </a:t>
            </a:r>
            <a:r>
              <a:rPr lang="it-IT" dirty="0" err="1"/>
              <a:t>Oncologists</a:t>
            </a:r>
            <a:r>
              <a:rPr lang="it-IT" dirty="0"/>
              <a:t>, AIOM, </a:t>
            </a:r>
            <a:r>
              <a:rPr lang="it-IT" b="1" dirty="0">
                <a:solidFill>
                  <a:srgbClr val="FF0000"/>
                </a:solidFill>
              </a:rPr>
              <a:t>2013</a:t>
            </a:r>
          </a:p>
        </p:txBody>
      </p:sp>
    </p:spTree>
    <p:extLst>
      <p:ext uri="{BB962C8B-B14F-4D97-AF65-F5344CB8AC3E}">
        <p14:creationId xmlns:p14="http://schemas.microsoft.com/office/powerpoint/2010/main" val="215758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28216" y="1134844"/>
            <a:ext cx="7348589" cy="5299777"/>
          </a:xfrm>
          <a:prstGeom prst="rect">
            <a:avLst/>
          </a:prstGeom>
          <a:ln w="38100">
            <a:solidFill>
              <a:schemeClr val="tx1"/>
            </a:solidFill>
          </a:ln>
        </p:spPr>
      </p:pic>
      <p:sp>
        <p:nvSpPr>
          <p:cNvPr id="3" name="CasellaDiTesto 2"/>
          <p:cNvSpPr txBox="1"/>
          <p:nvPr/>
        </p:nvSpPr>
        <p:spPr>
          <a:xfrm>
            <a:off x="3994690" y="261137"/>
            <a:ext cx="3460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And </a:t>
            </a:r>
            <a:r>
              <a:rPr kumimoji="0" lang="it-IT" sz="2800" b="0" i="0" u="none" strike="noStrike" kern="1200" cap="none" spc="0" normalizeH="0" baseline="0" noProof="0" dirty="0" err="1">
                <a:ln>
                  <a:noFill/>
                </a:ln>
                <a:solidFill>
                  <a:prstClr val="black"/>
                </a:solidFill>
                <a:effectLst/>
                <a:uLnTx/>
                <a:uFillTx/>
                <a:latin typeface="Calibri"/>
                <a:ea typeface="+mn-ea"/>
                <a:cs typeface="+mn-cs"/>
              </a:rPr>
              <a:t>what</a:t>
            </a:r>
            <a:r>
              <a:rPr kumimoji="0" lang="it-IT" sz="2800" b="0" i="0" u="none" strike="noStrike" kern="1200" cap="none" spc="0" normalizeH="0" baseline="0" noProof="0" dirty="0">
                <a:ln>
                  <a:noFill/>
                </a:ln>
                <a:solidFill>
                  <a:prstClr val="black"/>
                </a:solidFill>
                <a:effectLst/>
                <a:uLnTx/>
                <a:uFillTx/>
                <a:latin typeface="Calibri"/>
                <a:ea typeface="+mn-ea"/>
                <a:cs typeface="+mn-cs"/>
              </a:rPr>
              <a:t> </a:t>
            </a:r>
            <a:r>
              <a:rPr kumimoji="0" lang="it-IT" sz="2800" b="0" i="0" u="none" strike="noStrike" kern="1200" cap="none" spc="0" normalizeH="0" baseline="0" noProof="0" dirty="0" err="1">
                <a:ln>
                  <a:noFill/>
                </a:ln>
                <a:solidFill>
                  <a:prstClr val="black"/>
                </a:solidFill>
                <a:effectLst/>
                <a:uLnTx/>
                <a:uFillTx/>
                <a:latin typeface="Calibri"/>
                <a:ea typeface="+mn-ea"/>
                <a:cs typeface="+mn-cs"/>
              </a:rPr>
              <a:t>about</a:t>
            </a:r>
            <a:r>
              <a:rPr kumimoji="0" lang="it-IT" sz="2800" b="0" i="0" u="none" strike="noStrike" kern="1200" cap="none" spc="0" normalizeH="0" baseline="0" noProof="0" dirty="0">
                <a:ln>
                  <a:noFill/>
                </a:ln>
                <a:solidFill>
                  <a:prstClr val="black"/>
                </a:solidFill>
                <a:effectLst/>
                <a:uLnTx/>
                <a:uFillTx/>
                <a:latin typeface="Calibri"/>
                <a:ea typeface="+mn-ea"/>
                <a:cs typeface="+mn-cs"/>
              </a:rPr>
              <a:t> USA ?</a:t>
            </a:r>
          </a:p>
        </p:txBody>
      </p:sp>
      <p:sp>
        <p:nvSpPr>
          <p:cNvPr id="4" name="CasellaDiTesto 3"/>
          <p:cNvSpPr txBox="1"/>
          <p:nvPr/>
        </p:nvSpPr>
        <p:spPr>
          <a:xfrm>
            <a:off x="7819697" y="6505903"/>
            <a:ext cx="2549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Zelenetz</a:t>
            </a:r>
            <a:r>
              <a:rPr kumimoji="0" lang="it-IT" sz="1800" b="0" i="0" u="none" strike="noStrike" kern="1200" cap="none" spc="0" normalizeH="0" baseline="0" noProof="0" dirty="0">
                <a:ln>
                  <a:noFill/>
                </a:ln>
                <a:solidFill>
                  <a:prstClr val="black"/>
                </a:solidFill>
                <a:effectLst/>
                <a:uLnTx/>
                <a:uFillTx/>
                <a:latin typeface="Calibri"/>
                <a:ea typeface="+mn-ea"/>
                <a:cs typeface="+mn-cs"/>
              </a:rPr>
              <a:t> AD, JNCCN </a:t>
            </a:r>
            <a:r>
              <a:rPr kumimoji="0" lang="it-IT" sz="1800" b="1" i="0" u="none" strike="noStrike" kern="1200" cap="none" spc="0" normalizeH="0" baseline="0" noProof="0" dirty="0">
                <a:ln>
                  <a:noFill/>
                </a:ln>
                <a:solidFill>
                  <a:srgbClr val="FF0000"/>
                </a:solidFill>
                <a:effectLst/>
                <a:uLnTx/>
                <a:uFillTx/>
                <a:latin typeface="Calibri"/>
                <a:ea typeface="+mn-ea"/>
                <a:cs typeface="+mn-cs"/>
              </a:rPr>
              <a:t>2011</a:t>
            </a:r>
          </a:p>
        </p:txBody>
      </p:sp>
      <p:sp>
        <p:nvSpPr>
          <p:cNvPr id="5" name="AutoShape 2" descr="Risultati immagini per medic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390" name="Picture 6" descr="Risultati immagini per medi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707" y="1312599"/>
            <a:ext cx="1035752" cy="141283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Risultati immagini per infermiera di no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7285" y="1312599"/>
            <a:ext cx="1026439" cy="152430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Risultati immagini per farmacis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237" y="1579393"/>
            <a:ext cx="1495425" cy="99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035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l="10638" t="27975" r="10222" b="13899"/>
          <a:stretch>
            <a:fillRect/>
          </a:stretch>
        </p:blipFill>
        <p:spPr bwMode="auto">
          <a:xfrm>
            <a:off x="1771650" y="1925638"/>
            <a:ext cx="45720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483" name="Picture 4"/>
          <p:cNvPicPr>
            <a:picLocks noChangeAspect="1" noChangeArrowheads="1"/>
          </p:cNvPicPr>
          <p:nvPr/>
        </p:nvPicPr>
        <p:blipFill>
          <a:blip r:embed="rId4">
            <a:extLst>
              <a:ext uri="{28A0092B-C50C-407E-A947-70E740481C1C}">
                <a14:useLocalDpi xmlns:a14="http://schemas.microsoft.com/office/drawing/2010/main" val="0"/>
              </a:ext>
            </a:extLst>
          </a:blip>
          <a:srcRect l="10924" t="27954" r="10820" b="13640"/>
          <a:stretch>
            <a:fillRect/>
          </a:stretch>
        </p:blipFill>
        <p:spPr bwMode="auto">
          <a:xfrm>
            <a:off x="6307139" y="1925639"/>
            <a:ext cx="403383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484" name="Picture 5"/>
          <p:cNvPicPr>
            <a:picLocks noChangeAspect="1" noChangeArrowheads="1"/>
          </p:cNvPicPr>
          <p:nvPr/>
        </p:nvPicPr>
        <p:blipFill>
          <a:blip r:embed="rId5">
            <a:extLst>
              <a:ext uri="{28A0092B-C50C-407E-A947-70E740481C1C}">
                <a14:useLocalDpi xmlns:a14="http://schemas.microsoft.com/office/drawing/2010/main" val="0"/>
              </a:ext>
            </a:extLst>
          </a:blip>
          <a:srcRect l="11810" t="28748" r="10222" b="11963"/>
          <a:stretch>
            <a:fillRect/>
          </a:stretch>
        </p:blipFill>
        <p:spPr bwMode="auto">
          <a:xfrm>
            <a:off x="1736725" y="4556125"/>
            <a:ext cx="47958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5" name="Rectangle 7"/>
          <p:cNvSpPr>
            <a:spLocks noChangeArrowheads="1"/>
          </p:cNvSpPr>
          <p:nvPr/>
        </p:nvSpPr>
        <p:spPr bwMode="auto">
          <a:xfrm>
            <a:off x="824230" y="208756"/>
            <a:ext cx="7596188"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3600"/>
              </a:lnSpc>
            </a:pPr>
            <a:r>
              <a:rPr lang="it-IT" altLang="en-US" sz="3400" b="1" dirty="0" err="1">
                <a:ea typeface="ヒラギノ角ゴ Pro W3" pitchFamily="-64" charset="-128"/>
              </a:rPr>
              <a:t>European</a:t>
            </a:r>
            <a:r>
              <a:rPr lang="it-IT" altLang="en-US" sz="3400" b="1" dirty="0">
                <a:ea typeface="ヒラギノ角ゴ Pro W3" pitchFamily="-64" charset="-128"/>
              </a:rPr>
              <a:t> (</a:t>
            </a:r>
            <a:r>
              <a:rPr lang="it-IT" altLang="en-US" sz="3400" b="1" dirty="0" err="1">
                <a:ea typeface="ヒラギノ角ゴ Pro W3" pitchFamily="-64" charset="-128"/>
              </a:rPr>
              <a:t>dis</a:t>
            </a:r>
            <a:r>
              <a:rPr lang="it-IT" altLang="en-US" sz="3400" b="1" dirty="0">
                <a:ea typeface="ヒラギノ角ゴ Pro W3" pitchFamily="-64" charset="-128"/>
              </a:rPr>
              <a:t>)Union! The </a:t>
            </a:r>
            <a:r>
              <a:rPr lang="it-IT" altLang="en-US" sz="3400" b="1" dirty="0" err="1">
                <a:ea typeface="ヒラギノ角ゴ Pro W3" pitchFamily="-64" charset="-128"/>
              </a:rPr>
              <a:t>early</a:t>
            </a:r>
            <a:r>
              <a:rPr lang="it-IT" altLang="en-US" sz="3400" b="1" dirty="0">
                <a:ea typeface="ヒラギノ角ゴ Pro W3" pitchFamily="-64" charset="-128"/>
              </a:rPr>
              <a:t> </a:t>
            </a:r>
            <a:r>
              <a:rPr lang="it-IT" altLang="en-US" sz="3400" b="1" dirty="0" err="1">
                <a:ea typeface="ヒラギノ角ゴ Pro W3" pitchFamily="-64" charset="-128"/>
              </a:rPr>
              <a:t>penetration</a:t>
            </a:r>
            <a:r>
              <a:rPr lang="it-IT" altLang="en-US" sz="3400" b="1" dirty="0">
                <a:ea typeface="ヒラギノ角ゴ Pro W3" pitchFamily="-64" charset="-128"/>
              </a:rPr>
              <a:t> (2010)</a:t>
            </a:r>
          </a:p>
        </p:txBody>
      </p:sp>
      <p:sp>
        <p:nvSpPr>
          <p:cNvPr id="20486" name="Rectangle 291"/>
          <p:cNvSpPr>
            <a:spLocks noChangeArrowheads="1"/>
          </p:cNvSpPr>
          <p:nvPr/>
        </p:nvSpPr>
        <p:spPr bwMode="auto">
          <a:xfrm>
            <a:off x="1879600" y="1584326"/>
            <a:ext cx="44021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400" b="1">
                <a:ea typeface="ヒラギノ角ゴ Pro W3" pitchFamily="-64" charset="-128"/>
              </a:rPr>
              <a:t>Germany, France Filgrastim penetration</a:t>
            </a:r>
          </a:p>
          <a:p>
            <a:pPr algn="ctr" eaLnBrk="1" hangingPunct="1"/>
            <a:r>
              <a:rPr lang="it-IT" altLang="en-US" sz="1400" i="1">
                <a:ea typeface="ヒラギノ角ゴ Pro W3" pitchFamily="-64" charset="-128"/>
              </a:rPr>
              <a:t>Market Shares </a:t>
            </a:r>
          </a:p>
        </p:txBody>
      </p:sp>
      <p:sp>
        <p:nvSpPr>
          <p:cNvPr id="20487" name="Rectangle 291"/>
          <p:cNvSpPr>
            <a:spLocks noChangeArrowheads="1"/>
          </p:cNvSpPr>
          <p:nvPr/>
        </p:nvSpPr>
        <p:spPr bwMode="auto">
          <a:xfrm>
            <a:off x="6121400" y="1584326"/>
            <a:ext cx="44021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400" b="1">
                <a:ea typeface="ヒラギノ角ゴ Pro W3" pitchFamily="-64" charset="-128"/>
              </a:rPr>
              <a:t>Poland, Nordic Filgrastim penetration</a:t>
            </a:r>
          </a:p>
          <a:p>
            <a:pPr algn="ctr" eaLnBrk="1" hangingPunct="1"/>
            <a:r>
              <a:rPr lang="it-IT" altLang="en-US" sz="1400" i="1">
                <a:ea typeface="ヒラギノ角ゴ Pro W3" pitchFamily="-64" charset="-128"/>
              </a:rPr>
              <a:t>Market Shares </a:t>
            </a:r>
          </a:p>
        </p:txBody>
      </p:sp>
      <p:sp>
        <p:nvSpPr>
          <p:cNvPr id="20488" name="Rectangle 291"/>
          <p:cNvSpPr>
            <a:spLocks noChangeArrowheads="1"/>
          </p:cNvSpPr>
          <p:nvPr/>
        </p:nvSpPr>
        <p:spPr bwMode="auto">
          <a:xfrm>
            <a:off x="1879600" y="4175126"/>
            <a:ext cx="44021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400" b="1" dirty="0" err="1">
                <a:ea typeface="ヒラギノ角ゴ Pro W3" pitchFamily="-64" charset="-128"/>
              </a:rPr>
              <a:t>Italy</a:t>
            </a:r>
            <a:r>
              <a:rPr lang="it-IT" altLang="en-US" sz="1400" b="1" dirty="0">
                <a:ea typeface="ヒラギノ角ゴ Pro W3" pitchFamily="-64" charset="-128"/>
              </a:rPr>
              <a:t>, </a:t>
            </a:r>
            <a:r>
              <a:rPr lang="it-IT" altLang="en-US" sz="1400" b="1" dirty="0" err="1">
                <a:ea typeface="ヒラギノ角ゴ Pro W3" pitchFamily="-64" charset="-128"/>
              </a:rPr>
              <a:t>Spain</a:t>
            </a:r>
            <a:r>
              <a:rPr lang="it-IT" altLang="en-US" sz="1400" b="1" dirty="0">
                <a:ea typeface="ヒラギノ角ゴ Pro W3" pitchFamily="-64" charset="-128"/>
              </a:rPr>
              <a:t> </a:t>
            </a:r>
            <a:r>
              <a:rPr lang="it-IT" altLang="en-US" sz="1400" b="1" dirty="0" err="1">
                <a:ea typeface="ヒラギノ角ゴ Pro W3" pitchFamily="-64" charset="-128"/>
              </a:rPr>
              <a:t>Filgrastim</a:t>
            </a:r>
            <a:r>
              <a:rPr lang="it-IT" altLang="en-US" sz="1400" b="1" dirty="0">
                <a:ea typeface="ヒラギノ角ゴ Pro W3" pitchFamily="-64" charset="-128"/>
              </a:rPr>
              <a:t> </a:t>
            </a:r>
            <a:r>
              <a:rPr lang="it-IT" altLang="en-US" sz="1400" b="1" dirty="0" err="1">
                <a:ea typeface="ヒラギノ角ゴ Pro W3" pitchFamily="-64" charset="-128"/>
              </a:rPr>
              <a:t>penetration</a:t>
            </a:r>
            <a:endParaRPr lang="it-IT" altLang="en-US" sz="1400" b="1" dirty="0">
              <a:ea typeface="ヒラギノ角ゴ Pro W3" pitchFamily="-64" charset="-128"/>
            </a:endParaRPr>
          </a:p>
          <a:p>
            <a:pPr algn="ctr" eaLnBrk="1" hangingPunct="1"/>
            <a:r>
              <a:rPr lang="it-IT" altLang="en-US" sz="1400" i="1" dirty="0">
                <a:ea typeface="ヒラギノ角ゴ Pro W3" pitchFamily="-64" charset="-128"/>
              </a:rPr>
              <a:t>Market Shares </a:t>
            </a:r>
          </a:p>
        </p:txBody>
      </p:sp>
    </p:spTree>
    <p:extLst>
      <p:ext uri="{BB962C8B-B14F-4D97-AF65-F5344CB8AC3E}">
        <p14:creationId xmlns:p14="http://schemas.microsoft.com/office/powerpoint/2010/main" val="25267487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48759" y="111623"/>
            <a:ext cx="24817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ysClr val="windowText" lastClr="000000"/>
                </a:solidFill>
                <a:effectLst/>
                <a:uLnTx/>
                <a:uFillTx/>
                <a:latin typeface="Calibri"/>
                <a:ea typeface="+mn-ea"/>
                <a:cs typeface="+mn-cs"/>
              </a:rPr>
              <a:t>The fair of </a:t>
            </a:r>
            <a:r>
              <a:rPr kumimoji="0" lang="it-IT" sz="2800" b="0" i="0" u="none" strike="noStrike" kern="0" cap="none" spc="0" normalizeH="0" baseline="0" noProof="0" dirty="0" err="1">
                <a:ln>
                  <a:noFill/>
                </a:ln>
                <a:solidFill>
                  <a:sysClr val="windowText" lastClr="000000"/>
                </a:solidFill>
                <a:effectLst/>
                <a:uLnTx/>
                <a:uFillTx/>
                <a:latin typeface="Calibri"/>
                <a:ea typeface="+mn-ea"/>
                <a:cs typeface="+mn-cs"/>
              </a:rPr>
              <a:t>fears</a:t>
            </a:r>
            <a:endParaRPr kumimoji="0" lang="it-IT"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CasellaDiTesto 2"/>
          <p:cNvSpPr txBox="1"/>
          <p:nvPr/>
        </p:nvSpPr>
        <p:spPr>
          <a:xfrm>
            <a:off x="2027767" y="671419"/>
            <a:ext cx="7831665" cy="203132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Who</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knows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wher</a:t>
            </a:r>
            <a:r>
              <a:rPr lang="it-IT" kern="0" dirty="0">
                <a:solidFill>
                  <a:sysClr val="windowText" lastClr="000000"/>
                </a:solidFill>
                <a:latin typeface="Calibri"/>
              </a:rPr>
              <a:t>e do </a:t>
            </a:r>
            <a:r>
              <a:rPr lang="it-IT" kern="0" dirty="0" err="1">
                <a:solidFill>
                  <a:sysClr val="windowText" lastClr="000000"/>
                </a:solidFill>
                <a:latin typeface="Calibri"/>
              </a:rPr>
              <a:t>they</a:t>
            </a:r>
            <a:r>
              <a:rPr lang="it-IT" kern="0" dirty="0">
                <a:solidFill>
                  <a:sysClr val="windowText" lastClr="000000"/>
                </a:solidFill>
                <a:latin typeface="Calibri"/>
              </a:rPr>
              <a:t> come from </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India, Cambodia?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Who</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knows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if</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there</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is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the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correct</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dose of the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good</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drug</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inside?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They</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give</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us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such</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drugs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just to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save</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They</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do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not</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care of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patients</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 </a:t>
            </a:r>
            <a:r>
              <a:rPr kumimoji="0" lang="it-IT" sz="1800" b="0" i="0" u="none" strike="noStrike" kern="0" cap="none" spc="0" normalizeH="0" baseline="0" noProof="0" dirty="0" err="1">
                <a:ln>
                  <a:noFill/>
                </a:ln>
                <a:solidFill>
                  <a:sysClr val="windowText" lastClr="000000"/>
                </a:solidFill>
                <a:effectLst/>
                <a:uLnTx/>
                <a:uFillTx/>
                <a:latin typeface="Calibri"/>
                <a:ea typeface="+mn-ea"/>
                <a:cs typeface="+mn-cs"/>
              </a:rPr>
              <a:t>but</a:t>
            </a:r>
            <a:r>
              <a:rPr kumimoji="0" lang="it-IT" sz="1800" b="0" i="0" u="none" strike="noStrike" kern="0" cap="none" spc="0" normalizeH="0" baseline="0" noProof="0" dirty="0">
                <a:ln>
                  <a:noFill/>
                </a:ln>
                <a:solidFill>
                  <a:sysClr val="windowText" lastClr="000000"/>
                </a:solidFill>
                <a:effectLst/>
                <a:uLnTx/>
                <a:uFillTx/>
                <a:latin typeface="Calibri"/>
                <a:ea typeface="+mn-ea"/>
                <a:cs typeface="+mn-cs"/>
              </a:rPr>
              <a:t> just of money !</a:t>
            </a:r>
          </a:p>
        </p:txBody>
      </p:sp>
      <p:pic>
        <p:nvPicPr>
          <p:cNvPr id="1026" name="Picture 2" descr="Risultati immagini per indiano che fa il p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352" y="2875881"/>
            <a:ext cx="5645357" cy="37553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isultati immagini per croce ross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2" name="Picture 8" descr="Risultati immagini per croce ros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895121" y="3580073"/>
            <a:ext cx="786962" cy="78696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6248400" y="4887311"/>
            <a:ext cx="1686911" cy="6118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a:ea typeface="+mn-ea"/>
                <a:cs typeface="+mn-cs"/>
              </a:rPr>
              <a:t>Biosimilars</a:t>
            </a:r>
            <a:r>
              <a:rPr kumimoji="0" lang="it-IT" sz="1800" b="0" i="0" u="none" strike="noStrike" kern="1200" cap="none" spc="0" normalizeH="0" baseline="0" noProof="0" dirty="0">
                <a:ln>
                  <a:noFill/>
                </a:ln>
                <a:solidFill>
                  <a:prstClr val="black"/>
                </a:solidFill>
                <a:effectLst/>
                <a:uLnTx/>
                <a:uFillTx/>
                <a:latin typeface="Calibri"/>
                <a:ea typeface="+mn-ea"/>
                <a:cs typeface="+mn-cs"/>
              </a:rPr>
              <a:t> delivery</a:t>
            </a:r>
          </a:p>
        </p:txBody>
      </p:sp>
    </p:spTree>
    <p:extLst>
      <p:ext uri="{BB962C8B-B14F-4D97-AF65-F5344CB8AC3E}">
        <p14:creationId xmlns:p14="http://schemas.microsoft.com/office/powerpoint/2010/main" val="2840753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6_p6LVLxQ5eDPuIYfVcW4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yKCApuCORXq3GCAaoHaMc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xBVIkUB8Rma.oSWtwlzRA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pT9K408bSUS5UsFtHRxhP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2iqI7lJSCyJATl250_Ws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4Jx9YQUyQyaREy3wTLEfb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VWhCoT_pQ.aIl85H9rzS5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49IMas32QVWewuGDprU0N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YqbZB7fjQ5yW20O5FTBuo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3L0wvxhxQAew2_HrUEFxb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2qZ4tdKzSTuvK3cTL_NM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i8UqPZSRVq9C2znFyMLX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3YxkNOGNQwCtW8ewYrBfl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qqYAsa2Q5y0OKWU2zTRx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mSQKNgMqTsaRlP.wL7N6R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oqSlNsaDS6GVIqDCPOCj4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WPbWEHfcTwKlUUybcNrp8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kXJdLhFdR_qv08aaq1xVM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eh6amPBhQZyokH_1iKpOe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AwemPF5KSCiym_40RxogH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tDvyErWHR0SHd.IoAiVq_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jP9p94VuQIOpMYKrnp2.E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yIe0.GPlT_mPW4VaeRjfY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RbkR1YcFSxGtzsCnI.J8t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Y79NjHOhRUCZDoZNHLhKU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mQYXQZ8oRPWOra818T_bt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OBDB5xnvSpqKz7fst0kTI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lyAohr75Temz2DPfvk80Y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ML7T_yeWRyGngUlAMQzpo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h6amPBhQZyokH_1iKpOe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AwemPF5KSCiym_40RxogH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CA.joVfIRI6LGG7IGe.Oz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BHfMZgOqQgadD8Oltg8eR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Xt6YXxx8R7azcd1gX.BW6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nA8POwzS1WKg44sYyKyQ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nTjWpRoJRSq9P5_LcbKEq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Uf9BZT2wR2OZmJ9VTal3m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C8Pj5HPsTfS89UoKckgdE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JbOkotG_SDGtjE0H6XDaL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vTCWnqFeRI6NckqLf6eOd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1LWkXSeKQJm8nSLhmqwMR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wsEg95oTsuOOt2vn9cHn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RPQTfvNdSg2Y1UY2SsAS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1iRQ4sYQcKvpqHdxiPW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0b1_DS9PQc.83EL2_YtP2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Q8_9w1.RcGrTzutaEBDL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EZme.lOPRk2nQlXD.42JW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WjsemFgRUOt6gwF.snRO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xscMN8ghS0O83oPjeIRMi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SpREm1yRFeqQ07TnOyQt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Tno5VAOSSKm9sJ2muxp9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nQJPpbGSzGqvG1QAztLh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_wZS01hR7ya2Y4u.RxeW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L5xalIhlR9inEOn0Hnwxh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Q0SR7AkQdiI2CzlVI1md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wOmUCEHTQ.mm18DG0PBS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2nDnJWMpSPuCdxhosYJjm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g_cv9eaRxWiO6iYef8xB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2H0ap5EQNqRA65kZHHQ7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scy7o2S4T1iaYzNJGo81S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iGV4b4UyRR2PYBCdg1kzd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TG0tqSARGm4erAFqWfde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6HrnESgMT_.sSKI5d28lS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o62vr_uQWie4MFG1tUPq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YujUpp6SF6CYKsGP4XHE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r470O_kR5WKDp4KdsqeF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P5qfw8hRZiDJp.qHYjuZ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Phgr9FN7TgyR5nqfeENn4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wdfE.FusQ3mECmzfrFdtM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DxwSAMi_Q56hYL599E_Nd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of3kwvVLTDaORTJIQqUc6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oEdN34eqQumNJp7SN4am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gGPypDiQyOTZiMUbvaUm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6iRhxvqeQzqIM9T5b61ha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h6R_AcNRc6zYXW.5PuUG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IwLlpC.dSSaz_feUnwRzM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Ag_shC8RcKdRs435EarG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cB9z.NHvSLSEajH4SY6ne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GOC6BuRR7W0u4l7rRQtS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cN6Fw17TUWV6aZcm2Tt5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6KKHkq8.T6qx8yKUu5fSJ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SALA6xN9TjK8FSrUwxmgL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96aiGGmeSvetlQVskWvEp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iaSHlGr9S4ODzgj4LQtBH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AnyFCeJeTxSUMzynxM4Wl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Poo9nnbYQlqG8ItEmSe_9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9kmhX.MTHqOQEuDV5hJ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KE8vZLETj2qKflCTsvts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650csSZPSFmXHtlzrDX6L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UpNpVPAKQ7Ks9c4WcWs1p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N3D4pryGRS.VaHwx2z2wa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jeTLfoLRme1tN.5tcJSS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KtysmRC7Q12s0KhxBZc2e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P38qXk5NT5ipcLwI6zHH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toZLi9OTL6sCJxiIZr86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yDP8zrs8RCW2yBhnXWDY5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gsvylRQJSVSd3h.wEG4oL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GtOAitQQUC1b.v37w_mV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Z1l03_qEROeF4ud9L2jP.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YtxIMWmSv2EwiIUlOWIk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_C72q1mHRje33NSI1EoX3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W_rXhbZRFCOQm8kdacDp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8UbLdr7ToaQTBg4IgGbp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I7aXCnK4TseZOkLRLk5qg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NMfpkm.fREebEsziq2V1k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ayaFCnQsQyiu8D95MzNEI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ODnUyWERWiGP2cDMCdWg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w3NQoPxQqSpe3ZhVOSTM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_8FTMbQ7TqK46WrIq_SCc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wEj8pBgDQeGo0OfypBXhy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egNWnBWgTxKKrKDAPccvb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1f2iq1cyRMGmYjNxeMD21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LWk.uFtTMKgt_uJqBpbL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Po5.XBlNQROVVa7tdG8pS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ddixbPV0TLijx3qALRwnX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mxoPHtZVQHqivtVS9vqy6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mE86KcIpSJGBwHCa7aK0b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L9le1TSRma8xgG1g.CR4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1BRVFw5TSl2Fk7W1Mpyg5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u6J3SqTQUi79YAUNENj5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_Tt4vwkRh6fEV7r8epK0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OUBDuIVRRO6jbuktjpKN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uAKw.3VQICX9VZx.q_k2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S.mx3VKJTVqgH3EII5eqg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wjoOu9LRIawpxb9pyvhB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ce4TX6epQgSamR1RthF4J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27SyEgL7SYykpXTwz_4_W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CRu_yM9ZSfGulgRm5FPth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oFGjl5f9TF2W_zyXv7lsj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UDoNdf5TdOMSZTwQ43_Tw"/>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cc1">
  <a:themeElements>
    <a:clrScheme name="">
      <a:dk1>
        <a:srgbClr val="919191"/>
      </a:dk1>
      <a:lt1>
        <a:srgbClr val="FFFFFF"/>
      </a:lt1>
      <a:dk2>
        <a:srgbClr val="00003E"/>
      </a:dk2>
      <a:lt2>
        <a:srgbClr val="EBE114"/>
      </a:lt2>
      <a:accent1>
        <a:srgbClr val="618FFD"/>
      </a:accent1>
      <a:accent2>
        <a:srgbClr val="00AE00"/>
      </a:accent2>
      <a:accent3>
        <a:srgbClr val="AAAAAF"/>
      </a:accent3>
      <a:accent4>
        <a:srgbClr val="DADADA"/>
      </a:accent4>
      <a:accent5>
        <a:srgbClr val="B7C6FE"/>
      </a:accent5>
      <a:accent6>
        <a:srgbClr val="009D00"/>
      </a:accent6>
      <a:hlink>
        <a:srgbClr val="FC0128"/>
      </a:hlink>
      <a:folHlink>
        <a:srgbClr val="CECECE"/>
      </a:folHlink>
    </a:clrScheme>
    <a:fontScheme name="gcc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cc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c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cc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cc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cc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cc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cc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gcc1">
  <a:themeElements>
    <a:clrScheme name="">
      <a:dk1>
        <a:srgbClr val="919191"/>
      </a:dk1>
      <a:lt1>
        <a:srgbClr val="FFFFFF"/>
      </a:lt1>
      <a:dk2>
        <a:srgbClr val="00003E"/>
      </a:dk2>
      <a:lt2>
        <a:srgbClr val="EBE114"/>
      </a:lt2>
      <a:accent1>
        <a:srgbClr val="618FFD"/>
      </a:accent1>
      <a:accent2>
        <a:srgbClr val="00AE00"/>
      </a:accent2>
      <a:accent3>
        <a:srgbClr val="AAAAAF"/>
      </a:accent3>
      <a:accent4>
        <a:srgbClr val="DADADA"/>
      </a:accent4>
      <a:accent5>
        <a:srgbClr val="B7C6FE"/>
      </a:accent5>
      <a:accent6>
        <a:srgbClr val="009D00"/>
      </a:accent6>
      <a:hlink>
        <a:srgbClr val="FC0128"/>
      </a:hlink>
      <a:folHlink>
        <a:srgbClr val="CECECE"/>
      </a:folHlink>
    </a:clrScheme>
    <a:fontScheme name="gcc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cc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c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cc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cc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cc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cc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cc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2078</Words>
  <Application>Microsoft Office PowerPoint</Application>
  <PresentationFormat>Widescreen</PresentationFormat>
  <Paragraphs>493</Paragraphs>
  <Slides>56</Slides>
  <Notes>4</Notes>
  <HiddenSlides>0</HiddenSlides>
  <MMClips>0</MMClips>
  <ScaleCrop>false</ScaleCrop>
  <HeadingPairs>
    <vt:vector size="8" baseType="variant">
      <vt:variant>
        <vt:lpstr>Caratteri utilizzati</vt:lpstr>
      </vt:variant>
      <vt:variant>
        <vt:i4>8</vt:i4>
      </vt:variant>
      <vt:variant>
        <vt:lpstr>Tema</vt:lpstr>
      </vt:variant>
      <vt:variant>
        <vt:i4>12</vt:i4>
      </vt:variant>
      <vt:variant>
        <vt:lpstr>Server OLE incorporati</vt:lpstr>
      </vt:variant>
      <vt:variant>
        <vt:i4>3</vt:i4>
      </vt:variant>
      <vt:variant>
        <vt:lpstr>Titoli diapositive</vt:lpstr>
      </vt:variant>
      <vt:variant>
        <vt:i4>56</vt:i4>
      </vt:variant>
    </vt:vector>
  </HeadingPairs>
  <TitlesOfParts>
    <vt:vector size="79" baseType="lpstr">
      <vt:lpstr>ＭＳ Ｐゴシック</vt:lpstr>
      <vt:lpstr>Arial</vt:lpstr>
      <vt:lpstr>Calibri</vt:lpstr>
      <vt:lpstr>Calibri Light</vt:lpstr>
      <vt:lpstr>Felix Titling</vt:lpstr>
      <vt:lpstr>Garamond</vt:lpstr>
      <vt:lpstr>Wingdings</vt:lpstr>
      <vt:lpstr>ヒラギノ角ゴ Pro W3</vt:lpstr>
      <vt:lpstr>Tema di Office</vt:lpstr>
      <vt:lpstr>1_gcc1</vt:lpstr>
      <vt:lpstr>3_Tema di Office</vt:lpstr>
      <vt:lpstr>1_Struttura predefinita</vt:lpstr>
      <vt:lpstr>1_Tema di Office</vt:lpstr>
      <vt:lpstr>Struttura predefinita</vt:lpstr>
      <vt:lpstr>2_Tema di Office</vt:lpstr>
      <vt:lpstr>3_gcc1</vt:lpstr>
      <vt:lpstr>Office Theme</vt:lpstr>
      <vt:lpstr>4_Tema di Office</vt:lpstr>
      <vt:lpstr>2_Struttura predefinita</vt:lpstr>
      <vt:lpstr>1_Office Theme</vt:lpstr>
      <vt:lpstr>think-cell Slide</vt:lpstr>
      <vt:lpstr>Diapositiva</vt:lpstr>
      <vt:lpstr>Chart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A,a,a,a,a……chi ?</vt:lpstr>
      <vt:lpstr>Epoietins onco-hematology: regional (volumes) </vt:lpstr>
      <vt:lpstr>G-CSF – regional (volumes)</vt:lpstr>
      <vt:lpstr>Short-acting biosimilars epoietins penetration</vt:lpstr>
      <vt:lpstr>Short-acting biosimilar filgrastim penetration</vt:lpstr>
      <vt:lpstr>Presentazione standard di PowerPoint</vt:lpstr>
      <vt:lpstr>Presentazione standard di PowerPoint</vt:lpstr>
      <vt:lpstr>Anemone study: a National effort</vt:lpstr>
      <vt:lpstr>Presentazione standard di PowerPoint</vt:lpstr>
      <vt:lpstr>Improvement of Anemia</vt:lpstr>
      <vt:lpstr>Serious Adverse events and adverse drug reactions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47</cp:revision>
  <dcterms:created xsi:type="dcterms:W3CDTF">2017-03-17T16:32:54Z</dcterms:created>
  <dcterms:modified xsi:type="dcterms:W3CDTF">2017-05-17T17:57:54Z</dcterms:modified>
</cp:coreProperties>
</file>