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60" r:id="rId4"/>
    <p:sldId id="258" r:id="rId5"/>
    <p:sldId id="287" r:id="rId6"/>
    <p:sldId id="290" r:id="rId7"/>
    <p:sldId id="289" r:id="rId8"/>
    <p:sldId id="259" r:id="rId9"/>
    <p:sldId id="265" r:id="rId10"/>
    <p:sldId id="267" r:id="rId11"/>
    <p:sldId id="263" r:id="rId12"/>
    <p:sldId id="269" r:id="rId13"/>
    <p:sldId id="270" r:id="rId14"/>
    <p:sldId id="274" r:id="rId15"/>
    <p:sldId id="271" r:id="rId16"/>
    <p:sldId id="276" r:id="rId17"/>
    <p:sldId id="277" r:id="rId18"/>
    <p:sldId id="280" r:id="rId19"/>
    <p:sldId id="278" r:id="rId20"/>
    <p:sldId id="279" r:id="rId21"/>
    <p:sldId id="282" r:id="rId22"/>
    <p:sldId id="272" r:id="rId23"/>
    <p:sldId id="283" r:id="rId24"/>
    <p:sldId id="268" r:id="rId25"/>
    <p:sldId id="294" r:id="rId26"/>
    <p:sldId id="28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469" autoAdjust="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84D2-9F30-41D3-A494-C451D7180125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BEEB-F01B-4DE4-BF20-115B604893C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CSC-intrinsic mechanisms of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chemoresistance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A, high expression of MDR pumps that actively extrude chemotherapeutic agents of natural origin. B, proficient DNA repair machinery removes DNA adducts formed by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alkylating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agents. C, chemotherapy kills rapidly proliferating cells while slow-cycling/quiescent CSCs are spared from chemotherapy-induced cell death. D,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microenvironmental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stimuli associated with EMT and hypoxia indirectly contribute to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chemoresistance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through the generation of cancer stem-like cells.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range of soluble factors can promote matrix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remodelling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normal fibroblasts. This requires some level of ROCK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actomyosin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function. As the matrix becomes stiffer, isometric tension within the cell increases, leading to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activation and the association of YAP with TEAD transcription factors.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ActiveYAP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then promotes the expression of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ANLN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DIAPH3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mRNA and stabilizes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actomyosin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proteins. This leads to further matrix stiffening, thereby generating a positive feedback loop. NF, normal fibroblast.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EB-F01B-4DE4-BF20-115B604893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164B-52EB-465C-968B-78159CCED86C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AF05-4F28-4DA5-B4E5-7843748B96A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ifo.it/images/logo_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952328" cy="2270785"/>
          </a:xfrm>
          <a:prstGeom prst="rect">
            <a:avLst/>
          </a:prstGeom>
          <a:noFill/>
        </p:spPr>
      </p:pic>
      <p:grpSp>
        <p:nvGrpSpPr>
          <p:cNvPr id="5" name="Gruppo 4"/>
          <p:cNvGrpSpPr/>
          <p:nvPr/>
        </p:nvGrpSpPr>
        <p:grpSpPr>
          <a:xfrm>
            <a:off x="4139051" y="2996952"/>
            <a:ext cx="4572901" cy="729372"/>
            <a:chOff x="4139051" y="2996952"/>
            <a:chExt cx="4572901" cy="729372"/>
          </a:xfrm>
        </p:grpSpPr>
        <p:sp>
          <p:nvSpPr>
            <p:cNvPr id="6" name="Rettangolo 5"/>
            <p:cNvSpPr/>
            <p:nvPr/>
          </p:nvSpPr>
          <p:spPr>
            <a:xfrm>
              <a:off x="4139952" y="2996952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Marcello Maugeri-Saccà, MD, PhD</a:t>
              </a:r>
            </a:p>
          </p:txBody>
        </p:sp>
        <p:sp>
          <p:nvSpPr>
            <p:cNvPr id="7" name="Rettangolo 6"/>
            <p:cNvSpPr/>
            <p:nvPr/>
          </p:nvSpPr>
          <p:spPr>
            <a:xfrm>
              <a:off x="4139051" y="3356992"/>
              <a:ext cx="39613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“Regina Elena” National Cancer Institute</a:t>
              </a:r>
              <a:endParaRPr lang="en-US" dirty="0"/>
            </a:p>
          </p:txBody>
        </p:sp>
      </p:grpSp>
      <p:sp>
        <p:nvSpPr>
          <p:cNvPr id="8" name="Rettangolo 7"/>
          <p:cNvSpPr/>
          <p:nvPr/>
        </p:nvSpPr>
        <p:spPr>
          <a:xfrm>
            <a:off x="251520" y="404664"/>
            <a:ext cx="869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Deregulated Hippo pathway in breast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61045" y="228106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b="1" dirty="0" smtClean="0">
                <a:latin typeface="Arial" charset="0"/>
                <a:ea typeface="msgothic" charset="0"/>
                <a:cs typeface="msgothic" charset="0"/>
              </a:rPr>
              <a:t>CSCs and therapeutic resistance </a:t>
            </a:r>
            <a:endParaRPr lang="en-GB" b="1" dirty="0"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055" t="3338" r="2297" b="7221"/>
          <a:stretch>
            <a:fillRect/>
          </a:stretch>
        </p:blipFill>
        <p:spPr bwMode="auto">
          <a:xfrm>
            <a:off x="107049" y="764704"/>
            <a:ext cx="5617079" cy="5544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531524" y="6433920"/>
            <a:ext cx="2416747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900" b="1" dirty="0" err="1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Maugeri-Saccà</a:t>
            </a:r>
            <a:r>
              <a:rPr lang="en-GB" sz="900" b="1" dirty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 M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.et </a:t>
            </a:r>
            <a:r>
              <a:rPr lang="en-GB" sz="900" b="1" dirty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al. </a:t>
            </a:r>
            <a:r>
              <a:rPr lang="en-GB" sz="900" b="1" dirty="0" err="1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Clin</a:t>
            </a:r>
            <a:r>
              <a:rPr lang="en-GB" sz="900" b="1" dirty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 Cancer Res </a:t>
            </a:r>
            <a:r>
              <a:rPr lang="en-GB" sz="900" b="1" dirty="0" smtClean="0">
                <a:solidFill>
                  <a:srgbClr val="000000"/>
                </a:solidFill>
                <a:latin typeface="+mj-lt"/>
                <a:ea typeface="msgothic" charset="0"/>
                <a:cs typeface="msgothic" charset="0"/>
              </a:rPr>
              <a:t>2011</a:t>
            </a:r>
            <a:endParaRPr lang="en-GB" sz="900" b="1" dirty="0">
              <a:solidFill>
                <a:srgbClr val="000000"/>
              </a:solidFill>
              <a:latin typeface="+mj-lt"/>
              <a:ea typeface="msgothic" charset="0"/>
              <a:cs typeface="msgothic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5797384" y="1403945"/>
            <a:ext cx="3023090" cy="646331"/>
            <a:chOff x="7344568" y="1331567"/>
            <a:chExt cx="2098395" cy="712461"/>
          </a:xfrm>
        </p:grpSpPr>
        <p:sp>
          <p:nvSpPr>
            <p:cNvPr id="7" name="CasellaDiTesto 6"/>
            <p:cNvSpPr txBox="1"/>
            <p:nvPr/>
          </p:nvSpPr>
          <p:spPr>
            <a:xfrm>
              <a:off x="7344568" y="1331567"/>
              <a:ext cx="1748519" cy="71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A-B-C: </a:t>
              </a:r>
              <a:r>
                <a:rPr lang="it-IT" dirty="0" err="1" smtClean="0"/>
                <a:t>CSC-intrinsic</a:t>
              </a:r>
              <a:r>
                <a:rPr lang="it-IT" dirty="0" smtClean="0"/>
                <a:t> </a:t>
              </a:r>
            </a:p>
            <a:p>
              <a:r>
                <a:rPr lang="it-IT" dirty="0" err="1" smtClean="0"/>
                <a:t>mechanisms</a:t>
              </a:r>
              <a:endParaRPr lang="it-IT" dirty="0"/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7344568" y="1403572"/>
              <a:ext cx="2098395" cy="576064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it-IT" sz="2200" dirty="0" smtClean="0">
                <a:latin typeface="Times New Roman" pitchFamily="16" charset="0"/>
              </a:endParaRPr>
            </a:p>
          </p:txBody>
        </p:sp>
      </p:grpSp>
      <p:grpSp>
        <p:nvGrpSpPr>
          <p:cNvPr id="3" name="Gruppo 11"/>
          <p:cNvGrpSpPr/>
          <p:nvPr/>
        </p:nvGrpSpPr>
        <p:grpSpPr>
          <a:xfrm>
            <a:off x="5822558" y="4866144"/>
            <a:ext cx="3069922" cy="795102"/>
            <a:chOff x="6480472" y="5292005"/>
            <a:chExt cx="3384376" cy="876452"/>
          </a:xfrm>
        </p:grpSpPr>
        <p:sp>
          <p:nvSpPr>
            <p:cNvPr id="9" name="Rettangolo 8"/>
            <p:cNvSpPr/>
            <p:nvPr/>
          </p:nvSpPr>
          <p:spPr>
            <a:xfrm>
              <a:off x="6552478" y="5364003"/>
              <a:ext cx="1877615" cy="712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D: </a:t>
              </a:r>
              <a:r>
                <a:rPr lang="it-IT" dirty="0" err="1" smtClean="0"/>
                <a:t>CSC-</a:t>
              </a:r>
              <a:r>
                <a:rPr lang="it-IT" dirty="0" err="1"/>
                <a:t>extrinsic</a:t>
              </a:r>
              <a:r>
                <a:rPr lang="it-IT" dirty="0" smtClean="0"/>
                <a:t> </a:t>
              </a:r>
            </a:p>
            <a:p>
              <a:r>
                <a:rPr lang="it-IT" dirty="0" err="1" smtClean="0"/>
                <a:t>mechanisms</a:t>
              </a:r>
              <a:endParaRPr lang="it-IT" dirty="0"/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6480472" y="5292005"/>
              <a:ext cx="3384376" cy="876452"/>
            </a:xfrm>
            <a:prstGeom prst="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47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</a:pPr>
              <a:endParaRPr lang="it-IT" sz="2200" dirty="0" smtClean="0">
                <a:latin typeface="Times New Roman" pitchFamily="16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TAZ controls Breast Cancer Stem Cell (BCSCs) fate</a:t>
            </a:r>
            <a:endParaRPr lang="en-US" sz="2800" b="1" dirty="0"/>
          </a:p>
        </p:txBody>
      </p:sp>
      <p:pic>
        <p:nvPicPr>
          <p:cNvPr id="3" name="Picture 2" descr="http://www.sciencedirect.com/cache/MiamiImageURL/1-s2.0-S0092867411012189-fx1_lrg.jpg/0?wchp=dGLzVlk-zSkWb&amp;pii=S0092867411012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1340767"/>
            <a:ext cx="4992488" cy="499248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544616" y="63720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Cordenonsi, </a:t>
            </a:r>
            <a:r>
              <a:rPr lang="it-IT" dirty="0" smtClean="0"/>
              <a:t>Cell</a:t>
            </a:r>
            <a:r>
              <a:rPr lang="it-IT" i="1" dirty="0" smtClean="0"/>
              <a:t> </a:t>
            </a:r>
            <a:r>
              <a:rPr lang="it-IT" dirty="0" smtClean="0"/>
              <a:t>2011</a:t>
            </a:r>
            <a:endParaRPr lang="en-US" dirty="0"/>
          </a:p>
        </p:txBody>
      </p:sp>
      <p:pic>
        <p:nvPicPr>
          <p:cNvPr id="5" name="Picture 2" descr="http://www.sciencedirect.com/cache/MiamiImageURL/1-s2.0-S0092867411012189-gr1_lrg.jpg/0?wchp=dGLbVlk-zSkzk&amp;pii=S0092867411012189"/>
          <p:cNvPicPr>
            <a:picLocks noChangeAspect="1" noChangeArrowheads="1"/>
          </p:cNvPicPr>
          <p:nvPr/>
        </p:nvPicPr>
        <p:blipFill>
          <a:blip r:embed="rId3" cstate="print"/>
          <a:srcRect l="53248"/>
          <a:stretch>
            <a:fillRect/>
          </a:stretch>
        </p:blipFill>
        <p:spPr bwMode="auto">
          <a:xfrm>
            <a:off x="6084168" y="908720"/>
            <a:ext cx="2572433" cy="5229200"/>
          </a:xfrm>
          <a:prstGeom prst="rect">
            <a:avLst/>
          </a:prstGeom>
          <a:noFill/>
        </p:spPr>
      </p:pic>
      <p:sp>
        <p:nvSpPr>
          <p:cNvPr id="6" name="Freccia a destra rientrata 5"/>
          <p:cNvSpPr/>
          <p:nvPr/>
        </p:nvSpPr>
        <p:spPr>
          <a:xfrm>
            <a:off x="5148064" y="141277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81950" cy="4457700"/>
          </a:xfrm>
          <a:prstGeom prst="rect">
            <a:avLst/>
          </a:prstGeom>
          <a:noFill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TAZ is required for metastatic activity and chemoresistance of BCSCs</a:t>
            </a:r>
            <a:endParaRPr lang="en-US" sz="2000" b="1" dirty="0"/>
          </a:p>
        </p:txBody>
      </p:sp>
      <p:sp>
        <p:nvSpPr>
          <p:cNvPr id="5" name="Rettangolo 4"/>
          <p:cNvSpPr/>
          <p:nvPr/>
        </p:nvSpPr>
        <p:spPr>
          <a:xfrm>
            <a:off x="6300192" y="6392361"/>
            <a:ext cx="17851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Bartucci , Oncogene 2015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 r="72034"/>
          <a:stretch>
            <a:fillRect/>
          </a:stretch>
        </p:blipFill>
        <p:spPr bwMode="auto">
          <a:xfrm>
            <a:off x="1259632" y="404664"/>
            <a:ext cx="2232248" cy="3819525"/>
          </a:xfrm>
          <a:prstGeom prst="rect">
            <a:avLst/>
          </a:prstGeom>
          <a:noFill/>
        </p:spPr>
      </p:pic>
      <p:pic>
        <p:nvPicPr>
          <p:cNvPr id="34820" name="Picture 4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 l="67660" b="47213"/>
          <a:stretch>
            <a:fillRect/>
          </a:stretch>
        </p:blipFill>
        <p:spPr bwMode="auto">
          <a:xfrm>
            <a:off x="3707904" y="1124744"/>
            <a:ext cx="3872025" cy="3024336"/>
          </a:xfrm>
          <a:prstGeom prst="rect">
            <a:avLst/>
          </a:prstGeom>
          <a:noFill/>
        </p:spPr>
      </p:pic>
      <p:pic>
        <p:nvPicPr>
          <p:cNvPr id="34822" name="Picture 6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 r="44888"/>
          <a:stretch>
            <a:fillRect/>
          </a:stretch>
        </p:blipFill>
        <p:spPr bwMode="auto">
          <a:xfrm>
            <a:off x="1331640" y="4149080"/>
            <a:ext cx="2465906" cy="2517279"/>
          </a:xfrm>
          <a:prstGeom prst="rect">
            <a:avLst/>
          </a:prstGeom>
          <a:noFill/>
        </p:spPr>
      </p:pic>
      <p:pic>
        <p:nvPicPr>
          <p:cNvPr id="7" name="Picture 8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4" cstate="print"/>
          <a:srcRect l="49036" t="64908"/>
          <a:stretch>
            <a:fillRect/>
          </a:stretch>
        </p:blipFill>
        <p:spPr bwMode="auto">
          <a:xfrm>
            <a:off x="4716016" y="4149080"/>
            <a:ext cx="3570850" cy="2323767"/>
          </a:xfrm>
          <a:prstGeom prst="rect">
            <a:avLst/>
          </a:prstGeom>
          <a:noFill/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TAZ is required for metastatic activity and chemoresistance of </a:t>
            </a:r>
            <a:br>
              <a:rPr lang="en-US" sz="2000" b="1" dirty="0" smtClean="0"/>
            </a:br>
            <a:r>
              <a:rPr lang="en-US" sz="2000" b="1" dirty="0" smtClean="0"/>
              <a:t>breast cancer stem cells</a:t>
            </a:r>
            <a:endParaRPr lang="en-US" sz="20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899592" y="2132856"/>
            <a:ext cx="288032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300192" y="6536377"/>
            <a:ext cx="2261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Bartucci</a:t>
            </a:r>
            <a:r>
              <a:rPr lang="it-IT" sz="1200" dirty="0" smtClean="0"/>
              <a:t> M.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Oncogene 2015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2" cstate="print"/>
          <a:srcRect t="48550"/>
          <a:stretch>
            <a:fillRect/>
          </a:stretch>
        </p:blipFill>
        <p:spPr bwMode="auto">
          <a:xfrm>
            <a:off x="1043608" y="764704"/>
            <a:ext cx="4221812" cy="3456384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19269" r="45570" b="56146"/>
          <a:stretch>
            <a:fillRect/>
          </a:stretch>
        </p:blipFill>
        <p:spPr bwMode="auto">
          <a:xfrm>
            <a:off x="3923928" y="4797152"/>
            <a:ext cx="50040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TAZ is required for metastatic activity and chemoresistance of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breast cancer stem cells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00192" y="6536377"/>
            <a:ext cx="2261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Bartucci</a:t>
            </a:r>
            <a:r>
              <a:rPr lang="it-IT" sz="1200" dirty="0" smtClean="0"/>
              <a:t> M.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Oncogene 2015</a:t>
            </a:r>
            <a:endParaRPr lang="en-US" sz="1200" dirty="0"/>
          </a:p>
        </p:txBody>
      </p:sp>
      <p:sp>
        <p:nvSpPr>
          <p:cNvPr id="6" name="Freccia bidirezionale verticale 5"/>
          <p:cNvSpPr/>
          <p:nvPr/>
        </p:nvSpPr>
        <p:spPr>
          <a:xfrm>
            <a:off x="4283968" y="1412776"/>
            <a:ext cx="124592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4" cstate="print"/>
          <a:srcRect t="13197" r="72034" b="81147"/>
          <a:stretch>
            <a:fillRect/>
          </a:stretch>
        </p:blipFill>
        <p:spPr bwMode="auto">
          <a:xfrm>
            <a:off x="6588224" y="4509120"/>
            <a:ext cx="2232248" cy="21602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804248" y="400506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TAZ expression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The Hippo Transducer TAZ Interacts with the SWI/SNF Complex to Regulate Breast Epithelial Lineage Commitment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7650" name="Picture 2" descr="http://www.sciencedirect.com/cache/MiamiImageURL/1-s2.0-S2211124714001521-fx1_lrg.jpg/0?wchp=dGLzVlk-zSkWl&amp;pii=S22111247140015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608511" cy="460851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93204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Skibinski</a:t>
            </a:r>
            <a:r>
              <a:rPr lang="en-US" sz="1200" dirty="0" smtClean="0"/>
              <a:t> A. et al,  Cell Rep. 2014</a:t>
            </a:r>
            <a:endParaRPr lang="en-US" sz="1200" dirty="0"/>
          </a:p>
        </p:txBody>
      </p:sp>
      <p:sp>
        <p:nvSpPr>
          <p:cNvPr id="5" name="Rettangolo 4"/>
          <p:cNvSpPr/>
          <p:nvPr/>
        </p:nvSpPr>
        <p:spPr>
          <a:xfrm>
            <a:off x="395536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dirty="0" smtClean="0"/>
              <a:t>Gain-of-Function </a:t>
            </a:r>
            <a:r>
              <a:rPr lang="en-US" dirty="0"/>
              <a:t>Screen of </a:t>
            </a:r>
            <a:endParaRPr lang="en-US" dirty="0" smtClean="0"/>
          </a:p>
          <a:p>
            <a:pPr fontAlgn="base"/>
            <a:r>
              <a:rPr lang="en-US" dirty="0" smtClean="0"/>
              <a:t>Epithelial </a:t>
            </a:r>
            <a:r>
              <a:rPr lang="en-US" dirty="0"/>
              <a:t>Lineage Plasticity</a:t>
            </a:r>
          </a:p>
        </p:txBody>
      </p:sp>
      <p:pic>
        <p:nvPicPr>
          <p:cNvPr id="27652" name="Picture 4" descr="http://www.sciencedirect.com/cache/MiamiImageURL/1-s2.0-S2211124714001521-gr1_lrg.jpg/0?wchp=dGLbVlB-zSkWz&amp;pii=S2211124714001521"/>
          <p:cNvPicPr>
            <a:picLocks noChangeAspect="1" noChangeArrowheads="1"/>
          </p:cNvPicPr>
          <p:nvPr/>
        </p:nvPicPr>
        <p:blipFill>
          <a:blip r:embed="rId3" cstate="print"/>
          <a:srcRect l="69213" b="53022"/>
          <a:stretch>
            <a:fillRect/>
          </a:stretch>
        </p:blipFill>
        <p:spPr bwMode="auto">
          <a:xfrm>
            <a:off x="5508104" y="1700808"/>
            <a:ext cx="3303967" cy="3944250"/>
          </a:xfrm>
          <a:prstGeom prst="rect">
            <a:avLst/>
          </a:prstGeom>
          <a:noFill/>
        </p:spPr>
      </p:pic>
      <p:sp>
        <p:nvSpPr>
          <p:cNvPr id="7" name="Freccia a destra rientrata 6"/>
          <p:cNvSpPr/>
          <p:nvPr/>
        </p:nvSpPr>
        <p:spPr>
          <a:xfrm>
            <a:off x="4427984" y="3717032"/>
            <a:ext cx="978408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TAZ as a biomarker of pCR in HER2-positive BC patients treated with NAT</a:t>
            </a:r>
            <a:endParaRPr lang="en-US" sz="20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79512" y="764704"/>
          <a:ext cx="5184574" cy="4416790"/>
        </p:xfrm>
        <a:graphic>
          <a:graphicData uri="http://schemas.openxmlformats.org/drawingml/2006/table">
            <a:tbl>
              <a:tblPr/>
              <a:tblGrid>
                <a:gridCol w="1252374"/>
                <a:gridCol w="1057407"/>
                <a:gridCol w="1058899"/>
                <a:gridCol w="979320"/>
                <a:gridCol w="836574"/>
              </a:tblGrid>
              <a:tr h="44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pCR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 (%)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pCR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 (%)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p-value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Overall population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(32,8)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 (67,2)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6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TAZ score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≤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&gt;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6 (21,4)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(42,4)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(78,6)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 (57,6)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baseline="30000">
                          <a:latin typeface="Times New Roman"/>
                          <a:ea typeface="Calibri"/>
                          <a:cs typeface="Times New Roman"/>
                        </a:rPr>
                        <a:t>■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0,082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HER2-enriched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 (26,9)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 (73,1)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6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TAZ score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≤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&gt;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(27,3)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(26,7)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8 (72,7)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(73,3)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latin typeface="Times New Roman"/>
                          <a:ea typeface="Calibri"/>
                          <a:cs typeface="Times New Roman"/>
                        </a:rPr>
                        <a:t>●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0,999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Luminal B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(37,1)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 (62,9)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872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TAZ score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≤ 0,50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&gt; 0,50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(17,6)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(55,6)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endParaRPr lang="it-IT" sz="11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14  (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82,4)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8  (44,4)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>
                          <a:latin typeface="Times New Roman"/>
                          <a:ea typeface="Calibri"/>
                          <a:cs typeface="Times New Roman"/>
                        </a:rPr>
                        <a:t>●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0,035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TP50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 (37,5)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(62,5)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664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TAZ score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≤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&gt; 0,50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(11,1)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(71,4)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(88,9)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(28,6)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30000" dirty="0">
                          <a:latin typeface="Times New Roman"/>
                          <a:ea typeface="Calibri"/>
                          <a:cs typeface="Times New Roman"/>
                        </a:rPr>
                        <a:t>●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0,035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59" marR="631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919439" y="6381328"/>
            <a:ext cx="1973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Vici P.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</a:t>
            </a:r>
            <a:r>
              <a:rPr lang="it-IT" sz="1200" dirty="0" err="1" smtClean="0"/>
              <a:t>Oncotarget</a:t>
            </a:r>
            <a:r>
              <a:rPr lang="it-IT" sz="1200" dirty="0" smtClean="0"/>
              <a:t> 2014</a:t>
            </a:r>
            <a:endParaRPr lang="en-US" sz="1200" dirty="0"/>
          </a:p>
        </p:txBody>
      </p:sp>
      <p:sp>
        <p:nvSpPr>
          <p:cNvPr id="5" name="Rettangolo 4"/>
          <p:cNvSpPr/>
          <p:nvPr/>
        </p:nvSpPr>
        <p:spPr>
          <a:xfrm>
            <a:off x="4788024" y="3573016"/>
            <a:ext cx="57606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608" y="3861048"/>
            <a:ext cx="3528392" cy="229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832648" y="32129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Waterfall plot showing response data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for </a:t>
            </a:r>
            <a:r>
              <a:rPr lang="en-US" sz="1400" b="1" dirty="0">
                <a:solidFill>
                  <a:srgbClr val="FF0000"/>
                </a:solidFill>
              </a:rPr>
              <a:t>luminal B </a:t>
            </a:r>
            <a:r>
              <a:rPr lang="en-US" sz="1400" b="1" dirty="0" smtClean="0">
                <a:solidFill>
                  <a:srgbClr val="FF0000"/>
                </a:solidFill>
              </a:rPr>
              <a:t>patients: + TP50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6"/>
          <p:cNvGrpSpPr/>
          <p:nvPr/>
        </p:nvGrpSpPr>
        <p:grpSpPr>
          <a:xfrm>
            <a:off x="251520" y="961564"/>
            <a:ext cx="7722858" cy="1027276"/>
            <a:chOff x="251520" y="476672"/>
            <a:chExt cx="7722858" cy="102727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4751" t="84009" r="24899" b="11074"/>
            <a:stretch>
              <a:fillRect/>
            </a:stretch>
          </p:blipFill>
          <p:spPr bwMode="auto">
            <a:xfrm>
              <a:off x="1835696" y="476672"/>
              <a:ext cx="613868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po 10"/>
            <p:cNvGrpSpPr/>
            <p:nvPr/>
          </p:nvGrpSpPr>
          <p:grpSpPr>
            <a:xfrm>
              <a:off x="1763688" y="980728"/>
              <a:ext cx="3528392" cy="523220"/>
              <a:chOff x="1835696" y="980728"/>
              <a:chExt cx="3528392" cy="52322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402" t="56147" r="57383" b="37707"/>
              <a:stretch>
                <a:fillRect/>
              </a:stretch>
            </p:blipFill>
            <p:spPr bwMode="auto">
              <a:xfrm>
                <a:off x="3419872" y="1052736"/>
                <a:ext cx="216024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297" t="56147" r="76750" b="37707"/>
              <a:stretch>
                <a:fillRect/>
              </a:stretch>
            </p:blipFill>
            <p:spPr bwMode="auto">
              <a:xfrm>
                <a:off x="1835696" y="1052736"/>
                <a:ext cx="288032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CasellaDiTesto 7"/>
              <p:cNvSpPr txBox="1"/>
              <p:nvPr/>
            </p:nvSpPr>
            <p:spPr>
              <a:xfrm>
                <a:off x="2051720" y="980728"/>
                <a:ext cx="136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Double positive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(N=15)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CasellaDiTesto 9"/>
              <p:cNvSpPr txBox="1"/>
              <p:nvPr/>
            </p:nvSpPr>
            <p:spPr>
              <a:xfrm>
                <a:off x="3635896" y="980728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No double positive</a:t>
                </a:r>
              </a:p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(N=42)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CasellaDiTesto 14"/>
            <p:cNvSpPr txBox="1"/>
            <p:nvPr/>
          </p:nvSpPr>
          <p:spPr>
            <a:xfrm>
              <a:off x="251520" y="48654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292080" y="980728"/>
              <a:ext cx="266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= 0.003 (Fisher's Exact Test)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1763688" y="1844824"/>
            <a:ext cx="121700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/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Recurrence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magine 17" descr="g_name~ 303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362906"/>
            <a:ext cx="5616624" cy="449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251520" y="22675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1835696" y="836712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1907704" y="456927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(N=10)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3419872" y="83671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3498303" y="456927"/>
            <a:ext cx="62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(N=9)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8184" y="6536377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Vici P.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J </a:t>
            </a:r>
            <a:r>
              <a:rPr lang="it-IT" sz="1200" dirty="0" err="1" smtClean="0"/>
              <a:t>Exp</a:t>
            </a:r>
            <a:r>
              <a:rPr lang="it-IT" sz="1200" dirty="0" smtClean="0"/>
              <a:t> Clin Cancer </a:t>
            </a:r>
            <a:r>
              <a:rPr lang="it-IT" sz="1200" dirty="0" err="1" smtClean="0"/>
              <a:t>Res</a:t>
            </a:r>
            <a:r>
              <a:rPr lang="it-IT" sz="1200" dirty="0" smtClean="0"/>
              <a:t> 2016 </a:t>
            </a:r>
            <a:endParaRPr lang="en-US" sz="1200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457200" y="58614"/>
            <a:ext cx="8229600" cy="4180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The Hippo transducers TAZ and YAP in TNBC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patients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treated with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NAT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2195736" y="558924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143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Subcellular compartment-dependent significance of pMST1/2 expression in TNBC and HER2-positive BC patients treated with NAT</a:t>
            </a:r>
            <a:endParaRPr lang="en-US" sz="2000" b="1" dirty="0"/>
          </a:p>
        </p:txBody>
      </p:sp>
      <p:grpSp>
        <p:nvGrpSpPr>
          <p:cNvPr id="8" name="Gruppo 7"/>
          <p:cNvGrpSpPr/>
          <p:nvPr/>
        </p:nvGrpSpPr>
        <p:grpSpPr>
          <a:xfrm>
            <a:off x="251520" y="1268760"/>
            <a:ext cx="5976664" cy="2088232"/>
            <a:chOff x="251520" y="1268760"/>
            <a:chExt cx="6912768" cy="2952328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129" t="27269" r="13997" b="30732"/>
            <a:stretch>
              <a:fillRect/>
            </a:stretch>
          </p:blipFill>
          <p:spPr bwMode="auto">
            <a:xfrm>
              <a:off x="251520" y="1268760"/>
              <a:ext cx="6912768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395536" y="2286804"/>
              <a:ext cx="6102461" cy="40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95536" y="3406653"/>
              <a:ext cx="6019175" cy="40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5637" t="6976" r="25637" b="9025"/>
          <a:stretch>
            <a:fillRect/>
          </a:stretch>
        </p:blipFill>
        <p:spPr bwMode="auto">
          <a:xfrm>
            <a:off x="971600" y="3085217"/>
            <a:ext cx="3036630" cy="377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ccia circolare a destra 8"/>
          <p:cNvSpPr/>
          <p:nvPr/>
        </p:nvSpPr>
        <p:spPr>
          <a:xfrm>
            <a:off x="251520" y="3645024"/>
            <a:ext cx="792088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84168" y="6381328"/>
            <a:ext cx="2686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Ercolani </a:t>
            </a:r>
            <a:r>
              <a:rPr lang="it-IT" sz="1200" dirty="0" smtClean="0"/>
              <a:t>C </a:t>
            </a:r>
            <a:r>
              <a:rPr lang="it-IT" sz="1200" dirty="0" err="1" smtClean="0"/>
              <a:t>et</a:t>
            </a:r>
            <a:r>
              <a:rPr lang="it-IT" sz="1200" dirty="0" smtClean="0"/>
              <a:t> al., </a:t>
            </a:r>
            <a:r>
              <a:rPr lang="it-IT" sz="1200" dirty="0"/>
              <a:t>Cancer </a:t>
            </a:r>
            <a:r>
              <a:rPr lang="it-IT" sz="1200" dirty="0" err="1"/>
              <a:t>Biol</a:t>
            </a:r>
            <a:r>
              <a:rPr lang="it-IT" sz="1200" dirty="0"/>
              <a:t> </a:t>
            </a:r>
            <a:r>
              <a:rPr lang="it-IT" sz="1200" dirty="0" err="1"/>
              <a:t>Ther</a:t>
            </a:r>
            <a:r>
              <a:rPr lang="it-IT" sz="1200" dirty="0"/>
              <a:t>. </a:t>
            </a:r>
            <a:r>
              <a:rPr lang="it-IT" sz="1200" dirty="0" smtClean="0"/>
              <a:t>2017,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Pefani  and O'Neill  FEBS J. 2016</a:t>
            </a:r>
            <a:endParaRPr lang="it-IT" sz="1200" dirty="0" smtClean="0"/>
          </a:p>
          <a:p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5274"/>
          <a:stretch>
            <a:fillRect/>
          </a:stretch>
        </p:blipFill>
        <p:spPr bwMode="auto">
          <a:xfrm>
            <a:off x="6057900" y="2708920"/>
            <a:ext cx="30861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destra 10"/>
          <p:cNvSpPr/>
          <p:nvPr/>
        </p:nvSpPr>
        <p:spPr>
          <a:xfrm>
            <a:off x="4211960" y="4653136"/>
            <a:ext cx="17281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TAZ/YAP </a:t>
            </a:r>
            <a:r>
              <a:rPr lang="en-US" sz="2400" b="1" dirty="0"/>
              <a:t>and their target CTGF in male breast cancer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9239" t="14064" r="6993"/>
          <a:stretch>
            <a:fillRect/>
          </a:stretch>
        </p:blipFill>
        <p:spPr bwMode="auto">
          <a:xfrm>
            <a:off x="1475656" y="692695"/>
            <a:ext cx="6264696" cy="2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343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228184" y="6536377"/>
            <a:ext cx="26476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Di </a:t>
            </a:r>
            <a:r>
              <a:rPr lang="it-IT" sz="1200" dirty="0" smtClean="0"/>
              <a:t>Benedetto A </a:t>
            </a:r>
            <a:r>
              <a:rPr lang="it-IT" sz="1200" dirty="0" err="1" smtClean="0"/>
              <a:t>et</a:t>
            </a:r>
            <a:r>
              <a:rPr lang="it-IT" sz="1200" dirty="0" smtClean="0"/>
              <a:t> al., Oncotarget 2016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Biochemical and functional characterization of the Salvador-Warts-Hippo (SWH) pathway in flies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270" t="25220" r="49434" b="2439"/>
          <a:stretch>
            <a:fillRect/>
          </a:stretch>
        </p:blipFill>
        <p:spPr bwMode="auto">
          <a:xfrm>
            <a:off x="179512" y="1412776"/>
            <a:ext cx="3672408" cy="432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3923928" y="1340768"/>
            <a:ext cx="5238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Loss of </a:t>
            </a:r>
            <a:r>
              <a:rPr lang="en-US" b="1" u="sng" dirty="0" smtClean="0"/>
              <a:t>Warts</a:t>
            </a:r>
            <a:r>
              <a:rPr lang="en-US" dirty="0" smtClean="0"/>
              <a:t> (wts), </a:t>
            </a:r>
            <a:r>
              <a:rPr lang="en-US" b="1" u="sng" dirty="0" smtClean="0"/>
              <a:t>Salvador</a:t>
            </a:r>
            <a:r>
              <a:rPr lang="en-US" dirty="0" smtClean="0"/>
              <a:t> (</a:t>
            </a:r>
            <a:r>
              <a:rPr lang="en-US" dirty="0" err="1" smtClean="0"/>
              <a:t>sav</a:t>
            </a:r>
            <a:r>
              <a:rPr lang="en-US" dirty="0" smtClean="0"/>
              <a:t>), </a:t>
            </a:r>
          </a:p>
          <a:p>
            <a:r>
              <a:rPr lang="en-US" b="1" u="sng" dirty="0" smtClean="0"/>
              <a:t>Hippo</a:t>
            </a:r>
            <a:r>
              <a:rPr lang="en-US" dirty="0" smtClean="0"/>
              <a:t> (</a:t>
            </a:r>
            <a:r>
              <a:rPr lang="en-US" dirty="0" err="1" smtClean="0"/>
              <a:t>hpo</a:t>
            </a:r>
            <a:r>
              <a:rPr lang="en-US" dirty="0" smtClean="0"/>
              <a:t>) , </a:t>
            </a:r>
            <a:r>
              <a:rPr lang="en-US" b="1" u="sng" dirty="0" smtClean="0"/>
              <a:t>Mob as tumor suppressor </a:t>
            </a:r>
            <a:r>
              <a:rPr lang="en-US" dirty="0" smtClean="0"/>
              <a:t>(mats) , </a:t>
            </a:r>
          </a:p>
          <a:p>
            <a:endParaRPr lang="en-US" dirty="0" smtClean="0"/>
          </a:p>
          <a:p>
            <a:r>
              <a:rPr lang="en-US" dirty="0" smtClean="0"/>
              <a:t> Overexpression of </a:t>
            </a:r>
            <a:r>
              <a:rPr lang="en-US" b="1" dirty="0" smtClean="0"/>
              <a:t>Y</a:t>
            </a:r>
            <a:r>
              <a:rPr lang="en-US" b="1" u="sng" dirty="0" smtClean="0"/>
              <a:t>orkie</a:t>
            </a:r>
            <a:r>
              <a:rPr lang="en-US" dirty="0" smtClean="0"/>
              <a:t> (</a:t>
            </a:r>
            <a:r>
              <a:rPr lang="en-US" dirty="0" err="1" smtClean="0"/>
              <a:t>yki</a:t>
            </a:r>
            <a:r>
              <a:rPr lang="en-US" dirty="0" smtClean="0"/>
              <a:t>) and </a:t>
            </a:r>
          </a:p>
          <a:p>
            <a:r>
              <a:rPr lang="en-US" b="1" u="sng" dirty="0" smtClean="0"/>
              <a:t>Scalloped</a:t>
            </a:r>
            <a:r>
              <a:rPr lang="en-US" dirty="0" smtClean="0"/>
              <a:t> (</a:t>
            </a:r>
            <a:r>
              <a:rPr lang="en-US" dirty="0" err="1" smtClean="0"/>
              <a:t>Sd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25602" name="Picture 2" descr="Fig. 2."/>
          <p:cNvPicPr>
            <a:picLocks noChangeAspect="1" noChangeArrowheads="1"/>
          </p:cNvPicPr>
          <p:nvPr/>
        </p:nvPicPr>
        <p:blipFill>
          <a:blip r:embed="rId3" cstate="print"/>
          <a:srcRect l="8915" t="2458" r="10850" b="53289"/>
          <a:stretch>
            <a:fillRect/>
          </a:stretch>
        </p:blipFill>
        <p:spPr bwMode="auto">
          <a:xfrm>
            <a:off x="4572000" y="2924944"/>
            <a:ext cx="3672408" cy="293792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084168" y="3789040"/>
            <a:ext cx="72008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536504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Justice, Genes Dev 1995; </a:t>
            </a:r>
            <a:r>
              <a:rPr lang="it-IT" sz="1200" dirty="0" smtClean="0"/>
              <a:t>Xu , </a:t>
            </a:r>
            <a:r>
              <a:rPr lang="it-IT" sz="1200" dirty="0" err="1" smtClean="0"/>
              <a:t>Development</a:t>
            </a:r>
            <a:r>
              <a:rPr lang="it-IT" sz="1200" dirty="0" smtClean="0"/>
              <a:t> 1995; </a:t>
            </a:r>
            <a:r>
              <a:rPr lang="it-IT" sz="1200" dirty="0" err="1" smtClean="0"/>
              <a:t>Kango-Singh</a:t>
            </a:r>
            <a:r>
              <a:rPr lang="it-IT" sz="1200" dirty="0" smtClean="0"/>
              <a:t>, </a:t>
            </a:r>
            <a:r>
              <a:rPr lang="it-IT" sz="1200" dirty="0" err="1" smtClean="0"/>
              <a:t>Development</a:t>
            </a:r>
            <a:r>
              <a:rPr lang="it-IT" sz="1200" dirty="0" smtClean="0"/>
              <a:t>  2002; </a:t>
            </a:r>
            <a:r>
              <a:rPr lang="it-IT" sz="1200" dirty="0" err="1" smtClean="0"/>
              <a:t>Tapon</a:t>
            </a:r>
            <a:r>
              <a:rPr lang="it-IT" sz="1200" dirty="0" smtClean="0"/>
              <a:t>, Cell  2002; </a:t>
            </a:r>
            <a:r>
              <a:rPr lang="en-US" sz="1200" dirty="0" smtClean="0"/>
              <a:t>Harvey, Cell  2003;</a:t>
            </a:r>
            <a:r>
              <a:rPr lang="it-IT" sz="1200" dirty="0" smtClean="0"/>
              <a:t> Lai, Cell 2005; Huang, Cell 2005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 l="38754" t="16000" r="16950" b="28683"/>
          <a:stretch>
            <a:fillRect/>
          </a:stretch>
        </p:blipFill>
        <p:spPr bwMode="auto">
          <a:xfrm>
            <a:off x="5574028" y="3645024"/>
            <a:ext cx="356997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HMG-CoAR expression in male breast </a:t>
            </a:r>
            <a:r>
              <a:rPr lang="en-US" sz="2000" b="1" dirty="0" smtClean="0"/>
              <a:t>cancer (metabolic control of YAP/TAZ)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2770" name="Picture 2" descr="Figure 2"/>
          <p:cNvPicPr>
            <a:picLocks noChangeAspect="1" noChangeArrowheads="1"/>
          </p:cNvPicPr>
          <p:nvPr/>
        </p:nvPicPr>
        <p:blipFill>
          <a:blip r:embed="rId3" cstate="print"/>
          <a:srcRect b="43331"/>
          <a:stretch>
            <a:fillRect/>
          </a:stretch>
        </p:blipFill>
        <p:spPr bwMode="auto">
          <a:xfrm>
            <a:off x="323850" y="332656"/>
            <a:ext cx="5904334" cy="2265549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5"/>
            <a:ext cx="5940152" cy="12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ccia circolare a destra 6"/>
          <p:cNvSpPr/>
          <p:nvPr/>
        </p:nvSpPr>
        <p:spPr>
          <a:xfrm>
            <a:off x="2987824" y="4005064"/>
            <a:ext cx="731520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80112" y="5733256"/>
            <a:ext cx="338437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79512" y="6433591"/>
            <a:ext cx="2655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Di Benedetto A et al, </a:t>
            </a:r>
            <a:r>
              <a:rPr lang="en-US" sz="1400" dirty="0" err="1" smtClean="0"/>
              <a:t>Sci</a:t>
            </a:r>
            <a:r>
              <a:rPr lang="en-US" sz="1400" dirty="0" smtClean="0"/>
              <a:t> Rep 2016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1176" y="-315416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YAP in BC: oncogene or oncosuppressor ?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4572000" y="1708353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YAP stabilizes p73 inducing the transcription of pro-apoptotic genes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YAP is phosphorylated and inhibited by oncogenic Akt 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B050"/>
                </a:solidFill>
              </a:rPr>
              <a:t>YAP is located at 11q22.2, a site of frequent loss of heterozygosity in BC</a:t>
            </a:r>
          </a:p>
          <a:p>
            <a:pPr>
              <a:buFont typeface="Wingdings" pitchFamily="2" charset="2"/>
              <a:buChar char="§"/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00B050"/>
                </a:solidFill>
              </a:rPr>
              <a:t> functional studies described increased malignant features upon YAP  knockdown in BC cell lines 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9269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FF0000"/>
                </a:solidFill>
              </a:rPr>
              <a:t> YAP overexpression in non-transformed mammary epithelial cells or BC cell lines induces EMT, proliferation, anchorage-independent growth and metastatic proclivity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953" t="47756" r="50910" b="21513"/>
          <a:stretch>
            <a:fillRect/>
          </a:stretch>
        </p:blipFill>
        <p:spPr bwMode="auto">
          <a:xfrm>
            <a:off x="0" y="1772816"/>
            <a:ext cx="44999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67544" y="5459159"/>
            <a:ext cx="83529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smtClean="0">
                <a:solidFill>
                  <a:srgbClr val="FF0000"/>
                </a:solidFill>
              </a:rPr>
              <a:t>Overholtzer </a:t>
            </a:r>
            <a:r>
              <a:rPr lang="en-US" sz="1600" b="1" dirty="0">
                <a:solidFill>
                  <a:srgbClr val="FF0000"/>
                </a:solidFill>
              </a:rPr>
              <a:t>et al,  PNAS 2006; Zhang et al, Nat Cell </a:t>
            </a:r>
            <a:r>
              <a:rPr lang="en-US" sz="1600" b="1" dirty="0" err="1">
                <a:solidFill>
                  <a:srgbClr val="FF0000"/>
                </a:solidFill>
              </a:rPr>
              <a:t>Biol</a:t>
            </a:r>
            <a:r>
              <a:rPr lang="en-US" sz="1600" b="1" dirty="0">
                <a:solidFill>
                  <a:srgbClr val="FF0000"/>
                </a:solidFill>
              </a:rPr>
              <a:t> 2009; Wang et al, PNAS 2014; Lamar et al, PNAS 2012; Chen et al, Nat Med </a:t>
            </a:r>
            <a:r>
              <a:rPr lang="en-US" sz="1600" b="1" dirty="0" smtClean="0">
                <a:solidFill>
                  <a:srgbClr val="FF0000"/>
                </a:solidFill>
              </a:rPr>
              <a:t>2012</a:t>
            </a:r>
            <a:endParaRPr lang="en-US" sz="1600" b="1" dirty="0" smtClean="0">
              <a:solidFill>
                <a:srgbClr val="00B050"/>
              </a:solidFill>
            </a:endParaRPr>
          </a:p>
          <a:p>
            <a:r>
              <a:rPr lang="en-US" sz="1600" b="1" dirty="0" smtClean="0">
                <a:solidFill>
                  <a:srgbClr val="00B050"/>
                </a:solidFill>
              </a:rPr>
              <a:t>Strano et al, J </a:t>
            </a:r>
            <a:r>
              <a:rPr lang="en-US" sz="1600" b="1" dirty="0" err="1" smtClean="0">
                <a:solidFill>
                  <a:srgbClr val="00B050"/>
                </a:solidFill>
              </a:rPr>
              <a:t>Biol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</a:rPr>
              <a:t>Chem</a:t>
            </a:r>
            <a:r>
              <a:rPr lang="en-US" sz="1600" b="1" dirty="0" smtClean="0">
                <a:solidFill>
                  <a:srgbClr val="00B050"/>
                </a:solidFill>
              </a:rPr>
              <a:t>  2001; Strano et al, Mol Cell 2005; Danovi et al, Cell Death Differ 2008; Levy et al, Cell Death Differ 2007; Basu et al., Mol Cell 2003; Carter et al, Cancer Res 1994; Yuan et al, Cell Death Differ 2008; Yu et al., Clin Cancer Res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YAP in BC: oncogene or oncosuppressor? …….. P53 and CAFs</a:t>
            </a:r>
            <a:endParaRPr lang="en-US" sz="2800" b="1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 l="13653" t="43251" r="41313" b="29708"/>
          <a:stretch>
            <a:fillRect/>
          </a:stretch>
        </p:blipFill>
        <p:spPr bwMode="auto">
          <a:xfrm>
            <a:off x="0" y="764704"/>
            <a:ext cx="5616624" cy="243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 Di </a:t>
            </a:r>
            <a:r>
              <a:rPr lang="en-US" dirty="0" err="1" smtClean="0"/>
              <a:t>Agostino</a:t>
            </a:r>
            <a:r>
              <a:rPr lang="en-US" dirty="0" smtClean="0"/>
              <a:t> S et al., EMBO Rep. 2016</a:t>
            </a:r>
          </a:p>
          <a:p>
            <a:r>
              <a:rPr lang="en-US" dirty="0" err="1" smtClean="0"/>
              <a:t>Calvo</a:t>
            </a:r>
            <a:r>
              <a:rPr lang="en-US" dirty="0" smtClean="0"/>
              <a:t> F et al., Nat Cell </a:t>
            </a:r>
            <a:r>
              <a:rPr lang="en-US" dirty="0" err="1" smtClean="0"/>
              <a:t>Biol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l="3125" t="20293" r="4965" b="1220"/>
          <a:stretch>
            <a:fillRect/>
          </a:stretch>
        </p:blipFill>
        <p:spPr bwMode="auto">
          <a:xfrm>
            <a:off x="4067944" y="3744416"/>
            <a:ext cx="48694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51520" y="548680"/>
            <a:ext cx="5688632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923928" y="3645024"/>
            <a:ext cx="5040560" cy="3024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576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An unexpected function of Hippo kinases: LATS1/2 deletion stimulates anti-cancer immunity</a:t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 l="33758" t="22342" r="34496" b="39756"/>
          <a:stretch>
            <a:fillRect/>
          </a:stretch>
        </p:blipFill>
        <p:spPr bwMode="auto">
          <a:xfrm>
            <a:off x="5868144" y="3789040"/>
            <a:ext cx="30963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l="5705" t="22342" r="69195" b="37707"/>
          <a:stretch>
            <a:fillRect/>
          </a:stretch>
        </p:blipFill>
        <p:spPr bwMode="auto">
          <a:xfrm>
            <a:off x="6156176" y="1052736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7164288" y="6464369"/>
            <a:ext cx="1774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Moroishi</a:t>
            </a:r>
            <a:r>
              <a:rPr lang="en-US" sz="1200" dirty="0" smtClean="0"/>
              <a:t>  et al., Cell 2016</a:t>
            </a:r>
            <a:endParaRPr lang="en-US" sz="1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6270" t="27269" r="33930" b="10244"/>
          <a:stretch>
            <a:fillRect/>
          </a:stretch>
        </p:blipFill>
        <p:spPr bwMode="auto">
          <a:xfrm>
            <a:off x="179511" y="1628800"/>
            <a:ext cx="56166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/>
              <a:t>Strategies for targeting YAP/TAZ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15129" t="11903" r="15473" b="15366"/>
          <a:stretch>
            <a:fillRect/>
          </a:stretch>
        </p:blipFill>
        <p:spPr bwMode="auto">
          <a:xfrm>
            <a:off x="1187624" y="1412776"/>
            <a:ext cx="67687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635896" y="6536377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Maugeri-Saccà M and De Maria R, </a:t>
            </a:r>
            <a:r>
              <a:rPr lang="en-US" sz="1200" dirty="0"/>
              <a:t>Pharmacology &amp; </a:t>
            </a:r>
            <a:r>
              <a:rPr lang="en-US" sz="1200" dirty="0" smtClean="0"/>
              <a:t>Therapeutics (under review)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696" y="-273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Metabolic control of the Hippo pathway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074" t="12927" r="45004" b="26635"/>
          <a:stretch>
            <a:fillRect/>
          </a:stretch>
        </p:blipFill>
        <p:spPr bwMode="auto">
          <a:xfrm>
            <a:off x="0" y="1412776"/>
            <a:ext cx="42839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6270" t="29317" r="57555" b="33805"/>
          <a:stretch>
            <a:fillRect/>
          </a:stretch>
        </p:blipFill>
        <p:spPr bwMode="auto">
          <a:xfrm>
            <a:off x="5148064" y="177281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419872" y="33477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Metformin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4644008" y="3429000"/>
            <a:ext cx="720080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4860032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Santinon</a:t>
            </a:r>
            <a:r>
              <a:rPr lang="en-US" dirty="0" smtClean="0"/>
              <a:t> G et al., Trends Cell Biol. 2016 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51520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Sorrentino G et al., Nat Cell Biol. 2014 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24585" r="25809" b="7806"/>
          <a:stretch>
            <a:fillRect/>
          </a:stretch>
        </p:blipFill>
        <p:spPr bwMode="auto">
          <a:xfrm>
            <a:off x="1259632" y="188640"/>
            <a:ext cx="65527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>
            <a:normAutofit/>
          </a:bodyPr>
          <a:lstStyle/>
          <a:p>
            <a:r>
              <a:rPr lang="en-US" sz="1800" b="1" dirty="0"/>
              <a:t>The Hippo pathway is a central regulator of organ size and tissue </a:t>
            </a:r>
            <a:r>
              <a:rPr lang="en-US" sz="1800" b="1" dirty="0" smtClean="0"/>
              <a:t>homeostasis in mammals</a:t>
            </a:r>
            <a:endParaRPr lang="en-US" sz="18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971600" y="548680"/>
            <a:ext cx="6624736" cy="3312368"/>
            <a:chOff x="2483768" y="3789040"/>
            <a:chExt cx="5976664" cy="28403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868" t="34439" r="50910" b="21513"/>
            <a:stretch>
              <a:fillRect/>
            </a:stretch>
          </p:blipFill>
          <p:spPr bwMode="auto">
            <a:xfrm>
              <a:off x="5940152" y="4221088"/>
              <a:ext cx="2520280" cy="2408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125" t="22341" r="50000" b="38732"/>
            <a:stretch>
              <a:fillRect/>
            </a:stretch>
          </p:blipFill>
          <p:spPr bwMode="auto">
            <a:xfrm>
              <a:off x="2483768" y="4365104"/>
              <a:ext cx="324852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>
            <a:xfrm>
              <a:off x="6300192" y="3789040"/>
              <a:ext cx="17854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MST ablation</a:t>
              </a:r>
              <a:endParaRPr lang="en-US" dirty="0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3059832" y="3789040"/>
              <a:ext cx="2107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YAP  overexpression </a:t>
              </a:r>
              <a:endParaRPr lang="en-US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3693" t="33597" r="10042" b="47728"/>
          <a:stretch>
            <a:fillRect/>
          </a:stretch>
        </p:blipFill>
        <p:spPr bwMode="auto">
          <a:xfrm>
            <a:off x="539552" y="4449084"/>
            <a:ext cx="8287980" cy="186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ccia in giù 9"/>
          <p:cNvSpPr/>
          <p:nvPr/>
        </p:nvSpPr>
        <p:spPr>
          <a:xfrm>
            <a:off x="683568" y="3789040"/>
            <a:ext cx="484632" cy="50405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2143152" y="3789040"/>
            <a:ext cx="484632" cy="504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467544" y="3573016"/>
            <a:ext cx="1080120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907704" y="3573016"/>
            <a:ext cx="1080120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932040" y="6381328"/>
            <a:ext cx="57932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Camargo</a:t>
            </a:r>
            <a:r>
              <a:rPr kumimoji="0" lang="it-IT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it-IT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Curr</a:t>
            </a:r>
            <a:r>
              <a:rPr lang="it-IT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it-IT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Biol</a:t>
            </a:r>
            <a:r>
              <a:rPr lang="it-IT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2007;</a:t>
            </a:r>
            <a:r>
              <a:rPr lang="it-IT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Dong</a:t>
            </a:r>
            <a:r>
              <a:rPr lang="it-IT" sz="1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Cell 2007;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Reviewed in Piccolo, </a:t>
            </a:r>
            <a:r>
              <a:rPr lang="en-US" sz="1200" dirty="0" err="1" smtClean="0">
                <a:ea typeface="Calibri" pitchFamily="34" charset="0"/>
                <a:cs typeface="Times New Roman" pitchFamily="18" charset="0"/>
              </a:rPr>
              <a:t>Physiol</a:t>
            </a:r>
            <a:r>
              <a:rPr lang="en-US" sz="1200" dirty="0" smtClean="0">
                <a:ea typeface="Calibri" pitchFamily="34" charset="0"/>
                <a:cs typeface="Times New Roman" pitchFamily="18" charset="0"/>
              </a:rPr>
              <a:t> Rev.2014</a:t>
            </a:r>
            <a:r>
              <a:rPr lang="it-IT" sz="12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200" dirty="0" smtClean="0"/>
              <a:t>; Yu , Cell 2015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it-IT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/>
              <a:t>Architecture of the Hippo pathway</a:t>
            </a:r>
            <a:endParaRPr lang="en-US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840" t="5757" r="3661" b="14342"/>
          <a:stretch>
            <a:fillRect/>
          </a:stretch>
        </p:blipFill>
        <p:spPr bwMode="auto">
          <a:xfrm>
            <a:off x="539552" y="1268760"/>
            <a:ext cx="8136904" cy="495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876256" y="6351711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Maugeri-Saccà M, </a:t>
            </a:r>
            <a:r>
              <a:rPr lang="it-IT" sz="1200" dirty="0" err="1" smtClean="0"/>
              <a:t>et</a:t>
            </a:r>
            <a:r>
              <a:rPr lang="it-IT" sz="1200" dirty="0" smtClean="0"/>
              <a:t> al.</a:t>
            </a:r>
          </a:p>
          <a:p>
            <a:r>
              <a:rPr lang="it-IT" sz="1200" dirty="0" smtClean="0"/>
              <a:t>Expert </a:t>
            </a:r>
            <a:r>
              <a:rPr lang="it-IT" sz="1200" dirty="0" err="1" smtClean="0"/>
              <a:t>Rev</a:t>
            </a:r>
            <a:r>
              <a:rPr lang="it-IT" sz="1200" dirty="0" smtClean="0"/>
              <a:t> </a:t>
            </a:r>
            <a:r>
              <a:rPr lang="it-IT" sz="1200" dirty="0" err="1" smtClean="0"/>
              <a:t>Mol</a:t>
            </a:r>
            <a:r>
              <a:rPr lang="it-IT" sz="1200" dirty="0" smtClean="0"/>
              <a:t> </a:t>
            </a:r>
            <a:r>
              <a:rPr lang="it-IT" sz="1200" dirty="0" err="1" smtClean="0"/>
              <a:t>Med</a:t>
            </a:r>
            <a:r>
              <a:rPr lang="it-IT" sz="1200" dirty="0" smtClean="0"/>
              <a:t>. 2015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0" name="Gruppo 2399"/>
          <p:cNvGrpSpPr/>
          <p:nvPr/>
        </p:nvGrpSpPr>
        <p:grpSpPr>
          <a:xfrm>
            <a:off x="-41427" y="260648"/>
            <a:ext cx="8501859" cy="6510629"/>
            <a:chOff x="-41428" y="1"/>
            <a:chExt cx="8958551" cy="6770613"/>
          </a:xfrm>
        </p:grpSpPr>
        <p:cxnSp>
          <p:nvCxnSpPr>
            <p:cNvPr id="3166" name="Connettore 2 3165"/>
            <p:cNvCxnSpPr/>
            <p:nvPr/>
          </p:nvCxnSpPr>
          <p:spPr>
            <a:xfrm>
              <a:off x="1529344" y="1107484"/>
              <a:ext cx="0" cy="53929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po 5"/>
            <p:cNvGrpSpPr/>
            <p:nvPr/>
          </p:nvGrpSpPr>
          <p:grpSpPr>
            <a:xfrm>
              <a:off x="2106661" y="1060065"/>
              <a:ext cx="1108703" cy="229350"/>
              <a:chOff x="614327" y="1086406"/>
              <a:chExt cx="2255523" cy="471235"/>
            </a:xfrm>
          </p:grpSpPr>
          <p:grpSp>
            <p:nvGrpSpPr>
              <p:cNvPr id="3" name="Gruppo 68"/>
              <p:cNvGrpSpPr/>
              <p:nvPr/>
            </p:nvGrpSpPr>
            <p:grpSpPr>
              <a:xfrm>
                <a:off x="614327" y="1086406"/>
                <a:ext cx="2255523" cy="471235"/>
                <a:chOff x="2456170" y="468966"/>
                <a:chExt cx="2255523" cy="471235"/>
              </a:xfrm>
            </p:grpSpPr>
            <p:grpSp>
              <p:nvGrpSpPr>
                <p:cNvPr id="6" name="Gruppo 7"/>
                <p:cNvGrpSpPr/>
                <p:nvPr/>
              </p:nvGrpSpPr>
              <p:grpSpPr>
                <a:xfrm>
                  <a:off x="35895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4" name="Ovale 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" name="Ovale 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7" name="Connettore 1 6"/>
                  <p:cNvCxnSpPr>
                    <a:stCxn id="5" idx="0"/>
                    <a:endCxn id="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" name="Gruppo 8"/>
                <p:cNvGrpSpPr/>
                <p:nvPr/>
              </p:nvGrpSpPr>
              <p:grpSpPr>
                <a:xfrm>
                  <a:off x="37344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0" name="Ovale 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" name="Ovale 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" name="Connettore 1 11"/>
                  <p:cNvCxnSpPr>
                    <a:stCxn id="11" idx="0"/>
                    <a:endCxn id="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uppo 12"/>
                <p:cNvGrpSpPr/>
                <p:nvPr/>
              </p:nvGrpSpPr>
              <p:grpSpPr>
                <a:xfrm>
                  <a:off x="38736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4" name="Ovale 1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5" name="Ovale 1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6" name="Connettore 1 15"/>
                  <p:cNvCxnSpPr>
                    <a:stCxn id="15" idx="0"/>
                    <a:endCxn id="1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uppo 16"/>
                <p:cNvGrpSpPr/>
                <p:nvPr/>
              </p:nvGrpSpPr>
              <p:grpSpPr>
                <a:xfrm>
                  <a:off x="40185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8" name="Ovale 1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" name="Ovale 1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0" name="Connettore 1 19"/>
                  <p:cNvCxnSpPr>
                    <a:stCxn id="19" idx="0"/>
                    <a:endCxn id="1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o 20"/>
                <p:cNvGrpSpPr/>
                <p:nvPr/>
              </p:nvGrpSpPr>
              <p:grpSpPr>
                <a:xfrm>
                  <a:off x="41510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2" name="Ovale 2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" name="Ovale 2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4" name="Connettore 1 23"/>
                  <p:cNvCxnSpPr>
                    <a:stCxn id="23" idx="0"/>
                    <a:endCxn id="2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uppo 24"/>
                <p:cNvGrpSpPr/>
                <p:nvPr/>
              </p:nvGrpSpPr>
              <p:grpSpPr>
                <a:xfrm>
                  <a:off x="42958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6" name="Ovale 2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7" name="Ovale 2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8" name="Connettore 1 27"/>
                  <p:cNvCxnSpPr>
                    <a:stCxn id="27" idx="0"/>
                    <a:endCxn id="2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uppo 28"/>
                <p:cNvGrpSpPr/>
                <p:nvPr/>
              </p:nvGrpSpPr>
              <p:grpSpPr>
                <a:xfrm>
                  <a:off x="44351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0" name="Ovale 2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" name="Ovale 3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2" name="Connettore 1 31"/>
                  <p:cNvCxnSpPr>
                    <a:stCxn id="31" idx="0"/>
                    <a:endCxn id="3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" name="Gruppo 32"/>
                <p:cNvGrpSpPr/>
                <p:nvPr/>
              </p:nvGrpSpPr>
              <p:grpSpPr>
                <a:xfrm>
                  <a:off x="45799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4" name="Ovale 3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5" name="Ovale 3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6" name="Connettore 1 35"/>
                  <p:cNvCxnSpPr>
                    <a:stCxn id="35" idx="0"/>
                    <a:endCxn id="3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5" name="Gruppo 36"/>
                <p:cNvGrpSpPr/>
                <p:nvPr/>
              </p:nvGrpSpPr>
              <p:grpSpPr>
                <a:xfrm>
                  <a:off x="24561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8" name="Ovale 3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9" name="Ovale 3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40" name="Connettore 1 39"/>
                  <p:cNvCxnSpPr>
                    <a:stCxn id="39" idx="0"/>
                    <a:endCxn id="3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0" name="Gruppo 40"/>
                <p:cNvGrpSpPr/>
                <p:nvPr/>
              </p:nvGrpSpPr>
              <p:grpSpPr>
                <a:xfrm>
                  <a:off x="26010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42" name="Ovale 4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3" name="Ovale 4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44" name="Connettore 1 43"/>
                  <p:cNvCxnSpPr>
                    <a:stCxn id="43" idx="0"/>
                    <a:endCxn id="4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5" name="Gruppo 44"/>
                <p:cNvGrpSpPr/>
                <p:nvPr/>
              </p:nvGrpSpPr>
              <p:grpSpPr>
                <a:xfrm>
                  <a:off x="27402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46" name="Ovale 4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7" name="Ovale 4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48" name="Connettore 1 47"/>
                  <p:cNvCxnSpPr>
                    <a:stCxn id="47" idx="0"/>
                    <a:endCxn id="4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0" name="Gruppo 48"/>
                <p:cNvGrpSpPr/>
                <p:nvPr/>
              </p:nvGrpSpPr>
              <p:grpSpPr>
                <a:xfrm>
                  <a:off x="28851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50" name="Ovale 4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1" name="Ovale 5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52" name="Connettore 1 51"/>
                  <p:cNvCxnSpPr>
                    <a:stCxn id="51" idx="0"/>
                    <a:endCxn id="5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5" name="Gruppo 52"/>
                <p:cNvGrpSpPr/>
                <p:nvPr/>
              </p:nvGrpSpPr>
              <p:grpSpPr>
                <a:xfrm>
                  <a:off x="30176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54" name="Ovale 5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5" name="Ovale 5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56" name="Connettore 1 55"/>
                  <p:cNvCxnSpPr>
                    <a:stCxn id="55" idx="0"/>
                    <a:endCxn id="5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0" name="Gruppo 56"/>
                <p:cNvGrpSpPr/>
                <p:nvPr/>
              </p:nvGrpSpPr>
              <p:grpSpPr>
                <a:xfrm>
                  <a:off x="31624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58" name="Ovale 5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9" name="Ovale 5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60" name="Connettore 1 59"/>
                  <p:cNvCxnSpPr>
                    <a:stCxn id="59" idx="0"/>
                    <a:endCxn id="5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5" name="Gruppo 60"/>
                <p:cNvGrpSpPr/>
                <p:nvPr/>
              </p:nvGrpSpPr>
              <p:grpSpPr>
                <a:xfrm>
                  <a:off x="33017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62" name="Ovale 6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3" name="Ovale 6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64" name="Connettore 1 63"/>
                  <p:cNvCxnSpPr>
                    <a:stCxn id="63" idx="0"/>
                    <a:endCxn id="6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6" name="Gruppo 64"/>
                <p:cNvGrpSpPr/>
                <p:nvPr/>
              </p:nvGrpSpPr>
              <p:grpSpPr>
                <a:xfrm>
                  <a:off x="34465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66" name="Ovale 6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7" name="Ovale 6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68" name="Connettore 1 67"/>
                  <p:cNvCxnSpPr>
                    <a:stCxn id="67" idx="0"/>
                    <a:endCxn id="6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35" name="Connettore 1 134"/>
              <p:cNvCxnSpPr/>
              <p:nvPr/>
            </p:nvCxnSpPr>
            <p:spPr>
              <a:xfrm flipH="1" flipV="1">
                <a:off x="18125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ttore 1 135"/>
              <p:cNvCxnSpPr/>
              <p:nvPr/>
            </p:nvCxnSpPr>
            <p:spPr>
              <a:xfrm flipH="1" flipV="1">
                <a:off x="19574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ttore 1 136"/>
              <p:cNvCxnSpPr/>
              <p:nvPr/>
            </p:nvCxnSpPr>
            <p:spPr>
              <a:xfrm flipH="1" flipV="1">
                <a:off x="20966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ttore 1 137"/>
              <p:cNvCxnSpPr/>
              <p:nvPr/>
            </p:nvCxnSpPr>
            <p:spPr>
              <a:xfrm flipH="1" flipV="1">
                <a:off x="22415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ttore 1 138"/>
              <p:cNvCxnSpPr/>
              <p:nvPr/>
            </p:nvCxnSpPr>
            <p:spPr>
              <a:xfrm flipH="1" flipV="1">
                <a:off x="23739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ttore 1 139"/>
              <p:cNvCxnSpPr/>
              <p:nvPr/>
            </p:nvCxnSpPr>
            <p:spPr>
              <a:xfrm flipH="1" flipV="1">
                <a:off x="25188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ttore 1 140"/>
              <p:cNvCxnSpPr/>
              <p:nvPr/>
            </p:nvCxnSpPr>
            <p:spPr>
              <a:xfrm flipH="1" flipV="1">
                <a:off x="26580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ttore 1 141"/>
              <p:cNvCxnSpPr/>
              <p:nvPr/>
            </p:nvCxnSpPr>
            <p:spPr>
              <a:xfrm flipH="1" flipV="1">
                <a:off x="28029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ttore 1 142"/>
              <p:cNvCxnSpPr/>
              <p:nvPr/>
            </p:nvCxnSpPr>
            <p:spPr>
              <a:xfrm flipH="1" flipV="1">
                <a:off x="6791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ttore 1 143"/>
              <p:cNvCxnSpPr/>
              <p:nvPr/>
            </p:nvCxnSpPr>
            <p:spPr>
              <a:xfrm flipH="1" flipV="1">
                <a:off x="8240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 flipH="1" flipV="1">
                <a:off x="9632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/>
              <p:cNvCxnSpPr/>
              <p:nvPr/>
            </p:nvCxnSpPr>
            <p:spPr>
              <a:xfrm flipH="1" flipV="1">
                <a:off x="11081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ttore 1 146"/>
              <p:cNvCxnSpPr/>
              <p:nvPr/>
            </p:nvCxnSpPr>
            <p:spPr>
              <a:xfrm flipH="1" flipV="1">
                <a:off x="12405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ttore 1 147"/>
              <p:cNvCxnSpPr/>
              <p:nvPr/>
            </p:nvCxnSpPr>
            <p:spPr>
              <a:xfrm flipH="1" flipV="1">
                <a:off x="13854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ttore 1 148"/>
              <p:cNvCxnSpPr/>
              <p:nvPr/>
            </p:nvCxnSpPr>
            <p:spPr>
              <a:xfrm flipH="1" flipV="1">
                <a:off x="15246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ttore 1 149"/>
              <p:cNvCxnSpPr/>
              <p:nvPr/>
            </p:nvCxnSpPr>
            <p:spPr>
              <a:xfrm flipH="1" flipV="1">
                <a:off x="16695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7" name="Gruppo 150"/>
            <p:cNvGrpSpPr/>
            <p:nvPr/>
          </p:nvGrpSpPr>
          <p:grpSpPr>
            <a:xfrm>
              <a:off x="3226583" y="1056981"/>
              <a:ext cx="1108703" cy="229350"/>
              <a:chOff x="614327" y="1086406"/>
              <a:chExt cx="2255523" cy="471235"/>
            </a:xfrm>
          </p:grpSpPr>
          <p:grpSp>
            <p:nvGrpSpPr>
              <p:cNvPr id="1988" name="Gruppo 151"/>
              <p:cNvGrpSpPr/>
              <p:nvPr/>
            </p:nvGrpSpPr>
            <p:grpSpPr>
              <a:xfrm>
                <a:off x="614327" y="1086406"/>
                <a:ext cx="2255523" cy="471235"/>
                <a:chOff x="2456170" y="468966"/>
                <a:chExt cx="2255523" cy="471235"/>
              </a:xfrm>
            </p:grpSpPr>
            <p:grpSp>
              <p:nvGrpSpPr>
                <p:cNvPr id="1989" name="Gruppo 168"/>
                <p:cNvGrpSpPr/>
                <p:nvPr/>
              </p:nvGrpSpPr>
              <p:grpSpPr>
                <a:xfrm>
                  <a:off x="35895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30" name="Ovale 22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1" name="Ovale 23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2" name="Connettore 1 231"/>
                  <p:cNvCxnSpPr>
                    <a:stCxn id="231" idx="0"/>
                    <a:endCxn id="23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0" name="Gruppo 169"/>
                <p:cNvGrpSpPr/>
                <p:nvPr/>
              </p:nvGrpSpPr>
              <p:grpSpPr>
                <a:xfrm>
                  <a:off x="37344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27" name="Ovale 22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8" name="Ovale 22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9" name="Connettore 1 228"/>
                  <p:cNvCxnSpPr>
                    <a:stCxn id="228" idx="0"/>
                    <a:endCxn id="22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1" name="Gruppo 170"/>
                <p:cNvGrpSpPr/>
                <p:nvPr/>
              </p:nvGrpSpPr>
              <p:grpSpPr>
                <a:xfrm>
                  <a:off x="38736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24" name="Ovale 22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5" name="Ovale 22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6" name="Connettore 1 225"/>
                  <p:cNvCxnSpPr>
                    <a:stCxn id="225" idx="0"/>
                    <a:endCxn id="22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2" name="Gruppo 171"/>
                <p:cNvGrpSpPr/>
                <p:nvPr/>
              </p:nvGrpSpPr>
              <p:grpSpPr>
                <a:xfrm>
                  <a:off x="40185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21" name="Ovale 22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2" name="Ovale 22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3" name="Connettore 1 222"/>
                  <p:cNvCxnSpPr>
                    <a:stCxn id="222" idx="0"/>
                    <a:endCxn id="22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3" name="Gruppo 172"/>
                <p:cNvGrpSpPr/>
                <p:nvPr/>
              </p:nvGrpSpPr>
              <p:grpSpPr>
                <a:xfrm>
                  <a:off x="41510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18" name="Ovale 21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9" name="Ovale 21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0" name="Connettore 1 219"/>
                  <p:cNvCxnSpPr>
                    <a:stCxn id="219" idx="0"/>
                    <a:endCxn id="21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4" name="Gruppo 173"/>
                <p:cNvGrpSpPr/>
                <p:nvPr/>
              </p:nvGrpSpPr>
              <p:grpSpPr>
                <a:xfrm>
                  <a:off x="42958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15" name="Ovale 21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6" name="Ovale 21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7" name="Connettore 1 216"/>
                  <p:cNvCxnSpPr>
                    <a:stCxn id="216" idx="0"/>
                    <a:endCxn id="21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5" name="Gruppo 174"/>
                <p:cNvGrpSpPr/>
                <p:nvPr/>
              </p:nvGrpSpPr>
              <p:grpSpPr>
                <a:xfrm>
                  <a:off x="44351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12" name="Ovale 21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3" name="Ovale 21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4" name="Connettore 1 213"/>
                  <p:cNvCxnSpPr>
                    <a:stCxn id="213" idx="0"/>
                    <a:endCxn id="21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6" name="Gruppo 175"/>
                <p:cNvGrpSpPr/>
                <p:nvPr/>
              </p:nvGrpSpPr>
              <p:grpSpPr>
                <a:xfrm>
                  <a:off x="45799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09" name="Ovale 20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0" name="Ovale 20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1" name="Connettore 1 210"/>
                  <p:cNvCxnSpPr>
                    <a:stCxn id="210" idx="0"/>
                    <a:endCxn id="20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7" name="Gruppo 176"/>
                <p:cNvGrpSpPr/>
                <p:nvPr/>
              </p:nvGrpSpPr>
              <p:grpSpPr>
                <a:xfrm>
                  <a:off x="24561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06" name="Ovale 20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07" name="Ovale 20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08" name="Connettore 1 207"/>
                  <p:cNvCxnSpPr>
                    <a:stCxn id="207" idx="0"/>
                    <a:endCxn id="20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8" name="Gruppo 177"/>
                <p:cNvGrpSpPr/>
                <p:nvPr/>
              </p:nvGrpSpPr>
              <p:grpSpPr>
                <a:xfrm>
                  <a:off x="26010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03" name="Ovale 20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04" name="Ovale 20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05" name="Connettore 1 204"/>
                  <p:cNvCxnSpPr>
                    <a:stCxn id="204" idx="0"/>
                    <a:endCxn id="20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99" name="Gruppo 178"/>
                <p:cNvGrpSpPr/>
                <p:nvPr/>
              </p:nvGrpSpPr>
              <p:grpSpPr>
                <a:xfrm>
                  <a:off x="27402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00" name="Ovale 19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01" name="Ovale 20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02" name="Connettore 1 201"/>
                  <p:cNvCxnSpPr>
                    <a:stCxn id="201" idx="0"/>
                    <a:endCxn id="20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0" name="Gruppo 179"/>
                <p:cNvGrpSpPr/>
                <p:nvPr/>
              </p:nvGrpSpPr>
              <p:grpSpPr>
                <a:xfrm>
                  <a:off x="28851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97" name="Ovale 19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8" name="Ovale 19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9" name="Connettore 1 198"/>
                  <p:cNvCxnSpPr>
                    <a:stCxn id="198" idx="0"/>
                    <a:endCxn id="19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1" name="Gruppo 180"/>
                <p:cNvGrpSpPr/>
                <p:nvPr/>
              </p:nvGrpSpPr>
              <p:grpSpPr>
                <a:xfrm>
                  <a:off x="30176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94" name="Ovale 19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5" name="Ovale 19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6" name="Connettore 1 195"/>
                  <p:cNvCxnSpPr>
                    <a:stCxn id="195" idx="0"/>
                    <a:endCxn id="19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2" name="Gruppo 181"/>
                <p:cNvGrpSpPr/>
                <p:nvPr/>
              </p:nvGrpSpPr>
              <p:grpSpPr>
                <a:xfrm>
                  <a:off x="31624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91" name="Ovale 19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2" name="Ovale 19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3" name="Connettore 1 192"/>
                  <p:cNvCxnSpPr>
                    <a:stCxn id="192" idx="0"/>
                    <a:endCxn id="19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3" name="Gruppo 182"/>
                <p:cNvGrpSpPr/>
                <p:nvPr/>
              </p:nvGrpSpPr>
              <p:grpSpPr>
                <a:xfrm>
                  <a:off x="33017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88" name="Ovale 18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9" name="Ovale 18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0" name="Connettore 1 189"/>
                  <p:cNvCxnSpPr>
                    <a:stCxn id="189" idx="0"/>
                    <a:endCxn id="18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11" name="Gruppo 183"/>
                <p:cNvGrpSpPr/>
                <p:nvPr/>
              </p:nvGrpSpPr>
              <p:grpSpPr>
                <a:xfrm>
                  <a:off x="34465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185" name="Ovale 18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6" name="Ovale 18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87" name="Connettore 1 186"/>
                  <p:cNvCxnSpPr>
                    <a:stCxn id="186" idx="0"/>
                    <a:endCxn id="18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3" name="Connettore 1 152"/>
              <p:cNvCxnSpPr/>
              <p:nvPr/>
            </p:nvCxnSpPr>
            <p:spPr>
              <a:xfrm flipH="1" flipV="1">
                <a:off x="18125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ttore 1 153"/>
              <p:cNvCxnSpPr/>
              <p:nvPr/>
            </p:nvCxnSpPr>
            <p:spPr>
              <a:xfrm flipH="1" flipV="1">
                <a:off x="19574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ttore 1 154"/>
              <p:cNvCxnSpPr/>
              <p:nvPr/>
            </p:nvCxnSpPr>
            <p:spPr>
              <a:xfrm flipH="1" flipV="1">
                <a:off x="20966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ttore 1 155"/>
              <p:cNvCxnSpPr/>
              <p:nvPr/>
            </p:nvCxnSpPr>
            <p:spPr>
              <a:xfrm flipH="1" flipV="1">
                <a:off x="22415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ttore 1 156"/>
              <p:cNvCxnSpPr/>
              <p:nvPr/>
            </p:nvCxnSpPr>
            <p:spPr>
              <a:xfrm flipH="1" flipV="1">
                <a:off x="23739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ttore 1 157"/>
              <p:cNvCxnSpPr/>
              <p:nvPr/>
            </p:nvCxnSpPr>
            <p:spPr>
              <a:xfrm flipH="1" flipV="1">
                <a:off x="25188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ttore 1 158"/>
              <p:cNvCxnSpPr/>
              <p:nvPr/>
            </p:nvCxnSpPr>
            <p:spPr>
              <a:xfrm flipH="1" flipV="1">
                <a:off x="26580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ttore 1 159"/>
              <p:cNvCxnSpPr/>
              <p:nvPr/>
            </p:nvCxnSpPr>
            <p:spPr>
              <a:xfrm flipH="1" flipV="1">
                <a:off x="28029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ttore 1 160"/>
              <p:cNvCxnSpPr/>
              <p:nvPr/>
            </p:nvCxnSpPr>
            <p:spPr>
              <a:xfrm flipH="1" flipV="1">
                <a:off x="6791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ttore 1 161"/>
              <p:cNvCxnSpPr/>
              <p:nvPr/>
            </p:nvCxnSpPr>
            <p:spPr>
              <a:xfrm flipH="1" flipV="1">
                <a:off x="8240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ttore 1 162"/>
              <p:cNvCxnSpPr/>
              <p:nvPr/>
            </p:nvCxnSpPr>
            <p:spPr>
              <a:xfrm flipH="1" flipV="1">
                <a:off x="9632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Connettore 1 163"/>
              <p:cNvCxnSpPr/>
              <p:nvPr/>
            </p:nvCxnSpPr>
            <p:spPr>
              <a:xfrm flipH="1" flipV="1">
                <a:off x="11081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ttore 1 164"/>
              <p:cNvCxnSpPr/>
              <p:nvPr/>
            </p:nvCxnSpPr>
            <p:spPr>
              <a:xfrm flipH="1" flipV="1">
                <a:off x="12405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1 165"/>
              <p:cNvCxnSpPr/>
              <p:nvPr/>
            </p:nvCxnSpPr>
            <p:spPr>
              <a:xfrm flipH="1" flipV="1">
                <a:off x="13854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ttore 1 166"/>
              <p:cNvCxnSpPr/>
              <p:nvPr/>
            </p:nvCxnSpPr>
            <p:spPr>
              <a:xfrm flipH="1" flipV="1">
                <a:off x="15246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 flipH="1" flipV="1">
                <a:off x="16695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o 232"/>
            <p:cNvGrpSpPr/>
            <p:nvPr/>
          </p:nvGrpSpPr>
          <p:grpSpPr>
            <a:xfrm>
              <a:off x="4333608" y="1052640"/>
              <a:ext cx="1108703" cy="229350"/>
              <a:chOff x="614327" y="1086406"/>
              <a:chExt cx="2255523" cy="471235"/>
            </a:xfrm>
          </p:grpSpPr>
          <p:grpSp>
            <p:nvGrpSpPr>
              <p:cNvPr id="37" name="Gruppo 233"/>
              <p:cNvGrpSpPr/>
              <p:nvPr/>
            </p:nvGrpSpPr>
            <p:grpSpPr>
              <a:xfrm>
                <a:off x="614327" y="1086406"/>
                <a:ext cx="2255523" cy="471235"/>
                <a:chOff x="2456170" y="468966"/>
                <a:chExt cx="2255523" cy="471235"/>
              </a:xfrm>
            </p:grpSpPr>
            <p:grpSp>
              <p:nvGrpSpPr>
                <p:cNvPr id="41" name="Gruppo 250"/>
                <p:cNvGrpSpPr/>
                <p:nvPr/>
              </p:nvGrpSpPr>
              <p:grpSpPr>
                <a:xfrm>
                  <a:off x="35895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12" name="Ovale 31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3" name="Ovale 31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14" name="Connettore 1 313"/>
                  <p:cNvCxnSpPr>
                    <a:stCxn id="313" idx="0"/>
                    <a:endCxn id="31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uppo 251"/>
                <p:cNvGrpSpPr/>
                <p:nvPr/>
              </p:nvGrpSpPr>
              <p:grpSpPr>
                <a:xfrm>
                  <a:off x="37344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09" name="Ovale 30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10" name="Ovale 30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11" name="Connettore 1 310"/>
                  <p:cNvCxnSpPr>
                    <a:stCxn id="310" idx="0"/>
                    <a:endCxn id="30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uppo 252"/>
                <p:cNvGrpSpPr/>
                <p:nvPr/>
              </p:nvGrpSpPr>
              <p:grpSpPr>
                <a:xfrm>
                  <a:off x="3873667" y="471547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06" name="Ovale 30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07" name="Ovale 30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08" name="Connettore 1 307"/>
                  <p:cNvCxnSpPr>
                    <a:stCxn id="307" idx="0"/>
                    <a:endCxn id="30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po 253"/>
                <p:cNvGrpSpPr/>
                <p:nvPr/>
              </p:nvGrpSpPr>
              <p:grpSpPr>
                <a:xfrm>
                  <a:off x="4018553" y="469910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03" name="Ovale 30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04" name="Ovale 30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05" name="Connettore 1 304"/>
                  <p:cNvCxnSpPr>
                    <a:stCxn id="304" idx="0"/>
                    <a:endCxn id="30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uppo 254"/>
                <p:cNvGrpSpPr/>
                <p:nvPr/>
              </p:nvGrpSpPr>
              <p:grpSpPr>
                <a:xfrm>
                  <a:off x="41510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300" name="Ovale 29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301" name="Ovale 30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302" name="Connettore 1 301"/>
                  <p:cNvCxnSpPr>
                    <a:stCxn id="301" idx="0"/>
                    <a:endCxn id="30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uppo 255"/>
                <p:cNvGrpSpPr/>
                <p:nvPr/>
              </p:nvGrpSpPr>
              <p:grpSpPr>
                <a:xfrm>
                  <a:off x="42958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97" name="Ovale 29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8" name="Ovale 29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99" name="Connettore 1 298"/>
                  <p:cNvCxnSpPr>
                    <a:stCxn id="298" idx="0"/>
                    <a:endCxn id="29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uppo 256"/>
                <p:cNvGrpSpPr/>
                <p:nvPr/>
              </p:nvGrpSpPr>
              <p:grpSpPr>
                <a:xfrm>
                  <a:off x="4435107" y="470603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94" name="Ovale 29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5" name="Ovale 29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96" name="Connettore 1 295"/>
                  <p:cNvCxnSpPr>
                    <a:stCxn id="295" idx="0"/>
                    <a:endCxn id="29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uppo 257"/>
                <p:cNvGrpSpPr/>
                <p:nvPr/>
              </p:nvGrpSpPr>
              <p:grpSpPr>
                <a:xfrm>
                  <a:off x="4579993" y="468966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91" name="Ovale 29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92" name="Ovale 29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93" name="Connettore 1 292"/>
                  <p:cNvCxnSpPr>
                    <a:stCxn id="292" idx="0"/>
                    <a:endCxn id="29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uppo 258"/>
                <p:cNvGrpSpPr/>
                <p:nvPr/>
              </p:nvGrpSpPr>
              <p:grpSpPr>
                <a:xfrm>
                  <a:off x="24561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88" name="Ovale 28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89" name="Ovale 28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90" name="Connettore 1 289"/>
                  <p:cNvCxnSpPr>
                    <a:stCxn id="289" idx="0"/>
                    <a:endCxn id="28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uppo 259"/>
                <p:cNvGrpSpPr/>
                <p:nvPr/>
              </p:nvGrpSpPr>
              <p:grpSpPr>
                <a:xfrm>
                  <a:off x="26010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85" name="Ovale 28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86" name="Ovale 28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87" name="Connettore 1 286"/>
                  <p:cNvCxnSpPr>
                    <a:stCxn id="286" idx="0"/>
                    <a:endCxn id="28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uppo 260"/>
                <p:cNvGrpSpPr/>
                <p:nvPr/>
              </p:nvGrpSpPr>
              <p:grpSpPr>
                <a:xfrm>
                  <a:off x="2740270" y="477885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82" name="Ovale 28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83" name="Ovale 28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84" name="Connettore 1 283"/>
                  <p:cNvCxnSpPr>
                    <a:stCxn id="283" idx="0"/>
                    <a:endCxn id="28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uppo 261"/>
                <p:cNvGrpSpPr/>
                <p:nvPr/>
              </p:nvGrpSpPr>
              <p:grpSpPr>
                <a:xfrm>
                  <a:off x="2885156" y="476248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79" name="Ovale 27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80" name="Ovale 27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81" name="Connettore 1 280"/>
                  <p:cNvCxnSpPr>
                    <a:stCxn id="280" idx="0"/>
                    <a:endCxn id="27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6" name="Gruppo 262"/>
                <p:cNvGrpSpPr/>
                <p:nvPr/>
              </p:nvGrpSpPr>
              <p:grpSpPr>
                <a:xfrm>
                  <a:off x="30176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76" name="Ovale 27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77" name="Ovale 27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78" name="Connettore 1 277"/>
                  <p:cNvCxnSpPr>
                    <a:stCxn id="277" idx="0"/>
                    <a:endCxn id="27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uppo 263"/>
                <p:cNvGrpSpPr/>
                <p:nvPr/>
              </p:nvGrpSpPr>
              <p:grpSpPr>
                <a:xfrm>
                  <a:off x="31624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73" name="Ovale 27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74" name="Ovale 27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75" name="Connettore 1 274"/>
                  <p:cNvCxnSpPr>
                    <a:stCxn id="274" idx="0"/>
                    <a:endCxn id="27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" name="Gruppo 264"/>
                <p:cNvGrpSpPr/>
                <p:nvPr/>
              </p:nvGrpSpPr>
              <p:grpSpPr>
                <a:xfrm>
                  <a:off x="3301710" y="476941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70" name="Ovale 26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71" name="Ovale 27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72" name="Connettore 1 271"/>
                  <p:cNvCxnSpPr>
                    <a:stCxn id="271" idx="0"/>
                    <a:endCxn id="27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po 265"/>
                <p:cNvGrpSpPr/>
                <p:nvPr/>
              </p:nvGrpSpPr>
              <p:grpSpPr>
                <a:xfrm>
                  <a:off x="3446596" y="475304"/>
                  <a:ext cx="131700" cy="462316"/>
                  <a:chOff x="3589567" y="471547"/>
                  <a:chExt cx="131700" cy="462316"/>
                </a:xfrm>
              </p:grpSpPr>
              <p:sp>
                <p:nvSpPr>
                  <p:cNvPr id="267" name="Ovale 26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68" name="Ovale 26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69" name="Connettore 1 268"/>
                  <p:cNvCxnSpPr>
                    <a:stCxn id="268" idx="0"/>
                    <a:endCxn id="26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5" name="Connettore 1 234"/>
              <p:cNvCxnSpPr/>
              <p:nvPr/>
            </p:nvCxnSpPr>
            <p:spPr>
              <a:xfrm flipH="1" flipV="1">
                <a:off x="18125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ttore 1 235"/>
              <p:cNvCxnSpPr/>
              <p:nvPr/>
            </p:nvCxnSpPr>
            <p:spPr>
              <a:xfrm flipH="1" flipV="1">
                <a:off x="19574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ttore 1 236"/>
              <p:cNvCxnSpPr/>
              <p:nvPr/>
            </p:nvCxnSpPr>
            <p:spPr>
              <a:xfrm flipH="1" flipV="1">
                <a:off x="2096614" y="1215392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ttore 1 237"/>
              <p:cNvCxnSpPr/>
              <p:nvPr/>
            </p:nvCxnSpPr>
            <p:spPr>
              <a:xfrm flipH="1" flipV="1">
                <a:off x="2241500" y="1213755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ttore 1 238"/>
              <p:cNvCxnSpPr/>
              <p:nvPr/>
            </p:nvCxnSpPr>
            <p:spPr>
              <a:xfrm flipH="1" flipV="1">
                <a:off x="23739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ttore 1 239"/>
              <p:cNvCxnSpPr/>
              <p:nvPr/>
            </p:nvCxnSpPr>
            <p:spPr>
              <a:xfrm flipH="1" flipV="1">
                <a:off x="25188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ttore 1 240"/>
              <p:cNvCxnSpPr/>
              <p:nvPr/>
            </p:nvCxnSpPr>
            <p:spPr>
              <a:xfrm flipH="1" flipV="1">
                <a:off x="2658054" y="1214448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ttore 1 241"/>
              <p:cNvCxnSpPr/>
              <p:nvPr/>
            </p:nvCxnSpPr>
            <p:spPr>
              <a:xfrm flipH="1" flipV="1">
                <a:off x="2802940" y="1212811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ttore 1 242"/>
              <p:cNvCxnSpPr/>
              <p:nvPr/>
            </p:nvCxnSpPr>
            <p:spPr>
              <a:xfrm flipH="1" flipV="1">
                <a:off x="6791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Connettore 1 243"/>
              <p:cNvCxnSpPr/>
              <p:nvPr/>
            </p:nvCxnSpPr>
            <p:spPr>
              <a:xfrm flipH="1" flipV="1">
                <a:off x="8240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ttore 1 244"/>
              <p:cNvCxnSpPr/>
              <p:nvPr/>
            </p:nvCxnSpPr>
            <p:spPr>
              <a:xfrm flipH="1" flipV="1">
                <a:off x="963217" y="1221730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Connettore 1 245"/>
              <p:cNvCxnSpPr/>
              <p:nvPr/>
            </p:nvCxnSpPr>
            <p:spPr>
              <a:xfrm flipH="1" flipV="1">
                <a:off x="1108103" y="1220093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ttore 1 246"/>
              <p:cNvCxnSpPr/>
              <p:nvPr/>
            </p:nvCxnSpPr>
            <p:spPr>
              <a:xfrm flipH="1" flipV="1">
                <a:off x="12405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nettore 1 247"/>
              <p:cNvCxnSpPr/>
              <p:nvPr/>
            </p:nvCxnSpPr>
            <p:spPr>
              <a:xfrm flipH="1" flipV="1">
                <a:off x="13854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Connettore 1 248"/>
              <p:cNvCxnSpPr/>
              <p:nvPr/>
            </p:nvCxnSpPr>
            <p:spPr>
              <a:xfrm flipH="1" flipV="1">
                <a:off x="1524657" y="1220786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ttore 1 249"/>
              <p:cNvCxnSpPr/>
              <p:nvPr/>
            </p:nvCxnSpPr>
            <p:spPr>
              <a:xfrm flipH="1" flipV="1">
                <a:off x="1669543" y="1219149"/>
                <a:ext cx="2120" cy="20315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o 479"/>
            <p:cNvGrpSpPr/>
            <p:nvPr/>
          </p:nvGrpSpPr>
          <p:grpSpPr>
            <a:xfrm>
              <a:off x="5454033" y="1044417"/>
              <a:ext cx="2224088" cy="233232"/>
              <a:chOff x="5933063" y="1182057"/>
              <a:chExt cx="3503772" cy="371106"/>
            </a:xfrm>
          </p:grpSpPr>
          <p:grpSp>
            <p:nvGrpSpPr>
              <p:cNvPr id="81" name="Gruppo 314"/>
              <p:cNvGrpSpPr/>
              <p:nvPr/>
            </p:nvGrpSpPr>
            <p:grpSpPr>
              <a:xfrm>
                <a:off x="5933063" y="1188233"/>
                <a:ext cx="1746623" cy="364930"/>
                <a:chOff x="614327" y="1086406"/>
                <a:chExt cx="2255523" cy="471235"/>
              </a:xfrm>
            </p:grpSpPr>
            <p:grpSp>
              <p:nvGrpSpPr>
                <p:cNvPr id="82" name="Gruppo 315"/>
                <p:cNvGrpSpPr/>
                <p:nvPr/>
              </p:nvGrpSpPr>
              <p:grpSpPr>
                <a:xfrm>
                  <a:off x="614327" y="1086406"/>
                  <a:ext cx="2255523" cy="471235"/>
                  <a:chOff x="2456170" y="468966"/>
                  <a:chExt cx="2255523" cy="471235"/>
                </a:xfrm>
              </p:grpSpPr>
              <p:grpSp>
                <p:nvGrpSpPr>
                  <p:cNvPr id="83" name="Gruppo 332"/>
                  <p:cNvGrpSpPr/>
                  <p:nvPr/>
                </p:nvGrpSpPr>
                <p:grpSpPr>
                  <a:xfrm>
                    <a:off x="35895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94" name="Ovale 39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95" name="Ovale 39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96" name="Connettore 1 395"/>
                    <p:cNvCxnSpPr>
                      <a:stCxn id="395" idx="0"/>
                      <a:endCxn id="39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" name="Gruppo 333"/>
                  <p:cNvGrpSpPr/>
                  <p:nvPr/>
                </p:nvGrpSpPr>
                <p:grpSpPr>
                  <a:xfrm>
                    <a:off x="37344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91" name="Ovale 39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92" name="Ovale 39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93" name="Connettore 1 392"/>
                    <p:cNvCxnSpPr>
                      <a:stCxn id="392" idx="0"/>
                      <a:endCxn id="39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Gruppo 334"/>
                  <p:cNvGrpSpPr/>
                  <p:nvPr/>
                </p:nvGrpSpPr>
                <p:grpSpPr>
                  <a:xfrm>
                    <a:off x="38736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88" name="Ovale 38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89" name="Ovale 38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90" name="Connettore 1 389"/>
                    <p:cNvCxnSpPr>
                      <a:stCxn id="389" idx="0"/>
                      <a:endCxn id="38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Gruppo 335"/>
                  <p:cNvGrpSpPr/>
                  <p:nvPr/>
                </p:nvGrpSpPr>
                <p:grpSpPr>
                  <a:xfrm>
                    <a:off x="40185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85" name="Ovale 38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86" name="Ovale 38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87" name="Connettore 1 386"/>
                    <p:cNvCxnSpPr>
                      <a:stCxn id="386" idx="0"/>
                      <a:endCxn id="38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" name="Gruppo 336"/>
                  <p:cNvGrpSpPr/>
                  <p:nvPr/>
                </p:nvGrpSpPr>
                <p:grpSpPr>
                  <a:xfrm>
                    <a:off x="41510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82" name="Ovale 38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83" name="Ovale 38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84" name="Connettore 1 383"/>
                    <p:cNvCxnSpPr>
                      <a:stCxn id="383" idx="0"/>
                      <a:endCxn id="38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" name="Gruppo 337"/>
                  <p:cNvGrpSpPr/>
                  <p:nvPr/>
                </p:nvGrpSpPr>
                <p:grpSpPr>
                  <a:xfrm>
                    <a:off x="42958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79" name="Ovale 37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80" name="Ovale 37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81" name="Connettore 1 380"/>
                    <p:cNvCxnSpPr>
                      <a:stCxn id="380" idx="0"/>
                      <a:endCxn id="37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uppo 338"/>
                  <p:cNvGrpSpPr/>
                  <p:nvPr/>
                </p:nvGrpSpPr>
                <p:grpSpPr>
                  <a:xfrm>
                    <a:off x="44351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76" name="Ovale 37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77" name="Ovale 37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78" name="Connettore 1 377"/>
                    <p:cNvCxnSpPr>
                      <a:stCxn id="377" idx="0"/>
                      <a:endCxn id="37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uppo 339"/>
                  <p:cNvGrpSpPr/>
                  <p:nvPr/>
                </p:nvGrpSpPr>
                <p:grpSpPr>
                  <a:xfrm>
                    <a:off x="45799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73" name="Ovale 372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74" name="Ovale 373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75" name="Connettore 1 374"/>
                    <p:cNvCxnSpPr>
                      <a:stCxn id="374" idx="0"/>
                      <a:endCxn id="373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" name="Gruppo 340"/>
                  <p:cNvGrpSpPr/>
                  <p:nvPr/>
                </p:nvGrpSpPr>
                <p:grpSpPr>
                  <a:xfrm>
                    <a:off x="24561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70" name="Ovale 369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71" name="Ovale 370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72" name="Connettore 1 371"/>
                    <p:cNvCxnSpPr>
                      <a:stCxn id="371" idx="0"/>
                      <a:endCxn id="370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Gruppo 341"/>
                  <p:cNvGrpSpPr/>
                  <p:nvPr/>
                </p:nvGrpSpPr>
                <p:grpSpPr>
                  <a:xfrm>
                    <a:off x="26010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67" name="Ovale 36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68" name="Ovale 36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69" name="Connettore 1 368"/>
                    <p:cNvCxnSpPr>
                      <a:stCxn id="368" idx="0"/>
                      <a:endCxn id="36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uppo 342"/>
                  <p:cNvGrpSpPr/>
                  <p:nvPr/>
                </p:nvGrpSpPr>
                <p:grpSpPr>
                  <a:xfrm>
                    <a:off x="27402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64" name="Ovale 36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65" name="Ovale 36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66" name="Connettore 1 365"/>
                    <p:cNvCxnSpPr>
                      <a:stCxn id="365" idx="0"/>
                      <a:endCxn id="36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uppo 343"/>
                  <p:cNvGrpSpPr/>
                  <p:nvPr/>
                </p:nvGrpSpPr>
                <p:grpSpPr>
                  <a:xfrm>
                    <a:off x="28851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61" name="Ovale 36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62" name="Ovale 36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63" name="Connettore 1 362"/>
                    <p:cNvCxnSpPr>
                      <a:stCxn id="362" idx="0"/>
                      <a:endCxn id="36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uppo 344"/>
                  <p:cNvGrpSpPr/>
                  <p:nvPr/>
                </p:nvGrpSpPr>
                <p:grpSpPr>
                  <a:xfrm>
                    <a:off x="30176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58" name="Ovale 35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59" name="Ovale 35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60" name="Connettore 1 359"/>
                    <p:cNvCxnSpPr>
                      <a:stCxn id="359" idx="0"/>
                      <a:endCxn id="35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20" name="Gruppo 345"/>
                  <p:cNvGrpSpPr/>
                  <p:nvPr/>
                </p:nvGrpSpPr>
                <p:grpSpPr>
                  <a:xfrm>
                    <a:off x="31624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55" name="Ovale 35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56" name="Ovale 35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57" name="Connettore 1 356"/>
                    <p:cNvCxnSpPr>
                      <a:stCxn id="356" idx="0"/>
                      <a:endCxn id="35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21" name="Gruppo 346"/>
                  <p:cNvGrpSpPr/>
                  <p:nvPr/>
                </p:nvGrpSpPr>
                <p:grpSpPr>
                  <a:xfrm>
                    <a:off x="33017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52" name="Ovale 35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53" name="Ovale 35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54" name="Connettore 1 353"/>
                    <p:cNvCxnSpPr>
                      <a:stCxn id="353" idx="0"/>
                      <a:endCxn id="35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38" name="Gruppo 347"/>
                  <p:cNvGrpSpPr/>
                  <p:nvPr/>
                </p:nvGrpSpPr>
                <p:grpSpPr>
                  <a:xfrm>
                    <a:off x="34465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349" name="Ovale 34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350" name="Ovale 34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351" name="Connettore 1 350"/>
                    <p:cNvCxnSpPr>
                      <a:stCxn id="350" idx="0"/>
                      <a:endCxn id="34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17" name="Connettore 1 316"/>
                <p:cNvCxnSpPr/>
                <p:nvPr/>
              </p:nvCxnSpPr>
              <p:spPr>
                <a:xfrm flipH="1" flipV="1">
                  <a:off x="18125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Connettore 1 317"/>
                <p:cNvCxnSpPr/>
                <p:nvPr/>
              </p:nvCxnSpPr>
              <p:spPr>
                <a:xfrm flipH="1" flipV="1">
                  <a:off x="19574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Connettore 1 318"/>
                <p:cNvCxnSpPr/>
                <p:nvPr/>
              </p:nvCxnSpPr>
              <p:spPr>
                <a:xfrm flipH="1" flipV="1">
                  <a:off x="20966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Connettore 1 319"/>
                <p:cNvCxnSpPr/>
                <p:nvPr/>
              </p:nvCxnSpPr>
              <p:spPr>
                <a:xfrm flipH="1" flipV="1">
                  <a:off x="22415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Connettore 1 320"/>
                <p:cNvCxnSpPr/>
                <p:nvPr/>
              </p:nvCxnSpPr>
              <p:spPr>
                <a:xfrm flipH="1" flipV="1">
                  <a:off x="23739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Connettore 1 321"/>
                <p:cNvCxnSpPr/>
                <p:nvPr/>
              </p:nvCxnSpPr>
              <p:spPr>
                <a:xfrm flipH="1" flipV="1">
                  <a:off x="25188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Connettore 1 322"/>
                <p:cNvCxnSpPr/>
                <p:nvPr/>
              </p:nvCxnSpPr>
              <p:spPr>
                <a:xfrm flipH="1" flipV="1">
                  <a:off x="26580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Connettore 1 323"/>
                <p:cNvCxnSpPr/>
                <p:nvPr/>
              </p:nvCxnSpPr>
              <p:spPr>
                <a:xfrm flipH="1" flipV="1">
                  <a:off x="28029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Connettore 1 324"/>
                <p:cNvCxnSpPr/>
                <p:nvPr/>
              </p:nvCxnSpPr>
              <p:spPr>
                <a:xfrm flipH="1" flipV="1">
                  <a:off x="6791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Connettore 1 325"/>
                <p:cNvCxnSpPr/>
                <p:nvPr/>
              </p:nvCxnSpPr>
              <p:spPr>
                <a:xfrm flipH="1" flipV="1">
                  <a:off x="8240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Connettore 1 326"/>
                <p:cNvCxnSpPr/>
                <p:nvPr/>
              </p:nvCxnSpPr>
              <p:spPr>
                <a:xfrm flipH="1" flipV="1">
                  <a:off x="9632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Connettore 1 327"/>
                <p:cNvCxnSpPr/>
                <p:nvPr/>
              </p:nvCxnSpPr>
              <p:spPr>
                <a:xfrm flipH="1" flipV="1">
                  <a:off x="11081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Connettore 1 328"/>
                <p:cNvCxnSpPr/>
                <p:nvPr/>
              </p:nvCxnSpPr>
              <p:spPr>
                <a:xfrm flipH="1" flipV="1">
                  <a:off x="12405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Connettore 1 329"/>
                <p:cNvCxnSpPr/>
                <p:nvPr/>
              </p:nvCxnSpPr>
              <p:spPr>
                <a:xfrm flipH="1" flipV="1">
                  <a:off x="13854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Connettore 1 330"/>
                <p:cNvCxnSpPr/>
                <p:nvPr/>
              </p:nvCxnSpPr>
              <p:spPr>
                <a:xfrm flipH="1" flipV="1">
                  <a:off x="15246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Connettore 1 331"/>
                <p:cNvCxnSpPr/>
                <p:nvPr/>
              </p:nvCxnSpPr>
              <p:spPr>
                <a:xfrm flipH="1" flipV="1">
                  <a:off x="16695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39" name="Gruppo 397"/>
              <p:cNvGrpSpPr/>
              <p:nvPr/>
            </p:nvGrpSpPr>
            <p:grpSpPr>
              <a:xfrm>
                <a:off x="7690212" y="1182057"/>
                <a:ext cx="1746623" cy="364930"/>
                <a:chOff x="614327" y="1086406"/>
                <a:chExt cx="2255523" cy="471235"/>
              </a:xfrm>
            </p:grpSpPr>
            <p:grpSp>
              <p:nvGrpSpPr>
                <p:cNvPr id="2040" name="Gruppo 398"/>
                <p:cNvGrpSpPr/>
                <p:nvPr/>
              </p:nvGrpSpPr>
              <p:grpSpPr>
                <a:xfrm>
                  <a:off x="614327" y="1086406"/>
                  <a:ext cx="2255523" cy="471235"/>
                  <a:chOff x="2456170" y="468966"/>
                  <a:chExt cx="2255523" cy="471235"/>
                </a:xfrm>
              </p:grpSpPr>
              <p:grpSp>
                <p:nvGrpSpPr>
                  <p:cNvPr id="2041" name="Gruppo 415"/>
                  <p:cNvGrpSpPr/>
                  <p:nvPr/>
                </p:nvGrpSpPr>
                <p:grpSpPr>
                  <a:xfrm>
                    <a:off x="35895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77" name="Ovale 47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78" name="Ovale 47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79" name="Connettore 1 478"/>
                    <p:cNvCxnSpPr>
                      <a:stCxn id="478" idx="0"/>
                      <a:endCxn id="47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2" name="Gruppo 416"/>
                  <p:cNvGrpSpPr/>
                  <p:nvPr/>
                </p:nvGrpSpPr>
                <p:grpSpPr>
                  <a:xfrm>
                    <a:off x="37344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74" name="Ovale 47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75" name="Ovale 47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76" name="Connettore 1 475"/>
                    <p:cNvCxnSpPr>
                      <a:stCxn id="475" idx="0"/>
                      <a:endCxn id="47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3" name="Gruppo 417"/>
                  <p:cNvGrpSpPr/>
                  <p:nvPr/>
                </p:nvGrpSpPr>
                <p:grpSpPr>
                  <a:xfrm>
                    <a:off x="38736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71" name="Ovale 47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72" name="Ovale 47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73" name="Connettore 1 472"/>
                    <p:cNvCxnSpPr>
                      <a:stCxn id="472" idx="0"/>
                      <a:endCxn id="47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4" name="Gruppo 418"/>
                  <p:cNvGrpSpPr/>
                  <p:nvPr/>
                </p:nvGrpSpPr>
                <p:grpSpPr>
                  <a:xfrm>
                    <a:off x="40185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68" name="Ovale 46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69" name="Ovale 46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70" name="Connettore 1 469"/>
                    <p:cNvCxnSpPr>
                      <a:stCxn id="469" idx="0"/>
                      <a:endCxn id="46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5" name="Gruppo 419"/>
                  <p:cNvGrpSpPr/>
                  <p:nvPr/>
                </p:nvGrpSpPr>
                <p:grpSpPr>
                  <a:xfrm>
                    <a:off x="41510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65" name="Ovale 46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66" name="Ovale 46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67" name="Connettore 1 466"/>
                    <p:cNvCxnSpPr>
                      <a:stCxn id="466" idx="0"/>
                      <a:endCxn id="46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6" name="Gruppo 420"/>
                  <p:cNvGrpSpPr/>
                  <p:nvPr/>
                </p:nvGrpSpPr>
                <p:grpSpPr>
                  <a:xfrm>
                    <a:off x="42958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62" name="Ovale 46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63" name="Ovale 46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64" name="Connettore 1 463"/>
                    <p:cNvCxnSpPr>
                      <a:stCxn id="463" idx="0"/>
                      <a:endCxn id="46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7" name="Gruppo 421"/>
                  <p:cNvGrpSpPr/>
                  <p:nvPr/>
                </p:nvGrpSpPr>
                <p:grpSpPr>
                  <a:xfrm>
                    <a:off x="44351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59" name="Ovale 45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60" name="Ovale 45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61" name="Connettore 1 460"/>
                    <p:cNvCxnSpPr>
                      <a:stCxn id="460" idx="0"/>
                      <a:endCxn id="45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8" name="Gruppo 422"/>
                  <p:cNvGrpSpPr/>
                  <p:nvPr/>
                </p:nvGrpSpPr>
                <p:grpSpPr>
                  <a:xfrm>
                    <a:off x="45799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56" name="Ovale 45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57" name="Ovale 45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58" name="Connettore 1 457"/>
                    <p:cNvCxnSpPr>
                      <a:stCxn id="457" idx="0"/>
                      <a:endCxn id="45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49" name="Gruppo 423"/>
                  <p:cNvGrpSpPr/>
                  <p:nvPr/>
                </p:nvGrpSpPr>
                <p:grpSpPr>
                  <a:xfrm>
                    <a:off x="24561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53" name="Ovale 452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54" name="Ovale 453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55" name="Connettore 1 454"/>
                    <p:cNvCxnSpPr>
                      <a:stCxn id="454" idx="0"/>
                      <a:endCxn id="453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0" name="Gruppo 424"/>
                  <p:cNvGrpSpPr/>
                  <p:nvPr/>
                </p:nvGrpSpPr>
                <p:grpSpPr>
                  <a:xfrm>
                    <a:off x="26010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50" name="Ovale 449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51" name="Ovale 450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52" name="Connettore 1 451"/>
                    <p:cNvCxnSpPr>
                      <a:stCxn id="451" idx="0"/>
                      <a:endCxn id="450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1" name="Gruppo 425"/>
                  <p:cNvGrpSpPr/>
                  <p:nvPr/>
                </p:nvGrpSpPr>
                <p:grpSpPr>
                  <a:xfrm>
                    <a:off x="27402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47" name="Ovale 44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48" name="Ovale 44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49" name="Connettore 1 448"/>
                    <p:cNvCxnSpPr>
                      <a:stCxn id="448" idx="0"/>
                      <a:endCxn id="44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2" name="Gruppo 426"/>
                  <p:cNvGrpSpPr/>
                  <p:nvPr/>
                </p:nvGrpSpPr>
                <p:grpSpPr>
                  <a:xfrm>
                    <a:off x="28851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44" name="Ovale 44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45" name="Ovale 44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46" name="Connettore 1 445"/>
                    <p:cNvCxnSpPr>
                      <a:stCxn id="445" idx="0"/>
                      <a:endCxn id="44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3" name="Gruppo 427"/>
                  <p:cNvGrpSpPr/>
                  <p:nvPr/>
                </p:nvGrpSpPr>
                <p:grpSpPr>
                  <a:xfrm>
                    <a:off x="30176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41" name="Ovale 44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42" name="Ovale 44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43" name="Connettore 1 442"/>
                    <p:cNvCxnSpPr>
                      <a:stCxn id="442" idx="0"/>
                      <a:endCxn id="44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2" name="Gruppo 428"/>
                  <p:cNvGrpSpPr/>
                  <p:nvPr/>
                </p:nvGrpSpPr>
                <p:grpSpPr>
                  <a:xfrm>
                    <a:off x="31624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38" name="Ovale 43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39" name="Ovale 43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40" name="Connettore 1 439"/>
                    <p:cNvCxnSpPr>
                      <a:stCxn id="439" idx="0"/>
                      <a:endCxn id="43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uppo 429"/>
                  <p:cNvGrpSpPr/>
                  <p:nvPr/>
                </p:nvGrpSpPr>
                <p:grpSpPr>
                  <a:xfrm>
                    <a:off x="33017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35" name="Ovale 43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36" name="Ovale 43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37" name="Connettore 1 436"/>
                    <p:cNvCxnSpPr>
                      <a:stCxn id="436" idx="0"/>
                      <a:endCxn id="43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uppo 430"/>
                  <p:cNvGrpSpPr/>
                  <p:nvPr/>
                </p:nvGrpSpPr>
                <p:grpSpPr>
                  <a:xfrm>
                    <a:off x="34465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432" name="Ovale 43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433" name="Ovale 43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434" name="Connettore 1 433"/>
                    <p:cNvCxnSpPr>
                      <a:stCxn id="433" idx="0"/>
                      <a:endCxn id="43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00" name="Connettore 1 399"/>
                <p:cNvCxnSpPr/>
                <p:nvPr/>
              </p:nvCxnSpPr>
              <p:spPr>
                <a:xfrm flipH="1" flipV="1">
                  <a:off x="18125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Connettore 1 400"/>
                <p:cNvCxnSpPr/>
                <p:nvPr/>
              </p:nvCxnSpPr>
              <p:spPr>
                <a:xfrm flipH="1" flipV="1">
                  <a:off x="19574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Connettore 1 401"/>
                <p:cNvCxnSpPr/>
                <p:nvPr/>
              </p:nvCxnSpPr>
              <p:spPr>
                <a:xfrm flipH="1" flipV="1">
                  <a:off x="20966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Connettore 1 402"/>
                <p:cNvCxnSpPr/>
                <p:nvPr/>
              </p:nvCxnSpPr>
              <p:spPr>
                <a:xfrm flipH="1" flipV="1">
                  <a:off x="22415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Connettore 1 403"/>
                <p:cNvCxnSpPr/>
                <p:nvPr/>
              </p:nvCxnSpPr>
              <p:spPr>
                <a:xfrm flipH="1" flipV="1">
                  <a:off x="23739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Connettore 1 404"/>
                <p:cNvCxnSpPr/>
                <p:nvPr/>
              </p:nvCxnSpPr>
              <p:spPr>
                <a:xfrm flipH="1" flipV="1">
                  <a:off x="25188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Connettore 1 405"/>
                <p:cNvCxnSpPr/>
                <p:nvPr/>
              </p:nvCxnSpPr>
              <p:spPr>
                <a:xfrm flipH="1" flipV="1">
                  <a:off x="26580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Connettore 1 406"/>
                <p:cNvCxnSpPr/>
                <p:nvPr/>
              </p:nvCxnSpPr>
              <p:spPr>
                <a:xfrm flipH="1" flipV="1">
                  <a:off x="28029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Connettore 1 407"/>
                <p:cNvCxnSpPr/>
                <p:nvPr/>
              </p:nvCxnSpPr>
              <p:spPr>
                <a:xfrm flipH="1" flipV="1">
                  <a:off x="6791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Connettore 1 408"/>
                <p:cNvCxnSpPr/>
                <p:nvPr/>
              </p:nvCxnSpPr>
              <p:spPr>
                <a:xfrm flipH="1" flipV="1">
                  <a:off x="8240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Connettore 1 409"/>
                <p:cNvCxnSpPr/>
                <p:nvPr/>
              </p:nvCxnSpPr>
              <p:spPr>
                <a:xfrm flipH="1" flipV="1">
                  <a:off x="9632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Connettore 1 410"/>
                <p:cNvCxnSpPr/>
                <p:nvPr/>
              </p:nvCxnSpPr>
              <p:spPr>
                <a:xfrm flipH="1" flipV="1">
                  <a:off x="11081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Connettore 1 411"/>
                <p:cNvCxnSpPr/>
                <p:nvPr/>
              </p:nvCxnSpPr>
              <p:spPr>
                <a:xfrm flipH="1" flipV="1">
                  <a:off x="12405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Connettore 1 412"/>
                <p:cNvCxnSpPr/>
                <p:nvPr/>
              </p:nvCxnSpPr>
              <p:spPr>
                <a:xfrm flipH="1" flipV="1">
                  <a:off x="13854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Connettore 1 413"/>
                <p:cNvCxnSpPr/>
                <p:nvPr/>
              </p:nvCxnSpPr>
              <p:spPr>
                <a:xfrm flipH="1" flipV="1">
                  <a:off x="15246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Connettore 1 414"/>
                <p:cNvCxnSpPr/>
                <p:nvPr/>
              </p:nvCxnSpPr>
              <p:spPr>
                <a:xfrm flipH="1" flipV="1">
                  <a:off x="16695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0" name="Gruppo 886"/>
            <p:cNvGrpSpPr/>
            <p:nvPr/>
          </p:nvGrpSpPr>
          <p:grpSpPr>
            <a:xfrm rot="5400000">
              <a:off x="7008687" y="2667425"/>
              <a:ext cx="2199221" cy="236028"/>
              <a:chOff x="5004994" y="3239085"/>
              <a:chExt cx="2899184" cy="308069"/>
            </a:xfrm>
          </p:grpSpPr>
          <p:grpSp>
            <p:nvGrpSpPr>
              <p:cNvPr id="131" name="Gruppo 501"/>
              <p:cNvGrpSpPr/>
              <p:nvPr/>
            </p:nvGrpSpPr>
            <p:grpSpPr>
              <a:xfrm>
                <a:off x="7184242" y="3240741"/>
                <a:ext cx="84496" cy="296625"/>
                <a:chOff x="3589567" y="471547"/>
                <a:chExt cx="131700" cy="462316"/>
              </a:xfrm>
            </p:grpSpPr>
            <p:sp>
              <p:nvSpPr>
                <p:cNvPr id="563" name="Ovale 562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64" name="Ovale 563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65" name="Connettore 1 564"/>
                <p:cNvCxnSpPr>
                  <a:stCxn id="564" idx="0"/>
                  <a:endCxn id="563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2" name="Gruppo 502"/>
              <p:cNvGrpSpPr/>
              <p:nvPr/>
            </p:nvGrpSpPr>
            <p:grpSpPr>
              <a:xfrm>
                <a:off x="7277198" y="3239691"/>
                <a:ext cx="84496" cy="296625"/>
                <a:chOff x="3589567" y="471547"/>
                <a:chExt cx="131700" cy="462316"/>
              </a:xfrm>
            </p:grpSpPr>
            <p:sp>
              <p:nvSpPr>
                <p:cNvPr id="560" name="Ovale 559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61" name="Ovale 560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62" name="Connettore 1 561"/>
                <p:cNvCxnSpPr>
                  <a:stCxn id="561" idx="0"/>
                  <a:endCxn id="560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" name="Gruppo 503"/>
              <p:cNvGrpSpPr/>
              <p:nvPr/>
            </p:nvGrpSpPr>
            <p:grpSpPr>
              <a:xfrm>
                <a:off x="7366515" y="3240741"/>
                <a:ext cx="84496" cy="296625"/>
                <a:chOff x="3589567" y="471547"/>
                <a:chExt cx="131700" cy="462316"/>
              </a:xfrm>
            </p:grpSpPr>
            <p:sp>
              <p:nvSpPr>
                <p:cNvPr id="557" name="Ovale 556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8" name="Ovale 557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59" name="Connettore 1 558"/>
                <p:cNvCxnSpPr>
                  <a:stCxn id="558" idx="0"/>
                  <a:endCxn id="557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uppo 504"/>
              <p:cNvGrpSpPr/>
              <p:nvPr/>
            </p:nvGrpSpPr>
            <p:grpSpPr>
              <a:xfrm>
                <a:off x="7459472" y="3239691"/>
                <a:ext cx="84496" cy="296625"/>
                <a:chOff x="3589567" y="471547"/>
                <a:chExt cx="131700" cy="462316"/>
              </a:xfrm>
            </p:grpSpPr>
            <p:sp>
              <p:nvSpPr>
                <p:cNvPr id="554" name="Ovale 553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5" name="Ovale 554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56" name="Connettore 1 555"/>
                <p:cNvCxnSpPr>
                  <a:stCxn id="555" idx="0"/>
                  <a:endCxn id="554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Gruppo 505"/>
              <p:cNvGrpSpPr/>
              <p:nvPr/>
            </p:nvGrpSpPr>
            <p:grpSpPr>
              <a:xfrm>
                <a:off x="7544452" y="3240135"/>
                <a:ext cx="84496" cy="296625"/>
                <a:chOff x="3589567" y="471547"/>
                <a:chExt cx="131700" cy="462316"/>
              </a:xfrm>
            </p:grpSpPr>
            <p:sp>
              <p:nvSpPr>
                <p:cNvPr id="551" name="Ovale 550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2" name="Ovale 551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53" name="Connettore 1 552"/>
                <p:cNvCxnSpPr>
                  <a:stCxn id="552" idx="0"/>
                  <a:endCxn id="551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Gruppo 506"/>
              <p:cNvGrpSpPr/>
              <p:nvPr/>
            </p:nvGrpSpPr>
            <p:grpSpPr>
              <a:xfrm>
                <a:off x="7637408" y="3239085"/>
                <a:ext cx="84496" cy="296625"/>
                <a:chOff x="3589567" y="471547"/>
                <a:chExt cx="131700" cy="462316"/>
              </a:xfrm>
            </p:grpSpPr>
            <p:sp>
              <p:nvSpPr>
                <p:cNvPr id="548" name="Ovale 547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9" name="Ovale 548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50" name="Connettore 1 549"/>
                <p:cNvCxnSpPr>
                  <a:stCxn id="549" idx="0"/>
                  <a:endCxn id="548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uppo 507"/>
              <p:cNvGrpSpPr/>
              <p:nvPr/>
            </p:nvGrpSpPr>
            <p:grpSpPr>
              <a:xfrm>
                <a:off x="7726725" y="3240135"/>
                <a:ext cx="84496" cy="296625"/>
                <a:chOff x="3589567" y="471547"/>
                <a:chExt cx="131700" cy="462316"/>
              </a:xfrm>
            </p:grpSpPr>
            <p:sp>
              <p:nvSpPr>
                <p:cNvPr id="545" name="Ovale 544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6" name="Ovale 545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47" name="Connettore 1 546"/>
                <p:cNvCxnSpPr>
                  <a:stCxn id="546" idx="0"/>
                  <a:endCxn id="545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uppo 509"/>
              <p:cNvGrpSpPr/>
              <p:nvPr/>
            </p:nvGrpSpPr>
            <p:grpSpPr>
              <a:xfrm>
                <a:off x="6457074" y="3244807"/>
                <a:ext cx="84496" cy="296625"/>
                <a:chOff x="3589567" y="471547"/>
                <a:chExt cx="131700" cy="462316"/>
              </a:xfrm>
            </p:grpSpPr>
            <p:sp>
              <p:nvSpPr>
                <p:cNvPr id="539" name="Ovale 538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40" name="Ovale 539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41" name="Connettore 1 540"/>
                <p:cNvCxnSpPr>
                  <a:stCxn id="540" idx="0"/>
                  <a:endCxn id="539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uppo 510"/>
              <p:cNvGrpSpPr/>
              <p:nvPr/>
            </p:nvGrpSpPr>
            <p:grpSpPr>
              <a:xfrm>
                <a:off x="6550030" y="3243757"/>
                <a:ext cx="84496" cy="296625"/>
                <a:chOff x="3589567" y="471547"/>
                <a:chExt cx="131700" cy="462316"/>
              </a:xfrm>
            </p:grpSpPr>
            <p:sp>
              <p:nvSpPr>
                <p:cNvPr id="536" name="Ovale 535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7" name="Ovale 536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38" name="Connettore 1 537"/>
                <p:cNvCxnSpPr>
                  <a:stCxn id="537" idx="0"/>
                  <a:endCxn id="536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uppo 511"/>
              <p:cNvGrpSpPr/>
              <p:nvPr/>
            </p:nvGrpSpPr>
            <p:grpSpPr>
              <a:xfrm>
                <a:off x="6639348" y="3244807"/>
                <a:ext cx="84496" cy="296625"/>
                <a:chOff x="3589567" y="471547"/>
                <a:chExt cx="131700" cy="462316"/>
              </a:xfrm>
            </p:grpSpPr>
            <p:sp>
              <p:nvSpPr>
                <p:cNvPr id="533" name="Ovale 532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4" name="Ovale 533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35" name="Connettore 1 534"/>
                <p:cNvCxnSpPr>
                  <a:stCxn id="534" idx="0"/>
                  <a:endCxn id="533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uppo 512"/>
              <p:cNvGrpSpPr/>
              <p:nvPr/>
            </p:nvGrpSpPr>
            <p:grpSpPr>
              <a:xfrm>
                <a:off x="6732304" y="3243757"/>
                <a:ext cx="84496" cy="296625"/>
                <a:chOff x="3589567" y="471547"/>
                <a:chExt cx="131700" cy="462316"/>
              </a:xfrm>
            </p:grpSpPr>
            <p:sp>
              <p:nvSpPr>
                <p:cNvPr id="530" name="Ovale 529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1" name="Ovale 530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32" name="Connettore 1 531"/>
                <p:cNvCxnSpPr>
                  <a:stCxn id="531" idx="0"/>
                  <a:endCxn id="530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uppo 513"/>
              <p:cNvGrpSpPr/>
              <p:nvPr/>
            </p:nvGrpSpPr>
            <p:grpSpPr>
              <a:xfrm>
                <a:off x="6817284" y="3244202"/>
                <a:ext cx="84496" cy="296625"/>
                <a:chOff x="3589567" y="471547"/>
                <a:chExt cx="131700" cy="462316"/>
              </a:xfrm>
            </p:grpSpPr>
            <p:sp>
              <p:nvSpPr>
                <p:cNvPr id="527" name="Ovale 526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8" name="Ovale 527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29" name="Connettore 1 528"/>
                <p:cNvCxnSpPr>
                  <a:stCxn id="528" idx="0"/>
                  <a:endCxn id="527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uppo 514"/>
              <p:cNvGrpSpPr/>
              <p:nvPr/>
            </p:nvGrpSpPr>
            <p:grpSpPr>
              <a:xfrm>
                <a:off x="6910240" y="3243151"/>
                <a:ext cx="84496" cy="296625"/>
                <a:chOff x="3589567" y="471547"/>
                <a:chExt cx="131700" cy="462316"/>
              </a:xfrm>
            </p:grpSpPr>
            <p:sp>
              <p:nvSpPr>
                <p:cNvPr id="524" name="Ovale 523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5" name="Ovale 524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26" name="Connettore 1 525"/>
                <p:cNvCxnSpPr>
                  <a:stCxn id="525" idx="0"/>
                  <a:endCxn id="524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uppo 515"/>
              <p:cNvGrpSpPr/>
              <p:nvPr/>
            </p:nvGrpSpPr>
            <p:grpSpPr>
              <a:xfrm>
                <a:off x="6999558" y="3244202"/>
                <a:ext cx="84496" cy="296625"/>
                <a:chOff x="3589567" y="471547"/>
                <a:chExt cx="131700" cy="462316"/>
              </a:xfrm>
            </p:grpSpPr>
            <p:sp>
              <p:nvSpPr>
                <p:cNvPr id="521" name="Ovale 520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22" name="Ovale 521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23" name="Connettore 1 522"/>
                <p:cNvCxnSpPr>
                  <a:stCxn id="522" idx="0"/>
                  <a:endCxn id="521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uppo 516"/>
              <p:cNvGrpSpPr/>
              <p:nvPr/>
            </p:nvGrpSpPr>
            <p:grpSpPr>
              <a:xfrm>
                <a:off x="7092514" y="3243151"/>
                <a:ext cx="84496" cy="296625"/>
                <a:chOff x="3589567" y="471547"/>
                <a:chExt cx="131700" cy="462316"/>
              </a:xfrm>
            </p:grpSpPr>
            <p:sp>
              <p:nvSpPr>
                <p:cNvPr id="518" name="Ovale 517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19" name="Ovale 518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520" name="Connettore 1 519"/>
                <p:cNvCxnSpPr>
                  <a:stCxn id="519" idx="0"/>
                  <a:endCxn id="518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6" name="Connettore 1 485"/>
              <p:cNvCxnSpPr/>
              <p:nvPr/>
            </p:nvCxnSpPr>
            <p:spPr>
              <a:xfrm flipH="1" flipV="1">
                <a:off x="7225810" y="332184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Connettore 1 486"/>
              <p:cNvCxnSpPr/>
              <p:nvPr/>
            </p:nvCxnSpPr>
            <p:spPr>
              <a:xfrm flipH="1" flipV="1">
                <a:off x="7318766" y="332079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Connettore 1 487"/>
              <p:cNvCxnSpPr/>
              <p:nvPr/>
            </p:nvCxnSpPr>
            <p:spPr>
              <a:xfrm flipH="1" flipV="1">
                <a:off x="7408083" y="332184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Connettore 1 488"/>
              <p:cNvCxnSpPr/>
              <p:nvPr/>
            </p:nvCxnSpPr>
            <p:spPr>
              <a:xfrm flipH="1" flipV="1">
                <a:off x="7501040" y="332079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Connettore 1 489"/>
              <p:cNvCxnSpPr/>
              <p:nvPr/>
            </p:nvCxnSpPr>
            <p:spPr>
              <a:xfrm flipH="1" flipV="1">
                <a:off x="7586020" y="332123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Connettore 1 490"/>
              <p:cNvCxnSpPr/>
              <p:nvPr/>
            </p:nvCxnSpPr>
            <p:spPr>
              <a:xfrm flipH="1" flipV="1">
                <a:off x="7678976" y="332018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Connettore 1 491"/>
              <p:cNvCxnSpPr/>
              <p:nvPr/>
            </p:nvCxnSpPr>
            <p:spPr>
              <a:xfrm flipH="1" flipV="1">
                <a:off x="7768293" y="332123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uppo 769"/>
              <p:cNvGrpSpPr/>
              <p:nvPr/>
            </p:nvGrpSpPr>
            <p:grpSpPr>
              <a:xfrm>
                <a:off x="7819682" y="3239085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179" name="Gruppo 508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542" name="Ovale 54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543" name="Ovale 54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544" name="Connettore 1 543"/>
                  <p:cNvCxnSpPr>
                    <a:stCxn id="543" idx="0"/>
                    <a:endCxn id="54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3" name="Connettore 1 492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4" name="Connettore 1 493"/>
              <p:cNvCxnSpPr/>
              <p:nvPr/>
            </p:nvCxnSpPr>
            <p:spPr>
              <a:xfrm flipH="1" flipV="1">
                <a:off x="6498642" y="3325910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Connettore 1 494"/>
              <p:cNvCxnSpPr/>
              <p:nvPr/>
            </p:nvCxnSpPr>
            <p:spPr>
              <a:xfrm flipH="1" flipV="1">
                <a:off x="6591598" y="3324859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Connettore 1 495"/>
              <p:cNvCxnSpPr/>
              <p:nvPr/>
            </p:nvCxnSpPr>
            <p:spPr>
              <a:xfrm flipH="1" flipV="1">
                <a:off x="6680916" y="3325910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Connettore 1 496"/>
              <p:cNvCxnSpPr/>
              <p:nvPr/>
            </p:nvCxnSpPr>
            <p:spPr>
              <a:xfrm flipH="1" flipV="1">
                <a:off x="6773872" y="3324859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Connettore 1 497"/>
              <p:cNvCxnSpPr/>
              <p:nvPr/>
            </p:nvCxnSpPr>
            <p:spPr>
              <a:xfrm flipH="1" flipV="1">
                <a:off x="6858852" y="332530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Connettore 1 498"/>
              <p:cNvCxnSpPr/>
              <p:nvPr/>
            </p:nvCxnSpPr>
            <p:spPr>
              <a:xfrm flipH="1" flipV="1">
                <a:off x="6951809" y="332425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Connettore 1 499"/>
              <p:cNvCxnSpPr/>
              <p:nvPr/>
            </p:nvCxnSpPr>
            <p:spPr>
              <a:xfrm flipH="1" flipV="1">
                <a:off x="7041126" y="332530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Connettore 1 500"/>
              <p:cNvCxnSpPr/>
              <p:nvPr/>
            </p:nvCxnSpPr>
            <p:spPr>
              <a:xfrm flipH="1" flipV="1">
                <a:off x="7134082" y="332425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0" name="Gruppo 687"/>
              <p:cNvGrpSpPr/>
              <p:nvPr/>
            </p:nvGrpSpPr>
            <p:grpSpPr>
              <a:xfrm>
                <a:off x="5004994" y="3244807"/>
                <a:ext cx="1447104" cy="302347"/>
                <a:chOff x="614327" y="1086406"/>
                <a:chExt cx="2255523" cy="471235"/>
              </a:xfrm>
            </p:grpSpPr>
            <p:grpSp>
              <p:nvGrpSpPr>
                <p:cNvPr id="181" name="Gruppo 688"/>
                <p:cNvGrpSpPr/>
                <p:nvPr/>
              </p:nvGrpSpPr>
              <p:grpSpPr>
                <a:xfrm>
                  <a:off x="614327" y="1086406"/>
                  <a:ext cx="2255523" cy="471235"/>
                  <a:chOff x="2456170" y="468966"/>
                  <a:chExt cx="2255523" cy="471235"/>
                </a:xfrm>
              </p:grpSpPr>
              <p:grpSp>
                <p:nvGrpSpPr>
                  <p:cNvPr id="182" name="Gruppo 705"/>
                  <p:cNvGrpSpPr/>
                  <p:nvPr/>
                </p:nvGrpSpPr>
                <p:grpSpPr>
                  <a:xfrm>
                    <a:off x="35895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67" name="Ovale 76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68" name="Ovale 76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69" name="Connettore 1 768"/>
                    <p:cNvCxnSpPr>
                      <a:stCxn id="768" idx="0"/>
                      <a:endCxn id="76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3" name="Gruppo 706"/>
                  <p:cNvGrpSpPr/>
                  <p:nvPr/>
                </p:nvGrpSpPr>
                <p:grpSpPr>
                  <a:xfrm>
                    <a:off x="37344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64" name="Ovale 76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65" name="Ovale 76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66" name="Connettore 1 765"/>
                    <p:cNvCxnSpPr>
                      <a:stCxn id="765" idx="0"/>
                      <a:endCxn id="76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4" name="Gruppo 707"/>
                  <p:cNvGrpSpPr/>
                  <p:nvPr/>
                </p:nvGrpSpPr>
                <p:grpSpPr>
                  <a:xfrm>
                    <a:off x="38736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61" name="Ovale 76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62" name="Ovale 76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63" name="Connettore 1 762"/>
                    <p:cNvCxnSpPr>
                      <a:stCxn id="762" idx="0"/>
                      <a:endCxn id="76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2" name="Gruppo 708"/>
                  <p:cNvGrpSpPr/>
                  <p:nvPr/>
                </p:nvGrpSpPr>
                <p:grpSpPr>
                  <a:xfrm>
                    <a:off x="40185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58" name="Ovale 75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59" name="Ovale 75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60" name="Connettore 1 759"/>
                    <p:cNvCxnSpPr>
                      <a:stCxn id="759" idx="0"/>
                      <a:endCxn id="75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3" name="Gruppo 709"/>
                  <p:cNvGrpSpPr/>
                  <p:nvPr/>
                </p:nvGrpSpPr>
                <p:grpSpPr>
                  <a:xfrm>
                    <a:off x="41510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55" name="Ovale 75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56" name="Ovale 75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57" name="Connettore 1 756"/>
                    <p:cNvCxnSpPr>
                      <a:stCxn id="756" idx="0"/>
                      <a:endCxn id="75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4" name="Gruppo 710"/>
                  <p:cNvGrpSpPr/>
                  <p:nvPr/>
                </p:nvGrpSpPr>
                <p:grpSpPr>
                  <a:xfrm>
                    <a:off x="42958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52" name="Ovale 75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53" name="Ovale 75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54" name="Connettore 1 753"/>
                    <p:cNvCxnSpPr>
                      <a:stCxn id="753" idx="0"/>
                      <a:endCxn id="75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5" name="Gruppo 711"/>
                  <p:cNvGrpSpPr/>
                  <p:nvPr/>
                </p:nvGrpSpPr>
                <p:grpSpPr>
                  <a:xfrm>
                    <a:off x="44351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49" name="Ovale 74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50" name="Ovale 74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51" name="Connettore 1 750"/>
                    <p:cNvCxnSpPr>
                      <a:stCxn id="750" idx="0"/>
                      <a:endCxn id="74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6" name="Gruppo 712"/>
                  <p:cNvGrpSpPr/>
                  <p:nvPr/>
                </p:nvGrpSpPr>
                <p:grpSpPr>
                  <a:xfrm>
                    <a:off x="45799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46" name="Ovale 74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47" name="Ovale 74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48" name="Connettore 1 747"/>
                    <p:cNvCxnSpPr>
                      <a:stCxn id="747" idx="0"/>
                      <a:endCxn id="74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7" name="Gruppo 713"/>
                  <p:cNvGrpSpPr/>
                  <p:nvPr/>
                </p:nvGrpSpPr>
                <p:grpSpPr>
                  <a:xfrm>
                    <a:off x="24561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43" name="Ovale 742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44" name="Ovale 743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45" name="Connettore 1 744"/>
                    <p:cNvCxnSpPr>
                      <a:stCxn id="744" idx="0"/>
                      <a:endCxn id="743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8" name="Gruppo 714"/>
                  <p:cNvGrpSpPr/>
                  <p:nvPr/>
                </p:nvGrpSpPr>
                <p:grpSpPr>
                  <a:xfrm>
                    <a:off x="26010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40" name="Ovale 739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41" name="Ovale 740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42" name="Connettore 1 741"/>
                    <p:cNvCxnSpPr>
                      <a:stCxn id="741" idx="0"/>
                      <a:endCxn id="740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59" name="Gruppo 715"/>
                  <p:cNvGrpSpPr/>
                  <p:nvPr/>
                </p:nvGrpSpPr>
                <p:grpSpPr>
                  <a:xfrm>
                    <a:off x="27402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37" name="Ovale 73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38" name="Ovale 73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39" name="Connettore 1 738"/>
                    <p:cNvCxnSpPr>
                      <a:stCxn id="738" idx="0"/>
                      <a:endCxn id="73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0" name="Gruppo 716"/>
                  <p:cNvGrpSpPr/>
                  <p:nvPr/>
                </p:nvGrpSpPr>
                <p:grpSpPr>
                  <a:xfrm>
                    <a:off x="28851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34" name="Ovale 73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35" name="Ovale 73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36" name="Connettore 1 735"/>
                    <p:cNvCxnSpPr>
                      <a:stCxn id="735" idx="0"/>
                      <a:endCxn id="73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1" name="Gruppo 717"/>
                  <p:cNvGrpSpPr/>
                  <p:nvPr/>
                </p:nvGrpSpPr>
                <p:grpSpPr>
                  <a:xfrm>
                    <a:off x="30176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31" name="Ovale 73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32" name="Ovale 73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33" name="Connettore 1 732"/>
                    <p:cNvCxnSpPr>
                      <a:stCxn id="732" idx="0"/>
                      <a:endCxn id="73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2" name="Gruppo 718"/>
                  <p:cNvGrpSpPr/>
                  <p:nvPr/>
                </p:nvGrpSpPr>
                <p:grpSpPr>
                  <a:xfrm>
                    <a:off x="31624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28" name="Ovale 72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29" name="Ovale 72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30" name="Connettore 1 729"/>
                    <p:cNvCxnSpPr>
                      <a:stCxn id="729" idx="0"/>
                      <a:endCxn id="72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3" name="Gruppo 719"/>
                  <p:cNvGrpSpPr/>
                  <p:nvPr/>
                </p:nvGrpSpPr>
                <p:grpSpPr>
                  <a:xfrm>
                    <a:off x="33017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25" name="Ovale 72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26" name="Ovale 72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27" name="Connettore 1 726"/>
                    <p:cNvCxnSpPr>
                      <a:stCxn id="726" idx="0"/>
                      <a:endCxn id="72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64" name="Gruppo 720"/>
                  <p:cNvGrpSpPr/>
                  <p:nvPr/>
                </p:nvGrpSpPr>
                <p:grpSpPr>
                  <a:xfrm>
                    <a:off x="34465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722" name="Ovale 72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723" name="Ovale 72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724" name="Connettore 1 723"/>
                    <p:cNvCxnSpPr>
                      <a:stCxn id="723" idx="0"/>
                      <a:endCxn id="72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90" name="Connettore 1 689"/>
                <p:cNvCxnSpPr/>
                <p:nvPr/>
              </p:nvCxnSpPr>
              <p:spPr>
                <a:xfrm flipH="1" flipV="1">
                  <a:off x="18125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Connettore 1 690"/>
                <p:cNvCxnSpPr/>
                <p:nvPr/>
              </p:nvCxnSpPr>
              <p:spPr>
                <a:xfrm flipH="1" flipV="1">
                  <a:off x="19574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Connettore 1 691"/>
                <p:cNvCxnSpPr/>
                <p:nvPr/>
              </p:nvCxnSpPr>
              <p:spPr>
                <a:xfrm flipH="1" flipV="1">
                  <a:off x="20966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Connettore 1 692"/>
                <p:cNvCxnSpPr/>
                <p:nvPr/>
              </p:nvCxnSpPr>
              <p:spPr>
                <a:xfrm flipH="1" flipV="1">
                  <a:off x="22415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Connettore 1 693"/>
                <p:cNvCxnSpPr/>
                <p:nvPr/>
              </p:nvCxnSpPr>
              <p:spPr>
                <a:xfrm flipH="1" flipV="1">
                  <a:off x="23739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Connettore 1 694"/>
                <p:cNvCxnSpPr/>
                <p:nvPr/>
              </p:nvCxnSpPr>
              <p:spPr>
                <a:xfrm flipH="1" flipV="1">
                  <a:off x="25188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Connettore 1 695"/>
                <p:cNvCxnSpPr/>
                <p:nvPr/>
              </p:nvCxnSpPr>
              <p:spPr>
                <a:xfrm flipH="1" flipV="1">
                  <a:off x="26580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Connettore 1 696"/>
                <p:cNvCxnSpPr/>
                <p:nvPr/>
              </p:nvCxnSpPr>
              <p:spPr>
                <a:xfrm flipH="1" flipV="1">
                  <a:off x="28029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Connettore 1 697"/>
                <p:cNvCxnSpPr/>
                <p:nvPr/>
              </p:nvCxnSpPr>
              <p:spPr>
                <a:xfrm flipH="1" flipV="1">
                  <a:off x="6791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Connettore 1 698"/>
                <p:cNvCxnSpPr/>
                <p:nvPr/>
              </p:nvCxnSpPr>
              <p:spPr>
                <a:xfrm flipH="1" flipV="1">
                  <a:off x="8240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Connettore 1 699"/>
                <p:cNvCxnSpPr/>
                <p:nvPr/>
              </p:nvCxnSpPr>
              <p:spPr>
                <a:xfrm flipH="1" flipV="1">
                  <a:off x="9632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Connettore 1 700"/>
                <p:cNvCxnSpPr/>
                <p:nvPr/>
              </p:nvCxnSpPr>
              <p:spPr>
                <a:xfrm flipH="1" flipV="1">
                  <a:off x="11081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Connettore 1 701"/>
                <p:cNvCxnSpPr/>
                <p:nvPr/>
              </p:nvCxnSpPr>
              <p:spPr>
                <a:xfrm flipH="1" flipV="1">
                  <a:off x="12405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Connettore 1 702"/>
                <p:cNvCxnSpPr/>
                <p:nvPr/>
              </p:nvCxnSpPr>
              <p:spPr>
                <a:xfrm flipH="1" flipV="1">
                  <a:off x="13854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Connettore 1 703"/>
                <p:cNvCxnSpPr/>
                <p:nvPr/>
              </p:nvCxnSpPr>
              <p:spPr>
                <a:xfrm flipH="1" flipV="1">
                  <a:off x="15246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Connettore 1 704"/>
                <p:cNvCxnSpPr/>
                <p:nvPr/>
              </p:nvCxnSpPr>
              <p:spPr>
                <a:xfrm flipH="1" flipV="1">
                  <a:off x="16695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65" name="Gruppo 830"/>
            <p:cNvGrpSpPr/>
            <p:nvPr/>
          </p:nvGrpSpPr>
          <p:grpSpPr>
            <a:xfrm>
              <a:off x="7683772" y="1045673"/>
              <a:ext cx="532308" cy="634906"/>
              <a:chOff x="7575286" y="2487877"/>
              <a:chExt cx="694780" cy="836983"/>
            </a:xfrm>
          </p:grpSpPr>
          <p:grpSp>
            <p:nvGrpSpPr>
              <p:cNvPr id="2166" name="Gruppo 770"/>
              <p:cNvGrpSpPr/>
              <p:nvPr/>
            </p:nvGrpSpPr>
            <p:grpSpPr>
              <a:xfrm>
                <a:off x="7575286" y="2487877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174" name="Gruppo 771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774" name="Ovale 77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775" name="Ovale 77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776" name="Connettore 1 775"/>
                  <p:cNvCxnSpPr>
                    <a:stCxn id="775" idx="0"/>
                    <a:endCxn id="77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3" name="Connettore 1 772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3" name="Gruppo 776"/>
              <p:cNvGrpSpPr/>
              <p:nvPr/>
            </p:nvGrpSpPr>
            <p:grpSpPr>
              <a:xfrm rot="5400000">
                <a:off x="8079506" y="3134299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184" name="Gruppo 777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780" name="Ovale 77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781" name="Ovale 78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782" name="Connettore 1 781"/>
                  <p:cNvCxnSpPr>
                    <a:stCxn id="781" idx="0"/>
                    <a:endCxn id="78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79" name="Connettore 1 778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1" name="Gruppo 788"/>
              <p:cNvGrpSpPr/>
              <p:nvPr/>
            </p:nvGrpSpPr>
            <p:grpSpPr>
              <a:xfrm rot="4805258">
                <a:off x="8062545" y="3019176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202" name="Gruppo 789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792" name="Ovale 79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793" name="Ovale 79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794" name="Connettore 1 793"/>
                  <p:cNvCxnSpPr>
                    <a:stCxn id="793" idx="0"/>
                    <a:endCxn id="79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1" name="Connettore 1 790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3" name="Gruppo 794"/>
              <p:cNvGrpSpPr/>
              <p:nvPr/>
            </p:nvGrpSpPr>
            <p:grpSpPr>
              <a:xfrm rot="4199189">
                <a:off x="8041830" y="2914005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204" name="Gruppo 795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798" name="Ovale 79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799" name="Ovale 79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00" name="Connettore 1 799"/>
                  <p:cNvCxnSpPr>
                    <a:stCxn id="799" idx="0"/>
                    <a:endCxn id="79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97" name="Connettore 1 796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5" name="Gruppo 800"/>
              <p:cNvGrpSpPr/>
              <p:nvPr/>
            </p:nvGrpSpPr>
            <p:grpSpPr>
              <a:xfrm rot="3315905">
                <a:off x="7998890" y="2802484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206" name="Gruppo 801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804" name="Ovale 80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05" name="Ovale 80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06" name="Connettore 1 805"/>
                  <p:cNvCxnSpPr>
                    <a:stCxn id="805" idx="0"/>
                    <a:endCxn id="80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3" name="Connettore 1 802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7" name="Gruppo 806"/>
              <p:cNvGrpSpPr/>
              <p:nvPr/>
            </p:nvGrpSpPr>
            <p:grpSpPr>
              <a:xfrm rot="2545611">
                <a:off x="7943250" y="2703663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33" name="Gruppo 807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810" name="Ovale 80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11" name="Ovale 8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12" name="Connettore 1 811"/>
                  <p:cNvCxnSpPr>
                    <a:stCxn id="811" idx="0"/>
                    <a:endCxn id="8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09" name="Connettore 1 808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uppo 812"/>
              <p:cNvGrpSpPr/>
              <p:nvPr/>
            </p:nvGrpSpPr>
            <p:grpSpPr>
              <a:xfrm rot="1828467">
                <a:off x="7876092" y="2608663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51" name="Gruppo 813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816" name="Ovale 81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17" name="Ovale 81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18" name="Connettore 1 817"/>
                  <p:cNvCxnSpPr>
                    <a:stCxn id="817" idx="0"/>
                    <a:endCxn id="81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15" name="Connettore 1 814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uppo 818"/>
              <p:cNvGrpSpPr/>
              <p:nvPr/>
            </p:nvGrpSpPr>
            <p:grpSpPr>
              <a:xfrm rot="985993">
                <a:off x="7786709" y="2529538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53" name="Gruppo 819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822" name="Ovale 82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23" name="Ovale 82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24" name="Connettore 1 823"/>
                  <p:cNvCxnSpPr>
                    <a:stCxn id="823" idx="0"/>
                    <a:endCxn id="82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1" name="Connettore 1 820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uppo 824"/>
              <p:cNvGrpSpPr/>
              <p:nvPr/>
            </p:nvGrpSpPr>
            <p:grpSpPr>
              <a:xfrm rot="504327">
                <a:off x="7684626" y="2491688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55" name="Gruppo 825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828" name="Ovale 82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829" name="Ovale 82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830" name="Connettore 1 829"/>
                  <p:cNvCxnSpPr>
                    <a:stCxn id="829" idx="0"/>
                    <a:endCxn id="82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7" name="Connettore 1 826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08" name="Gruppo 1599"/>
            <p:cNvGrpSpPr/>
            <p:nvPr/>
          </p:nvGrpSpPr>
          <p:grpSpPr>
            <a:xfrm>
              <a:off x="1574354" y="1070758"/>
              <a:ext cx="532308" cy="5059461"/>
              <a:chOff x="963004" y="569578"/>
              <a:chExt cx="575255" cy="5522353"/>
            </a:xfrm>
          </p:grpSpPr>
          <p:grpSp>
            <p:nvGrpSpPr>
              <p:cNvPr id="2209" name="Gruppo 831"/>
              <p:cNvGrpSpPr/>
              <p:nvPr/>
            </p:nvGrpSpPr>
            <p:grpSpPr>
              <a:xfrm flipH="1">
                <a:off x="963004" y="569578"/>
                <a:ext cx="575255" cy="692994"/>
                <a:chOff x="7575286" y="2487877"/>
                <a:chExt cx="694780" cy="836983"/>
              </a:xfrm>
            </p:grpSpPr>
            <p:grpSp>
              <p:nvGrpSpPr>
                <p:cNvPr id="2210" name="Gruppo 832"/>
                <p:cNvGrpSpPr/>
                <p:nvPr/>
              </p:nvGrpSpPr>
              <p:grpSpPr>
                <a:xfrm>
                  <a:off x="7575286" y="2487877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211" name="Gruppo 88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84" name="Ovale 88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85" name="Ovale 88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86" name="Connettore 1 885"/>
                    <p:cNvCxnSpPr>
                      <a:stCxn id="885" idx="0"/>
                      <a:endCxn id="88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83" name="Connettore 1 88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2" name="Gruppo 833"/>
                <p:cNvGrpSpPr/>
                <p:nvPr/>
              </p:nvGrpSpPr>
              <p:grpSpPr>
                <a:xfrm rot="5400000">
                  <a:off x="8079506" y="3134299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213" name="Gruppo 876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79" name="Ovale 87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80" name="Ovale 87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81" name="Connettore 1 880"/>
                    <p:cNvCxnSpPr>
                      <a:stCxn id="880" idx="0"/>
                      <a:endCxn id="87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78" name="Connettore 1 877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4" name="Gruppo 834"/>
                <p:cNvGrpSpPr/>
                <p:nvPr/>
              </p:nvGrpSpPr>
              <p:grpSpPr>
                <a:xfrm rot="4805258">
                  <a:off x="8062545" y="3019176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215" name="Gruppo 87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74" name="Ovale 87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75" name="Ovale 87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76" name="Connettore 1 875"/>
                    <p:cNvCxnSpPr>
                      <a:stCxn id="875" idx="0"/>
                      <a:endCxn id="87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73" name="Connettore 1 87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6" name="Gruppo 835"/>
                <p:cNvGrpSpPr/>
                <p:nvPr/>
              </p:nvGrpSpPr>
              <p:grpSpPr>
                <a:xfrm rot="4199189">
                  <a:off x="8041830" y="291400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56" name="Gruppo 866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69" name="Ovale 86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70" name="Ovale 86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71" name="Connettore 1 870"/>
                    <p:cNvCxnSpPr>
                      <a:stCxn id="870" idx="0"/>
                      <a:endCxn id="86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68" name="Connettore 1 867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7" name="Gruppo 836"/>
                <p:cNvGrpSpPr/>
                <p:nvPr/>
              </p:nvGrpSpPr>
              <p:grpSpPr>
                <a:xfrm rot="3315905">
                  <a:off x="7998890" y="2802484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58" name="Gruppo 86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64" name="Ovale 86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65" name="Ovale 86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66" name="Connettore 1 865"/>
                    <p:cNvCxnSpPr>
                      <a:stCxn id="865" idx="0"/>
                      <a:endCxn id="86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63" name="Connettore 1 86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9" name="Gruppo 837"/>
                <p:cNvGrpSpPr/>
                <p:nvPr/>
              </p:nvGrpSpPr>
              <p:grpSpPr>
                <a:xfrm rot="2545611">
                  <a:off x="7943250" y="2703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60" name="Gruppo 856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59" name="Ovale 85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60" name="Ovale 85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61" name="Connettore 1 860"/>
                    <p:cNvCxnSpPr>
                      <a:stCxn id="860" idx="0"/>
                      <a:endCxn id="85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8" name="Connettore 1 857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1" name="Gruppo 838"/>
                <p:cNvGrpSpPr/>
                <p:nvPr/>
              </p:nvGrpSpPr>
              <p:grpSpPr>
                <a:xfrm rot="1828467">
                  <a:off x="7876092" y="2608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62" name="Gruppo 85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54" name="Ovale 85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55" name="Ovale 85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56" name="Connettore 1 855"/>
                    <p:cNvCxnSpPr>
                      <a:stCxn id="855" idx="0"/>
                      <a:endCxn id="85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3" name="Connettore 1 85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3" name="Gruppo 839"/>
                <p:cNvGrpSpPr/>
                <p:nvPr/>
              </p:nvGrpSpPr>
              <p:grpSpPr>
                <a:xfrm rot="985993">
                  <a:off x="7786709" y="252953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64" name="Gruppo 846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49" name="Ovale 84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50" name="Ovale 84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51" name="Connettore 1 850"/>
                    <p:cNvCxnSpPr>
                      <a:stCxn id="850" idx="0"/>
                      <a:endCxn id="84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8" name="Connettore 1 847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uppo 840"/>
                <p:cNvGrpSpPr/>
                <p:nvPr/>
              </p:nvGrpSpPr>
              <p:grpSpPr>
                <a:xfrm rot="504327">
                  <a:off x="7684626" y="249168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66" name="Gruppo 84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844" name="Ovale 84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845" name="Ovale 84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846" name="Connettore 1 845"/>
                    <p:cNvCxnSpPr>
                      <a:stCxn id="845" idx="0"/>
                      <a:endCxn id="84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43" name="Connettore 1 84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65" name="Gruppo 887"/>
              <p:cNvGrpSpPr/>
              <p:nvPr/>
            </p:nvGrpSpPr>
            <p:grpSpPr>
              <a:xfrm rot="5400000">
                <a:off x="-109100" y="2350079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315" name="Gruppo 888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49" name="Ovale 104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50" name="Ovale 104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51" name="Connettore 1 1050"/>
                  <p:cNvCxnSpPr>
                    <a:stCxn id="1050" idx="0"/>
                    <a:endCxn id="104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6" name="Gruppo 889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46" name="Ovale 104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47" name="Ovale 104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48" name="Connettore 1 1047"/>
                  <p:cNvCxnSpPr>
                    <a:stCxn id="1047" idx="0"/>
                    <a:endCxn id="104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3" name="Gruppo 890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43" name="Ovale 104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44" name="Ovale 104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45" name="Connettore 1 1044"/>
                  <p:cNvCxnSpPr>
                    <a:stCxn id="1044" idx="0"/>
                    <a:endCxn id="104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4" name="Gruppo 891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40" name="Ovale 103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41" name="Ovale 104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42" name="Connettore 1 1041"/>
                  <p:cNvCxnSpPr>
                    <a:stCxn id="1041" idx="0"/>
                    <a:endCxn id="104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5" name="Gruppo 892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37" name="Ovale 103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38" name="Ovale 103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39" name="Connettore 1 1038"/>
                  <p:cNvCxnSpPr>
                    <a:stCxn id="1038" idx="0"/>
                    <a:endCxn id="103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Gruppo 893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34" name="Ovale 103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35" name="Ovale 103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36" name="Connettore 1 1035"/>
                  <p:cNvCxnSpPr>
                    <a:stCxn id="1035" idx="0"/>
                    <a:endCxn id="103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uppo 894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31" name="Ovale 103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32" name="Ovale 103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33" name="Connettore 1 1032"/>
                  <p:cNvCxnSpPr>
                    <a:stCxn id="1032" idx="0"/>
                    <a:endCxn id="103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8" name="Gruppo 895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28" name="Ovale 102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29" name="Ovale 102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30" name="Connettore 1 1029"/>
                  <p:cNvCxnSpPr>
                    <a:stCxn id="1029" idx="0"/>
                    <a:endCxn id="102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9" name="Gruppo 896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25" name="Ovale 102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26" name="Ovale 102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27" name="Connettore 1 1026"/>
                  <p:cNvCxnSpPr>
                    <a:stCxn id="1026" idx="0"/>
                    <a:endCxn id="102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0" name="Gruppo 897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22" name="Ovale 102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23" name="Ovale 102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24" name="Connettore 1 1023"/>
                  <p:cNvCxnSpPr>
                    <a:stCxn id="1023" idx="0"/>
                    <a:endCxn id="102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1" name="Gruppo 898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19" name="Ovale 101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20" name="Ovale 101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21" name="Connettore 1 1020"/>
                  <p:cNvCxnSpPr>
                    <a:stCxn id="1020" idx="0"/>
                    <a:endCxn id="101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2" name="Gruppo 899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16" name="Ovale 101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17" name="Ovale 101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18" name="Connettore 1 1017"/>
                  <p:cNvCxnSpPr>
                    <a:stCxn id="1017" idx="0"/>
                    <a:endCxn id="101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3" name="Gruppo 900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13" name="Ovale 101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14" name="Ovale 101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15" name="Connettore 1 1014"/>
                  <p:cNvCxnSpPr>
                    <a:stCxn id="1014" idx="0"/>
                    <a:endCxn id="101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4" name="Gruppo 901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10" name="Ovale 100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11" name="Ovale 10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12" name="Connettore 1 1011"/>
                  <p:cNvCxnSpPr>
                    <a:stCxn id="1011" idx="0"/>
                    <a:endCxn id="10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5" name="Gruppo 902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007" name="Ovale 100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08" name="Ovale 100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009" name="Connettore 1 1008"/>
                  <p:cNvCxnSpPr>
                    <a:stCxn id="1008" idx="0"/>
                    <a:endCxn id="100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4" name="Connettore 1 903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Connettore 1 904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6" name="Connettore 1 905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7" name="Connettore 1 906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8" name="Connettore 1 907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Connettore 1 908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Connettore 1 909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6" name="Gruppo 910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347" name="Gruppo 100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004" name="Ovale 100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005" name="Ovale 100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006" name="Connettore 1 1005"/>
                    <p:cNvCxnSpPr>
                      <a:stCxn id="1005" idx="0"/>
                      <a:endCxn id="100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3" name="Connettore 1 100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2" name="Connettore 1 911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Connettore 1 912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Connettore 1 913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Connettore 1 914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Connettore 1 915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Connettore 1 916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Connettore 1 917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Connettore 1 918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8" name="Gruppo 919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2315" name="Gruppo 920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2316" name="Gruppo 937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99" name="Ovale 99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000" name="Ovale 99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001" name="Connettore 1 1000"/>
                      <p:cNvCxnSpPr>
                        <a:stCxn id="1000" idx="0"/>
                        <a:endCxn id="99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7" name="Gruppo 938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96" name="Ovale 99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97" name="Ovale 99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98" name="Connettore 1 997"/>
                      <p:cNvCxnSpPr>
                        <a:stCxn id="997" idx="0"/>
                        <a:endCxn id="99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8" name="Gruppo 939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93" name="Ovale 99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94" name="Ovale 99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95" name="Connettore 1 994"/>
                      <p:cNvCxnSpPr>
                        <a:stCxn id="994" idx="0"/>
                        <a:endCxn id="99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19" name="Gruppo 940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90" name="Ovale 98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91" name="Ovale 99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92" name="Connettore 1 991"/>
                      <p:cNvCxnSpPr>
                        <a:stCxn id="991" idx="0"/>
                        <a:endCxn id="99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0" name="Gruppo 941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87" name="Ovale 98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88" name="Ovale 98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89" name="Connettore 1 988"/>
                      <p:cNvCxnSpPr>
                        <a:stCxn id="988" idx="0"/>
                        <a:endCxn id="98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1" name="Gruppo 942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84" name="Ovale 98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85" name="Ovale 98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86" name="Connettore 1 985"/>
                      <p:cNvCxnSpPr>
                        <a:stCxn id="985" idx="0"/>
                        <a:endCxn id="98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2" name="Gruppo 943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81" name="Ovale 98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82" name="Ovale 98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83" name="Connettore 1 982"/>
                      <p:cNvCxnSpPr>
                        <a:stCxn id="982" idx="0"/>
                        <a:endCxn id="98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3" name="Gruppo 944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78" name="Ovale 97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79" name="Ovale 97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80" name="Connettore 1 979"/>
                      <p:cNvCxnSpPr>
                        <a:stCxn id="979" idx="0"/>
                        <a:endCxn id="97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4" name="Gruppo 945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75" name="Ovale 97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76" name="Ovale 97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77" name="Connettore 1 976"/>
                      <p:cNvCxnSpPr>
                        <a:stCxn id="976" idx="0"/>
                        <a:endCxn id="97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29" name="Gruppo 946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72" name="Ovale 97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73" name="Ovale 97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74" name="Connettore 1 973"/>
                      <p:cNvCxnSpPr>
                        <a:stCxn id="973" idx="0"/>
                        <a:endCxn id="97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4" name="Gruppo 947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69" name="Ovale 96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70" name="Ovale 96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71" name="Connettore 1 970"/>
                      <p:cNvCxnSpPr>
                        <a:stCxn id="970" idx="0"/>
                        <a:endCxn id="96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39" name="Gruppo 948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66" name="Ovale 96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67" name="Ovale 96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68" name="Connettore 1 967"/>
                      <p:cNvCxnSpPr>
                        <a:stCxn id="967" idx="0"/>
                        <a:endCxn id="96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4" name="Gruppo 949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63" name="Ovale 96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64" name="Ovale 96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65" name="Connettore 1 964"/>
                      <p:cNvCxnSpPr>
                        <a:stCxn id="964" idx="0"/>
                        <a:endCxn id="96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49" name="Gruppo 950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60" name="Ovale 95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61" name="Ovale 96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62" name="Connettore 1 961"/>
                      <p:cNvCxnSpPr>
                        <a:stCxn id="961" idx="0"/>
                        <a:endCxn id="96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4" name="Gruppo 951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57" name="Ovale 95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58" name="Ovale 95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59" name="Connettore 1 958"/>
                      <p:cNvCxnSpPr>
                        <a:stCxn id="958" idx="0"/>
                        <a:endCxn id="95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359" name="Gruppo 952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954" name="Ovale 95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955" name="Ovale 95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956" name="Connettore 1 955"/>
                      <p:cNvCxnSpPr>
                        <a:stCxn id="955" idx="0"/>
                        <a:endCxn id="95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922" name="Connettore 1 921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Connettore 1 922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Connettore 1 923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Connettore 1 924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Connettore 1 925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Connettore 1 926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Connettore 1 927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Connettore 1 928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Connettore 1 929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Connettore 1 930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Connettore 1 931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3" name="Connettore 1 932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Connettore 1 933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Connettore 1 934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Connettore 1 935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7" name="Connettore 1 936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64" name="Gruppo 1051"/>
              <p:cNvGrpSpPr/>
              <p:nvPr/>
            </p:nvGrpSpPr>
            <p:grpSpPr>
              <a:xfrm rot="5400000">
                <a:off x="-99627" y="4764181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397" name="Gruppo 1052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213" name="Ovale 121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14" name="Ovale 121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15" name="Connettore 1 1214"/>
                  <p:cNvCxnSpPr>
                    <a:stCxn id="1214" idx="0"/>
                    <a:endCxn id="121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8" name="Gruppo 1053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210" name="Ovale 120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11" name="Ovale 12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12" name="Connettore 1 1211"/>
                  <p:cNvCxnSpPr>
                    <a:stCxn id="1211" idx="0"/>
                    <a:endCxn id="12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uppo 1054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207" name="Ovale 120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08" name="Ovale 120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09" name="Connettore 1 1208"/>
                  <p:cNvCxnSpPr>
                    <a:stCxn id="1208" idx="0"/>
                    <a:endCxn id="120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70" name="Gruppo 1055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204" name="Ovale 120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05" name="Ovale 120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06" name="Connettore 1 1205"/>
                  <p:cNvCxnSpPr>
                    <a:stCxn id="1205" idx="0"/>
                    <a:endCxn id="120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73" name="Gruppo 1056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201" name="Ovale 120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02" name="Ovale 120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03" name="Connettore 1 1202"/>
                  <p:cNvCxnSpPr>
                    <a:stCxn id="1202" idx="0"/>
                    <a:endCxn id="120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76" name="Gruppo 1057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98" name="Ovale 119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99" name="Ovale 119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200" name="Connettore 1 1199"/>
                  <p:cNvCxnSpPr>
                    <a:stCxn id="1199" idx="0"/>
                    <a:endCxn id="119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79" name="Gruppo 1058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95" name="Ovale 119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96" name="Ovale 119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97" name="Connettore 1 1196"/>
                  <p:cNvCxnSpPr>
                    <a:stCxn id="1196" idx="0"/>
                    <a:endCxn id="119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0" name="Gruppo 1059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92" name="Ovale 119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93" name="Ovale 119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94" name="Connettore 1 1193"/>
                  <p:cNvCxnSpPr>
                    <a:stCxn id="1193" idx="0"/>
                    <a:endCxn id="119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1" name="Gruppo 1060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89" name="Ovale 118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90" name="Ovale 118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91" name="Connettore 1 1190"/>
                  <p:cNvCxnSpPr>
                    <a:stCxn id="1190" idx="0"/>
                    <a:endCxn id="118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2" name="Gruppo 1061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86" name="Ovale 118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87" name="Ovale 118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88" name="Connettore 1 1187"/>
                  <p:cNvCxnSpPr>
                    <a:stCxn id="1187" idx="0"/>
                    <a:endCxn id="118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8" name="Gruppo 1062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83" name="Ovale 118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84" name="Ovale 118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85" name="Connettore 1 1184"/>
                  <p:cNvCxnSpPr>
                    <a:stCxn id="1184" idx="0"/>
                    <a:endCxn id="118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89" name="Gruppo 1063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80" name="Ovale 117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81" name="Ovale 118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82" name="Connettore 1 1181"/>
                  <p:cNvCxnSpPr>
                    <a:stCxn id="1181" idx="0"/>
                    <a:endCxn id="118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0" name="Gruppo 1064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77" name="Ovale 117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8" name="Ovale 117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79" name="Connettore 1 1178"/>
                  <p:cNvCxnSpPr>
                    <a:stCxn id="1178" idx="0"/>
                    <a:endCxn id="117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3" name="Gruppo 1065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74" name="Ovale 117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5" name="Ovale 117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76" name="Connettore 1 1175"/>
                  <p:cNvCxnSpPr>
                    <a:stCxn id="1175" idx="0"/>
                    <a:endCxn id="117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4" name="Gruppo 1066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171" name="Ovale 117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172" name="Ovale 117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173" name="Connettore 1 1172"/>
                  <p:cNvCxnSpPr>
                    <a:stCxn id="1172" idx="0"/>
                    <a:endCxn id="117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68" name="Connettore 1 1067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9" name="Connettore 1 1068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0" name="Connettore 1 1069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1" name="Connettore 1 1070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2" name="Connettore 1 1071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3" name="Connettore 1 1072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4" name="Connettore 1 1073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95" name="Gruppo 1074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2396" name="Gruppo 1165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168" name="Ovale 116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169" name="Ovale 116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170" name="Connettore 1 1169"/>
                    <p:cNvCxnSpPr>
                      <a:stCxn id="1169" idx="0"/>
                      <a:endCxn id="116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67" name="Connettore 1 1166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76" name="Connettore 1 1075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7" name="Connettore 1 1076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Connettore 1 1077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Connettore 1 1078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Connettore 1 1079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1" name="Connettore 1 1080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Connettore 1 1081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3" name="Connettore 1 1082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97" name="Gruppo 1083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2398" name="Gruppo 1084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2399" name="Gruppo 1101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63" name="Ovale 116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64" name="Ovale 116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65" name="Connettore 1 1164"/>
                      <p:cNvCxnSpPr>
                        <a:stCxn id="1164" idx="0"/>
                        <a:endCxn id="116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6" name="Gruppo 1102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60" name="Ovale 115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61" name="Ovale 116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62" name="Connettore 1 1161"/>
                      <p:cNvCxnSpPr>
                        <a:stCxn id="1161" idx="0"/>
                        <a:endCxn id="116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7" name="Gruppo 1103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57" name="Ovale 115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58" name="Ovale 115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59" name="Connettore 1 1158"/>
                      <p:cNvCxnSpPr>
                        <a:stCxn id="1158" idx="0"/>
                        <a:endCxn id="115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8" name="Gruppo 1104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54" name="Ovale 115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55" name="Ovale 115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56" name="Connettore 1 1155"/>
                      <p:cNvCxnSpPr>
                        <a:stCxn id="1155" idx="0"/>
                        <a:endCxn id="115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19" name="Gruppo 1105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51" name="Ovale 115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52" name="Ovale 115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53" name="Connettore 1 1152"/>
                      <p:cNvCxnSpPr>
                        <a:stCxn id="1152" idx="0"/>
                        <a:endCxn id="115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0" name="Gruppo 1106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48" name="Ovale 114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49" name="Ovale 114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50" name="Connettore 1 1149"/>
                      <p:cNvCxnSpPr>
                        <a:stCxn id="1149" idx="0"/>
                        <a:endCxn id="114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1" name="Gruppo 1107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45" name="Ovale 114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46" name="Ovale 114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47" name="Connettore 1 1146"/>
                      <p:cNvCxnSpPr>
                        <a:stCxn id="1146" idx="0"/>
                        <a:endCxn id="114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2" name="Gruppo 1108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42" name="Ovale 114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43" name="Ovale 114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44" name="Connettore 1 1143"/>
                      <p:cNvCxnSpPr>
                        <a:stCxn id="1143" idx="0"/>
                        <a:endCxn id="114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3" name="Gruppo 1109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39" name="Ovale 113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40" name="Ovale 113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41" name="Connettore 1 1140"/>
                      <p:cNvCxnSpPr>
                        <a:stCxn id="1140" idx="0"/>
                        <a:endCxn id="113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4" name="Gruppo 1110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36" name="Ovale 113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37" name="Ovale 113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38" name="Connettore 1 1137"/>
                      <p:cNvCxnSpPr>
                        <a:stCxn id="1137" idx="0"/>
                        <a:endCxn id="113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5" name="Gruppo 1111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33" name="Ovale 113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34" name="Ovale 113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35" name="Connettore 1 1134"/>
                      <p:cNvCxnSpPr>
                        <a:stCxn id="1134" idx="0"/>
                        <a:endCxn id="113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6" name="Gruppo 1112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30" name="Ovale 112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31" name="Ovale 113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32" name="Connettore 1 1131"/>
                      <p:cNvCxnSpPr>
                        <a:stCxn id="1131" idx="0"/>
                        <a:endCxn id="113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7" name="Gruppo 1113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27" name="Ovale 112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28" name="Ovale 112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29" name="Connettore 1 1128"/>
                      <p:cNvCxnSpPr>
                        <a:stCxn id="1128" idx="0"/>
                        <a:endCxn id="112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8" name="Gruppo 1114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24" name="Ovale 112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25" name="Ovale 112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26" name="Connettore 1 1125"/>
                      <p:cNvCxnSpPr>
                        <a:stCxn id="1125" idx="0"/>
                        <a:endCxn id="112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9" name="Gruppo 1115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21" name="Ovale 112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22" name="Ovale 112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23" name="Connettore 1 1122"/>
                      <p:cNvCxnSpPr>
                        <a:stCxn id="1122" idx="0"/>
                        <a:endCxn id="112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30" name="Gruppo 1116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118" name="Ovale 111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119" name="Ovale 111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120" name="Connettore 1 1119"/>
                      <p:cNvCxnSpPr>
                        <a:stCxn id="1119" idx="0"/>
                        <a:endCxn id="111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086" name="Connettore 1 1085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Connettore 1 1086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Connettore 1 1087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9" name="Connettore 1 1088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0" name="Connettore 1 1089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1" name="Connettore 1 1090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2" name="Connettore 1 1091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3" name="Connettore 1 1092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4" name="Connettore 1 1093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5" name="Connettore 1 1094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6" name="Connettore 1 1095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7" name="Connettore 1 1096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8" name="Connettore 1 1097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9" name="Connettore 1 1098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0" name="Connettore 1 1099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1" name="Connettore 1 1100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1" name="Gruppo 1215"/>
            <p:cNvGrpSpPr/>
            <p:nvPr/>
          </p:nvGrpSpPr>
          <p:grpSpPr>
            <a:xfrm rot="5400000">
              <a:off x="7019182" y="4878143"/>
              <a:ext cx="2199221" cy="236028"/>
              <a:chOff x="5004994" y="3239085"/>
              <a:chExt cx="2899184" cy="308069"/>
            </a:xfrm>
          </p:grpSpPr>
          <p:grpSp>
            <p:nvGrpSpPr>
              <p:cNvPr id="2432" name="Gruppo 1216"/>
              <p:cNvGrpSpPr/>
              <p:nvPr/>
            </p:nvGrpSpPr>
            <p:grpSpPr>
              <a:xfrm>
                <a:off x="7184242" y="3240741"/>
                <a:ext cx="84496" cy="296625"/>
                <a:chOff x="3589567" y="471547"/>
                <a:chExt cx="131700" cy="462316"/>
              </a:xfrm>
            </p:grpSpPr>
            <p:sp>
              <p:nvSpPr>
                <p:cNvPr id="1377" name="Ovale 1376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78" name="Ovale 1377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79" name="Connettore 1 1378"/>
                <p:cNvCxnSpPr>
                  <a:stCxn id="1378" idx="0"/>
                  <a:endCxn id="1377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3" name="Gruppo 1217"/>
              <p:cNvGrpSpPr/>
              <p:nvPr/>
            </p:nvGrpSpPr>
            <p:grpSpPr>
              <a:xfrm>
                <a:off x="7277198" y="3239691"/>
                <a:ext cx="84496" cy="296625"/>
                <a:chOff x="3589567" y="471547"/>
                <a:chExt cx="131700" cy="462316"/>
              </a:xfrm>
            </p:grpSpPr>
            <p:sp>
              <p:nvSpPr>
                <p:cNvPr id="1374" name="Ovale 1373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75" name="Ovale 1374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76" name="Connettore 1 1375"/>
                <p:cNvCxnSpPr>
                  <a:stCxn id="1375" idx="0"/>
                  <a:endCxn id="1374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4" name="Gruppo 1218"/>
              <p:cNvGrpSpPr/>
              <p:nvPr/>
            </p:nvGrpSpPr>
            <p:grpSpPr>
              <a:xfrm>
                <a:off x="7366515" y="3240741"/>
                <a:ext cx="84496" cy="296625"/>
                <a:chOff x="3589567" y="471547"/>
                <a:chExt cx="131700" cy="462316"/>
              </a:xfrm>
            </p:grpSpPr>
            <p:sp>
              <p:nvSpPr>
                <p:cNvPr id="1371" name="Ovale 1370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72" name="Ovale 1371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73" name="Connettore 1 1372"/>
                <p:cNvCxnSpPr>
                  <a:stCxn id="1372" idx="0"/>
                  <a:endCxn id="1371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6" name="Gruppo 1219"/>
              <p:cNvGrpSpPr/>
              <p:nvPr/>
            </p:nvGrpSpPr>
            <p:grpSpPr>
              <a:xfrm>
                <a:off x="7459472" y="3239691"/>
                <a:ext cx="84496" cy="296625"/>
                <a:chOff x="3589567" y="471547"/>
                <a:chExt cx="131700" cy="462316"/>
              </a:xfrm>
            </p:grpSpPr>
            <p:sp>
              <p:nvSpPr>
                <p:cNvPr id="1368" name="Ovale 1367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9" name="Ovale 1368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70" name="Connettore 1 1369"/>
                <p:cNvCxnSpPr>
                  <a:stCxn id="1369" idx="0"/>
                  <a:endCxn id="1368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7" name="Gruppo 1220"/>
              <p:cNvGrpSpPr/>
              <p:nvPr/>
            </p:nvGrpSpPr>
            <p:grpSpPr>
              <a:xfrm>
                <a:off x="7544452" y="3240135"/>
                <a:ext cx="84496" cy="296625"/>
                <a:chOff x="3589567" y="471547"/>
                <a:chExt cx="131700" cy="462316"/>
              </a:xfrm>
            </p:grpSpPr>
            <p:sp>
              <p:nvSpPr>
                <p:cNvPr id="1365" name="Ovale 1364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6" name="Ovale 1365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67" name="Connettore 1 1366"/>
                <p:cNvCxnSpPr>
                  <a:stCxn id="1366" idx="0"/>
                  <a:endCxn id="1365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8" name="Gruppo 1221"/>
              <p:cNvGrpSpPr/>
              <p:nvPr/>
            </p:nvGrpSpPr>
            <p:grpSpPr>
              <a:xfrm>
                <a:off x="7637408" y="3239085"/>
                <a:ext cx="84496" cy="296625"/>
                <a:chOff x="3589567" y="471547"/>
                <a:chExt cx="131700" cy="462316"/>
              </a:xfrm>
            </p:grpSpPr>
            <p:sp>
              <p:nvSpPr>
                <p:cNvPr id="1362" name="Ovale 1361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3" name="Ovale 1362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64" name="Connettore 1 1363"/>
                <p:cNvCxnSpPr>
                  <a:stCxn id="1363" idx="0"/>
                  <a:endCxn id="1362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9" name="Gruppo 1222"/>
              <p:cNvGrpSpPr/>
              <p:nvPr/>
            </p:nvGrpSpPr>
            <p:grpSpPr>
              <a:xfrm>
                <a:off x="7726725" y="3240135"/>
                <a:ext cx="84496" cy="296625"/>
                <a:chOff x="3589567" y="471547"/>
                <a:chExt cx="131700" cy="462316"/>
              </a:xfrm>
            </p:grpSpPr>
            <p:sp>
              <p:nvSpPr>
                <p:cNvPr id="1359" name="Ovale 1358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60" name="Ovale 1359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61" name="Connettore 1 1360"/>
                <p:cNvCxnSpPr>
                  <a:stCxn id="1360" idx="0"/>
                  <a:endCxn id="1359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0" name="Gruppo 1223"/>
              <p:cNvGrpSpPr/>
              <p:nvPr/>
            </p:nvGrpSpPr>
            <p:grpSpPr>
              <a:xfrm>
                <a:off x="6457074" y="3244807"/>
                <a:ext cx="84496" cy="296625"/>
                <a:chOff x="3589567" y="471547"/>
                <a:chExt cx="131700" cy="462316"/>
              </a:xfrm>
            </p:grpSpPr>
            <p:sp>
              <p:nvSpPr>
                <p:cNvPr id="1356" name="Ovale 1355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57" name="Ovale 1356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58" name="Connettore 1 1357"/>
                <p:cNvCxnSpPr>
                  <a:stCxn id="1357" idx="0"/>
                  <a:endCxn id="1356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1" name="Gruppo 1224"/>
              <p:cNvGrpSpPr/>
              <p:nvPr/>
            </p:nvGrpSpPr>
            <p:grpSpPr>
              <a:xfrm>
                <a:off x="6550030" y="3243757"/>
                <a:ext cx="84496" cy="296625"/>
                <a:chOff x="3589567" y="471547"/>
                <a:chExt cx="131700" cy="462316"/>
              </a:xfrm>
            </p:grpSpPr>
            <p:sp>
              <p:nvSpPr>
                <p:cNvPr id="1353" name="Ovale 1352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54" name="Ovale 1353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55" name="Connettore 1 1354"/>
                <p:cNvCxnSpPr>
                  <a:stCxn id="1354" idx="0"/>
                  <a:endCxn id="1353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2" name="Gruppo 1225"/>
              <p:cNvGrpSpPr/>
              <p:nvPr/>
            </p:nvGrpSpPr>
            <p:grpSpPr>
              <a:xfrm>
                <a:off x="6639348" y="3244807"/>
                <a:ext cx="84496" cy="296625"/>
                <a:chOff x="3589567" y="471547"/>
                <a:chExt cx="131700" cy="462316"/>
              </a:xfrm>
            </p:grpSpPr>
            <p:sp>
              <p:nvSpPr>
                <p:cNvPr id="1350" name="Ovale 1349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51" name="Ovale 1350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52" name="Connettore 1 1351"/>
                <p:cNvCxnSpPr>
                  <a:stCxn id="1351" idx="0"/>
                  <a:endCxn id="1350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3" name="Gruppo 1226"/>
              <p:cNvGrpSpPr/>
              <p:nvPr/>
            </p:nvGrpSpPr>
            <p:grpSpPr>
              <a:xfrm>
                <a:off x="6732304" y="3243757"/>
                <a:ext cx="84496" cy="296625"/>
                <a:chOff x="3589567" y="471547"/>
                <a:chExt cx="131700" cy="462316"/>
              </a:xfrm>
            </p:grpSpPr>
            <p:sp>
              <p:nvSpPr>
                <p:cNvPr id="1347" name="Ovale 1346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48" name="Ovale 1347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49" name="Connettore 1 1348"/>
                <p:cNvCxnSpPr>
                  <a:stCxn id="1348" idx="0"/>
                  <a:endCxn id="1347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4" name="Gruppo 1227"/>
              <p:cNvGrpSpPr/>
              <p:nvPr/>
            </p:nvGrpSpPr>
            <p:grpSpPr>
              <a:xfrm>
                <a:off x="6817284" y="3244202"/>
                <a:ext cx="84496" cy="296625"/>
                <a:chOff x="3589567" y="471547"/>
                <a:chExt cx="131700" cy="462316"/>
              </a:xfrm>
            </p:grpSpPr>
            <p:sp>
              <p:nvSpPr>
                <p:cNvPr id="1344" name="Ovale 1343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45" name="Ovale 1344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46" name="Connettore 1 1345"/>
                <p:cNvCxnSpPr>
                  <a:stCxn id="1345" idx="0"/>
                  <a:endCxn id="1344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5" name="Gruppo 1228"/>
              <p:cNvGrpSpPr/>
              <p:nvPr/>
            </p:nvGrpSpPr>
            <p:grpSpPr>
              <a:xfrm>
                <a:off x="6910240" y="3243151"/>
                <a:ext cx="84496" cy="296625"/>
                <a:chOff x="3589567" y="471547"/>
                <a:chExt cx="131700" cy="462316"/>
              </a:xfrm>
            </p:grpSpPr>
            <p:sp>
              <p:nvSpPr>
                <p:cNvPr id="1341" name="Ovale 1340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42" name="Ovale 1341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43" name="Connettore 1 1342"/>
                <p:cNvCxnSpPr>
                  <a:stCxn id="1342" idx="0"/>
                  <a:endCxn id="1341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6" name="Gruppo 1229"/>
              <p:cNvGrpSpPr/>
              <p:nvPr/>
            </p:nvGrpSpPr>
            <p:grpSpPr>
              <a:xfrm>
                <a:off x="6999558" y="3244202"/>
                <a:ext cx="84496" cy="296625"/>
                <a:chOff x="3589567" y="471547"/>
                <a:chExt cx="131700" cy="462316"/>
              </a:xfrm>
            </p:grpSpPr>
            <p:sp>
              <p:nvSpPr>
                <p:cNvPr id="1338" name="Ovale 1337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39" name="Ovale 1338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40" name="Connettore 1 1339"/>
                <p:cNvCxnSpPr>
                  <a:stCxn id="1339" idx="0"/>
                  <a:endCxn id="1338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" name="Gruppo 1230"/>
              <p:cNvGrpSpPr/>
              <p:nvPr/>
            </p:nvGrpSpPr>
            <p:grpSpPr>
              <a:xfrm>
                <a:off x="7092514" y="3243151"/>
                <a:ext cx="84496" cy="296625"/>
                <a:chOff x="3589567" y="471547"/>
                <a:chExt cx="131700" cy="462316"/>
              </a:xfrm>
            </p:grpSpPr>
            <p:sp>
              <p:nvSpPr>
                <p:cNvPr id="1335" name="Ovale 1334"/>
                <p:cNvSpPr/>
                <p:nvPr/>
              </p:nvSpPr>
              <p:spPr>
                <a:xfrm>
                  <a:off x="3589567" y="471547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336" name="Ovale 1335"/>
                <p:cNvSpPr/>
                <p:nvPr/>
              </p:nvSpPr>
              <p:spPr>
                <a:xfrm>
                  <a:off x="3591687" y="804283"/>
                  <a:ext cx="129580" cy="1295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1337" name="Connettore 1 1336"/>
                <p:cNvCxnSpPr>
                  <a:stCxn id="1336" idx="0"/>
                  <a:endCxn id="1335" idx="4"/>
                </p:cNvCxnSpPr>
                <p:nvPr/>
              </p:nvCxnSpPr>
              <p:spPr>
                <a:xfrm flipH="1" flipV="1">
                  <a:off x="3654357" y="601127"/>
                  <a:ext cx="2120" cy="203156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2" name="Connettore 1 1231"/>
              <p:cNvCxnSpPr/>
              <p:nvPr/>
            </p:nvCxnSpPr>
            <p:spPr>
              <a:xfrm flipH="1" flipV="1">
                <a:off x="7225810" y="332184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Connettore 1 1232"/>
              <p:cNvCxnSpPr/>
              <p:nvPr/>
            </p:nvCxnSpPr>
            <p:spPr>
              <a:xfrm flipH="1" flipV="1">
                <a:off x="7318766" y="332079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Connettore 1 1233"/>
              <p:cNvCxnSpPr/>
              <p:nvPr/>
            </p:nvCxnSpPr>
            <p:spPr>
              <a:xfrm flipH="1" flipV="1">
                <a:off x="7408083" y="332184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Connettore 1 1234"/>
              <p:cNvCxnSpPr/>
              <p:nvPr/>
            </p:nvCxnSpPr>
            <p:spPr>
              <a:xfrm flipH="1" flipV="1">
                <a:off x="7501040" y="3320793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Connettore 1 1235"/>
              <p:cNvCxnSpPr/>
              <p:nvPr/>
            </p:nvCxnSpPr>
            <p:spPr>
              <a:xfrm flipH="1" flipV="1">
                <a:off x="7586020" y="332123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Connettore 1 1236"/>
              <p:cNvCxnSpPr/>
              <p:nvPr/>
            </p:nvCxnSpPr>
            <p:spPr>
              <a:xfrm flipH="1" flipV="1">
                <a:off x="7678976" y="332018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Connettore 1 1237"/>
              <p:cNvCxnSpPr/>
              <p:nvPr/>
            </p:nvCxnSpPr>
            <p:spPr>
              <a:xfrm flipH="1" flipV="1">
                <a:off x="7768293" y="3321237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8" name="Gruppo 1238"/>
              <p:cNvGrpSpPr/>
              <p:nvPr/>
            </p:nvGrpSpPr>
            <p:grpSpPr>
              <a:xfrm>
                <a:off x="7819682" y="3239085"/>
                <a:ext cx="84496" cy="296625"/>
                <a:chOff x="7819682" y="3239085"/>
                <a:chExt cx="84496" cy="296625"/>
              </a:xfrm>
            </p:grpSpPr>
            <p:grpSp>
              <p:nvGrpSpPr>
                <p:cNvPr id="2449" name="Gruppo 1329"/>
                <p:cNvGrpSpPr/>
                <p:nvPr/>
              </p:nvGrpSpPr>
              <p:grpSpPr>
                <a:xfrm>
                  <a:off x="7819682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332" name="Ovale 133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333" name="Ovale 133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334" name="Connettore 1 1333"/>
                  <p:cNvCxnSpPr>
                    <a:stCxn id="1333" idx="0"/>
                    <a:endCxn id="133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31" name="Connettore 1 1330"/>
                <p:cNvCxnSpPr/>
                <p:nvPr/>
              </p:nvCxnSpPr>
              <p:spPr>
                <a:xfrm flipH="1" flipV="1">
                  <a:off x="7861250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0" name="Connettore 1 1239"/>
              <p:cNvCxnSpPr/>
              <p:nvPr/>
            </p:nvCxnSpPr>
            <p:spPr>
              <a:xfrm flipH="1" flipV="1">
                <a:off x="6498642" y="3325910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Connettore 1 1240"/>
              <p:cNvCxnSpPr/>
              <p:nvPr/>
            </p:nvCxnSpPr>
            <p:spPr>
              <a:xfrm flipH="1" flipV="1">
                <a:off x="6591598" y="3324859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Connettore 1 1241"/>
              <p:cNvCxnSpPr/>
              <p:nvPr/>
            </p:nvCxnSpPr>
            <p:spPr>
              <a:xfrm flipH="1" flipV="1">
                <a:off x="6680916" y="3325910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Connettore 1 1242"/>
              <p:cNvCxnSpPr/>
              <p:nvPr/>
            </p:nvCxnSpPr>
            <p:spPr>
              <a:xfrm flipH="1" flipV="1">
                <a:off x="6773872" y="3324859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Connettore 1 1243"/>
              <p:cNvCxnSpPr/>
              <p:nvPr/>
            </p:nvCxnSpPr>
            <p:spPr>
              <a:xfrm flipH="1" flipV="1">
                <a:off x="6858852" y="332530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Connettore 1 1244"/>
              <p:cNvCxnSpPr/>
              <p:nvPr/>
            </p:nvCxnSpPr>
            <p:spPr>
              <a:xfrm flipH="1" flipV="1">
                <a:off x="6951809" y="332425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Connettore 1 1245"/>
              <p:cNvCxnSpPr/>
              <p:nvPr/>
            </p:nvCxnSpPr>
            <p:spPr>
              <a:xfrm flipH="1" flipV="1">
                <a:off x="7041126" y="332530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7" name="Connettore 1 1246"/>
              <p:cNvCxnSpPr/>
              <p:nvPr/>
            </p:nvCxnSpPr>
            <p:spPr>
              <a:xfrm flipH="1" flipV="1">
                <a:off x="7134082" y="3324254"/>
                <a:ext cx="1360" cy="130346"/>
              </a:xfrm>
              <a:prstGeom prst="line">
                <a:avLst/>
              </a:prstGeom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0" name="Gruppo 1247"/>
              <p:cNvGrpSpPr/>
              <p:nvPr/>
            </p:nvGrpSpPr>
            <p:grpSpPr>
              <a:xfrm>
                <a:off x="5004994" y="3244807"/>
                <a:ext cx="1447104" cy="302347"/>
                <a:chOff x="614327" y="1086406"/>
                <a:chExt cx="2255523" cy="471235"/>
              </a:xfrm>
            </p:grpSpPr>
            <p:grpSp>
              <p:nvGrpSpPr>
                <p:cNvPr id="2451" name="Gruppo 1248"/>
                <p:cNvGrpSpPr/>
                <p:nvPr/>
              </p:nvGrpSpPr>
              <p:grpSpPr>
                <a:xfrm>
                  <a:off x="614327" y="1086406"/>
                  <a:ext cx="2255523" cy="471235"/>
                  <a:chOff x="2456170" y="468966"/>
                  <a:chExt cx="2255523" cy="471235"/>
                </a:xfrm>
              </p:grpSpPr>
              <p:grpSp>
                <p:nvGrpSpPr>
                  <p:cNvPr id="2452" name="Gruppo 1265"/>
                  <p:cNvGrpSpPr/>
                  <p:nvPr/>
                </p:nvGrpSpPr>
                <p:grpSpPr>
                  <a:xfrm>
                    <a:off x="35895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27" name="Ovale 132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28" name="Ovale 132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29" name="Connettore 1 1328"/>
                    <p:cNvCxnSpPr>
                      <a:stCxn id="1328" idx="0"/>
                      <a:endCxn id="132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3" name="Gruppo 1266"/>
                  <p:cNvGrpSpPr/>
                  <p:nvPr/>
                </p:nvGrpSpPr>
                <p:grpSpPr>
                  <a:xfrm>
                    <a:off x="37344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24" name="Ovale 132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25" name="Ovale 132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26" name="Connettore 1 1325"/>
                    <p:cNvCxnSpPr>
                      <a:stCxn id="1325" idx="0"/>
                      <a:endCxn id="132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4" name="Gruppo 1267"/>
                  <p:cNvGrpSpPr/>
                  <p:nvPr/>
                </p:nvGrpSpPr>
                <p:grpSpPr>
                  <a:xfrm>
                    <a:off x="3873667" y="471547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21" name="Ovale 132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22" name="Ovale 132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23" name="Connettore 1 1322"/>
                    <p:cNvCxnSpPr>
                      <a:stCxn id="1322" idx="0"/>
                      <a:endCxn id="132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5" name="Gruppo 1268"/>
                  <p:cNvGrpSpPr/>
                  <p:nvPr/>
                </p:nvGrpSpPr>
                <p:grpSpPr>
                  <a:xfrm>
                    <a:off x="4018553" y="469910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18" name="Ovale 131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19" name="Ovale 131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20" name="Connettore 1 1319"/>
                    <p:cNvCxnSpPr>
                      <a:stCxn id="1319" idx="0"/>
                      <a:endCxn id="131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6" name="Gruppo 1269"/>
                  <p:cNvGrpSpPr/>
                  <p:nvPr/>
                </p:nvGrpSpPr>
                <p:grpSpPr>
                  <a:xfrm>
                    <a:off x="41510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15" name="Ovale 131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16" name="Ovale 131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17" name="Connettore 1 1316"/>
                    <p:cNvCxnSpPr>
                      <a:stCxn id="1316" idx="0"/>
                      <a:endCxn id="131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7" name="Gruppo 1270"/>
                  <p:cNvGrpSpPr/>
                  <p:nvPr/>
                </p:nvGrpSpPr>
                <p:grpSpPr>
                  <a:xfrm>
                    <a:off x="42958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12" name="Ovale 131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13" name="Ovale 131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14" name="Connettore 1 1313"/>
                    <p:cNvCxnSpPr>
                      <a:stCxn id="1313" idx="0"/>
                      <a:endCxn id="131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8" name="Gruppo 1271"/>
                  <p:cNvGrpSpPr/>
                  <p:nvPr/>
                </p:nvGrpSpPr>
                <p:grpSpPr>
                  <a:xfrm>
                    <a:off x="4435107" y="470603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09" name="Ovale 1308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10" name="Ovale 1309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11" name="Connettore 1 1310"/>
                    <p:cNvCxnSpPr>
                      <a:stCxn id="1310" idx="0"/>
                      <a:endCxn id="1309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59" name="Gruppo 1272"/>
                  <p:cNvGrpSpPr/>
                  <p:nvPr/>
                </p:nvGrpSpPr>
                <p:grpSpPr>
                  <a:xfrm>
                    <a:off x="4579993" y="468966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06" name="Ovale 130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07" name="Ovale 130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08" name="Connettore 1 1307"/>
                    <p:cNvCxnSpPr>
                      <a:stCxn id="1307" idx="0"/>
                      <a:endCxn id="130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60" name="Gruppo 1273"/>
                  <p:cNvGrpSpPr/>
                  <p:nvPr/>
                </p:nvGrpSpPr>
                <p:grpSpPr>
                  <a:xfrm>
                    <a:off x="24561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03" name="Ovale 1302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04" name="Ovale 1303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05" name="Connettore 1 1304"/>
                    <p:cNvCxnSpPr>
                      <a:stCxn id="1304" idx="0"/>
                      <a:endCxn id="1303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61" name="Gruppo 1274"/>
                  <p:cNvGrpSpPr/>
                  <p:nvPr/>
                </p:nvGrpSpPr>
                <p:grpSpPr>
                  <a:xfrm>
                    <a:off x="26010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300" name="Ovale 1299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301" name="Ovale 1300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302" name="Connettore 1 1301"/>
                    <p:cNvCxnSpPr>
                      <a:stCxn id="1301" idx="0"/>
                      <a:endCxn id="1300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62" name="Gruppo 1275"/>
                  <p:cNvGrpSpPr/>
                  <p:nvPr/>
                </p:nvGrpSpPr>
                <p:grpSpPr>
                  <a:xfrm>
                    <a:off x="2740270" y="477885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97" name="Ovale 129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98" name="Ovale 129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99" name="Connettore 1 1298"/>
                    <p:cNvCxnSpPr>
                      <a:stCxn id="1298" idx="0"/>
                      <a:endCxn id="129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63" name="Gruppo 1276"/>
                  <p:cNvGrpSpPr/>
                  <p:nvPr/>
                </p:nvGrpSpPr>
                <p:grpSpPr>
                  <a:xfrm>
                    <a:off x="2885156" y="476248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94" name="Ovale 129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95" name="Ovale 129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96" name="Connettore 1 1295"/>
                    <p:cNvCxnSpPr>
                      <a:stCxn id="1295" idx="0"/>
                      <a:endCxn id="129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0" name="Gruppo 1277"/>
                  <p:cNvGrpSpPr/>
                  <p:nvPr/>
                </p:nvGrpSpPr>
                <p:grpSpPr>
                  <a:xfrm>
                    <a:off x="30176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91" name="Ovale 129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92" name="Ovale 129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93" name="Connettore 1 1292"/>
                    <p:cNvCxnSpPr>
                      <a:stCxn id="1292" idx="0"/>
                      <a:endCxn id="129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1" name="Gruppo 1278"/>
                  <p:cNvGrpSpPr/>
                  <p:nvPr/>
                </p:nvGrpSpPr>
                <p:grpSpPr>
                  <a:xfrm>
                    <a:off x="31624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88" name="Ovale 1287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89" name="Ovale 1288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90" name="Connettore 1 1289"/>
                    <p:cNvCxnSpPr>
                      <a:stCxn id="1289" idx="0"/>
                      <a:endCxn id="1288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2" name="Gruppo 1279"/>
                  <p:cNvGrpSpPr/>
                  <p:nvPr/>
                </p:nvGrpSpPr>
                <p:grpSpPr>
                  <a:xfrm>
                    <a:off x="3301710" y="476941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85" name="Ovale 1284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86" name="Ovale 1285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87" name="Connettore 1 1286"/>
                    <p:cNvCxnSpPr>
                      <a:stCxn id="1286" idx="0"/>
                      <a:endCxn id="1285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3" name="Gruppo 1280"/>
                  <p:cNvGrpSpPr/>
                  <p:nvPr/>
                </p:nvGrpSpPr>
                <p:grpSpPr>
                  <a:xfrm>
                    <a:off x="3446596" y="475304"/>
                    <a:ext cx="131700" cy="462316"/>
                    <a:chOff x="3589567" y="471547"/>
                    <a:chExt cx="131700" cy="462316"/>
                  </a:xfrm>
                </p:grpSpPr>
                <p:sp>
                  <p:nvSpPr>
                    <p:cNvPr id="1282" name="Ovale 128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283" name="Ovale 128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284" name="Connettore 1 1283"/>
                    <p:cNvCxnSpPr>
                      <a:stCxn id="1283" idx="0"/>
                      <a:endCxn id="128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50" name="Connettore 1 1249"/>
                <p:cNvCxnSpPr/>
                <p:nvPr/>
              </p:nvCxnSpPr>
              <p:spPr>
                <a:xfrm flipH="1" flipV="1">
                  <a:off x="18125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1" name="Connettore 1 1250"/>
                <p:cNvCxnSpPr/>
                <p:nvPr/>
              </p:nvCxnSpPr>
              <p:spPr>
                <a:xfrm flipH="1" flipV="1">
                  <a:off x="19574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2" name="Connettore 1 1251"/>
                <p:cNvCxnSpPr/>
                <p:nvPr/>
              </p:nvCxnSpPr>
              <p:spPr>
                <a:xfrm flipH="1" flipV="1">
                  <a:off x="2096614" y="1215392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3" name="Connettore 1 1252"/>
                <p:cNvCxnSpPr/>
                <p:nvPr/>
              </p:nvCxnSpPr>
              <p:spPr>
                <a:xfrm flipH="1" flipV="1">
                  <a:off x="2241500" y="1213755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4" name="Connettore 1 1253"/>
                <p:cNvCxnSpPr/>
                <p:nvPr/>
              </p:nvCxnSpPr>
              <p:spPr>
                <a:xfrm flipH="1" flipV="1">
                  <a:off x="23739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5" name="Connettore 1 1254"/>
                <p:cNvCxnSpPr/>
                <p:nvPr/>
              </p:nvCxnSpPr>
              <p:spPr>
                <a:xfrm flipH="1" flipV="1">
                  <a:off x="25188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6" name="Connettore 1 1255"/>
                <p:cNvCxnSpPr/>
                <p:nvPr/>
              </p:nvCxnSpPr>
              <p:spPr>
                <a:xfrm flipH="1" flipV="1">
                  <a:off x="2658054" y="1214448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7" name="Connettore 1 1256"/>
                <p:cNvCxnSpPr/>
                <p:nvPr/>
              </p:nvCxnSpPr>
              <p:spPr>
                <a:xfrm flipH="1" flipV="1">
                  <a:off x="2802940" y="1212811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8" name="Connettore 1 1257"/>
                <p:cNvCxnSpPr/>
                <p:nvPr/>
              </p:nvCxnSpPr>
              <p:spPr>
                <a:xfrm flipH="1" flipV="1">
                  <a:off x="6791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9" name="Connettore 1 1258"/>
                <p:cNvCxnSpPr/>
                <p:nvPr/>
              </p:nvCxnSpPr>
              <p:spPr>
                <a:xfrm flipH="1" flipV="1">
                  <a:off x="8240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0" name="Connettore 1 1259"/>
                <p:cNvCxnSpPr/>
                <p:nvPr/>
              </p:nvCxnSpPr>
              <p:spPr>
                <a:xfrm flipH="1" flipV="1">
                  <a:off x="963217" y="1221730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1" name="Connettore 1 1260"/>
                <p:cNvCxnSpPr/>
                <p:nvPr/>
              </p:nvCxnSpPr>
              <p:spPr>
                <a:xfrm flipH="1" flipV="1">
                  <a:off x="1108103" y="1220093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2" name="Connettore 1 1261"/>
                <p:cNvCxnSpPr/>
                <p:nvPr/>
              </p:nvCxnSpPr>
              <p:spPr>
                <a:xfrm flipH="1" flipV="1">
                  <a:off x="12405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Connettore 1 1262"/>
                <p:cNvCxnSpPr/>
                <p:nvPr/>
              </p:nvCxnSpPr>
              <p:spPr>
                <a:xfrm flipH="1" flipV="1">
                  <a:off x="13854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Connettore 1 1263"/>
                <p:cNvCxnSpPr/>
                <p:nvPr/>
              </p:nvCxnSpPr>
              <p:spPr>
                <a:xfrm flipH="1" flipV="1">
                  <a:off x="1524657" y="1220786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Connettore 1 1264"/>
                <p:cNvCxnSpPr/>
                <p:nvPr/>
              </p:nvCxnSpPr>
              <p:spPr>
                <a:xfrm flipH="1" flipV="1">
                  <a:off x="1669543" y="1219149"/>
                  <a:ext cx="2120" cy="20315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4" name="Gruppo 1600"/>
            <p:cNvGrpSpPr/>
            <p:nvPr/>
          </p:nvGrpSpPr>
          <p:grpSpPr>
            <a:xfrm flipH="1">
              <a:off x="931948" y="1062652"/>
              <a:ext cx="532308" cy="5059461"/>
              <a:chOff x="963004" y="569578"/>
              <a:chExt cx="575255" cy="5522353"/>
            </a:xfrm>
          </p:grpSpPr>
          <p:grpSp>
            <p:nvGrpSpPr>
              <p:cNvPr id="485" name="Gruppo 1601"/>
              <p:cNvGrpSpPr/>
              <p:nvPr/>
            </p:nvGrpSpPr>
            <p:grpSpPr>
              <a:xfrm flipH="1">
                <a:off x="963004" y="569578"/>
                <a:ext cx="575255" cy="692994"/>
                <a:chOff x="7575286" y="2487877"/>
                <a:chExt cx="694780" cy="836983"/>
              </a:xfrm>
            </p:grpSpPr>
            <p:grpSp>
              <p:nvGrpSpPr>
                <p:cNvPr id="502" name="Gruppo 1930"/>
                <p:cNvGrpSpPr/>
                <p:nvPr/>
              </p:nvGrpSpPr>
              <p:grpSpPr>
                <a:xfrm>
                  <a:off x="7575286" y="2487877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03" name="Gruppo 1979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82" name="Ovale 198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83" name="Ovale 198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84" name="Connettore 1 1983"/>
                    <p:cNvCxnSpPr>
                      <a:stCxn id="1983" idx="0"/>
                      <a:endCxn id="198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81" name="Connettore 1 1980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4" name="Gruppo 1931"/>
                <p:cNvGrpSpPr/>
                <p:nvPr/>
              </p:nvGrpSpPr>
              <p:grpSpPr>
                <a:xfrm rot="5400000">
                  <a:off x="8079506" y="3134299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05" name="Gruppo 1974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77" name="Ovale 197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78" name="Ovale 197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79" name="Connettore 1 1978"/>
                    <p:cNvCxnSpPr>
                      <a:stCxn id="1978" idx="0"/>
                      <a:endCxn id="197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76" name="Connettore 1 1975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6" name="Gruppo 1932"/>
                <p:cNvGrpSpPr/>
                <p:nvPr/>
              </p:nvGrpSpPr>
              <p:grpSpPr>
                <a:xfrm rot="4805258">
                  <a:off x="8062545" y="3019176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07" name="Gruppo 1969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72" name="Ovale 197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73" name="Ovale 197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74" name="Connettore 1 1973"/>
                    <p:cNvCxnSpPr>
                      <a:stCxn id="1973" idx="0"/>
                      <a:endCxn id="197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71" name="Connettore 1 1970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8" name="Gruppo 1933"/>
                <p:cNvGrpSpPr/>
                <p:nvPr/>
              </p:nvGrpSpPr>
              <p:grpSpPr>
                <a:xfrm rot="4199189">
                  <a:off x="8041830" y="291400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09" name="Gruppo 1964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67" name="Ovale 196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68" name="Ovale 196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69" name="Connettore 1 1968"/>
                    <p:cNvCxnSpPr>
                      <a:stCxn id="1968" idx="0"/>
                      <a:endCxn id="196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66" name="Connettore 1 1965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0" name="Gruppo 1934"/>
                <p:cNvGrpSpPr/>
                <p:nvPr/>
              </p:nvGrpSpPr>
              <p:grpSpPr>
                <a:xfrm rot="3315905">
                  <a:off x="7998890" y="2802484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11" name="Gruppo 1959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62" name="Ovale 196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63" name="Ovale 196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64" name="Connettore 1 1963"/>
                    <p:cNvCxnSpPr>
                      <a:stCxn id="1963" idx="0"/>
                      <a:endCxn id="196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61" name="Connettore 1 1960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2" name="Gruppo 1935"/>
                <p:cNvGrpSpPr/>
                <p:nvPr/>
              </p:nvGrpSpPr>
              <p:grpSpPr>
                <a:xfrm rot="2545611">
                  <a:off x="7943250" y="2703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13" name="Gruppo 1954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57" name="Ovale 195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58" name="Ovale 195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59" name="Connettore 1 1958"/>
                    <p:cNvCxnSpPr>
                      <a:stCxn id="1958" idx="0"/>
                      <a:endCxn id="195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56" name="Connettore 1 1955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4" name="Gruppo 1936"/>
                <p:cNvGrpSpPr/>
                <p:nvPr/>
              </p:nvGrpSpPr>
              <p:grpSpPr>
                <a:xfrm rot="1828467">
                  <a:off x="7876092" y="2608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15" name="Gruppo 1949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52" name="Ovale 195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53" name="Ovale 195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54" name="Connettore 1 1953"/>
                    <p:cNvCxnSpPr>
                      <a:stCxn id="1953" idx="0"/>
                      <a:endCxn id="195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51" name="Connettore 1 1950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6" name="Gruppo 1937"/>
                <p:cNvGrpSpPr/>
                <p:nvPr/>
              </p:nvGrpSpPr>
              <p:grpSpPr>
                <a:xfrm rot="985993">
                  <a:off x="7786709" y="252953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17" name="Gruppo 1944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47" name="Ovale 194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48" name="Ovale 194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49" name="Connettore 1 1948"/>
                    <p:cNvCxnSpPr>
                      <a:stCxn id="1948" idx="0"/>
                      <a:endCxn id="194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46" name="Connettore 1 1945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6" name="Gruppo 1938"/>
                <p:cNvGrpSpPr/>
                <p:nvPr/>
              </p:nvGrpSpPr>
              <p:grpSpPr>
                <a:xfrm rot="504327">
                  <a:off x="7684626" y="249168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567" name="Gruppo 1939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942" name="Ovale 1941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943" name="Ovale 1942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944" name="Connettore 1 1943"/>
                    <p:cNvCxnSpPr>
                      <a:stCxn id="1943" idx="0"/>
                      <a:endCxn id="1942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41" name="Connettore 1 1940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8" name="Gruppo 1602"/>
              <p:cNvGrpSpPr/>
              <p:nvPr/>
            </p:nvGrpSpPr>
            <p:grpSpPr>
              <a:xfrm rot="5400000">
                <a:off x="-109100" y="2350079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569" name="Gruppo 1767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28" name="Ovale 192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29" name="Ovale 192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30" name="Connettore 1 1929"/>
                  <p:cNvCxnSpPr>
                    <a:stCxn id="1929" idx="0"/>
                    <a:endCxn id="192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0" name="Gruppo 1768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25" name="Ovale 192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26" name="Ovale 192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27" name="Connettore 1 1926"/>
                  <p:cNvCxnSpPr>
                    <a:stCxn id="1926" idx="0"/>
                    <a:endCxn id="192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1" name="Gruppo 1769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22" name="Ovale 192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23" name="Ovale 192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24" name="Connettore 1 1923"/>
                  <p:cNvCxnSpPr>
                    <a:stCxn id="1923" idx="0"/>
                    <a:endCxn id="192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2" name="Gruppo 1770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19" name="Ovale 191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20" name="Ovale 191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21" name="Connettore 1 1920"/>
                  <p:cNvCxnSpPr>
                    <a:stCxn id="1920" idx="0"/>
                    <a:endCxn id="191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3" name="Gruppo 1771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16" name="Ovale 191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17" name="Ovale 191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18" name="Connettore 1 1917"/>
                  <p:cNvCxnSpPr>
                    <a:stCxn id="1917" idx="0"/>
                    <a:endCxn id="191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4" name="Gruppo 1772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13" name="Ovale 191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14" name="Ovale 191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15" name="Connettore 1 1914"/>
                  <p:cNvCxnSpPr>
                    <a:stCxn id="1914" idx="0"/>
                    <a:endCxn id="191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5" name="Gruppo 1773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10" name="Ovale 190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11" name="Ovale 19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12" name="Connettore 1 1911"/>
                  <p:cNvCxnSpPr>
                    <a:stCxn id="1911" idx="0"/>
                    <a:endCxn id="19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Gruppo 1774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07" name="Ovale 190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08" name="Ovale 190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09" name="Connettore 1 1908"/>
                  <p:cNvCxnSpPr>
                    <a:stCxn id="1908" idx="0"/>
                    <a:endCxn id="190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3" name="Gruppo 1775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04" name="Ovale 190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05" name="Ovale 190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06" name="Connettore 1 1905"/>
                  <p:cNvCxnSpPr>
                    <a:stCxn id="1905" idx="0"/>
                    <a:endCxn id="190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4" name="Gruppo 1776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901" name="Ovale 190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902" name="Ovale 190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03" name="Connettore 1 1902"/>
                  <p:cNvCxnSpPr>
                    <a:stCxn id="1902" idx="0"/>
                    <a:endCxn id="190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5" name="Gruppo 1777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898" name="Ovale 189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99" name="Ovale 189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900" name="Connettore 1 1899"/>
                  <p:cNvCxnSpPr>
                    <a:stCxn id="1899" idx="0"/>
                    <a:endCxn id="189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6" name="Gruppo 1778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895" name="Ovale 189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96" name="Ovale 189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897" name="Connettore 1 1896"/>
                  <p:cNvCxnSpPr>
                    <a:stCxn id="1896" idx="0"/>
                    <a:endCxn id="189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7" name="Gruppo 1779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892" name="Ovale 189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93" name="Ovale 189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894" name="Connettore 1 1893"/>
                  <p:cNvCxnSpPr>
                    <a:stCxn id="1893" idx="0"/>
                    <a:endCxn id="189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8" name="Gruppo 1780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889" name="Ovale 188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90" name="Ovale 188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891" name="Connettore 1 1890"/>
                  <p:cNvCxnSpPr>
                    <a:stCxn id="1890" idx="0"/>
                    <a:endCxn id="188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9" name="Gruppo 1781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886" name="Ovale 188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887" name="Ovale 188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888" name="Connettore 1 1887"/>
                  <p:cNvCxnSpPr>
                    <a:stCxn id="1887" idx="0"/>
                    <a:endCxn id="188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83" name="Connettore 1 1782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4" name="Connettore 1 1783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5" name="Connettore 1 1784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6" name="Connettore 1 1785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7" name="Connettore 1 1786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8" name="Connettore 1 1787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9" name="Connettore 1 1788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0" name="Gruppo 1789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681" name="Gruppo 1880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883" name="Ovale 1882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884" name="Ovale 1883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885" name="Connettore 1 1884"/>
                    <p:cNvCxnSpPr>
                      <a:stCxn id="1884" idx="0"/>
                      <a:endCxn id="1883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82" name="Connettore 1 1881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91" name="Connettore 1 1790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2" name="Connettore 1 1791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3" name="Connettore 1 1792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4" name="Connettore 1 1793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5" name="Connettore 1 1794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6" name="Connettore 1 1795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7" name="Connettore 1 1796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8" name="Connettore 1 1797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2" name="Gruppo 1798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683" name="Gruppo 1799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684" name="Gruppo 1816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78" name="Ovale 187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79" name="Ovale 187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80" name="Connettore 1 1879"/>
                      <p:cNvCxnSpPr>
                        <a:stCxn id="1879" idx="0"/>
                        <a:endCxn id="187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5" name="Gruppo 1817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75" name="Ovale 187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76" name="Ovale 187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77" name="Connettore 1 1876"/>
                      <p:cNvCxnSpPr>
                        <a:stCxn id="1876" idx="0"/>
                        <a:endCxn id="187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6" name="Gruppo 1818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72" name="Ovale 187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73" name="Ovale 187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74" name="Connettore 1 1873"/>
                      <p:cNvCxnSpPr>
                        <a:stCxn id="1873" idx="0"/>
                        <a:endCxn id="187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7" name="Gruppo 1819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69" name="Ovale 186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70" name="Ovale 186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71" name="Connettore 1 1870"/>
                      <p:cNvCxnSpPr>
                        <a:stCxn id="1870" idx="0"/>
                        <a:endCxn id="186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8" name="Gruppo 1820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66" name="Ovale 186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67" name="Ovale 186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68" name="Connettore 1 1867"/>
                      <p:cNvCxnSpPr>
                        <a:stCxn id="1867" idx="0"/>
                        <a:endCxn id="186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89" name="Gruppo 1821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63" name="Ovale 186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64" name="Ovale 186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65" name="Connettore 1 1864"/>
                      <p:cNvCxnSpPr>
                        <a:stCxn id="1864" idx="0"/>
                        <a:endCxn id="186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6" name="Gruppo 1822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60" name="Ovale 185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61" name="Ovale 186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62" name="Connettore 1 1861"/>
                      <p:cNvCxnSpPr>
                        <a:stCxn id="1861" idx="0"/>
                        <a:endCxn id="186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7" name="Gruppo 1823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57" name="Ovale 185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58" name="Ovale 185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59" name="Connettore 1 1858"/>
                      <p:cNvCxnSpPr>
                        <a:stCxn id="1858" idx="0"/>
                        <a:endCxn id="185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8" name="Gruppo 1824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54" name="Ovale 185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55" name="Ovale 185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56" name="Connettore 1 1855"/>
                      <p:cNvCxnSpPr>
                        <a:stCxn id="1855" idx="0"/>
                        <a:endCxn id="185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09" name="Gruppo 1825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51" name="Ovale 185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52" name="Ovale 185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53" name="Connettore 1 1852"/>
                      <p:cNvCxnSpPr>
                        <a:stCxn id="1852" idx="0"/>
                        <a:endCxn id="185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0" name="Gruppo 1826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48" name="Ovale 184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49" name="Ovale 184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50" name="Connettore 1 1849"/>
                      <p:cNvCxnSpPr>
                        <a:stCxn id="1849" idx="0"/>
                        <a:endCxn id="184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1" name="Gruppo 1827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45" name="Ovale 184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46" name="Ovale 184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47" name="Connettore 1 1846"/>
                      <p:cNvCxnSpPr>
                        <a:stCxn id="1846" idx="0"/>
                        <a:endCxn id="184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2" name="Gruppo 1828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42" name="Ovale 184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43" name="Ovale 184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44" name="Connettore 1 1843"/>
                      <p:cNvCxnSpPr>
                        <a:stCxn id="1843" idx="0"/>
                        <a:endCxn id="184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3" name="Gruppo 1829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39" name="Ovale 183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40" name="Ovale 183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41" name="Connettore 1 1840"/>
                      <p:cNvCxnSpPr>
                        <a:stCxn id="1840" idx="0"/>
                        <a:endCxn id="183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4" name="Gruppo 1830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36" name="Ovale 183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37" name="Ovale 183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38" name="Connettore 1 1837"/>
                      <p:cNvCxnSpPr>
                        <a:stCxn id="1837" idx="0"/>
                        <a:endCxn id="183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15" name="Gruppo 1831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833" name="Ovale 183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834" name="Ovale 183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835" name="Connettore 1 1834"/>
                      <p:cNvCxnSpPr>
                        <a:stCxn id="1834" idx="0"/>
                        <a:endCxn id="183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801" name="Connettore 1 1800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2" name="Connettore 1 1801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3" name="Connettore 1 1802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4" name="Connettore 1 1803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5" name="Connettore 1 1804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6" name="Connettore 1 1805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7" name="Connettore 1 1806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8" name="Connettore 1 1807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9" name="Connettore 1 1808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0" name="Connettore 1 1809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1" name="Connettore 1 1810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2" name="Connettore 1 1811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3" name="Connettore 1 1812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4" name="Connettore 1 1813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5" name="Connettore 1 1814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6" name="Connettore 1 1815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16" name="Gruppo 1603"/>
              <p:cNvGrpSpPr/>
              <p:nvPr/>
            </p:nvGrpSpPr>
            <p:grpSpPr>
              <a:xfrm rot="5400000">
                <a:off x="-99627" y="4764181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717" name="Gruppo 1604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65" name="Ovale 176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66" name="Ovale 176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67" name="Connettore 1 1766"/>
                  <p:cNvCxnSpPr>
                    <a:stCxn id="1766" idx="0"/>
                    <a:endCxn id="176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8" name="Gruppo 1605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62" name="Ovale 176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63" name="Ovale 176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64" name="Connettore 1 1763"/>
                  <p:cNvCxnSpPr>
                    <a:stCxn id="1763" idx="0"/>
                    <a:endCxn id="176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9" name="Gruppo 1606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59" name="Ovale 175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60" name="Ovale 175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61" name="Connettore 1 1760"/>
                  <p:cNvCxnSpPr>
                    <a:stCxn id="1760" idx="0"/>
                    <a:endCxn id="175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0" name="Gruppo 1607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56" name="Ovale 175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57" name="Ovale 175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58" name="Connettore 1 1757"/>
                  <p:cNvCxnSpPr>
                    <a:stCxn id="1757" idx="0"/>
                    <a:endCxn id="175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1" name="Gruppo 1608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53" name="Ovale 175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54" name="Ovale 175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55" name="Connettore 1 1754"/>
                  <p:cNvCxnSpPr>
                    <a:stCxn id="1754" idx="0"/>
                    <a:endCxn id="175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0" name="Gruppo 1609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50" name="Ovale 174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51" name="Ovale 175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52" name="Connettore 1 1751"/>
                  <p:cNvCxnSpPr>
                    <a:stCxn id="1751" idx="0"/>
                    <a:endCxn id="175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1" name="Gruppo 1610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47" name="Ovale 174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48" name="Ovale 174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49" name="Connettore 1 1748"/>
                  <p:cNvCxnSpPr>
                    <a:stCxn id="1748" idx="0"/>
                    <a:endCxn id="174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2" name="Gruppo 1611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44" name="Ovale 174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45" name="Ovale 174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46" name="Connettore 1 1745"/>
                  <p:cNvCxnSpPr>
                    <a:stCxn id="1745" idx="0"/>
                    <a:endCxn id="174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7" name="Gruppo 1612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41" name="Ovale 174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42" name="Ovale 174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43" name="Connettore 1 1742"/>
                  <p:cNvCxnSpPr>
                    <a:stCxn id="1742" idx="0"/>
                    <a:endCxn id="174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8" name="Gruppo 1613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38" name="Ovale 173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39" name="Ovale 173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40" name="Connettore 1 1739"/>
                  <p:cNvCxnSpPr>
                    <a:stCxn id="1739" idx="0"/>
                    <a:endCxn id="173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3" name="Gruppo 1614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35" name="Ovale 173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36" name="Ovale 173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37" name="Connettore 1 1736"/>
                  <p:cNvCxnSpPr>
                    <a:stCxn id="1736" idx="0"/>
                    <a:endCxn id="173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4" name="Gruppo 1615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32" name="Ovale 173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33" name="Ovale 173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34" name="Connettore 1 1733"/>
                  <p:cNvCxnSpPr>
                    <a:stCxn id="1733" idx="0"/>
                    <a:endCxn id="173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5" name="Gruppo 1616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29" name="Ovale 172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30" name="Ovale 172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31" name="Connettore 1 1730"/>
                  <p:cNvCxnSpPr>
                    <a:stCxn id="1730" idx="0"/>
                    <a:endCxn id="172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6" name="Gruppo 1617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26" name="Ovale 172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27" name="Ovale 172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28" name="Connettore 1 1727"/>
                  <p:cNvCxnSpPr>
                    <a:stCxn id="1727" idx="0"/>
                    <a:endCxn id="172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7" name="Gruppo 1618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1723" name="Ovale 172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724" name="Ovale 172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1725" name="Connettore 1 1724"/>
                  <p:cNvCxnSpPr>
                    <a:stCxn id="1724" idx="0"/>
                    <a:endCxn id="172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20" name="Connettore 1 1619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1" name="Connettore 1 1620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2" name="Connettore 1 1621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3" name="Connettore 1 1622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4" name="Connettore 1 1623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Connettore 1 1624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Connettore 1 1625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8" name="Gruppo 1626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789" name="Gruppo 1717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1720" name="Ovale 1719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1721" name="Ovale 1720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1722" name="Connettore 1 1721"/>
                    <p:cNvCxnSpPr>
                      <a:stCxn id="1721" idx="0"/>
                      <a:endCxn id="1720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19" name="Connettore 1 1718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28" name="Connettore 1 1627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9" name="Connettore 1 1628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0" name="Connettore 1 1629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1" name="Connettore 1 1630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2" name="Connettore 1 1631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3" name="Connettore 1 1632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4" name="Connettore 1 1633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5" name="Connettore 1 1634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90" name="Gruppo 1635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795" name="Gruppo 1636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796" name="Gruppo 1653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15" name="Ovale 171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16" name="Ovale 171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17" name="Connettore 1 1716"/>
                      <p:cNvCxnSpPr>
                        <a:stCxn id="1716" idx="0"/>
                        <a:endCxn id="171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01" name="Gruppo 1654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12" name="Ovale 171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13" name="Ovale 171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14" name="Connettore 1 1713"/>
                      <p:cNvCxnSpPr>
                        <a:stCxn id="1713" idx="0"/>
                        <a:endCxn id="171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02" name="Gruppo 1655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09" name="Ovale 170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10" name="Ovale 170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11" name="Connettore 1 1710"/>
                      <p:cNvCxnSpPr>
                        <a:stCxn id="1710" idx="0"/>
                        <a:endCxn id="170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07" name="Gruppo 1656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06" name="Ovale 170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07" name="Ovale 170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08" name="Connettore 1 1707"/>
                      <p:cNvCxnSpPr>
                        <a:stCxn id="1707" idx="0"/>
                        <a:endCxn id="170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08" name="Gruppo 1657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03" name="Ovale 170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04" name="Ovale 170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05" name="Connettore 1 1704"/>
                      <p:cNvCxnSpPr>
                        <a:stCxn id="1704" idx="0"/>
                        <a:endCxn id="170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13" name="Gruppo 1658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700" name="Ovale 169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701" name="Ovale 170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702" name="Connettore 1 1701"/>
                      <p:cNvCxnSpPr>
                        <a:stCxn id="1701" idx="0"/>
                        <a:endCxn id="170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14" name="Gruppo 1659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97" name="Ovale 169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98" name="Ovale 169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99" name="Connettore 1 1698"/>
                      <p:cNvCxnSpPr>
                        <a:stCxn id="1698" idx="0"/>
                        <a:endCxn id="169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19" name="Gruppo 1660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94" name="Ovale 169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95" name="Ovale 169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96" name="Connettore 1 1695"/>
                      <p:cNvCxnSpPr>
                        <a:stCxn id="1695" idx="0"/>
                        <a:endCxn id="169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0" name="Gruppo 1661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91" name="Ovale 169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92" name="Ovale 169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93" name="Connettore 1 1692"/>
                      <p:cNvCxnSpPr>
                        <a:stCxn id="1692" idx="0"/>
                        <a:endCxn id="169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5" name="Gruppo 1662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88" name="Ovale 168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89" name="Ovale 168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90" name="Connettore 1 1689"/>
                      <p:cNvCxnSpPr>
                        <a:stCxn id="1689" idx="0"/>
                        <a:endCxn id="168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26" name="Gruppo 1663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85" name="Ovale 168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86" name="Ovale 168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87" name="Connettore 1 1686"/>
                      <p:cNvCxnSpPr>
                        <a:stCxn id="1686" idx="0"/>
                        <a:endCxn id="168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1" name="Gruppo 1664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82" name="Ovale 168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83" name="Ovale 168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84" name="Connettore 1 1683"/>
                      <p:cNvCxnSpPr>
                        <a:stCxn id="1683" idx="0"/>
                        <a:endCxn id="168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2" name="Gruppo 1665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79" name="Ovale 167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80" name="Ovale 167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81" name="Connettore 1 1680"/>
                      <p:cNvCxnSpPr>
                        <a:stCxn id="1680" idx="0"/>
                        <a:endCxn id="167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3" name="Gruppo 1666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76" name="Ovale 167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77" name="Ovale 167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78" name="Connettore 1 1677"/>
                      <p:cNvCxnSpPr>
                        <a:stCxn id="1677" idx="0"/>
                        <a:endCxn id="167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4" name="Gruppo 1667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73" name="Ovale 167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74" name="Ovale 167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75" name="Connettore 1 1674"/>
                      <p:cNvCxnSpPr>
                        <a:stCxn id="1674" idx="0"/>
                        <a:endCxn id="167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835" name="Gruppo 1668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1670" name="Ovale 166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1671" name="Ovale 167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1672" name="Connettore 1 1671"/>
                      <p:cNvCxnSpPr>
                        <a:stCxn id="1671" idx="0"/>
                        <a:endCxn id="167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638" name="Connettore 1 1637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9" name="Connettore 1 1638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0" name="Connettore 1 1639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1" name="Connettore 1 1640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2" name="Connettore 1 1641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3" name="Connettore 1 1642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4" name="Connettore 1 1643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5" name="Connettore 1 1644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6" name="Connettore 1 1645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7" name="Connettore 1 1646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Connettore 1 1647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Connettore 1 1648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Connettore 1 1649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Connettore 1 1650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Connettore 1 1651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Connettore 1 1652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836" name="Gruppo 1984"/>
            <p:cNvGrpSpPr/>
            <p:nvPr/>
          </p:nvGrpSpPr>
          <p:grpSpPr>
            <a:xfrm>
              <a:off x="8384815" y="1054493"/>
              <a:ext cx="532308" cy="5059461"/>
              <a:chOff x="963004" y="569578"/>
              <a:chExt cx="575255" cy="5522353"/>
            </a:xfrm>
          </p:grpSpPr>
          <p:grpSp>
            <p:nvGrpSpPr>
              <p:cNvPr id="837" name="Gruppo 1985"/>
              <p:cNvGrpSpPr/>
              <p:nvPr/>
            </p:nvGrpSpPr>
            <p:grpSpPr>
              <a:xfrm flipH="1">
                <a:off x="963004" y="569578"/>
                <a:ext cx="575255" cy="692994"/>
                <a:chOff x="7575286" y="2487877"/>
                <a:chExt cx="694780" cy="836983"/>
              </a:xfrm>
            </p:grpSpPr>
            <p:grpSp>
              <p:nvGrpSpPr>
                <p:cNvPr id="838" name="Gruppo 2314"/>
                <p:cNvGrpSpPr/>
                <p:nvPr/>
              </p:nvGrpSpPr>
              <p:grpSpPr>
                <a:xfrm>
                  <a:off x="7575286" y="2487877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39" name="Gruppo 2363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66" name="Ovale 236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67" name="Ovale 236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68" name="Connettore 1 2367"/>
                    <p:cNvCxnSpPr>
                      <a:stCxn id="2367" idx="0"/>
                      <a:endCxn id="236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65" name="Connettore 1 2364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0" name="Gruppo 2315"/>
                <p:cNvGrpSpPr/>
                <p:nvPr/>
              </p:nvGrpSpPr>
              <p:grpSpPr>
                <a:xfrm rot="5400000">
                  <a:off x="8079506" y="3134299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41" name="Gruppo 2358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61" name="Ovale 236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62" name="Ovale 236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63" name="Connettore 1 2362"/>
                    <p:cNvCxnSpPr>
                      <a:stCxn id="2362" idx="0"/>
                      <a:endCxn id="236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60" name="Connettore 1 2359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42" name="Gruppo 2316"/>
                <p:cNvGrpSpPr/>
                <p:nvPr/>
              </p:nvGrpSpPr>
              <p:grpSpPr>
                <a:xfrm rot="4805258">
                  <a:off x="8062545" y="3019176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47" name="Gruppo 2353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56" name="Ovale 235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57" name="Ovale 235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58" name="Connettore 1 2357"/>
                    <p:cNvCxnSpPr>
                      <a:stCxn id="2357" idx="0"/>
                      <a:endCxn id="235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55" name="Connettore 1 2354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2" name="Gruppo 2317"/>
                <p:cNvGrpSpPr/>
                <p:nvPr/>
              </p:nvGrpSpPr>
              <p:grpSpPr>
                <a:xfrm rot="4199189">
                  <a:off x="8041830" y="291400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57" name="Gruppo 2348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51" name="Ovale 235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52" name="Ovale 235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53" name="Connettore 1 2352"/>
                    <p:cNvCxnSpPr>
                      <a:stCxn id="2352" idx="0"/>
                      <a:endCxn id="235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50" name="Connettore 1 2349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2" name="Gruppo 2318"/>
                <p:cNvGrpSpPr/>
                <p:nvPr/>
              </p:nvGrpSpPr>
              <p:grpSpPr>
                <a:xfrm rot="3315905">
                  <a:off x="7998890" y="2802484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67" name="Gruppo 2343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46" name="Ovale 234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47" name="Ovale 234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48" name="Connettore 1 2347"/>
                    <p:cNvCxnSpPr>
                      <a:stCxn id="2347" idx="0"/>
                      <a:endCxn id="234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5" name="Connettore 1 2344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2" name="Gruppo 2319"/>
                <p:cNvGrpSpPr/>
                <p:nvPr/>
              </p:nvGrpSpPr>
              <p:grpSpPr>
                <a:xfrm rot="2545611">
                  <a:off x="7943250" y="2703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77" name="Gruppo 2338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41" name="Ovale 234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42" name="Ovale 234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43" name="Connettore 1 2342"/>
                    <p:cNvCxnSpPr>
                      <a:stCxn id="2342" idx="0"/>
                      <a:endCxn id="234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0" name="Connettore 1 2339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2" name="Gruppo 2320"/>
                <p:cNvGrpSpPr/>
                <p:nvPr/>
              </p:nvGrpSpPr>
              <p:grpSpPr>
                <a:xfrm rot="1828467">
                  <a:off x="7876092" y="2608663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87" name="Gruppo 2333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36" name="Ovale 233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37" name="Ovale 233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38" name="Connettore 1 2337"/>
                    <p:cNvCxnSpPr>
                      <a:stCxn id="2337" idx="0"/>
                      <a:endCxn id="233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35" name="Connettore 1 2334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8" name="Gruppo 2321"/>
                <p:cNvGrpSpPr/>
                <p:nvPr/>
              </p:nvGrpSpPr>
              <p:grpSpPr>
                <a:xfrm rot="985993">
                  <a:off x="7786709" y="252953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89" name="Gruppo 2328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31" name="Ovale 2330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32" name="Ovale 2331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33" name="Connettore 1 2332"/>
                    <p:cNvCxnSpPr>
                      <a:stCxn id="2332" idx="0"/>
                      <a:endCxn id="2331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30" name="Connettore 1 2329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0" name="Gruppo 2322"/>
                <p:cNvGrpSpPr/>
                <p:nvPr/>
              </p:nvGrpSpPr>
              <p:grpSpPr>
                <a:xfrm rot="504327">
                  <a:off x="7684626" y="2491688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891" name="Gruppo 2323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326" name="Ovale 2325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327" name="Ovale 2326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328" name="Connettore 1 2327"/>
                    <p:cNvCxnSpPr>
                      <a:stCxn id="2327" idx="0"/>
                      <a:endCxn id="2326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25" name="Connettore 1 2324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92" name="Gruppo 1986"/>
              <p:cNvGrpSpPr/>
              <p:nvPr/>
            </p:nvGrpSpPr>
            <p:grpSpPr>
              <a:xfrm rot="5400000">
                <a:off x="-109100" y="2350079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893" name="Gruppo 2151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312" name="Ovale 231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13" name="Ovale 231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14" name="Connettore 1 2313"/>
                  <p:cNvCxnSpPr>
                    <a:stCxn id="2313" idx="0"/>
                    <a:endCxn id="231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4" name="Gruppo 2152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309" name="Ovale 230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10" name="Ovale 230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11" name="Connettore 1 2310"/>
                  <p:cNvCxnSpPr>
                    <a:stCxn id="2310" idx="0"/>
                    <a:endCxn id="230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5" name="Gruppo 2153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306" name="Ovale 230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07" name="Ovale 230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08" name="Connettore 1 2307"/>
                  <p:cNvCxnSpPr>
                    <a:stCxn id="2307" idx="0"/>
                    <a:endCxn id="230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6" name="Gruppo 2154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303" name="Ovale 230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04" name="Ovale 230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05" name="Connettore 1 2304"/>
                  <p:cNvCxnSpPr>
                    <a:stCxn id="2304" idx="0"/>
                    <a:endCxn id="230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7" name="Gruppo 2155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300" name="Ovale 229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301" name="Ovale 230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302" name="Connettore 1 2301"/>
                  <p:cNvCxnSpPr>
                    <a:stCxn id="2301" idx="0"/>
                    <a:endCxn id="230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8" name="Gruppo 2156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97" name="Ovale 229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98" name="Ovale 229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99" name="Connettore 1 2298"/>
                  <p:cNvCxnSpPr>
                    <a:stCxn id="2298" idx="0"/>
                    <a:endCxn id="229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9" name="Gruppo 2157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94" name="Ovale 229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95" name="Ovale 229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96" name="Connettore 1 2295"/>
                  <p:cNvCxnSpPr>
                    <a:stCxn id="2295" idx="0"/>
                    <a:endCxn id="229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0" name="Gruppo 2158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91" name="Ovale 229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92" name="Ovale 229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93" name="Connettore 1 2292"/>
                  <p:cNvCxnSpPr>
                    <a:stCxn id="2292" idx="0"/>
                    <a:endCxn id="229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1" name="Gruppo 2159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88" name="Ovale 228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89" name="Ovale 228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90" name="Connettore 1 2289"/>
                  <p:cNvCxnSpPr>
                    <a:stCxn id="2289" idx="0"/>
                    <a:endCxn id="228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2" name="Gruppo 2160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85" name="Ovale 228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86" name="Ovale 228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87" name="Connettore 1 2286"/>
                  <p:cNvCxnSpPr>
                    <a:stCxn id="2286" idx="0"/>
                    <a:endCxn id="228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3" name="Gruppo 2161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82" name="Ovale 228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83" name="Ovale 228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84" name="Connettore 1 2283"/>
                  <p:cNvCxnSpPr>
                    <a:stCxn id="2283" idx="0"/>
                    <a:endCxn id="228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1" name="Gruppo 2162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79" name="Ovale 227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80" name="Ovale 227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81" name="Connettore 1 2280"/>
                  <p:cNvCxnSpPr>
                    <a:stCxn id="2280" idx="0"/>
                    <a:endCxn id="227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0" name="Gruppo 2163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76" name="Ovale 227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77" name="Ovale 227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78" name="Connettore 1 2277"/>
                  <p:cNvCxnSpPr>
                    <a:stCxn id="2277" idx="0"/>
                    <a:endCxn id="227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1" name="Gruppo 2164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73" name="Ovale 227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74" name="Ovale 227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75" name="Connettore 1 2274"/>
                  <p:cNvCxnSpPr>
                    <a:stCxn id="2274" idx="0"/>
                    <a:endCxn id="227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8" name="Gruppo 2165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270" name="Ovale 226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271" name="Ovale 227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272" name="Connettore 1 2271"/>
                  <p:cNvCxnSpPr>
                    <a:stCxn id="2271" idx="0"/>
                    <a:endCxn id="227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67" name="Connettore 1 2166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8" name="Connettore 1 2167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9" name="Connettore 1 2168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0" name="Connettore 1 2169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1" name="Connettore 1 2170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2" name="Connettore 1 2171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3" name="Connettore 1 2172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39" name="Gruppo 2173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940" name="Gruppo 2264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267" name="Ovale 2266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268" name="Ovale 2267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269" name="Connettore 1 2268"/>
                    <p:cNvCxnSpPr>
                      <a:stCxn id="2268" idx="0"/>
                      <a:endCxn id="2267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66" name="Connettore 1 2265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5" name="Connettore 1 2174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6" name="Connettore 1 2175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7" name="Connettore 1 2176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8" name="Connettore 1 2177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9" name="Connettore 1 2178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0" name="Connettore 1 2179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1" name="Connettore 1 2180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2" name="Connettore 1 2181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1" name="Gruppo 2182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942" name="Gruppo 2183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943" name="Gruppo 2200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62" name="Ovale 226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63" name="Ovale 226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64" name="Connettore 1 2263"/>
                      <p:cNvCxnSpPr>
                        <a:stCxn id="2263" idx="0"/>
                        <a:endCxn id="226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4" name="Gruppo 2201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59" name="Ovale 225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60" name="Ovale 225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61" name="Connettore 1 2260"/>
                      <p:cNvCxnSpPr>
                        <a:stCxn id="2260" idx="0"/>
                        <a:endCxn id="225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5" name="Gruppo 2202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56" name="Ovale 225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57" name="Ovale 225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58" name="Connettore 1 2257"/>
                      <p:cNvCxnSpPr>
                        <a:stCxn id="2257" idx="0"/>
                        <a:endCxn id="225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6" name="Gruppo 2203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53" name="Ovale 225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54" name="Ovale 225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55" name="Connettore 1 2254"/>
                      <p:cNvCxnSpPr>
                        <a:stCxn id="2254" idx="0"/>
                        <a:endCxn id="225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7" name="Gruppo 2204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50" name="Ovale 224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51" name="Ovale 225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52" name="Connettore 1 2251"/>
                      <p:cNvCxnSpPr>
                        <a:stCxn id="2251" idx="0"/>
                        <a:endCxn id="225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8" name="Gruppo 2205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47" name="Ovale 224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48" name="Ovale 224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49" name="Connettore 1 2248"/>
                      <p:cNvCxnSpPr>
                        <a:stCxn id="2248" idx="0"/>
                        <a:endCxn id="224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49" name="Gruppo 2206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44" name="Ovale 224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45" name="Ovale 224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46" name="Connettore 1 2245"/>
                      <p:cNvCxnSpPr>
                        <a:stCxn id="2245" idx="0"/>
                        <a:endCxn id="224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0" name="Gruppo 2207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41" name="Ovale 224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42" name="Ovale 224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43" name="Connettore 1 2242"/>
                      <p:cNvCxnSpPr>
                        <a:stCxn id="2242" idx="0"/>
                        <a:endCxn id="224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1" name="Gruppo 2208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38" name="Ovale 223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39" name="Ovale 223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40" name="Connettore 1 2239"/>
                      <p:cNvCxnSpPr>
                        <a:stCxn id="2239" idx="0"/>
                        <a:endCxn id="223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2" name="Gruppo 2209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35" name="Ovale 223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36" name="Ovale 223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37" name="Connettore 1 2236"/>
                      <p:cNvCxnSpPr>
                        <a:stCxn id="2236" idx="0"/>
                        <a:endCxn id="223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53" name="Gruppo 2210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32" name="Ovale 223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33" name="Ovale 223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34" name="Connettore 1 2233"/>
                      <p:cNvCxnSpPr>
                        <a:stCxn id="2233" idx="0"/>
                        <a:endCxn id="223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02" name="Gruppo 2211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29" name="Ovale 222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30" name="Ovale 222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31" name="Connettore 1 2230"/>
                      <p:cNvCxnSpPr>
                        <a:stCxn id="2230" idx="0"/>
                        <a:endCxn id="222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2" name="Gruppo 2212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26" name="Ovale 222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27" name="Ovale 222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28" name="Connettore 1 2227"/>
                      <p:cNvCxnSpPr>
                        <a:stCxn id="2227" idx="0"/>
                        <a:endCxn id="222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3" name="Gruppo 2213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23" name="Ovale 222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24" name="Ovale 222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25" name="Connettore 1 2224"/>
                      <p:cNvCxnSpPr>
                        <a:stCxn id="2224" idx="0"/>
                        <a:endCxn id="222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4" name="Gruppo 2214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20" name="Ovale 221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21" name="Ovale 222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22" name="Connettore 1 2221"/>
                      <p:cNvCxnSpPr>
                        <a:stCxn id="2221" idx="0"/>
                        <a:endCxn id="222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55" name="Gruppo 2215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217" name="Ovale 221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218" name="Ovale 221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219" name="Connettore 1 2218"/>
                      <p:cNvCxnSpPr>
                        <a:stCxn id="2218" idx="0"/>
                        <a:endCxn id="221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185" name="Connettore 1 2184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6" name="Connettore 1 2185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7" name="Connettore 1 2186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8" name="Connettore 1 2187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9" name="Connettore 1 2188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0" name="Connettore 1 2189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1" name="Connettore 1 2190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2" name="Connettore 1 2191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3" name="Connettore 1 2192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4" name="Connettore 1 2193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5" name="Connettore 1 2194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6" name="Connettore 1 2195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7" name="Connettore 1 2196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8" name="Connettore 1 2197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9" name="Connettore 1 2198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0" name="Connettore 1 2199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56" name="Gruppo 1987"/>
              <p:cNvGrpSpPr/>
              <p:nvPr/>
            </p:nvGrpSpPr>
            <p:grpSpPr>
              <a:xfrm rot="5400000">
                <a:off x="-99627" y="4764181"/>
                <a:ext cx="2400428" cy="255071"/>
                <a:chOff x="5004994" y="3239085"/>
                <a:chExt cx="2899184" cy="308069"/>
              </a:xfrm>
            </p:grpSpPr>
            <p:grpSp>
              <p:nvGrpSpPr>
                <p:cNvPr id="1057" name="Gruppo 1988"/>
                <p:cNvGrpSpPr/>
                <p:nvPr/>
              </p:nvGrpSpPr>
              <p:grpSpPr>
                <a:xfrm>
                  <a:off x="7184242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49" name="Ovale 214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50" name="Ovale 214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51" name="Connettore 1 2150"/>
                  <p:cNvCxnSpPr>
                    <a:stCxn id="2150" idx="0"/>
                    <a:endCxn id="214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8" name="Gruppo 1989"/>
                <p:cNvGrpSpPr/>
                <p:nvPr/>
              </p:nvGrpSpPr>
              <p:grpSpPr>
                <a:xfrm>
                  <a:off x="7277198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46" name="Ovale 214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47" name="Ovale 214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48" name="Connettore 1 2147"/>
                  <p:cNvCxnSpPr>
                    <a:stCxn id="2147" idx="0"/>
                    <a:endCxn id="214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9" name="Gruppo 1990"/>
                <p:cNvGrpSpPr/>
                <p:nvPr/>
              </p:nvGrpSpPr>
              <p:grpSpPr>
                <a:xfrm>
                  <a:off x="7366515" y="324074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43" name="Ovale 214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44" name="Ovale 214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45" name="Connettore 1 2144"/>
                  <p:cNvCxnSpPr>
                    <a:stCxn id="2144" idx="0"/>
                    <a:endCxn id="214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0" name="Gruppo 1991"/>
                <p:cNvGrpSpPr/>
                <p:nvPr/>
              </p:nvGrpSpPr>
              <p:grpSpPr>
                <a:xfrm>
                  <a:off x="7459472" y="323969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40" name="Ovale 213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41" name="Ovale 214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42" name="Connettore 1 2141"/>
                  <p:cNvCxnSpPr>
                    <a:stCxn id="2141" idx="0"/>
                    <a:endCxn id="214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1" name="Gruppo 1992"/>
                <p:cNvGrpSpPr/>
                <p:nvPr/>
              </p:nvGrpSpPr>
              <p:grpSpPr>
                <a:xfrm>
                  <a:off x="7544452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37" name="Ovale 213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38" name="Ovale 213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39" name="Connettore 1 2138"/>
                  <p:cNvCxnSpPr>
                    <a:stCxn id="2138" idx="0"/>
                    <a:endCxn id="213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2" name="Gruppo 1993"/>
                <p:cNvGrpSpPr/>
                <p:nvPr/>
              </p:nvGrpSpPr>
              <p:grpSpPr>
                <a:xfrm>
                  <a:off x="7637408" y="323908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34" name="Ovale 2133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35" name="Ovale 2134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36" name="Connettore 1 2135"/>
                  <p:cNvCxnSpPr>
                    <a:stCxn id="2135" idx="0"/>
                    <a:endCxn id="2134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3" name="Gruppo 1994"/>
                <p:cNvGrpSpPr/>
                <p:nvPr/>
              </p:nvGrpSpPr>
              <p:grpSpPr>
                <a:xfrm>
                  <a:off x="7726725" y="3240135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31" name="Ovale 2130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32" name="Ovale 2131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33" name="Connettore 1 2132"/>
                  <p:cNvCxnSpPr>
                    <a:stCxn id="2132" idx="0"/>
                    <a:endCxn id="2131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4" name="Gruppo 1995"/>
                <p:cNvGrpSpPr/>
                <p:nvPr/>
              </p:nvGrpSpPr>
              <p:grpSpPr>
                <a:xfrm>
                  <a:off x="6457074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28" name="Ovale 2127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29" name="Ovale 2128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30" name="Connettore 1 2129"/>
                  <p:cNvCxnSpPr>
                    <a:stCxn id="2129" idx="0"/>
                    <a:endCxn id="2128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5" name="Gruppo 1996"/>
                <p:cNvGrpSpPr/>
                <p:nvPr/>
              </p:nvGrpSpPr>
              <p:grpSpPr>
                <a:xfrm>
                  <a:off x="6550030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25" name="Ovale 2124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26" name="Ovale 2125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27" name="Connettore 1 2126"/>
                  <p:cNvCxnSpPr>
                    <a:stCxn id="2126" idx="0"/>
                    <a:endCxn id="2125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6" name="Gruppo 1997"/>
                <p:cNvGrpSpPr/>
                <p:nvPr/>
              </p:nvGrpSpPr>
              <p:grpSpPr>
                <a:xfrm>
                  <a:off x="6639348" y="324480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22" name="Ovale 2121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23" name="Ovale 2122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24" name="Connettore 1 2123"/>
                  <p:cNvCxnSpPr>
                    <a:stCxn id="2123" idx="0"/>
                    <a:endCxn id="2122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67" name="Gruppo 1998"/>
                <p:cNvGrpSpPr/>
                <p:nvPr/>
              </p:nvGrpSpPr>
              <p:grpSpPr>
                <a:xfrm>
                  <a:off x="6732304" y="3243757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19" name="Ovale 2118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20" name="Ovale 2119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21" name="Connettore 1 2120"/>
                  <p:cNvCxnSpPr>
                    <a:stCxn id="2120" idx="0"/>
                    <a:endCxn id="2119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5" name="Gruppo 1999"/>
                <p:cNvGrpSpPr/>
                <p:nvPr/>
              </p:nvGrpSpPr>
              <p:grpSpPr>
                <a:xfrm>
                  <a:off x="6817284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16" name="Ovale 2115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17" name="Ovale 2116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18" name="Connettore 1 2117"/>
                  <p:cNvCxnSpPr>
                    <a:stCxn id="2117" idx="0"/>
                    <a:endCxn id="2116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4" name="Gruppo 2000"/>
                <p:cNvGrpSpPr/>
                <p:nvPr/>
              </p:nvGrpSpPr>
              <p:grpSpPr>
                <a:xfrm>
                  <a:off x="6910240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13" name="Ovale 2112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14" name="Ovale 2113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15" name="Connettore 1 2114"/>
                  <p:cNvCxnSpPr>
                    <a:stCxn id="2114" idx="0"/>
                    <a:endCxn id="2113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5" name="Gruppo 2001"/>
                <p:cNvGrpSpPr/>
                <p:nvPr/>
              </p:nvGrpSpPr>
              <p:grpSpPr>
                <a:xfrm>
                  <a:off x="6999558" y="3244202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10" name="Ovale 2109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11" name="Ovale 2110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12" name="Connettore 1 2111"/>
                  <p:cNvCxnSpPr>
                    <a:stCxn id="2111" idx="0"/>
                    <a:endCxn id="2110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02" name="Gruppo 2002"/>
                <p:cNvGrpSpPr/>
                <p:nvPr/>
              </p:nvGrpSpPr>
              <p:grpSpPr>
                <a:xfrm>
                  <a:off x="7092514" y="3243151"/>
                  <a:ext cx="84496" cy="296625"/>
                  <a:chOff x="3589567" y="471547"/>
                  <a:chExt cx="131700" cy="462316"/>
                </a:xfrm>
              </p:grpSpPr>
              <p:sp>
                <p:nvSpPr>
                  <p:cNvPr id="2107" name="Ovale 2106"/>
                  <p:cNvSpPr/>
                  <p:nvPr/>
                </p:nvSpPr>
                <p:spPr>
                  <a:xfrm>
                    <a:off x="3589567" y="471547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2108" name="Ovale 2107"/>
                  <p:cNvSpPr/>
                  <p:nvPr/>
                </p:nvSpPr>
                <p:spPr>
                  <a:xfrm>
                    <a:off x="3591687" y="804283"/>
                    <a:ext cx="129580" cy="1295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cxnSp>
                <p:nvCxnSpPr>
                  <p:cNvPr id="2109" name="Connettore 1 2108"/>
                  <p:cNvCxnSpPr>
                    <a:stCxn id="2108" idx="0"/>
                    <a:endCxn id="2107" idx="4"/>
                  </p:cNvCxnSpPr>
                  <p:nvPr/>
                </p:nvCxnSpPr>
                <p:spPr>
                  <a:xfrm flipH="1" flipV="1">
                    <a:off x="3654357" y="601127"/>
                    <a:ext cx="2120" cy="203156"/>
                  </a:xfrm>
                  <a:prstGeom prst="line">
                    <a:avLst/>
                  </a:prstGeom>
                  <a:ln w="57150" cmpd="sng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04" name="Connettore 1 2003"/>
                <p:cNvCxnSpPr/>
                <p:nvPr/>
              </p:nvCxnSpPr>
              <p:spPr>
                <a:xfrm flipH="1" flipV="1">
                  <a:off x="7225810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5" name="Connettore 1 2004"/>
                <p:cNvCxnSpPr/>
                <p:nvPr/>
              </p:nvCxnSpPr>
              <p:spPr>
                <a:xfrm flipH="1" flipV="1">
                  <a:off x="7318766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6" name="Connettore 1 2005"/>
                <p:cNvCxnSpPr/>
                <p:nvPr/>
              </p:nvCxnSpPr>
              <p:spPr>
                <a:xfrm flipH="1" flipV="1">
                  <a:off x="7408083" y="332184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7" name="Connettore 1 2006"/>
                <p:cNvCxnSpPr/>
                <p:nvPr/>
              </p:nvCxnSpPr>
              <p:spPr>
                <a:xfrm flipH="1" flipV="1">
                  <a:off x="7501040" y="3320793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8" name="Connettore 1 2007"/>
                <p:cNvCxnSpPr/>
                <p:nvPr/>
              </p:nvCxnSpPr>
              <p:spPr>
                <a:xfrm flipH="1" flipV="1">
                  <a:off x="7586020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9" name="Connettore 1 2008"/>
                <p:cNvCxnSpPr/>
                <p:nvPr/>
              </p:nvCxnSpPr>
              <p:spPr>
                <a:xfrm flipH="1" flipV="1">
                  <a:off x="7678976" y="332018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0" name="Connettore 1 2009"/>
                <p:cNvCxnSpPr/>
                <p:nvPr/>
              </p:nvCxnSpPr>
              <p:spPr>
                <a:xfrm flipH="1" flipV="1">
                  <a:off x="7768293" y="3321237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3" name="Gruppo 2010"/>
                <p:cNvGrpSpPr/>
                <p:nvPr/>
              </p:nvGrpSpPr>
              <p:grpSpPr>
                <a:xfrm>
                  <a:off x="7819682" y="3239085"/>
                  <a:ext cx="84496" cy="296625"/>
                  <a:chOff x="7819682" y="3239085"/>
                  <a:chExt cx="84496" cy="296625"/>
                </a:xfrm>
              </p:grpSpPr>
              <p:grpSp>
                <p:nvGrpSpPr>
                  <p:cNvPr id="1104" name="Gruppo 2101"/>
                  <p:cNvGrpSpPr/>
                  <p:nvPr/>
                </p:nvGrpSpPr>
                <p:grpSpPr>
                  <a:xfrm>
                    <a:off x="7819682" y="3239085"/>
                    <a:ext cx="84496" cy="296625"/>
                    <a:chOff x="3589567" y="471547"/>
                    <a:chExt cx="131700" cy="462316"/>
                  </a:xfrm>
                </p:grpSpPr>
                <p:sp>
                  <p:nvSpPr>
                    <p:cNvPr id="2104" name="Ovale 2103"/>
                    <p:cNvSpPr/>
                    <p:nvPr/>
                  </p:nvSpPr>
                  <p:spPr>
                    <a:xfrm>
                      <a:off x="3589567" y="471547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sp>
                  <p:nvSpPr>
                    <p:cNvPr id="2105" name="Ovale 2104"/>
                    <p:cNvSpPr/>
                    <p:nvPr/>
                  </p:nvSpPr>
                  <p:spPr>
                    <a:xfrm>
                      <a:off x="3591687" y="804283"/>
                      <a:ext cx="129580" cy="12958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/>
                    </a:p>
                  </p:txBody>
                </p:sp>
                <p:cxnSp>
                  <p:nvCxnSpPr>
                    <p:cNvPr id="2106" name="Connettore 1 2105"/>
                    <p:cNvCxnSpPr>
                      <a:stCxn id="2105" idx="0"/>
                      <a:endCxn id="2104" idx="4"/>
                    </p:cNvCxnSpPr>
                    <p:nvPr/>
                  </p:nvCxnSpPr>
                  <p:spPr>
                    <a:xfrm flipH="1" flipV="1">
                      <a:off x="3654357" y="601127"/>
                      <a:ext cx="2120" cy="203156"/>
                    </a:xfrm>
                    <a:prstGeom prst="line">
                      <a:avLst/>
                    </a:prstGeom>
                    <a:ln w="57150" cmpd="sng"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03" name="Connettore 1 2102"/>
                  <p:cNvCxnSpPr/>
                  <p:nvPr/>
                </p:nvCxnSpPr>
                <p:spPr>
                  <a:xfrm flipH="1" flipV="1">
                    <a:off x="7861250" y="3320187"/>
                    <a:ext cx="1360" cy="13034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12" name="Connettore 1 2011"/>
                <p:cNvCxnSpPr/>
                <p:nvPr/>
              </p:nvCxnSpPr>
              <p:spPr>
                <a:xfrm flipH="1" flipV="1">
                  <a:off x="6498642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3" name="Connettore 1 2012"/>
                <p:cNvCxnSpPr/>
                <p:nvPr/>
              </p:nvCxnSpPr>
              <p:spPr>
                <a:xfrm flipH="1" flipV="1">
                  <a:off x="6591598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4" name="Connettore 1 2013"/>
                <p:cNvCxnSpPr/>
                <p:nvPr/>
              </p:nvCxnSpPr>
              <p:spPr>
                <a:xfrm flipH="1" flipV="1">
                  <a:off x="6680916" y="3325910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5" name="Connettore 1 2014"/>
                <p:cNvCxnSpPr/>
                <p:nvPr/>
              </p:nvCxnSpPr>
              <p:spPr>
                <a:xfrm flipH="1" flipV="1">
                  <a:off x="6773872" y="3324859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6" name="Connettore 1 2015"/>
                <p:cNvCxnSpPr/>
                <p:nvPr/>
              </p:nvCxnSpPr>
              <p:spPr>
                <a:xfrm flipH="1" flipV="1">
                  <a:off x="6858852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7" name="Connettore 1 2016"/>
                <p:cNvCxnSpPr/>
                <p:nvPr/>
              </p:nvCxnSpPr>
              <p:spPr>
                <a:xfrm flipH="1" flipV="1">
                  <a:off x="6951809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8" name="Connettore 1 2017"/>
                <p:cNvCxnSpPr/>
                <p:nvPr/>
              </p:nvCxnSpPr>
              <p:spPr>
                <a:xfrm flipH="1" flipV="1">
                  <a:off x="7041126" y="332530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9" name="Connettore 1 2018"/>
                <p:cNvCxnSpPr/>
                <p:nvPr/>
              </p:nvCxnSpPr>
              <p:spPr>
                <a:xfrm flipH="1" flipV="1">
                  <a:off x="7134082" y="3324254"/>
                  <a:ext cx="1360" cy="130346"/>
                </a:xfrm>
                <a:prstGeom prst="line">
                  <a:avLst/>
                </a:prstGeom>
                <a:ln w="12700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05" name="Gruppo 2019"/>
                <p:cNvGrpSpPr/>
                <p:nvPr/>
              </p:nvGrpSpPr>
              <p:grpSpPr>
                <a:xfrm>
                  <a:off x="5004994" y="3244807"/>
                  <a:ext cx="1447104" cy="302347"/>
                  <a:chOff x="614327" y="1086406"/>
                  <a:chExt cx="2255523" cy="471235"/>
                </a:xfrm>
              </p:grpSpPr>
              <p:grpSp>
                <p:nvGrpSpPr>
                  <p:cNvPr id="1106" name="Gruppo 2020"/>
                  <p:cNvGrpSpPr/>
                  <p:nvPr/>
                </p:nvGrpSpPr>
                <p:grpSpPr>
                  <a:xfrm>
                    <a:off x="614327" y="1086406"/>
                    <a:ext cx="2255523" cy="471235"/>
                    <a:chOff x="2456170" y="468966"/>
                    <a:chExt cx="2255523" cy="471235"/>
                  </a:xfrm>
                </p:grpSpPr>
                <p:grpSp>
                  <p:nvGrpSpPr>
                    <p:cNvPr id="1107" name="Gruppo 2037"/>
                    <p:cNvGrpSpPr/>
                    <p:nvPr/>
                  </p:nvGrpSpPr>
                  <p:grpSpPr>
                    <a:xfrm>
                      <a:off x="35895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99" name="Ovale 209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100" name="Ovale 209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101" name="Connettore 1 2100"/>
                      <p:cNvCxnSpPr>
                        <a:stCxn id="2100" idx="0"/>
                        <a:endCxn id="209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08" name="Gruppo 2038"/>
                    <p:cNvGrpSpPr/>
                    <p:nvPr/>
                  </p:nvGrpSpPr>
                  <p:grpSpPr>
                    <a:xfrm>
                      <a:off x="37344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96" name="Ovale 209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97" name="Ovale 209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98" name="Connettore 1 2097"/>
                      <p:cNvCxnSpPr>
                        <a:stCxn id="2097" idx="0"/>
                        <a:endCxn id="209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09" name="Gruppo 2039"/>
                    <p:cNvGrpSpPr/>
                    <p:nvPr/>
                  </p:nvGrpSpPr>
                  <p:grpSpPr>
                    <a:xfrm>
                      <a:off x="3873667" y="471547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93" name="Ovale 209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94" name="Ovale 209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95" name="Connettore 1 2094"/>
                      <p:cNvCxnSpPr>
                        <a:stCxn id="2094" idx="0"/>
                        <a:endCxn id="209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0" name="Gruppo 2040"/>
                    <p:cNvGrpSpPr/>
                    <p:nvPr/>
                  </p:nvGrpSpPr>
                  <p:grpSpPr>
                    <a:xfrm>
                      <a:off x="4018553" y="469910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90" name="Ovale 208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91" name="Ovale 209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92" name="Connettore 1 2091"/>
                      <p:cNvCxnSpPr>
                        <a:stCxn id="2091" idx="0"/>
                        <a:endCxn id="209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1" name="Gruppo 2041"/>
                    <p:cNvGrpSpPr/>
                    <p:nvPr/>
                  </p:nvGrpSpPr>
                  <p:grpSpPr>
                    <a:xfrm>
                      <a:off x="41510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87" name="Ovale 208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88" name="Ovale 208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89" name="Connettore 1 2088"/>
                      <p:cNvCxnSpPr>
                        <a:stCxn id="2088" idx="0"/>
                        <a:endCxn id="208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2" name="Gruppo 2042"/>
                    <p:cNvGrpSpPr/>
                    <p:nvPr/>
                  </p:nvGrpSpPr>
                  <p:grpSpPr>
                    <a:xfrm>
                      <a:off x="42958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84" name="Ovale 208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85" name="Ovale 208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86" name="Connettore 1 2085"/>
                      <p:cNvCxnSpPr>
                        <a:stCxn id="2085" idx="0"/>
                        <a:endCxn id="208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3" name="Gruppo 2043"/>
                    <p:cNvGrpSpPr/>
                    <p:nvPr/>
                  </p:nvGrpSpPr>
                  <p:grpSpPr>
                    <a:xfrm>
                      <a:off x="4435107" y="470603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81" name="Ovale 2080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82" name="Ovale 2081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83" name="Connettore 1 2082"/>
                      <p:cNvCxnSpPr>
                        <a:stCxn id="2082" idx="0"/>
                        <a:endCxn id="2081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4" name="Gruppo 2044"/>
                    <p:cNvGrpSpPr/>
                    <p:nvPr/>
                  </p:nvGrpSpPr>
                  <p:grpSpPr>
                    <a:xfrm>
                      <a:off x="4579993" y="468966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78" name="Ovale 2077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79" name="Ovale 2078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80" name="Connettore 1 2079"/>
                      <p:cNvCxnSpPr>
                        <a:stCxn id="2079" idx="0"/>
                        <a:endCxn id="2078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5" name="Gruppo 2045"/>
                    <p:cNvGrpSpPr/>
                    <p:nvPr/>
                  </p:nvGrpSpPr>
                  <p:grpSpPr>
                    <a:xfrm>
                      <a:off x="24561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75" name="Ovale 2074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76" name="Ovale 2075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77" name="Connettore 1 2076"/>
                      <p:cNvCxnSpPr>
                        <a:stCxn id="2076" idx="0"/>
                        <a:endCxn id="2075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6" name="Gruppo 2046"/>
                    <p:cNvGrpSpPr/>
                    <p:nvPr/>
                  </p:nvGrpSpPr>
                  <p:grpSpPr>
                    <a:xfrm>
                      <a:off x="26010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72" name="Ovale 2071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73" name="Ovale 2072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74" name="Connettore 1 2073"/>
                      <p:cNvCxnSpPr>
                        <a:stCxn id="2073" idx="0"/>
                        <a:endCxn id="2072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17" name="Gruppo 2047"/>
                    <p:cNvGrpSpPr/>
                    <p:nvPr/>
                  </p:nvGrpSpPr>
                  <p:grpSpPr>
                    <a:xfrm>
                      <a:off x="2740270" y="477885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69" name="Ovale 2068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70" name="Ovale 2069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71" name="Connettore 1 2070"/>
                      <p:cNvCxnSpPr>
                        <a:stCxn id="2070" idx="0"/>
                        <a:endCxn id="2069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66" name="Gruppo 2048"/>
                    <p:cNvGrpSpPr/>
                    <p:nvPr/>
                  </p:nvGrpSpPr>
                  <p:grpSpPr>
                    <a:xfrm>
                      <a:off x="2885156" y="476248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66" name="Ovale 2065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67" name="Ovale 2066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68" name="Connettore 1 2067"/>
                      <p:cNvCxnSpPr>
                        <a:stCxn id="2067" idx="0"/>
                        <a:endCxn id="2066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36" name="Gruppo 2049"/>
                    <p:cNvGrpSpPr/>
                    <p:nvPr/>
                  </p:nvGrpSpPr>
                  <p:grpSpPr>
                    <a:xfrm>
                      <a:off x="30176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63" name="Ovale 2062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64" name="Ovale 2063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65" name="Connettore 1 2064"/>
                      <p:cNvCxnSpPr>
                        <a:stCxn id="2064" idx="0"/>
                        <a:endCxn id="2063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37" name="Gruppo 2050"/>
                    <p:cNvGrpSpPr/>
                    <p:nvPr/>
                  </p:nvGrpSpPr>
                  <p:grpSpPr>
                    <a:xfrm>
                      <a:off x="31624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60" name="Ovale 2059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61" name="Ovale 2060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62" name="Connettore 1 2061"/>
                      <p:cNvCxnSpPr>
                        <a:stCxn id="2061" idx="0"/>
                        <a:endCxn id="2060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38" name="Gruppo 2051"/>
                    <p:cNvGrpSpPr/>
                    <p:nvPr/>
                  </p:nvGrpSpPr>
                  <p:grpSpPr>
                    <a:xfrm>
                      <a:off x="3301710" y="476941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57" name="Ovale 2056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58" name="Ovale 2057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59" name="Connettore 1 2058"/>
                      <p:cNvCxnSpPr>
                        <a:stCxn id="2058" idx="0"/>
                        <a:endCxn id="2057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3139" name="Gruppo 2052"/>
                    <p:cNvGrpSpPr/>
                    <p:nvPr/>
                  </p:nvGrpSpPr>
                  <p:grpSpPr>
                    <a:xfrm>
                      <a:off x="3446596" y="475304"/>
                      <a:ext cx="131700" cy="462316"/>
                      <a:chOff x="3589567" y="471547"/>
                      <a:chExt cx="131700" cy="462316"/>
                    </a:xfrm>
                  </p:grpSpPr>
                  <p:sp>
                    <p:nvSpPr>
                      <p:cNvPr id="2054" name="Ovale 2053"/>
                      <p:cNvSpPr/>
                      <p:nvPr/>
                    </p:nvSpPr>
                    <p:spPr>
                      <a:xfrm>
                        <a:off x="3589567" y="471547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sp>
                    <p:nvSpPr>
                      <p:cNvPr id="2055" name="Ovale 2054"/>
                      <p:cNvSpPr/>
                      <p:nvPr/>
                    </p:nvSpPr>
                    <p:spPr>
                      <a:xfrm>
                        <a:off x="3591687" y="804283"/>
                        <a:ext cx="129580" cy="12958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/>
                      </a:p>
                    </p:txBody>
                  </p:sp>
                  <p:cxnSp>
                    <p:nvCxnSpPr>
                      <p:cNvPr id="2056" name="Connettore 1 2055"/>
                      <p:cNvCxnSpPr>
                        <a:stCxn id="2055" idx="0"/>
                        <a:endCxn id="2054" idx="4"/>
                      </p:cNvCxnSpPr>
                      <p:nvPr/>
                    </p:nvCxnSpPr>
                    <p:spPr>
                      <a:xfrm flipH="1" flipV="1">
                        <a:off x="3654357" y="601127"/>
                        <a:ext cx="2120" cy="203156"/>
                      </a:xfrm>
                      <a:prstGeom prst="line">
                        <a:avLst/>
                      </a:prstGeom>
                      <a:ln w="57150" cmpd="sng"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022" name="Connettore 1 2021"/>
                  <p:cNvCxnSpPr/>
                  <p:nvPr/>
                </p:nvCxnSpPr>
                <p:spPr>
                  <a:xfrm flipH="1" flipV="1">
                    <a:off x="18125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3" name="Connettore 1 2022"/>
                  <p:cNvCxnSpPr/>
                  <p:nvPr/>
                </p:nvCxnSpPr>
                <p:spPr>
                  <a:xfrm flipH="1" flipV="1">
                    <a:off x="19574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4" name="Connettore 1 2023"/>
                  <p:cNvCxnSpPr/>
                  <p:nvPr/>
                </p:nvCxnSpPr>
                <p:spPr>
                  <a:xfrm flipH="1" flipV="1">
                    <a:off x="2096614" y="1215392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5" name="Connettore 1 2024"/>
                  <p:cNvCxnSpPr/>
                  <p:nvPr/>
                </p:nvCxnSpPr>
                <p:spPr>
                  <a:xfrm flipH="1" flipV="1">
                    <a:off x="2241500" y="1213755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6" name="Connettore 1 2025"/>
                  <p:cNvCxnSpPr/>
                  <p:nvPr/>
                </p:nvCxnSpPr>
                <p:spPr>
                  <a:xfrm flipH="1" flipV="1">
                    <a:off x="23739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7" name="Connettore 1 2026"/>
                  <p:cNvCxnSpPr/>
                  <p:nvPr/>
                </p:nvCxnSpPr>
                <p:spPr>
                  <a:xfrm flipH="1" flipV="1">
                    <a:off x="25188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8" name="Connettore 1 2027"/>
                  <p:cNvCxnSpPr/>
                  <p:nvPr/>
                </p:nvCxnSpPr>
                <p:spPr>
                  <a:xfrm flipH="1" flipV="1">
                    <a:off x="2658054" y="1214448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9" name="Connettore 1 2028"/>
                  <p:cNvCxnSpPr/>
                  <p:nvPr/>
                </p:nvCxnSpPr>
                <p:spPr>
                  <a:xfrm flipH="1" flipV="1">
                    <a:off x="2802940" y="1212811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0" name="Connettore 1 2029"/>
                  <p:cNvCxnSpPr/>
                  <p:nvPr/>
                </p:nvCxnSpPr>
                <p:spPr>
                  <a:xfrm flipH="1" flipV="1">
                    <a:off x="6791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1" name="Connettore 1 2030"/>
                  <p:cNvCxnSpPr/>
                  <p:nvPr/>
                </p:nvCxnSpPr>
                <p:spPr>
                  <a:xfrm flipH="1" flipV="1">
                    <a:off x="8240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2" name="Connettore 1 2031"/>
                  <p:cNvCxnSpPr/>
                  <p:nvPr/>
                </p:nvCxnSpPr>
                <p:spPr>
                  <a:xfrm flipH="1" flipV="1">
                    <a:off x="963217" y="1221730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3" name="Connettore 1 2032"/>
                  <p:cNvCxnSpPr/>
                  <p:nvPr/>
                </p:nvCxnSpPr>
                <p:spPr>
                  <a:xfrm flipH="1" flipV="1">
                    <a:off x="1108103" y="1220093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4" name="Connettore 1 2033"/>
                  <p:cNvCxnSpPr/>
                  <p:nvPr/>
                </p:nvCxnSpPr>
                <p:spPr>
                  <a:xfrm flipH="1" flipV="1">
                    <a:off x="12405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5" name="Connettore 1 2034"/>
                  <p:cNvCxnSpPr/>
                  <p:nvPr/>
                </p:nvCxnSpPr>
                <p:spPr>
                  <a:xfrm flipH="1" flipV="1">
                    <a:off x="13854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6" name="Connettore 1 2035"/>
                  <p:cNvCxnSpPr/>
                  <p:nvPr/>
                </p:nvCxnSpPr>
                <p:spPr>
                  <a:xfrm flipH="1" flipV="1">
                    <a:off x="1524657" y="1220786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7" name="Connettore 1 2036"/>
                  <p:cNvCxnSpPr/>
                  <p:nvPr/>
                </p:nvCxnSpPr>
                <p:spPr>
                  <a:xfrm flipH="1" flipV="1">
                    <a:off x="1669543" y="1219149"/>
                    <a:ext cx="2120" cy="203156"/>
                  </a:xfrm>
                  <a:prstGeom prst="line">
                    <a:avLst/>
                  </a:prstGeom>
                  <a:ln w="12700" cmpd="sng">
                    <a:solidFill>
                      <a:schemeClr val="bg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435" name="Cilindro 2434"/>
            <p:cNvSpPr>
              <a:spLocks/>
            </p:cNvSpPr>
            <p:nvPr/>
          </p:nvSpPr>
          <p:spPr>
            <a:xfrm rot="16200000">
              <a:off x="1448389" y="2254315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52" name="Cilindro 3151"/>
            <p:cNvSpPr>
              <a:spLocks/>
            </p:cNvSpPr>
            <p:nvPr/>
          </p:nvSpPr>
          <p:spPr>
            <a:xfrm rot="16200000">
              <a:off x="1429911" y="2091967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3140" name="Gruppo 3152"/>
            <p:cNvGrpSpPr/>
            <p:nvPr/>
          </p:nvGrpSpPr>
          <p:grpSpPr>
            <a:xfrm>
              <a:off x="3605799" y="2109890"/>
              <a:ext cx="1987380" cy="3292407"/>
              <a:chOff x="1774303" y="1185317"/>
              <a:chExt cx="1810668" cy="3024055"/>
            </a:xfrm>
            <a:solidFill>
              <a:schemeClr val="accent6"/>
            </a:solidFill>
          </p:grpSpPr>
          <p:sp>
            <p:nvSpPr>
              <p:cNvPr id="3154" name="Ovale 3153"/>
              <p:cNvSpPr/>
              <p:nvPr/>
            </p:nvSpPr>
            <p:spPr>
              <a:xfrm>
                <a:off x="2258210" y="1448356"/>
                <a:ext cx="1175199" cy="38752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MST1/2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5" name="Ovale 3154"/>
              <p:cNvSpPr/>
              <p:nvPr/>
            </p:nvSpPr>
            <p:spPr>
              <a:xfrm>
                <a:off x="2245858" y="2353832"/>
                <a:ext cx="1256681" cy="43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LATS1/2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6" name="Ovale 3155"/>
              <p:cNvSpPr/>
              <p:nvPr/>
            </p:nvSpPr>
            <p:spPr>
              <a:xfrm>
                <a:off x="1774303" y="1185317"/>
                <a:ext cx="791051" cy="43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SAV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7" name="Ovale 3156"/>
              <p:cNvSpPr/>
              <p:nvPr/>
            </p:nvSpPr>
            <p:spPr>
              <a:xfrm>
                <a:off x="2245856" y="2699491"/>
                <a:ext cx="1339115" cy="524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MOB1A/B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158" name="Connettore 2 3157"/>
              <p:cNvCxnSpPr/>
              <p:nvPr/>
            </p:nvCxnSpPr>
            <p:spPr>
              <a:xfrm>
                <a:off x="2830822" y="1843476"/>
                <a:ext cx="10170" cy="458278"/>
              </a:xfrm>
              <a:prstGeom prst="straightConnector1">
                <a:avLst/>
              </a:prstGeom>
              <a:grpFill/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59" name="Ovale 3158"/>
              <p:cNvSpPr/>
              <p:nvPr/>
            </p:nvSpPr>
            <p:spPr>
              <a:xfrm>
                <a:off x="2379944" y="3777325"/>
                <a:ext cx="1201169" cy="4320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TAZ/YAP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60" name="Ovale 3159"/>
            <p:cNvSpPr/>
            <p:nvPr/>
          </p:nvSpPr>
          <p:spPr>
            <a:xfrm>
              <a:off x="4064624" y="5330025"/>
              <a:ext cx="1376644" cy="41583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TEADs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3141" name="Gruppo 3160"/>
            <p:cNvGrpSpPr/>
            <p:nvPr/>
          </p:nvGrpSpPr>
          <p:grpSpPr>
            <a:xfrm>
              <a:off x="4681844" y="4329713"/>
              <a:ext cx="272579" cy="503365"/>
              <a:chOff x="5124200" y="4430776"/>
              <a:chExt cx="319119" cy="549418"/>
            </a:xfrm>
          </p:grpSpPr>
          <p:cxnSp>
            <p:nvCxnSpPr>
              <p:cNvPr id="3162" name="Connettore 1 3161"/>
              <p:cNvCxnSpPr>
                <a:stCxn id="3157" idx="4"/>
              </p:cNvCxnSpPr>
              <p:nvPr/>
            </p:nvCxnSpPr>
            <p:spPr>
              <a:xfrm flipH="1">
                <a:off x="5286473" y="4430776"/>
                <a:ext cx="44284" cy="5350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3" name="Connettore 1 3162"/>
              <p:cNvCxnSpPr/>
              <p:nvPr/>
            </p:nvCxnSpPr>
            <p:spPr>
              <a:xfrm flipV="1">
                <a:off x="5124200" y="4962441"/>
                <a:ext cx="319119" cy="177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67" name="CasellaDiTesto 3166"/>
            <p:cNvSpPr txBox="1"/>
            <p:nvPr/>
          </p:nvSpPr>
          <p:spPr>
            <a:xfrm>
              <a:off x="1152979" y="827823"/>
              <a:ext cx="1014042" cy="3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Apical</a:t>
              </a:r>
              <a:endParaRPr lang="en-US" sz="1600" dirty="0"/>
            </a:p>
          </p:txBody>
        </p:sp>
        <p:sp>
          <p:nvSpPr>
            <p:cNvPr id="3168" name="CasellaDiTesto 3167"/>
            <p:cNvSpPr txBox="1"/>
            <p:nvPr/>
          </p:nvSpPr>
          <p:spPr>
            <a:xfrm>
              <a:off x="1190602" y="6418541"/>
              <a:ext cx="1014042" cy="352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Basal</a:t>
              </a:r>
              <a:endParaRPr lang="en-US" sz="1600" dirty="0"/>
            </a:p>
          </p:txBody>
        </p:sp>
        <p:sp>
          <p:nvSpPr>
            <p:cNvPr id="3171" name="Ovale 3170"/>
            <p:cNvSpPr/>
            <p:nvPr/>
          </p:nvSpPr>
          <p:spPr>
            <a:xfrm>
              <a:off x="6561693" y="2676545"/>
              <a:ext cx="1369298" cy="82496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RHO GTPases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172" name="Connettore 2 3171"/>
            <p:cNvCxnSpPr/>
            <p:nvPr/>
          </p:nvCxnSpPr>
          <p:spPr>
            <a:xfrm flipH="1">
              <a:off x="7069598" y="1719645"/>
              <a:ext cx="56879" cy="7752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3" name="Connettore 1 3172"/>
            <p:cNvCxnSpPr/>
            <p:nvPr/>
          </p:nvCxnSpPr>
          <p:spPr>
            <a:xfrm>
              <a:off x="7295508" y="1712173"/>
              <a:ext cx="108049" cy="744719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" name="Connettore 2 3173"/>
            <p:cNvCxnSpPr>
              <a:stCxn id="3171" idx="7"/>
              <a:endCxn id="3171" idx="7"/>
            </p:cNvCxnSpPr>
            <p:nvPr/>
          </p:nvCxnSpPr>
          <p:spPr>
            <a:xfrm>
              <a:off x="7730462" y="2797358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5" name="Connettore 1 3174"/>
            <p:cNvCxnSpPr/>
            <p:nvPr/>
          </p:nvCxnSpPr>
          <p:spPr>
            <a:xfrm flipV="1">
              <a:off x="7319823" y="2458779"/>
              <a:ext cx="216126" cy="21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6" name="Rettangolo 3175"/>
            <p:cNvSpPr/>
            <p:nvPr/>
          </p:nvSpPr>
          <p:spPr>
            <a:xfrm>
              <a:off x="6505725" y="1"/>
              <a:ext cx="2041092" cy="60812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3)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 Ligand-dependent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activation</a:t>
              </a:r>
            </a:p>
          </p:txBody>
        </p:sp>
        <p:cxnSp>
          <p:nvCxnSpPr>
            <p:cNvPr id="3183" name="Connettore 2 3182"/>
            <p:cNvCxnSpPr/>
            <p:nvPr/>
          </p:nvCxnSpPr>
          <p:spPr>
            <a:xfrm flipH="1">
              <a:off x="5457271" y="3595708"/>
              <a:ext cx="1375307" cy="1291328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0" name="Connettore 1 3189"/>
            <p:cNvCxnSpPr/>
            <p:nvPr/>
          </p:nvCxnSpPr>
          <p:spPr>
            <a:xfrm>
              <a:off x="5415794" y="3406712"/>
              <a:ext cx="25474" cy="3447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1" name="Rettangolo 3190"/>
            <p:cNvSpPr/>
            <p:nvPr/>
          </p:nvSpPr>
          <p:spPr>
            <a:xfrm>
              <a:off x="1903088" y="5022156"/>
              <a:ext cx="699630" cy="352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dirty="0">
                  <a:solidFill>
                    <a:prstClr val="black"/>
                  </a:solidFill>
                </a:rPr>
                <a:t>SCRIB</a:t>
              </a:r>
            </a:p>
          </p:txBody>
        </p:sp>
        <p:sp>
          <p:nvSpPr>
            <p:cNvPr id="3192" name="Cilindro 3191"/>
            <p:cNvSpPr>
              <a:spLocks/>
            </p:cNvSpPr>
            <p:nvPr/>
          </p:nvSpPr>
          <p:spPr>
            <a:xfrm rot="16200000">
              <a:off x="1414677" y="4976988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93" name="Cilindro 3192"/>
            <p:cNvSpPr>
              <a:spLocks/>
            </p:cNvSpPr>
            <p:nvPr/>
          </p:nvSpPr>
          <p:spPr>
            <a:xfrm rot="16200000">
              <a:off x="1402661" y="4800436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94" name="Rettangolo 3193"/>
            <p:cNvSpPr/>
            <p:nvPr/>
          </p:nvSpPr>
          <p:spPr>
            <a:xfrm>
              <a:off x="-41428" y="4988350"/>
              <a:ext cx="1216160" cy="608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dirty="0" smtClean="0"/>
                <a:t>Basolateral </a:t>
              </a:r>
            </a:p>
            <a:p>
              <a:r>
                <a:rPr lang="en-US" sz="1600" dirty="0" smtClean="0"/>
                <a:t>junctions</a:t>
              </a:r>
              <a:endParaRPr lang="en-US" sz="1600" dirty="0"/>
            </a:p>
          </p:txBody>
        </p:sp>
        <p:cxnSp>
          <p:nvCxnSpPr>
            <p:cNvPr id="3196" name="Connettore 2 3195"/>
            <p:cNvCxnSpPr/>
            <p:nvPr/>
          </p:nvCxnSpPr>
          <p:spPr>
            <a:xfrm flipV="1">
              <a:off x="2664825" y="2845205"/>
              <a:ext cx="1732478" cy="2179183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9" name="Cilindro 3198"/>
            <p:cNvSpPr>
              <a:spLocks/>
            </p:cNvSpPr>
            <p:nvPr/>
          </p:nvSpPr>
          <p:spPr>
            <a:xfrm rot="16200000">
              <a:off x="1428769" y="3381708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00" name="Cilindro 3199"/>
            <p:cNvSpPr>
              <a:spLocks/>
            </p:cNvSpPr>
            <p:nvPr/>
          </p:nvSpPr>
          <p:spPr>
            <a:xfrm rot="16200000">
              <a:off x="1446354" y="3553158"/>
              <a:ext cx="162347" cy="766182"/>
            </a:xfrm>
            <a:prstGeom prst="can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01" name="Rettangolo 3200"/>
            <p:cNvSpPr/>
            <p:nvPr/>
          </p:nvSpPr>
          <p:spPr>
            <a:xfrm>
              <a:off x="-4449" y="3503168"/>
              <a:ext cx="1081910" cy="608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Adherens </a:t>
              </a:r>
            </a:p>
            <a:p>
              <a:r>
                <a:rPr lang="en-US" sz="1600" dirty="0" smtClean="0"/>
                <a:t>junctions</a:t>
              </a:r>
              <a:endParaRPr lang="en-US" sz="1600" dirty="0"/>
            </a:p>
          </p:txBody>
        </p:sp>
        <p:sp>
          <p:nvSpPr>
            <p:cNvPr id="3202" name="Rettangolo 3201"/>
            <p:cNvSpPr/>
            <p:nvPr/>
          </p:nvSpPr>
          <p:spPr>
            <a:xfrm>
              <a:off x="74112" y="2316498"/>
              <a:ext cx="998602" cy="608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Tight </a:t>
              </a:r>
            </a:p>
            <a:p>
              <a:r>
                <a:rPr lang="en-US" sz="1600" dirty="0" smtClean="0"/>
                <a:t>junctions</a:t>
              </a:r>
              <a:endParaRPr lang="en-US" sz="1600" dirty="0"/>
            </a:p>
          </p:txBody>
        </p:sp>
        <p:sp>
          <p:nvSpPr>
            <p:cNvPr id="3203" name="Ovale 3202"/>
            <p:cNvSpPr/>
            <p:nvPr/>
          </p:nvSpPr>
          <p:spPr>
            <a:xfrm>
              <a:off x="1813673" y="3396523"/>
              <a:ext cx="1425594" cy="45734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α-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catenin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08" name="Connettore 1 3207"/>
            <p:cNvCxnSpPr/>
            <p:nvPr/>
          </p:nvCxnSpPr>
          <p:spPr>
            <a:xfrm flipH="1">
              <a:off x="5454032" y="3327167"/>
              <a:ext cx="1107661" cy="253962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6" name="Rettangolo 3215"/>
            <p:cNvSpPr/>
            <p:nvPr/>
          </p:nvSpPr>
          <p:spPr>
            <a:xfrm>
              <a:off x="677317" y="1"/>
              <a:ext cx="1949774" cy="6081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1) Cell </a:t>
              </a:r>
              <a:r>
                <a:rPr lang="en-US" sz="1600" b="1" dirty="0"/>
                <a:t>polarity and </a:t>
              </a:r>
              <a:endParaRPr lang="en-US" sz="1600" b="1" dirty="0" smtClean="0"/>
            </a:p>
            <a:p>
              <a:r>
                <a:rPr lang="en-US" sz="1600" b="1" dirty="0" smtClean="0"/>
                <a:t>cell junction factors</a:t>
              </a:r>
              <a:endParaRPr lang="en-US" sz="1600" b="1" dirty="0"/>
            </a:p>
          </p:txBody>
        </p:sp>
        <p:sp>
          <p:nvSpPr>
            <p:cNvPr id="3217" name="Rettangolo 3216"/>
            <p:cNvSpPr/>
            <p:nvPr/>
          </p:nvSpPr>
          <p:spPr>
            <a:xfrm>
              <a:off x="1785940" y="2128939"/>
              <a:ext cx="814489" cy="352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dirty="0" smtClean="0">
                  <a:solidFill>
                    <a:prstClr val="black"/>
                  </a:solidFill>
                </a:rPr>
                <a:t>AMOTs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220" name="Rettangolo 3219"/>
            <p:cNvSpPr/>
            <p:nvPr/>
          </p:nvSpPr>
          <p:spPr>
            <a:xfrm>
              <a:off x="1894175" y="3923157"/>
              <a:ext cx="881108" cy="3520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PTPN14</a:t>
              </a:r>
            </a:p>
          </p:txBody>
        </p:sp>
        <p:grpSp>
          <p:nvGrpSpPr>
            <p:cNvPr id="3142" name="Gruppo 3317"/>
            <p:cNvGrpSpPr/>
            <p:nvPr/>
          </p:nvGrpSpPr>
          <p:grpSpPr>
            <a:xfrm>
              <a:off x="5705691" y="4696870"/>
              <a:ext cx="1949977" cy="1199742"/>
              <a:chOff x="6417710" y="4850453"/>
              <a:chExt cx="2112475" cy="1199742"/>
            </a:xfrm>
          </p:grpSpPr>
          <p:sp>
            <p:nvSpPr>
              <p:cNvPr id="3240" name="Ovale 3239"/>
              <p:cNvSpPr/>
              <p:nvPr/>
            </p:nvSpPr>
            <p:spPr>
              <a:xfrm>
                <a:off x="6827638" y="4850453"/>
                <a:ext cx="1224136" cy="36004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Actin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1" name="Ovale 3240"/>
              <p:cNvSpPr/>
              <p:nvPr/>
            </p:nvSpPr>
            <p:spPr>
              <a:xfrm>
                <a:off x="6753505" y="5209689"/>
                <a:ext cx="1512373" cy="48702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RHO GTPases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2" name="Rettangolo 3241"/>
              <p:cNvSpPr/>
              <p:nvPr/>
            </p:nvSpPr>
            <p:spPr>
              <a:xfrm>
                <a:off x="6417710" y="5698122"/>
                <a:ext cx="2112475" cy="35207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/>
                  <a:t>4</a:t>
                </a:r>
                <a:r>
                  <a:rPr lang="en-US" sz="1600" b="1" dirty="0" smtClean="0"/>
                  <a:t>) Mechanical cues </a:t>
                </a:r>
                <a:endParaRPr lang="en-US" sz="1600" b="1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244" name="Connettore 2 3243"/>
            <p:cNvCxnSpPr>
              <a:endCxn id="3159" idx="6"/>
            </p:cNvCxnSpPr>
            <p:nvPr/>
          </p:nvCxnSpPr>
          <p:spPr>
            <a:xfrm flipH="1">
              <a:off x="5588947" y="5137341"/>
              <a:ext cx="455099" cy="29762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6" name="Ovale 3245"/>
            <p:cNvSpPr/>
            <p:nvPr/>
          </p:nvSpPr>
          <p:spPr>
            <a:xfrm>
              <a:off x="2477845" y="5990677"/>
              <a:ext cx="1704942" cy="3764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HMG-CoAR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47" name="Ovale 3246"/>
            <p:cNvSpPr/>
            <p:nvPr/>
          </p:nvSpPr>
          <p:spPr>
            <a:xfrm>
              <a:off x="2709893" y="5616259"/>
              <a:ext cx="1329379" cy="36004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AMPK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48" name="Connettore 1 3247"/>
            <p:cNvCxnSpPr/>
            <p:nvPr/>
          </p:nvCxnSpPr>
          <p:spPr>
            <a:xfrm flipV="1">
              <a:off x="3470341" y="5208708"/>
              <a:ext cx="693448" cy="41437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9" name="Connettore 1 3248"/>
            <p:cNvCxnSpPr/>
            <p:nvPr/>
          </p:nvCxnSpPr>
          <p:spPr>
            <a:xfrm>
              <a:off x="4162747" y="5098083"/>
              <a:ext cx="30067" cy="22975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0" name="Rettangolo 3249"/>
            <p:cNvSpPr/>
            <p:nvPr/>
          </p:nvSpPr>
          <p:spPr>
            <a:xfrm>
              <a:off x="2384746" y="6415048"/>
              <a:ext cx="1986733" cy="3520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5) Metabolic factors</a:t>
              </a:r>
              <a:endParaRPr lang="en-US" sz="1600" b="1" dirty="0"/>
            </a:p>
          </p:txBody>
        </p:sp>
        <p:cxnSp>
          <p:nvCxnSpPr>
            <p:cNvPr id="3251" name="Connettore 2 3250"/>
            <p:cNvCxnSpPr/>
            <p:nvPr/>
          </p:nvCxnSpPr>
          <p:spPr>
            <a:xfrm flipV="1">
              <a:off x="3217010" y="3763938"/>
              <a:ext cx="914931" cy="1855213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4" name="Rettangolo 3253"/>
            <p:cNvSpPr/>
            <p:nvPr/>
          </p:nvSpPr>
          <p:spPr>
            <a:xfrm>
              <a:off x="2282473" y="679939"/>
              <a:ext cx="545921" cy="352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dirty="0">
                  <a:solidFill>
                    <a:prstClr val="black"/>
                  </a:solidFill>
                </a:rPr>
                <a:t>CRB</a:t>
              </a:r>
            </a:p>
          </p:txBody>
        </p:sp>
        <p:sp>
          <p:nvSpPr>
            <p:cNvPr id="3257" name="Rettangolo 3256"/>
            <p:cNvSpPr/>
            <p:nvPr/>
          </p:nvSpPr>
          <p:spPr>
            <a:xfrm>
              <a:off x="2161338" y="838459"/>
              <a:ext cx="170454" cy="6471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58" name="Rettangolo 3257"/>
            <p:cNvSpPr/>
            <p:nvPr/>
          </p:nvSpPr>
          <p:spPr>
            <a:xfrm>
              <a:off x="3624361" y="1"/>
              <a:ext cx="2278273" cy="60812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2) Upstream activators 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of Hippo kinases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264" name="Rettangolo 3263"/>
            <p:cNvSpPr/>
            <p:nvPr/>
          </p:nvSpPr>
          <p:spPr>
            <a:xfrm>
              <a:off x="4541379" y="1383668"/>
              <a:ext cx="661726" cy="35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TAOK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65" name="Rettangolo 3264"/>
            <p:cNvSpPr/>
            <p:nvPr/>
          </p:nvSpPr>
          <p:spPr>
            <a:xfrm>
              <a:off x="3717705" y="1374345"/>
              <a:ext cx="723277" cy="35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KIBRA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66" name="Rettangolo 3265"/>
            <p:cNvSpPr/>
            <p:nvPr/>
          </p:nvSpPr>
          <p:spPr>
            <a:xfrm>
              <a:off x="5306209" y="1396870"/>
              <a:ext cx="731158" cy="35207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NF2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291" name="Connettore 2 3290"/>
            <p:cNvCxnSpPr/>
            <p:nvPr/>
          </p:nvCxnSpPr>
          <p:spPr>
            <a:xfrm>
              <a:off x="4874186" y="1815388"/>
              <a:ext cx="0" cy="474624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2" name="Connettore 2 3291"/>
            <p:cNvCxnSpPr/>
            <p:nvPr/>
          </p:nvCxnSpPr>
          <p:spPr>
            <a:xfrm>
              <a:off x="4173266" y="1792233"/>
              <a:ext cx="490140" cy="504804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4" name="Connettore 2 3293"/>
            <p:cNvCxnSpPr/>
            <p:nvPr/>
          </p:nvCxnSpPr>
          <p:spPr>
            <a:xfrm flipH="1">
              <a:off x="5243409" y="1858547"/>
              <a:ext cx="421493" cy="1531999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1" name="Connettore 1 3320"/>
            <p:cNvCxnSpPr/>
            <p:nvPr/>
          </p:nvCxnSpPr>
          <p:spPr>
            <a:xfrm>
              <a:off x="4222119" y="6230650"/>
              <a:ext cx="344924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3" name="Connettore 2 3322"/>
            <p:cNvCxnSpPr/>
            <p:nvPr/>
          </p:nvCxnSpPr>
          <p:spPr>
            <a:xfrm flipH="1" flipV="1">
              <a:off x="7667229" y="3808316"/>
              <a:ext cx="4540" cy="2428494"/>
            </a:xfrm>
            <a:prstGeom prst="straightConnector1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43" name="Gruppo 2381"/>
            <p:cNvGrpSpPr/>
            <p:nvPr/>
          </p:nvGrpSpPr>
          <p:grpSpPr>
            <a:xfrm>
              <a:off x="6614900" y="783951"/>
              <a:ext cx="1210362" cy="709355"/>
              <a:chOff x="7486692" y="944906"/>
              <a:chExt cx="1311226" cy="709355"/>
            </a:xfrm>
            <a:solidFill>
              <a:srgbClr val="92D050"/>
            </a:solidFill>
          </p:grpSpPr>
          <p:sp>
            <p:nvSpPr>
              <p:cNvPr id="2383" name="Disco magnetico 2382"/>
              <p:cNvSpPr/>
              <p:nvPr/>
            </p:nvSpPr>
            <p:spPr>
              <a:xfrm>
                <a:off x="7486692" y="952758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4" name="Disco magnetico 2383"/>
              <p:cNvSpPr/>
              <p:nvPr/>
            </p:nvSpPr>
            <p:spPr>
              <a:xfrm>
                <a:off x="7674010" y="952758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5" name="Disco magnetico 2384"/>
              <p:cNvSpPr/>
              <p:nvPr/>
            </p:nvSpPr>
            <p:spPr>
              <a:xfrm>
                <a:off x="7861328" y="944906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6" name="Disco magnetico 2385"/>
              <p:cNvSpPr/>
              <p:nvPr/>
            </p:nvSpPr>
            <p:spPr>
              <a:xfrm>
                <a:off x="8048646" y="944906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87" name="Disco magnetico 2386"/>
              <p:cNvSpPr/>
              <p:nvPr/>
            </p:nvSpPr>
            <p:spPr>
              <a:xfrm>
                <a:off x="8235964" y="944906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91" name="Disco magnetico 2390"/>
              <p:cNvSpPr/>
              <p:nvPr/>
            </p:nvSpPr>
            <p:spPr>
              <a:xfrm>
                <a:off x="8423282" y="944906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92" name="Disco magnetico 2391"/>
              <p:cNvSpPr/>
              <p:nvPr/>
            </p:nvSpPr>
            <p:spPr>
              <a:xfrm>
                <a:off x="8610600" y="944906"/>
                <a:ext cx="187318" cy="701503"/>
              </a:xfrm>
              <a:prstGeom prst="flowChartMagneticDisk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3144" name="Gruppo 70"/>
            <p:cNvGrpSpPr/>
            <p:nvPr/>
          </p:nvGrpSpPr>
          <p:grpSpPr>
            <a:xfrm>
              <a:off x="1942612" y="4231185"/>
              <a:ext cx="1082370" cy="452316"/>
              <a:chOff x="2104496" y="4197165"/>
              <a:chExt cx="1172568" cy="452316"/>
            </a:xfrm>
          </p:grpSpPr>
          <p:sp>
            <p:nvSpPr>
              <p:cNvPr id="2369" name="Ovale 2368"/>
              <p:cNvSpPr/>
              <p:nvPr/>
            </p:nvSpPr>
            <p:spPr>
              <a:xfrm>
                <a:off x="2104496" y="4197165"/>
                <a:ext cx="1172568" cy="4523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ttangolo 69"/>
              <p:cNvSpPr/>
              <p:nvPr/>
            </p:nvSpPr>
            <p:spPr>
              <a:xfrm>
                <a:off x="2198263" y="4219167"/>
                <a:ext cx="993034" cy="352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TAZ/YAP</a:t>
                </a:r>
              </a:p>
            </p:txBody>
          </p:sp>
        </p:grpSp>
        <p:grpSp>
          <p:nvGrpSpPr>
            <p:cNvPr id="3145" name="Gruppo 2369"/>
            <p:cNvGrpSpPr/>
            <p:nvPr/>
          </p:nvGrpSpPr>
          <p:grpSpPr>
            <a:xfrm>
              <a:off x="2379719" y="3056592"/>
              <a:ext cx="1082370" cy="452316"/>
              <a:chOff x="2104496" y="4197165"/>
              <a:chExt cx="1172568" cy="452316"/>
            </a:xfrm>
          </p:grpSpPr>
          <p:sp>
            <p:nvSpPr>
              <p:cNvPr id="2371" name="Ovale 2370"/>
              <p:cNvSpPr/>
              <p:nvPr/>
            </p:nvSpPr>
            <p:spPr>
              <a:xfrm>
                <a:off x="2104496" y="4197165"/>
                <a:ext cx="1172568" cy="4523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2" name="Rettangolo 2371"/>
              <p:cNvSpPr/>
              <p:nvPr/>
            </p:nvSpPr>
            <p:spPr>
              <a:xfrm>
                <a:off x="2198263" y="4219167"/>
                <a:ext cx="993034" cy="352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TAZ/YAP</a:t>
                </a:r>
              </a:p>
            </p:txBody>
          </p:sp>
        </p:grpSp>
        <p:grpSp>
          <p:nvGrpSpPr>
            <p:cNvPr id="3146" name="Gruppo 2372"/>
            <p:cNvGrpSpPr/>
            <p:nvPr/>
          </p:nvGrpSpPr>
          <p:grpSpPr>
            <a:xfrm>
              <a:off x="2241575" y="2387595"/>
              <a:ext cx="1082370" cy="452316"/>
              <a:chOff x="2104496" y="4197165"/>
              <a:chExt cx="1172568" cy="452316"/>
            </a:xfrm>
          </p:grpSpPr>
          <p:sp>
            <p:nvSpPr>
              <p:cNvPr id="2374" name="Ovale 2373"/>
              <p:cNvSpPr/>
              <p:nvPr/>
            </p:nvSpPr>
            <p:spPr>
              <a:xfrm>
                <a:off x="2104496" y="4197165"/>
                <a:ext cx="1172568" cy="4523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5" name="Rettangolo 2374"/>
              <p:cNvSpPr/>
              <p:nvPr/>
            </p:nvSpPr>
            <p:spPr>
              <a:xfrm>
                <a:off x="2198263" y="4219167"/>
                <a:ext cx="993034" cy="352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TAZ/YAP</a:t>
                </a:r>
              </a:p>
            </p:txBody>
          </p:sp>
        </p:grpSp>
        <p:grpSp>
          <p:nvGrpSpPr>
            <p:cNvPr id="3147" name="Gruppo 2375"/>
            <p:cNvGrpSpPr/>
            <p:nvPr/>
          </p:nvGrpSpPr>
          <p:grpSpPr>
            <a:xfrm>
              <a:off x="2068249" y="1383336"/>
              <a:ext cx="1082370" cy="452316"/>
              <a:chOff x="2104496" y="4197165"/>
              <a:chExt cx="1172568" cy="452316"/>
            </a:xfrm>
          </p:grpSpPr>
          <p:sp>
            <p:nvSpPr>
              <p:cNvPr id="2377" name="Ovale 2376"/>
              <p:cNvSpPr/>
              <p:nvPr/>
            </p:nvSpPr>
            <p:spPr>
              <a:xfrm>
                <a:off x="2104496" y="4197165"/>
                <a:ext cx="1172568" cy="45231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78" name="Rettangolo 2377"/>
              <p:cNvSpPr/>
              <p:nvPr/>
            </p:nvSpPr>
            <p:spPr>
              <a:xfrm>
                <a:off x="2198263" y="4219167"/>
                <a:ext cx="993034" cy="352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/>
                  <a:t>TAZ/YAP</a:t>
                </a:r>
              </a:p>
            </p:txBody>
          </p:sp>
        </p:grpSp>
        <p:sp>
          <p:nvSpPr>
            <p:cNvPr id="72" name="Rettangolo 71"/>
            <p:cNvSpPr/>
            <p:nvPr/>
          </p:nvSpPr>
          <p:spPr>
            <a:xfrm>
              <a:off x="4819817" y="703471"/>
              <a:ext cx="2362260" cy="35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GPCRs</a:t>
              </a:r>
            </a:p>
          </p:txBody>
        </p:sp>
      </p:grpSp>
      <p:sp>
        <p:nvSpPr>
          <p:cNvPr id="2401" name="Titolo 1"/>
          <p:cNvSpPr txBox="1">
            <a:spLocks/>
          </p:cNvSpPr>
          <p:nvPr/>
        </p:nvSpPr>
        <p:spPr>
          <a:xfrm>
            <a:off x="-828600" y="0"/>
            <a:ext cx="10513168" cy="332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Regulation of the Hippo Pathway in Mammals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02" name="CasellaDiTesto 2401"/>
          <p:cNvSpPr txBox="1"/>
          <p:nvPr/>
        </p:nvSpPr>
        <p:spPr>
          <a:xfrm>
            <a:off x="6012160" y="639633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Maugeri-Saccà M and De Maria R, </a:t>
            </a:r>
          </a:p>
          <a:p>
            <a:r>
              <a:rPr lang="en-US" sz="1200" dirty="0" smtClean="0"/>
              <a:t>Pharmacology </a:t>
            </a:r>
            <a:r>
              <a:rPr lang="en-US" sz="1200" dirty="0"/>
              <a:t>&amp; </a:t>
            </a:r>
            <a:r>
              <a:rPr lang="en-US" sz="1200" dirty="0" smtClean="0"/>
              <a:t>Therapeutics (under review)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9558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Mechanical regulation of YAP/TAZ: mechanotransduction</a:t>
            </a:r>
            <a:endParaRPr lang="en-US" sz="2800" b="1" dirty="0"/>
          </a:p>
        </p:txBody>
      </p:sp>
      <p:pic>
        <p:nvPicPr>
          <p:cNvPr id="43010" name="Picture 2" descr="http://www.bio.unipd.it/piccolo/images/meccano_big.png"/>
          <p:cNvPicPr>
            <a:picLocks noChangeAspect="1" noChangeArrowheads="1"/>
          </p:cNvPicPr>
          <p:nvPr/>
        </p:nvPicPr>
        <p:blipFill>
          <a:blip r:embed="rId2" cstate="print"/>
          <a:srcRect l="1356" r="38776"/>
          <a:stretch>
            <a:fillRect/>
          </a:stretch>
        </p:blipFill>
        <p:spPr bwMode="auto">
          <a:xfrm>
            <a:off x="251520" y="1412776"/>
            <a:ext cx="4917174" cy="418274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5004048" y="6581001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Halder,  Nat Rev Mol Cell Biol. 2012 </a:t>
            </a:r>
            <a:endParaRPr lang="en-US" sz="1200" dirty="0"/>
          </a:p>
        </p:txBody>
      </p:sp>
      <p:pic>
        <p:nvPicPr>
          <p:cNvPr id="43012" name="Picture 4" descr="Risultati immagini per yap taz mechanotransdu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613" y="1916832"/>
            <a:ext cx="35718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Hippo-Wnt crosstalk</a:t>
            </a:r>
            <a:endParaRPr lang="en-US" b="1" u="sng" dirty="0"/>
          </a:p>
        </p:txBody>
      </p:sp>
      <p:sp>
        <p:nvSpPr>
          <p:cNvPr id="6" name="Rettangolo 5"/>
          <p:cNvSpPr/>
          <p:nvPr/>
        </p:nvSpPr>
        <p:spPr>
          <a:xfrm>
            <a:off x="35496" y="1196752"/>
            <a:ext cx="5544616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5076057" y="6444044"/>
            <a:ext cx="39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Azzolin,  Cell 2014; </a:t>
            </a:r>
            <a:r>
              <a:rPr lang="en-US" dirty="0" err="1" smtClean="0"/>
              <a:t>Cai</a:t>
            </a:r>
            <a:r>
              <a:rPr lang="en-US" dirty="0" smtClean="0"/>
              <a:t>, Genes Dev. 2015 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11518" r="64026"/>
          <a:stretch>
            <a:fillRect/>
          </a:stretch>
        </p:blipFill>
        <p:spPr bwMode="auto">
          <a:xfrm>
            <a:off x="5868144" y="1196752"/>
            <a:ext cx="2232248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5868144" y="1196752"/>
            <a:ext cx="2232248" cy="5040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251520" y="1268760"/>
            <a:ext cx="5256584" cy="4824536"/>
            <a:chOff x="1016269" y="1340768"/>
            <a:chExt cx="6045375" cy="454987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79" r="1909"/>
            <a:stretch>
              <a:fillRect/>
            </a:stretch>
          </p:blipFill>
          <p:spPr bwMode="auto">
            <a:xfrm>
              <a:off x="1016269" y="1700808"/>
              <a:ext cx="5448301" cy="4189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177" t="29317" r="43435" b="67248"/>
            <a:stretch>
              <a:fillRect/>
            </a:stretch>
          </p:blipFill>
          <p:spPr bwMode="auto">
            <a:xfrm>
              <a:off x="1547664" y="1340768"/>
              <a:ext cx="551398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it-IT" b="1" dirty="0" err="1" smtClean="0"/>
              <a:t>Hippo</a:t>
            </a:r>
            <a:r>
              <a:rPr lang="it-IT" b="1" dirty="0" smtClean="0"/>
              <a:t> </a:t>
            </a:r>
            <a:r>
              <a:rPr lang="it-IT" b="1" dirty="0" err="1" smtClean="0"/>
              <a:t>pathway</a:t>
            </a:r>
            <a:r>
              <a:rPr lang="it-IT" b="1" dirty="0" smtClean="0"/>
              <a:t> in BC</a:t>
            </a:r>
            <a:endParaRPr lang="en-US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6781" r="11782" b="11269"/>
          <a:stretch>
            <a:fillRect/>
          </a:stretch>
        </p:blipFill>
        <p:spPr bwMode="auto">
          <a:xfrm>
            <a:off x="827584" y="836712"/>
            <a:ext cx="6984776" cy="54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6876256" y="6351711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Maugeri-Saccà M, </a:t>
            </a:r>
            <a:r>
              <a:rPr lang="it-IT" sz="1200" dirty="0" err="1" smtClean="0"/>
              <a:t>et</a:t>
            </a:r>
            <a:r>
              <a:rPr lang="it-IT" sz="1200" dirty="0" smtClean="0"/>
              <a:t> al.</a:t>
            </a:r>
          </a:p>
          <a:p>
            <a:r>
              <a:rPr lang="it-IT" sz="1200" dirty="0" smtClean="0"/>
              <a:t>Expert </a:t>
            </a:r>
            <a:r>
              <a:rPr lang="it-IT" sz="1200" dirty="0" err="1" smtClean="0"/>
              <a:t>Rev</a:t>
            </a:r>
            <a:r>
              <a:rPr lang="it-IT" sz="1200" dirty="0" smtClean="0"/>
              <a:t> </a:t>
            </a:r>
            <a:r>
              <a:rPr lang="it-IT" sz="1200" dirty="0" err="1" smtClean="0"/>
              <a:t>Mol</a:t>
            </a:r>
            <a:r>
              <a:rPr lang="it-IT" sz="1200" dirty="0" smtClean="0"/>
              <a:t> </a:t>
            </a:r>
            <a:r>
              <a:rPr lang="it-IT" sz="1200" dirty="0" err="1" smtClean="0"/>
              <a:t>Med</a:t>
            </a:r>
            <a:r>
              <a:rPr lang="it-IT" sz="1200" dirty="0" smtClean="0"/>
              <a:t>. 2015</a:t>
            </a:r>
            <a:endParaRPr lang="it-IT" sz="1200" dirty="0"/>
          </a:p>
        </p:txBody>
      </p:sp>
      <p:sp>
        <p:nvSpPr>
          <p:cNvPr id="6" name="Freccia a destra 5"/>
          <p:cNvSpPr/>
          <p:nvPr/>
        </p:nvSpPr>
        <p:spPr>
          <a:xfrm>
            <a:off x="179512" y="263691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.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179512" y="1916832"/>
            <a:ext cx="6067359" cy="3528392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origin and evolution of the CSCs concept</a:t>
            </a:r>
            <a:endParaRPr lang="en-US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7092280" y="6093296"/>
            <a:ext cx="16379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Maugeri-Saccà M, </a:t>
            </a:r>
            <a:r>
              <a:rPr lang="it-IT" sz="1200" dirty="0" err="1" smtClean="0"/>
              <a:t>et</a:t>
            </a:r>
            <a:r>
              <a:rPr lang="it-IT" sz="1200" dirty="0" smtClean="0"/>
              <a:t> al</a:t>
            </a:r>
          </a:p>
          <a:p>
            <a:r>
              <a:rPr lang="it-IT" sz="1200" dirty="0" err="1" smtClean="0"/>
              <a:t>Mol</a:t>
            </a:r>
            <a:r>
              <a:rPr lang="it-IT" sz="1200" dirty="0" smtClean="0"/>
              <a:t> </a:t>
            </a:r>
            <a:r>
              <a:rPr lang="it-IT" sz="1200" dirty="0" err="1" smtClean="0"/>
              <a:t>Cancer</a:t>
            </a:r>
            <a:r>
              <a:rPr lang="it-IT" sz="1200" dirty="0" smtClean="0"/>
              <a:t> </a:t>
            </a:r>
            <a:r>
              <a:rPr lang="it-IT" sz="1200" dirty="0" err="1" smtClean="0"/>
              <a:t>Ther</a:t>
            </a:r>
            <a:r>
              <a:rPr lang="it-IT" sz="1200" dirty="0" smtClean="0"/>
              <a:t>. 2012</a:t>
            </a:r>
            <a:r>
              <a:rPr lang="it-IT" dirty="0" smtClean="0"/>
              <a:t> </a:t>
            </a:r>
            <a:endParaRPr lang="it-IT" dirty="0"/>
          </a:p>
        </p:txBody>
      </p:sp>
      <p:sp>
        <p:nvSpPr>
          <p:cNvPr id="1028" name="AutoShape 4" descr="Risultati immagini per charles dar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Risultati immagini per charles dar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16606" t="35463" r="59031" b="21513"/>
          <a:stretch>
            <a:fillRect/>
          </a:stretch>
        </p:blipFill>
        <p:spPr bwMode="auto">
          <a:xfrm>
            <a:off x="6876256" y="1052736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circolare a sinistra 7"/>
          <p:cNvSpPr/>
          <p:nvPr/>
        </p:nvSpPr>
        <p:spPr>
          <a:xfrm>
            <a:off x="6012160" y="285293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65981" t="43993" r="2297" b="30453"/>
          <a:stretch>
            <a:fillRect/>
          </a:stretch>
        </p:blipFill>
        <p:spPr bwMode="auto">
          <a:xfrm>
            <a:off x="6804248" y="3140968"/>
            <a:ext cx="1944216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1087</Words>
  <Application>Microsoft Office PowerPoint</Application>
  <PresentationFormat>Presentazione su schermo (4:3)</PresentationFormat>
  <Paragraphs>196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Diapositiva 1</vt:lpstr>
      <vt:lpstr>Biochemical and functional characterization of the Salvador-Warts-Hippo (SWH) pathway in flies   </vt:lpstr>
      <vt:lpstr>The Hippo pathway is a central regulator of organ size and tissue homeostasis in mammals</vt:lpstr>
      <vt:lpstr>Architecture of the Hippo pathway</vt:lpstr>
      <vt:lpstr>Diapositiva 5</vt:lpstr>
      <vt:lpstr>Mechanical regulation of YAP/TAZ: mechanotransduction</vt:lpstr>
      <vt:lpstr>The Hippo-Wnt crosstalk</vt:lpstr>
      <vt:lpstr>The Hippo pathway in BC</vt:lpstr>
      <vt:lpstr>The origin and evolution of the CSCs concept</vt:lpstr>
      <vt:lpstr>Diapositiva 10</vt:lpstr>
      <vt:lpstr>TAZ controls Breast Cancer Stem Cell (BCSCs) fate</vt:lpstr>
      <vt:lpstr>TAZ is required for metastatic activity and chemoresistance of BCSCs</vt:lpstr>
      <vt:lpstr>TAZ is required for metastatic activity and chemoresistance of  breast cancer stem cells</vt:lpstr>
      <vt:lpstr>Diapositiva 14</vt:lpstr>
      <vt:lpstr>The Hippo Transducer TAZ Interacts with the SWI/SNF Complex to Regulate Breast Epithelial Lineage Commitment </vt:lpstr>
      <vt:lpstr>TAZ as a biomarker of pCR in HER2-positive BC patients treated with NAT</vt:lpstr>
      <vt:lpstr>Diapositiva 17</vt:lpstr>
      <vt:lpstr>Subcellular compartment-dependent significance of pMST1/2 expression in TNBC and HER2-positive BC patients treated with NAT</vt:lpstr>
      <vt:lpstr>TAZ/YAP and their target CTGF in male breast cancer </vt:lpstr>
      <vt:lpstr>HMG-CoAR expression in male breast cancer (metabolic control of YAP/TAZ) </vt:lpstr>
      <vt:lpstr>YAP in BC: oncogene or oncosuppressor ?</vt:lpstr>
      <vt:lpstr>YAP in BC: oncogene or oncosuppressor? …….. P53 and CAFs</vt:lpstr>
      <vt:lpstr>An unexpected function of Hippo kinases: LATS1/2 deletion stimulates anti-cancer immunity </vt:lpstr>
      <vt:lpstr>Strategies for targeting YAP/TAZ</vt:lpstr>
      <vt:lpstr>Metabolic control of the Hippo pathway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</dc:creator>
  <cp:lastModifiedBy>MoH</cp:lastModifiedBy>
  <cp:revision>55</cp:revision>
  <dcterms:created xsi:type="dcterms:W3CDTF">2017-05-29T10:55:36Z</dcterms:created>
  <dcterms:modified xsi:type="dcterms:W3CDTF">2017-06-14T16:31:40Z</dcterms:modified>
</cp:coreProperties>
</file>