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3" r:id="rId21"/>
    <p:sldId id="279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34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7734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a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Titolo Testo"/>
          <p:cNvSpPr txBox="1"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Giovanni Mela"/>
          <p:cNvSpPr txBox="1">
            <a:spLocks noGrp="1"/>
          </p:cNvSpPr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</a:lstStyle>
          <a:p>
            <a:r>
              <a:t>–Giovanni Mela</a:t>
            </a:r>
          </a:p>
        </p:txBody>
      </p:sp>
      <p:sp>
        <p:nvSpPr>
          <p:cNvPr id="106" name="“Inserisci qui una citazione”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r>
              <a:t>“Inserisci qui una citazione”. </a:t>
            </a:r>
          </a:p>
        </p:txBody>
      </p:sp>
      <p:sp>
        <p:nvSpPr>
          <p:cNvPr id="10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magin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olo Testo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1300480">
              <a:lnSpc>
                <a:spcPct val="100000"/>
              </a:lnSpc>
              <a:defRPr sz="6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Titolo Testo</a:t>
            </a:r>
          </a:p>
        </p:txBody>
      </p:sp>
      <p:sp>
        <p:nvSpPr>
          <p:cNvPr id="13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buChar char="•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3500" defTabSz="1300480">
              <a:spcBef>
                <a:spcPts val="1000"/>
              </a:spcBef>
              <a:buSzPct val="100000"/>
              <a:buFont typeface="Arial"/>
              <a:buChar char="•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magine"/>
          <p:cNvSpPr>
            <a:spLocks noGrp="1"/>
          </p:cNvSpPr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itolo Testo"/>
          <p:cNvSpPr txBox="1"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Testo"/>
          <p:cNvSpPr txBox="1"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magine"/>
          <p:cNvSpPr>
            <a:spLocks noGrp="1"/>
          </p:cNvSpPr>
          <p:nvPr>
            <p:ph type="pic" sz="half" idx="13"/>
          </p:nvPr>
        </p:nvSpPr>
        <p:spPr>
          <a:xfrm>
            <a:off x="6805519" y="981849"/>
            <a:ext cx="5575301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itolo Testo"/>
          <p:cNvSpPr txBox="1"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r>
              <a:t>Titolo Testo</a:t>
            </a:r>
          </a:p>
        </p:txBody>
      </p:sp>
      <p:sp>
        <p:nvSpPr>
          <p:cNvPr id="4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a"/>
          <p:cNvSpPr/>
          <p:nvPr/>
        </p:nvSpPr>
        <p:spPr>
          <a:xfrm>
            <a:off x="508000" y="25781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Line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Line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a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Line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Line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6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a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Line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Line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Immagine"/>
          <p:cNvSpPr>
            <a:spLocks noGrp="1"/>
          </p:cNvSpPr>
          <p:nvPr>
            <p:ph type="pic" sz="half" idx="13"/>
          </p:nvPr>
        </p:nvSpPr>
        <p:spPr>
          <a:xfrm>
            <a:off x="620619" y="2994799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magine"/>
          <p:cNvSpPr>
            <a:spLocks noGrp="1"/>
          </p:cNvSpPr>
          <p:nvPr>
            <p:ph type="pic" sz="quarter" idx="13"/>
          </p:nvPr>
        </p:nvSpPr>
        <p:spPr>
          <a:xfrm>
            <a:off x="6654800" y="977900"/>
            <a:ext cx="5727700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Immagine"/>
          <p:cNvSpPr>
            <a:spLocks noGrp="1"/>
          </p:cNvSpPr>
          <p:nvPr>
            <p:ph type="pic" sz="quarter" idx="14"/>
          </p:nvPr>
        </p:nvSpPr>
        <p:spPr>
          <a:xfrm>
            <a:off x="6654800" y="5003800"/>
            <a:ext cx="5727700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Immagine"/>
          <p:cNvSpPr>
            <a:spLocks noGrp="1"/>
          </p:cNvSpPr>
          <p:nvPr>
            <p:ph type="pic" sz="half" idx="15"/>
          </p:nvPr>
        </p:nvSpPr>
        <p:spPr>
          <a:xfrm>
            <a:off x="620619" y="975499"/>
            <a:ext cx="5575301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Titolo Testo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1371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600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BREAKTHROUGHS IN GASTROINTESTINAL CANCER TREATMENT…"/>
          <p:cNvSpPr txBox="1">
            <a:spLocks noGrp="1"/>
          </p:cNvSpPr>
          <p:nvPr>
            <p:ph type="ctrTitle"/>
          </p:nvPr>
        </p:nvSpPr>
        <p:spPr>
          <a:xfrm>
            <a:off x="508000" y="3149600"/>
            <a:ext cx="11988800" cy="20320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  <a:defRPr sz="3600" b="1" cap="none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r>
              <a:t>BREAKTHROUGHS IN GASTROINTESTINAL CANCER TREATMENT</a:t>
            </a:r>
          </a:p>
          <a:p>
            <a:pPr algn="ctr">
              <a:lnSpc>
                <a:spcPct val="100000"/>
              </a:lnSpc>
              <a:defRPr sz="3000" cap="none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r>
              <a:t>Immunotherapy and new perspectives</a:t>
            </a:r>
          </a:p>
        </p:txBody>
      </p:sp>
      <p:sp>
        <p:nvSpPr>
          <p:cNvPr id="148" name="October 19, 2017…"/>
          <p:cNvSpPr txBox="1">
            <a:spLocks noGrp="1"/>
          </p:cNvSpPr>
          <p:nvPr>
            <p:ph type="subTitle" sz="quarter" idx="1"/>
          </p:nvPr>
        </p:nvSpPr>
        <p:spPr>
          <a:xfrm>
            <a:off x="4749700" y="5520083"/>
            <a:ext cx="3886399" cy="8255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 defTabSz="268731">
              <a:defRPr sz="2208" b="1"/>
            </a:pPr>
            <a:endParaRPr dirty="0"/>
          </a:p>
          <a:p>
            <a:pPr algn="ctr" defTabSz="268731">
              <a:defRPr sz="2208" b="1"/>
            </a:pPr>
            <a:r>
              <a:rPr sz="3000" dirty="0" err="1"/>
              <a:t>Dr</a:t>
            </a:r>
            <a:r>
              <a:rPr sz="3000" dirty="0"/>
              <a:t> Fabio </a:t>
            </a:r>
            <a:r>
              <a:rPr sz="3000" dirty="0" err="1"/>
              <a:t>Gelsomino</a:t>
            </a:r>
            <a:endParaRPr sz="3000" dirty="0"/>
          </a:p>
        </p:txBody>
      </p:sp>
      <p:pic>
        <p:nvPicPr>
          <p:cNvPr id="149" name="page1image4752.png" descr="page1image47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0687593" y="413292"/>
            <a:ext cx="1612901" cy="200551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sto"/>
          <p:cNvSpPr txBox="1"/>
          <p:nvPr/>
        </p:nvSpPr>
        <p:spPr>
          <a:xfrm rot="16200000">
            <a:off x="5537199" y="381000"/>
            <a:ext cx="190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51" name="Testo"/>
          <p:cNvSpPr txBox="1"/>
          <p:nvPr/>
        </p:nvSpPr>
        <p:spPr>
          <a:xfrm>
            <a:off x="6438900" y="4235450"/>
            <a:ext cx="127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2800"/>
              </a:lnSpc>
              <a:spcBef>
                <a:spcPts val="1200"/>
              </a:spcBef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algn="l" defTabSz="457200">
              <a:lnSpc>
                <a:spcPts val="2800"/>
              </a:lnSpc>
              <a:spcBef>
                <a:spcPts val="1200"/>
              </a:spcBef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algn="l" defTabSz="457200">
              <a:lnSpc>
                <a:spcPts val="2800"/>
              </a:lnSpc>
              <a:spcBef>
                <a:spcPts val="1200"/>
              </a:spcBef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52" name="Testo"/>
          <p:cNvSpPr txBox="1"/>
          <p:nvPr/>
        </p:nvSpPr>
        <p:spPr>
          <a:xfrm>
            <a:off x="6565900" y="4362450"/>
            <a:ext cx="127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2800"/>
              </a:lnSpc>
              <a:spcBef>
                <a:spcPts val="1200"/>
              </a:spcBef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algn="l" defTabSz="457200">
              <a:lnSpc>
                <a:spcPts val="2800"/>
              </a:lnSpc>
              <a:spcBef>
                <a:spcPts val="1200"/>
              </a:spcBef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algn="l" defTabSz="457200">
              <a:lnSpc>
                <a:spcPts val="2800"/>
              </a:lnSpc>
              <a:spcBef>
                <a:spcPts val="1200"/>
              </a:spcBef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153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939" y="704850"/>
            <a:ext cx="5034911" cy="1004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442" y="7137398"/>
            <a:ext cx="3095479" cy="2070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71466" y="7175497"/>
            <a:ext cx="3725334" cy="203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03850" y="7213598"/>
            <a:ext cx="1896534" cy="203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211154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CasellaDiTesto 1"/>
          <p:cNvSpPr txBox="1"/>
          <p:nvPr/>
        </p:nvSpPr>
        <p:spPr>
          <a:xfrm>
            <a:off x="10244239" y="9395459"/>
            <a:ext cx="337280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Dudley JC et al, 2016</a:t>
            </a:r>
          </a:p>
        </p:txBody>
      </p:sp>
      <p:pic>
        <p:nvPicPr>
          <p:cNvPr id="21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838" y="2593932"/>
            <a:ext cx="5517627" cy="638183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Microsatellite Instability as a Biomarker for PD-1 Blockade"/>
          <p:cNvSpPr/>
          <p:nvPr/>
        </p:nvSpPr>
        <p:spPr>
          <a:xfrm>
            <a:off x="508000" y="1676400"/>
            <a:ext cx="11988800" cy="6858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02412">
              <a:defRPr sz="3096" b="1">
                <a:solidFill>
                  <a:srgbClr val="FFFFFF"/>
                </a:solidFill>
                <a:effectLst>
                  <a:outerShdw blurRad="21844" dist="10922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Microsatellite Instability as a Biomarker for PD-1 Blockade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asellaDiTesto 1"/>
          <p:cNvSpPr txBox="1"/>
          <p:nvPr/>
        </p:nvSpPr>
        <p:spPr>
          <a:xfrm>
            <a:off x="10177288" y="9395459"/>
            <a:ext cx="244827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Bourdais R et al, 2017</a:t>
            </a:r>
          </a:p>
        </p:txBody>
      </p:sp>
      <p:pic>
        <p:nvPicPr>
          <p:cNvPr id="2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257" y="3352193"/>
            <a:ext cx="11898304" cy="2596795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Rettangolo 2"/>
          <p:cNvSpPr/>
          <p:nvPr/>
        </p:nvSpPr>
        <p:spPr>
          <a:xfrm>
            <a:off x="739956" y="5401981"/>
            <a:ext cx="5707593" cy="216025"/>
          </a:xfrm>
          <a:prstGeom prst="rect">
            <a:avLst/>
          </a:prstGeom>
          <a:ln w="25400">
            <a:solidFill>
              <a:srgbClr val="009193"/>
            </a:solidFill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3" name="CasellaDiTesto 3"/>
          <p:cNvSpPr txBox="1"/>
          <p:nvPr/>
        </p:nvSpPr>
        <p:spPr>
          <a:xfrm>
            <a:off x="508000" y="6865772"/>
            <a:ext cx="1175504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POLE </a:t>
            </a:r>
            <a:r>
              <a:rPr dirty="0" err="1"/>
              <a:t>mut</a:t>
            </a:r>
            <a:r>
              <a:rPr dirty="0"/>
              <a:t> 0,5-2% of </a:t>
            </a:r>
            <a:r>
              <a:rPr dirty="0" err="1"/>
              <a:t>mCRC</a:t>
            </a:r>
            <a:endParaRPr dirty="0"/>
          </a:p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Somatic &gt; </a:t>
            </a:r>
            <a:r>
              <a:rPr dirty="0" err="1"/>
              <a:t>germline</a:t>
            </a:r>
            <a:endParaRPr dirty="0"/>
          </a:p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Younger, male, right-sided, earlier-stage and better prognosis in early-stage</a:t>
            </a:r>
          </a:p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Mutations in </a:t>
            </a:r>
            <a:r>
              <a:rPr dirty="0" err="1"/>
              <a:t>exonuclease</a:t>
            </a:r>
            <a:r>
              <a:rPr dirty="0"/>
              <a:t> domain of POLE associated with high mutation rate, multiple </a:t>
            </a:r>
            <a:r>
              <a:rPr dirty="0" err="1"/>
              <a:t>tumoral</a:t>
            </a:r>
            <a:r>
              <a:rPr dirty="0"/>
              <a:t> </a:t>
            </a:r>
            <a:r>
              <a:rPr dirty="0" smtClean="0"/>
              <a:t>neo-</a:t>
            </a:r>
            <a:r>
              <a:rPr lang="it-IT" dirty="0" err="1" smtClean="0"/>
              <a:t>e</a:t>
            </a:r>
            <a:r>
              <a:rPr dirty="0" err="1" smtClean="0"/>
              <a:t>pitopes</a:t>
            </a:r>
            <a:r>
              <a:rPr dirty="0" smtClean="0"/>
              <a:t> </a:t>
            </a:r>
            <a:r>
              <a:rPr dirty="0"/>
              <a:t>and T-Lymphocytes infiltration 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STRONG RATIONALE OR IMMUNOTHERAPY </a:t>
            </a:r>
          </a:p>
        </p:txBody>
      </p:sp>
      <p:pic>
        <p:nvPicPr>
          <p:cNvPr id="22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0"/>
            <a:ext cx="34925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Polymerase proofreading domain mutations: new opportunities for immunotherapy in hypermutatad colorectal cancer beyond MMR deficiency"/>
          <p:cNvSpPr/>
          <p:nvPr/>
        </p:nvSpPr>
        <p:spPr>
          <a:xfrm>
            <a:off x="398301" y="167640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97256">
              <a:defRPr sz="2448" b="1">
                <a:solidFill>
                  <a:srgbClr val="FFFFFF"/>
                </a:solidFill>
                <a:effectLst>
                  <a:outerShdw blurRad="17272" dist="8636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Polymerase proofreading domain mutations: new opportunities for immunotherapy in hypermutatad colorectal cancer beyond MMR deficiency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4128" y="294573"/>
            <a:ext cx="6648250" cy="43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00" y="3949362"/>
            <a:ext cx="6165057" cy="4033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t="2601" r="3079"/>
          <a:stretch>
            <a:fillRect/>
          </a:stretch>
        </p:blipFill>
        <p:spPr>
          <a:xfrm>
            <a:off x="6395243" y="3231025"/>
            <a:ext cx="6165014" cy="547008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asellaDiTesto 1"/>
          <p:cNvSpPr txBox="1"/>
          <p:nvPr/>
        </p:nvSpPr>
        <p:spPr>
          <a:xfrm>
            <a:off x="10655812" y="9395459"/>
            <a:ext cx="286768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Le DT et al, 2015</a:t>
            </a:r>
          </a:p>
        </p:txBody>
      </p:sp>
      <p:sp>
        <p:nvSpPr>
          <p:cNvPr id="231" name="PD-1 Blockade in Tumors with Mismatch-Repair Deficiency"/>
          <p:cNvSpPr/>
          <p:nvPr/>
        </p:nvSpPr>
        <p:spPr>
          <a:xfrm>
            <a:off x="398301" y="1394982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PD-1 Blockade in Tumors with Mismatch-Repair Deficiency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uppo"/>
          <p:cNvGrpSpPr/>
          <p:nvPr/>
        </p:nvGrpSpPr>
        <p:grpSpPr>
          <a:xfrm>
            <a:off x="1321858" y="3113819"/>
            <a:ext cx="10633224" cy="5516579"/>
            <a:chOff x="0" y="0"/>
            <a:chExt cx="10633223" cy="5516577"/>
          </a:xfrm>
        </p:grpSpPr>
        <p:pic>
          <p:nvPicPr>
            <p:cNvPr id="233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26949"/>
            <a:stretch>
              <a:fillRect/>
            </a:stretch>
          </p:blipFill>
          <p:spPr>
            <a:xfrm>
              <a:off x="0" y="0"/>
              <a:ext cx="10633224" cy="5516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Rettangolo 1"/>
            <p:cNvSpPr/>
            <p:nvPr/>
          </p:nvSpPr>
          <p:spPr>
            <a:xfrm>
              <a:off x="0" y="5156522"/>
              <a:ext cx="1147465" cy="3600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6" name="A phase 2, Single-arm Study of Pemprolizumab in Pretreated patients to Address Significant Patient Unmet Needs"/>
          <p:cNvSpPr/>
          <p:nvPr/>
        </p:nvSpPr>
        <p:spPr>
          <a:xfrm>
            <a:off x="398301" y="1394982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90727">
              <a:defRPr sz="3024" b="1">
                <a:solidFill>
                  <a:srgbClr val="FFFFFF"/>
                </a:solidFill>
                <a:effectLst>
                  <a:outerShdw blurRad="21336" dist="10668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/>
              <a:t>A phase 2, Single-arm Study of </a:t>
            </a:r>
            <a:r>
              <a:rPr dirty="0" err="1" smtClean="0"/>
              <a:t>Pem</a:t>
            </a:r>
            <a:r>
              <a:rPr lang="it-IT" dirty="0" smtClean="0"/>
              <a:t>b</a:t>
            </a:r>
            <a:r>
              <a:rPr dirty="0" err="1" smtClean="0"/>
              <a:t>rolizumab</a:t>
            </a:r>
            <a:r>
              <a:rPr dirty="0" smtClean="0"/>
              <a:t> </a:t>
            </a:r>
            <a:r>
              <a:rPr dirty="0"/>
              <a:t>in Pretreated patients to Address Significant Patient Unmet Needs</a:t>
            </a:r>
          </a:p>
        </p:txBody>
      </p:sp>
      <p:sp>
        <p:nvSpPr>
          <p:cNvPr id="237" name="KEYNOTE-164-3rd line (refractory)"/>
          <p:cNvSpPr txBox="1"/>
          <p:nvPr/>
        </p:nvSpPr>
        <p:spPr>
          <a:xfrm>
            <a:off x="3361745" y="643516"/>
            <a:ext cx="682317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KEYNOTE-164-3rd line (refractory)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30747"/>
          <a:stretch>
            <a:fillRect/>
          </a:stretch>
        </p:blipFill>
        <p:spPr>
          <a:xfrm>
            <a:off x="1725281" y="3241963"/>
            <a:ext cx="10462814" cy="496339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 phase 3 Study of Pemprolizumab Monotherapy vs Standard Chemotherapy in 1L MSI CRC"/>
          <p:cNvSpPr/>
          <p:nvPr/>
        </p:nvSpPr>
        <p:spPr>
          <a:xfrm>
            <a:off x="398301" y="1394982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/>
              <a:t>A phase 3 Study of </a:t>
            </a:r>
            <a:r>
              <a:rPr dirty="0" err="1" smtClean="0"/>
              <a:t>Pem</a:t>
            </a:r>
            <a:r>
              <a:rPr lang="it-IT" dirty="0" smtClean="0"/>
              <a:t>b</a:t>
            </a:r>
            <a:r>
              <a:rPr dirty="0" err="1" smtClean="0"/>
              <a:t>rolizumab</a:t>
            </a:r>
            <a:r>
              <a:rPr dirty="0" smtClean="0"/>
              <a:t> </a:t>
            </a:r>
            <a:r>
              <a:rPr dirty="0" err="1"/>
              <a:t>Monotherapy</a:t>
            </a:r>
            <a:r>
              <a:rPr dirty="0"/>
              <a:t> </a:t>
            </a:r>
            <a:r>
              <a:rPr dirty="0" err="1"/>
              <a:t>vs</a:t>
            </a:r>
            <a:r>
              <a:rPr dirty="0"/>
              <a:t> Standard Chemotherapy in 1L MSI CRC</a:t>
            </a:r>
          </a:p>
        </p:txBody>
      </p:sp>
      <p:sp>
        <p:nvSpPr>
          <p:cNvPr id="241" name="KEYNOTE-177-1st line"/>
          <p:cNvSpPr txBox="1"/>
          <p:nvPr/>
        </p:nvSpPr>
        <p:spPr>
          <a:xfrm>
            <a:off x="4553077" y="643516"/>
            <a:ext cx="444051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KEYNOTE-177-1st 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Picture 2"/>
          <p:cNvGrpSpPr/>
          <p:nvPr/>
        </p:nvGrpSpPr>
        <p:grpSpPr>
          <a:xfrm>
            <a:off x="1894843" y="2969612"/>
            <a:ext cx="9714014" cy="5232147"/>
            <a:chOff x="0" y="0"/>
            <a:chExt cx="9714013" cy="5232145"/>
          </a:xfrm>
        </p:grpSpPr>
        <p:pic>
          <p:nvPicPr>
            <p:cNvPr id="24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0315"/>
            <a:stretch>
              <a:fillRect/>
            </a:stretch>
          </p:blipFill>
          <p:spPr>
            <a:xfrm>
              <a:off x="127000" y="88900"/>
              <a:ext cx="9460013" cy="49019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Picture 2" descr="Picture 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9714015" cy="5232146"/>
            </a:xfrm>
            <a:prstGeom prst="rect">
              <a:avLst/>
            </a:prstGeom>
            <a:effectLst/>
          </p:spPr>
        </p:pic>
      </p:grpSp>
      <p:sp>
        <p:nvSpPr>
          <p:cNvPr id="246" name="Nivolumab +/- Ipilimumab (Checkmate 142)"/>
          <p:cNvSpPr/>
          <p:nvPr/>
        </p:nvSpPr>
        <p:spPr>
          <a:xfrm>
            <a:off x="398301" y="1073249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Nivolumab +/- Ipilimumab (Checkmate 142)</a:t>
            </a:r>
          </a:p>
        </p:txBody>
      </p:sp>
      <p:sp>
        <p:nvSpPr>
          <p:cNvPr id="247" name="Overman MJ et al, 2016; Overman MJ et al, 2017"/>
          <p:cNvSpPr txBox="1"/>
          <p:nvPr/>
        </p:nvSpPr>
        <p:spPr>
          <a:xfrm>
            <a:off x="7930939" y="9245598"/>
            <a:ext cx="45658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Overman MJ et al, 2016; Overman MJ et al,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3941" y="2550839"/>
            <a:ext cx="7486218" cy="640832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Nivolumab +/- Ipilimumab (Checkmate 142)"/>
          <p:cNvSpPr/>
          <p:nvPr/>
        </p:nvSpPr>
        <p:spPr>
          <a:xfrm>
            <a:off x="398301" y="345116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Nivolumab +/- Ipilimumab (Checkmate 142)</a:t>
            </a:r>
          </a:p>
        </p:txBody>
      </p:sp>
      <p:sp>
        <p:nvSpPr>
          <p:cNvPr id="251" name="Overman MJ et al, 2016"/>
          <p:cNvSpPr txBox="1"/>
          <p:nvPr/>
        </p:nvSpPr>
        <p:spPr>
          <a:xfrm>
            <a:off x="10203209" y="9385300"/>
            <a:ext cx="229359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Overman MJ et al,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32452"/>
          <a:stretch>
            <a:fillRect/>
          </a:stretch>
        </p:blipFill>
        <p:spPr>
          <a:xfrm>
            <a:off x="294958" y="3168270"/>
            <a:ext cx="12256559" cy="366489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ivolumab +/- Ipilimumab (Checkmate 142)…"/>
          <p:cNvSpPr/>
          <p:nvPr/>
        </p:nvSpPr>
        <p:spPr>
          <a:xfrm>
            <a:off x="453150" y="402231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Nivolumab +/- Ipilimumab (Checkmate 142)</a:t>
            </a:r>
          </a:p>
          <a:p>
            <a:pPr>
              <a:defRPr sz="2400"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Response in patients with MSI-H tumors</a:t>
            </a:r>
          </a:p>
        </p:txBody>
      </p:sp>
      <p:sp>
        <p:nvSpPr>
          <p:cNvPr id="255" name="Overman MJ et al, 2016"/>
          <p:cNvSpPr txBox="1"/>
          <p:nvPr/>
        </p:nvSpPr>
        <p:spPr>
          <a:xfrm>
            <a:off x="10203209" y="9398000"/>
            <a:ext cx="229359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Overman MJ et al,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Nivolumab (Checkmate 142 update)…"/>
          <p:cNvSpPr/>
          <p:nvPr/>
        </p:nvSpPr>
        <p:spPr>
          <a:xfrm>
            <a:off x="508000" y="51435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Nivolumab (Checkmate 142 update)</a:t>
            </a:r>
          </a:p>
          <a:p>
            <a:pPr>
              <a:defRPr sz="2400"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Progression- free survival</a:t>
            </a:r>
          </a:p>
        </p:txBody>
      </p:sp>
      <p:grpSp>
        <p:nvGrpSpPr>
          <p:cNvPr id="274" name="Gruppo"/>
          <p:cNvGrpSpPr/>
          <p:nvPr/>
        </p:nvGrpSpPr>
        <p:grpSpPr>
          <a:xfrm>
            <a:off x="250626" y="2382739"/>
            <a:ext cx="12503574" cy="5560299"/>
            <a:chOff x="0" y="0"/>
            <a:chExt cx="12503573" cy="5560298"/>
          </a:xfrm>
        </p:grpSpPr>
        <p:pic>
          <p:nvPicPr>
            <p:cNvPr id="272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5195"/>
            <a:stretch>
              <a:fillRect/>
            </a:stretch>
          </p:blipFill>
          <p:spPr>
            <a:xfrm>
              <a:off x="0" y="0"/>
              <a:ext cx="12503574" cy="5560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Rettangolo"/>
            <p:cNvSpPr/>
            <p:nvPr/>
          </p:nvSpPr>
          <p:spPr>
            <a:xfrm>
              <a:off x="3483173" y="0"/>
              <a:ext cx="4821702" cy="1896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75" name="Overman MJ et al, 2017"/>
          <p:cNvSpPr txBox="1"/>
          <p:nvPr/>
        </p:nvSpPr>
        <p:spPr>
          <a:xfrm>
            <a:off x="10258059" y="9385300"/>
            <a:ext cx="229359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Overman MJ et al,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Nivolumab (Checkmate 142 update)…"/>
          <p:cNvSpPr/>
          <p:nvPr/>
        </p:nvSpPr>
        <p:spPr>
          <a:xfrm>
            <a:off x="508000" y="51435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Nivolumab (Checkmate 142 update)</a:t>
            </a:r>
          </a:p>
          <a:p>
            <a:pPr>
              <a:defRPr sz="2400"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Overall survival</a:t>
            </a:r>
          </a:p>
        </p:txBody>
      </p:sp>
      <p:grpSp>
        <p:nvGrpSpPr>
          <p:cNvPr id="280" name="Gruppo"/>
          <p:cNvGrpSpPr/>
          <p:nvPr/>
        </p:nvGrpSpPr>
        <p:grpSpPr>
          <a:xfrm>
            <a:off x="259953" y="2482904"/>
            <a:ext cx="12744981" cy="5510291"/>
            <a:chOff x="0" y="0"/>
            <a:chExt cx="12744980" cy="5510290"/>
          </a:xfrm>
        </p:grpSpPr>
        <p:pic>
          <p:nvPicPr>
            <p:cNvPr id="278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5367"/>
            <a:stretch>
              <a:fillRect/>
            </a:stretch>
          </p:blipFill>
          <p:spPr>
            <a:xfrm>
              <a:off x="0" y="0"/>
              <a:ext cx="12744981" cy="5510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Rettangolo"/>
            <p:cNvSpPr/>
            <p:nvPr/>
          </p:nvSpPr>
          <p:spPr>
            <a:xfrm>
              <a:off x="4732964" y="0"/>
              <a:ext cx="3064935" cy="8538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81" name="Overman MJ et al, 2017"/>
          <p:cNvSpPr txBox="1"/>
          <p:nvPr/>
        </p:nvSpPr>
        <p:spPr>
          <a:xfrm>
            <a:off x="10258059" y="9385300"/>
            <a:ext cx="229359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Overman MJ et al,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GENDA"/>
          <p:cNvSpPr/>
          <p:nvPr/>
        </p:nvSpPr>
        <p:spPr>
          <a:xfrm>
            <a:off x="508000" y="863600"/>
            <a:ext cx="11988800" cy="6858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AGENDA</a:t>
            </a:r>
          </a:p>
        </p:txBody>
      </p:sp>
      <p:sp>
        <p:nvSpPr>
          <p:cNvPr id="159" name="Ovale"/>
          <p:cNvSpPr/>
          <p:nvPr/>
        </p:nvSpPr>
        <p:spPr>
          <a:xfrm>
            <a:off x="1089421" y="3302000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" name="From molecular subtypes to stromal classification"/>
          <p:cNvSpPr txBox="1"/>
          <p:nvPr/>
        </p:nvSpPr>
        <p:spPr>
          <a:xfrm>
            <a:off x="1860302" y="3179365"/>
            <a:ext cx="92841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From molecular subtypes to stromal classification</a:t>
            </a:r>
          </a:p>
        </p:txBody>
      </p:sp>
      <p:sp>
        <p:nvSpPr>
          <p:cNvPr id="161" name="Ovale"/>
          <p:cNvSpPr/>
          <p:nvPr/>
        </p:nvSpPr>
        <p:spPr>
          <a:xfrm>
            <a:off x="1089421" y="4377134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2" name="Immunotherapy in MSI-H CRCs"/>
          <p:cNvSpPr txBox="1"/>
          <p:nvPr/>
        </p:nvSpPr>
        <p:spPr>
          <a:xfrm>
            <a:off x="1860301" y="4254499"/>
            <a:ext cx="59940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Immunotherapy in MSI-H CRCs</a:t>
            </a:r>
          </a:p>
        </p:txBody>
      </p:sp>
      <p:sp>
        <p:nvSpPr>
          <p:cNvPr id="163" name="Ovale"/>
          <p:cNvSpPr/>
          <p:nvPr/>
        </p:nvSpPr>
        <p:spPr>
          <a:xfrm>
            <a:off x="1089421" y="5707458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4" name="Strategies to convert an immune ignorant tumor into an inflamed one"/>
          <p:cNvSpPr txBox="1"/>
          <p:nvPr/>
        </p:nvSpPr>
        <p:spPr>
          <a:xfrm>
            <a:off x="1533848" y="5519339"/>
            <a:ext cx="91494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Strategies to convert an immune ignorant tumor into an inflamed one</a:t>
            </a:r>
          </a:p>
        </p:txBody>
      </p:sp>
      <p:sp>
        <p:nvSpPr>
          <p:cNvPr id="165" name="Ovale"/>
          <p:cNvSpPr/>
          <p:nvPr/>
        </p:nvSpPr>
        <p:spPr>
          <a:xfrm>
            <a:off x="1089421" y="7183832"/>
            <a:ext cx="425402" cy="377033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6" name="Molecular-driven therapeutic hypotesis"/>
          <p:cNvSpPr txBox="1"/>
          <p:nvPr/>
        </p:nvSpPr>
        <p:spPr>
          <a:xfrm>
            <a:off x="1860302" y="7061198"/>
            <a:ext cx="728372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Molecular-driven therapeutic hypotesis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20490"/>
          <a:stretch>
            <a:fillRect/>
          </a:stretch>
        </p:blipFill>
        <p:spPr>
          <a:xfrm>
            <a:off x="183951" y="2997983"/>
            <a:ext cx="12637066" cy="444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Nivolumab +/- Ipilimumab (Checkmate 142)…"/>
          <p:cNvSpPr/>
          <p:nvPr/>
        </p:nvSpPr>
        <p:spPr>
          <a:xfrm>
            <a:off x="453150" y="402231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Nivolumab +/- Ipilimumab (Checkmate 142)</a:t>
            </a:r>
          </a:p>
          <a:p>
            <a:pPr>
              <a:defRPr sz="2400"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Survival in patients with MSI-H tumors</a:t>
            </a:r>
          </a:p>
        </p:txBody>
      </p:sp>
      <p:sp>
        <p:nvSpPr>
          <p:cNvPr id="259" name="Overman MJ et al, 2016"/>
          <p:cNvSpPr txBox="1"/>
          <p:nvPr/>
        </p:nvSpPr>
        <p:spPr>
          <a:xfrm>
            <a:off x="10258059" y="9385300"/>
            <a:ext cx="229359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Overman MJ et al,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8019"/>
          <a:stretch>
            <a:fillRect/>
          </a:stretch>
        </p:blipFill>
        <p:spPr>
          <a:xfrm>
            <a:off x="114696" y="2872940"/>
            <a:ext cx="12890114" cy="511119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Nivolumab +/- Ipilimumab (Checkmate 142)…"/>
          <p:cNvSpPr/>
          <p:nvPr/>
        </p:nvSpPr>
        <p:spPr>
          <a:xfrm>
            <a:off x="398301" y="50800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54990">
              <a:defRPr sz="3420" b="1">
                <a:solidFill>
                  <a:srgbClr val="FFFFFF"/>
                </a:solidFill>
                <a:effectLst>
                  <a:outerShdw blurRad="24130" dist="12065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dirty="0" err="1"/>
              <a:t>Nivolumab</a:t>
            </a:r>
            <a:r>
              <a:rPr dirty="0"/>
              <a:t> +/- </a:t>
            </a:r>
            <a:r>
              <a:rPr dirty="0" err="1"/>
              <a:t>Ipilimumab</a:t>
            </a:r>
            <a:r>
              <a:rPr dirty="0"/>
              <a:t> (Checkmate 142)</a:t>
            </a:r>
          </a:p>
          <a:p>
            <a:pPr defTabSz="554990">
              <a:defRPr sz="2280" b="1">
                <a:solidFill>
                  <a:srgbClr val="FFFFFF"/>
                </a:solidFill>
                <a:effectLst>
                  <a:outerShdw blurRad="24130" dist="12065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dirty="0"/>
              <a:t>Reduction in Target Lesions Regardless of BRAF </a:t>
            </a:r>
            <a:r>
              <a:rPr lang="it-IT" dirty="0" smtClean="0"/>
              <a:t>M</a:t>
            </a:r>
            <a:r>
              <a:rPr dirty="0" err="1" smtClean="0"/>
              <a:t>ut</a:t>
            </a:r>
            <a:r>
              <a:rPr dirty="0" smtClean="0"/>
              <a:t> </a:t>
            </a:r>
            <a:r>
              <a:rPr dirty="0"/>
              <a:t>Status and Lynch Syndrome</a:t>
            </a:r>
          </a:p>
        </p:txBody>
      </p:sp>
      <p:sp>
        <p:nvSpPr>
          <p:cNvPr id="289" name="Overman MJ et al, 2017"/>
          <p:cNvSpPr txBox="1"/>
          <p:nvPr/>
        </p:nvSpPr>
        <p:spPr>
          <a:xfrm>
            <a:off x="10258059" y="9385300"/>
            <a:ext cx="229359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Overman MJ et al,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6058" t="12317" r="36971" b="5865"/>
          <a:stretch>
            <a:fillRect/>
          </a:stretch>
        </p:blipFill>
        <p:spPr>
          <a:xfrm>
            <a:off x="3175992" y="722122"/>
            <a:ext cx="6652953" cy="8277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3896"/>
          <a:stretch>
            <a:fillRect/>
          </a:stretch>
        </p:blipFill>
        <p:spPr>
          <a:xfrm>
            <a:off x="1226079" y="3241637"/>
            <a:ext cx="11075662" cy="4373808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PD-L BLOCKADE IN THE ADJUVANT SETTING IN MSI CRC"/>
          <p:cNvSpPr/>
          <p:nvPr/>
        </p:nvSpPr>
        <p:spPr>
          <a:xfrm>
            <a:off x="398301" y="50800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 smtClean="0"/>
              <a:t>PD-L</a:t>
            </a:r>
            <a:r>
              <a:rPr lang="it-IT" dirty="0" smtClean="0"/>
              <a:t>1</a:t>
            </a:r>
            <a:r>
              <a:rPr dirty="0" smtClean="0"/>
              <a:t> </a:t>
            </a:r>
            <a:r>
              <a:rPr dirty="0"/>
              <a:t>BLOCKADE IN THE ADJUVANT SETTING IN MSI CRC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AGENDA"/>
          <p:cNvSpPr/>
          <p:nvPr/>
        </p:nvSpPr>
        <p:spPr>
          <a:xfrm>
            <a:off x="508000" y="863600"/>
            <a:ext cx="11988800" cy="6858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AGENDA</a:t>
            </a:r>
          </a:p>
        </p:txBody>
      </p:sp>
      <p:sp>
        <p:nvSpPr>
          <p:cNvPr id="315" name="Ovale"/>
          <p:cNvSpPr/>
          <p:nvPr/>
        </p:nvSpPr>
        <p:spPr>
          <a:xfrm>
            <a:off x="1089421" y="3302000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6" name="From molecular subtypes to stromal classification"/>
          <p:cNvSpPr txBox="1"/>
          <p:nvPr/>
        </p:nvSpPr>
        <p:spPr>
          <a:xfrm>
            <a:off x="1860302" y="3179365"/>
            <a:ext cx="92841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From molecular subtypes to stromal classification</a:t>
            </a:r>
          </a:p>
        </p:txBody>
      </p:sp>
      <p:sp>
        <p:nvSpPr>
          <p:cNvPr id="317" name="Ovale"/>
          <p:cNvSpPr/>
          <p:nvPr/>
        </p:nvSpPr>
        <p:spPr>
          <a:xfrm>
            <a:off x="1089421" y="4377134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8" name="Immunotherapy in MSI-H CRCs"/>
          <p:cNvSpPr txBox="1"/>
          <p:nvPr/>
        </p:nvSpPr>
        <p:spPr>
          <a:xfrm>
            <a:off x="1860301" y="4254499"/>
            <a:ext cx="59940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Immunotherapy in MSI-H CRCs</a:t>
            </a:r>
          </a:p>
        </p:txBody>
      </p:sp>
      <p:sp>
        <p:nvSpPr>
          <p:cNvPr id="319" name="Ovale"/>
          <p:cNvSpPr/>
          <p:nvPr/>
        </p:nvSpPr>
        <p:spPr>
          <a:xfrm>
            <a:off x="1089421" y="5707458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0" name="Strategies to convert an immune ignorant tumor into an inflamed one"/>
          <p:cNvSpPr txBox="1"/>
          <p:nvPr/>
        </p:nvSpPr>
        <p:spPr>
          <a:xfrm>
            <a:off x="1601389" y="5519339"/>
            <a:ext cx="91494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Strategies to convert an immune ignorant tumor into an inflamed one</a:t>
            </a:r>
          </a:p>
        </p:txBody>
      </p:sp>
      <p:sp>
        <p:nvSpPr>
          <p:cNvPr id="321" name="Ovale"/>
          <p:cNvSpPr/>
          <p:nvPr/>
        </p:nvSpPr>
        <p:spPr>
          <a:xfrm>
            <a:off x="1089421" y="7183832"/>
            <a:ext cx="425402" cy="377033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2" name="Molecular-driven therapeutic hypotesis"/>
          <p:cNvSpPr txBox="1"/>
          <p:nvPr/>
        </p:nvSpPr>
        <p:spPr>
          <a:xfrm>
            <a:off x="1860302" y="7061198"/>
            <a:ext cx="728372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Molecular-driven therapeutic hypotesis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9184"/>
          <a:stretch>
            <a:fillRect/>
          </a:stretch>
        </p:blipFill>
        <p:spPr>
          <a:xfrm>
            <a:off x="1217414" y="2871068"/>
            <a:ext cx="10569995" cy="43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How can we best treat the other 95% of CRC tumors that are MSS: combination approaches"/>
          <p:cNvSpPr/>
          <p:nvPr/>
        </p:nvSpPr>
        <p:spPr>
          <a:xfrm>
            <a:off x="398301" y="50800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How can we best treat the other 95% of CRC tumors that are MSS: combination approaches</a:t>
            </a:r>
          </a:p>
        </p:txBody>
      </p:sp>
      <p:sp>
        <p:nvSpPr>
          <p:cNvPr id="326" name="Kim and Chen, 2016…"/>
          <p:cNvSpPr txBox="1"/>
          <p:nvPr/>
        </p:nvSpPr>
        <p:spPr>
          <a:xfrm>
            <a:off x="7438504" y="9097010"/>
            <a:ext cx="583264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dirty="0"/>
              <a:t>Kim and Chen, 2016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dirty="0"/>
              <a:t>Hedge,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5767"/>
          <a:stretch>
            <a:fillRect/>
          </a:stretch>
        </p:blipFill>
        <p:spPr>
          <a:xfrm>
            <a:off x="800217" y="2826704"/>
            <a:ext cx="11294543" cy="5203915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MEK inhibition has a direct effect on t cells and the tumor microenvironment"/>
          <p:cNvSpPr/>
          <p:nvPr/>
        </p:nvSpPr>
        <p:spPr>
          <a:xfrm>
            <a:off x="398301" y="50800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MEK inhibition has a direct effect on t cells and the tumor microenvironment</a:t>
            </a:r>
          </a:p>
        </p:txBody>
      </p:sp>
      <p:sp>
        <p:nvSpPr>
          <p:cNvPr id="330" name="Ebert, 2016"/>
          <p:cNvSpPr txBox="1"/>
          <p:nvPr/>
        </p:nvSpPr>
        <p:spPr>
          <a:xfrm>
            <a:off x="11325224" y="9283700"/>
            <a:ext cx="117157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Ebert,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0717"/>
          <a:stretch>
            <a:fillRect/>
          </a:stretch>
        </p:blipFill>
        <p:spPr>
          <a:xfrm>
            <a:off x="252272" y="3009406"/>
            <a:ext cx="12557761" cy="5188692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Cobimetinib + Atezolizumab in MSS mCRC…"/>
          <p:cNvSpPr/>
          <p:nvPr/>
        </p:nvSpPr>
        <p:spPr>
          <a:xfrm>
            <a:off x="398301" y="50800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/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Cobimetinib + Atezolizumab in MSS mCRC </a:t>
            </a:r>
          </a:p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(phase Ib)</a:t>
            </a:r>
          </a:p>
        </p:txBody>
      </p:sp>
      <p:sp>
        <p:nvSpPr>
          <p:cNvPr id="334" name="Bendell et al, 2016…"/>
          <p:cNvSpPr txBox="1"/>
          <p:nvPr/>
        </p:nvSpPr>
        <p:spPr>
          <a:xfrm>
            <a:off x="10631946" y="9283700"/>
            <a:ext cx="186485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t>Bendell et al, 2016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t>Desai et al,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9643" r="162"/>
          <a:stretch>
            <a:fillRect/>
          </a:stretch>
        </p:blipFill>
        <p:spPr>
          <a:xfrm>
            <a:off x="71436" y="2362001"/>
            <a:ext cx="12861928" cy="563053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Cobimetinib + Atezolizumab efficacy: change in tumor burden"/>
          <p:cNvSpPr/>
          <p:nvPr/>
        </p:nvSpPr>
        <p:spPr>
          <a:xfrm>
            <a:off x="398301" y="50800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Cobimetinib + Atezolizumab efficacy: change in tumor burden</a:t>
            </a:r>
          </a:p>
        </p:txBody>
      </p:sp>
      <p:sp>
        <p:nvSpPr>
          <p:cNvPr id="338" name="Bendell et al, 2016…"/>
          <p:cNvSpPr txBox="1"/>
          <p:nvPr/>
        </p:nvSpPr>
        <p:spPr>
          <a:xfrm>
            <a:off x="10631946" y="9283700"/>
            <a:ext cx="186485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t>Bendell et al, 2016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t>Desai et al,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21342"/>
          <a:stretch>
            <a:fillRect/>
          </a:stretch>
        </p:blipFill>
        <p:spPr>
          <a:xfrm>
            <a:off x="1103709" y="2355150"/>
            <a:ext cx="10797186" cy="5808355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Cobimetinib + Atezolizumab…"/>
          <p:cNvSpPr/>
          <p:nvPr/>
        </p:nvSpPr>
        <p:spPr>
          <a:xfrm>
            <a:off x="398301" y="169333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/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Cobimetinib + Atezolizumab</a:t>
            </a:r>
          </a:p>
          <a:p>
            <a: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COTEZO TRIAL</a:t>
            </a:r>
          </a:p>
        </p:txBody>
      </p:sp>
      <p:sp>
        <p:nvSpPr>
          <p:cNvPr id="342" name="NCT02788279"/>
          <p:cNvSpPr txBox="1"/>
          <p:nvPr/>
        </p:nvSpPr>
        <p:spPr>
          <a:xfrm>
            <a:off x="11147536" y="9385300"/>
            <a:ext cx="150710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NCT02788279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GENDA"/>
          <p:cNvSpPr/>
          <p:nvPr/>
        </p:nvSpPr>
        <p:spPr>
          <a:xfrm>
            <a:off x="508000" y="863600"/>
            <a:ext cx="11988800" cy="6858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AGENDA</a:t>
            </a:r>
          </a:p>
        </p:txBody>
      </p:sp>
      <p:sp>
        <p:nvSpPr>
          <p:cNvPr id="169" name="Ovale"/>
          <p:cNvSpPr/>
          <p:nvPr/>
        </p:nvSpPr>
        <p:spPr>
          <a:xfrm>
            <a:off x="1089421" y="3302000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" name="From molecular subtypes to stromal classification"/>
          <p:cNvSpPr txBox="1"/>
          <p:nvPr/>
        </p:nvSpPr>
        <p:spPr>
          <a:xfrm>
            <a:off x="1860302" y="3179365"/>
            <a:ext cx="92841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From molecular subtypes to stromal classification</a:t>
            </a:r>
          </a:p>
        </p:txBody>
      </p:sp>
      <p:sp>
        <p:nvSpPr>
          <p:cNvPr id="171" name="Ovale"/>
          <p:cNvSpPr/>
          <p:nvPr/>
        </p:nvSpPr>
        <p:spPr>
          <a:xfrm>
            <a:off x="1089421" y="4377134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" name="Immunotherapy in MSI-H CRCs"/>
          <p:cNvSpPr txBox="1"/>
          <p:nvPr/>
        </p:nvSpPr>
        <p:spPr>
          <a:xfrm>
            <a:off x="1860301" y="4254499"/>
            <a:ext cx="59940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Immunotherapy in MSI-H CRCs</a:t>
            </a:r>
          </a:p>
        </p:txBody>
      </p:sp>
      <p:sp>
        <p:nvSpPr>
          <p:cNvPr id="173" name="Ovale"/>
          <p:cNvSpPr/>
          <p:nvPr/>
        </p:nvSpPr>
        <p:spPr>
          <a:xfrm>
            <a:off x="1089421" y="5707458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" name="Strategies to convert an immune ignorant tumor into an inflamed one"/>
          <p:cNvSpPr txBox="1"/>
          <p:nvPr/>
        </p:nvSpPr>
        <p:spPr>
          <a:xfrm>
            <a:off x="1533848" y="5519339"/>
            <a:ext cx="91494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Strategies to convert an immune ignorant tumor into an inflamed one</a:t>
            </a:r>
          </a:p>
        </p:txBody>
      </p:sp>
      <p:sp>
        <p:nvSpPr>
          <p:cNvPr id="175" name="Ovale"/>
          <p:cNvSpPr/>
          <p:nvPr/>
        </p:nvSpPr>
        <p:spPr>
          <a:xfrm>
            <a:off x="1089421" y="7183832"/>
            <a:ext cx="425402" cy="377033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6" name="Molecular-driven therapeutic hypotesis"/>
          <p:cNvSpPr txBox="1"/>
          <p:nvPr/>
        </p:nvSpPr>
        <p:spPr>
          <a:xfrm>
            <a:off x="1860302" y="7061198"/>
            <a:ext cx="728372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Molecular-driven therapeutic hypotesis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8421"/>
          <a:stretch>
            <a:fillRect/>
          </a:stretch>
        </p:blipFill>
        <p:spPr>
          <a:xfrm>
            <a:off x="846732" y="2431459"/>
            <a:ext cx="11311467" cy="5359798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Combined chemotherapy plus Bevacizumab may creare a favorable microenvironment for immunotherapy"/>
          <p:cNvSpPr/>
          <p:nvPr/>
        </p:nvSpPr>
        <p:spPr>
          <a:xfrm>
            <a:off x="398301" y="169333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43305">
              <a:defRPr sz="3348" b="1">
                <a:solidFill>
                  <a:srgbClr val="FFFFFF"/>
                </a:solidFill>
                <a:effectLst>
                  <a:outerShdw blurRad="23622" dist="11811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/>
              <a:t>Combined chemotherapy plus </a:t>
            </a:r>
            <a:r>
              <a:rPr dirty="0" err="1"/>
              <a:t>Bevacizumab</a:t>
            </a:r>
            <a:r>
              <a:rPr dirty="0"/>
              <a:t> may </a:t>
            </a:r>
            <a:r>
              <a:rPr dirty="0" err="1" smtClean="0"/>
              <a:t>crea</a:t>
            </a:r>
            <a:r>
              <a:rPr lang="it-IT" dirty="0" smtClean="0"/>
              <a:t>t</a:t>
            </a:r>
            <a:r>
              <a:rPr dirty="0" smtClean="0"/>
              <a:t>e </a:t>
            </a:r>
            <a:r>
              <a:rPr dirty="0"/>
              <a:t>a favorable microenvironment for immunotherapy</a:t>
            </a:r>
          </a:p>
        </p:txBody>
      </p:sp>
      <p:sp>
        <p:nvSpPr>
          <p:cNvPr id="346" name="Wallin et al, 2016"/>
          <p:cNvSpPr txBox="1"/>
          <p:nvPr/>
        </p:nvSpPr>
        <p:spPr>
          <a:xfrm>
            <a:off x="10787546" y="9245598"/>
            <a:ext cx="170925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Wallin et al,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743" y="1838023"/>
            <a:ext cx="12857058" cy="604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Atezolizumab plus Bevacizumab and/or FOLFOX in mCRC: phase Ib"/>
          <p:cNvSpPr/>
          <p:nvPr/>
        </p:nvSpPr>
        <p:spPr>
          <a:xfrm>
            <a:off x="398301" y="169333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Atezolizumab plus Bevacizumab and/or FOLFOX in mCRC: phase Ib</a:t>
            </a:r>
          </a:p>
        </p:txBody>
      </p:sp>
      <p:sp>
        <p:nvSpPr>
          <p:cNvPr id="350" name="Wallin et al, 2016"/>
          <p:cNvSpPr txBox="1"/>
          <p:nvPr/>
        </p:nvSpPr>
        <p:spPr>
          <a:xfrm>
            <a:off x="10787546" y="9245598"/>
            <a:ext cx="170925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Wallin et al,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040" y="1706879"/>
            <a:ext cx="11094722" cy="6339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133" y="7949141"/>
            <a:ext cx="11040535" cy="97536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CasellaDiTesto 1"/>
          <p:cNvSpPr txBox="1"/>
          <p:nvPr/>
        </p:nvSpPr>
        <p:spPr>
          <a:xfrm>
            <a:off x="10986593" y="9283700"/>
            <a:ext cx="3020414" cy="396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Chau I,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5167"/>
          <a:stretch>
            <a:fillRect/>
          </a:stretch>
        </p:blipFill>
        <p:spPr>
          <a:xfrm>
            <a:off x="508000" y="2594244"/>
            <a:ext cx="12216656" cy="5733957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Other agents with specific development in CRC"/>
          <p:cNvSpPr/>
          <p:nvPr/>
        </p:nvSpPr>
        <p:spPr>
          <a:xfrm>
            <a:off x="398301" y="169333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Other agents with specific development in CRC</a:t>
            </a:r>
          </a:p>
        </p:txBody>
      </p:sp>
      <p:sp>
        <p:nvSpPr>
          <p:cNvPr id="358" name="Clinicaltrials.gov"/>
          <p:cNvSpPr txBox="1"/>
          <p:nvPr/>
        </p:nvSpPr>
        <p:spPr>
          <a:xfrm>
            <a:off x="10980365" y="9207497"/>
            <a:ext cx="161047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Clinicaltrials.gov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3555"/>
          <a:stretch>
            <a:fillRect/>
          </a:stretch>
        </p:blipFill>
        <p:spPr>
          <a:xfrm>
            <a:off x="1280120" y="2654604"/>
            <a:ext cx="10444481" cy="5937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7413" y="4660053"/>
            <a:ext cx="2749975" cy="433494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CEA-TCB is the first T-cell bispecific antibody with a novel 2-to-1 format, optimized for efficacy and safety"/>
          <p:cNvSpPr/>
          <p:nvPr/>
        </p:nvSpPr>
        <p:spPr>
          <a:xfrm>
            <a:off x="233017" y="508000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560831">
              <a:defRPr sz="3455" b="1">
                <a:solidFill>
                  <a:srgbClr val="FFFFFF"/>
                </a:solidFill>
                <a:effectLst>
                  <a:outerShdw blurRad="24384" dist="12192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CEA-TCB is the first T-cell bispecific antibody with a novel 2-to-1 format, optimized for efficacy and safety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929" y="1812466"/>
            <a:ext cx="11636587" cy="665141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CEA-TCB at doses of &gt;= 60mga demonstrated clinical activity in mCRC"/>
          <p:cNvSpPr/>
          <p:nvPr/>
        </p:nvSpPr>
        <p:spPr>
          <a:xfrm>
            <a:off x="233017" y="508000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/>
          <a:p>
            <a:pPr defTabSz="566674">
              <a:defRPr sz="3492" b="1">
                <a:solidFill>
                  <a:srgbClr val="FFFFFF"/>
                </a:solidFill>
                <a:effectLst>
                  <a:outerShdw blurRad="24638" dist="12319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CEA-TCB at doses of &gt;= 60mg</a:t>
            </a:r>
            <a:r>
              <a:rPr baseline="31999"/>
              <a:t>a</a:t>
            </a:r>
            <a:r>
              <a:t> demonstrated clinical activity in mCRC</a:t>
            </a:r>
          </a:p>
        </p:txBody>
      </p:sp>
      <p:sp>
        <p:nvSpPr>
          <p:cNvPr id="366" name="Argilès G, 2017"/>
          <p:cNvSpPr txBox="1"/>
          <p:nvPr/>
        </p:nvSpPr>
        <p:spPr>
          <a:xfrm>
            <a:off x="10963572" y="9245598"/>
            <a:ext cx="153322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Argilès G,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9243"/>
          <a:stretch>
            <a:fillRect/>
          </a:stretch>
        </p:blipFill>
        <p:spPr>
          <a:xfrm>
            <a:off x="398301" y="3064770"/>
            <a:ext cx="12503574" cy="5262021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CEA-TCB + atezolizumab demonstrated promising clinical activity in mCRC"/>
          <p:cNvSpPr/>
          <p:nvPr/>
        </p:nvSpPr>
        <p:spPr>
          <a:xfrm>
            <a:off x="398301" y="514350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CEA-TCB + atezolizumab demonstrated promising clinical activity in mCRC</a:t>
            </a:r>
          </a:p>
        </p:txBody>
      </p:sp>
      <p:sp>
        <p:nvSpPr>
          <p:cNvPr id="370" name="Argilès G, 2017"/>
          <p:cNvSpPr txBox="1"/>
          <p:nvPr/>
        </p:nvSpPr>
        <p:spPr>
          <a:xfrm>
            <a:off x="10963572" y="9245598"/>
            <a:ext cx="153322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Argilès G,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20121"/>
          <a:stretch>
            <a:fillRect/>
          </a:stretch>
        </p:blipFill>
        <p:spPr>
          <a:xfrm>
            <a:off x="589279" y="3032438"/>
            <a:ext cx="11907521" cy="5129094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Examples of vaccines for immune-stimulation in CRC"/>
          <p:cNvSpPr/>
          <p:nvPr/>
        </p:nvSpPr>
        <p:spPr>
          <a:xfrm>
            <a:off x="233017" y="508000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Examples of vaccines for immune-stimulation in CRC</a:t>
            </a:r>
          </a:p>
        </p:txBody>
      </p:sp>
      <p:sp>
        <p:nvSpPr>
          <p:cNvPr id="374" name="Clinicaltrials.gov"/>
          <p:cNvSpPr txBox="1"/>
          <p:nvPr/>
        </p:nvSpPr>
        <p:spPr>
          <a:xfrm>
            <a:off x="10980365" y="9207497"/>
            <a:ext cx="161047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Clinicaltrials.gov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9939" r="1926"/>
          <a:stretch>
            <a:fillRect/>
          </a:stretch>
        </p:blipFill>
        <p:spPr>
          <a:xfrm>
            <a:off x="1253067" y="2914001"/>
            <a:ext cx="10296460" cy="522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Examples of adoptive cell therapy for immune-simulation in CRC"/>
          <p:cNvSpPr/>
          <p:nvPr/>
        </p:nvSpPr>
        <p:spPr>
          <a:xfrm>
            <a:off x="233017" y="508000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/>
              <a:t>Examples of adoptive cell therapy for </a:t>
            </a:r>
            <a:r>
              <a:rPr dirty="0" smtClean="0"/>
              <a:t>immune-s</a:t>
            </a:r>
            <a:r>
              <a:rPr lang="it-IT" dirty="0" smtClean="0"/>
              <a:t>t</a:t>
            </a:r>
            <a:r>
              <a:rPr dirty="0" err="1" smtClean="0"/>
              <a:t>imulation</a:t>
            </a:r>
            <a:r>
              <a:rPr dirty="0" smtClean="0"/>
              <a:t> </a:t>
            </a:r>
            <a:r>
              <a:rPr dirty="0"/>
              <a:t>in CRC</a:t>
            </a:r>
          </a:p>
        </p:txBody>
      </p:sp>
      <p:sp>
        <p:nvSpPr>
          <p:cNvPr id="378" name="Clinicaltrials.gov"/>
          <p:cNvSpPr txBox="1"/>
          <p:nvPr/>
        </p:nvSpPr>
        <p:spPr>
          <a:xfrm>
            <a:off x="10980365" y="9207497"/>
            <a:ext cx="161047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Clinicaltrials.gov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AGENDA"/>
          <p:cNvSpPr/>
          <p:nvPr/>
        </p:nvSpPr>
        <p:spPr>
          <a:xfrm>
            <a:off x="508000" y="863600"/>
            <a:ext cx="11988800" cy="6858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AGENDA</a:t>
            </a:r>
          </a:p>
        </p:txBody>
      </p:sp>
      <p:sp>
        <p:nvSpPr>
          <p:cNvPr id="381" name="Ovale"/>
          <p:cNvSpPr/>
          <p:nvPr/>
        </p:nvSpPr>
        <p:spPr>
          <a:xfrm>
            <a:off x="1089421" y="3302000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2" name="From molecular subtypes to stromal classification"/>
          <p:cNvSpPr txBox="1"/>
          <p:nvPr/>
        </p:nvSpPr>
        <p:spPr>
          <a:xfrm>
            <a:off x="1860302" y="3179365"/>
            <a:ext cx="92841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From molecular subtypes to stromal classification</a:t>
            </a:r>
          </a:p>
        </p:txBody>
      </p:sp>
      <p:sp>
        <p:nvSpPr>
          <p:cNvPr id="383" name="Ovale"/>
          <p:cNvSpPr/>
          <p:nvPr/>
        </p:nvSpPr>
        <p:spPr>
          <a:xfrm>
            <a:off x="1089421" y="4377134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4" name="Immunotherapy in MSI-H CRCs"/>
          <p:cNvSpPr txBox="1"/>
          <p:nvPr/>
        </p:nvSpPr>
        <p:spPr>
          <a:xfrm>
            <a:off x="1860301" y="4254499"/>
            <a:ext cx="59940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Immunotherapy in MSI-H CRCs</a:t>
            </a:r>
          </a:p>
        </p:txBody>
      </p:sp>
      <p:sp>
        <p:nvSpPr>
          <p:cNvPr id="385" name="Ovale"/>
          <p:cNvSpPr/>
          <p:nvPr/>
        </p:nvSpPr>
        <p:spPr>
          <a:xfrm>
            <a:off x="1089421" y="5707458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6" name="Strategies to convert an immune ignorant tumor into an inflamed one"/>
          <p:cNvSpPr txBox="1"/>
          <p:nvPr/>
        </p:nvSpPr>
        <p:spPr>
          <a:xfrm>
            <a:off x="1533848" y="5519339"/>
            <a:ext cx="91494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Strategies to convert an immune ignorant tumor into an inflamed one</a:t>
            </a:r>
          </a:p>
        </p:txBody>
      </p:sp>
      <p:sp>
        <p:nvSpPr>
          <p:cNvPr id="387" name="Ovale"/>
          <p:cNvSpPr/>
          <p:nvPr/>
        </p:nvSpPr>
        <p:spPr>
          <a:xfrm>
            <a:off x="1089421" y="7183832"/>
            <a:ext cx="425402" cy="377033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8" name="Molecular-driven therapeutic hypotesis"/>
          <p:cNvSpPr txBox="1"/>
          <p:nvPr/>
        </p:nvSpPr>
        <p:spPr>
          <a:xfrm>
            <a:off x="1860302" y="7061198"/>
            <a:ext cx="728372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Molecular-driven therapeutic hypotesis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1228" y="3257940"/>
            <a:ext cx="10222344" cy="544752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CasellaDiTesto 4"/>
          <p:cNvSpPr txBox="1"/>
          <p:nvPr/>
        </p:nvSpPr>
        <p:spPr>
          <a:xfrm>
            <a:off x="10393543" y="9395459"/>
            <a:ext cx="241176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Guinney J et al, 2015</a:t>
            </a:r>
          </a:p>
        </p:txBody>
      </p:sp>
      <p:sp>
        <p:nvSpPr>
          <p:cNvPr id="180" name="The Consensus Molecular Subtypes of Colorectal Cancer"/>
          <p:cNvSpPr/>
          <p:nvPr/>
        </p:nvSpPr>
        <p:spPr>
          <a:xfrm>
            <a:off x="508000" y="1543245"/>
            <a:ext cx="11988800" cy="685801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25779">
              <a:defRPr sz="3239" b="1">
                <a:solidFill>
                  <a:srgbClr val="FFFFFF"/>
                </a:solidFill>
                <a:effectLst>
                  <a:outerShdw blurRad="22860" dist="1143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The Consensus Molecular Subtypes of Colorectal Cancer</a:t>
            </a:r>
          </a:p>
        </p:txBody>
      </p:sp>
      <p:pic>
        <p:nvPicPr>
          <p:cNvPr id="18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1228" y="0"/>
            <a:ext cx="10709491" cy="1357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Molecular-driven therapeutics hypothesis"/>
          <p:cNvSpPr/>
          <p:nvPr/>
        </p:nvSpPr>
        <p:spPr>
          <a:xfrm>
            <a:off x="233017" y="508000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Molecular-driven therapeutics hypothesis</a:t>
            </a:r>
          </a:p>
        </p:txBody>
      </p:sp>
      <p:sp>
        <p:nvSpPr>
          <p:cNvPr id="391" name="Giannakis M, 2016"/>
          <p:cNvSpPr txBox="1"/>
          <p:nvPr/>
        </p:nvSpPr>
        <p:spPr>
          <a:xfrm>
            <a:off x="10701932" y="9283700"/>
            <a:ext cx="179486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t>Giannakis M, 2016</a:t>
            </a:r>
          </a:p>
        </p:txBody>
      </p:sp>
      <p:grpSp>
        <p:nvGrpSpPr>
          <p:cNvPr id="394" name="Gruppo"/>
          <p:cNvGrpSpPr/>
          <p:nvPr/>
        </p:nvGrpSpPr>
        <p:grpSpPr>
          <a:xfrm>
            <a:off x="1140618" y="2188133"/>
            <a:ext cx="10723385" cy="6557213"/>
            <a:chOff x="0" y="0"/>
            <a:chExt cx="10723383" cy="6557212"/>
          </a:xfrm>
        </p:grpSpPr>
        <p:pic>
          <p:nvPicPr>
            <p:cNvPr id="392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8754" b="2981"/>
            <a:stretch>
              <a:fillRect/>
            </a:stretch>
          </p:blipFill>
          <p:spPr>
            <a:xfrm>
              <a:off x="0" y="0"/>
              <a:ext cx="10723384" cy="6557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3" name="Rettangolo"/>
            <p:cNvSpPr/>
            <p:nvPr/>
          </p:nvSpPr>
          <p:spPr>
            <a:xfrm>
              <a:off x="0" y="5287169"/>
              <a:ext cx="1459310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0013"/>
          <a:stretch>
            <a:fillRect/>
          </a:stretch>
        </p:blipFill>
        <p:spPr>
          <a:xfrm>
            <a:off x="1361440" y="2586275"/>
            <a:ext cx="10281922" cy="580249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Molecular-driven therapeutics hypothesis"/>
          <p:cNvSpPr/>
          <p:nvPr/>
        </p:nvSpPr>
        <p:spPr>
          <a:xfrm>
            <a:off x="233017" y="508000"/>
            <a:ext cx="12098500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Molecular-driven therapeutics hypothesis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asted-image.tiff" descr="pasted-image.tiff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82599" y="514350"/>
            <a:ext cx="12014201" cy="6007100"/>
          </a:xfrm>
          <a:prstGeom prst="rect">
            <a:avLst/>
          </a:prstGeom>
        </p:spPr>
      </p:pic>
      <p:sp>
        <p:nvSpPr>
          <p:cNvPr id="400" name="Dr. Fabio Gelsomino"/>
          <p:cNvSpPr txBox="1">
            <a:spLocks noGrp="1"/>
          </p:cNvSpPr>
          <p:nvPr>
            <p:ph type="body" sz="quarter" idx="1"/>
          </p:nvPr>
        </p:nvSpPr>
        <p:spPr>
          <a:xfrm>
            <a:off x="5181600" y="8445500"/>
            <a:ext cx="11988800" cy="838200"/>
          </a:xfrm>
          <a:prstGeom prst="rect">
            <a:avLst/>
          </a:prstGeom>
        </p:spPr>
        <p:txBody>
          <a:bodyPr/>
          <a:lstStyle/>
          <a:p>
            <a:r>
              <a:t>Dr. Fabio Gelsomino</a:t>
            </a:r>
          </a:p>
        </p:txBody>
      </p:sp>
      <p:sp>
        <p:nvSpPr>
          <p:cNvPr id="401" name="Thanks!!!"/>
          <p:cNvSpPr/>
          <p:nvPr/>
        </p:nvSpPr>
        <p:spPr>
          <a:xfrm>
            <a:off x="398301" y="6823706"/>
            <a:ext cx="12098499" cy="1141737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6400" b="1" i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Thanks!!!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51021" cy="164585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asellaDiTesto 4"/>
          <p:cNvSpPr txBox="1"/>
          <p:nvPr/>
        </p:nvSpPr>
        <p:spPr>
          <a:xfrm>
            <a:off x="10508913" y="9395459"/>
            <a:ext cx="208962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Becht E et al, 2016</a:t>
            </a:r>
          </a:p>
        </p:txBody>
      </p:sp>
      <p:sp>
        <p:nvSpPr>
          <p:cNvPr id="185" name="Immune and Stromal Classification of Colorectal Cancer is associated with Molecular Subtypes and Relevant for Precision Immunotherapy"/>
          <p:cNvSpPr/>
          <p:nvPr/>
        </p:nvSpPr>
        <p:spPr>
          <a:xfrm>
            <a:off x="508000" y="1710409"/>
            <a:ext cx="12090533" cy="1190361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32308">
              <a:defRPr sz="2664" b="1">
                <a:solidFill>
                  <a:srgbClr val="FFFFFF"/>
                </a:solidFill>
                <a:effectLst>
                  <a:outerShdw blurRad="18796" dist="9398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Immune and Stromal Classification of Colorectal Cancer is associated with Molecular Subtypes and Relevant for Precision Immunotherapy</a:t>
            </a:r>
          </a:p>
        </p:txBody>
      </p:sp>
      <p:grpSp>
        <p:nvGrpSpPr>
          <p:cNvPr id="188" name="Gruppo"/>
          <p:cNvGrpSpPr/>
          <p:nvPr/>
        </p:nvGrpSpPr>
        <p:grpSpPr>
          <a:xfrm>
            <a:off x="2182878" y="3647617"/>
            <a:ext cx="9246959" cy="5313296"/>
            <a:chOff x="0" y="0"/>
            <a:chExt cx="9246958" cy="5313295"/>
          </a:xfrm>
        </p:grpSpPr>
        <p:pic>
          <p:nvPicPr>
            <p:cNvPr id="186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246959" cy="5313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Rettangolo"/>
            <p:cNvSpPr/>
            <p:nvPr/>
          </p:nvSpPr>
          <p:spPr>
            <a:xfrm>
              <a:off x="0" y="4955155"/>
              <a:ext cx="980421" cy="3581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Immune vs Transcriptomic subtypes of CRC"/>
          <p:cNvSpPr/>
          <p:nvPr/>
        </p:nvSpPr>
        <p:spPr>
          <a:xfrm>
            <a:off x="508000" y="863600"/>
            <a:ext cx="11988800" cy="6858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Immune vs Transcriptomic subtypes of CRC</a:t>
            </a:r>
          </a:p>
        </p:txBody>
      </p:sp>
      <p:grpSp>
        <p:nvGrpSpPr>
          <p:cNvPr id="193" name="Gruppo"/>
          <p:cNvGrpSpPr/>
          <p:nvPr/>
        </p:nvGrpSpPr>
        <p:grpSpPr>
          <a:xfrm>
            <a:off x="1930864" y="2610236"/>
            <a:ext cx="9544576" cy="6247749"/>
            <a:chOff x="0" y="0"/>
            <a:chExt cx="9544574" cy="6247748"/>
          </a:xfrm>
        </p:grpSpPr>
        <p:pic>
          <p:nvPicPr>
            <p:cNvPr id="191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256"/>
            <a:stretch>
              <a:fillRect/>
            </a:stretch>
          </p:blipFill>
          <p:spPr>
            <a:xfrm>
              <a:off x="0" y="0"/>
              <a:ext cx="9544575" cy="6247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Quadrato"/>
            <p:cNvSpPr/>
            <p:nvPr/>
          </p:nvSpPr>
          <p:spPr>
            <a:xfrm>
              <a:off x="0" y="4952206"/>
              <a:ext cx="1270000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GENDA"/>
          <p:cNvSpPr/>
          <p:nvPr/>
        </p:nvSpPr>
        <p:spPr>
          <a:xfrm>
            <a:off x="508000" y="863600"/>
            <a:ext cx="11988800" cy="685800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AGENDA</a:t>
            </a:r>
          </a:p>
        </p:txBody>
      </p:sp>
      <p:sp>
        <p:nvSpPr>
          <p:cNvPr id="196" name="Ovale"/>
          <p:cNvSpPr/>
          <p:nvPr/>
        </p:nvSpPr>
        <p:spPr>
          <a:xfrm>
            <a:off x="1089421" y="3302000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" name="From molecular subtypes to stromal classification"/>
          <p:cNvSpPr txBox="1"/>
          <p:nvPr/>
        </p:nvSpPr>
        <p:spPr>
          <a:xfrm>
            <a:off x="1860302" y="3179365"/>
            <a:ext cx="92841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From molecular subtypes to stromal classification</a:t>
            </a:r>
          </a:p>
        </p:txBody>
      </p:sp>
      <p:sp>
        <p:nvSpPr>
          <p:cNvPr id="198" name="Ovale"/>
          <p:cNvSpPr/>
          <p:nvPr/>
        </p:nvSpPr>
        <p:spPr>
          <a:xfrm>
            <a:off x="1089421" y="4377134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9" name="Immunotherapy in MSI-H CRCs"/>
          <p:cNvSpPr txBox="1"/>
          <p:nvPr/>
        </p:nvSpPr>
        <p:spPr>
          <a:xfrm>
            <a:off x="1860301" y="4254499"/>
            <a:ext cx="59940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Immunotherapy in MSI-H CRCs</a:t>
            </a:r>
          </a:p>
        </p:txBody>
      </p:sp>
      <p:sp>
        <p:nvSpPr>
          <p:cNvPr id="200" name="Ovale"/>
          <p:cNvSpPr/>
          <p:nvPr/>
        </p:nvSpPr>
        <p:spPr>
          <a:xfrm>
            <a:off x="1089421" y="5707458"/>
            <a:ext cx="425402" cy="377032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" name="Strategies to convert an immune ignorant tumor into an inflamed one"/>
          <p:cNvSpPr txBox="1"/>
          <p:nvPr/>
        </p:nvSpPr>
        <p:spPr>
          <a:xfrm>
            <a:off x="1533848" y="5519339"/>
            <a:ext cx="91494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Strategies to convert an immune ignorant tumor into an inflamed one</a:t>
            </a:r>
          </a:p>
        </p:txBody>
      </p:sp>
      <p:sp>
        <p:nvSpPr>
          <p:cNvPr id="202" name="Ovale"/>
          <p:cNvSpPr/>
          <p:nvPr/>
        </p:nvSpPr>
        <p:spPr>
          <a:xfrm>
            <a:off x="1089421" y="7183832"/>
            <a:ext cx="425402" cy="377033"/>
          </a:xfrm>
          <a:prstGeom prst="ellipse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3" name="Molecular-driven therapeutic hypotesis"/>
          <p:cNvSpPr txBox="1"/>
          <p:nvPr/>
        </p:nvSpPr>
        <p:spPr>
          <a:xfrm>
            <a:off x="1860302" y="7061198"/>
            <a:ext cx="728372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Molecular-driven therapeutic hypotesis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1259633" cy="1724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0002" y="2845769"/>
            <a:ext cx="5375523" cy="636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CasellaDiTesto 1"/>
          <p:cNvSpPr txBox="1"/>
          <p:nvPr/>
        </p:nvSpPr>
        <p:spPr>
          <a:xfrm>
            <a:off x="10264551" y="9395459"/>
            <a:ext cx="223224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Martin SA et al, 2010</a:t>
            </a:r>
          </a:p>
        </p:txBody>
      </p:sp>
      <p:sp>
        <p:nvSpPr>
          <p:cNvPr id="208" name="Therapeutic Targeting of the DNA Mismatch Repair Pathway"/>
          <p:cNvSpPr/>
          <p:nvPr/>
        </p:nvSpPr>
        <p:spPr>
          <a:xfrm>
            <a:off x="508000" y="1947333"/>
            <a:ext cx="11988800" cy="685801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84886">
              <a:defRPr sz="2988" b="1">
                <a:solidFill>
                  <a:srgbClr val="FFFFFF"/>
                </a:solidFill>
                <a:effectLst>
                  <a:outerShdw blurRad="21082" dist="10541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Therapeutic Targeting of the DNA Mismatch Repair Pathway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66"/>
            <a:ext cx="2211154" cy="148478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CasellaDiTesto 1"/>
          <p:cNvSpPr txBox="1"/>
          <p:nvPr/>
        </p:nvSpPr>
        <p:spPr>
          <a:xfrm>
            <a:off x="10218111" y="9395459"/>
            <a:ext cx="322695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Dudley JC et al, 2016</a:t>
            </a:r>
          </a:p>
        </p:txBody>
      </p:sp>
      <p:pic>
        <p:nvPicPr>
          <p:cNvPr id="21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2163" y="2929935"/>
            <a:ext cx="6775789" cy="616580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Microsatellite Instability as a Biomarker for PD-1 Blockade"/>
          <p:cNvSpPr/>
          <p:nvPr/>
        </p:nvSpPr>
        <p:spPr>
          <a:xfrm>
            <a:off x="508000" y="1947333"/>
            <a:ext cx="11988800" cy="685801"/>
          </a:xfrm>
          <a:prstGeom prst="rect">
            <a:avLst/>
          </a:prstGeom>
          <a:solidFill>
            <a:schemeClr val="accent2">
              <a:hueOff val="376120"/>
              <a:satOff val="8681"/>
              <a:lumOff val="-263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02412">
              <a:defRPr sz="3096" b="1">
                <a:solidFill>
                  <a:srgbClr val="FFFFFF"/>
                </a:solidFill>
                <a:effectLst>
                  <a:outerShdw blurRad="21844" dist="10922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Microsatellite Instability as a Biomarker for PD-1 Blockade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695</Words>
  <Application>Microsoft Office PowerPoint</Application>
  <PresentationFormat>Personalizzato</PresentationFormat>
  <Paragraphs>111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New_Template3</vt:lpstr>
      <vt:lpstr>BREAKTHROUGHS IN GASTROINTESTINAL CANCER TREATMENT Immunotherapy and new perspectives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BREAKTHROUGHS IN GASTROINTESTINAL CANCER TREATMENT Immunotherapy and new perspectives</dc:title>
  <cp:lastModifiedBy>asus</cp:lastModifiedBy>
  <cp:revision>4</cp:revision>
  <dcterms:modified xsi:type="dcterms:W3CDTF">2017-10-18T23:30:23Z</dcterms:modified>
</cp:coreProperties>
</file>